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wmf" ContentType="image/x-wmf"/>
  <Default Extension="jpeg" ContentType="image/jpeg"/>
  <Default Extension="rels" ContentType="application/vnd.openxmlformats-package.relationships+xml"/>
  <Default Extension="xml" ContentType="application/xml"/>
  <Default Extension="wav" ContentType="audio/wav"/>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6"/>
  </p:notesMasterIdLst>
  <p:sldIdLst>
    <p:sldId id="256" r:id="rId2"/>
    <p:sldId id="411" r:id="rId3"/>
    <p:sldId id="358" r:id="rId4"/>
    <p:sldId id="360" r:id="rId5"/>
    <p:sldId id="361" r:id="rId6"/>
    <p:sldId id="362" r:id="rId7"/>
    <p:sldId id="321" r:id="rId8"/>
    <p:sldId id="322" r:id="rId9"/>
    <p:sldId id="426" r:id="rId10"/>
    <p:sldId id="326" r:id="rId11"/>
    <p:sldId id="427" r:id="rId12"/>
    <p:sldId id="365" r:id="rId13"/>
    <p:sldId id="415" r:id="rId14"/>
    <p:sldId id="366" r:id="rId15"/>
    <p:sldId id="367" r:id="rId16"/>
    <p:sldId id="368" r:id="rId17"/>
    <p:sldId id="369" r:id="rId18"/>
    <p:sldId id="370" r:id="rId19"/>
    <p:sldId id="371" r:id="rId20"/>
    <p:sldId id="414" r:id="rId21"/>
    <p:sldId id="409" r:id="rId22"/>
    <p:sldId id="372" r:id="rId23"/>
    <p:sldId id="399" r:id="rId24"/>
    <p:sldId id="400" r:id="rId25"/>
    <p:sldId id="401" r:id="rId26"/>
    <p:sldId id="402" r:id="rId27"/>
    <p:sldId id="410" r:id="rId28"/>
    <p:sldId id="403" r:id="rId29"/>
    <p:sldId id="405" r:id="rId30"/>
    <p:sldId id="406" r:id="rId31"/>
    <p:sldId id="407" r:id="rId32"/>
    <p:sldId id="408" r:id="rId33"/>
    <p:sldId id="373" r:id="rId34"/>
    <p:sldId id="374" r:id="rId35"/>
    <p:sldId id="375" r:id="rId36"/>
    <p:sldId id="376" r:id="rId37"/>
    <p:sldId id="377" r:id="rId38"/>
    <p:sldId id="378" r:id="rId39"/>
    <p:sldId id="379" r:id="rId40"/>
    <p:sldId id="380" r:id="rId41"/>
    <p:sldId id="381" r:id="rId42"/>
    <p:sldId id="382" r:id="rId43"/>
    <p:sldId id="383" r:id="rId44"/>
    <p:sldId id="384" r:id="rId45"/>
    <p:sldId id="385" r:id="rId46"/>
    <p:sldId id="257" r:id="rId47"/>
    <p:sldId id="258" r:id="rId48"/>
    <p:sldId id="259" r:id="rId49"/>
    <p:sldId id="260" r:id="rId50"/>
    <p:sldId id="261" r:id="rId51"/>
    <p:sldId id="328" r:id="rId52"/>
    <p:sldId id="262" r:id="rId53"/>
    <p:sldId id="263" r:id="rId54"/>
    <p:sldId id="329" r:id="rId55"/>
    <p:sldId id="265" r:id="rId56"/>
    <p:sldId id="266" r:id="rId57"/>
    <p:sldId id="267" r:id="rId58"/>
    <p:sldId id="268" r:id="rId59"/>
    <p:sldId id="269" r:id="rId60"/>
    <p:sldId id="270" r:id="rId61"/>
    <p:sldId id="271" r:id="rId62"/>
    <p:sldId id="272" r:id="rId63"/>
    <p:sldId id="273" r:id="rId64"/>
    <p:sldId id="274" r:id="rId65"/>
    <p:sldId id="275" r:id="rId66"/>
    <p:sldId id="276" r:id="rId67"/>
    <p:sldId id="394" r:id="rId68"/>
    <p:sldId id="395" r:id="rId69"/>
    <p:sldId id="277" r:id="rId70"/>
    <p:sldId id="416" r:id="rId71"/>
    <p:sldId id="417" r:id="rId72"/>
    <p:sldId id="418" r:id="rId73"/>
    <p:sldId id="422" r:id="rId74"/>
    <p:sldId id="437" r:id="rId75"/>
    <p:sldId id="279" r:id="rId76"/>
    <p:sldId id="280" r:id="rId77"/>
    <p:sldId id="281" r:id="rId78"/>
    <p:sldId id="282" r:id="rId79"/>
    <p:sldId id="283" r:id="rId80"/>
    <p:sldId id="284" r:id="rId81"/>
    <p:sldId id="285" r:id="rId82"/>
    <p:sldId id="286" r:id="rId83"/>
    <p:sldId id="287" r:id="rId84"/>
    <p:sldId id="334" r:id="rId85"/>
    <p:sldId id="288" r:id="rId86"/>
    <p:sldId id="289" r:id="rId87"/>
    <p:sldId id="290" r:id="rId88"/>
    <p:sldId id="291" r:id="rId89"/>
    <p:sldId id="292" r:id="rId90"/>
    <p:sldId id="293" r:id="rId91"/>
    <p:sldId id="294" r:id="rId92"/>
    <p:sldId id="431" r:id="rId93"/>
    <p:sldId id="432" r:id="rId94"/>
    <p:sldId id="423" r:id="rId95"/>
    <p:sldId id="424" r:id="rId96"/>
    <p:sldId id="436" r:id="rId97"/>
    <p:sldId id="295" r:id="rId98"/>
    <p:sldId id="421" r:id="rId99"/>
    <p:sldId id="428" r:id="rId100"/>
    <p:sldId id="433" r:id="rId101"/>
    <p:sldId id="434" r:id="rId102"/>
    <p:sldId id="435" r:id="rId103"/>
    <p:sldId id="296" r:id="rId104"/>
    <p:sldId id="425" r:id="rId105"/>
    <p:sldId id="341" r:id="rId106"/>
    <p:sldId id="297" r:id="rId107"/>
    <p:sldId id="344" r:id="rId108"/>
    <p:sldId id="300" r:id="rId109"/>
    <p:sldId id="306" r:id="rId110"/>
    <p:sldId id="307" r:id="rId111"/>
    <p:sldId id="308" r:id="rId112"/>
    <p:sldId id="309" r:id="rId113"/>
    <p:sldId id="345" r:id="rId114"/>
    <p:sldId id="412" r:id="rId1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80" d="100"/>
          <a:sy n="80" d="100"/>
        </p:scale>
        <p:origin x="60" y="84"/>
      </p:cViewPr>
      <p:guideLst>
        <p:guide orient="horz" pos="2160"/>
        <p:guide pos="3840"/>
      </p:guideLst>
    </p:cSldViewPr>
  </p:slideViewPr>
  <p:notesTextViewPr>
    <p:cViewPr>
      <p:scale>
        <a:sx n="1" d="1"/>
        <a:sy n="1" d="1"/>
      </p:scale>
      <p:origin x="0" y="0"/>
    </p:cViewPr>
  </p:notesTextViewPr>
  <p:sorterViewPr>
    <p:cViewPr>
      <p:scale>
        <a:sx n="60" d="100"/>
        <a:sy n="60" d="100"/>
      </p:scale>
      <p:origin x="0" y="-420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presProps" Target="presProps.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slide" Target="slides/slide109.xml"/><Relationship Id="rId115" Type="http://schemas.openxmlformats.org/officeDocument/2006/relationships/slide" Target="slides/slide114.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9087074-6B61-4372-9C88-E5C8ECC35BAF}" type="doc">
      <dgm:prSet loTypeId="urn:microsoft.com/office/officeart/2005/8/layout/venn1" loCatId="relationship" qsTypeId="urn:microsoft.com/office/officeart/2005/8/quickstyle/simple3" qsCatId="simple" csTypeId="urn:microsoft.com/office/officeart/2005/8/colors/accent1_2" csCatId="accent1" phldr="1"/>
      <dgm:spPr/>
    </dgm:pt>
    <dgm:pt modelId="{AC76B5D6-F738-4F0E-ADBB-0771C61EC178}">
      <dgm:prSet phldrT="[Text]" custT="1"/>
      <dgm:spPr/>
      <dgm:t>
        <a:bodyPr/>
        <a:lstStyle/>
        <a:p>
          <a:r>
            <a:rPr lang="en-US" sz="1600" dirty="0" smtClean="0">
              <a:latin typeface="Times" pitchFamily="18" charset="0"/>
            </a:rPr>
            <a:t>Software Architecture</a:t>
          </a:r>
        </a:p>
      </dgm:t>
    </dgm:pt>
    <dgm:pt modelId="{A698B4A5-3B93-4AE3-A8AD-3DE62E9AF3BB}" type="parTrans" cxnId="{90CD88EC-CB63-4862-B8DA-92753C3D12B1}">
      <dgm:prSet/>
      <dgm:spPr/>
      <dgm:t>
        <a:bodyPr/>
        <a:lstStyle/>
        <a:p>
          <a:endParaRPr lang="en-US" sz="1800">
            <a:latin typeface="Times" pitchFamily="18" charset="0"/>
          </a:endParaRPr>
        </a:p>
      </dgm:t>
    </dgm:pt>
    <dgm:pt modelId="{FD4AF282-85FF-43B3-9C06-2CF961DCF06E}" type="sibTrans" cxnId="{90CD88EC-CB63-4862-B8DA-92753C3D12B1}">
      <dgm:prSet/>
      <dgm:spPr/>
      <dgm:t>
        <a:bodyPr/>
        <a:lstStyle/>
        <a:p>
          <a:endParaRPr lang="en-US" sz="1800">
            <a:latin typeface="Times" pitchFamily="18" charset="0"/>
          </a:endParaRPr>
        </a:p>
      </dgm:t>
    </dgm:pt>
    <dgm:pt modelId="{38991DBD-9E1E-4F4A-81C1-6091219EBDB8}">
      <dgm:prSet phldrT="[Text]" custT="1"/>
      <dgm:spPr/>
      <dgm:t>
        <a:bodyPr/>
        <a:lstStyle/>
        <a:p>
          <a:r>
            <a:rPr lang="en-US" sz="1600" dirty="0" smtClean="0">
              <a:latin typeface="Times" pitchFamily="18" charset="0"/>
            </a:rPr>
            <a:t>Security</a:t>
          </a:r>
          <a:endParaRPr lang="en-US" sz="1600" dirty="0">
            <a:latin typeface="Times" pitchFamily="18" charset="0"/>
          </a:endParaRPr>
        </a:p>
      </dgm:t>
    </dgm:pt>
    <dgm:pt modelId="{4571BE0F-2629-4AD7-BFD5-02F5C1A4FF0C}" type="parTrans" cxnId="{069E2222-470C-425F-96B8-F48247DFD7F5}">
      <dgm:prSet/>
      <dgm:spPr/>
      <dgm:t>
        <a:bodyPr/>
        <a:lstStyle/>
        <a:p>
          <a:endParaRPr lang="en-US" sz="1800">
            <a:latin typeface="Times" pitchFamily="18" charset="0"/>
          </a:endParaRPr>
        </a:p>
      </dgm:t>
    </dgm:pt>
    <dgm:pt modelId="{1B129F66-6703-4313-9F36-587A44E6FC79}" type="sibTrans" cxnId="{069E2222-470C-425F-96B8-F48247DFD7F5}">
      <dgm:prSet/>
      <dgm:spPr/>
      <dgm:t>
        <a:bodyPr/>
        <a:lstStyle/>
        <a:p>
          <a:endParaRPr lang="en-US" sz="1800">
            <a:latin typeface="Times" pitchFamily="18" charset="0"/>
          </a:endParaRPr>
        </a:p>
      </dgm:t>
    </dgm:pt>
    <dgm:pt modelId="{3A70BB7F-F76D-4C9A-83A6-2158E6F7C0BD}" type="pres">
      <dgm:prSet presAssocID="{99087074-6B61-4372-9C88-E5C8ECC35BAF}" presName="compositeShape" presStyleCnt="0">
        <dgm:presLayoutVars>
          <dgm:chMax val="7"/>
          <dgm:dir/>
          <dgm:resizeHandles val="exact"/>
        </dgm:presLayoutVars>
      </dgm:prSet>
      <dgm:spPr/>
    </dgm:pt>
    <dgm:pt modelId="{CD792FC8-074B-4027-8BB2-EADCAD3D7D85}" type="pres">
      <dgm:prSet presAssocID="{AC76B5D6-F738-4F0E-ADBB-0771C61EC178}" presName="circ1" presStyleLbl="vennNode1" presStyleIdx="0" presStyleCnt="2"/>
      <dgm:spPr/>
      <dgm:t>
        <a:bodyPr/>
        <a:lstStyle/>
        <a:p>
          <a:endParaRPr lang="en-US"/>
        </a:p>
      </dgm:t>
    </dgm:pt>
    <dgm:pt modelId="{774530B5-9B4D-4A9A-B9F3-B8868854D70F}" type="pres">
      <dgm:prSet presAssocID="{AC76B5D6-F738-4F0E-ADBB-0771C61EC178}" presName="circ1Tx" presStyleLbl="revTx" presStyleIdx="0" presStyleCnt="0">
        <dgm:presLayoutVars>
          <dgm:chMax val="0"/>
          <dgm:chPref val="0"/>
          <dgm:bulletEnabled val="1"/>
        </dgm:presLayoutVars>
      </dgm:prSet>
      <dgm:spPr/>
      <dgm:t>
        <a:bodyPr/>
        <a:lstStyle/>
        <a:p>
          <a:endParaRPr lang="en-US"/>
        </a:p>
      </dgm:t>
    </dgm:pt>
    <dgm:pt modelId="{5E14C429-EC1D-48EB-8D7A-9BA0F187F2A6}" type="pres">
      <dgm:prSet presAssocID="{38991DBD-9E1E-4F4A-81C1-6091219EBDB8}" presName="circ2" presStyleLbl="vennNode1" presStyleIdx="1" presStyleCnt="2"/>
      <dgm:spPr/>
      <dgm:t>
        <a:bodyPr/>
        <a:lstStyle/>
        <a:p>
          <a:endParaRPr lang="en-US"/>
        </a:p>
      </dgm:t>
    </dgm:pt>
    <dgm:pt modelId="{D2667A01-8123-4AE8-8A40-672A662476B5}" type="pres">
      <dgm:prSet presAssocID="{38991DBD-9E1E-4F4A-81C1-6091219EBDB8}" presName="circ2Tx" presStyleLbl="revTx" presStyleIdx="0" presStyleCnt="0">
        <dgm:presLayoutVars>
          <dgm:chMax val="0"/>
          <dgm:chPref val="0"/>
          <dgm:bulletEnabled val="1"/>
        </dgm:presLayoutVars>
      </dgm:prSet>
      <dgm:spPr/>
      <dgm:t>
        <a:bodyPr/>
        <a:lstStyle/>
        <a:p>
          <a:endParaRPr lang="en-US"/>
        </a:p>
      </dgm:t>
    </dgm:pt>
  </dgm:ptLst>
  <dgm:cxnLst>
    <dgm:cxn modelId="{538F1C6B-96D7-4F93-B388-FDE84E3212D4}" type="presOf" srcId="{99087074-6B61-4372-9C88-E5C8ECC35BAF}" destId="{3A70BB7F-F76D-4C9A-83A6-2158E6F7C0BD}" srcOrd="0" destOrd="0" presId="urn:microsoft.com/office/officeart/2005/8/layout/venn1"/>
    <dgm:cxn modelId="{069E2222-470C-425F-96B8-F48247DFD7F5}" srcId="{99087074-6B61-4372-9C88-E5C8ECC35BAF}" destId="{38991DBD-9E1E-4F4A-81C1-6091219EBDB8}" srcOrd="1" destOrd="0" parTransId="{4571BE0F-2629-4AD7-BFD5-02F5C1A4FF0C}" sibTransId="{1B129F66-6703-4313-9F36-587A44E6FC79}"/>
    <dgm:cxn modelId="{2FF94244-1FCA-4358-87A6-0EC3F1E916FB}" type="presOf" srcId="{38991DBD-9E1E-4F4A-81C1-6091219EBDB8}" destId="{5E14C429-EC1D-48EB-8D7A-9BA0F187F2A6}" srcOrd="0" destOrd="0" presId="urn:microsoft.com/office/officeart/2005/8/layout/venn1"/>
    <dgm:cxn modelId="{90CD88EC-CB63-4862-B8DA-92753C3D12B1}" srcId="{99087074-6B61-4372-9C88-E5C8ECC35BAF}" destId="{AC76B5D6-F738-4F0E-ADBB-0771C61EC178}" srcOrd="0" destOrd="0" parTransId="{A698B4A5-3B93-4AE3-A8AD-3DE62E9AF3BB}" sibTransId="{FD4AF282-85FF-43B3-9C06-2CF961DCF06E}"/>
    <dgm:cxn modelId="{90C2EEA6-4B8B-4C97-B9DB-167F23DDCB7B}" type="presOf" srcId="{AC76B5D6-F738-4F0E-ADBB-0771C61EC178}" destId="{774530B5-9B4D-4A9A-B9F3-B8868854D70F}" srcOrd="1" destOrd="0" presId="urn:microsoft.com/office/officeart/2005/8/layout/venn1"/>
    <dgm:cxn modelId="{076A868B-F7F6-40A6-A28D-329DD5682B5F}" type="presOf" srcId="{38991DBD-9E1E-4F4A-81C1-6091219EBDB8}" destId="{D2667A01-8123-4AE8-8A40-672A662476B5}" srcOrd="1" destOrd="0" presId="urn:microsoft.com/office/officeart/2005/8/layout/venn1"/>
    <dgm:cxn modelId="{1D3E4C04-A9D4-4782-9BB4-660EC95F2B5B}" type="presOf" srcId="{AC76B5D6-F738-4F0E-ADBB-0771C61EC178}" destId="{CD792FC8-074B-4027-8BB2-EADCAD3D7D85}" srcOrd="0" destOrd="0" presId="urn:microsoft.com/office/officeart/2005/8/layout/venn1"/>
    <dgm:cxn modelId="{00A7FE85-1F80-4458-8DAA-2BFC742BCC19}" type="presParOf" srcId="{3A70BB7F-F76D-4C9A-83A6-2158E6F7C0BD}" destId="{CD792FC8-074B-4027-8BB2-EADCAD3D7D85}" srcOrd="0" destOrd="0" presId="urn:microsoft.com/office/officeart/2005/8/layout/venn1"/>
    <dgm:cxn modelId="{B26757F2-20EF-42CA-B613-34A2EC47839A}" type="presParOf" srcId="{3A70BB7F-F76D-4C9A-83A6-2158E6F7C0BD}" destId="{774530B5-9B4D-4A9A-B9F3-B8868854D70F}" srcOrd="1" destOrd="0" presId="urn:microsoft.com/office/officeart/2005/8/layout/venn1"/>
    <dgm:cxn modelId="{12D93D03-EE2B-4063-91C4-EFC00BD0A35D}" type="presParOf" srcId="{3A70BB7F-F76D-4C9A-83A6-2158E6F7C0BD}" destId="{5E14C429-EC1D-48EB-8D7A-9BA0F187F2A6}" srcOrd="2" destOrd="0" presId="urn:microsoft.com/office/officeart/2005/8/layout/venn1"/>
    <dgm:cxn modelId="{B1917947-DBE0-4499-8F10-4F98CE375097}" type="presParOf" srcId="{3A70BB7F-F76D-4C9A-83A6-2158E6F7C0BD}" destId="{D2667A01-8123-4AE8-8A40-672A662476B5}" srcOrd="3" destOrd="0" presId="urn:microsoft.com/office/officeart/2005/8/layout/ven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792FC8-074B-4027-8BB2-EADCAD3D7D85}">
      <dsp:nvSpPr>
        <dsp:cNvPr id="0" name=""/>
        <dsp:cNvSpPr/>
      </dsp:nvSpPr>
      <dsp:spPr>
        <a:xfrm>
          <a:off x="116585" y="276606"/>
          <a:ext cx="2875788" cy="2875787"/>
        </a:xfrm>
        <a:prstGeom prst="ellipse">
          <a:avLst/>
        </a:prstGeom>
        <a:gradFill rotWithShape="0">
          <a:gsLst>
            <a:gs pos="0">
              <a:schemeClr val="accent1">
                <a:alpha val="50000"/>
                <a:hueOff val="0"/>
                <a:satOff val="0"/>
                <a:lumOff val="0"/>
                <a:alphaOff val="0"/>
                <a:lumMod val="110000"/>
                <a:satMod val="105000"/>
                <a:tint val="67000"/>
              </a:schemeClr>
            </a:gs>
            <a:gs pos="50000">
              <a:schemeClr val="accent1">
                <a:alpha val="50000"/>
                <a:hueOff val="0"/>
                <a:satOff val="0"/>
                <a:lumOff val="0"/>
                <a:alphaOff val="0"/>
                <a:lumMod val="105000"/>
                <a:satMod val="103000"/>
                <a:tint val="73000"/>
              </a:schemeClr>
            </a:gs>
            <a:gs pos="100000">
              <a:schemeClr val="accent1">
                <a:alpha val="50000"/>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r>
            <a:rPr lang="en-US" sz="1600" kern="1200" dirty="0" smtClean="0">
              <a:latin typeface="Times" pitchFamily="18" charset="0"/>
            </a:rPr>
            <a:t>Software Architecture</a:t>
          </a:r>
        </a:p>
      </dsp:txBody>
      <dsp:txXfrm>
        <a:off x="518159" y="615723"/>
        <a:ext cx="1658112" cy="2197553"/>
      </dsp:txXfrm>
    </dsp:sp>
    <dsp:sp modelId="{5E14C429-EC1D-48EB-8D7A-9BA0F187F2A6}">
      <dsp:nvSpPr>
        <dsp:cNvPr id="0" name=""/>
        <dsp:cNvSpPr/>
      </dsp:nvSpPr>
      <dsp:spPr>
        <a:xfrm>
          <a:off x="2189225" y="276606"/>
          <a:ext cx="2875788" cy="2875787"/>
        </a:xfrm>
        <a:prstGeom prst="ellipse">
          <a:avLst/>
        </a:prstGeom>
        <a:gradFill rotWithShape="0">
          <a:gsLst>
            <a:gs pos="0">
              <a:schemeClr val="accent1">
                <a:alpha val="50000"/>
                <a:hueOff val="0"/>
                <a:satOff val="0"/>
                <a:lumOff val="0"/>
                <a:alphaOff val="0"/>
                <a:lumMod val="110000"/>
                <a:satMod val="105000"/>
                <a:tint val="67000"/>
              </a:schemeClr>
            </a:gs>
            <a:gs pos="50000">
              <a:schemeClr val="accent1">
                <a:alpha val="50000"/>
                <a:hueOff val="0"/>
                <a:satOff val="0"/>
                <a:lumOff val="0"/>
                <a:alphaOff val="0"/>
                <a:lumMod val="105000"/>
                <a:satMod val="103000"/>
                <a:tint val="73000"/>
              </a:schemeClr>
            </a:gs>
            <a:gs pos="100000">
              <a:schemeClr val="accent1">
                <a:alpha val="50000"/>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r>
            <a:rPr lang="en-US" sz="1600" kern="1200" dirty="0" smtClean="0">
              <a:latin typeface="Times" pitchFamily="18" charset="0"/>
            </a:rPr>
            <a:t>Security</a:t>
          </a:r>
          <a:endParaRPr lang="en-US" sz="1600" kern="1200" dirty="0">
            <a:latin typeface="Times" pitchFamily="18" charset="0"/>
          </a:endParaRPr>
        </a:p>
      </dsp:txBody>
      <dsp:txXfrm>
        <a:off x="3005327" y="615723"/>
        <a:ext cx="1658112" cy="2197553"/>
      </dsp:txXfrm>
    </dsp:sp>
  </dsp:spTree>
</dsp:drawing>
</file>

<file path=ppt/diagrams/layout1.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2.e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36.wmf"/><Relationship Id="rId1" Type="http://schemas.openxmlformats.org/officeDocument/2006/relationships/image" Target="../media/image3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829B87-02B3-4153-B1AF-ABD38A19C02A}" type="datetimeFigureOut">
              <a:rPr lang="en-US" smtClean="0"/>
              <a:t>5/9/2016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0F2D097-E1A6-4622-B56A-670A35307408}" type="slidenum">
              <a:rPr lang="en-US" smtClean="0"/>
              <a:t>‹#›</a:t>
            </a:fld>
            <a:endParaRPr lang="en-US"/>
          </a:p>
        </p:txBody>
      </p:sp>
    </p:spTree>
    <p:extLst>
      <p:ext uri="{BB962C8B-B14F-4D97-AF65-F5344CB8AC3E}">
        <p14:creationId xmlns:p14="http://schemas.microsoft.com/office/powerpoint/2010/main" val="23603781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9986" name="Rectangle 7"/>
          <p:cNvSpPr>
            <a:spLocks noGrp="1" noChangeArrowheads="1"/>
          </p:cNvSpPr>
          <p:nvPr>
            <p:ph type="sldNum" sz="quarter" idx="5"/>
          </p:nvPr>
        </p:nvSpPr>
        <p:spPr>
          <a:noFill/>
        </p:spPr>
        <p:txBody>
          <a:bodyPr/>
          <a:lstStyle/>
          <a:p>
            <a:fld id="{43D7D483-C4F6-4B90-952E-508959C20807}" type="slidenum">
              <a:rPr lang="en-US">
                <a:solidFill>
                  <a:prstClr val="black"/>
                </a:solidFill>
                <a:latin typeface="Times New Roman" pitchFamily="18" charset="0"/>
              </a:rPr>
              <a:pPr/>
              <a:t>14</a:t>
            </a:fld>
            <a:endParaRPr lang="en-US">
              <a:solidFill>
                <a:prstClr val="black"/>
              </a:solidFill>
              <a:latin typeface="Times New Roman" pitchFamily="18" charset="0"/>
            </a:endParaRPr>
          </a:p>
        </p:txBody>
      </p:sp>
      <p:sp>
        <p:nvSpPr>
          <p:cNvPr id="809987" name="Rectangle 2"/>
          <p:cNvSpPr>
            <a:spLocks noGrp="1" noRot="1" noChangeAspect="1" noChangeArrowheads="1" noTextEdit="1"/>
          </p:cNvSpPr>
          <p:nvPr>
            <p:ph type="sldImg"/>
          </p:nvPr>
        </p:nvSpPr>
        <p:spPr>
          <a:ln/>
        </p:spPr>
      </p:sp>
      <p:sp>
        <p:nvSpPr>
          <p:cNvPr id="809988" name="Rectangle 3"/>
          <p:cNvSpPr>
            <a:spLocks noGrp="1" noChangeArrowheads="1"/>
          </p:cNvSpPr>
          <p:nvPr>
            <p:ph type="body" idx="1"/>
          </p:nvPr>
        </p:nvSpPr>
        <p:spPr>
          <a:noFill/>
          <a:ln/>
        </p:spPr>
        <p:txBody>
          <a:bodyPr/>
          <a:lstStyle/>
          <a:p>
            <a:r>
              <a:rPr lang="en-US" smtClean="0">
                <a:latin typeface="Times New Roman" pitchFamily="18" charset="0"/>
              </a:rPr>
              <a:t>Without institution policies security is hopeless. In that case security will become a series of patches and isolated measures with enormous holes in between.</a:t>
            </a:r>
          </a:p>
          <a:p>
            <a:endParaRPr lang="en-US" smtClean="0">
              <a:latin typeface="Times New Roman" pitchFamily="18" charset="0"/>
            </a:endParaRPr>
          </a:p>
          <a:p>
            <a:r>
              <a:rPr lang="en-US" smtClean="0">
                <a:latin typeface="Times New Roman" pitchFamily="18" charset="0"/>
              </a:rPr>
              <a:t>This is the case of many places now.</a:t>
            </a:r>
          </a:p>
        </p:txBody>
      </p:sp>
    </p:spTree>
    <p:extLst>
      <p:ext uri="{BB962C8B-B14F-4D97-AF65-F5344CB8AC3E}">
        <p14:creationId xmlns:p14="http://schemas.microsoft.com/office/powerpoint/2010/main" val="15859249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hape 1"/>
          <p:cNvSpPr>
            <a:spLocks noGrp="1" noRot="1" noChangeAspect="1" noTextEdit="1"/>
          </p:cNvSpPr>
          <p:nvPr>
            <p:ph type="sldImg"/>
          </p:nvPr>
        </p:nvSpPr>
        <p:spPr>
          <a:ln/>
        </p:spPr>
      </p:sp>
      <p:sp>
        <p:nvSpPr>
          <p:cNvPr id="21507" name="Shape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smtClean="0">
              <a:latin typeface="Calibri" panose="020F0502020204030204" pitchFamily="34" charset="0"/>
            </a:endParaRPr>
          </a:p>
        </p:txBody>
      </p:sp>
      <p:sp>
        <p:nvSpPr>
          <p:cNvPr id="21508" name="Shap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14CD066E-C62F-4F7E-B1F6-6BA284CED6F3}" type="slidenum">
              <a:rPr lang="en-US" altLang="en-US" smtClean="0">
                <a:latin typeface="Calibri" panose="020F0502020204030204" pitchFamily="34" charset="0"/>
              </a:rPr>
              <a:pPr>
                <a:spcBef>
                  <a:spcPct val="0"/>
                </a:spcBef>
              </a:pPr>
              <a:t>23</a:t>
            </a:fld>
            <a:endParaRPr lang="en-US" altLang="en-US" smtClean="0">
              <a:latin typeface="Calibri" panose="020F0502020204030204" pitchFamily="34" charset="0"/>
            </a:endParaRPr>
          </a:p>
        </p:txBody>
      </p:sp>
    </p:spTree>
    <p:extLst>
      <p:ext uri="{BB962C8B-B14F-4D97-AF65-F5344CB8AC3E}">
        <p14:creationId xmlns:p14="http://schemas.microsoft.com/office/powerpoint/2010/main" val="7984478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ln/>
        </p:spPr>
      </p:sp>
      <p:sp>
        <p:nvSpPr>
          <p:cNvPr id="368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3686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29E3D1D6-F9B1-4F3D-979D-A76FFE4A74CC}" type="slidenum">
              <a:rPr lang="en-US" altLang="en-US" smtClean="0">
                <a:latin typeface="Calibri" panose="020F0502020204030204" pitchFamily="34" charset="0"/>
              </a:rPr>
              <a:pPr/>
              <a:t>73</a:t>
            </a:fld>
            <a:endParaRPr lang="en-US" altLang="en-US" smtClean="0">
              <a:latin typeface="Calibri" panose="020F0502020204030204" pitchFamily="34" charset="0"/>
            </a:endParaRPr>
          </a:p>
        </p:txBody>
      </p:sp>
    </p:spTree>
    <p:extLst>
      <p:ext uri="{BB962C8B-B14F-4D97-AF65-F5344CB8AC3E}">
        <p14:creationId xmlns:p14="http://schemas.microsoft.com/office/powerpoint/2010/main" val="23147873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Shape 1"/>
          <p:cNvSpPr>
            <a:spLocks noGrp="1" noRot="1" noChangeAspect="1" noTextEdit="1"/>
          </p:cNvSpPr>
          <p:nvPr>
            <p:ph type="sldImg"/>
          </p:nvPr>
        </p:nvSpPr>
        <p:spPr>
          <a:ln/>
        </p:spPr>
      </p:sp>
      <p:sp>
        <p:nvSpPr>
          <p:cNvPr id="125955" name="Shape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smtClean="0">
              <a:latin typeface="Calibri" panose="020F0502020204030204" pitchFamily="34" charset="0"/>
            </a:endParaRPr>
          </a:p>
        </p:txBody>
      </p:sp>
      <p:sp>
        <p:nvSpPr>
          <p:cNvPr id="125956" name="Shap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722C3A33-AE5A-4B3C-A886-F4099AC8E2CB}" type="slidenum">
              <a:rPr lang="en-US" altLang="en-US" smtClean="0">
                <a:latin typeface="Calibri" panose="020F0502020204030204" pitchFamily="34" charset="0"/>
              </a:rPr>
              <a:pPr>
                <a:spcBef>
                  <a:spcPct val="0"/>
                </a:spcBef>
              </a:pPr>
              <a:t>99</a:t>
            </a:fld>
            <a:endParaRPr lang="en-US" altLang="en-US" smtClean="0">
              <a:latin typeface="Calibri" panose="020F0502020204030204" pitchFamily="34" charset="0"/>
            </a:endParaRPr>
          </a:p>
        </p:txBody>
      </p:sp>
    </p:spTree>
    <p:extLst>
      <p:ext uri="{BB962C8B-B14F-4D97-AF65-F5344CB8AC3E}">
        <p14:creationId xmlns:p14="http://schemas.microsoft.com/office/powerpoint/2010/main" val="20605085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1CDE137-94F5-4083-B345-E414CFE7D618}" type="datetimeFigureOut">
              <a:rPr lang="en-US" smtClean="0"/>
              <a:t>5/9/2016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C28E24-31F3-4226-BF87-C731A6565AF2}" type="slidenum">
              <a:rPr lang="en-US" smtClean="0"/>
              <a:t>‹#›</a:t>
            </a:fld>
            <a:endParaRPr lang="en-US"/>
          </a:p>
        </p:txBody>
      </p:sp>
    </p:spTree>
    <p:extLst>
      <p:ext uri="{BB962C8B-B14F-4D97-AF65-F5344CB8AC3E}">
        <p14:creationId xmlns:p14="http://schemas.microsoft.com/office/powerpoint/2010/main" val="12883340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1CDE137-94F5-4083-B345-E414CFE7D618}" type="datetimeFigureOut">
              <a:rPr lang="en-US" smtClean="0"/>
              <a:t>5/9/2016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C28E24-31F3-4226-BF87-C731A6565AF2}" type="slidenum">
              <a:rPr lang="en-US" smtClean="0"/>
              <a:t>‹#›</a:t>
            </a:fld>
            <a:endParaRPr lang="en-US"/>
          </a:p>
        </p:txBody>
      </p:sp>
    </p:spTree>
    <p:extLst>
      <p:ext uri="{BB962C8B-B14F-4D97-AF65-F5344CB8AC3E}">
        <p14:creationId xmlns:p14="http://schemas.microsoft.com/office/powerpoint/2010/main" val="5409995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1CDE137-94F5-4083-B345-E414CFE7D618}" type="datetimeFigureOut">
              <a:rPr lang="en-US" smtClean="0"/>
              <a:t>5/9/2016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C28E24-31F3-4226-BF87-C731A6565AF2}" type="slidenum">
              <a:rPr lang="en-US" smtClean="0"/>
              <a:t>‹#›</a:t>
            </a:fld>
            <a:endParaRPr lang="en-US"/>
          </a:p>
        </p:txBody>
      </p:sp>
    </p:spTree>
    <p:extLst>
      <p:ext uri="{BB962C8B-B14F-4D97-AF65-F5344CB8AC3E}">
        <p14:creationId xmlns:p14="http://schemas.microsoft.com/office/powerpoint/2010/main" val="37412388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a:xfrm>
            <a:off x="406400" y="228600"/>
            <a:ext cx="11379200" cy="1143000"/>
          </a:xfrm>
        </p:spPr>
        <p:txBody>
          <a:bodyPr rtlCol="0"/>
          <a:lstStyle/>
          <a:p>
            <a:r>
              <a:rPr lang="en-US" smtClean="0"/>
              <a:t>Click to edit Master title style</a:t>
            </a:r>
            <a:endParaRPr lang="en-US"/>
          </a:p>
        </p:txBody>
      </p:sp>
      <p:sp>
        <p:nvSpPr>
          <p:cNvPr id="3" name="Text Placeholder 2"/>
          <p:cNvSpPr>
            <a:spLocks noGrp="1"/>
          </p:cNvSpPr>
          <p:nvPr>
            <p:ph type="body" idx="1"/>
          </p:nvPr>
        </p:nvSpPr>
        <p:spPr>
          <a:xfrm>
            <a:off x="406400" y="1371600"/>
            <a:ext cx="11379200" cy="4800600"/>
          </a:xfrm>
        </p:spPr>
        <p:txBody>
          <a:bodyPr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027"/>
          <p:cNvSpPr>
            <a:spLocks noGrp="1" noChangeArrowheads="1"/>
          </p:cNvSpPr>
          <p:nvPr>
            <p:ph type="dt" sz="half" idx="10"/>
          </p:nvPr>
        </p:nvSpPr>
        <p:spPr>
          <a:ln/>
        </p:spPr>
        <p:txBody>
          <a:bodyPr/>
          <a:lstStyle>
            <a:lvl1pPr>
              <a:defRPr/>
            </a:lvl1pPr>
          </a:lstStyle>
          <a:p>
            <a:pPr>
              <a:defRPr/>
            </a:pPr>
            <a:endParaRPr lang="en-US"/>
          </a:p>
        </p:txBody>
      </p:sp>
      <p:sp>
        <p:nvSpPr>
          <p:cNvPr id="5" name="Rectangle 1028"/>
          <p:cNvSpPr>
            <a:spLocks noGrp="1" noChangeArrowheads="1"/>
          </p:cNvSpPr>
          <p:nvPr>
            <p:ph type="ftr" sz="quarter" idx="11"/>
          </p:nvPr>
        </p:nvSpPr>
        <p:spPr>
          <a:ln/>
        </p:spPr>
        <p:txBody>
          <a:bodyPr/>
          <a:lstStyle>
            <a:lvl1pPr>
              <a:defRPr/>
            </a:lvl1pPr>
          </a:lstStyle>
          <a:p>
            <a:pPr>
              <a:defRPr/>
            </a:pPr>
            <a:endParaRPr lang="en-US"/>
          </a:p>
        </p:txBody>
      </p:sp>
      <p:sp>
        <p:nvSpPr>
          <p:cNvPr id="6" name="Rectangle 1029"/>
          <p:cNvSpPr>
            <a:spLocks noGrp="1" noChangeArrowheads="1"/>
          </p:cNvSpPr>
          <p:nvPr>
            <p:ph type="sldNum" sz="quarter" idx="12"/>
          </p:nvPr>
        </p:nvSpPr>
        <p:spPr>
          <a:ln/>
        </p:spPr>
        <p:txBody>
          <a:bodyPr/>
          <a:lstStyle>
            <a:lvl1pPr>
              <a:defRPr/>
            </a:lvl1pPr>
          </a:lstStyle>
          <a:p>
            <a:pPr>
              <a:defRPr/>
            </a:pPr>
            <a:fld id="{B80F9A63-0543-4AE9-905F-2B7BB51231DD}" type="slidenum">
              <a:rPr lang="en-US" altLang="en-US"/>
              <a:pPr>
                <a:defRPr/>
              </a:pPr>
              <a:t>‹#›</a:t>
            </a:fld>
            <a:endParaRPr lang="en-US" altLang="en-US"/>
          </a:p>
        </p:txBody>
      </p:sp>
    </p:spTree>
    <p:extLst>
      <p:ext uri="{BB962C8B-B14F-4D97-AF65-F5344CB8AC3E}">
        <p14:creationId xmlns:p14="http://schemas.microsoft.com/office/powerpoint/2010/main" val="42336603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1CDE137-94F5-4083-B345-E414CFE7D618}" type="datetimeFigureOut">
              <a:rPr lang="en-US" smtClean="0"/>
              <a:t>5/9/2016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C28E24-31F3-4226-BF87-C731A6565AF2}" type="slidenum">
              <a:rPr lang="en-US" smtClean="0"/>
              <a:t>‹#›</a:t>
            </a:fld>
            <a:endParaRPr lang="en-US"/>
          </a:p>
        </p:txBody>
      </p:sp>
    </p:spTree>
    <p:extLst>
      <p:ext uri="{BB962C8B-B14F-4D97-AF65-F5344CB8AC3E}">
        <p14:creationId xmlns:p14="http://schemas.microsoft.com/office/powerpoint/2010/main" val="8081896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1CDE137-94F5-4083-B345-E414CFE7D618}" type="datetimeFigureOut">
              <a:rPr lang="en-US" smtClean="0"/>
              <a:t>5/9/2016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C28E24-31F3-4226-BF87-C731A6565AF2}" type="slidenum">
              <a:rPr lang="en-US" smtClean="0"/>
              <a:t>‹#›</a:t>
            </a:fld>
            <a:endParaRPr lang="en-US"/>
          </a:p>
        </p:txBody>
      </p:sp>
    </p:spTree>
    <p:extLst>
      <p:ext uri="{BB962C8B-B14F-4D97-AF65-F5344CB8AC3E}">
        <p14:creationId xmlns:p14="http://schemas.microsoft.com/office/powerpoint/2010/main" val="29764314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1CDE137-94F5-4083-B345-E414CFE7D618}" type="datetimeFigureOut">
              <a:rPr lang="en-US" smtClean="0"/>
              <a:t>5/9/2016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C28E24-31F3-4226-BF87-C731A6565AF2}" type="slidenum">
              <a:rPr lang="en-US" smtClean="0"/>
              <a:t>‹#›</a:t>
            </a:fld>
            <a:endParaRPr lang="en-US"/>
          </a:p>
        </p:txBody>
      </p:sp>
    </p:spTree>
    <p:extLst>
      <p:ext uri="{BB962C8B-B14F-4D97-AF65-F5344CB8AC3E}">
        <p14:creationId xmlns:p14="http://schemas.microsoft.com/office/powerpoint/2010/main" val="3497478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1CDE137-94F5-4083-B345-E414CFE7D618}" type="datetimeFigureOut">
              <a:rPr lang="en-US" smtClean="0"/>
              <a:t>5/9/2016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DC28E24-31F3-4226-BF87-C731A6565AF2}" type="slidenum">
              <a:rPr lang="en-US" smtClean="0"/>
              <a:t>‹#›</a:t>
            </a:fld>
            <a:endParaRPr lang="en-US"/>
          </a:p>
        </p:txBody>
      </p:sp>
    </p:spTree>
    <p:extLst>
      <p:ext uri="{BB962C8B-B14F-4D97-AF65-F5344CB8AC3E}">
        <p14:creationId xmlns:p14="http://schemas.microsoft.com/office/powerpoint/2010/main" val="38432652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1CDE137-94F5-4083-B345-E414CFE7D618}" type="datetimeFigureOut">
              <a:rPr lang="en-US" smtClean="0"/>
              <a:t>5/9/2016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DC28E24-31F3-4226-BF87-C731A6565AF2}" type="slidenum">
              <a:rPr lang="en-US" smtClean="0"/>
              <a:t>‹#›</a:t>
            </a:fld>
            <a:endParaRPr lang="en-US"/>
          </a:p>
        </p:txBody>
      </p:sp>
    </p:spTree>
    <p:extLst>
      <p:ext uri="{BB962C8B-B14F-4D97-AF65-F5344CB8AC3E}">
        <p14:creationId xmlns:p14="http://schemas.microsoft.com/office/powerpoint/2010/main" val="39369046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CDE137-94F5-4083-B345-E414CFE7D618}" type="datetimeFigureOut">
              <a:rPr lang="en-US" smtClean="0"/>
              <a:t>5/9/2016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DC28E24-31F3-4226-BF87-C731A6565AF2}" type="slidenum">
              <a:rPr lang="en-US" smtClean="0"/>
              <a:t>‹#›</a:t>
            </a:fld>
            <a:endParaRPr lang="en-US"/>
          </a:p>
        </p:txBody>
      </p:sp>
    </p:spTree>
    <p:extLst>
      <p:ext uri="{BB962C8B-B14F-4D97-AF65-F5344CB8AC3E}">
        <p14:creationId xmlns:p14="http://schemas.microsoft.com/office/powerpoint/2010/main" val="16357168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1CDE137-94F5-4083-B345-E414CFE7D618}" type="datetimeFigureOut">
              <a:rPr lang="en-US" smtClean="0"/>
              <a:t>5/9/2016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C28E24-31F3-4226-BF87-C731A6565AF2}" type="slidenum">
              <a:rPr lang="en-US" smtClean="0"/>
              <a:t>‹#›</a:t>
            </a:fld>
            <a:endParaRPr lang="en-US"/>
          </a:p>
        </p:txBody>
      </p:sp>
    </p:spTree>
    <p:extLst>
      <p:ext uri="{BB962C8B-B14F-4D97-AF65-F5344CB8AC3E}">
        <p14:creationId xmlns:p14="http://schemas.microsoft.com/office/powerpoint/2010/main" val="24156869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1CDE137-94F5-4083-B345-E414CFE7D618}" type="datetimeFigureOut">
              <a:rPr lang="en-US" smtClean="0"/>
              <a:t>5/9/2016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C28E24-31F3-4226-BF87-C731A6565AF2}" type="slidenum">
              <a:rPr lang="en-US" smtClean="0"/>
              <a:t>‹#›</a:t>
            </a:fld>
            <a:endParaRPr lang="en-US"/>
          </a:p>
        </p:txBody>
      </p:sp>
    </p:spTree>
    <p:extLst>
      <p:ext uri="{BB962C8B-B14F-4D97-AF65-F5344CB8AC3E}">
        <p14:creationId xmlns:p14="http://schemas.microsoft.com/office/powerpoint/2010/main" val="12216324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1CDE137-94F5-4083-B345-E414CFE7D618}" type="datetimeFigureOut">
              <a:rPr lang="en-US" smtClean="0"/>
              <a:t>5/9/2016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DC28E24-31F3-4226-BF87-C731A6565AF2}" type="slidenum">
              <a:rPr lang="en-US" smtClean="0"/>
              <a:t>‹#›</a:t>
            </a:fld>
            <a:endParaRPr lang="en-US"/>
          </a:p>
        </p:txBody>
      </p:sp>
    </p:spTree>
    <p:extLst>
      <p:ext uri="{BB962C8B-B14F-4D97-AF65-F5344CB8AC3E}">
        <p14:creationId xmlns:p14="http://schemas.microsoft.com/office/powerpoint/2010/main" val="21523196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6.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2" Type="http://schemas.openxmlformats.org/officeDocument/2006/relationships/image" Target="../media/image32.wmf"/><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2" Type="http://schemas.openxmlformats.org/officeDocument/2006/relationships/image" Target="../media/image33.wmf"/><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34.emf"/><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image" Target="../media/image36.wmf"/><Relationship Id="rId5" Type="http://schemas.openxmlformats.org/officeDocument/2006/relationships/oleObject" Target="../embeddings/oleObject6.bin"/><Relationship Id="rId4" Type="http://schemas.openxmlformats.org/officeDocument/2006/relationships/image" Target="../media/image35.wmf"/></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2" Type="http://schemas.openxmlformats.org/officeDocument/2006/relationships/image" Target="../media/image37.wmf"/><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7.emf"/></Relationships>
</file>

<file path=ppt/slides/_rels/slide4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6.xml"/><Relationship Id="rId1" Type="http://schemas.openxmlformats.org/officeDocument/2006/relationships/vmlDrawing" Target="../drawings/vmlDrawing2.vml"/><Relationship Id="rId4" Type="http://schemas.openxmlformats.org/officeDocument/2006/relationships/image" Target="../media/image14.emf"/></Relationships>
</file>

<file path=ppt/slides/_rels/slide66.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6.xml"/><Relationship Id="rId1" Type="http://schemas.openxmlformats.org/officeDocument/2006/relationships/vmlDrawing" Target="../drawings/vmlDrawing3.vml"/><Relationship Id="rId4" Type="http://schemas.openxmlformats.org/officeDocument/2006/relationships/image" Target="../media/image15.emf"/></Relationships>
</file>

<file path=ppt/slides/_rels/slide6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slideLayout" Target="../slideLayouts/slideLayout2.xml"/><Relationship Id="rId1" Type="http://schemas.openxmlformats.org/officeDocument/2006/relationships/audio" Target="../media/audio1.wav"/></Relationships>
</file>

<file path=ppt/slides/_rels/slide6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slideLayout" Target="../slideLayouts/slideLayout2.xml"/><Relationship Id="rId1" Type="http://schemas.openxmlformats.org/officeDocument/2006/relationships/audio" Target="../media/audio1.wav"/></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6.xml"/><Relationship Id="rId1" Type="http://schemas.openxmlformats.org/officeDocument/2006/relationships/vmlDrawing" Target="../drawings/vmlDrawing4.vml"/><Relationship Id="rId4" Type="http://schemas.openxmlformats.org/officeDocument/2006/relationships/image" Target="../media/image22.emf"/></Relationships>
</file>

<file path=ppt/slides/_rels/slide83.xml.rels><?xml version="1.0" encoding="UTF-8" standalone="yes"?>
<Relationships xmlns="http://schemas.openxmlformats.org/package/2006/relationships"><Relationship Id="rId2" Type="http://schemas.openxmlformats.org/officeDocument/2006/relationships/image" Target="../media/image23.wmf"/><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2" Type="http://schemas.openxmlformats.org/officeDocument/2006/relationships/image" Target="../media/image25.wmf"/><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2" Type="http://schemas.openxmlformats.org/officeDocument/2006/relationships/image" Target="../media/image26.wmf"/><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27.wmf"/><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2" Type="http://schemas.openxmlformats.org/officeDocument/2006/relationships/image" Target="../media/image28.wmf"/><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2" Type="http://schemas.openxmlformats.org/officeDocument/2006/relationships/image" Target="../media/image29.wmf"/><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2" Type="http://schemas.openxmlformats.org/officeDocument/2006/relationships/image" Target="../media/image30.wmf"/><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2" Type="http://schemas.openxmlformats.org/officeDocument/2006/relationships/image" Target="../media/image31.emf"/><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Chapter 2: Policies and models</a:t>
            </a:r>
            <a:endParaRPr lang="en-US" dirty="0"/>
          </a:p>
        </p:txBody>
      </p:sp>
      <p:sp>
        <p:nvSpPr>
          <p:cNvPr id="3" name="Subtitle 2"/>
          <p:cNvSpPr>
            <a:spLocks noGrp="1"/>
          </p:cNvSpPr>
          <p:nvPr>
            <p:ph type="subTitle" idx="1"/>
          </p:nvPr>
        </p:nvSpPr>
        <p:spPr/>
        <p:txBody>
          <a:bodyPr/>
          <a:lstStyle/>
          <a:p>
            <a:r>
              <a:rPr lang="en-US" dirty="0" smtClean="0"/>
              <a:t>Prof. E.B. Fernandez</a:t>
            </a:r>
            <a:endParaRPr lang="en-US" dirty="0"/>
          </a:p>
        </p:txBody>
      </p:sp>
    </p:spTree>
    <p:extLst>
      <p:ext uri="{BB962C8B-B14F-4D97-AF65-F5344CB8AC3E}">
        <p14:creationId xmlns:p14="http://schemas.microsoft.com/office/powerpoint/2010/main" val="379381176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700" dirty="0"/>
              <a:t/>
            </a:r>
            <a:br>
              <a:rPr lang="en-US" sz="2700" dirty="0"/>
            </a:br>
            <a:r>
              <a:rPr lang="en-US" sz="2700" dirty="0" smtClean="0"/>
              <a:t>Draw </a:t>
            </a:r>
            <a:r>
              <a:rPr lang="en-US" sz="2700" dirty="0"/>
              <a:t>a sequence diagram for the case of a Distributed Denial of Service attack.</a:t>
            </a:r>
            <a:r>
              <a:rPr lang="en-US" dirty="0" smtClean="0"/>
              <a:t/>
            </a:r>
            <a:br>
              <a:rPr lang="en-US" dirty="0" smtClean="0"/>
            </a:br>
            <a:endParaRPr lang="en-US" dirty="0"/>
          </a:p>
        </p:txBody>
      </p:sp>
      <p:pic>
        <p:nvPicPr>
          <p:cNvPr id="55298" name="Picture 2"/>
          <p:cNvPicPr>
            <a:picLocks noChangeAspect="1" noChangeArrowheads="1"/>
          </p:cNvPicPr>
          <p:nvPr/>
        </p:nvPicPr>
        <p:blipFill>
          <a:blip r:embed="rId2" cstate="print"/>
          <a:srcRect/>
          <a:stretch>
            <a:fillRect/>
          </a:stretch>
        </p:blipFill>
        <p:spPr bwMode="auto">
          <a:xfrm>
            <a:off x="3200400" y="1905000"/>
            <a:ext cx="5410200" cy="3744912"/>
          </a:xfrm>
          <a:prstGeom prst="rect">
            <a:avLst/>
          </a:prstGeom>
          <a:noFill/>
          <a:ln w="9525">
            <a:noFill/>
            <a:miter lim="800000"/>
            <a:headEnd/>
            <a:tailEnd/>
          </a:ln>
          <a:effectLst/>
        </p:spPr>
      </p:pic>
    </p:spTree>
    <p:extLst>
      <p:ext uri="{BB962C8B-B14F-4D97-AF65-F5344CB8AC3E}">
        <p14:creationId xmlns:p14="http://schemas.microsoft.com/office/powerpoint/2010/main" val="519143126"/>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698" name="Rectangle 4"/>
          <p:cNvSpPr>
            <a:spLocks noChangeArrowheads="1"/>
          </p:cNvSpPr>
          <p:nvPr/>
        </p:nvSpPr>
        <p:spPr bwMode="auto">
          <a:xfrm>
            <a:off x="2209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3600" i="0">
                <a:solidFill>
                  <a:schemeClr val="tx2"/>
                </a:solidFill>
              </a:rPr>
              <a:t>Use cases can also be used to find actor rights (authorization rules)</a:t>
            </a:r>
          </a:p>
        </p:txBody>
      </p:sp>
      <p:sp>
        <p:nvSpPr>
          <p:cNvPr id="285699" name="Rectangle 5"/>
          <p:cNvSpPr>
            <a:spLocks noChangeArrowheads="1"/>
          </p:cNvSpPr>
          <p:nvPr/>
        </p:nvSpPr>
        <p:spPr bwMode="auto">
          <a:xfrm>
            <a:off x="2209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r>
              <a:rPr lang="en-US" altLang="en-US"/>
              <a:t>Use cases describe all possible uses of the system</a:t>
            </a:r>
          </a:p>
          <a:p>
            <a:r>
              <a:rPr lang="en-US" altLang="en-US"/>
              <a:t>All use cases define all possible and legal accesses </a:t>
            </a:r>
          </a:p>
          <a:p>
            <a:r>
              <a:rPr lang="en-US" altLang="en-US"/>
              <a:t>Each actor can be given its needed rights to perform its functions</a:t>
            </a:r>
          </a:p>
        </p:txBody>
      </p:sp>
    </p:spTree>
    <p:extLst>
      <p:ext uri="{BB962C8B-B14F-4D97-AF65-F5344CB8AC3E}">
        <p14:creationId xmlns:p14="http://schemas.microsoft.com/office/powerpoint/2010/main" val="2210008987"/>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22"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00275" y="685800"/>
            <a:ext cx="7791450" cy="527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96594976"/>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6" name="Rectangle 4"/>
          <p:cNvSpPr>
            <a:spLocks noChangeArrowheads="1"/>
          </p:cNvSpPr>
          <p:nvPr/>
        </p:nvSpPr>
        <p:spPr bwMode="auto">
          <a:xfrm>
            <a:off x="2209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3200" i="0">
                <a:solidFill>
                  <a:schemeClr val="tx2"/>
                </a:solidFill>
              </a:rPr>
              <a:t>Role rights for financial institution</a:t>
            </a:r>
          </a:p>
        </p:txBody>
      </p:sp>
      <p:sp>
        <p:nvSpPr>
          <p:cNvPr id="287747" name="Rectangle 5"/>
          <p:cNvSpPr>
            <a:spLocks noChangeArrowheads="1"/>
          </p:cNvSpPr>
          <p:nvPr/>
        </p:nvSpPr>
        <p:spPr bwMode="auto">
          <a:xfrm>
            <a:off x="2209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r>
              <a:rPr lang="en-US" altLang="en-US"/>
              <a:t>Customers can open/close accounts</a:t>
            </a:r>
          </a:p>
          <a:p>
            <a:r>
              <a:rPr lang="en-US" altLang="en-US"/>
              <a:t>Customers can initiate trade</a:t>
            </a:r>
          </a:p>
          <a:p>
            <a:r>
              <a:rPr lang="en-US" altLang="en-US"/>
              <a:t>Broker can perform trade</a:t>
            </a:r>
          </a:p>
          <a:p>
            <a:r>
              <a:rPr lang="en-US" altLang="en-US"/>
              <a:t>Auditor can inspect (read) trade transactions</a:t>
            </a:r>
          </a:p>
        </p:txBody>
      </p:sp>
    </p:spTree>
    <p:extLst>
      <p:ext uri="{BB962C8B-B14F-4D97-AF65-F5344CB8AC3E}">
        <p14:creationId xmlns:p14="http://schemas.microsoft.com/office/powerpoint/2010/main" val="3826790848"/>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Date Placeholder 1"/>
          <p:cNvSpPr txBox="1">
            <a:spLocks noGrp="1"/>
          </p:cNvSpPr>
          <p:nvPr/>
        </p:nvSpPr>
        <p:spPr bwMode="auto">
          <a:xfrm>
            <a:off x="2209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CBAA3080-3DEC-437A-B061-EFAE2E61860D}" type="datetime1">
              <a:rPr lang="en-US" altLang="en-US" sz="1400" b="0" i="0">
                <a:latin typeface="Times New Roman" panose="02020603050405020304" pitchFamily="18" charset="0"/>
              </a:rPr>
              <a:pPr>
                <a:spcBef>
                  <a:spcPct val="0"/>
                </a:spcBef>
                <a:buFontTx/>
                <a:buNone/>
              </a:pPr>
              <a:t>5/9/2016</a:t>
            </a:fld>
            <a:endParaRPr lang="en-US" altLang="en-US" sz="1400" b="0" i="0">
              <a:latin typeface="Times New Roman" panose="02020603050405020304" pitchFamily="18" charset="0"/>
            </a:endParaRPr>
          </a:p>
        </p:txBody>
      </p:sp>
      <p:sp>
        <p:nvSpPr>
          <p:cNvPr id="153603" name="Slide Number Placeholder 2"/>
          <p:cNvSpPr txBox="1">
            <a:spLocks noGrp="1"/>
          </p:cNvSpPr>
          <p:nvPr/>
        </p:nvSpPr>
        <p:spPr bwMode="auto">
          <a:xfrm>
            <a:off x="80772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a:spcBef>
                <a:spcPct val="0"/>
              </a:spcBef>
              <a:buFontTx/>
              <a:buNone/>
            </a:pPr>
            <a:fld id="{2DFA6765-53F2-420A-BD5B-FDC7E5FE746F}" type="slidenum">
              <a:rPr lang="en-US" altLang="en-US" sz="1400" b="0" i="0">
                <a:latin typeface="Times New Roman" panose="02020603050405020304" pitchFamily="18" charset="0"/>
              </a:rPr>
              <a:pPr algn="r">
                <a:spcBef>
                  <a:spcPct val="0"/>
                </a:spcBef>
                <a:buFontTx/>
                <a:buNone/>
              </a:pPr>
              <a:t>103</a:t>
            </a:fld>
            <a:endParaRPr lang="en-US" altLang="en-US" sz="1400" b="0" i="0">
              <a:latin typeface="Times New Roman" panose="02020603050405020304" pitchFamily="18" charset="0"/>
            </a:endParaRPr>
          </a:p>
        </p:txBody>
      </p:sp>
      <p:pic>
        <p:nvPicPr>
          <p:cNvPr id="153604"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03450" y="609601"/>
            <a:ext cx="7785100" cy="5040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71240488"/>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81400" y="2971800"/>
            <a:ext cx="762000" cy="45720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a:solidFill>
                  <a:schemeClr val="tx1"/>
                </a:solidFill>
                <a:latin typeface="Times" pitchFamily="18" charset="0"/>
              </a:rPr>
              <a:t>Account</a:t>
            </a:r>
          </a:p>
        </p:txBody>
      </p:sp>
      <p:sp>
        <p:nvSpPr>
          <p:cNvPr id="3" name="Rectangle 2"/>
          <p:cNvSpPr/>
          <p:nvPr/>
        </p:nvSpPr>
        <p:spPr>
          <a:xfrm>
            <a:off x="3429000" y="4572000"/>
            <a:ext cx="1066800" cy="45720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a:solidFill>
                  <a:schemeClr val="tx1"/>
                </a:solidFill>
                <a:latin typeface="Times" pitchFamily="18" charset="0"/>
              </a:rPr>
              <a:t>Authenticator</a:t>
            </a:r>
          </a:p>
        </p:txBody>
      </p:sp>
      <p:sp>
        <p:nvSpPr>
          <p:cNvPr id="4" name="Rectangle 3"/>
          <p:cNvSpPr/>
          <p:nvPr/>
        </p:nvSpPr>
        <p:spPr>
          <a:xfrm>
            <a:off x="5029200" y="4572000"/>
            <a:ext cx="762000" cy="45720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a:solidFill>
                  <a:schemeClr val="tx1"/>
                </a:solidFill>
                <a:latin typeface="Times" pitchFamily="18" charset="0"/>
              </a:rPr>
              <a:t>Logger</a:t>
            </a:r>
          </a:p>
        </p:txBody>
      </p:sp>
      <p:sp>
        <p:nvSpPr>
          <p:cNvPr id="5" name="Rectangle 4"/>
          <p:cNvSpPr/>
          <p:nvPr/>
        </p:nvSpPr>
        <p:spPr>
          <a:xfrm>
            <a:off x="4876800" y="3505200"/>
            <a:ext cx="1066800" cy="45720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a:solidFill>
                  <a:schemeClr val="tx1"/>
                </a:solidFill>
                <a:latin typeface="Times" pitchFamily="18" charset="0"/>
              </a:rPr>
              <a:t>Transaction</a:t>
            </a:r>
          </a:p>
        </p:txBody>
      </p:sp>
      <p:cxnSp>
        <p:nvCxnSpPr>
          <p:cNvPr id="6" name="Straight Connector 5"/>
          <p:cNvCxnSpPr/>
          <p:nvPr/>
        </p:nvCxnSpPr>
        <p:spPr>
          <a:xfrm>
            <a:off x="5410200" y="3962400"/>
            <a:ext cx="0" cy="609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7010400" y="2971800"/>
            <a:ext cx="914400" cy="45720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a:solidFill>
                  <a:schemeClr val="tx1"/>
                </a:solidFill>
                <a:latin typeface="Times" pitchFamily="18" charset="0"/>
              </a:rPr>
              <a:t>Acct User Role</a:t>
            </a:r>
          </a:p>
        </p:txBody>
      </p:sp>
      <p:cxnSp>
        <p:nvCxnSpPr>
          <p:cNvPr id="8" name="Straight Connector 7"/>
          <p:cNvCxnSpPr/>
          <p:nvPr/>
        </p:nvCxnSpPr>
        <p:spPr>
          <a:xfrm>
            <a:off x="3962400" y="5486400"/>
            <a:ext cx="3505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7467600" y="3429000"/>
            <a:ext cx="0" cy="2057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3962400" y="50292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3962400" y="3429000"/>
            <a:ext cx="0" cy="1143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4343400" y="3200400"/>
            <a:ext cx="2667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5410200" y="3200400"/>
            <a:ext cx="0" cy="304800"/>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6096000" y="2133600"/>
            <a:ext cx="914400" cy="45720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a:solidFill>
                  <a:schemeClr val="tx1"/>
                </a:solidFill>
                <a:latin typeface="Times" pitchFamily="18" charset="0"/>
              </a:rPr>
              <a:t>Manager</a:t>
            </a:r>
          </a:p>
        </p:txBody>
      </p:sp>
      <p:cxnSp>
        <p:nvCxnSpPr>
          <p:cNvPr id="15" name="Straight Connector 14"/>
          <p:cNvCxnSpPr/>
          <p:nvPr/>
        </p:nvCxnSpPr>
        <p:spPr>
          <a:xfrm flipV="1">
            <a:off x="4343400" y="2362200"/>
            <a:ext cx="1752600" cy="685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7467600" y="2667000"/>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8382000" y="2667000"/>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7467600" y="2667000"/>
            <a:ext cx="914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7924800" y="2362200"/>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9044" name="TextBox 129"/>
          <p:cNvSpPr txBox="1">
            <a:spLocks noChangeArrowheads="1"/>
          </p:cNvSpPr>
          <p:nvPr/>
        </p:nvSpPr>
        <p:spPr bwMode="auto">
          <a:xfrm>
            <a:off x="7696200" y="2057401"/>
            <a:ext cx="4572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200" i="0">
                <a:latin typeface="Times" panose="02020603050405020304" pitchFamily="18" charset="0"/>
              </a:rPr>
              <a:t>…</a:t>
            </a:r>
          </a:p>
        </p:txBody>
      </p:sp>
      <p:sp>
        <p:nvSpPr>
          <p:cNvPr id="129045" name="TextBox 130"/>
          <p:cNvSpPr txBox="1">
            <a:spLocks noChangeArrowheads="1"/>
          </p:cNvSpPr>
          <p:nvPr/>
        </p:nvSpPr>
        <p:spPr bwMode="auto">
          <a:xfrm>
            <a:off x="8153400" y="2924176"/>
            <a:ext cx="4572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200" i="0">
                <a:latin typeface="Times" panose="02020603050405020304" pitchFamily="18" charset="0"/>
              </a:rPr>
              <a:t>…</a:t>
            </a:r>
          </a:p>
        </p:txBody>
      </p:sp>
      <p:sp>
        <p:nvSpPr>
          <p:cNvPr id="22" name="Isosceles Triangle 21"/>
          <p:cNvSpPr/>
          <p:nvPr/>
        </p:nvSpPr>
        <p:spPr>
          <a:xfrm>
            <a:off x="7848600" y="2362200"/>
            <a:ext cx="152400" cy="76200"/>
          </a:xfrm>
          <a:prstGeom prst="triangl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3" name="Rectangle 22"/>
          <p:cNvSpPr/>
          <p:nvPr/>
        </p:nvSpPr>
        <p:spPr>
          <a:xfrm>
            <a:off x="4267200" y="1981200"/>
            <a:ext cx="762000" cy="30480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a:solidFill>
                  <a:schemeClr val="tx1"/>
                </a:solidFill>
                <a:latin typeface="Times" pitchFamily="18" charset="0"/>
              </a:rPr>
              <a:t>MRight</a:t>
            </a:r>
          </a:p>
        </p:txBody>
      </p:sp>
      <p:cxnSp>
        <p:nvCxnSpPr>
          <p:cNvPr id="24" name="Straight Connector 23"/>
          <p:cNvCxnSpPr/>
          <p:nvPr/>
        </p:nvCxnSpPr>
        <p:spPr>
          <a:xfrm>
            <a:off x="4648200" y="2476500"/>
            <a:ext cx="0" cy="457200"/>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5562600" y="1790700"/>
            <a:ext cx="0" cy="609600"/>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5105400" y="990600"/>
            <a:ext cx="914400" cy="838200"/>
          </a:xfrm>
          <a:prstGeom prst="rect">
            <a:avLst/>
          </a:prstGeom>
          <a:solidFill>
            <a:schemeClr val="accent1">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sz="1200" dirty="0">
              <a:solidFill>
                <a:schemeClr val="tx1"/>
              </a:solidFill>
              <a:latin typeface="Times" pitchFamily="18" charset="0"/>
            </a:endParaRPr>
          </a:p>
        </p:txBody>
      </p:sp>
      <p:sp>
        <p:nvSpPr>
          <p:cNvPr id="27" name="Folded Corner 26"/>
          <p:cNvSpPr/>
          <p:nvPr/>
        </p:nvSpPr>
        <p:spPr>
          <a:xfrm rot="16200000">
            <a:off x="5143500" y="952500"/>
            <a:ext cx="838200" cy="914400"/>
          </a:xfrm>
          <a:prstGeom prst="foldedCorner">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129052" name="TextBox 153"/>
          <p:cNvSpPr txBox="1">
            <a:spLocks noChangeArrowheads="1"/>
          </p:cNvSpPr>
          <p:nvPr/>
        </p:nvSpPr>
        <p:spPr bwMode="auto">
          <a:xfrm>
            <a:off x="5105400" y="990601"/>
            <a:ext cx="9144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200" b="0" i="0">
                <a:latin typeface="Times" panose="02020603050405020304" pitchFamily="18" charset="0"/>
              </a:rPr>
              <a:t>openAcct</a:t>
            </a:r>
          </a:p>
          <a:p>
            <a:pPr eaLnBrk="1" hangingPunct="1">
              <a:spcBef>
                <a:spcPct val="0"/>
              </a:spcBef>
              <a:buFontTx/>
              <a:buNone/>
            </a:pPr>
            <a:r>
              <a:rPr lang="en-US" altLang="en-US" sz="1200" b="0" i="0">
                <a:latin typeface="Times" panose="02020603050405020304" pitchFamily="18" charset="0"/>
              </a:rPr>
              <a:t>closeAcct</a:t>
            </a:r>
          </a:p>
          <a:p>
            <a:pPr eaLnBrk="1" hangingPunct="1">
              <a:spcBef>
                <a:spcPct val="0"/>
              </a:spcBef>
              <a:buFontTx/>
              <a:buNone/>
            </a:pPr>
            <a:r>
              <a:rPr lang="en-US" altLang="en-US" sz="1200" b="0" i="0">
                <a:latin typeface="Times" panose="02020603050405020304" pitchFamily="18" charset="0"/>
              </a:rPr>
              <a:t>Not as Acct </a:t>
            </a:r>
          </a:p>
          <a:p>
            <a:pPr algn="ctr" eaLnBrk="1" hangingPunct="1">
              <a:spcBef>
                <a:spcPct val="0"/>
              </a:spcBef>
              <a:buFontTx/>
              <a:buNone/>
            </a:pPr>
            <a:r>
              <a:rPr lang="en-US" altLang="en-US" sz="1200" b="0" i="0">
                <a:latin typeface="Times" panose="02020603050405020304" pitchFamily="18" charset="0"/>
              </a:rPr>
              <a:t>User Role</a:t>
            </a:r>
          </a:p>
        </p:txBody>
      </p:sp>
      <p:sp>
        <p:nvSpPr>
          <p:cNvPr id="29" name="Rectangle 28"/>
          <p:cNvSpPr/>
          <p:nvPr/>
        </p:nvSpPr>
        <p:spPr>
          <a:xfrm>
            <a:off x="4267200" y="2286000"/>
            <a:ext cx="762000" cy="22860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200" dirty="0">
              <a:solidFill>
                <a:schemeClr val="tx1"/>
              </a:solidFill>
              <a:latin typeface="Times" pitchFamily="18" charset="0"/>
            </a:endParaRPr>
          </a:p>
        </p:txBody>
      </p:sp>
      <p:cxnSp>
        <p:nvCxnSpPr>
          <p:cNvPr id="30" name="Straight Connector 29"/>
          <p:cNvCxnSpPr/>
          <p:nvPr/>
        </p:nvCxnSpPr>
        <p:spPr>
          <a:xfrm>
            <a:off x="4953000" y="2405063"/>
            <a:ext cx="609600" cy="0"/>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sp>
        <p:nvSpPr>
          <p:cNvPr id="31" name="Oval 30"/>
          <p:cNvSpPr/>
          <p:nvPr/>
        </p:nvSpPr>
        <p:spPr>
          <a:xfrm>
            <a:off x="4906964" y="2373314"/>
            <a:ext cx="46037" cy="46037"/>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29056" name="TextBox 157"/>
          <p:cNvSpPr txBox="1">
            <a:spLocks noChangeArrowheads="1"/>
          </p:cNvSpPr>
          <p:nvPr/>
        </p:nvSpPr>
        <p:spPr bwMode="auto">
          <a:xfrm>
            <a:off x="5276850" y="4314826"/>
            <a:ext cx="4572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200" b="0" i="0">
                <a:latin typeface="Times" panose="02020603050405020304" pitchFamily="18" charset="0"/>
              </a:rPr>
              <a:t>1</a:t>
            </a:r>
          </a:p>
        </p:txBody>
      </p:sp>
      <p:sp>
        <p:nvSpPr>
          <p:cNvPr id="129057" name="TextBox 158"/>
          <p:cNvSpPr txBox="1">
            <a:spLocks noChangeArrowheads="1"/>
          </p:cNvSpPr>
          <p:nvPr/>
        </p:nvSpPr>
        <p:spPr bwMode="auto">
          <a:xfrm>
            <a:off x="5324475" y="3962401"/>
            <a:ext cx="3810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200" b="0" i="0">
                <a:latin typeface="Times" panose="02020603050405020304" pitchFamily="18" charset="0"/>
              </a:rPr>
              <a:t>*</a:t>
            </a:r>
          </a:p>
        </p:txBody>
      </p:sp>
      <p:sp>
        <p:nvSpPr>
          <p:cNvPr id="129058" name="TextBox 159"/>
          <p:cNvSpPr txBox="1">
            <a:spLocks noChangeArrowheads="1"/>
          </p:cNvSpPr>
          <p:nvPr/>
        </p:nvSpPr>
        <p:spPr bwMode="auto">
          <a:xfrm>
            <a:off x="5029200" y="4114801"/>
            <a:ext cx="4572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200" b="0" i="0">
                <a:latin typeface="Times" panose="02020603050405020304" pitchFamily="18" charset="0"/>
              </a:rPr>
              <a:t>log</a:t>
            </a:r>
          </a:p>
        </p:txBody>
      </p:sp>
      <p:sp>
        <p:nvSpPr>
          <p:cNvPr id="129059" name="TextBox 160"/>
          <p:cNvSpPr txBox="1">
            <a:spLocks noChangeArrowheads="1"/>
          </p:cNvSpPr>
          <p:nvPr/>
        </p:nvSpPr>
        <p:spPr bwMode="auto">
          <a:xfrm>
            <a:off x="3876675" y="3419476"/>
            <a:ext cx="3810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200" b="0" i="0">
                <a:latin typeface="Times" panose="02020603050405020304" pitchFamily="18" charset="0"/>
              </a:rPr>
              <a:t>*</a:t>
            </a:r>
          </a:p>
        </p:txBody>
      </p:sp>
      <p:sp>
        <p:nvSpPr>
          <p:cNvPr id="129060" name="TextBox 161"/>
          <p:cNvSpPr txBox="1">
            <a:spLocks noChangeArrowheads="1"/>
          </p:cNvSpPr>
          <p:nvPr/>
        </p:nvSpPr>
        <p:spPr bwMode="auto">
          <a:xfrm>
            <a:off x="4248150" y="3009901"/>
            <a:ext cx="3810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200" b="0" i="0">
                <a:latin typeface="Times" panose="02020603050405020304" pitchFamily="18" charset="0"/>
              </a:rPr>
              <a:t>*</a:t>
            </a:r>
          </a:p>
        </p:txBody>
      </p:sp>
      <p:sp>
        <p:nvSpPr>
          <p:cNvPr id="129061" name="TextBox 162"/>
          <p:cNvSpPr txBox="1">
            <a:spLocks noChangeArrowheads="1"/>
          </p:cNvSpPr>
          <p:nvPr/>
        </p:nvSpPr>
        <p:spPr bwMode="auto">
          <a:xfrm>
            <a:off x="4248150" y="2809876"/>
            <a:ext cx="3810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200" b="0" i="0">
                <a:latin typeface="Times" panose="02020603050405020304" pitchFamily="18" charset="0"/>
              </a:rPr>
              <a:t>*</a:t>
            </a:r>
          </a:p>
        </p:txBody>
      </p:sp>
      <p:sp>
        <p:nvSpPr>
          <p:cNvPr id="129062" name="TextBox 163"/>
          <p:cNvSpPr txBox="1">
            <a:spLocks noChangeArrowheads="1"/>
          </p:cNvSpPr>
          <p:nvPr/>
        </p:nvSpPr>
        <p:spPr bwMode="auto">
          <a:xfrm>
            <a:off x="6724650" y="3000376"/>
            <a:ext cx="3810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200" b="0" i="0">
                <a:latin typeface="Times" panose="02020603050405020304" pitchFamily="18" charset="0"/>
              </a:rPr>
              <a:t>*</a:t>
            </a:r>
          </a:p>
        </p:txBody>
      </p:sp>
      <p:sp>
        <p:nvSpPr>
          <p:cNvPr id="129063" name="TextBox 164"/>
          <p:cNvSpPr txBox="1">
            <a:spLocks noChangeArrowheads="1"/>
          </p:cNvSpPr>
          <p:nvPr/>
        </p:nvSpPr>
        <p:spPr bwMode="auto">
          <a:xfrm>
            <a:off x="7181850" y="3419476"/>
            <a:ext cx="3810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200" b="0" i="0">
                <a:latin typeface="Times" panose="02020603050405020304" pitchFamily="18" charset="0"/>
              </a:rPr>
              <a:t>*</a:t>
            </a:r>
          </a:p>
        </p:txBody>
      </p:sp>
      <p:sp>
        <p:nvSpPr>
          <p:cNvPr id="129064" name="TextBox 165"/>
          <p:cNvSpPr txBox="1">
            <a:spLocks noChangeArrowheads="1"/>
          </p:cNvSpPr>
          <p:nvPr/>
        </p:nvSpPr>
        <p:spPr bwMode="auto">
          <a:xfrm>
            <a:off x="5791200" y="2133601"/>
            <a:ext cx="4572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200" b="0" i="0">
                <a:latin typeface="Times" panose="02020603050405020304" pitchFamily="18" charset="0"/>
              </a:rPr>
              <a:t>1</a:t>
            </a:r>
          </a:p>
        </p:txBody>
      </p:sp>
      <p:sp>
        <p:nvSpPr>
          <p:cNvPr id="129065" name="TextBox 166"/>
          <p:cNvSpPr txBox="1">
            <a:spLocks noChangeArrowheads="1"/>
          </p:cNvSpPr>
          <p:nvPr/>
        </p:nvSpPr>
        <p:spPr bwMode="auto">
          <a:xfrm>
            <a:off x="3829050" y="4314826"/>
            <a:ext cx="4572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200" b="0" i="0">
                <a:latin typeface="Times" panose="02020603050405020304" pitchFamily="18" charset="0"/>
              </a:rPr>
              <a:t>1</a:t>
            </a:r>
          </a:p>
        </p:txBody>
      </p:sp>
      <p:sp>
        <p:nvSpPr>
          <p:cNvPr id="129066" name="TextBox 167"/>
          <p:cNvSpPr txBox="1">
            <a:spLocks noChangeArrowheads="1"/>
          </p:cNvSpPr>
          <p:nvPr/>
        </p:nvSpPr>
        <p:spPr bwMode="auto">
          <a:xfrm>
            <a:off x="3829050" y="5019676"/>
            <a:ext cx="4572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200" b="0" i="0">
                <a:latin typeface="Times" panose="02020603050405020304" pitchFamily="18" charset="0"/>
              </a:rPr>
              <a:t>1</a:t>
            </a:r>
          </a:p>
        </p:txBody>
      </p:sp>
      <p:sp>
        <p:nvSpPr>
          <p:cNvPr id="129067" name="Title 44"/>
          <p:cNvSpPr txBox="1">
            <a:spLocks/>
          </p:cNvSpPr>
          <p:nvPr/>
        </p:nvSpPr>
        <p:spPr bwMode="auto">
          <a:xfrm>
            <a:off x="1981200" y="274638"/>
            <a:ext cx="8229600"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defTabSz="-13873163">
              <a:spcBef>
                <a:spcPct val="20000"/>
              </a:spcBef>
              <a:buChar char="•"/>
              <a:defRPr sz="2800" b="1" i="1">
                <a:solidFill>
                  <a:schemeClr val="tx1"/>
                </a:solidFill>
                <a:latin typeface="Arial" panose="020B0604020202020204" pitchFamily="34" charset="0"/>
              </a:defRPr>
            </a:lvl1pPr>
            <a:lvl2pPr marL="742950" indent="-285750" defTabSz="-13873163">
              <a:spcBef>
                <a:spcPct val="20000"/>
              </a:spcBef>
              <a:buChar char="–"/>
              <a:defRPr sz="2800">
                <a:solidFill>
                  <a:schemeClr val="tx1"/>
                </a:solidFill>
                <a:latin typeface="Arial" panose="020B0604020202020204" pitchFamily="34" charset="0"/>
              </a:defRPr>
            </a:lvl2pPr>
            <a:lvl3pPr marL="1143000" indent="-228600" defTabSz="-13873163">
              <a:spcBef>
                <a:spcPct val="20000"/>
              </a:spcBef>
              <a:buChar char="•"/>
              <a:defRPr sz="2400">
                <a:solidFill>
                  <a:schemeClr val="tx1"/>
                </a:solidFill>
                <a:latin typeface="Arial" panose="020B0604020202020204" pitchFamily="34" charset="0"/>
              </a:defRPr>
            </a:lvl3pPr>
            <a:lvl4pPr marL="1600200" indent="-228600" defTabSz="-13873163">
              <a:spcBef>
                <a:spcPct val="20000"/>
              </a:spcBef>
              <a:buChar char="–"/>
              <a:defRPr sz="2000">
                <a:solidFill>
                  <a:schemeClr val="tx1"/>
                </a:solidFill>
                <a:latin typeface="Arial" panose="020B0604020202020204" pitchFamily="34" charset="0"/>
              </a:defRPr>
            </a:lvl4pPr>
            <a:lvl5pPr marL="2057400" indent="-228600" defTabSz="-13873163">
              <a:spcBef>
                <a:spcPct val="20000"/>
              </a:spcBef>
              <a:buChar char="»"/>
              <a:defRPr sz="2000">
                <a:solidFill>
                  <a:schemeClr val="tx1"/>
                </a:solidFill>
                <a:latin typeface="Arial" panose="020B0604020202020204" pitchFamily="34" charset="0"/>
              </a:defRPr>
            </a:lvl5pPr>
            <a:lvl6pPr marL="2514600" indent="-228600" defTabSz="-13873163"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13873163"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13873163"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13873163"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000" i="0">
                <a:solidFill>
                  <a:schemeClr val="tx2"/>
                </a:solidFill>
              </a:rPr>
              <a:t>Adding more security: authentication, logging, separation of duty</a:t>
            </a:r>
          </a:p>
        </p:txBody>
      </p:sp>
    </p:spTree>
    <p:extLst>
      <p:ext uri="{BB962C8B-B14F-4D97-AF65-F5344CB8AC3E}">
        <p14:creationId xmlns:p14="http://schemas.microsoft.com/office/powerpoint/2010/main" val="1322454109"/>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Grp="1" noChangeArrowheads="1"/>
          </p:cNvSpPr>
          <p:nvPr>
            <p:ph type="title"/>
          </p:nvPr>
        </p:nvSpPr>
        <p:spPr/>
        <p:txBody>
          <a:bodyPr/>
          <a:lstStyle/>
          <a:p>
            <a:r>
              <a:rPr lang="en-US" altLang="en-US" dirty="0" smtClean="0"/>
              <a:t>Multilevel models</a:t>
            </a:r>
          </a:p>
        </p:txBody>
      </p:sp>
      <p:sp>
        <p:nvSpPr>
          <p:cNvPr id="159747" name="Rectangle 3"/>
          <p:cNvSpPr>
            <a:spLocks noGrp="1" noChangeArrowheads="1"/>
          </p:cNvSpPr>
          <p:nvPr>
            <p:ph type="body" idx="1"/>
          </p:nvPr>
        </p:nvSpPr>
        <p:spPr/>
        <p:txBody>
          <a:bodyPr/>
          <a:lstStyle/>
          <a:p>
            <a:pPr>
              <a:lnSpc>
                <a:spcPct val="90000"/>
              </a:lnSpc>
              <a:buFontTx/>
              <a:buNone/>
            </a:pPr>
            <a:r>
              <a:rPr lang="en-US" altLang="en-US" sz="2400" dirty="0"/>
              <a:t>Because of the way they control security they have also been called </a:t>
            </a:r>
            <a:r>
              <a:rPr lang="en-US" altLang="en-US" sz="2400" b="1" dirty="0" smtClean="0"/>
              <a:t>data (information) </a:t>
            </a:r>
            <a:r>
              <a:rPr lang="en-US" altLang="en-US" sz="2400" b="1" dirty="0"/>
              <a:t>flow models</a:t>
            </a:r>
            <a:r>
              <a:rPr lang="en-US" altLang="en-US" sz="2400" dirty="0"/>
              <a:t>, they control the allowed flow of data between </a:t>
            </a:r>
            <a:r>
              <a:rPr lang="en-US" altLang="en-US" sz="2400" dirty="0" smtClean="0"/>
              <a:t>hierarchical levels</a:t>
            </a:r>
            <a:r>
              <a:rPr lang="en-US" altLang="en-US" sz="2400" dirty="0"/>
              <a:t>. These models have been formalized in three different ways: </a:t>
            </a:r>
          </a:p>
          <a:p>
            <a:pPr>
              <a:lnSpc>
                <a:spcPct val="90000"/>
              </a:lnSpc>
            </a:pPr>
            <a:r>
              <a:rPr lang="en-US" altLang="en-US" sz="2400" dirty="0"/>
              <a:t>The </a:t>
            </a:r>
            <a:r>
              <a:rPr lang="en-US" altLang="en-US" sz="2400" b="1" dirty="0"/>
              <a:t>Bell-La </a:t>
            </a:r>
            <a:r>
              <a:rPr lang="en-US" altLang="en-US" sz="2400" b="1" dirty="0" err="1"/>
              <a:t>Padula</a:t>
            </a:r>
            <a:r>
              <a:rPr lang="en-US" altLang="en-US" sz="2400" b="1" dirty="0"/>
              <a:t> </a:t>
            </a:r>
            <a:r>
              <a:rPr lang="en-US" altLang="en-US" sz="2400" dirty="0"/>
              <a:t>model, intended to control leakage of information between levels.</a:t>
            </a:r>
          </a:p>
          <a:p>
            <a:pPr>
              <a:lnSpc>
                <a:spcPct val="90000"/>
              </a:lnSpc>
            </a:pPr>
            <a:r>
              <a:rPr lang="en-US" altLang="en-US" sz="2400" dirty="0"/>
              <a:t>The </a:t>
            </a:r>
            <a:r>
              <a:rPr lang="en-US" altLang="en-US" sz="2400" b="1" dirty="0" err="1"/>
              <a:t>Biba</a:t>
            </a:r>
            <a:r>
              <a:rPr lang="en-US" altLang="en-US" sz="2400" dirty="0"/>
              <a:t> model, which controls data integrity. </a:t>
            </a:r>
          </a:p>
          <a:p>
            <a:pPr>
              <a:lnSpc>
                <a:spcPct val="90000"/>
              </a:lnSpc>
            </a:pPr>
            <a:r>
              <a:rPr lang="en-US" altLang="en-US" sz="2400" dirty="0"/>
              <a:t>The </a:t>
            </a:r>
            <a:r>
              <a:rPr lang="en-US" altLang="en-US" sz="2400" b="1" dirty="0"/>
              <a:t>Lattice model</a:t>
            </a:r>
            <a:r>
              <a:rPr lang="en-US" altLang="en-US" sz="2400" dirty="0"/>
              <a:t>, which generalizes the partially ordered levels of the previous models using the concept of mathematical lattices.</a:t>
            </a:r>
          </a:p>
        </p:txBody>
      </p:sp>
    </p:spTree>
    <p:extLst>
      <p:ext uri="{BB962C8B-B14F-4D97-AF65-F5344CB8AC3E}">
        <p14:creationId xmlns:p14="http://schemas.microsoft.com/office/powerpoint/2010/main" val="3610046158"/>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0" hangingPunct="0">
              <a:spcBef>
                <a:spcPct val="0"/>
              </a:spcBef>
              <a:buFontTx/>
              <a:buNone/>
            </a:pPr>
            <a:fld id="{23D91161-59B6-460C-B518-D198B6A280A6}" type="datetime1">
              <a:rPr lang="en-US" altLang="en-US" sz="1400" b="0" i="0">
                <a:latin typeface="Times New Roman" panose="02020603050405020304" pitchFamily="18" charset="0"/>
              </a:rPr>
              <a:pPr eaLnBrk="0" hangingPunct="0">
                <a:spcBef>
                  <a:spcPct val="0"/>
                </a:spcBef>
                <a:buFontTx/>
                <a:buNone/>
              </a:pPr>
              <a:t>5/9/2016</a:t>
            </a:fld>
            <a:endParaRPr lang="en-US" altLang="en-US" sz="1400" b="0" i="0">
              <a:latin typeface="Times New Roman" panose="02020603050405020304" pitchFamily="18" charset="0"/>
            </a:endParaRPr>
          </a:p>
        </p:txBody>
      </p:sp>
      <p:sp>
        <p:nvSpPr>
          <p:cNvPr id="15462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0" hangingPunct="0">
              <a:spcBef>
                <a:spcPct val="0"/>
              </a:spcBef>
              <a:buFontTx/>
              <a:buNone/>
            </a:pPr>
            <a:fld id="{A5E18997-6C17-47AD-8451-8395CBAAE734}" type="slidenum">
              <a:rPr lang="en-US" altLang="en-US" sz="1400" b="0" i="0">
                <a:latin typeface="Times New Roman" panose="02020603050405020304" pitchFamily="18" charset="0"/>
              </a:rPr>
              <a:pPr eaLnBrk="0" hangingPunct="0">
                <a:spcBef>
                  <a:spcPct val="0"/>
                </a:spcBef>
                <a:buFontTx/>
                <a:buNone/>
              </a:pPr>
              <a:t>106</a:t>
            </a:fld>
            <a:endParaRPr lang="en-US" altLang="en-US" sz="1400" b="0" i="0">
              <a:latin typeface="Times New Roman" panose="02020603050405020304" pitchFamily="18" charset="0"/>
            </a:endParaRPr>
          </a:p>
        </p:txBody>
      </p:sp>
      <p:sp>
        <p:nvSpPr>
          <p:cNvPr id="154628" name="Rectangle 2050"/>
          <p:cNvSpPr>
            <a:spLocks noGrp="1" noChangeArrowheads="1"/>
          </p:cNvSpPr>
          <p:nvPr>
            <p:ph type="title" idx="4294967295"/>
          </p:nvPr>
        </p:nvSpPr>
        <p:spPr/>
        <p:txBody>
          <a:bodyPr/>
          <a:lstStyle/>
          <a:p>
            <a:pPr eaLnBrk="1" hangingPunct="1"/>
            <a:r>
              <a:rPr lang="en-US" altLang="en-US" dirty="0" smtClean="0"/>
              <a:t>Features of the multilevel models</a:t>
            </a:r>
          </a:p>
        </p:txBody>
      </p:sp>
      <p:sp>
        <p:nvSpPr>
          <p:cNvPr id="154629" name="Rectangle 2051"/>
          <p:cNvSpPr>
            <a:spLocks noGrp="1" noChangeArrowheads="1"/>
          </p:cNvSpPr>
          <p:nvPr>
            <p:ph type="body" idx="4294967295"/>
          </p:nvPr>
        </p:nvSpPr>
        <p:spPr/>
        <p:txBody>
          <a:bodyPr>
            <a:normAutofit fontScale="92500" lnSpcReduction="10000"/>
          </a:bodyPr>
          <a:lstStyle/>
          <a:p>
            <a:r>
              <a:rPr lang="en-US" altLang="en-US" dirty="0" smtClean="0"/>
              <a:t>Users </a:t>
            </a:r>
            <a:r>
              <a:rPr lang="en-US" altLang="en-US" dirty="0"/>
              <a:t>and data are assigned </a:t>
            </a:r>
            <a:r>
              <a:rPr lang="en-US" altLang="en-US" b="1" dirty="0"/>
              <a:t>classifications or </a:t>
            </a:r>
            <a:r>
              <a:rPr lang="en-US" altLang="en-US" b="1" dirty="0" smtClean="0"/>
              <a:t>clearances</a:t>
            </a:r>
          </a:p>
          <a:p>
            <a:r>
              <a:rPr lang="en-US" altLang="en-US" dirty="0" smtClean="0"/>
              <a:t>They are </a:t>
            </a:r>
            <a:r>
              <a:rPr lang="en-US" altLang="en-US" b="1" dirty="0" smtClean="0"/>
              <a:t>mandatory </a:t>
            </a:r>
            <a:r>
              <a:rPr lang="en-US" altLang="en-US" dirty="0"/>
              <a:t>models (users are assigned to </a:t>
            </a:r>
            <a:r>
              <a:rPr lang="en-US" altLang="en-US" dirty="0" smtClean="0"/>
              <a:t>classifications </a:t>
            </a:r>
            <a:r>
              <a:rPr lang="en-US" altLang="en-US" dirty="0"/>
              <a:t>by administrators)</a:t>
            </a:r>
          </a:p>
          <a:p>
            <a:r>
              <a:rPr lang="en-US" altLang="en-US" dirty="0" smtClean="0"/>
              <a:t>Classifications </a:t>
            </a:r>
            <a:r>
              <a:rPr lang="en-US" altLang="en-US" dirty="0"/>
              <a:t>include </a:t>
            </a:r>
            <a:r>
              <a:rPr lang="en-US" altLang="en-US" b="1" dirty="0"/>
              <a:t>levels</a:t>
            </a:r>
            <a:r>
              <a:rPr lang="en-US" altLang="en-US" dirty="0"/>
              <a:t> (top secret, secret,…), and </a:t>
            </a:r>
            <a:r>
              <a:rPr lang="en-US" altLang="en-US" b="1" dirty="0" smtClean="0"/>
              <a:t>categories </a:t>
            </a:r>
            <a:r>
              <a:rPr lang="en-US" altLang="en-US" dirty="0" smtClean="0"/>
              <a:t>(compartments) </a:t>
            </a:r>
            <a:r>
              <a:rPr lang="en-US" altLang="en-US" dirty="0"/>
              <a:t>(</a:t>
            </a:r>
            <a:r>
              <a:rPr lang="en-US" altLang="en-US" dirty="0" err="1"/>
              <a:t>engDept</a:t>
            </a:r>
            <a:r>
              <a:rPr lang="en-US" altLang="en-US" dirty="0"/>
              <a:t>, </a:t>
            </a:r>
            <a:r>
              <a:rPr lang="en-US" altLang="en-US" dirty="0" err="1"/>
              <a:t>marketingDept</a:t>
            </a:r>
            <a:r>
              <a:rPr lang="en-US" altLang="en-US" dirty="0" smtClean="0"/>
              <a:t>, Army, …)</a:t>
            </a:r>
          </a:p>
          <a:p>
            <a:r>
              <a:rPr lang="en-US" altLang="en-US" dirty="0"/>
              <a:t>Typically use data labels (tags) to </a:t>
            </a:r>
            <a:r>
              <a:rPr lang="en-US" altLang="en-US" dirty="0" smtClean="0"/>
              <a:t>indicate their classifications or levels, used to enforce security</a:t>
            </a:r>
          </a:p>
          <a:p>
            <a:r>
              <a:rPr lang="en-US" altLang="en-US" dirty="0" smtClean="0"/>
              <a:t>In </a:t>
            </a:r>
            <a:r>
              <a:rPr lang="en-US" altLang="en-US" dirty="0"/>
              <a:t>each level an access matrix may further refine access control. </a:t>
            </a:r>
          </a:p>
          <a:p>
            <a:r>
              <a:rPr lang="en-US" altLang="en-US" dirty="0" smtClean="0"/>
              <a:t>Need </a:t>
            </a:r>
            <a:r>
              <a:rPr lang="en-US" altLang="en-US" dirty="0"/>
              <a:t>trusted processes to perform administrative functions (e.g., declassify documents, increase a user’s clearance) </a:t>
            </a:r>
            <a:r>
              <a:rPr lang="en-US" altLang="en-US" dirty="0" smtClean="0"/>
              <a:t>so </a:t>
            </a:r>
            <a:r>
              <a:rPr lang="en-US" altLang="en-US" dirty="0"/>
              <a:t>secure flow of control is not </a:t>
            </a:r>
            <a:r>
              <a:rPr lang="en-US" altLang="en-US" dirty="0" smtClean="0"/>
              <a:t>violated</a:t>
            </a:r>
          </a:p>
          <a:p>
            <a:pPr marL="0" indent="0">
              <a:buNone/>
            </a:pPr>
            <a:endParaRPr lang="en-US" altLang="en-US" dirty="0"/>
          </a:p>
          <a:p>
            <a:pPr marL="0" indent="0">
              <a:buNone/>
            </a:pPr>
            <a:endParaRPr lang="en-US" altLang="en-US" dirty="0"/>
          </a:p>
          <a:p>
            <a:pPr marL="0" indent="0">
              <a:buNone/>
            </a:pPr>
            <a:endParaRPr lang="en-US" altLang="en-US" dirty="0"/>
          </a:p>
          <a:p>
            <a:pPr eaLnBrk="1" hangingPunct="1"/>
            <a:endParaRPr lang="en-US" altLang="en-US" dirty="0" smtClean="0"/>
          </a:p>
        </p:txBody>
      </p:sp>
    </p:spTree>
    <p:extLst>
      <p:ext uri="{BB962C8B-B14F-4D97-AF65-F5344CB8AC3E}">
        <p14:creationId xmlns:p14="http://schemas.microsoft.com/office/powerpoint/2010/main" val="1784220556"/>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ChangeArrowheads="1"/>
          </p:cNvSpPr>
          <p:nvPr>
            <p:ph type="title"/>
          </p:nvPr>
        </p:nvSpPr>
        <p:spPr/>
        <p:txBody>
          <a:bodyPr/>
          <a:lstStyle/>
          <a:p>
            <a:r>
              <a:rPr lang="en-US" altLang="en-US" smtClean="0"/>
              <a:t>Categories and levels</a:t>
            </a:r>
          </a:p>
        </p:txBody>
      </p:sp>
      <p:grpSp>
        <p:nvGrpSpPr>
          <p:cNvPr id="161795" name="Group 3"/>
          <p:cNvGrpSpPr>
            <a:grpSpLocks noChangeAspect="1"/>
          </p:cNvGrpSpPr>
          <p:nvPr/>
        </p:nvGrpSpPr>
        <p:grpSpPr bwMode="auto">
          <a:xfrm>
            <a:off x="2667000" y="2133600"/>
            <a:ext cx="6553200" cy="4038600"/>
            <a:chOff x="2446" y="2996"/>
            <a:chExt cx="10700" cy="6872"/>
          </a:xfrm>
        </p:grpSpPr>
        <p:sp>
          <p:nvSpPr>
            <p:cNvPr id="161796" name="AutoShape 4"/>
            <p:cNvSpPr>
              <a:spLocks noChangeAspect="1" noChangeArrowheads="1"/>
            </p:cNvSpPr>
            <p:nvPr/>
          </p:nvSpPr>
          <p:spPr bwMode="auto">
            <a:xfrm>
              <a:off x="2446" y="2996"/>
              <a:ext cx="10700" cy="6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b="0" i="0"/>
            </a:p>
          </p:txBody>
        </p:sp>
        <p:cxnSp>
          <p:nvCxnSpPr>
            <p:cNvPr id="5" name="Straight Connector 4"/>
            <p:cNvCxnSpPr/>
            <p:nvPr/>
          </p:nvCxnSpPr>
          <p:spPr>
            <a:xfrm rot="16200000" flipH="1">
              <a:off x="3076" y="4288"/>
              <a:ext cx="5140" cy="4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5400000" flipH="1" flipV="1">
              <a:off x="6772" y="4485"/>
              <a:ext cx="5246" cy="3499"/>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16200000" flipH="1">
              <a:off x="3816" y="5028"/>
              <a:ext cx="5759" cy="19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rot="5400000">
              <a:off x="5565" y="5077"/>
              <a:ext cx="5862" cy="17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5245" y="7213"/>
              <a:ext cx="420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4546" y="5978"/>
              <a:ext cx="57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V="1">
              <a:off x="3747" y="4744"/>
              <a:ext cx="7198" cy="105"/>
            </a:xfrm>
            <a:prstGeom prst="line">
              <a:avLst/>
            </a:prstGeom>
          </p:spPr>
          <p:style>
            <a:lnRef idx="1">
              <a:schemeClr val="accent1"/>
            </a:lnRef>
            <a:fillRef idx="0">
              <a:schemeClr val="accent1"/>
            </a:fillRef>
            <a:effectRef idx="0">
              <a:schemeClr val="accent1"/>
            </a:effectRef>
            <a:fontRef idx="minor">
              <a:schemeClr val="tx1"/>
            </a:fontRef>
          </p:style>
        </p:cxnSp>
        <p:sp>
          <p:nvSpPr>
            <p:cNvPr id="161804" name="TextBox 27"/>
            <p:cNvSpPr txBox="1">
              <a:spLocks noChangeArrowheads="1"/>
            </p:cNvSpPr>
            <p:nvPr/>
          </p:nvSpPr>
          <p:spPr bwMode="auto">
            <a:xfrm>
              <a:off x="6246" y="9371"/>
              <a:ext cx="2600" cy="4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1265" tIns="30632" rIns="61265" bIns="30632">
              <a:spAutoFit/>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zh-CN" sz="1200" b="0" i="0">
                  <a:solidFill>
                    <a:srgbClr val="000000"/>
                  </a:solidFill>
                  <a:latin typeface="Calibri" panose="020F0502020204030204" pitchFamily="34" charset="0"/>
                  <a:ea typeface="SimSun" panose="02010600030101010101" pitchFamily="2" charset="-122"/>
                </a:rPr>
                <a:t>   </a:t>
              </a:r>
              <a:endParaRPr lang="en-US" altLang="en-US" sz="1800" b="0" i="0"/>
            </a:p>
          </p:txBody>
        </p:sp>
        <p:sp>
          <p:nvSpPr>
            <p:cNvPr id="161805" name="TextBox 28"/>
            <p:cNvSpPr txBox="1">
              <a:spLocks noChangeArrowheads="1"/>
            </p:cNvSpPr>
            <p:nvPr/>
          </p:nvSpPr>
          <p:spPr bwMode="auto">
            <a:xfrm>
              <a:off x="8545" y="8034"/>
              <a:ext cx="2302" cy="4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1265" tIns="30632" rIns="61265" bIns="30632">
              <a:spAutoFit/>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zh-CN" sz="1200" b="0" i="0">
                  <a:solidFill>
                    <a:srgbClr val="000000"/>
                  </a:solidFill>
                  <a:latin typeface="Calibri" panose="020F0502020204030204" pitchFamily="34" charset="0"/>
                  <a:ea typeface="SimSun" panose="02010600030101010101" pitchFamily="2" charset="-122"/>
                </a:rPr>
                <a:t>Classified</a:t>
              </a:r>
              <a:endParaRPr lang="en-US" altLang="en-US" sz="1800" b="0" i="0"/>
            </a:p>
          </p:txBody>
        </p:sp>
        <p:sp>
          <p:nvSpPr>
            <p:cNvPr id="161806" name="TextBox 29"/>
            <p:cNvSpPr txBox="1">
              <a:spLocks noChangeArrowheads="1"/>
            </p:cNvSpPr>
            <p:nvPr/>
          </p:nvSpPr>
          <p:spPr bwMode="auto">
            <a:xfrm>
              <a:off x="9846" y="6389"/>
              <a:ext cx="1900" cy="4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1265" tIns="30632" rIns="61265" bIns="30632">
              <a:spAutoFit/>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zh-CN" sz="1200" b="0" i="0">
                  <a:solidFill>
                    <a:srgbClr val="000000"/>
                  </a:solidFill>
                  <a:latin typeface="Calibri" panose="020F0502020204030204" pitchFamily="34" charset="0"/>
                  <a:ea typeface="SimSun" panose="02010600030101010101" pitchFamily="2" charset="-122"/>
                </a:rPr>
                <a:t>Confidential</a:t>
              </a:r>
              <a:endParaRPr lang="en-US" altLang="en-US" sz="1800" b="0" i="0"/>
            </a:p>
          </p:txBody>
        </p:sp>
        <p:sp>
          <p:nvSpPr>
            <p:cNvPr id="161807" name="TextBox 30"/>
            <p:cNvSpPr txBox="1">
              <a:spLocks noChangeArrowheads="1"/>
            </p:cNvSpPr>
            <p:nvPr/>
          </p:nvSpPr>
          <p:spPr bwMode="auto">
            <a:xfrm>
              <a:off x="10347" y="5157"/>
              <a:ext cx="1897" cy="4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1265" tIns="30632" rIns="61265" bIns="30632">
              <a:spAutoFit/>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zh-CN" sz="1200" b="0" i="0">
                  <a:solidFill>
                    <a:srgbClr val="000000"/>
                  </a:solidFill>
                  <a:latin typeface="Calibri" panose="020F0502020204030204" pitchFamily="34" charset="0"/>
                  <a:ea typeface="SimSun" panose="02010600030101010101" pitchFamily="2" charset="-122"/>
                </a:rPr>
                <a:t>   Secret </a:t>
              </a:r>
              <a:endParaRPr lang="en-US" altLang="en-US" sz="1800" b="0" i="0"/>
            </a:p>
          </p:txBody>
        </p:sp>
        <p:sp>
          <p:nvSpPr>
            <p:cNvPr id="161808" name="TextBox 31"/>
            <p:cNvSpPr txBox="1">
              <a:spLocks noChangeArrowheads="1"/>
            </p:cNvSpPr>
            <p:nvPr/>
          </p:nvSpPr>
          <p:spPr bwMode="auto">
            <a:xfrm>
              <a:off x="11246" y="3923"/>
              <a:ext cx="1900" cy="4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1265" tIns="30632" rIns="61265" bIns="30632">
              <a:spAutoFit/>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zh-CN" sz="1200" b="0" i="0">
                  <a:solidFill>
                    <a:srgbClr val="000000"/>
                  </a:solidFill>
                  <a:latin typeface="Calibri" panose="020F0502020204030204" pitchFamily="34" charset="0"/>
                  <a:ea typeface="SimSun" panose="02010600030101010101" pitchFamily="2" charset="-122"/>
                </a:rPr>
                <a:t>Top Secret</a:t>
              </a:r>
              <a:endParaRPr lang="en-US" altLang="en-US" sz="1800" b="0" i="0"/>
            </a:p>
          </p:txBody>
        </p:sp>
        <p:sp>
          <p:nvSpPr>
            <p:cNvPr id="161809" name="TextBox 32"/>
            <p:cNvSpPr txBox="1">
              <a:spLocks noChangeArrowheads="1"/>
            </p:cNvSpPr>
            <p:nvPr/>
          </p:nvSpPr>
          <p:spPr bwMode="auto">
            <a:xfrm>
              <a:off x="9245" y="3715"/>
              <a:ext cx="1402" cy="4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1265" tIns="30632" rIns="61265" bIns="30632">
              <a:spAutoFit/>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zh-CN" sz="1200" b="0" i="0">
                  <a:solidFill>
                    <a:srgbClr val="000000"/>
                  </a:solidFill>
                  <a:latin typeface="Calibri" panose="020F0502020204030204" pitchFamily="34" charset="0"/>
                  <a:ea typeface="SimSun" panose="02010600030101010101" pitchFamily="2" charset="-122"/>
                </a:rPr>
                <a:t>Air Force</a:t>
              </a:r>
              <a:endParaRPr lang="en-US" altLang="en-US" sz="1800" b="0" i="0"/>
            </a:p>
          </p:txBody>
        </p:sp>
        <p:sp>
          <p:nvSpPr>
            <p:cNvPr id="161810" name="TextBox 33"/>
            <p:cNvSpPr txBox="1">
              <a:spLocks noChangeArrowheads="1"/>
            </p:cNvSpPr>
            <p:nvPr/>
          </p:nvSpPr>
          <p:spPr bwMode="auto">
            <a:xfrm>
              <a:off x="6446" y="3715"/>
              <a:ext cx="2200" cy="4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1265" tIns="30632" rIns="61265" bIns="30632">
              <a:spAutoFit/>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zh-CN" sz="1200" b="0" i="0">
                  <a:solidFill>
                    <a:srgbClr val="000000"/>
                  </a:solidFill>
                  <a:latin typeface="Calibri" panose="020F0502020204030204" pitchFamily="34" charset="0"/>
                  <a:ea typeface="SimSun" panose="02010600030101010101" pitchFamily="2" charset="-122"/>
                </a:rPr>
                <a:t>          Navy</a:t>
              </a:r>
              <a:endParaRPr lang="en-US" altLang="en-US" sz="1800" b="0" i="0"/>
            </a:p>
          </p:txBody>
        </p:sp>
        <p:sp>
          <p:nvSpPr>
            <p:cNvPr id="161811" name="TextBox 34"/>
            <p:cNvSpPr txBox="1">
              <a:spLocks noChangeArrowheads="1"/>
            </p:cNvSpPr>
            <p:nvPr/>
          </p:nvSpPr>
          <p:spPr bwMode="auto">
            <a:xfrm>
              <a:off x="4346" y="3715"/>
              <a:ext cx="1400" cy="4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1265" tIns="30632" rIns="61265" bIns="30632">
              <a:spAutoFit/>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zh-CN" sz="1200" b="0" i="0">
                  <a:solidFill>
                    <a:srgbClr val="000000"/>
                  </a:solidFill>
                  <a:latin typeface="Calibri" panose="020F0502020204030204" pitchFamily="34" charset="0"/>
                  <a:ea typeface="SimSun" panose="02010600030101010101" pitchFamily="2" charset="-122"/>
                </a:rPr>
                <a:t>Army</a:t>
              </a:r>
              <a:endParaRPr lang="en-US" altLang="en-US" sz="1800" b="0" i="0"/>
            </a:p>
          </p:txBody>
        </p:sp>
        <p:sp>
          <p:nvSpPr>
            <p:cNvPr id="161812" name="TextBox 35"/>
            <p:cNvSpPr txBox="1">
              <a:spLocks noChangeArrowheads="1"/>
            </p:cNvSpPr>
            <p:nvPr/>
          </p:nvSpPr>
          <p:spPr bwMode="auto">
            <a:xfrm>
              <a:off x="2446" y="5670"/>
              <a:ext cx="1900" cy="4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1265" tIns="30632" rIns="61265" bIns="30632">
              <a:spAutoFit/>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zh-CN" sz="1200" b="0" i="0">
                  <a:solidFill>
                    <a:srgbClr val="000000"/>
                  </a:solidFill>
                  <a:latin typeface="Calibri" panose="020F0502020204030204" pitchFamily="34" charset="0"/>
                  <a:ea typeface="SimSun" panose="02010600030101010101" pitchFamily="2" charset="-122"/>
                </a:rPr>
                <a:t>      Levels</a:t>
              </a:r>
              <a:endParaRPr lang="en-US" altLang="en-US" sz="1800" b="0" i="0"/>
            </a:p>
          </p:txBody>
        </p:sp>
      </p:grpSp>
    </p:spTree>
    <p:extLst>
      <p:ext uri="{BB962C8B-B14F-4D97-AF65-F5344CB8AC3E}">
        <p14:creationId xmlns:p14="http://schemas.microsoft.com/office/powerpoint/2010/main" val="1165015282"/>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noChangeArrowheads="1"/>
          </p:cNvSpPr>
          <p:nvPr>
            <p:ph type="title"/>
          </p:nvPr>
        </p:nvSpPr>
        <p:spPr/>
        <p:txBody>
          <a:bodyPr/>
          <a:lstStyle/>
          <a:p>
            <a:r>
              <a:rPr lang="en-US" altLang="en-US" dirty="0" smtClean="0"/>
              <a:t>Bell-</a:t>
            </a:r>
            <a:r>
              <a:rPr lang="en-US" altLang="en-US" dirty="0" err="1" smtClean="0"/>
              <a:t>LaPadula</a:t>
            </a:r>
            <a:r>
              <a:rPr lang="en-US" altLang="en-US" dirty="0" smtClean="0"/>
              <a:t> rules (confidentiality)</a:t>
            </a:r>
          </a:p>
        </p:txBody>
      </p:sp>
      <p:sp>
        <p:nvSpPr>
          <p:cNvPr id="157699" name="Rectangle 3"/>
          <p:cNvSpPr>
            <a:spLocks noGrp="1" noChangeArrowheads="1"/>
          </p:cNvSpPr>
          <p:nvPr>
            <p:ph type="body" idx="1"/>
          </p:nvPr>
        </p:nvSpPr>
        <p:spPr/>
        <p:txBody>
          <a:bodyPr>
            <a:normAutofit/>
          </a:bodyPr>
          <a:lstStyle/>
          <a:p>
            <a:pPr>
              <a:lnSpc>
                <a:spcPct val="90000"/>
              </a:lnSpc>
            </a:pPr>
            <a:r>
              <a:rPr lang="en-US" altLang="en-US" b="1" dirty="0" smtClean="0"/>
              <a:t>Simple security (</a:t>
            </a:r>
            <a:r>
              <a:rPr lang="en-US" altLang="en-US" b="1" dirty="0" err="1" smtClean="0"/>
              <a:t>ss</a:t>
            </a:r>
            <a:r>
              <a:rPr lang="en-US" altLang="en-US" b="1" dirty="0" smtClean="0"/>
              <a:t>) property</a:t>
            </a:r>
            <a:r>
              <a:rPr lang="en-US" altLang="en-US" dirty="0" smtClean="0"/>
              <a:t>. A subject s may read object o only if its classification dominates the object’s classification, i.e., C(s) =&gt; C(o). This is the </a:t>
            </a:r>
            <a:r>
              <a:rPr lang="en-US" altLang="en-US" b="1" dirty="0" smtClean="0"/>
              <a:t>no read-up property</a:t>
            </a:r>
            <a:r>
              <a:rPr lang="en-US" altLang="en-US" dirty="0" smtClean="0"/>
              <a:t>.</a:t>
            </a:r>
          </a:p>
          <a:p>
            <a:pPr>
              <a:lnSpc>
                <a:spcPct val="90000"/>
              </a:lnSpc>
            </a:pPr>
            <a:r>
              <a:rPr lang="en-US" altLang="en-US" b="1" dirty="0" smtClean="0"/>
              <a:t>*-Property</a:t>
            </a:r>
            <a:r>
              <a:rPr lang="en-US" altLang="en-US" dirty="0" smtClean="0"/>
              <a:t>. A subject s that can read object o is allowed to write object p only if the classification of p dominates the classification of o, i.e., C(p) =&gt; C(o). This is the </a:t>
            </a:r>
            <a:r>
              <a:rPr lang="en-US" altLang="en-US" b="1" dirty="0" smtClean="0"/>
              <a:t>no write-down property</a:t>
            </a:r>
            <a:r>
              <a:rPr lang="en-US" altLang="en-US" dirty="0" smtClean="0"/>
              <a:t>.</a:t>
            </a:r>
          </a:p>
          <a:p>
            <a:r>
              <a:rPr lang="en-US" altLang="en-US" dirty="0"/>
              <a:t>A security classification </a:t>
            </a:r>
            <a:r>
              <a:rPr lang="en-US" altLang="en-US" b="1" dirty="0"/>
              <a:t>dominates</a:t>
            </a:r>
            <a:r>
              <a:rPr lang="en-US" altLang="en-US" dirty="0"/>
              <a:t> another if and only if its level is greater or equal than the other level and its categories include the other categories. </a:t>
            </a:r>
            <a:r>
              <a:rPr lang="en-US" altLang="en-US" dirty="0" smtClean="0"/>
              <a:t>For </a:t>
            </a:r>
            <a:r>
              <a:rPr lang="en-US" altLang="en-US" dirty="0"/>
              <a:t>example, in the next figure, level L1 dominates level L2. Security levels L1 and L3 or L2 and L3 are incomparable. </a:t>
            </a:r>
          </a:p>
        </p:txBody>
      </p:sp>
    </p:spTree>
    <p:extLst>
      <p:ext uri="{BB962C8B-B14F-4D97-AF65-F5344CB8AC3E}">
        <p14:creationId xmlns:p14="http://schemas.microsoft.com/office/powerpoint/2010/main" val="1996400073"/>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4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86200" y="1447801"/>
            <a:ext cx="4343400" cy="3559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2199954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4962" name="Rectangle 4"/>
          <p:cNvSpPr>
            <a:spLocks noChangeArrowheads="1"/>
          </p:cNvSpPr>
          <p:nvPr/>
        </p:nvSpPr>
        <p:spPr bwMode="auto">
          <a:xfrm>
            <a:off x="1981200" y="274638"/>
            <a:ext cx="8229600" cy="63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3200" i="0">
                <a:solidFill>
                  <a:schemeClr val="tx2"/>
                </a:solidFill>
              </a:rPr>
              <a:t>Distributed Denial of Service attack </a:t>
            </a:r>
          </a:p>
        </p:txBody>
      </p:sp>
      <p:pic>
        <p:nvPicPr>
          <p:cNvPr id="42496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48089" y="914400"/>
            <a:ext cx="4695825" cy="5202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66970294"/>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4866" name="Group 2"/>
          <p:cNvGrpSpPr>
            <a:grpSpLocks/>
          </p:cNvGrpSpPr>
          <p:nvPr/>
        </p:nvGrpSpPr>
        <p:grpSpPr bwMode="auto">
          <a:xfrm>
            <a:off x="2224089" y="1844675"/>
            <a:ext cx="8118475" cy="3805238"/>
            <a:chOff x="336" y="1176"/>
            <a:chExt cx="5114" cy="2397"/>
          </a:xfrm>
        </p:grpSpPr>
        <p:graphicFrame>
          <p:nvGraphicFramePr>
            <p:cNvPr id="164868" name="Object 3"/>
            <p:cNvGraphicFramePr>
              <a:graphicFrameLocks noChangeAspect="1"/>
            </p:cNvGraphicFramePr>
            <p:nvPr/>
          </p:nvGraphicFramePr>
          <p:xfrm>
            <a:off x="336" y="1176"/>
            <a:ext cx="5114" cy="1683"/>
          </p:xfrm>
          <a:graphic>
            <a:graphicData uri="http://schemas.openxmlformats.org/presentationml/2006/ole">
              <mc:AlternateContent xmlns:mc="http://schemas.openxmlformats.org/markup-compatibility/2006">
                <mc:Choice xmlns:v="urn:schemas-microsoft-com:vml" Requires="v">
                  <p:oleObj spid="_x0000_s4320" name="Dokument" r:id="rId3" imgW="8122920" imgH="2676144" progId="Word.Document.8">
                    <p:embed/>
                  </p:oleObj>
                </mc:Choice>
                <mc:Fallback>
                  <p:oleObj name="Dokument" r:id="rId3" imgW="8122920" imgH="2676144" progId="Word.Documen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6" y="1176"/>
                          <a:ext cx="5114" cy="16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64869" name="Object 4"/>
            <p:cNvGraphicFramePr>
              <a:graphicFrameLocks noChangeAspect="1"/>
            </p:cNvGraphicFramePr>
            <p:nvPr/>
          </p:nvGraphicFramePr>
          <p:xfrm>
            <a:off x="1152" y="3408"/>
            <a:ext cx="3629" cy="165"/>
          </p:xfrm>
          <a:graphic>
            <a:graphicData uri="http://schemas.openxmlformats.org/presentationml/2006/ole">
              <mc:AlternateContent xmlns:mc="http://schemas.openxmlformats.org/markup-compatibility/2006">
                <mc:Choice xmlns:v="urn:schemas-microsoft-com:vml" Requires="v">
                  <p:oleObj spid="_x0000_s4321" name="Dokument" r:id="rId5" imgW="5760720" imgH="262128" progId="Word.Document.8">
                    <p:embed/>
                  </p:oleObj>
                </mc:Choice>
                <mc:Fallback>
                  <p:oleObj name="Dokument" r:id="rId5" imgW="5760720" imgH="262128" progId="Word.Document.8">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52" y="3408"/>
                          <a:ext cx="3629" cy="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164870" name="Group 5"/>
            <p:cNvGrpSpPr>
              <a:grpSpLocks/>
            </p:cNvGrpSpPr>
            <p:nvPr/>
          </p:nvGrpSpPr>
          <p:grpSpPr bwMode="auto">
            <a:xfrm>
              <a:off x="720" y="3072"/>
              <a:ext cx="242" cy="240"/>
              <a:chOff x="720" y="2736"/>
              <a:chExt cx="242" cy="240"/>
            </a:xfrm>
          </p:grpSpPr>
          <p:sp>
            <p:nvSpPr>
              <p:cNvPr id="164916" name="Oval 6"/>
              <p:cNvSpPr>
                <a:spLocks noChangeArrowheads="1"/>
              </p:cNvSpPr>
              <p:nvPr/>
            </p:nvSpPr>
            <p:spPr bwMode="auto">
              <a:xfrm>
                <a:off x="720" y="2736"/>
                <a:ext cx="240" cy="240"/>
              </a:xfrm>
              <a:prstGeom prst="ellipse">
                <a:avLst/>
              </a:prstGeom>
              <a:noFill/>
              <a:ln w="63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b="0" i="0"/>
              </a:p>
            </p:txBody>
          </p:sp>
          <p:sp>
            <p:nvSpPr>
              <p:cNvPr id="164917" name="Text Box 7"/>
              <p:cNvSpPr txBox="1">
                <a:spLocks noChangeArrowheads="1"/>
              </p:cNvSpPr>
              <p:nvPr/>
            </p:nvSpPr>
            <p:spPr bwMode="auto">
              <a:xfrm>
                <a:off x="745" y="2771"/>
                <a:ext cx="217"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de-DE" altLang="en-US" sz="1200" b="0" i="0">
                    <a:latin typeface="Times New Roman" panose="02020603050405020304" pitchFamily="18" charset="0"/>
                  </a:rPr>
                  <a:t>O</a:t>
                </a:r>
                <a:r>
                  <a:rPr lang="de-DE" altLang="en-US" sz="1200" b="0" i="0" baseline="-25000">
                    <a:latin typeface="Times New Roman" panose="02020603050405020304" pitchFamily="18" charset="0"/>
                  </a:rPr>
                  <a:t>1</a:t>
                </a:r>
                <a:endParaRPr lang="de-DE" altLang="en-US" sz="1200" b="0" i="0">
                  <a:latin typeface="Times New Roman" panose="02020603050405020304" pitchFamily="18" charset="0"/>
                </a:endParaRPr>
              </a:p>
            </p:txBody>
          </p:sp>
        </p:grpSp>
        <p:grpSp>
          <p:nvGrpSpPr>
            <p:cNvPr id="164871" name="Group 8"/>
            <p:cNvGrpSpPr>
              <a:grpSpLocks/>
            </p:cNvGrpSpPr>
            <p:nvPr/>
          </p:nvGrpSpPr>
          <p:grpSpPr bwMode="auto">
            <a:xfrm>
              <a:off x="1152" y="2688"/>
              <a:ext cx="240" cy="240"/>
              <a:chOff x="1392" y="2640"/>
              <a:chExt cx="240" cy="240"/>
            </a:xfrm>
          </p:grpSpPr>
          <p:sp>
            <p:nvSpPr>
              <p:cNvPr id="164914" name="Rectangle 9"/>
              <p:cNvSpPr>
                <a:spLocks noChangeArrowheads="1"/>
              </p:cNvSpPr>
              <p:nvPr/>
            </p:nvSpPr>
            <p:spPr bwMode="auto">
              <a:xfrm>
                <a:off x="1392" y="2640"/>
                <a:ext cx="240" cy="240"/>
              </a:xfrm>
              <a:prstGeom prst="rect">
                <a:avLst/>
              </a:prstGeom>
              <a:noFill/>
              <a:ln w="63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b="0" i="0"/>
              </a:p>
            </p:txBody>
          </p:sp>
          <p:sp>
            <p:nvSpPr>
              <p:cNvPr id="164915" name="Text Box 10"/>
              <p:cNvSpPr txBox="1">
                <a:spLocks noChangeArrowheads="1"/>
              </p:cNvSpPr>
              <p:nvPr/>
            </p:nvSpPr>
            <p:spPr bwMode="auto">
              <a:xfrm>
                <a:off x="1414" y="2675"/>
                <a:ext cx="201"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de-DE" altLang="en-US" sz="1200" b="0" i="0">
                    <a:latin typeface="Times New Roman" panose="02020603050405020304" pitchFamily="18" charset="0"/>
                  </a:rPr>
                  <a:t>S</a:t>
                </a:r>
                <a:r>
                  <a:rPr lang="de-DE" altLang="en-US" sz="1200" b="0" i="0" baseline="-25000">
                    <a:latin typeface="Times New Roman" panose="02020603050405020304" pitchFamily="18" charset="0"/>
                  </a:rPr>
                  <a:t>1</a:t>
                </a:r>
                <a:endParaRPr lang="de-DE" altLang="en-US" sz="1200" b="0" i="0">
                  <a:latin typeface="Times New Roman" panose="02020603050405020304" pitchFamily="18" charset="0"/>
                </a:endParaRPr>
              </a:p>
            </p:txBody>
          </p:sp>
        </p:grpSp>
        <p:sp>
          <p:nvSpPr>
            <p:cNvPr id="164872" name="Line 11"/>
            <p:cNvSpPr>
              <a:spLocks noChangeShapeType="1"/>
            </p:cNvSpPr>
            <p:nvPr/>
          </p:nvSpPr>
          <p:spPr bwMode="auto">
            <a:xfrm flipV="1">
              <a:off x="864" y="2806"/>
              <a:ext cx="288" cy="266"/>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164873" name="Group 12"/>
            <p:cNvGrpSpPr>
              <a:grpSpLocks/>
            </p:cNvGrpSpPr>
            <p:nvPr/>
          </p:nvGrpSpPr>
          <p:grpSpPr bwMode="auto">
            <a:xfrm>
              <a:off x="1872" y="2688"/>
              <a:ext cx="242" cy="240"/>
              <a:chOff x="720" y="2736"/>
              <a:chExt cx="242" cy="240"/>
            </a:xfrm>
          </p:grpSpPr>
          <p:sp>
            <p:nvSpPr>
              <p:cNvPr id="164912" name="Oval 13"/>
              <p:cNvSpPr>
                <a:spLocks noChangeArrowheads="1"/>
              </p:cNvSpPr>
              <p:nvPr/>
            </p:nvSpPr>
            <p:spPr bwMode="auto">
              <a:xfrm>
                <a:off x="720" y="2736"/>
                <a:ext cx="240" cy="240"/>
              </a:xfrm>
              <a:prstGeom prst="ellipse">
                <a:avLst/>
              </a:prstGeom>
              <a:noFill/>
              <a:ln w="63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b="0" i="0"/>
              </a:p>
            </p:txBody>
          </p:sp>
          <p:sp>
            <p:nvSpPr>
              <p:cNvPr id="164913" name="Text Box 14"/>
              <p:cNvSpPr txBox="1">
                <a:spLocks noChangeArrowheads="1"/>
              </p:cNvSpPr>
              <p:nvPr/>
            </p:nvSpPr>
            <p:spPr bwMode="auto">
              <a:xfrm>
                <a:off x="745" y="2771"/>
                <a:ext cx="217"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de-DE" altLang="en-US" sz="1200" b="0" i="0">
                    <a:latin typeface="Times New Roman" panose="02020603050405020304" pitchFamily="18" charset="0"/>
                  </a:rPr>
                  <a:t>O</a:t>
                </a:r>
                <a:r>
                  <a:rPr lang="de-DE" altLang="en-US" sz="1200" b="0" i="0" baseline="-25000">
                    <a:latin typeface="Times New Roman" panose="02020603050405020304" pitchFamily="18" charset="0"/>
                  </a:rPr>
                  <a:t>2</a:t>
                </a:r>
                <a:endParaRPr lang="de-DE" altLang="en-US" sz="1200" b="0" i="0">
                  <a:latin typeface="Times New Roman" panose="02020603050405020304" pitchFamily="18" charset="0"/>
                </a:endParaRPr>
              </a:p>
            </p:txBody>
          </p:sp>
        </p:grpSp>
        <p:sp>
          <p:nvSpPr>
            <p:cNvPr id="164874" name="Line 15"/>
            <p:cNvSpPr>
              <a:spLocks noChangeShapeType="1"/>
            </p:cNvSpPr>
            <p:nvPr/>
          </p:nvSpPr>
          <p:spPr bwMode="auto">
            <a:xfrm>
              <a:off x="1392" y="2736"/>
              <a:ext cx="512" cy="6"/>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64875" name="Line 16"/>
            <p:cNvSpPr>
              <a:spLocks noChangeShapeType="1"/>
            </p:cNvSpPr>
            <p:nvPr/>
          </p:nvSpPr>
          <p:spPr bwMode="auto">
            <a:xfrm flipH="1" flipV="1">
              <a:off x="1410" y="2879"/>
              <a:ext cx="494" cy="1"/>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164876" name="Group 17"/>
            <p:cNvGrpSpPr>
              <a:grpSpLocks/>
            </p:cNvGrpSpPr>
            <p:nvPr/>
          </p:nvGrpSpPr>
          <p:grpSpPr bwMode="auto">
            <a:xfrm>
              <a:off x="1562" y="2253"/>
              <a:ext cx="242" cy="240"/>
              <a:chOff x="720" y="2736"/>
              <a:chExt cx="242" cy="240"/>
            </a:xfrm>
          </p:grpSpPr>
          <p:sp>
            <p:nvSpPr>
              <p:cNvPr id="164910" name="Oval 18"/>
              <p:cNvSpPr>
                <a:spLocks noChangeArrowheads="1"/>
              </p:cNvSpPr>
              <p:nvPr/>
            </p:nvSpPr>
            <p:spPr bwMode="auto">
              <a:xfrm>
                <a:off x="720" y="2736"/>
                <a:ext cx="240" cy="240"/>
              </a:xfrm>
              <a:prstGeom prst="ellipse">
                <a:avLst/>
              </a:prstGeom>
              <a:noFill/>
              <a:ln w="63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b="0" i="0"/>
              </a:p>
            </p:txBody>
          </p:sp>
          <p:sp>
            <p:nvSpPr>
              <p:cNvPr id="164911" name="Text Box 19"/>
              <p:cNvSpPr txBox="1">
                <a:spLocks noChangeArrowheads="1"/>
              </p:cNvSpPr>
              <p:nvPr/>
            </p:nvSpPr>
            <p:spPr bwMode="auto">
              <a:xfrm>
                <a:off x="745" y="2771"/>
                <a:ext cx="217"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de-DE" altLang="en-US" sz="1200" b="0" i="0">
                    <a:latin typeface="Times New Roman" panose="02020603050405020304" pitchFamily="18" charset="0"/>
                  </a:rPr>
                  <a:t>O</a:t>
                </a:r>
                <a:r>
                  <a:rPr lang="de-DE" altLang="en-US" sz="1200" b="0" i="0" baseline="-25000">
                    <a:latin typeface="Times New Roman" panose="02020603050405020304" pitchFamily="18" charset="0"/>
                  </a:rPr>
                  <a:t>3</a:t>
                </a:r>
                <a:endParaRPr lang="de-DE" altLang="en-US" sz="1200" b="0" i="0">
                  <a:latin typeface="Times New Roman" panose="02020603050405020304" pitchFamily="18" charset="0"/>
                </a:endParaRPr>
              </a:p>
            </p:txBody>
          </p:sp>
        </p:grpSp>
        <p:sp>
          <p:nvSpPr>
            <p:cNvPr id="164877" name="Line 20"/>
            <p:cNvSpPr>
              <a:spLocks noChangeShapeType="1"/>
            </p:cNvSpPr>
            <p:nvPr/>
          </p:nvSpPr>
          <p:spPr bwMode="auto">
            <a:xfrm flipV="1">
              <a:off x="1283" y="2419"/>
              <a:ext cx="288" cy="266"/>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164878" name="Group 21"/>
            <p:cNvGrpSpPr>
              <a:grpSpLocks/>
            </p:cNvGrpSpPr>
            <p:nvPr/>
          </p:nvGrpSpPr>
          <p:grpSpPr bwMode="auto">
            <a:xfrm>
              <a:off x="2016" y="1872"/>
              <a:ext cx="240" cy="240"/>
              <a:chOff x="1392" y="2640"/>
              <a:chExt cx="240" cy="240"/>
            </a:xfrm>
          </p:grpSpPr>
          <p:sp>
            <p:nvSpPr>
              <p:cNvPr id="164908" name="Rectangle 22"/>
              <p:cNvSpPr>
                <a:spLocks noChangeArrowheads="1"/>
              </p:cNvSpPr>
              <p:nvPr/>
            </p:nvSpPr>
            <p:spPr bwMode="auto">
              <a:xfrm>
                <a:off x="1392" y="2640"/>
                <a:ext cx="240" cy="240"/>
              </a:xfrm>
              <a:prstGeom prst="rect">
                <a:avLst/>
              </a:prstGeom>
              <a:noFill/>
              <a:ln w="63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b="0" i="0"/>
              </a:p>
            </p:txBody>
          </p:sp>
          <p:sp>
            <p:nvSpPr>
              <p:cNvPr id="164909" name="Text Box 23"/>
              <p:cNvSpPr txBox="1">
                <a:spLocks noChangeArrowheads="1"/>
              </p:cNvSpPr>
              <p:nvPr/>
            </p:nvSpPr>
            <p:spPr bwMode="auto">
              <a:xfrm>
                <a:off x="1414" y="2675"/>
                <a:ext cx="201"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de-DE" altLang="en-US" sz="1200" b="0" i="0">
                    <a:latin typeface="Times New Roman" panose="02020603050405020304" pitchFamily="18" charset="0"/>
                  </a:rPr>
                  <a:t>S</a:t>
                </a:r>
                <a:r>
                  <a:rPr lang="de-DE" altLang="en-US" sz="1200" b="0" i="0" baseline="-25000">
                    <a:latin typeface="Times New Roman" panose="02020603050405020304" pitchFamily="18" charset="0"/>
                  </a:rPr>
                  <a:t>2</a:t>
                </a:r>
                <a:endParaRPr lang="de-DE" altLang="en-US" sz="1200" b="0" i="0">
                  <a:latin typeface="Times New Roman" panose="02020603050405020304" pitchFamily="18" charset="0"/>
                </a:endParaRPr>
              </a:p>
            </p:txBody>
          </p:sp>
        </p:grpSp>
        <p:sp>
          <p:nvSpPr>
            <p:cNvPr id="164879" name="Line 24"/>
            <p:cNvSpPr>
              <a:spLocks noChangeShapeType="1"/>
            </p:cNvSpPr>
            <p:nvPr/>
          </p:nvSpPr>
          <p:spPr bwMode="auto">
            <a:xfrm flipV="1">
              <a:off x="1728" y="1994"/>
              <a:ext cx="288" cy="266"/>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64880" name="Line 25"/>
            <p:cNvSpPr>
              <a:spLocks noChangeShapeType="1"/>
            </p:cNvSpPr>
            <p:nvPr/>
          </p:nvSpPr>
          <p:spPr bwMode="auto">
            <a:xfrm flipV="1">
              <a:off x="2138" y="1603"/>
              <a:ext cx="288" cy="266"/>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164881" name="Group 26"/>
            <p:cNvGrpSpPr>
              <a:grpSpLocks/>
            </p:cNvGrpSpPr>
            <p:nvPr/>
          </p:nvGrpSpPr>
          <p:grpSpPr bwMode="auto">
            <a:xfrm>
              <a:off x="2416" y="1434"/>
              <a:ext cx="242" cy="240"/>
              <a:chOff x="720" y="2736"/>
              <a:chExt cx="242" cy="240"/>
            </a:xfrm>
          </p:grpSpPr>
          <p:sp>
            <p:nvSpPr>
              <p:cNvPr id="164906" name="Oval 27"/>
              <p:cNvSpPr>
                <a:spLocks noChangeArrowheads="1"/>
              </p:cNvSpPr>
              <p:nvPr/>
            </p:nvSpPr>
            <p:spPr bwMode="auto">
              <a:xfrm>
                <a:off x="720" y="2736"/>
                <a:ext cx="240" cy="240"/>
              </a:xfrm>
              <a:prstGeom prst="ellipse">
                <a:avLst/>
              </a:prstGeom>
              <a:noFill/>
              <a:ln w="63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b="0" i="0"/>
              </a:p>
            </p:txBody>
          </p:sp>
          <p:sp>
            <p:nvSpPr>
              <p:cNvPr id="164907" name="Text Box 28"/>
              <p:cNvSpPr txBox="1">
                <a:spLocks noChangeArrowheads="1"/>
              </p:cNvSpPr>
              <p:nvPr/>
            </p:nvSpPr>
            <p:spPr bwMode="auto">
              <a:xfrm>
                <a:off x="745" y="2771"/>
                <a:ext cx="217"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de-DE" altLang="en-US" sz="1200" b="0" i="0">
                    <a:latin typeface="Times New Roman" panose="02020603050405020304" pitchFamily="18" charset="0"/>
                  </a:rPr>
                  <a:t>O</a:t>
                </a:r>
                <a:r>
                  <a:rPr lang="de-DE" altLang="en-US" sz="1200" b="0" i="0" baseline="-25000">
                    <a:latin typeface="Times New Roman" panose="02020603050405020304" pitchFamily="18" charset="0"/>
                  </a:rPr>
                  <a:t>5</a:t>
                </a:r>
                <a:endParaRPr lang="de-DE" altLang="en-US" sz="1200" b="0" i="0">
                  <a:latin typeface="Times New Roman" panose="02020603050405020304" pitchFamily="18" charset="0"/>
                </a:endParaRPr>
              </a:p>
            </p:txBody>
          </p:sp>
        </p:grpSp>
        <p:sp>
          <p:nvSpPr>
            <p:cNvPr id="164882" name="Line 29"/>
            <p:cNvSpPr>
              <a:spLocks noChangeShapeType="1"/>
            </p:cNvSpPr>
            <p:nvPr/>
          </p:nvSpPr>
          <p:spPr bwMode="auto">
            <a:xfrm flipV="1">
              <a:off x="2256" y="1920"/>
              <a:ext cx="512" cy="0"/>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64883" name="Line 30"/>
            <p:cNvSpPr>
              <a:spLocks noChangeShapeType="1"/>
            </p:cNvSpPr>
            <p:nvPr/>
          </p:nvSpPr>
          <p:spPr bwMode="auto">
            <a:xfrm flipH="1">
              <a:off x="2256" y="2059"/>
              <a:ext cx="507" cy="5"/>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164884" name="Group 31"/>
            <p:cNvGrpSpPr>
              <a:grpSpLocks/>
            </p:cNvGrpSpPr>
            <p:nvPr/>
          </p:nvGrpSpPr>
          <p:grpSpPr bwMode="auto">
            <a:xfrm>
              <a:off x="2743" y="1875"/>
              <a:ext cx="242" cy="240"/>
              <a:chOff x="720" y="2736"/>
              <a:chExt cx="242" cy="240"/>
            </a:xfrm>
          </p:grpSpPr>
          <p:sp>
            <p:nvSpPr>
              <p:cNvPr id="164904" name="Oval 32"/>
              <p:cNvSpPr>
                <a:spLocks noChangeArrowheads="1"/>
              </p:cNvSpPr>
              <p:nvPr/>
            </p:nvSpPr>
            <p:spPr bwMode="auto">
              <a:xfrm>
                <a:off x="720" y="2736"/>
                <a:ext cx="240" cy="240"/>
              </a:xfrm>
              <a:prstGeom prst="ellipse">
                <a:avLst/>
              </a:prstGeom>
              <a:noFill/>
              <a:ln w="63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b="0" i="0"/>
              </a:p>
            </p:txBody>
          </p:sp>
          <p:sp>
            <p:nvSpPr>
              <p:cNvPr id="164905" name="Text Box 33"/>
              <p:cNvSpPr txBox="1">
                <a:spLocks noChangeArrowheads="1"/>
              </p:cNvSpPr>
              <p:nvPr/>
            </p:nvSpPr>
            <p:spPr bwMode="auto">
              <a:xfrm>
                <a:off x="745" y="2771"/>
                <a:ext cx="217"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de-DE" altLang="en-US" sz="1200" b="0" i="0">
                    <a:latin typeface="Times New Roman" panose="02020603050405020304" pitchFamily="18" charset="0"/>
                  </a:rPr>
                  <a:t>O</a:t>
                </a:r>
                <a:r>
                  <a:rPr lang="de-DE" altLang="en-US" sz="1200" b="0" i="0" baseline="-25000">
                    <a:latin typeface="Times New Roman" panose="02020603050405020304" pitchFamily="18" charset="0"/>
                  </a:rPr>
                  <a:t>4</a:t>
                </a:r>
                <a:endParaRPr lang="de-DE" altLang="en-US" sz="1200" b="0" i="0">
                  <a:latin typeface="Times New Roman" panose="02020603050405020304" pitchFamily="18" charset="0"/>
                </a:endParaRPr>
              </a:p>
            </p:txBody>
          </p:sp>
        </p:grpSp>
        <p:sp>
          <p:nvSpPr>
            <p:cNvPr id="164885" name="Text Box 34"/>
            <p:cNvSpPr txBox="1">
              <a:spLocks noChangeArrowheads="1"/>
            </p:cNvSpPr>
            <p:nvPr/>
          </p:nvSpPr>
          <p:spPr bwMode="auto">
            <a:xfrm>
              <a:off x="2061" y="1594"/>
              <a:ext cx="24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de-DE" altLang="en-US" sz="1200" b="0" i="0">
                  <a:latin typeface="Times New Roman" panose="02020603050405020304" pitchFamily="18" charset="0"/>
                </a:rPr>
                <a:t>(w)</a:t>
              </a:r>
            </a:p>
          </p:txBody>
        </p:sp>
        <p:sp>
          <p:nvSpPr>
            <p:cNvPr id="164886" name="Text Box 35"/>
            <p:cNvSpPr txBox="1">
              <a:spLocks noChangeArrowheads="1"/>
            </p:cNvSpPr>
            <p:nvPr/>
          </p:nvSpPr>
          <p:spPr bwMode="auto">
            <a:xfrm>
              <a:off x="822" y="2810"/>
              <a:ext cx="21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de-DE" altLang="en-US" sz="1200" b="0" i="0">
                  <a:latin typeface="Times New Roman" panose="02020603050405020304" pitchFamily="18" charset="0"/>
                </a:rPr>
                <a:t>(r)</a:t>
              </a:r>
            </a:p>
          </p:txBody>
        </p:sp>
        <p:sp>
          <p:nvSpPr>
            <p:cNvPr id="164887" name="Text Box 36"/>
            <p:cNvSpPr txBox="1">
              <a:spLocks noChangeArrowheads="1"/>
            </p:cNvSpPr>
            <p:nvPr/>
          </p:nvSpPr>
          <p:spPr bwMode="auto">
            <a:xfrm>
              <a:off x="1597" y="2877"/>
              <a:ext cx="21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de-DE" altLang="en-US" sz="1200" b="0" i="0">
                  <a:latin typeface="Times New Roman" panose="02020603050405020304" pitchFamily="18" charset="0"/>
                </a:rPr>
                <a:t>(r)</a:t>
              </a:r>
            </a:p>
          </p:txBody>
        </p:sp>
        <p:sp>
          <p:nvSpPr>
            <p:cNvPr id="164888" name="Text Box 37"/>
            <p:cNvSpPr txBox="1">
              <a:spLocks noChangeArrowheads="1"/>
            </p:cNvSpPr>
            <p:nvPr/>
          </p:nvSpPr>
          <p:spPr bwMode="auto">
            <a:xfrm>
              <a:off x="1660" y="2010"/>
              <a:ext cx="21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de-DE" altLang="en-US" sz="1200" b="0" i="0">
                  <a:latin typeface="Times New Roman" panose="02020603050405020304" pitchFamily="18" charset="0"/>
                </a:rPr>
                <a:t>(r)</a:t>
              </a:r>
            </a:p>
          </p:txBody>
        </p:sp>
        <p:sp>
          <p:nvSpPr>
            <p:cNvPr id="164889" name="Text Box 38"/>
            <p:cNvSpPr txBox="1">
              <a:spLocks noChangeArrowheads="1"/>
            </p:cNvSpPr>
            <p:nvPr/>
          </p:nvSpPr>
          <p:spPr bwMode="auto">
            <a:xfrm>
              <a:off x="2428" y="2061"/>
              <a:ext cx="21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de-DE" altLang="en-US" sz="1200" b="0" i="0">
                  <a:latin typeface="Times New Roman" panose="02020603050405020304" pitchFamily="18" charset="0"/>
                </a:rPr>
                <a:t>(r)</a:t>
              </a:r>
            </a:p>
          </p:txBody>
        </p:sp>
        <p:sp>
          <p:nvSpPr>
            <p:cNvPr id="164890" name="Text Box 39"/>
            <p:cNvSpPr txBox="1">
              <a:spLocks noChangeArrowheads="1"/>
            </p:cNvSpPr>
            <p:nvPr/>
          </p:nvSpPr>
          <p:spPr bwMode="auto">
            <a:xfrm>
              <a:off x="1581" y="2567"/>
              <a:ext cx="24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de-DE" altLang="en-US" sz="1200" b="0" i="0">
                  <a:latin typeface="Times New Roman" panose="02020603050405020304" pitchFamily="18" charset="0"/>
                </a:rPr>
                <a:t>(w)</a:t>
              </a:r>
            </a:p>
          </p:txBody>
        </p:sp>
        <p:sp>
          <p:nvSpPr>
            <p:cNvPr id="164891" name="Text Box 40"/>
            <p:cNvSpPr txBox="1">
              <a:spLocks noChangeArrowheads="1"/>
            </p:cNvSpPr>
            <p:nvPr/>
          </p:nvSpPr>
          <p:spPr bwMode="auto">
            <a:xfrm>
              <a:off x="1190" y="2420"/>
              <a:ext cx="24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de-DE" altLang="en-US" sz="1200" b="0" i="0">
                  <a:latin typeface="Times New Roman" panose="02020603050405020304" pitchFamily="18" charset="0"/>
                </a:rPr>
                <a:t>(w)</a:t>
              </a:r>
            </a:p>
          </p:txBody>
        </p:sp>
        <p:sp>
          <p:nvSpPr>
            <p:cNvPr id="164892" name="Text Box 41"/>
            <p:cNvSpPr txBox="1">
              <a:spLocks noChangeArrowheads="1"/>
            </p:cNvSpPr>
            <p:nvPr/>
          </p:nvSpPr>
          <p:spPr bwMode="auto">
            <a:xfrm>
              <a:off x="2413" y="1748"/>
              <a:ext cx="24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de-DE" altLang="en-US" sz="1200" b="0" i="0">
                  <a:latin typeface="Times New Roman" panose="02020603050405020304" pitchFamily="18" charset="0"/>
                </a:rPr>
                <a:t>(w)</a:t>
              </a:r>
            </a:p>
          </p:txBody>
        </p:sp>
        <p:sp>
          <p:nvSpPr>
            <p:cNvPr id="164893" name="Line 42"/>
            <p:cNvSpPr>
              <a:spLocks noChangeShapeType="1"/>
            </p:cNvSpPr>
            <p:nvPr/>
          </p:nvSpPr>
          <p:spPr bwMode="auto">
            <a:xfrm flipV="1">
              <a:off x="3360" y="2445"/>
              <a:ext cx="282" cy="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64894" name="Line 43"/>
            <p:cNvSpPr>
              <a:spLocks noChangeShapeType="1"/>
            </p:cNvSpPr>
            <p:nvPr/>
          </p:nvSpPr>
          <p:spPr bwMode="auto">
            <a:xfrm flipV="1">
              <a:off x="3456" y="1488"/>
              <a:ext cx="0" cy="96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64895" name="Line 44"/>
            <p:cNvSpPr>
              <a:spLocks noChangeShapeType="1"/>
            </p:cNvSpPr>
            <p:nvPr/>
          </p:nvSpPr>
          <p:spPr bwMode="auto">
            <a:xfrm rot="10778470" flipV="1">
              <a:off x="3551" y="2448"/>
              <a:ext cx="1" cy="81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64896" name="Text Box 45"/>
            <p:cNvSpPr txBox="1">
              <a:spLocks noChangeArrowheads="1"/>
            </p:cNvSpPr>
            <p:nvPr/>
          </p:nvSpPr>
          <p:spPr bwMode="auto">
            <a:xfrm>
              <a:off x="3120" y="3072"/>
              <a:ext cx="26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de-DE" altLang="en-US" sz="1200" b="0" i="0">
                  <a:latin typeface="Times New Roman" panose="02020603050405020304" pitchFamily="18" charset="0"/>
                </a:rPr>
                <a:t>low</a:t>
              </a:r>
            </a:p>
          </p:txBody>
        </p:sp>
        <p:sp>
          <p:nvSpPr>
            <p:cNvPr id="164897" name="Text Box 46"/>
            <p:cNvSpPr txBox="1">
              <a:spLocks noChangeArrowheads="1"/>
            </p:cNvSpPr>
            <p:nvPr/>
          </p:nvSpPr>
          <p:spPr bwMode="auto">
            <a:xfrm>
              <a:off x="3600" y="1488"/>
              <a:ext cx="287"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de-DE" altLang="en-US" sz="1200" b="0" i="0">
                  <a:latin typeface="Times New Roman" panose="02020603050405020304" pitchFamily="18" charset="0"/>
                </a:rPr>
                <a:t>high</a:t>
              </a:r>
            </a:p>
          </p:txBody>
        </p:sp>
        <p:grpSp>
          <p:nvGrpSpPr>
            <p:cNvPr id="164898" name="Group 47"/>
            <p:cNvGrpSpPr>
              <a:grpSpLocks/>
            </p:cNvGrpSpPr>
            <p:nvPr/>
          </p:nvGrpSpPr>
          <p:grpSpPr bwMode="auto">
            <a:xfrm>
              <a:off x="4032" y="2976"/>
              <a:ext cx="240" cy="240"/>
              <a:chOff x="720" y="2736"/>
              <a:chExt cx="240" cy="240"/>
            </a:xfrm>
          </p:grpSpPr>
          <p:sp>
            <p:nvSpPr>
              <p:cNvPr id="164902" name="Oval 48"/>
              <p:cNvSpPr>
                <a:spLocks noChangeArrowheads="1"/>
              </p:cNvSpPr>
              <p:nvPr/>
            </p:nvSpPr>
            <p:spPr bwMode="auto">
              <a:xfrm>
                <a:off x="720" y="2736"/>
                <a:ext cx="240" cy="240"/>
              </a:xfrm>
              <a:prstGeom prst="ellipse">
                <a:avLst/>
              </a:prstGeom>
              <a:noFill/>
              <a:ln w="63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b="0" i="0"/>
              </a:p>
            </p:txBody>
          </p:sp>
          <p:sp>
            <p:nvSpPr>
              <p:cNvPr id="164903" name="Text Box 49"/>
              <p:cNvSpPr txBox="1">
                <a:spLocks noChangeArrowheads="1"/>
              </p:cNvSpPr>
              <p:nvPr/>
            </p:nvSpPr>
            <p:spPr bwMode="auto">
              <a:xfrm>
                <a:off x="745" y="2771"/>
                <a:ext cx="185"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de-DE" altLang="en-US" sz="1200" b="0" i="0">
                    <a:latin typeface="Times New Roman" panose="02020603050405020304" pitchFamily="18" charset="0"/>
                  </a:rPr>
                  <a:t>O</a:t>
                </a:r>
              </a:p>
            </p:txBody>
          </p:sp>
        </p:grpSp>
        <p:grpSp>
          <p:nvGrpSpPr>
            <p:cNvPr id="164899" name="Group 50"/>
            <p:cNvGrpSpPr>
              <a:grpSpLocks/>
            </p:cNvGrpSpPr>
            <p:nvPr/>
          </p:nvGrpSpPr>
          <p:grpSpPr bwMode="auto">
            <a:xfrm>
              <a:off x="4416" y="2976"/>
              <a:ext cx="240" cy="240"/>
              <a:chOff x="1392" y="2640"/>
              <a:chExt cx="240" cy="240"/>
            </a:xfrm>
          </p:grpSpPr>
          <p:sp>
            <p:nvSpPr>
              <p:cNvPr id="164900" name="Rectangle 51"/>
              <p:cNvSpPr>
                <a:spLocks noChangeArrowheads="1"/>
              </p:cNvSpPr>
              <p:nvPr/>
            </p:nvSpPr>
            <p:spPr bwMode="auto">
              <a:xfrm>
                <a:off x="1392" y="2640"/>
                <a:ext cx="240" cy="240"/>
              </a:xfrm>
              <a:prstGeom prst="rect">
                <a:avLst/>
              </a:prstGeom>
              <a:noFill/>
              <a:ln w="63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b="0" i="0"/>
              </a:p>
            </p:txBody>
          </p:sp>
          <p:sp>
            <p:nvSpPr>
              <p:cNvPr id="164901" name="Text Box 52"/>
              <p:cNvSpPr txBox="1">
                <a:spLocks noChangeArrowheads="1"/>
              </p:cNvSpPr>
              <p:nvPr/>
            </p:nvSpPr>
            <p:spPr bwMode="auto">
              <a:xfrm>
                <a:off x="1414" y="2675"/>
                <a:ext cx="16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de-DE" altLang="en-US" sz="1200" b="0" i="0">
                    <a:latin typeface="Times New Roman" panose="02020603050405020304" pitchFamily="18" charset="0"/>
                  </a:rPr>
                  <a:t>S</a:t>
                </a:r>
              </a:p>
            </p:txBody>
          </p:sp>
        </p:grpSp>
      </p:grpSp>
      <p:sp>
        <p:nvSpPr>
          <p:cNvPr id="164867" name="Rectangle 53"/>
          <p:cNvSpPr>
            <a:spLocks noChangeArrowheads="1"/>
          </p:cNvSpPr>
          <p:nvPr/>
        </p:nvSpPr>
        <p:spPr bwMode="auto">
          <a:xfrm>
            <a:off x="2489200" y="352425"/>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GB" altLang="en-US" i="0" dirty="0" smtClean="0">
                <a:solidFill>
                  <a:schemeClr val="tx2"/>
                </a:solidFill>
              </a:rPr>
              <a:t>Example of Bell </a:t>
            </a:r>
            <a:r>
              <a:rPr lang="en-GB" altLang="en-US" i="0" dirty="0">
                <a:solidFill>
                  <a:schemeClr val="tx2"/>
                </a:solidFill>
              </a:rPr>
              <a:t>and </a:t>
            </a:r>
            <a:r>
              <a:rPr lang="en-GB" altLang="en-US" i="0" dirty="0" err="1">
                <a:solidFill>
                  <a:schemeClr val="tx2"/>
                </a:solidFill>
              </a:rPr>
              <a:t>LaPadula</a:t>
            </a:r>
            <a:r>
              <a:rPr lang="en-GB" altLang="en-US" i="0" dirty="0">
                <a:solidFill>
                  <a:schemeClr val="tx2"/>
                </a:solidFill>
              </a:rPr>
              <a:t> Model </a:t>
            </a:r>
          </a:p>
        </p:txBody>
      </p:sp>
    </p:spTree>
    <p:extLst>
      <p:ext uri="{BB962C8B-B14F-4D97-AF65-F5344CB8AC3E}">
        <p14:creationId xmlns:p14="http://schemas.microsoft.com/office/powerpoint/2010/main" val="3150013710"/>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p:cNvSpPr>
            <a:spLocks noGrp="1" noChangeArrowheads="1"/>
          </p:cNvSpPr>
          <p:nvPr>
            <p:ph type="title"/>
          </p:nvPr>
        </p:nvSpPr>
        <p:spPr/>
        <p:txBody>
          <a:bodyPr/>
          <a:lstStyle/>
          <a:p>
            <a:r>
              <a:rPr lang="en-US" altLang="en-US" i="1" smtClean="0"/>
              <a:t>The Biba integrity model</a:t>
            </a:r>
          </a:p>
        </p:txBody>
      </p:sp>
      <p:sp>
        <p:nvSpPr>
          <p:cNvPr id="165891" name="Rectangle 3"/>
          <p:cNvSpPr>
            <a:spLocks noGrp="1" noChangeArrowheads="1"/>
          </p:cNvSpPr>
          <p:nvPr>
            <p:ph type="body" idx="1"/>
          </p:nvPr>
        </p:nvSpPr>
        <p:spPr/>
        <p:txBody>
          <a:bodyPr/>
          <a:lstStyle/>
          <a:p>
            <a:pPr>
              <a:lnSpc>
                <a:spcPct val="80000"/>
              </a:lnSpc>
            </a:pPr>
            <a:endParaRPr lang="en-US" altLang="en-US" sz="2000"/>
          </a:p>
          <a:p>
            <a:pPr>
              <a:lnSpc>
                <a:spcPct val="80000"/>
              </a:lnSpc>
            </a:pPr>
            <a:r>
              <a:rPr lang="en-US" altLang="en-US" sz="2000"/>
              <a:t>Biba’s model classifies the data into integrity levels and defines two properties dual to the simple security and * properties. This model includes the properties:</a:t>
            </a:r>
          </a:p>
          <a:p>
            <a:pPr>
              <a:lnSpc>
                <a:spcPct val="80000"/>
              </a:lnSpc>
            </a:pPr>
            <a:r>
              <a:rPr lang="en-US" altLang="en-US" sz="2000"/>
              <a:t>Single integrity property. Subject s can modify object o only if I(s) &gt;= I(o). </a:t>
            </a:r>
          </a:p>
          <a:p>
            <a:pPr>
              <a:lnSpc>
                <a:spcPct val="80000"/>
              </a:lnSpc>
            </a:pPr>
            <a:r>
              <a:rPr lang="en-US" altLang="en-US" sz="2000"/>
              <a:t>Integrity *-property. If subject s has read access to object o with integrity level I(o), s can write object p only if  I(o) &gt;= I(p). </a:t>
            </a:r>
          </a:p>
          <a:p>
            <a:pPr>
              <a:lnSpc>
                <a:spcPct val="80000"/>
              </a:lnSpc>
            </a:pPr>
            <a:r>
              <a:rPr lang="en-US" altLang="en-US" sz="2000"/>
              <a:t>The first property establishes that an untrusted subject cannot write in objects of a higher level of integrity or she would degrade that object. </a:t>
            </a:r>
          </a:p>
          <a:p>
            <a:pPr>
              <a:lnSpc>
                <a:spcPct val="80000"/>
              </a:lnSpc>
            </a:pPr>
            <a:r>
              <a:rPr lang="en-US" altLang="en-US" sz="2000"/>
              <a:t>The * property protects information from flowing up the hierarchy</a:t>
            </a:r>
          </a:p>
        </p:txBody>
      </p:sp>
    </p:spTree>
    <p:extLst>
      <p:ext uri="{BB962C8B-B14F-4D97-AF65-F5344CB8AC3E}">
        <p14:creationId xmlns:p14="http://schemas.microsoft.com/office/powerpoint/2010/main" val="2963322508"/>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6914" name="Group 2"/>
          <p:cNvGrpSpPr>
            <a:grpSpLocks/>
          </p:cNvGrpSpPr>
          <p:nvPr/>
        </p:nvGrpSpPr>
        <p:grpSpPr bwMode="auto">
          <a:xfrm>
            <a:off x="3448050" y="2301875"/>
            <a:ext cx="5327650" cy="3189288"/>
            <a:chOff x="531" y="1336"/>
            <a:chExt cx="3356" cy="2009"/>
          </a:xfrm>
        </p:grpSpPr>
        <p:grpSp>
          <p:nvGrpSpPr>
            <p:cNvPr id="166916" name="Group 3"/>
            <p:cNvGrpSpPr>
              <a:grpSpLocks/>
            </p:cNvGrpSpPr>
            <p:nvPr/>
          </p:nvGrpSpPr>
          <p:grpSpPr bwMode="auto">
            <a:xfrm>
              <a:off x="720" y="3072"/>
              <a:ext cx="242" cy="240"/>
              <a:chOff x="720" y="2736"/>
              <a:chExt cx="242" cy="240"/>
            </a:xfrm>
          </p:grpSpPr>
          <p:sp>
            <p:nvSpPr>
              <p:cNvPr id="166978" name="Oval 4"/>
              <p:cNvSpPr>
                <a:spLocks noChangeArrowheads="1"/>
              </p:cNvSpPr>
              <p:nvPr/>
            </p:nvSpPr>
            <p:spPr bwMode="auto">
              <a:xfrm>
                <a:off x="720" y="2736"/>
                <a:ext cx="240" cy="240"/>
              </a:xfrm>
              <a:prstGeom prst="ellipse">
                <a:avLst/>
              </a:prstGeom>
              <a:noFill/>
              <a:ln w="63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b="0" i="0"/>
              </a:p>
            </p:txBody>
          </p:sp>
          <p:sp>
            <p:nvSpPr>
              <p:cNvPr id="166979" name="Text Box 5"/>
              <p:cNvSpPr txBox="1">
                <a:spLocks noChangeArrowheads="1"/>
              </p:cNvSpPr>
              <p:nvPr/>
            </p:nvSpPr>
            <p:spPr bwMode="auto">
              <a:xfrm>
                <a:off x="745" y="2771"/>
                <a:ext cx="217"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de-DE" altLang="en-US" sz="1200" b="0" i="0">
                    <a:latin typeface="Times New Roman" panose="02020603050405020304" pitchFamily="18" charset="0"/>
                  </a:rPr>
                  <a:t>O</a:t>
                </a:r>
                <a:r>
                  <a:rPr lang="de-DE" altLang="en-US" sz="1200" b="0" i="0" baseline="-25000">
                    <a:latin typeface="Times New Roman" panose="02020603050405020304" pitchFamily="18" charset="0"/>
                  </a:rPr>
                  <a:t>1</a:t>
                </a:r>
                <a:endParaRPr lang="de-DE" altLang="en-US" sz="1200" b="0" i="0">
                  <a:latin typeface="Times New Roman" panose="02020603050405020304" pitchFamily="18" charset="0"/>
                </a:endParaRPr>
              </a:p>
            </p:txBody>
          </p:sp>
        </p:grpSp>
        <p:grpSp>
          <p:nvGrpSpPr>
            <p:cNvPr id="166917" name="Group 6"/>
            <p:cNvGrpSpPr>
              <a:grpSpLocks/>
            </p:cNvGrpSpPr>
            <p:nvPr/>
          </p:nvGrpSpPr>
          <p:grpSpPr bwMode="auto">
            <a:xfrm>
              <a:off x="1152" y="2688"/>
              <a:ext cx="240" cy="240"/>
              <a:chOff x="1392" y="2640"/>
              <a:chExt cx="240" cy="240"/>
            </a:xfrm>
          </p:grpSpPr>
          <p:sp>
            <p:nvSpPr>
              <p:cNvPr id="166976" name="Rectangle 7"/>
              <p:cNvSpPr>
                <a:spLocks noChangeArrowheads="1"/>
              </p:cNvSpPr>
              <p:nvPr/>
            </p:nvSpPr>
            <p:spPr bwMode="auto">
              <a:xfrm>
                <a:off x="1392" y="2640"/>
                <a:ext cx="240" cy="240"/>
              </a:xfrm>
              <a:prstGeom prst="rect">
                <a:avLst/>
              </a:prstGeom>
              <a:noFill/>
              <a:ln w="63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b="0" i="0"/>
              </a:p>
            </p:txBody>
          </p:sp>
          <p:sp>
            <p:nvSpPr>
              <p:cNvPr id="166977" name="Text Box 8"/>
              <p:cNvSpPr txBox="1">
                <a:spLocks noChangeArrowheads="1"/>
              </p:cNvSpPr>
              <p:nvPr/>
            </p:nvSpPr>
            <p:spPr bwMode="auto">
              <a:xfrm>
                <a:off x="1414" y="2675"/>
                <a:ext cx="201"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de-DE" altLang="en-US" sz="1200" b="0" i="0">
                    <a:latin typeface="Times New Roman" panose="02020603050405020304" pitchFamily="18" charset="0"/>
                  </a:rPr>
                  <a:t>S</a:t>
                </a:r>
                <a:r>
                  <a:rPr lang="de-DE" altLang="en-US" sz="1200" b="0" i="0" baseline="-25000">
                    <a:latin typeface="Times New Roman" panose="02020603050405020304" pitchFamily="18" charset="0"/>
                  </a:rPr>
                  <a:t>1</a:t>
                </a:r>
                <a:endParaRPr lang="de-DE" altLang="en-US" sz="1200" b="0" i="0">
                  <a:latin typeface="Times New Roman" panose="02020603050405020304" pitchFamily="18" charset="0"/>
                </a:endParaRPr>
              </a:p>
            </p:txBody>
          </p:sp>
        </p:grpSp>
        <p:sp>
          <p:nvSpPr>
            <p:cNvPr id="166918" name="Line 9"/>
            <p:cNvSpPr>
              <a:spLocks noChangeShapeType="1"/>
            </p:cNvSpPr>
            <p:nvPr/>
          </p:nvSpPr>
          <p:spPr bwMode="auto">
            <a:xfrm flipV="1">
              <a:off x="864" y="2806"/>
              <a:ext cx="288" cy="266"/>
            </a:xfrm>
            <a:prstGeom prst="line">
              <a:avLst/>
            </a:prstGeom>
            <a:noFill/>
            <a:ln w="952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166919" name="Group 10"/>
            <p:cNvGrpSpPr>
              <a:grpSpLocks/>
            </p:cNvGrpSpPr>
            <p:nvPr/>
          </p:nvGrpSpPr>
          <p:grpSpPr bwMode="auto">
            <a:xfrm>
              <a:off x="1872" y="2688"/>
              <a:ext cx="242" cy="240"/>
              <a:chOff x="720" y="2736"/>
              <a:chExt cx="242" cy="240"/>
            </a:xfrm>
          </p:grpSpPr>
          <p:sp>
            <p:nvSpPr>
              <p:cNvPr id="166974" name="Oval 11"/>
              <p:cNvSpPr>
                <a:spLocks noChangeArrowheads="1"/>
              </p:cNvSpPr>
              <p:nvPr/>
            </p:nvSpPr>
            <p:spPr bwMode="auto">
              <a:xfrm>
                <a:off x="720" y="2736"/>
                <a:ext cx="240" cy="240"/>
              </a:xfrm>
              <a:prstGeom prst="ellipse">
                <a:avLst/>
              </a:prstGeom>
              <a:noFill/>
              <a:ln w="63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b="0" i="0"/>
              </a:p>
            </p:txBody>
          </p:sp>
          <p:sp>
            <p:nvSpPr>
              <p:cNvPr id="166975" name="Text Box 12"/>
              <p:cNvSpPr txBox="1">
                <a:spLocks noChangeArrowheads="1"/>
              </p:cNvSpPr>
              <p:nvPr/>
            </p:nvSpPr>
            <p:spPr bwMode="auto">
              <a:xfrm>
                <a:off x="745" y="2771"/>
                <a:ext cx="217"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de-DE" altLang="en-US" sz="1200" b="0" i="0">
                    <a:latin typeface="Times New Roman" panose="02020603050405020304" pitchFamily="18" charset="0"/>
                  </a:rPr>
                  <a:t>O</a:t>
                </a:r>
                <a:r>
                  <a:rPr lang="de-DE" altLang="en-US" sz="1200" b="0" i="0" baseline="-25000">
                    <a:latin typeface="Times New Roman" panose="02020603050405020304" pitchFamily="18" charset="0"/>
                  </a:rPr>
                  <a:t>2</a:t>
                </a:r>
                <a:endParaRPr lang="de-DE" altLang="en-US" sz="1200" b="0" i="0">
                  <a:latin typeface="Times New Roman" panose="02020603050405020304" pitchFamily="18" charset="0"/>
                </a:endParaRPr>
              </a:p>
            </p:txBody>
          </p:sp>
        </p:grpSp>
        <p:grpSp>
          <p:nvGrpSpPr>
            <p:cNvPr id="166920" name="Group 13"/>
            <p:cNvGrpSpPr>
              <a:grpSpLocks/>
            </p:cNvGrpSpPr>
            <p:nvPr/>
          </p:nvGrpSpPr>
          <p:grpSpPr bwMode="auto">
            <a:xfrm>
              <a:off x="1392" y="2736"/>
              <a:ext cx="512" cy="144"/>
              <a:chOff x="1392" y="2736"/>
              <a:chExt cx="512" cy="144"/>
            </a:xfrm>
          </p:grpSpPr>
          <p:sp>
            <p:nvSpPr>
              <p:cNvPr id="166972" name="Line 14"/>
              <p:cNvSpPr>
                <a:spLocks noChangeShapeType="1"/>
              </p:cNvSpPr>
              <p:nvPr/>
            </p:nvSpPr>
            <p:spPr bwMode="auto">
              <a:xfrm>
                <a:off x="1392" y="2736"/>
                <a:ext cx="512" cy="6"/>
              </a:xfrm>
              <a:prstGeom prst="line">
                <a:avLst/>
              </a:prstGeom>
              <a:noFill/>
              <a:ln w="952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66973" name="Line 15"/>
              <p:cNvSpPr>
                <a:spLocks noChangeShapeType="1"/>
              </p:cNvSpPr>
              <p:nvPr/>
            </p:nvSpPr>
            <p:spPr bwMode="auto">
              <a:xfrm flipH="1" flipV="1">
                <a:off x="1410" y="2879"/>
                <a:ext cx="494" cy="1"/>
              </a:xfrm>
              <a:prstGeom prst="line">
                <a:avLst/>
              </a:prstGeom>
              <a:noFill/>
              <a:ln w="952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66921" name="Group 16"/>
            <p:cNvGrpSpPr>
              <a:grpSpLocks/>
            </p:cNvGrpSpPr>
            <p:nvPr/>
          </p:nvGrpSpPr>
          <p:grpSpPr bwMode="auto">
            <a:xfrm>
              <a:off x="1562" y="2253"/>
              <a:ext cx="242" cy="240"/>
              <a:chOff x="720" y="2736"/>
              <a:chExt cx="242" cy="240"/>
            </a:xfrm>
          </p:grpSpPr>
          <p:sp>
            <p:nvSpPr>
              <p:cNvPr id="166970" name="Oval 17"/>
              <p:cNvSpPr>
                <a:spLocks noChangeArrowheads="1"/>
              </p:cNvSpPr>
              <p:nvPr/>
            </p:nvSpPr>
            <p:spPr bwMode="auto">
              <a:xfrm>
                <a:off x="720" y="2736"/>
                <a:ext cx="240" cy="240"/>
              </a:xfrm>
              <a:prstGeom prst="ellipse">
                <a:avLst/>
              </a:prstGeom>
              <a:noFill/>
              <a:ln w="63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b="0" i="0"/>
              </a:p>
            </p:txBody>
          </p:sp>
          <p:sp>
            <p:nvSpPr>
              <p:cNvPr id="166971" name="Text Box 18"/>
              <p:cNvSpPr txBox="1">
                <a:spLocks noChangeArrowheads="1"/>
              </p:cNvSpPr>
              <p:nvPr/>
            </p:nvSpPr>
            <p:spPr bwMode="auto">
              <a:xfrm>
                <a:off x="745" y="2771"/>
                <a:ext cx="217"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de-DE" altLang="en-US" sz="1200" b="0" i="0">
                    <a:latin typeface="Times New Roman" panose="02020603050405020304" pitchFamily="18" charset="0"/>
                  </a:rPr>
                  <a:t>O</a:t>
                </a:r>
                <a:r>
                  <a:rPr lang="de-DE" altLang="en-US" sz="1200" b="0" i="0" baseline="-25000">
                    <a:latin typeface="Times New Roman" panose="02020603050405020304" pitchFamily="18" charset="0"/>
                  </a:rPr>
                  <a:t>3</a:t>
                </a:r>
                <a:endParaRPr lang="de-DE" altLang="en-US" sz="1200" b="0" i="0">
                  <a:latin typeface="Times New Roman" panose="02020603050405020304" pitchFamily="18" charset="0"/>
                </a:endParaRPr>
              </a:p>
            </p:txBody>
          </p:sp>
        </p:grpSp>
        <p:sp>
          <p:nvSpPr>
            <p:cNvPr id="166922" name="Line 19"/>
            <p:cNvSpPr>
              <a:spLocks noChangeShapeType="1"/>
            </p:cNvSpPr>
            <p:nvPr/>
          </p:nvSpPr>
          <p:spPr bwMode="auto">
            <a:xfrm flipV="1">
              <a:off x="1283" y="2419"/>
              <a:ext cx="288" cy="266"/>
            </a:xfrm>
            <a:prstGeom prst="line">
              <a:avLst/>
            </a:prstGeom>
            <a:noFill/>
            <a:ln w="952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166923" name="Group 20"/>
            <p:cNvGrpSpPr>
              <a:grpSpLocks/>
            </p:cNvGrpSpPr>
            <p:nvPr/>
          </p:nvGrpSpPr>
          <p:grpSpPr bwMode="auto">
            <a:xfrm>
              <a:off x="2016" y="1872"/>
              <a:ext cx="240" cy="240"/>
              <a:chOff x="1392" y="2640"/>
              <a:chExt cx="240" cy="240"/>
            </a:xfrm>
          </p:grpSpPr>
          <p:sp>
            <p:nvSpPr>
              <p:cNvPr id="166968" name="Rectangle 21"/>
              <p:cNvSpPr>
                <a:spLocks noChangeArrowheads="1"/>
              </p:cNvSpPr>
              <p:nvPr/>
            </p:nvSpPr>
            <p:spPr bwMode="auto">
              <a:xfrm>
                <a:off x="1392" y="2640"/>
                <a:ext cx="240" cy="240"/>
              </a:xfrm>
              <a:prstGeom prst="rect">
                <a:avLst/>
              </a:prstGeom>
              <a:noFill/>
              <a:ln w="63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b="0" i="0"/>
              </a:p>
            </p:txBody>
          </p:sp>
          <p:sp>
            <p:nvSpPr>
              <p:cNvPr id="166969" name="Text Box 22"/>
              <p:cNvSpPr txBox="1">
                <a:spLocks noChangeArrowheads="1"/>
              </p:cNvSpPr>
              <p:nvPr/>
            </p:nvSpPr>
            <p:spPr bwMode="auto">
              <a:xfrm>
                <a:off x="1414" y="2675"/>
                <a:ext cx="201"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de-DE" altLang="en-US" sz="1200" b="0" i="0">
                    <a:latin typeface="Times New Roman" panose="02020603050405020304" pitchFamily="18" charset="0"/>
                  </a:rPr>
                  <a:t>S</a:t>
                </a:r>
                <a:r>
                  <a:rPr lang="de-DE" altLang="en-US" sz="1200" b="0" i="0" baseline="-25000">
                    <a:latin typeface="Times New Roman" panose="02020603050405020304" pitchFamily="18" charset="0"/>
                  </a:rPr>
                  <a:t>2</a:t>
                </a:r>
                <a:endParaRPr lang="de-DE" altLang="en-US" sz="1200" b="0" i="0">
                  <a:latin typeface="Times New Roman" panose="02020603050405020304" pitchFamily="18" charset="0"/>
                </a:endParaRPr>
              </a:p>
            </p:txBody>
          </p:sp>
        </p:grpSp>
        <p:sp>
          <p:nvSpPr>
            <p:cNvPr id="166924" name="Line 23"/>
            <p:cNvSpPr>
              <a:spLocks noChangeShapeType="1"/>
            </p:cNvSpPr>
            <p:nvPr/>
          </p:nvSpPr>
          <p:spPr bwMode="auto">
            <a:xfrm flipV="1">
              <a:off x="1728" y="1994"/>
              <a:ext cx="288" cy="266"/>
            </a:xfrm>
            <a:prstGeom prst="line">
              <a:avLst/>
            </a:prstGeom>
            <a:noFill/>
            <a:ln w="952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66925" name="Line 24"/>
            <p:cNvSpPr>
              <a:spLocks noChangeShapeType="1"/>
            </p:cNvSpPr>
            <p:nvPr/>
          </p:nvSpPr>
          <p:spPr bwMode="auto">
            <a:xfrm flipV="1">
              <a:off x="2138" y="1603"/>
              <a:ext cx="288" cy="266"/>
            </a:xfrm>
            <a:prstGeom prst="line">
              <a:avLst/>
            </a:prstGeom>
            <a:noFill/>
            <a:ln w="952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166926" name="Group 25"/>
            <p:cNvGrpSpPr>
              <a:grpSpLocks/>
            </p:cNvGrpSpPr>
            <p:nvPr/>
          </p:nvGrpSpPr>
          <p:grpSpPr bwMode="auto">
            <a:xfrm>
              <a:off x="2416" y="1434"/>
              <a:ext cx="242" cy="240"/>
              <a:chOff x="720" y="2736"/>
              <a:chExt cx="242" cy="240"/>
            </a:xfrm>
          </p:grpSpPr>
          <p:sp>
            <p:nvSpPr>
              <p:cNvPr id="166966" name="Oval 26"/>
              <p:cNvSpPr>
                <a:spLocks noChangeArrowheads="1"/>
              </p:cNvSpPr>
              <p:nvPr/>
            </p:nvSpPr>
            <p:spPr bwMode="auto">
              <a:xfrm>
                <a:off x="720" y="2736"/>
                <a:ext cx="240" cy="240"/>
              </a:xfrm>
              <a:prstGeom prst="ellipse">
                <a:avLst/>
              </a:prstGeom>
              <a:noFill/>
              <a:ln w="63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b="0" i="0"/>
              </a:p>
            </p:txBody>
          </p:sp>
          <p:sp>
            <p:nvSpPr>
              <p:cNvPr id="166967" name="Text Box 27"/>
              <p:cNvSpPr txBox="1">
                <a:spLocks noChangeArrowheads="1"/>
              </p:cNvSpPr>
              <p:nvPr/>
            </p:nvSpPr>
            <p:spPr bwMode="auto">
              <a:xfrm>
                <a:off x="745" y="2771"/>
                <a:ext cx="217"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de-DE" altLang="en-US" sz="1200" b="0" i="0">
                    <a:latin typeface="Times New Roman" panose="02020603050405020304" pitchFamily="18" charset="0"/>
                  </a:rPr>
                  <a:t>O</a:t>
                </a:r>
                <a:r>
                  <a:rPr lang="de-DE" altLang="en-US" sz="1200" b="0" i="0" baseline="-25000">
                    <a:latin typeface="Times New Roman" panose="02020603050405020304" pitchFamily="18" charset="0"/>
                  </a:rPr>
                  <a:t>5</a:t>
                </a:r>
                <a:endParaRPr lang="de-DE" altLang="en-US" sz="1200" b="0" i="0">
                  <a:latin typeface="Times New Roman" panose="02020603050405020304" pitchFamily="18" charset="0"/>
                </a:endParaRPr>
              </a:p>
            </p:txBody>
          </p:sp>
        </p:grpSp>
        <p:sp>
          <p:nvSpPr>
            <p:cNvPr id="166927" name="Line 28"/>
            <p:cNvSpPr>
              <a:spLocks noChangeShapeType="1"/>
            </p:cNvSpPr>
            <p:nvPr/>
          </p:nvSpPr>
          <p:spPr bwMode="auto">
            <a:xfrm flipV="1">
              <a:off x="2256" y="1920"/>
              <a:ext cx="512" cy="0"/>
            </a:xfrm>
            <a:prstGeom prst="line">
              <a:avLst/>
            </a:prstGeom>
            <a:noFill/>
            <a:ln w="952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66928" name="Line 29"/>
            <p:cNvSpPr>
              <a:spLocks noChangeShapeType="1"/>
            </p:cNvSpPr>
            <p:nvPr/>
          </p:nvSpPr>
          <p:spPr bwMode="auto">
            <a:xfrm flipH="1">
              <a:off x="2256" y="2059"/>
              <a:ext cx="507" cy="5"/>
            </a:xfrm>
            <a:prstGeom prst="line">
              <a:avLst/>
            </a:prstGeom>
            <a:noFill/>
            <a:ln w="952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166929" name="Group 30"/>
            <p:cNvGrpSpPr>
              <a:grpSpLocks/>
            </p:cNvGrpSpPr>
            <p:nvPr/>
          </p:nvGrpSpPr>
          <p:grpSpPr bwMode="auto">
            <a:xfrm>
              <a:off x="2743" y="1875"/>
              <a:ext cx="242" cy="240"/>
              <a:chOff x="720" y="2736"/>
              <a:chExt cx="242" cy="240"/>
            </a:xfrm>
          </p:grpSpPr>
          <p:sp>
            <p:nvSpPr>
              <p:cNvPr id="166964" name="Oval 31"/>
              <p:cNvSpPr>
                <a:spLocks noChangeArrowheads="1"/>
              </p:cNvSpPr>
              <p:nvPr/>
            </p:nvSpPr>
            <p:spPr bwMode="auto">
              <a:xfrm>
                <a:off x="720" y="2736"/>
                <a:ext cx="240" cy="240"/>
              </a:xfrm>
              <a:prstGeom prst="ellipse">
                <a:avLst/>
              </a:prstGeom>
              <a:noFill/>
              <a:ln w="63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b="0" i="0"/>
              </a:p>
            </p:txBody>
          </p:sp>
          <p:sp>
            <p:nvSpPr>
              <p:cNvPr id="166965" name="Text Box 32"/>
              <p:cNvSpPr txBox="1">
                <a:spLocks noChangeArrowheads="1"/>
              </p:cNvSpPr>
              <p:nvPr/>
            </p:nvSpPr>
            <p:spPr bwMode="auto">
              <a:xfrm>
                <a:off x="745" y="2771"/>
                <a:ext cx="217"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de-DE" altLang="en-US" sz="1200" b="0" i="0">
                    <a:latin typeface="Times New Roman" panose="02020603050405020304" pitchFamily="18" charset="0"/>
                  </a:rPr>
                  <a:t>O</a:t>
                </a:r>
                <a:r>
                  <a:rPr lang="de-DE" altLang="en-US" sz="1200" b="0" i="0" baseline="-25000">
                    <a:latin typeface="Times New Roman" panose="02020603050405020304" pitchFamily="18" charset="0"/>
                  </a:rPr>
                  <a:t>4</a:t>
                </a:r>
                <a:endParaRPr lang="de-DE" altLang="en-US" sz="1200" b="0" i="0">
                  <a:latin typeface="Times New Roman" panose="02020603050405020304" pitchFamily="18" charset="0"/>
                </a:endParaRPr>
              </a:p>
            </p:txBody>
          </p:sp>
        </p:grpSp>
        <p:sp>
          <p:nvSpPr>
            <p:cNvPr id="166930" name="Text Box 33"/>
            <p:cNvSpPr txBox="1">
              <a:spLocks noChangeArrowheads="1"/>
            </p:cNvSpPr>
            <p:nvPr/>
          </p:nvSpPr>
          <p:spPr bwMode="auto">
            <a:xfrm>
              <a:off x="2061" y="1594"/>
              <a:ext cx="24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de-DE" altLang="en-US" sz="1200" b="0" i="0">
                  <a:latin typeface="Times New Roman" panose="02020603050405020304" pitchFamily="18" charset="0"/>
                </a:rPr>
                <a:t>(w)</a:t>
              </a:r>
            </a:p>
          </p:txBody>
        </p:sp>
        <p:sp>
          <p:nvSpPr>
            <p:cNvPr id="166931" name="Text Box 34"/>
            <p:cNvSpPr txBox="1">
              <a:spLocks noChangeArrowheads="1"/>
            </p:cNvSpPr>
            <p:nvPr/>
          </p:nvSpPr>
          <p:spPr bwMode="auto">
            <a:xfrm>
              <a:off x="822" y="2810"/>
              <a:ext cx="21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de-DE" altLang="en-US" sz="1200" b="0" i="0">
                  <a:latin typeface="Times New Roman" panose="02020603050405020304" pitchFamily="18" charset="0"/>
                </a:rPr>
                <a:t>(r)</a:t>
              </a:r>
            </a:p>
          </p:txBody>
        </p:sp>
        <p:sp>
          <p:nvSpPr>
            <p:cNvPr id="166932" name="Text Box 35"/>
            <p:cNvSpPr txBox="1">
              <a:spLocks noChangeArrowheads="1"/>
            </p:cNvSpPr>
            <p:nvPr/>
          </p:nvSpPr>
          <p:spPr bwMode="auto">
            <a:xfrm>
              <a:off x="1597" y="2877"/>
              <a:ext cx="21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de-DE" altLang="en-US" sz="1200" b="0" i="0">
                  <a:latin typeface="Times New Roman" panose="02020603050405020304" pitchFamily="18" charset="0"/>
                </a:rPr>
                <a:t>(r)</a:t>
              </a:r>
            </a:p>
          </p:txBody>
        </p:sp>
        <p:sp>
          <p:nvSpPr>
            <p:cNvPr id="166933" name="Text Box 36"/>
            <p:cNvSpPr txBox="1">
              <a:spLocks noChangeArrowheads="1"/>
            </p:cNvSpPr>
            <p:nvPr/>
          </p:nvSpPr>
          <p:spPr bwMode="auto">
            <a:xfrm>
              <a:off x="1660" y="2010"/>
              <a:ext cx="21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de-DE" altLang="en-US" sz="1200" b="0" i="0">
                  <a:latin typeface="Times New Roman" panose="02020603050405020304" pitchFamily="18" charset="0"/>
                </a:rPr>
                <a:t>(r)</a:t>
              </a:r>
            </a:p>
          </p:txBody>
        </p:sp>
        <p:sp>
          <p:nvSpPr>
            <p:cNvPr id="166934" name="Text Box 37"/>
            <p:cNvSpPr txBox="1">
              <a:spLocks noChangeArrowheads="1"/>
            </p:cNvSpPr>
            <p:nvPr/>
          </p:nvSpPr>
          <p:spPr bwMode="auto">
            <a:xfrm>
              <a:off x="2428" y="2061"/>
              <a:ext cx="21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de-DE" altLang="en-US" sz="1200" b="0" i="0">
                  <a:latin typeface="Times New Roman" panose="02020603050405020304" pitchFamily="18" charset="0"/>
                </a:rPr>
                <a:t>(r)</a:t>
              </a:r>
            </a:p>
          </p:txBody>
        </p:sp>
        <p:sp>
          <p:nvSpPr>
            <p:cNvPr id="166935" name="Text Box 38"/>
            <p:cNvSpPr txBox="1">
              <a:spLocks noChangeArrowheads="1"/>
            </p:cNvSpPr>
            <p:nvPr/>
          </p:nvSpPr>
          <p:spPr bwMode="auto">
            <a:xfrm>
              <a:off x="1581" y="2567"/>
              <a:ext cx="24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de-DE" altLang="en-US" sz="1200" b="0" i="0">
                  <a:latin typeface="Times New Roman" panose="02020603050405020304" pitchFamily="18" charset="0"/>
                </a:rPr>
                <a:t>(w)</a:t>
              </a:r>
            </a:p>
          </p:txBody>
        </p:sp>
        <p:sp>
          <p:nvSpPr>
            <p:cNvPr id="166936" name="Text Box 39"/>
            <p:cNvSpPr txBox="1">
              <a:spLocks noChangeArrowheads="1"/>
            </p:cNvSpPr>
            <p:nvPr/>
          </p:nvSpPr>
          <p:spPr bwMode="auto">
            <a:xfrm>
              <a:off x="1190" y="2420"/>
              <a:ext cx="24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de-DE" altLang="en-US" sz="1200" b="0" i="0">
                  <a:latin typeface="Times New Roman" panose="02020603050405020304" pitchFamily="18" charset="0"/>
                </a:rPr>
                <a:t>(w)</a:t>
              </a:r>
            </a:p>
          </p:txBody>
        </p:sp>
        <p:sp>
          <p:nvSpPr>
            <p:cNvPr id="166937" name="Text Box 40"/>
            <p:cNvSpPr txBox="1">
              <a:spLocks noChangeArrowheads="1"/>
            </p:cNvSpPr>
            <p:nvPr/>
          </p:nvSpPr>
          <p:spPr bwMode="auto">
            <a:xfrm>
              <a:off x="2413" y="1748"/>
              <a:ext cx="24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de-DE" altLang="en-US" sz="1200" b="0" i="0">
                  <a:latin typeface="Times New Roman" panose="02020603050405020304" pitchFamily="18" charset="0"/>
                </a:rPr>
                <a:t>(w)</a:t>
              </a:r>
            </a:p>
          </p:txBody>
        </p:sp>
        <p:sp>
          <p:nvSpPr>
            <p:cNvPr id="166938" name="Line 41"/>
            <p:cNvSpPr>
              <a:spLocks noChangeShapeType="1"/>
            </p:cNvSpPr>
            <p:nvPr/>
          </p:nvSpPr>
          <p:spPr bwMode="auto">
            <a:xfrm flipV="1">
              <a:off x="3360" y="2445"/>
              <a:ext cx="282" cy="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66939" name="Line 42"/>
            <p:cNvSpPr>
              <a:spLocks noChangeShapeType="1"/>
            </p:cNvSpPr>
            <p:nvPr/>
          </p:nvSpPr>
          <p:spPr bwMode="auto">
            <a:xfrm flipV="1">
              <a:off x="3456" y="1488"/>
              <a:ext cx="0" cy="96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66940" name="Line 43"/>
            <p:cNvSpPr>
              <a:spLocks noChangeShapeType="1"/>
            </p:cNvSpPr>
            <p:nvPr/>
          </p:nvSpPr>
          <p:spPr bwMode="auto">
            <a:xfrm rot="10778470" flipV="1">
              <a:off x="3551" y="2448"/>
              <a:ext cx="1" cy="81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66941" name="Text Box 44"/>
            <p:cNvSpPr txBox="1">
              <a:spLocks noChangeArrowheads="1"/>
            </p:cNvSpPr>
            <p:nvPr/>
          </p:nvSpPr>
          <p:spPr bwMode="auto">
            <a:xfrm>
              <a:off x="3120" y="3072"/>
              <a:ext cx="26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de-DE" altLang="en-US" sz="1200" b="0" i="0">
                  <a:latin typeface="Times New Roman" panose="02020603050405020304" pitchFamily="18" charset="0"/>
                </a:rPr>
                <a:t>low</a:t>
              </a:r>
            </a:p>
          </p:txBody>
        </p:sp>
        <p:sp>
          <p:nvSpPr>
            <p:cNvPr id="166942" name="Text Box 45"/>
            <p:cNvSpPr txBox="1">
              <a:spLocks noChangeArrowheads="1"/>
            </p:cNvSpPr>
            <p:nvPr/>
          </p:nvSpPr>
          <p:spPr bwMode="auto">
            <a:xfrm>
              <a:off x="3600" y="1488"/>
              <a:ext cx="287"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de-DE" altLang="en-US" sz="1200" b="0" i="0">
                  <a:latin typeface="Times New Roman" panose="02020603050405020304" pitchFamily="18" charset="0"/>
                </a:rPr>
                <a:t>high</a:t>
              </a:r>
            </a:p>
          </p:txBody>
        </p:sp>
        <p:sp>
          <p:nvSpPr>
            <p:cNvPr id="166943" name="Line 46"/>
            <p:cNvSpPr>
              <a:spLocks noChangeShapeType="1"/>
            </p:cNvSpPr>
            <p:nvPr/>
          </p:nvSpPr>
          <p:spPr bwMode="auto">
            <a:xfrm flipV="1">
              <a:off x="1424" y="3061"/>
              <a:ext cx="512" cy="1"/>
            </a:xfrm>
            <a:prstGeom prst="line">
              <a:avLst/>
            </a:prstGeom>
            <a:noFill/>
            <a:ln w="9525">
              <a:solidFill>
                <a:srgbClr val="339966"/>
              </a:solidFill>
              <a:prstDash val="dash"/>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66944" name="Line 47"/>
            <p:cNvSpPr>
              <a:spLocks noChangeShapeType="1"/>
            </p:cNvSpPr>
            <p:nvPr/>
          </p:nvSpPr>
          <p:spPr bwMode="auto">
            <a:xfrm flipH="1" flipV="1">
              <a:off x="1442" y="3205"/>
              <a:ext cx="494" cy="1"/>
            </a:xfrm>
            <a:prstGeom prst="line">
              <a:avLst/>
            </a:prstGeom>
            <a:noFill/>
            <a:ln w="9525">
              <a:solidFill>
                <a:srgbClr val="339966"/>
              </a:solidFill>
              <a:prstDash val="dash"/>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66945" name="Line 48"/>
            <p:cNvSpPr>
              <a:spLocks noChangeShapeType="1"/>
            </p:cNvSpPr>
            <p:nvPr/>
          </p:nvSpPr>
          <p:spPr bwMode="auto">
            <a:xfrm>
              <a:off x="2294" y="2262"/>
              <a:ext cx="512" cy="0"/>
            </a:xfrm>
            <a:prstGeom prst="line">
              <a:avLst/>
            </a:prstGeom>
            <a:noFill/>
            <a:ln w="9525">
              <a:solidFill>
                <a:srgbClr val="339966"/>
              </a:solidFill>
              <a:prstDash val="dash"/>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66946" name="Line 49"/>
            <p:cNvSpPr>
              <a:spLocks noChangeShapeType="1"/>
            </p:cNvSpPr>
            <p:nvPr/>
          </p:nvSpPr>
          <p:spPr bwMode="auto">
            <a:xfrm flipH="1" flipV="1">
              <a:off x="2312" y="2405"/>
              <a:ext cx="494" cy="1"/>
            </a:xfrm>
            <a:prstGeom prst="line">
              <a:avLst/>
            </a:prstGeom>
            <a:noFill/>
            <a:ln w="9525">
              <a:solidFill>
                <a:srgbClr val="339966"/>
              </a:solidFill>
              <a:prstDash val="dash"/>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66947" name="Text Box 50"/>
            <p:cNvSpPr txBox="1">
              <a:spLocks noChangeArrowheads="1"/>
            </p:cNvSpPr>
            <p:nvPr/>
          </p:nvSpPr>
          <p:spPr bwMode="auto">
            <a:xfrm>
              <a:off x="1587" y="3022"/>
              <a:ext cx="24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de-DE" altLang="en-US" sz="1200" b="0" i="0">
                  <a:latin typeface="Times New Roman" panose="02020603050405020304" pitchFamily="18" charset="0"/>
                </a:rPr>
                <a:t>(w)</a:t>
              </a:r>
            </a:p>
          </p:txBody>
        </p:sp>
        <p:sp>
          <p:nvSpPr>
            <p:cNvPr id="166948" name="Text Box 51"/>
            <p:cNvSpPr txBox="1">
              <a:spLocks noChangeArrowheads="1"/>
            </p:cNvSpPr>
            <p:nvPr/>
          </p:nvSpPr>
          <p:spPr bwMode="auto">
            <a:xfrm>
              <a:off x="2419" y="2227"/>
              <a:ext cx="24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de-DE" altLang="en-US" sz="1200" b="0" i="0">
                  <a:latin typeface="Times New Roman" panose="02020603050405020304" pitchFamily="18" charset="0"/>
                </a:rPr>
                <a:t>(w)</a:t>
              </a:r>
            </a:p>
          </p:txBody>
        </p:sp>
        <p:sp>
          <p:nvSpPr>
            <p:cNvPr id="166949" name="Text Box 52"/>
            <p:cNvSpPr txBox="1">
              <a:spLocks noChangeArrowheads="1"/>
            </p:cNvSpPr>
            <p:nvPr/>
          </p:nvSpPr>
          <p:spPr bwMode="auto">
            <a:xfrm>
              <a:off x="1609" y="3172"/>
              <a:ext cx="21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de-DE" altLang="en-US" sz="1200" b="0" i="0">
                  <a:latin typeface="Times New Roman" panose="02020603050405020304" pitchFamily="18" charset="0"/>
                </a:rPr>
                <a:t>(r)</a:t>
              </a:r>
            </a:p>
          </p:txBody>
        </p:sp>
        <p:sp>
          <p:nvSpPr>
            <p:cNvPr id="166950" name="Text Box 53"/>
            <p:cNvSpPr txBox="1">
              <a:spLocks noChangeArrowheads="1"/>
            </p:cNvSpPr>
            <p:nvPr/>
          </p:nvSpPr>
          <p:spPr bwMode="auto">
            <a:xfrm>
              <a:off x="2435" y="2379"/>
              <a:ext cx="21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de-DE" altLang="en-US" sz="1200" b="0" i="0">
                  <a:latin typeface="Times New Roman" panose="02020603050405020304" pitchFamily="18" charset="0"/>
                </a:rPr>
                <a:t>(r)</a:t>
              </a:r>
            </a:p>
          </p:txBody>
        </p:sp>
        <p:sp>
          <p:nvSpPr>
            <p:cNvPr id="166951" name="Line 54"/>
            <p:cNvSpPr>
              <a:spLocks noChangeShapeType="1"/>
            </p:cNvSpPr>
            <p:nvPr/>
          </p:nvSpPr>
          <p:spPr bwMode="auto">
            <a:xfrm flipH="1">
              <a:off x="2253" y="1658"/>
              <a:ext cx="217" cy="211"/>
            </a:xfrm>
            <a:prstGeom prst="line">
              <a:avLst/>
            </a:prstGeom>
            <a:noFill/>
            <a:ln w="9525">
              <a:solidFill>
                <a:srgbClr val="008000"/>
              </a:solidFill>
              <a:prstDash val="dash"/>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66952" name="Line 55"/>
            <p:cNvSpPr>
              <a:spLocks noChangeShapeType="1"/>
            </p:cNvSpPr>
            <p:nvPr/>
          </p:nvSpPr>
          <p:spPr bwMode="auto">
            <a:xfrm flipH="1">
              <a:off x="1786" y="2106"/>
              <a:ext cx="224" cy="185"/>
            </a:xfrm>
            <a:prstGeom prst="line">
              <a:avLst/>
            </a:prstGeom>
            <a:noFill/>
            <a:ln w="9525">
              <a:solidFill>
                <a:srgbClr val="008000"/>
              </a:solidFill>
              <a:prstDash val="dash"/>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66953" name="Line 56"/>
            <p:cNvSpPr>
              <a:spLocks noChangeShapeType="1"/>
            </p:cNvSpPr>
            <p:nvPr/>
          </p:nvSpPr>
          <p:spPr bwMode="auto">
            <a:xfrm flipH="1">
              <a:off x="1376" y="2483"/>
              <a:ext cx="230" cy="205"/>
            </a:xfrm>
            <a:prstGeom prst="line">
              <a:avLst/>
            </a:prstGeom>
            <a:noFill/>
            <a:ln w="9525">
              <a:solidFill>
                <a:srgbClr val="008000"/>
              </a:solidFill>
              <a:prstDash val="dash"/>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66954" name="Line 57"/>
            <p:cNvSpPr>
              <a:spLocks noChangeShapeType="1"/>
            </p:cNvSpPr>
            <p:nvPr/>
          </p:nvSpPr>
          <p:spPr bwMode="auto">
            <a:xfrm flipH="1">
              <a:off x="941" y="2918"/>
              <a:ext cx="205" cy="192"/>
            </a:xfrm>
            <a:prstGeom prst="line">
              <a:avLst/>
            </a:prstGeom>
            <a:noFill/>
            <a:ln w="9525">
              <a:solidFill>
                <a:srgbClr val="008000"/>
              </a:solidFill>
              <a:prstDash val="dash"/>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66955" name="Text Box 58"/>
            <p:cNvSpPr txBox="1">
              <a:spLocks noChangeArrowheads="1"/>
            </p:cNvSpPr>
            <p:nvPr/>
          </p:nvSpPr>
          <p:spPr bwMode="auto">
            <a:xfrm>
              <a:off x="1462" y="2522"/>
              <a:ext cx="21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de-DE" altLang="en-US" sz="1200" b="0" i="0">
                  <a:latin typeface="Times New Roman" panose="02020603050405020304" pitchFamily="18" charset="0"/>
                </a:rPr>
                <a:t>(r)</a:t>
              </a:r>
            </a:p>
          </p:txBody>
        </p:sp>
        <p:sp>
          <p:nvSpPr>
            <p:cNvPr id="166956" name="Text Box 59"/>
            <p:cNvSpPr txBox="1">
              <a:spLocks noChangeArrowheads="1"/>
            </p:cNvSpPr>
            <p:nvPr/>
          </p:nvSpPr>
          <p:spPr bwMode="auto">
            <a:xfrm>
              <a:off x="2326" y="1689"/>
              <a:ext cx="21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de-DE" altLang="en-US" sz="1200" b="0" i="0">
                  <a:latin typeface="Times New Roman" panose="02020603050405020304" pitchFamily="18" charset="0"/>
                </a:rPr>
                <a:t>(r)</a:t>
              </a:r>
            </a:p>
          </p:txBody>
        </p:sp>
        <p:sp>
          <p:nvSpPr>
            <p:cNvPr id="166957" name="Text Box 60"/>
            <p:cNvSpPr txBox="1">
              <a:spLocks noChangeArrowheads="1"/>
            </p:cNvSpPr>
            <p:nvPr/>
          </p:nvSpPr>
          <p:spPr bwMode="auto">
            <a:xfrm>
              <a:off x="1881" y="2144"/>
              <a:ext cx="24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de-DE" altLang="en-US" sz="1200" b="0" i="0">
                  <a:latin typeface="Times New Roman" panose="02020603050405020304" pitchFamily="18" charset="0"/>
                </a:rPr>
                <a:t>(w)</a:t>
              </a:r>
            </a:p>
          </p:txBody>
        </p:sp>
        <p:sp>
          <p:nvSpPr>
            <p:cNvPr id="166958" name="Text Box 61"/>
            <p:cNvSpPr txBox="1">
              <a:spLocks noChangeArrowheads="1"/>
            </p:cNvSpPr>
            <p:nvPr/>
          </p:nvSpPr>
          <p:spPr bwMode="auto">
            <a:xfrm>
              <a:off x="1011" y="2963"/>
              <a:ext cx="24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de-DE" altLang="en-US" sz="1200" b="0" i="0">
                  <a:latin typeface="Times New Roman" panose="02020603050405020304" pitchFamily="18" charset="0"/>
                </a:rPr>
                <a:t>(w)</a:t>
              </a:r>
            </a:p>
          </p:txBody>
        </p:sp>
        <p:sp>
          <p:nvSpPr>
            <p:cNvPr id="166959" name="Line 62"/>
            <p:cNvSpPr>
              <a:spLocks noChangeShapeType="1"/>
            </p:cNvSpPr>
            <p:nvPr/>
          </p:nvSpPr>
          <p:spPr bwMode="auto">
            <a:xfrm>
              <a:off x="531" y="1430"/>
              <a:ext cx="397" cy="0"/>
            </a:xfrm>
            <a:prstGeom prst="line">
              <a:avLst/>
            </a:prstGeom>
            <a:noFill/>
            <a:ln w="952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66960" name="Text Box 63"/>
            <p:cNvSpPr txBox="1">
              <a:spLocks noChangeArrowheads="1"/>
            </p:cNvSpPr>
            <p:nvPr/>
          </p:nvSpPr>
          <p:spPr bwMode="auto">
            <a:xfrm>
              <a:off x="985" y="1336"/>
              <a:ext cx="303"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de-DE" altLang="en-US" sz="1200" i="0">
                  <a:solidFill>
                    <a:schemeClr val="accent2"/>
                  </a:solidFill>
                  <a:latin typeface="Times New Roman" panose="02020603050405020304" pitchFamily="18" charset="0"/>
                </a:rPr>
                <a:t>BLP</a:t>
              </a:r>
            </a:p>
          </p:txBody>
        </p:sp>
        <p:sp>
          <p:nvSpPr>
            <p:cNvPr id="166961" name="Text Box 64"/>
            <p:cNvSpPr txBox="1">
              <a:spLocks noChangeArrowheads="1"/>
            </p:cNvSpPr>
            <p:nvPr/>
          </p:nvSpPr>
          <p:spPr bwMode="auto">
            <a:xfrm>
              <a:off x="1376" y="2593"/>
              <a:ext cx="24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de-DE" altLang="en-US" sz="1200" b="0" i="0">
                  <a:latin typeface="Times New Roman" panose="02020603050405020304" pitchFamily="18" charset="0"/>
                </a:rPr>
                <a:t>(w)</a:t>
              </a:r>
            </a:p>
          </p:txBody>
        </p:sp>
        <p:sp>
          <p:nvSpPr>
            <p:cNvPr id="166962" name="Line 65"/>
            <p:cNvSpPr>
              <a:spLocks noChangeShapeType="1"/>
            </p:cNvSpPr>
            <p:nvPr/>
          </p:nvSpPr>
          <p:spPr bwMode="auto">
            <a:xfrm>
              <a:off x="531" y="1584"/>
              <a:ext cx="397" cy="0"/>
            </a:xfrm>
            <a:prstGeom prst="line">
              <a:avLst/>
            </a:prstGeom>
            <a:noFill/>
            <a:ln w="9525">
              <a:solidFill>
                <a:srgbClr val="008000"/>
              </a:solidFill>
              <a:prstDash val="dash"/>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66963" name="Text Box 66"/>
            <p:cNvSpPr txBox="1">
              <a:spLocks noChangeArrowheads="1"/>
            </p:cNvSpPr>
            <p:nvPr/>
          </p:nvSpPr>
          <p:spPr bwMode="auto">
            <a:xfrm>
              <a:off x="985" y="1490"/>
              <a:ext cx="35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de-DE" altLang="en-US" sz="1200" i="0">
                  <a:solidFill>
                    <a:srgbClr val="006600"/>
                  </a:solidFill>
                  <a:latin typeface="Times New Roman" panose="02020603050405020304" pitchFamily="18" charset="0"/>
                </a:rPr>
                <a:t>BIBA</a:t>
              </a:r>
            </a:p>
          </p:txBody>
        </p:sp>
      </p:grpSp>
      <p:sp>
        <p:nvSpPr>
          <p:cNvPr id="166915" name="Rectangle 67"/>
          <p:cNvSpPr>
            <a:spLocks noChangeArrowheads="1"/>
          </p:cNvSpPr>
          <p:nvPr/>
        </p:nvSpPr>
        <p:spPr bwMode="auto">
          <a:xfrm>
            <a:off x="2678113" y="719138"/>
            <a:ext cx="4679950" cy="779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GB" altLang="en-US" i="0">
                <a:solidFill>
                  <a:schemeClr val="tx2"/>
                </a:solidFill>
              </a:rPr>
              <a:t>Biba Model (2)</a:t>
            </a:r>
          </a:p>
        </p:txBody>
      </p:sp>
    </p:spTree>
    <p:extLst>
      <p:ext uri="{BB962C8B-B14F-4D97-AF65-F5344CB8AC3E}">
        <p14:creationId xmlns:p14="http://schemas.microsoft.com/office/powerpoint/2010/main" val="2303704961"/>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0" hangingPunct="0">
              <a:spcBef>
                <a:spcPct val="0"/>
              </a:spcBef>
              <a:buFontTx/>
              <a:buNone/>
            </a:pPr>
            <a:fld id="{B0315BF1-06F4-4D9B-8E8F-6D7B3DA1D17B}" type="datetime1">
              <a:rPr lang="en-US" altLang="en-US" sz="1400" b="0" i="0">
                <a:latin typeface="Times New Roman" panose="02020603050405020304" pitchFamily="18" charset="0"/>
              </a:rPr>
              <a:pPr eaLnBrk="0" hangingPunct="0">
                <a:spcBef>
                  <a:spcPct val="0"/>
                </a:spcBef>
                <a:buFontTx/>
                <a:buNone/>
              </a:pPr>
              <a:t>5/9/2016</a:t>
            </a:fld>
            <a:endParaRPr lang="en-US" altLang="en-US" sz="1400" b="0" i="0">
              <a:latin typeface="Times New Roman" panose="02020603050405020304" pitchFamily="18" charset="0"/>
            </a:endParaRPr>
          </a:p>
        </p:txBody>
      </p:sp>
      <p:sp>
        <p:nvSpPr>
          <p:cNvPr id="15667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0" hangingPunct="0">
              <a:spcBef>
                <a:spcPct val="0"/>
              </a:spcBef>
              <a:buFontTx/>
              <a:buNone/>
            </a:pPr>
            <a:fld id="{BFE2A766-97EE-454F-89E4-F1FEC9E50620}" type="slidenum">
              <a:rPr lang="en-US" altLang="en-US" sz="1400" b="0" i="0">
                <a:latin typeface="Times New Roman" panose="02020603050405020304" pitchFamily="18" charset="0"/>
              </a:rPr>
              <a:pPr eaLnBrk="0" hangingPunct="0">
                <a:spcBef>
                  <a:spcPct val="0"/>
                </a:spcBef>
                <a:buFontTx/>
                <a:buNone/>
              </a:pPr>
              <a:t>113</a:t>
            </a:fld>
            <a:endParaRPr lang="en-US" altLang="en-US" sz="1400" b="0" i="0">
              <a:latin typeface="Times New Roman" panose="02020603050405020304" pitchFamily="18" charset="0"/>
            </a:endParaRPr>
          </a:p>
        </p:txBody>
      </p:sp>
      <p:sp>
        <p:nvSpPr>
          <p:cNvPr id="156676" name="Rectangle 6"/>
          <p:cNvSpPr>
            <a:spLocks noGrp="1" noChangeArrowheads="1"/>
          </p:cNvSpPr>
          <p:nvPr>
            <p:ph type="title" idx="4294967295"/>
          </p:nvPr>
        </p:nvSpPr>
        <p:spPr/>
        <p:txBody>
          <a:bodyPr/>
          <a:lstStyle/>
          <a:p>
            <a:pPr eaLnBrk="1" hangingPunct="1"/>
            <a:r>
              <a:rPr lang="en-US" altLang="en-US" dirty="0" smtClean="0"/>
              <a:t>Multilevel security pattern (</a:t>
            </a:r>
            <a:r>
              <a:rPr lang="en-US" altLang="en-US" dirty="0" err="1" smtClean="0"/>
              <a:t>BellLaPadula</a:t>
            </a:r>
            <a:r>
              <a:rPr lang="en-US" altLang="en-US" dirty="0" smtClean="0"/>
              <a:t>)</a:t>
            </a:r>
          </a:p>
        </p:txBody>
      </p:sp>
      <p:pic>
        <p:nvPicPr>
          <p:cNvPr id="156677" name="Picture 5"/>
          <p:cNvPicPr>
            <a:picLocks noGrp="1" noChangeAspect="1" noChangeArrowheads="1"/>
          </p:cNvPicPr>
          <p:nvPr>
            <p:ph idx="4294967295"/>
          </p:nvPr>
        </p:nvPicPr>
        <p:blipFill>
          <a:blip r:embed="rId2">
            <a:extLst>
              <a:ext uri="{28A0092B-C50C-407E-A947-70E740481C1C}">
                <a14:useLocalDpi xmlns:a14="http://schemas.microsoft.com/office/drawing/2010/main" val="0"/>
              </a:ext>
            </a:extLst>
          </a:blip>
          <a:srcRect/>
          <a:stretch>
            <a:fillRect/>
          </a:stretch>
        </p:blipFill>
        <p:spPr>
          <a:xfrm>
            <a:off x="3352800" y="2362200"/>
            <a:ext cx="5486400" cy="3048000"/>
          </a:xfrm>
          <a:noFill/>
        </p:spPr>
      </p:pic>
    </p:spTree>
    <p:extLst>
      <p:ext uri="{BB962C8B-B14F-4D97-AF65-F5344CB8AC3E}">
        <p14:creationId xmlns:p14="http://schemas.microsoft.com/office/powerpoint/2010/main" val="2376767679"/>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Assignment submission</a:t>
            </a:r>
            <a:endParaRPr lang="en-US" dirty="0"/>
          </a:p>
        </p:txBody>
      </p:sp>
      <p:sp>
        <p:nvSpPr>
          <p:cNvPr id="3" name="Content Placeholder 2"/>
          <p:cNvSpPr>
            <a:spLocks noGrp="1"/>
          </p:cNvSpPr>
          <p:nvPr>
            <p:ph idx="1"/>
          </p:nvPr>
        </p:nvSpPr>
        <p:spPr/>
        <p:txBody>
          <a:bodyPr>
            <a:noAutofit/>
          </a:bodyPr>
          <a:lstStyle/>
          <a:p>
            <a:pPr>
              <a:buNone/>
            </a:pPr>
            <a:r>
              <a:rPr lang="en-US" sz="2000" dirty="0"/>
              <a:t>   </a:t>
            </a:r>
            <a:r>
              <a:rPr lang="en-US" sz="2000" dirty="0" smtClean="0"/>
              <a:t> Email </a:t>
            </a:r>
            <a:r>
              <a:rPr lang="en-US" sz="2000" dirty="0"/>
              <a:t>only </a:t>
            </a:r>
            <a:r>
              <a:rPr lang="en-US" sz="2000" b="1" dirty="0"/>
              <a:t>one file </a:t>
            </a:r>
            <a:r>
              <a:rPr lang="en-US" sz="2000" dirty="0"/>
              <a:t>of type doc, </a:t>
            </a:r>
            <a:r>
              <a:rPr lang="en-US" sz="2000" dirty="0" err="1"/>
              <a:t>docx</a:t>
            </a:r>
            <a:r>
              <a:rPr lang="en-US" sz="2000" dirty="0"/>
              <a:t>, </a:t>
            </a:r>
            <a:r>
              <a:rPr lang="en-US" sz="2000" dirty="0" err="1"/>
              <a:t>ppt</a:t>
            </a:r>
            <a:r>
              <a:rPr lang="en-US" sz="2000" dirty="0"/>
              <a:t>, </a:t>
            </a:r>
            <a:r>
              <a:rPr lang="en-US" sz="2000" dirty="0" err="1"/>
              <a:t>pptx</a:t>
            </a:r>
            <a:r>
              <a:rPr lang="en-US" sz="2000" dirty="0"/>
              <a:t>, or pdf  to ed@cse.fau.edu </a:t>
            </a:r>
            <a:br>
              <a:rPr lang="en-US" sz="2000" dirty="0"/>
            </a:br>
            <a:r>
              <a:rPr lang="en-US" sz="2000" dirty="0"/>
              <a:t>Call your file </a:t>
            </a:r>
            <a:r>
              <a:rPr lang="en-US" sz="2000" dirty="0" err="1" smtClean="0"/>
              <a:t>EFDSecAssign_X</a:t>
            </a:r>
            <a:r>
              <a:rPr lang="en-US" sz="2000" dirty="0"/>
              <a:t>  (replace EF by your own initials, X is 1 now).</a:t>
            </a:r>
            <a:br>
              <a:rPr lang="en-US" sz="2000" dirty="0"/>
            </a:br>
            <a:r>
              <a:rPr lang="en-US" sz="2000" dirty="0"/>
              <a:t/>
            </a:r>
            <a:br>
              <a:rPr lang="en-US" sz="2000" dirty="0"/>
            </a:br>
            <a:r>
              <a:rPr lang="en-US" sz="2000" dirty="0"/>
              <a:t>Put your name, course, </a:t>
            </a:r>
            <a:r>
              <a:rPr lang="en-US" sz="2000" dirty="0" smtClean="0"/>
              <a:t>and assignment </a:t>
            </a:r>
            <a:r>
              <a:rPr lang="en-US" sz="2000" dirty="0"/>
              <a:t>number in the paper</a:t>
            </a:r>
            <a:br>
              <a:rPr lang="en-US" sz="2000" dirty="0"/>
            </a:br>
            <a:r>
              <a:rPr lang="en-US" sz="2000" dirty="0"/>
              <a:t>I will acknowledge reception within two days; if not, resend your paper.</a:t>
            </a:r>
            <a:br>
              <a:rPr lang="en-US" sz="2000" dirty="0"/>
            </a:br>
            <a:endParaRPr lang="en-US" sz="2000" dirty="0"/>
          </a:p>
          <a:p>
            <a:pPr>
              <a:buNone/>
            </a:pPr>
            <a:r>
              <a:rPr lang="en-US" sz="2000" dirty="0"/>
              <a:t>   </a:t>
            </a:r>
            <a:r>
              <a:rPr lang="en-US" sz="2000" dirty="0" smtClean="0"/>
              <a:t> </a:t>
            </a:r>
            <a:r>
              <a:rPr lang="en-US" sz="2000" dirty="0"/>
              <a:t>Your answers should be precise and concise. Separate concerns in different paragraphs (itemized list), do not write one long paragraph.</a:t>
            </a:r>
            <a:br>
              <a:rPr lang="en-US" sz="2000" dirty="0"/>
            </a:br>
            <a:r>
              <a:rPr lang="en-US" sz="2000" dirty="0"/>
              <a:t>Do not include unnecessary descriptions, just answer the questions.</a:t>
            </a:r>
            <a:br>
              <a:rPr lang="en-US" sz="2000" dirty="0"/>
            </a:br>
            <a:r>
              <a:rPr lang="en-US" sz="2000" dirty="0"/>
              <a:t>Research question answers should be backed by references.  </a:t>
            </a:r>
            <a:br>
              <a:rPr lang="en-US" sz="2000" dirty="0"/>
            </a:br>
            <a:r>
              <a:rPr lang="en-US" sz="2000" dirty="0"/>
              <a:t/>
            </a:r>
            <a:br>
              <a:rPr lang="en-US" sz="2000" dirty="0"/>
            </a:br>
            <a:endParaRPr lang="en-US" sz="2000" dirty="0"/>
          </a:p>
        </p:txBody>
      </p:sp>
    </p:spTree>
    <p:extLst>
      <p:ext uri="{BB962C8B-B14F-4D97-AF65-F5344CB8AC3E}">
        <p14:creationId xmlns:p14="http://schemas.microsoft.com/office/powerpoint/2010/main" val="9476440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Date Placeholder 3"/>
          <p:cNvSpPr>
            <a:spLocks noGrp="1"/>
          </p:cNvSpPr>
          <p:nvPr>
            <p:ph type="dt" sz="quarter" idx="10"/>
          </p:nvPr>
        </p:nvSpPr>
        <p:spPr>
          <a:noFill/>
        </p:spPr>
        <p:txBody>
          <a:bodyPr/>
          <a:lstStyle/>
          <a:p>
            <a:pPr eaLnBrk="0" hangingPunct="0"/>
            <a:fld id="{85A3BECF-7B62-41A0-9263-A3D02A53DAB1}" type="datetime1">
              <a:rPr lang="en-US" smtClean="0">
                <a:solidFill>
                  <a:srgbClr val="000000"/>
                </a:solidFill>
              </a:rPr>
              <a:pPr eaLnBrk="0" hangingPunct="0"/>
              <a:t>5/9/2016</a:t>
            </a:fld>
            <a:endParaRPr lang="en-US" smtClean="0">
              <a:solidFill>
                <a:srgbClr val="000000"/>
              </a:solidFill>
            </a:endParaRPr>
          </a:p>
        </p:txBody>
      </p:sp>
      <p:sp>
        <p:nvSpPr>
          <p:cNvPr id="117763" name="Slide Number Placeholder 5"/>
          <p:cNvSpPr>
            <a:spLocks noGrp="1"/>
          </p:cNvSpPr>
          <p:nvPr>
            <p:ph type="sldNum" sz="quarter" idx="12"/>
          </p:nvPr>
        </p:nvSpPr>
        <p:spPr>
          <a:noFill/>
        </p:spPr>
        <p:txBody>
          <a:bodyPr/>
          <a:lstStyle/>
          <a:p>
            <a:pPr eaLnBrk="0" hangingPunct="0"/>
            <a:fld id="{E3608DB0-1DFD-42A0-BC17-CDA18BFAF75F}" type="slidenum">
              <a:rPr lang="en-US" smtClean="0">
                <a:solidFill>
                  <a:srgbClr val="000000"/>
                </a:solidFill>
              </a:rPr>
              <a:pPr eaLnBrk="0" hangingPunct="0"/>
              <a:t>12</a:t>
            </a:fld>
            <a:endParaRPr lang="en-US" smtClean="0">
              <a:solidFill>
                <a:srgbClr val="000000"/>
              </a:solidFill>
            </a:endParaRPr>
          </a:p>
        </p:txBody>
      </p:sp>
      <p:sp>
        <p:nvSpPr>
          <p:cNvPr id="117764" name="Rectangle 1026"/>
          <p:cNvSpPr>
            <a:spLocks noGrp="1" noChangeArrowheads="1"/>
          </p:cNvSpPr>
          <p:nvPr>
            <p:ph type="title" idx="4294967295"/>
          </p:nvPr>
        </p:nvSpPr>
        <p:spPr/>
        <p:txBody>
          <a:bodyPr/>
          <a:lstStyle/>
          <a:p>
            <a:pPr eaLnBrk="1" hangingPunct="1"/>
            <a:r>
              <a:rPr lang="en-US" smtClean="0">
                <a:solidFill>
                  <a:schemeClr val="accent2"/>
                </a:solidFill>
                <a:latin typeface="Script"/>
              </a:rPr>
              <a:t>The design of secure systems</a:t>
            </a:r>
            <a:endParaRPr lang="en-US" smtClean="0"/>
          </a:p>
        </p:txBody>
      </p:sp>
      <p:sp>
        <p:nvSpPr>
          <p:cNvPr id="117765" name="Rectangle 1027"/>
          <p:cNvSpPr>
            <a:spLocks noGrp="1" noChangeArrowheads="1"/>
          </p:cNvSpPr>
          <p:nvPr>
            <p:ph type="body" idx="4294967295"/>
          </p:nvPr>
        </p:nvSpPr>
        <p:spPr/>
        <p:txBody>
          <a:bodyPr/>
          <a:lstStyle/>
          <a:p>
            <a:pPr eaLnBrk="1" hangingPunct="1"/>
            <a:r>
              <a:rPr lang="en-US" smtClean="0"/>
              <a:t>Principles</a:t>
            </a:r>
          </a:p>
          <a:p>
            <a:pPr eaLnBrk="1" hangingPunct="1"/>
            <a:r>
              <a:rPr lang="en-US" smtClean="0"/>
              <a:t>Development methodology</a:t>
            </a:r>
          </a:p>
          <a:p>
            <a:pPr eaLnBrk="1" hangingPunct="1"/>
            <a:r>
              <a:rPr lang="en-US" smtClean="0"/>
              <a:t>Standards</a:t>
            </a:r>
          </a:p>
          <a:p>
            <a:pPr eaLnBrk="1" hangingPunct="1"/>
            <a:r>
              <a:rPr lang="en-US" smtClean="0"/>
              <a:t>Running examples</a:t>
            </a:r>
          </a:p>
          <a:p>
            <a:pPr eaLnBrk="1" hangingPunct="1"/>
            <a:r>
              <a:rPr lang="en-US" smtClean="0"/>
              <a:t>Patterns</a:t>
            </a:r>
          </a:p>
        </p:txBody>
      </p:sp>
    </p:spTree>
    <p:extLst>
      <p:ext uri="{BB962C8B-B14F-4D97-AF65-F5344CB8AC3E}">
        <p14:creationId xmlns:p14="http://schemas.microsoft.com/office/powerpoint/2010/main" val="153903331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4"/>
          <p:cNvSpPr>
            <a:spLocks noChangeArrowheads="1"/>
          </p:cNvSpPr>
          <p:nvPr/>
        </p:nvSpPr>
        <p:spPr bwMode="auto">
          <a:xfrm>
            <a:off x="2209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3600" i="0">
                <a:solidFill>
                  <a:schemeClr val="tx2"/>
                </a:solidFill>
              </a:rPr>
              <a:t>Current situation</a:t>
            </a:r>
          </a:p>
        </p:txBody>
      </p:sp>
      <p:sp>
        <p:nvSpPr>
          <p:cNvPr id="16387" name="Rectangle 5"/>
          <p:cNvSpPr>
            <a:spLocks noChangeArrowheads="1"/>
          </p:cNvSpPr>
          <p:nvPr/>
        </p:nvSpPr>
        <p:spPr bwMode="auto">
          <a:xfrm>
            <a:off x="2209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r>
              <a:rPr lang="en-US" altLang="en-US"/>
              <a:t>The Internet is an insecure place and attacks keep occurring</a:t>
            </a:r>
          </a:p>
          <a:p>
            <a:r>
              <a:rPr lang="en-US" altLang="en-US"/>
              <a:t>One of the main reasons is the poor quality of the software used in systems and application software</a:t>
            </a:r>
          </a:p>
          <a:p>
            <a:r>
              <a:rPr lang="en-US" altLang="en-US"/>
              <a:t>An attacker needs to find only one hole to get in; a defender must plug all holes</a:t>
            </a:r>
          </a:p>
          <a:p>
            <a:r>
              <a:rPr lang="en-US" altLang="en-US"/>
              <a:t>Software engineering neglected security for a long time</a:t>
            </a:r>
          </a:p>
        </p:txBody>
      </p:sp>
    </p:spTree>
    <p:extLst>
      <p:ext uri="{BB962C8B-B14F-4D97-AF65-F5344CB8AC3E}">
        <p14:creationId xmlns:p14="http://schemas.microsoft.com/office/powerpoint/2010/main" val="345822606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Date Placeholder 3"/>
          <p:cNvSpPr>
            <a:spLocks noGrp="1"/>
          </p:cNvSpPr>
          <p:nvPr>
            <p:ph type="dt" sz="quarter" idx="10"/>
          </p:nvPr>
        </p:nvSpPr>
        <p:spPr>
          <a:noFill/>
        </p:spPr>
        <p:txBody>
          <a:bodyPr/>
          <a:lstStyle/>
          <a:p>
            <a:pPr eaLnBrk="0" hangingPunct="0"/>
            <a:fld id="{C22F80E6-E5A3-4425-8489-35D5262D6852}" type="datetime1">
              <a:rPr lang="en-US" smtClean="0">
                <a:solidFill>
                  <a:srgbClr val="000000"/>
                </a:solidFill>
              </a:rPr>
              <a:pPr eaLnBrk="0" hangingPunct="0"/>
              <a:t>5/9/2016</a:t>
            </a:fld>
            <a:endParaRPr lang="en-US" smtClean="0">
              <a:solidFill>
                <a:srgbClr val="000000"/>
              </a:solidFill>
            </a:endParaRPr>
          </a:p>
        </p:txBody>
      </p:sp>
      <p:sp>
        <p:nvSpPr>
          <p:cNvPr id="118787" name="Slide Number Placeholder 5"/>
          <p:cNvSpPr>
            <a:spLocks noGrp="1"/>
          </p:cNvSpPr>
          <p:nvPr>
            <p:ph type="sldNum" sz="quarter" idx="12"/>
          </p:nvPr>
        </p:nvSpPr>
        <p:spPr>
          <a:noFill/>
        </p:spPr>
        <p:txBody>
          <a:bodyPr/>
          <a:lstStyle/>
          <a:p>
            <a:pPr eaLnBrk="0" hangingPunct="0"/>
            <a:fld id="{3A01825B-A7F4-48BD-A0DE-07E49BE0511B}" type="slidenum">
              <a:rPr lang="en-US" smtClean="0">
                <a:solidFill>
                  <a:srgbClr val="000000"/>
                </a:solidFill>
              </a:rPr>
              <a:pPr eaLnBrk="0" hangingPunct="0"/>
              <a:t>14</a:t>
            </a:fld>
            <a:endParaRPr lang="en-US" smtClean="0">
              <a:solidFill>
                <a:srgbClr val="000000"/>
              </a:solidFill>
            </a:endParaRPr>
          </a:p>
        </p:txBody>
      </p:sp>
      <p:sp>
        <p:nvSpPr>
          <p:cNvPr id="118788" name="Rectangle 2"/>
          <p:cNvSpPr>
            <a:spLocks noGrp="1" noChangeArrowheads="1"/>
          </p:cNvSpPr>
          <p:nvPr>
            <p:ph type="title" idx="4294967295"/>
          </p:nvPr>
        </p:nvSpPr>
        <p:spPr/>
        <p:txBody>
          <a:bodyPr/>
          <a:lstStyle/>
          <a:p>
            <a:pPr eaLnBrk="1" hangingPunct="1"/>
            <a:r>
              <a:rPr lang="en-US" dirty="0" smtClean="0"/>
              <a:t>Need for a global holistic view</a:t>
            </a:r>
          </a:p>
        </p:txBody>
      </p:sp>
      <p:sp>
        <p:nvSpPr>
          <p:cNvPr id="118789" name="Rectangle 3"/>
          <p:cNvSpPr>
            <a:spLocks noGrp="1" noChangeArrowheads="1"/>
          </p:cNvSpPr>
          <p:nvPr>
            <p:ph type="body" idx="4294967295"/>
          </p:nvPr>
        </p:nvSpPr>
        <p:spPr/>
        <p:txBody>
          <a:bodyPr>
            <a:normAutofit/>
          </a:bodyPr>
          <a:lstStyle/>
          <a:p>
            <a:pPr eaLnBrk="1" hangingPunct="1"/>
            <a:r>
              <a:rPr lang="en-US" smtClean="0"/>
              <a:t>Need for a global view, not disjoint pieces. Disjoint mechanisms cannot prevent threat that are combinations of legal actions</a:t>
            </a:r>
          </a:p>
          <a:p>
            <a:pPr eaLnBrk="1" hangingPunct="1"/>
            <a:r>
              <a:rPr lang="en-US" smtClean="0"/>
              <a:t>Security should be based on institution policies</a:t>
            </a:r>
          </a:p>
          <a:p>
            <a:pPr eaLnBrk="1" hangingPunct="1"/>
            <a:r>
              <a:rPr lang="en-US" smtClean="0"/>
              <a:t>Methods based on low-level approaches, e.g., cryptography , are very important to enforce the high-level restrictions but are not adequate in isolation.</a:t>
            </a:r>
          </a:p>
        </p:txBody>
      </p:sp>
    </p:spTree>
    <p:extLst>
      <p:ext uri="{BB962C8B-B14F-4D97-AF65-F5344CB8AC3E}">
        <p14:creationId xmlns:p14="http://schemas.microsoft.com/office/powerpoint/2010/main" val="210759095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Date Placeholder 1"/>
          <p:cNvSpPr>
            <a:spLocks noGrp="1"/>
          </p:cNvSpPr>
          <p:nvPr>
            <p:ph type="dt" sz="quarter" idx="10"/>
          </p:nvPr>
        </p:nvSpPr>
        <p:spPr>
          <a:noFill/>
        </p:spPr>
        <p:txBody>
          <a:bodyPr/>
          <a:lstStyle/>
          <a:p>
            <a:pPr eaLnBrk="0" hangingPunct="0"/>
            <a:fld id="{418C24CA-DCC3-4EA1-8CF0-2038C521EEE4}" type="datetime1">
              <a:rPr lang="en-US" smtClean="0">
                <a:solidFill>
                  <a:srgbClr val="000000"/>
                </a:solidFill>
              </a:rPr>
              <a:pPr eaLnBrk="0" hangingPunct="0"/>
              <a:t>5/9/2016</a:t>
            </a:fld>
            <a:endParaRPr lang="en-US" smtClean="0">
              <a:solidFill>
                <a:srgbClr val="000000"/>
              </a:solidFill>
            </a:endParaRPr>
          </a:p>
        </p:txBody>
      </p:sp>
      <p:sp>
        <p:nvSpPr>
          <p:cNvPr id="119811" name="Slide Number Placeholder 3"/>
          <p:cNvSpPr>
            <a:spLocks noGrp="1"/>
          </p:cNvSpPr>
          <p:nvPr>
            <p:ph type="sldNum" sz="quarter" idx="12"/>
          </p:nvPr>
        </p:nvSpPr>
        <p:spPr>
          <a:noFill/>
        </p:spPr>
        <p:txBody>
          <a:bodyPr/>
          <a:lstStyle/>
          <a:p>
            <a:pPr eaLnBrk="0" hangingPunct="0"/>
            <a:fld id="{3E10DD40-1CA0-4367-9F7F-ED61DD558944}" type="slidenum">
              <a:rPr lang="en-US" smtClean="0">
                <a:solidFill>
                  <a:srgbClr val="000000"/>
                </a:solidFill>
              </a:rPr>
              <a:pPr eaLnBrk="0" hangingPunct="0"/>
              <a:t>15</a:t>
            </a:fld>
            <a:endParaRPr lang="en-US" smtClean="0">
              <a:solidFill>
                <a:srgbClr val="000000"/>
              </a:solidFill>
            </a:endParaRPr>
          </a:p>
        </p:txBody>
      </p:sp>
      <p:sp>
        <p:nvSpPr>
          <p:cNvPr id="119812" name="Rectangle 2"/>
          <p:cNvSpPr>
            <a:spLocks noChangeArrowheads="1"/>
          </p:cNvSpPr>
          <p:nvPr/>
        </p:nvSpPr>
        <p:spPr bwMode="auto">
          <a:xfrm>
            <a:off x="2209800" y="609600"/>
            <a:ext cx="7772400" cy="1143000"/>
          </a:xfrm>
          <a:prstGeom prst="rect">
            <a:avLst/>
          </a:prstGeom>
          <a:noFill/>
          <a:ln w="9525">
            <a:noFill/>
            <a:miter lim="800000"/>
            <a:headEnd/>
            <a:tailEnd/>
          </a:ln>
        </p:spPr>
        <p:txBody>
          <a:bodyPr anchor="ctr"/>
          <a:lstStyle/>
          <a:p>
            <a:pPr algn="ctr" eaLnBrk="0" fontAlgn="base" hangingPunct="0">
              <a:spcBef>
                <a:spcPct val="0"/>
              </a:spcBef>
              <a:spcAft>
                <a:spcPct val="0"/>
              </a:spcAft>
            </a:pPr>
            <a:r>
              <a:rPr lang="en-US" sz="4400">
                <a:solidFill>
                  <a:srgbClr val="000000"/>
                </a:solidFill>
                <a:latin typeface="Times New Roman" pitchFamily="18" charset="0"/>
              </a:rPr>
              <a:t>Need for a conceptual approach I</a:t>
            </a:r>
          </a:p>
        </p:txBody>
      </p:sp>
      <p:sp>
        <p:nvSpPr>
          <p:cNvPr id="119813" name="Rectangle 3"/>
          <p:cNvSpPr>
            <a:spLocks noChangeArrowheads="1"/>
          </p:cNvSpPr>
          <p:nvPr/>
        </p:nvSpPr>
        <p:spPr bwMode="auto">
          <a:xfrm>
            <a:off x="2209800" y="1981200"/>
            <a:ext cx="7772400" cy="4114800"/>
          </a:xfrm>
          <a:prstGeom prst="rect">
            <a:avLst/>
          </a:prstGeom>
          <a:noFill/>
          <a:ln w="9525">
            <a:noFill/>
            <a:miter lim="800000"/>
            <a:headEnd/>
            <a:tailEnd/>
          </a:ln>
        </p:spPr>
        <p:txBody>
          <a:bodyPr/>
          <a:lstStyle/>
          <a:p>
            <a:pPr marL="342900" indent="-342900" eaLnBrk="0" fontAlgn="base" hangingPunct="0">
              <a:spcBef>
                <a:spcPct val="20000"/>
              </a:spcBef>
              <a:spcAft>
                <a:spcPct val="0"/>
              </a:spcAft>
              <a:buFontTx/>
              <a:buChar char="•"/>
            </a:pPr>
            <a:r>
              <a:rPr lang="en-US" sz="3200">
                <a:solidFill>
                  <a:srgbClr val="000000"/>
                </a:solidFill>
                <a:latin typeface="Times New Roman" pitchFamily="18" charset="0"/>
              </a:rPr>
              <a:t>Security should be applied where the application semantics is understood</a:t>
            </a:r>
          </a:p>
          <a:p>
            <a:pPr marL="342900" indent="-342900" eaLnBrk="0" fontAlgn="base" hangingPunct="0">
              <a:spcBef>
                <a:spcPct val="20000"/>
              </a:spcBef>
              <a:spcAft>
                <a:spcPct val="0"/>
              </a:spcAft>
              <a:buFontTx/>
              <a:buChar char="•"/>
            </a:pPr>
            <a:r>
              <a:rPr lang="en-US" sz="3200">
                <a:solidFill>
                  <a:srgbClr val="000000"/>
                </a:solidFill>
                <a:latin typeface="Times New Roman" pitchFamily="18" charset="0"/>
              </a:rPr>
              <a:t>Security is an all-levels problem </a:t>
            </a:r>
          </a:p>
          <a:p>
            <a:pPr marL="342900" indent="-342900" eaLnBrk="0" fontAlgn="base" hangingPunct="0">
              <a:spcBef>
                <a:spcPct val="20000"/>
              </a:spcBef>
              <a:spcAft>
                <a:spcPct val="0"/>
              </a:spcAft>
              <a:buFontTx/>
              <a:buChar char="•"/>
            </a:pPr>
            <a:r>
              <a:rPr lang="en-US" sz="3200">
                <a:solidFill>
                  <a:srgbClr val="000000"/>
                </a:solidFill>
                <a:latin typeface="Times New Roman" pitchFamily="18" charset="0"/>
              </a:rPr>
              <a:t>We should start from high-level policies that can be mapped to the lower levels </a:t>
            </a:r>
          </a:p>
          <a:p>
            <a:pPr marL="342900" indent="-342900" eaLnBrk="0" fontAlgn="base" hangingPunct="0">
              <a:spcBef>
                <a:spcPct val="20000"/>
              </a:spcBef>
              <a:spcAft>
                <a:spcPct val="0"/>
              </a:spcAft>
              <a:buFontTx/>
              <a:buChar char="•"/>
            </a:pPr>
            <a:r>
              <a:rPr lang="en-US" sz="3200">
                <a:solidFill>
                  <a:srgbClr val="000000"/>
                </a:solidFill>
                <a:latin typeface="Times New Roman" pitchFamily="18" charset="0"/>
              </a:rPr>
              <a:t>We need precise models to guide system development</a:t>
            </a:r>
          </a:p>
          <a:p>
            <a:pPr marL="342900" indent="-342900" eaLnBrk="0" fontAlgn="base" hangingPunct="0">
              <a:spcBef>
                <a:spcPct val="20000"/>
              </a:spcBef>
              <a:spcAft>
                <a:spcPct val="0"/>
              </a:spcAft>
              <a:buFontTx/>
              <a:buChar char="•"/>
            </a:pPr>
            <a:r>
              <a:rPr lang="en-US" sz="3200">
                <a:solidFill>
                  <a:srgbClr val="000000"/>
                </a:solidFill>
                <a:latin typeface="Times New Roman" pitchFamily="18" charset="0"/>
              </a:rPr>
              <a:t>Consider a layered architecture</a:t>
            </a:r>
          </a:p>
          <a:p>
            <a:pPr marL="342900" indent="-342900" eaLnBrk="0" fontAlgn="base" hangingPunct="0">
              <a:spcBef>
                <a:spcPct val="20000"/>
              </a:spcBef>
              <a:spcAft>
                <a:spcPct val="0"/>
              </a:spcAft>
              <a:buFontTx/>
              <a:buChar char="•"/>
            </a:pPr>
            <a:endParaRPr lang="en-US" sz="3200">
              <a:solidFill>
                <a:srgbClr val="000000"/>
              </a:solidFill>
              <a:latin typeface="Times New Roman" pitchFamily="18" charset="0"/>
            </a:endParaRPr>
          </a:p>
        </p:txBody>
      </p:sp>
    </p:spTree>
    <p:extLst>
      <p:ext uri="{BB962C8B-B14F-4D97-AF65-F5344CB8AC3E}">
        <p14:creationId xmlns:p14="http://schemas.microsoft.com/office/powerpoint/2010/main" val="355313180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Date Placeholder 1"/>
          <p:cNvSpPr>
            <a:spLocks noGrp="1"/>
          </p:cNvSpPr>
          <p:nvPr>
            <p:ph type="dt" sz="quarter" idx="10"/>
          </p:nvPr>
        </p:nvSpPr>
        <p:spPr>
          <a:noFill/>
        </p:spPr>
        <p:txBody>
          <a:bodyPr/>
          <a:lstStyle/>
          <a:p>
            <a:pPr eaLnBrk="0" hangingPunct="0"/>
            <a:fld id="{EABF4BC8-C771-4A9A-A0EE-4D33E5E9EDC0}" type="datetime1">
              <a:rPr lang="en-US" smtClean="0">
                <a:solidFill>
                  <a:srgbClr val="000000"/>
                </a:solidFill>
              </a:rPr>
              <a:pPr eaLnBrk="0" hangingPunct="0"/>
              <a:t>5/9/2016</a:t>
            </a:fld>
            <a:endParaRPr lang="en-US" smtClean="0">
              <a:solidFill>
                <a:srgbClr val="000000"/>
              </a:solidFill>
            </a:endParaRPr>
          </a:p>
        </p:txBody>
      </p:sp>
      <p:sp>
        <p:nvSpPr>
          <p:cNvPr id="120835" name="Slide Number Placeholder 3"/>
          <p:cNvSpPr>
            <a:spLocks noGrp="1"/>
          </p:cNvSpPr>
          <p:nvPr>
            <p:ph type="sldNum" sz="quarter" idx="12"/>
          </p:nvPr>
        </p:nvSpPr>
        <p:spPr>
          <a:noFill/>
        </p:spPr>
        <p:txBody>
          <a:bodyPr/>
          <a:lstStyle/>
          <a:p>
            <a:pPr eaLnBrk="0" hangingPunct="0"/>
            <a:fld id="{62C37FE5-E9A0-4EC4-A08F-F016F06FEED5}" type="slidenum">
              <a:rPr lang="en-US" smtClean="0">
                <a:solidFill>
                  <a:srgbClr val="000000"/>
                </a:solidFill>
              </a:rPr>
              <a:pPr eaLnBrk="0" hangingPunct="0"/>
              <a:t>16</a:t>
            </a:fld>
            <a:endParaRPr lang="en-US" smtClean="0">
              <a:solidFill>
                <a:srgbClr val="000000"/>
              </a:solidFill>
            </a:endParaRPr>
          </a:p>
        </p:txBody>
      </p:sp>
      <p:pic>
        <p:nvPicPr>
          <p:cNvPr id="120836" name="Picture 1026"/>
          <p:cNvPicPr>
            <a:picLocks noChangeAspect="1" noChangeArrowheads="1"/>
          </p:cNvPicPr>
          <p:nvPr/>
        </p:nvPicPr>
        <p:blipFill>
          <a:blip r:embed="rId2" cstate="print"/>
          <a:srcRect/>
          <a:stretch>
            <a:fillRect/>
          </a:stretch>
        </p:blipFill>
        <p:spPr bwMode="auto">
          <a:xfrm>
            <a:off x="2967038" y="1109663"/>
            <a:ext cx="6261100" cy="4635500"/>
          </a:xfrm>
          <a:prstGeom prst="rect">
            <a:avLst/>
          </a:prstGeom>
          <a:noFill/>
          <a:ln w="9525">
            <a:noFill/>
            <a:miter lim="800000"/>
            <a:headEnd/>
            <a:tailEnd/>
          </a:ln>
        </p:spPr>
      </p:pic>
    </p:spTree>
    <p:extLst>
      <p:ext uri="{BB962C8B-B14F-4D97-AF65-F5344CB8AC3E}">
        <p14:creationId xmlns:p14="http://schemas.microsoft.com/office/powerpoint/2010/main" val="360134856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Date Placeholder 1"/>
          <p:cNvSpPr>
            <a:spLocks noGrp="1"/>
          </p:cNvSpPr>
          <p:nvPr>
            <p:ph type="dt" sz="quarter" idx="10"/>
          </p:nvPr>
        </p:nvSpPr>
        <p:spPr>
          <a:noFill/>
        </p:spPr>
        <p:txBody>
          <a:bodyPr/>
          <a:lstStyle/>
          <a:p>
            <a:pPr eaLnBrk="0" hangingPunct="0"/>
            <a:fld id="{532541D7-632D-43ED-89EB-7C3790AF196A}" type="datetime1">
              <a:rPr lang="en-US" smtClean="0">
                <a:solidFill>
                  <a:srgbClr val="000000"/>
                </a:solidFill>
              </a:rPr>
              <a:pPr eaLnBrk="0" hangingPunct="0"/>
              <a:t>5/9/2016</a:t>
            </a:fld>
            <a:endParaRPr lang="en-US" smtClean="0">
              <a:solidFill>
                <a:srgbClr val="000000"/>
              </a:solidFill>
            </a:endParaRPr>
          </a:p>
        </p:txBody>
      </p:sp>
      <p:sp>
        <p:nvSpPr>
          <p:cNvPr id="121859" name="Slide Number Placeholder 3"/>
          <p:cNvSpPr>
            <a:spLocks noGrp="1"/>
          </p:cNvSpPr>
          <p:nvPr>
            <p:ph type="sldNum" sz="quarter" idx="12"/>
          </p:nvPr>
        </p:nvSpPr>
        <p:spPr>
          <a:noFill/>
        </p:spPr>
        <p:txBody>
          <a:bodyPr/>
          <a:lstStyle/>
          <a:p>
            <a:pPr eaLnBrk="0" hangingPunct="0"/>
            <a:fld id="{A1D040FC-9A4C-45D0-9EB5-0E42F8999FD3}" type="slidenum">
              <a:rPr lang="en-US" smtClean="0">
                <a:solidFill>
                  <a:srgbClr val="000000"/>
                </a:solidFill>
              </a:rPr>
              <a:pPr eaLnBrk="0" hangingPunct="0"/>
              <a:t>17</a:t>
            </a:fld>
            <a:endParaRPr lang="en-US" smtClean="0">
              <a:solidFill>
                <a:srgbClr val="000000"/>
              </a:solidFill>
            </a:endParaRPr>
          </a:p>
        </p:txBody>
      </p:sp>
      <p:sp>
        <p:nvSpPr>
          <p:cNvPr id="121860" name="Rectangle 2"/>
          <p:cNvSpPr>
            <a:spLocks noChangeArrowheads="1"/>
          </p:cNvSpPr>
          <p:nvPr/>
        </p:nvSpPr>
        <p:spPr bwMode="auto">
          <a:xfrm>
            <a:off x="2209800" y="609600"/>
            <a:ext cx="7772400" cy="1143000"/>
          </a:xfrm>
          <a:prstGeom prst="rect">
            <a:avLst/>
          </a:prstGeom>
          <a:noFill/>
          <a:ln w="9525">
            <a:noFill/>
            <a:miter lim="800000"/>
            <a:headEnd/>
            <a:tailEnd/>
          </a:ln>
        </p:spPr>
        <p:txBody>
          <a:bodyPr anchor="ctr"/>
          <a:lstStyle/>
          <a:p>
            <a:pPr algn="ctr" eaLnBrk="0" fontAlgn="base" hangingPunct="0">
              <a:spcBef>
                <a:spcPct val="0"/>
              </a:spcBef>
              <a:spcAft>
                <a:spcPct val="0"/>
              </a:spcAft>
            </a:pPr>
            <a:r>
              <a:rPr lang="en-US" sz="4400">
                <a:solidFill>
                  <a:srgbClr val="000000"/>
                </a:solidFill>
                <a:latin typeface="Times New Roman" pitchFamily="18" charset="0"/>
              </a:rPr>
              <a:t>Need for conceptual structure II</a:t>
            </a:r>
          </a:p>
        </p:txBody>
      </p:sp>
      <p:sp>
        <p:nvSpPr>
          <p:cNvPr id="121861" name="Rectangle 3"/>
          <p:cNvSpPr>
            <a:spLocks noChangeArrowheads="1"/>
          </p:cNvSpPr>
          <p:nvPr/>
        </p:nvSpPr>
        <p:spPr bwMode="auto">
          <a:xfrm>
            <a:off x="2209800" y="1981200"/>
            <a:ext cx="7772400" cy="4114800"/>
          </a:xfrm>
          <a:prstGeom prst="rect">
            <a:avLst/>
          </a:prstGeom>
          <a:noFill/>
          <a:ln w="9525">
            <a:noFill/>
            <a:miter lim="800000"/>
            <a:headEnd/>
            <a:tailEnd/>
          </a:ln>
        </p:spPr>
        <p:txBody>
          <a:bodyPr/>
          <a:lstStyle/>
          <a:p>
            <a:pPr marL="342900" indent="-342900" eaLnBrk="0" fontAlgn="base" hangingPunct="0">
              <a:spcBef>
                <a:spcPct val="20000"/>
              </a:spcBef>
              <a:spcAft>
                <a:spcPct val="0"/>
              </a:spcAft>
              <a:buFontTx/>
              <a:buChar char="•"/>
            </a:pPr>
            <a:endParaRPr lang="en-US" sz="3200">
              <a:solidFill>
                <a:srgbClr val="000000"/>
              </a:solidFill>
              <a:latin typeface="Times New Roman" pitchFamily="18" charset="0"/>
            </a:endParaRPr>
          </a:p>
          <a:p>
            <a:pPr marL="342900" indent="-342900" eaLnBrk="0" fontAlgn="base" hangingPunct="0">
              <a:spcBef>
                <a:spcPct val="20000"/>
              </a:spcBef>
              <a:spcAft>
                <a:spcPct val="0"/>
              </a:spcAft>
              <a:buFontTx/>
              <a:buChar char="•"/>
            </a:pPr>
            <a:r>
              <a:rPr lang="en-US" sz="3200">
                <a:solidFill>
                  <a:srgbClr val="000000"/>
                </a:solidFill>
                <a:latin typeface="Times New Roman" pitchFamily="18" charset="0"/>
              </a:rPr>
              <a:t>A unified system is easier to understand: better design, better administration</a:t>
            </a:r>
          </a:p>
          <a:p>
            <a:pPr marL="342900" indent="-342900" eaLnBrk="0" fontAlgn="base" hangingPunct="0">
              <a:spcBef>
                <a:spcPct val="20000"/>
              </a:spcBef>
              <a:spcAft>
                <a:spcPct val="0"/>
              </a:spcAft>
              <a:buFontTx/>
              <a:buChar char="•"/>
            </a:pPr>
            <a:r>
              <a:rPr lang="en-US" sz="3200">
                <a:solidFill>
                  <a:srgbClr val="000000"/>
                </a:solidFill>
                <a:latin typeface="Times New Roman" pitchFamily="18" charset="0"/>
              </a:rPr>
              <a:t>Easier to analyze effect of new hardware or software </a:t>
            </a:r>
          </a:p>
          <a:p>
            <a:pPr marL="342900" indent="-342900" eaLnBrk="0" fontAlgn="base" hangingPunct="0">
              <a:spcBef>
                <a:spcPct val="20000"/>
              </a:spcBef>
              <a:spcAft>
                <a:spcPct val="0"/>
              </a:spcAft>
              <a:buFontTx/>
              <a:buChar char="•"/>
            </a:pPr>
            <a:r>
              <a:rPr lang="en-US" sz="3200">
                <a:solidFill>
                  <a:srgbClr val="000000"/>
                </a:solidFill>
                <a:latin typeface="Times New Roman" pitchFamily="18" charset="0"/>
              </a:rPr>
              <a:t>Start from policies and models</a:t>
            </a:r>
          </a:p>
          <a:p>
            <a:pPr marL="342900" indent="-342900" eaLnBrk="0" fontAlgn="base" hangingPunct="0">
              <a:spcBef>
                <a:spcPct val="20000"/>
              </a:spcBef>
              <a:spcAft>
                <a:spcPct val="0"/>
              </a:spcAft>
              <a:buFontTx/>
              <a:buChar char="•"/>
            </a:pPr>
            <a:r>
              <a:rPr lang="en-US" sz="3200">
                <a:solidFill>
                  <a:srgbClr val="000000"/>
                </a:solidFill>
                <a:latin typeface="Times New Roman" pitchFamily="18" charset="0"/>
              </a:rPr>
              <a:t>Apply security throughout the lifecycle</a:t>
            </a:r>
          </a:p>
        </p:txBody>
      </p:sp>
    </p:spTree>
    <p:extLst>
      <p:ext uri="{BB962C8B-B14F-4D97-AF65-F5344CB8AC3E}">
        <p14:creationId xmlns:p14="http://schemas.microsoft.com/office/powerpoint/2010/main" val="53576461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Date Placeholder 3"/>
          <p:cNvSpPr>
            <a:spLocks noGrp="1"/>
          </p:cNvSpPr>
          <p:nvPr>
            <p:ph type="dt" sz="quarter" idx="10"/>
          </p:nvPr>
        </p:nvSpPr>
        <p:spPr>
          <a:noFill/>
        </p:spPr>
        <p:txBody>
          <a:bodyPr/>
          <a:lstStyle/>
          <a:p>
            <a:pPr eaLnBrk="0" hangingPunct="0"/>
            <a:fld id="{11F8855F-9695-4BE7-B78A-4338CC83EC2D}" type="datetime1">
              <a:rPr lang="en-US" smtClean="0">
                <a:solidFill>
                  <a:srgbClr val="000000"/>
                </a:solidFill>
              </a:rPr>
              <a:pPr eaLnBrk="0" hangingPunct="0"/>
              <a:t>5/9/2016</a:t>
            </a:fld>
            <a:endParaRPr lang="en-US" smtClean="0">
              <a:solidFill>
                <a:srgbClr val="000000"/>
              </a:solidFill>
            </a:endParaRPr>
          </a:p>
        </p:txBody>
      </p:sp>
      <p:sp>
        <p:nvSpPr>
          <p:cNvPr id="122883" name="Slide Number Placeholder 5"/>
          <p:cNvSpPr>
            <a:spLocks noGrp="1"/>
          </p:cNvSpPr>
          <p:nvPr>
            <p:ph type="sldNum" sz="quarter" idx="12"/>
          </p:nvPr>
        </p:nvSpPr>
        <p:spPr>
          <a:noFill/>
        </p:spPr>
        <p:txBody>
          <a:bodyPr/>
          <a:lstStyle/>
          <a:p>
            <a:pPr eaLnBrk="0" hangingPunct="0"/>
            <a:fld id="{2A19CFD6-2446-4950-931E-1F09B261BC77}" type="slidenum">
              <a:rPr lang="en-US" smtClean="0">
                <a:solidFill>
                  <a:srgbClr val="000000"/>
                </a:solidFill>
              </a:rPr>
              <a:pPr eaLnBrk="0" hangingPunct="0"/>
              <a:t>18</a:t>
            </a:fld>
            <a:endParaRPr lang="en-US" smtClean="0">
              <a:solidFill>
                <a:srgbClr val="000000"/>
              </a:solidFill>
            </a:endParaRPr>
          </a:p>
        </p:txBody>
      </p:sp>
      <p:sp>
        <p:nvSpPr>
          <p:cNvPr id="122884" name="Rectangle 6"/>
          <p:cNvSpPr>
            <a:spLocks noGrp="1" noChangeArrowheads="1"/>
          </p:cNvSpPr>
          <p:nvPr>
            <p:ph type="title" idx="4294967295"/>
          </p:nvPr>
        </p:nvSpPr>
        <p:spPr/>
        <p:txBody>
          <a:bodyPr/>
          <a:lstStyle/>
          <a:p>
            <a:pPr eaLnBrk="1" hangingPunct="1"/>
            <a:r>
              <a:rPr lang="en-US" smtClean="0"/>
              <a:t>Software lifecycle</a:t>
            </a:r>
          </a:p>
        </p:txBody>
      </p:sp>
      <p:pic>
        <p:nvPicPr>
          <p:cNvPr id="122885" name="Picture 5"/>
          <p:cNvPicPr>
            <a:picLocks noGrp="1" noChangeAspect="1" noChangeArrowheads="1"/>
          </p:cNvPicPr>
          <p:nvPr>
            <p:ph idx="4294967295"/>
          </p:nvPr>
        </p:nvPicPr>
        <p:blipFill>
          <a:blip r:embed="rId2" cstate="print"/>
          <a:srcRect/>
          <a:stretch>
            <a:fillRect/>
          </a:stretch>
        </p:blipFill>
        <p:spPr>
          <a:xfrm>
            <a:off x="3327400" y="2154239"/>
            <a:ext cx="5537200" cy="3463925"/>
          </a:xfrm>
          <a:noFill/>
        </p:spPr>
      </p:pic>
    </p:spTree>
    <p:extLst>
      <p:ext uri="{BB962C8B-B14F-4D97-AF65-F5344CB8AC3E}">
        <p14:creationId xmlns:p14="http://schemas.microsoft.com/office/powerpoint/2010/main" val="375923964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Date Placeholder 1"/>
          <p:cNvSpPr>
            <a:spLocks noGrp="1"/>
          </p:cNvSpPr>
          <p:nvPr>
            <p:ph type="dt" sz="quarter" idx="10"/>
          </p:nvPr>
        </p:nvSpPr>
        <p:spPr>
          <a:noFill/>
        </p:spPr>
        <p:txBody>
          <a:bodyPr/>
          <a:lstStyle/>
          <a:p>
            <a:pPr eaLnBrk="0" hangingPunct="0"/>
            <a:fld id="{053373B5-FE4C-466B-BBA5-5D1C519CECC9}" type="datetime1">
              <a:rPr lang="en-US" smtClean="0">
                <a:solidFill>
                  <a:srgbClr val="000000"/>
                </a:solidFill>
              </a:rPr>
              <a:pPr eaLnBrk="0" hangingPunct="0"/>
              <a:t>5/9/2016</a:t>
            </a:fld>
            <a:endParaRPr lang="en-US" smtClean="0">
              <a:solidFill>
                <a:srgbClr val="000000"/>
              </a:solidFill>
            </a:endParaRPr>
          </a:p>
        </p:txBody>
      </p:sp>
      <p:sp>
        <p:nvSpPr>
          <p:cNvPr id="123907" name="Slide Number Placeholder 3"/>
          <p:cNvSpPr>
            <a:spLocks noGrp="1"/>
          </p:cNvSpPr>
          <p:nvPr>
            <p:ph type="sldNum" sz="quarter" idx="12"/>
          </p:nvPr>
        </p:nvSpPr>
        <p:spPr>
          <a:noFill/>
        </p:spPr>
        <p:txBody>
          <a:bodyPr/>
          <a:lstStyle/>
          <a:p>
            <a:pPr eaLnBrk="0" hangingPunct="0"/>
            <a:fld id="{88C0FC89-D511-49DA-920A-CA2F53D74364}" type="slidenum">
              <a:rPr lang="en-US" smtClean="0">
                <a:solidFill>
                  <a:srgbClr val="000000"/>
                </a:solidFill>
              </a:rPr>
              <a:pPr eaLnBrk="0" hangingPunct="0"/>
              <a:t>19</a:t>
            </a:fld>
            <a:endParaRPr lang="en-US" smtClean="0">
              <a:solidFill>
                <a:srgbClr val="000000"/>
              </a:solidFill>
            </a:endParaRPr>
          </a:p>
        </p:txBody>
      </p:sp>
      <p:sp>
        <p:nvSpPr>
          <p:cNvPr id="123908" name="Rectangle 2"/>
          <p:cNvSpPr>
            <a:spLocks noChangeArrowheads="1"/>
          </p:cNvSpPr>
          <p:nvPr/>
        </p:nvSpPr>
        <p:spPr bwMode="auto">
          <a:xfrm>
            <a:off x="2209800" y="609600"/>
            <a:ext cx="7772400" cy="1143000"/>
          </a:xfrm>
          <a:prstGeom prst="rect">
            <a:avLst/>
          </a:prstGeom>
          <a:noFill/>
          <a:ln w="9525">
            <a:noFill/>
            <a:miter lim="800000"/>
            <a:headEnd/>
            <a:tailEnd/>
          </a:ln>
        </p:spPr>
        <p:txBody>
          <a:bodyPr anchor="ctr"/>
          <a:lstStyle/>
          <a:p>
            <a:pPr algn="ctr" eaLnBrk="0" fontAlgn="base" hangingPunct="0">
              <a:spcBef>
                <a:spcPct val="0"/>
              </a:spcBef>
              <a:spcAft>
                <a:spcPct val="0"/>
              </a:spcAft>
            </a:pPr>
            <a:r>
              <a:rPr lang="en-US" sz="4400">
                <a:solidFill>
                  <a:srgbClr val="000000"/>
                </a:solidFill>
                <a:latin typeface="Times New Roman" pitchFamily="18" charset="0"/>
              </a:rPr>
              <a:t>Use of object-oriented modeling</a:t>
            </a:r>
          </a:p>
        </p:txBody>
      </p:sp>
      <p:sp>
        <p:nvSpPr>
          <p:cNvPr id="123909" name="Rectangle 3"/>
          <p:cNvSpPr>
            <a:spLocks noChangeArrowheads="1"/>
          </p:cNvSpPr>
          <p:nvPr/>
        </p:nvSpPr>
        <p:spPr bwMode="auto">
          <a:xfrm>
            <a:off x="2209800" y="1981200"/>
            <a:ext cx="7772400" cy="4114800"/>
          </a:xfrm>
          <a:prstGeom prst="rect">
            <a:avLst/>
          </a:prstGeom>
          <a:noFill/>
          <a:ln w="9525">
            <a:noFill/>
            <a:miter lim="800000"/>
            <a:headEnd/>
            <a:tailEnd/>
          </a:ln>
        </p:spPr>
        <p:txBody>
          <a:bodyPr/>
          <a:lstStyle/>
          <a:p>
            <a:pPr marL="342900" indent="-342900" eaLnBrk="0" fontAlgn="base" hangingPunct="0">
              <a:spcBef>
                <a:spcPct val="20000"/>
              </a:spcBef>
              <a:spcAft>
                <a:spcPct val="0"/>
              </a:spcAft>
              <a:buFontTx/>
              <a:buChar char="•"/>
            </a:pPr>
            <a:r>
              <a:rPr lang="en-US" sz="3200">
                <a:solidFill>
                  <a:srgbClr val="000000"/>
                </a:solidFill>
                <a:latin typeface="Times New Roman" pitchFamily="18" charset="0"/>
              </a:rPr>
              <a:t>Strong conceptual modeling capability , applicable to hardware, software, applications, authorization rules</a:t>
            </a:r>
          </a:p>
          <a:p>
            <a:pPr marL="342900" indent="-342900" eaLnBrk="0" fontAlgn="base" hangingPunct="0">
              <a:spcBef>
                <a:spcPct val="20000"/>
              </a:spcBef>
              <a:spcAft>
                <a:spcPct val="0"/>
              </a:spcAft>
              <a:buFontTx/>
              <a:buChar char="•"/>
            </a:pPr>
            <a:r>
              <a:rPr lang="en-US" sz="3200">
                <a:solidFill>
                  <a:srgbClr val="000000"/>
                </a:solidFill>
                <a:latin typeface="Times New Roman" pitchFamily="18" charset="0"/>
              </a:rPr>
              <a:t>Abstraction from irrelevant details </a:t>
            </a:r>
          </a:p>
          <a:p>
            <a:pPr marL="342900" indent="-342900" eaLnBrk="0" fontAlgn="base" hangingPunct="0">
              <a:spcBef>
                <a:spcPct val="20000"/>
              </a:spcBef>
              <a:spcAft>
                <a:spcPct val="0"/>
              </a:spcAft>
              <a:buFontTx/>
              <a:buChar char="•"/>
            </a:pPr>
            <a:r>
              <a:rPr lang="en-US" sz="3200">
                <a:solidFill>
                  <a:srgbClr val="000000"/>
                </a:solidFill>
                <a:latin typeface="Times New Roman" pitchFamily="18" charset="0"/>
              </a:rPr>
              <a:t>Intuitive , graphic, semiformal approach</a:t>
            </a:r>
          </a:p>
          <a:p>
            <a:pPr marL="342900" indent="-342900" eaLnBrk="0" fontAlgn="base" hangingPunct="0">
              <a:spcBef>
                <a:spcPct val="20000"/>
              </a:spcBef>
              <a:spcAft>
                <a:spcPct val="0"/>
              </a:spcAft>
              <a:buFontTx/>
              <a:buChar char="•"/>
            </a:pPr>
            <a:r>
              <a:rPr lang="en-US" sz="3200">
                <a:solidFill>
                  <a:srgbClr val="000000"/>
                </a:solidFill>
                <a:latin typeface="Times New Roman" pitchFamily="18" charset="0"/>
              </a:rPr>
              <a:t>Can be enhanced with formal specifications</a:t>
            </a:r>
          </a:p>
          <a:p>
            <a:pPr marL="342900" indent="-342900" eaLnBrk="0" fontAlgn="base" hangingPunct="0">
              <a:spcBef>
                <a:spcPct val="20000"/>
              </a:spcBef>
              <a:spcAft>
                <a:spcPct val="0"/>
              </a:spcAft>
              <a:buFontTx/>
              <a:buChar char="•"/>
            </a:pPr>
            <a:endParaRPr lang="en-US" sz="3200">
              <a:solidFill>
                <a:srgbClr val="000000"/>
              </a:solidFill>
              <a:latin typeface="Times New Roman" pitchFamily="18" charset="0"/>
            </a:endParaRPr>
          </a:p>
        </p:txBody>
      </p:sp>
    </p:spTree>
    <p:extLst>
      <p:ext uri="{BB962C8B-B14F-4D97-AF65-F5344CB8AC3E}">
        <p14:creationId xmlns:p14="http://schemas.microsoft.com/office/powerpoint/2010/main" val="45841401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a:t>
            </a:r>
            <a:endParaRPr lang="en-US" dirty="0"/>
          </a:p>
        </p:txBody>
      </p:sp>
      <p:sp>
        <p:nvSpPr>
          <p:cNvPr id="3" name="Content Placeholder 2"/>
          <p:cNvSpPr>
            <a:spLocks noGrp="1"/>
          </p:cNvSpPr>
          <p:nvPr>
            <p:ph idx="1"/>
          </p:nvPr>
        </p:nvSpPr>
        <p:spPr/>
        <p:txBody>
          <a:bodyPr/>
          <a:lstStyle/>
          <a:p>
            <a:r>
              <a:rPr lang="en-US" dirty="0" smtClean="0"/>
              <a:t>The following slides describe  solutions to examples of basic security concepts</a:t>
            </a:r>
            <a:endParaRPr lang="en-US" dirty="0"/>
          </a:p>
        </p:txBody>
      </p:sp>
    </p:spTree>
    <p:extLst>
      <p:ext uri="{BB962C8B-B14F-4D97-AF65-F5344CB8AC3E}">
        <p14:creationId xmlns:p14="http://schemas.microsoft.com/office/powerpoint/2010/main" val="308645375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altLang="en-US" dirty="0" smtClean="0"/>
              <a:t>Possible remedies</a:t>
            </a:r>
          </a:p>
        </p:txBody>
      </p:sp>
      <p:sp>
        <p:nvSpPr>
          <p:cNvPr id="17411" name="Content Placeholder 2"/>
          <p:cNvSpPr>
            <a:spLocks noGrp="1"/>
          </p:cNvSpPr>
          <p:nvPr>
            <p:ph idx="1"/>
          </p:nvPr>
        </p:nvSpPr>
        <p:spPr/>
        <p:txBody>
          <a:bodyPr>
            <a:normAutofit/>
          </a:bodyPr>
          <a:lstStyle/>
          <a:p>
            <a:r>
              <a:rPr lang="en-US" altLang="en-US" sz="3200" dirty="0" smtClean="0"/>
              <a:t>Help designers build secure systems using a systematic approach </a:t>
            </a:r>
          </a:p>
          <a:p>
            <a:r>
              <a:rPr lang="en-US" altLang="en-US" sz="3200" dirty="0" smtClean="0"/>
              <a:t>Provide units of security (encapsulated solutions to specific problems)</a:t>
            </a:r>
          </a:p>
          <a:p>
            <a:r>
              <a:rPr lang="en-US" altLang="en-US" sz="3200" dirty="0" smtClean="0"/>
              <a:t>Build security together with the functional part of the application</a:t>
            </a:r>
          </a:p>
          <a:p>
            <a:r>
              <a:rPr lang="en-US" altLang="en-US" sz="3200" dirty="0" smtClean="0"/>
              <a:t>Use a model-based approach with emphasis on architectural aspects</a:t>
            </a:r>
          </a:p>
        </p:txBody>
      </p:sp>
    </p:spTree>
    <p:extLst>
      <p:ext uri="{BB962C8B-B14F-4D97-AF65-F5344CB8AC3E}">
        <p14:creationId xmlns:p14="http://schemas.microsoft.com/office/powerpoint/2010/main" val="400597735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4"/>
          <p:cNvSpPr>
            <a:spLocks noChangeArrowheads="1"/>
          </p:cNvSpPr>
          <p:nvPr/>
        </p:nvSpPr>
        <p:spPr bwMode="auto">
          <a:xfrm>
            <a:off x="2362200" y="3810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3600" i="0">
                <a:solidFill>
                  <a:schemeClr val="tx2"/>
                </a:solidFill>
              </a:rPr>
              <a:t>Patterns</a:t>
            </a:r>
          </a:p>
        </p:txBody>
      </p:sp>
      <p:sp>
        <p:nvSpPr>
          <p:cNvPr id="19459" name="Rectangle 5"/>
          <p:cNvSpPr>
            <a:spLocks noChangeArrowheads="1"/>
          </p:cNvSpPr>
          <p:nvPr/>
        </p:nvSpPr>
        <p:spPr bwMode="auto">
          <a:xfrm>
            <a:off x="2362200" y="1524000"/>
            <a:ext cx="7772400"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r>
              <a:rPr lang="en-US" altLang="en-US"/>
              <a:t>A pattern is a solution to a recurrent problem in a specific context</a:t>
            </a:r>
          </a:p>
          <a:p>
            <a:r>
              <a:rPr lang="en-US" altLang="en-US"/>
              <a:t>Idea comes from architecture of buildings (C. Alexander)</a:t>
            </a:r>
          </a:p>
          <a:p>
            <a:r>
              <a:rPr lang="en-US" altLang="en-US"/>
              <a:t>Applied initially to software and then extended to other domains</a:t>
            </a:r>
          </a:p>
          <a:p>
            <a:r>
              <a:rPr lang="en-US" altLang="en-US"/>
              <a:t>Appeared in 1994 and are increasingly  (but slowly) being accepted by industry</a:t>
            </a:r>
          </a:p>
        </p:txBody>
      </p:sp>
    </p:spTree>
    <p:extLst>
      <p:ext uri="{BB962C8B-B14F-4D97-AF65-F5344CB8AC3E}">
        <p14:creationId xmlns:p14="http://schemas.microsoft.com/office/powerpoint/2010/main" val="317764884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p:txBody>
          <a:bodyPr/>
          <a:lstStyle/>
          <a:p>
            <a:r>
              <a:rPr lang="en-US" altLang="en-US" dirty="0" smtClean="0"/>
              <a:t>Patterns</a:t>
            </a:r>
          </a:p>
        </p:txBody>
      </p:sp>
      <p:sp>
        <p:nvSpPr>
          <p:cNvPr id="40963" name="Content Placeholder 2"/>
          <p:cNvSpPr>
            <a:spLocks noGrp="1"/>
          </p:cNvSpPr>
          <p:nvPr>
            <p:ph idx="1"/>
          </p:nvPr>
        </p:nvSpPr>
        <p:spPr/>
        <p:txBody>
          <a:bodyPr>
            <a:normAutofit/>
          </a:bodyPr>
          <a:lstStyle/>
          <a:p>
            <a:r>
              <a:rPr lang="en-US" altLang="en-US" sz="2000" dirty="0"/>
              <a:t>A pattern provides a solution for a recurring design problem that appears in some context.  Patterns encapsulate experience and knowledge of designers (best practices)</a:t>
            </a:r>
          </a:p>
          <a:p>
            <a:r>
              <a:rPr lang="en-US" altLang="en-US" sz="2000" dirty="0"/>
              <a:t>Patterns can be used to document design experience and specific design decisions.</a:t>
            </a:r>
          </a:p>
          <a:p>
            <a:r>
              <a:rPr lang="en-US" altLang="en-US" sz="2000" dirty="0"/>
              <a:t>Patterns are concerned with sets of classes, above the abstractions presented by classes or objects, so they provide a larger unit of reuse.</a:t>
            </a:r>
          </a:p>
          <a:p>
            <a:r>
              <a:rPr lang="en-US" altLang="en-US" sz="2000" dirty="0"/>
              <a:t>Patterns provide a communication vocabulary for designers.</a:t>
            </a:r>
          </a:p>
          <a:p>
            <a:r>
              <a:rPr lang="en-US" altLang="en-US" sz="2000" dirty="0"/>
              <a:t>Patterns can be used as guidelines for new designs. The designer can know in this way which parts of a new system or product are basic and which ones can be added later. </a:t>
            </a:r>
          </a:p>
          <a:p>
            <a:r>
              <a:rPr lang="en-US" altLang="en-US" sz="2000" dirty="0"/>
              <a:t>Patterns can be used to evaluate existing designs. We can see if a product we are considering has features we consider important.</a:t>
            </a:r>
          </a:p>
          <a:p>
            <a:endParaRPr lang="en-US" altLang="en-US" sz="2000" dirty="0"/>
          </a:p>
        </p:txBody>
      </p:sp>
    </p:spTree>
    <p:extLst>
      <p:ext uri="{BB962C8B-B14F-4D97-AF65-F5344CB8AC3E}">
        <p14:creationId xmlns:p14="http://schemas.microsoft.com/office/powerpoint/2010/main" val="356219968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hape 5121"/>
          <p:cNvSpPr>
            <a:spLocks noGrp="1" noChangeArrowheads="1"/>
          </p:cNvSpPr>
          <p:nvPr>
            <p:ph type="title"/>
          </p:nvPr>
        </p:nvSpPr>
        <p:spPr/>
        <p:txBody>
          <a:bodyPr/>
          <a:lstStyle/>
          <a:p>
            <a:r>
              <a:rPr lang="en-US" altLang="en-US" smtClean="0"/>
              <a:t>Why security patterns?</a:t>
            </a:r>
          </a:p>
        </p:txBody>
      </p:sp>
      <p:sp>
        <p:nvSpPr>
          <p:cNvPr id="20483" name="Shape 5122"/>
          <p:cNvSpPr>
            <a:spLocks noGrp="1" noChangeArrowheads="1"/>
          </p:cNvSpPr>
          <p:nvPr>
            <p:ph type="body" idx="1"/>
          </p:nvPr>
        </p:nvSpPr>
        <p:spPr/>
        <p:txBody>
          <a:bodyPr/>
          <a:lstStyle/>
          <a:p>
            <a:r>
              <a:rPr lang="en-US" altLang="en-US" sz="2400">
                <a:solidFill>
                  <a:schemeClr val="accent2"/>
                </a:solidFill>
              </a:rPr>
              <a:t>Analysis patterns </a:t>
            </a:r>
            <a:r>
              <a:rPr lang="en-US" altLang="en-US" sz="2400"/>
              <a:t>can be used to build conceptual models of software, </a:t>
            </a:r>
            <a:r>
              <a:rPr lang="en-US" altLang="en-US" sz="2400">
                <a:solidFill>
                  <a:schemeClr val="accent2"/>
                </a:solidFill>
              </a:rPr>
              <a:t>design patterns </a:t>
            </a:r>
            <a:r>
              <a:rPr lang="en-US" altLang="en-US" sz="2400"/>
              <a:t>can be used to make software more flexible and reusable, and </a:t>
            </a:r>
            <a:r>
              <a:rPr lang="en-US" altLang="en-US" sz="2400">
                <a:solidFill>
                  <a:schemeClr val="accent2"/>
                </a:solidFill>
              </a:rPr>
              <a:t>security patterns </a:t>
            </a:r>
            <a:r>
              <a:rPr lang="en-US" altLang="en-US" sz="2400"/>
              <a:t>can be used to build secure systems, including software and hardware.</a:t>
            </a:r>
          </a:p>
          <a:p>
            <a:r>
              <a:rPr lang="en-US" altLang="en-US" sz="2400"/>
              <a:t>Security has had a long trajectory, starting from the early models of Lampson and Bell/LaPadula in the early 70s, and resulting in a variety of approaches to analyze security problems and to design security mechanisms. It is natural to try to codify this expertise in the form of patterns. </a:t>
            </a:r>
          </a:p>
          <a:p>
            <a:r>
              <a:rPr lang="en-US" altLang="en-US" sz="2400"/>
              <a:t>Security patterns describe mechanisms to stop or mitigate attacks and apply principles of good design</a:t>
            </a:r>
          </a:p>
        </p:txBody>
      </p:sp>
    </p:spTree>
    <p:extLst>
      <p:ext uri="{BB962C8B-B14F-4D97-AF65-F5344CB8AC3E}">
        <p14:creationId xmlns:p14="http://schemas.microsoft.com/office/powerpoint/2010/main" val="335284151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4"/>
          <p:cNvSpPr>
            <a:spLocks noChangeArrowheads="1"/>
          </p:cNvSpPr>
          <p:nvPr/>
        </p:nvSpPr>
        <p:spPr bwMode="auto">
          <a:xfrm>
            <a:off x="22098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3600" i="0">
                <a:solidFill>
                  <a:schemeClr val="tx2"/>
                </a:solidFill>
              </a:rPr>
              <a:t>Value of security patterns</a:t>
            </a:r>
          </a:p>
        </p:txBody>
      </p:sp>
      <p:sp>
        <p:nvSpPr>
          <p:cNvPr id="22531" name="Rectangle 5"/>
          <p:cNvSpPr>
            <a:spLocks noChangeArrowheads="1"/>
          </p:cNvSpPr>
          <p:nvPr/>
        </p:nvSpPr>
        <p:spPr bwMode="auto">
          <a:xfrm>
            <a:off x="2209800" y="1371600"/>
            <a:ext cx="7772400"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r>
              <a:rPr lang="en-US" altLang="en-US" sz="2400"/>
              <a:t>Can guide the use of security mechanisms in an application (stop specific threats)</a:t>
            </a:r>
          </a:p>
          <a:p>
            <a:r>
              <a:rPr lang="en-US" altLang="en-US" sz="2400"/>
              <a:t>Can apply security principles directly (Least privilege) or describe security mechanisms able to stop specific threats or that can correct a vulnerability</a:t>
            </a:r>
          </a:p>
          <a:p>
            <a:r>
              <a:rPr lang="en-US" altLang="en-US" sz="2400"/>
              <a:t>Can guide the design and implementation of the security mechanism itself, e.g. a firewall</a:t>
            </a:r>
          </a:p>
          <a:p>
            <a:r>
              <a:rPr lang="en-US" altLang="en-US" sz="2400"/>
              <a:t>Can help understanding and using complex standards (XACML, WS-Policy)</a:t>
            </a:r>
          </a:p>
          <a:p>
            <a:r>
              <a:rPr lang="en-US" altLang="en-US" sz="2400"/>
              <a:t>Convenient for teaching security principles and mechanisms</a:t>
            </a:r>
          </a:p>
        </p:txBody>
      </p:sp>
    </p:spTree>
    <p:extLst>
      <p:ext uri="{BB962C8B-B14F-4D97-AF65-F5344CB8AC3E}">
        <p14:creationId xmlns:p14="http://schemas.microsoft.com/office/powerpoint/2010/main" val="116670720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7"/>
          <p:cNvGrpSpPr/>
          <p:nvPr/>
        </p:nvGrpSpPr>
        <p:grpSpPr>
          <a:xfrm>
            <a:off x="3048001" y="1984607"/>
            <a:ext cx="4071937" cy="3276600"/>
            <a:chOff x="116585" y="276606"/>
            <a:chExt cx="2875788" cy="2875787"/>
          </a:xfrm>
          <a:scene3d>
            <a:camera prst="orthographicFront"/>
            <a:lightRig rig="flat" dir="t"/>
          </a:scene3d>
        </p:grpSpPr>
        <p:sp>
          <p:nvSpPr>
            <p:cNvPr id="3" name="Oval 2"/>
            <p:cNvSpPr/>
            <p:nvPr/>
          </p:nvSpPr>
          <p:spPr>
            <a:xfrm>
              <a:off x="116585" y="276606"/>
              <a:ext cx="2875788" cy="2875787"/>
            </a:xfrm>
            <a:prstGeom prst="ellipse">
              <a:avLst/>
            </a:prstGeom>
            <a:sp3d prstMaterial="dkEdge">
              <a:bevelT w="8200" h="38100"/>
            </a:sp3d>
          </p:spPr>
          <p:style>
            <a:lnRef idx="0">
              <a:schemeClr val="lt1">
                <a:hueOff val="0"/>
                <a:satOff val="0"/>
                <a:lumOff val="0"/>
                <a:alphaOff val="0"/>
              </a:schemeClr>
            </a:lnRef>
            <a:fillRef idx="2">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sp>
        <p:sp>
          <p:nvSpPr>
            <p:cNvPr id="4" name="Oval 4"/>
            <p:cNvSpPr/>
            <p:nvPr/>
          </p:nvSpPr>
          <p:spPr>
            <a:xfrm>
              <a:off x="518159" y="615723"/>
              <a:ext cx="1658112" cy="2197553"/>
            </a:xfrm>
            <a:prstGeom prst="rect">
              <a:avLst/>
            </a:prstGeom>
            <a:sp3d/>
          </p:spPr>
          <p:style>
            <a:lnRef idx="0">
              <a:scrgbClr r="0" g="0" b="0"/>
            </a:lnRef>
            <a:fillRef idx="0">
              <a:scrgbClr r="0" g="0" b="0"/>
            </a:fillRef>
            <a:effectRef idx="0">
              <a:scrgbClr r="0" g="0" b="0"/>
            </a:effectRef>
            <a:fontRef idx="minor">
              <a:schemeClr val="tx1"/>
            </a:fontRef>
          </p:style>
          <p:txBody>
            <a:bodyPr lIns="0" tIns="0" rIns="0" bIns="0" spcCol="1270" anchor="ctr"/>
            <a:lstStyle/>
            <a:p>
              <a:pPr algn="ctr" defTabSz="711200">
                <a:lnSpc>
                  <a:spcPct val="90000"/>
                </a:lnSpc>
                <a:spcAft>
                  <a:spcPct val="35000"/>
                </a:spcAft>
                <a:defRPr/>
              </a:pPr>
              <a:endParaRPr lang="en-US" sz="1600" dirty="0">
                <a:latin typeface="Times" pitchFamily="18" charset="0"/>
              </a:endParaRPr>
            </a:p>
          </p:txBody>
        </p:sp>
      </p:grpSp>
      <p:graphicFrame>
        <p:nvGraphicFramePr>
          <p:cNvPr id="5" name="Diagram 4"/>
          <p:cNvGraphicFramePr/>
          <p:nvPr/>
        </p:nvGraphicFramePr>
        <p:xfrm>
          <a:off x="4129086" y="1905000"/>
          <a:ext cx="5181600" cy="3429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Freeform 5"/>
          <p:cNvSpPr/>
          <p:nvPr/>
        </p:nvSpPr>
        <p:spPr>
          <a:xfrm>
            <a:off x="6310314" y="2616200"/>
            <a:ext cx="809625" cy="1016000"/>
          </a:xfrm>
          <a:custGeom>
            <a:avLst/>
            <a:gdLst>
              <a:gd name="connsiteX0" fmla="*/ 0 w 685799"/>
              <a:gd name="connsiteY0" fmla="*/ 419104 h 419104"/>
              <a:gd name="connsiteX1" fmla="*/ 342900 w 685799"/>
              <a:gd name="connsiteY1" fmla="*/ 0 h 419104"/>
              <a:gd name="connsiteX2" fmla="*/ 685799 w 685799"/>
              <a:gd name="connsiteY2" fmla="*/ 419104 h 419104"/>
              <a:gd name="connsiteX3" fmla="*/ 0 w 685799"/>
              <a:gd name="connsiteY3" fmla="*/ 419104 h 419104"/>
              <a:gd name="connsiteX0" fmla="*/ 0 w 685799"/>
              <a:gd name="connsiteY0" fmla="*/ 419104 h 419104"/>
              <a:gd name="connsiteX1" fmla="*/ 342900 w 685799"/>
              <a:gd name="connsiteY1" fmla="*/ 0 h 419104"/>
              <a:gd name="connsiteX2" fmla="*/ 685799 w 685799"/>
              <a:gd name="connsiteY2" fmla="*/ 419104 h 419104"/>
              <a:gd name="connsiteX3" fmla="*/ 0 w 685799"/>
              <a:gd name="connsiteY3" fmla="*/ 419104 h 419104"/>
              <a:gd name="connsiteX0" fmla="*/ 0 w 685799"/>
              <a:gd name="connsiteY0" fmla="*/ 419104 h 419104"/>
              <a:gd name="connsiteX1" fmla="*/ 342900 w 685799"/>
              <a:gd name="connsiteY1" fmla="*/ 0 h 419104"/>
              <a:gd name="connsiteX2" fmla="*/ 685799 w 685799"/>
              <a:gd name="connsiteY2" fmla="*/ 419104 h 419104"/>
              <a:gd name="connsiteX3" fmla="*/ 0 w 685799"/>
              <a:gd name="connsiteY3" fmla="*/ 419104 h 419104"/>
              <a:gd name="connsiteX0" fmla="*/ 0 w 685799"/>
              <a:gd name="connsiteY0" fmla="*/ 419104 h 419104"/>
              <a:gd name="connsiteX1" fmla="*/ 342900 w 685799"/>
              <a:gd name="connsiteY1" fmla="*/ 0 h 419104"/>
              <a:gd name="connsiteX2" fmla="*/ 685799 w 685799"/>
              <a:gd name="connsiteY2" fmla="*/ 419104 h 419104"/>
              <a:gd name="connsiteX3" fmla="*/ 0 w 685799"/>
              <a:gd name="connsiteY3" fmla="*/ 419104 h 419104"/>
              <a:gd name="connsiteX0" fmla="*/ 0 w 685799"/>
              <a:gd name="connsiteY0" fmla="*/ 419104 h 419104"/>
              <a:gd name="connsiteX1" fmla="*/ 342900 w 685799"/>
              <a:gd name="connsiteY1" fmla="*/ 0 h 419104"/>
              <a:gd name="connsiteX2" fmla="*/ 685799 w 685799"/>
              <a:gd name="connsiteY2" fmla="*/ 419104 h 419104"/>
              <a:gd name="connsiteX3" fmla="*/ 0 w 685799"/>
              <a:gd name="connsiteY3" fmla="*/ 419104 h 419104"/>
              <a:gd name="connsiteX0" fmla="*/ 0 w 685799"/>
              <a:gd name="connsiteY0" fmla="*/ 419104 h 495304"/>
              <a:gd name="connsiteX1" fmla="*/ 342900 w 685799"/>
              <a:gd name="connsiteY1" fmla="*/ 0 h 495304"/>
              <a:gd name="connsiteX2" fmla="*/ 685799 w 685799"/>
              <a:gd name="connsiteY2" fmla="*/ 419104 h 495304"/>
              <a:gd name="connsiteX3" fmla="*/ 0 w 685799"/>
              <a:gd name="connsiteY3" fmla="*/ 419104 h 495304"/>
              <a:gd name="connsiteX0" fmla="*/ 0 w 685799"/>
              <a:gd name="connsiteY0" fmla="*/ 419104 h 495304"/>
              <a:gd name="connsiteX1" fmla="*/ 342900 w 685799"/>
              <a:gd name="connsiteY1" fmla="*/ 0 h 495304"/>
              <a:gd name="connsiteX2" fmla="*/ 685799 w 685799"/>
              <a:gd name="connsiteY2" fmla="*/ 419104 h 495304"/>
              <a:gd name="connsiteX3" fmla="*/ 0 w 685799"/>
              <a:gd name="connsiteY3" fmla="*/ 419104 h 495304"/>
              <a:gd name="connsiteX0" fmla="*/ 0 w 685799"/>
              <a:gd name="connsiteY0" fmla="*/ 419104 h 495304"/>
              <a:gd name="connsiteX1" fmla="*/ 342900 w 685799"/>
              <a:gd name="connsiteY1" fmla="*/ 0 h 495304"/>
              <a:gd name="connsiteX2" fmla="*/ 685799 w 685799"/>
              <a:gd name="connsiteY2" fmla="*/ 419104 h 495304"/>
              <a:gd name="connsiteX3" fmla="*/ 0 w 685799"/>
              <a:gd name="connsiteY3" fmla="*/ 419104 h 495304"/>
              <a:gd name="connsiteX0" fmla="*/ 0 w 685799"/>
              <a:gd name="connsiteY0" fmla="*/ 419104 h 495304"/>
              <a:gd name="connsiteX1" fmla="*/ 342900 w 685799"/>
              <a:gd name="connsiteY1" fmla="*/ 0 h 495304"/>
              <a:gd name="connsiteX2" fmla="*/ 685799 w 685799"/>
              <a:gd name="connsiteY2" fmla="*/ 419104 h 495304"/>
              <a:gd name="connsiteX3" fmla="*/ 0 w 685799"/>
              <a:gd name="connsiteY3" fmla="*/ 419104 h 495304"/>
              <a:gd name="connsiteX0" fmla="*/ 0 w 685799"/>
              <a:gd name="connsiteY0" fmla="*/ 419104 h 495304"/>
              <a:gd name="connsiteX1" fmla="*/ 342900 w 685799"/>
              <a:gd name="connsiteY1" fmla="*/ 0 h 495304"/>
              <a:gd name="connsiteX2" fmla="*/ 685799 w 685799"/>
              <a:gd name="connsiteY2" fmla="*/ 419104 h 495304"/>
              <a:gd name="connsiteX3" fmla="*/ 0 w 685799"/>
              <a:gd name="connsiteY3" fmla="*/ 419104 h 495304"/>
              <a:gd name="connsiteX0" fmla="*/ 0 w 685799"/>
              <a:gd name="connsiteY0" fmla="*/ 419104 h 495304"/>
              <a:gd name="connsiteX1" fmla="*/ 342900 w 685799"/>
              <a:gd name="connsiteY1" fmla="*/ 0 h 495304"/>
              <a:gd name="connsiteX2" fmla="*/ 685799 w 685799"/>
              <a:gd name="connsiteY2" fmla="*/ 419104 h 495304"/>
              <a:gd name="connsiteX3" fmla="*/ 0 w 685799"/>
              <a:gd name="connsiteY3" fmla="*/ 419104 h 495304"/>
              <a:gd name="connsiteX0" fmla="*/ 0 w 685799"/>
              <a:gd name="connsiteY0" fmla="*/ 419104 h 495304"/>
              <a:gd name="connsiteX1" fmla="*/ 342900 w 685799"/>
              <a:gd name="connsiteY1" fmla="*/ 0 h 495304"/>
              <a:gd name="connsiteX2" fmla="*/ 685799 w 685799"/>
              <a:gd name="connsiteY2" fmla="*/ 419104 h 495304"/>
              <a:gd name="connsiteX3" fmla="*/ 0 w 685799"/>
              <a:gd name="connsiteY3" fmla="*/ 419104 h 495304"/>
              <a:gd name="connsiteX0" fmla="*/ 0 w 685799"/>
              <a:gd name="connsiteY0" fmla="*/ 419104 h 495304"/>
              <a:gd name="connsiteX1" fmla="*/ 342900 w 685799"/>
              <a:gd name="connsiteY1" fmla="*/ 0 h 495304"/>
              <a:gd name="connsiteX2" fmla="*/ 685799 w 685799"/>
              <a:gd name="connsiteY2" fmla="*/ 419104 h 495304"/>
              <a:gd name="connsiteX3" fmla="*/ 0 w 685799"/>
              <a:gd name="connsiteY3" fmla="*/ 419104 h 495304"/>
              <a:gd name="connsiteX0" fmla="*/ 0 w 685799"/>
              <a:gd name="connsiteY0" fmla="*/ 419104 h 495304"/>
              <a:gd name="connsiteX1" fmla="*/ 342900 w 685799"/>
              <a:gd name="connsiteY1" fmla="*/ 0 h 495304"/>
              <a:gd name="connsiteX2" fmla="*/ 685799 w 685799"/>
              <a:gd name="connsiteY2" fmla="*/ 419104 h 495304"/>
              <a:gd name="connsiteX3" fmla="*/ 0 w 685799"/>
              <a:gd name="connsiteY3" fmla="*/ 419104 h 495304"/>
              <a:gd name="connsiteX0" fmla="*/ 0 w 685799"/>
              <a:gd name="connsiteY0" fmla="*/ 419104 h 495304"/>
              <a:gd name="connsiteX1" fmla="*/ 342900 w 685799"/>
              <a:gd name="connsiteY1" fmla="*/ 0 h 495304"/>
              <a:gd name="connsiteX2" fmla="*/ 685799 w 685799"/>
              <a:gd name="connsiteY2" fmla="*/ 419104 h 495304"/>
              <a:gd name="connsiteX3" fmla="*/ 0 w 685799"/>
              <a:gd name="connsiteY3" fmla="*/ 419104 h 495304"/>
              <a:gd name="connsiteX0" fmla="*/ 0 w 685799"/>
              <a:gd name="connsiteY0" fmla="*/ 419104 h 495304"/>
              <a:gd name="connsiteX1" fmla="*/ 342900 w 685799"/>
              <a:gd name="connsiteY1" fmla="*/ 0 h 495304"/>
              <a:gd name="connsiteX2" fmla="*/ 685799 w 685799"/>
              <a:gd name="connsiteY2" fmla="*/ 419104 h 495304"/>
              <a:gd name="connsiteX3" fmla="*/ 0 w 685799"/>
              <a:gd name="connsiteY3" fmla="*/ 419104 h 495304"/>
              <a:gd name="connsiteX0" fmla="*/ 0 w 685799"/>
              <a:gd name="connsiteY0" fmla="*/ 419104 h 495304"/>
              <a:gd name="connsiteX1" fmla="*/ 342900 w 685799"/>
              <a:gd name="connsiteY1" fmla="*/ 0 h 495304"/>
              <a:gd name="connsiteX2" fmla="*/ 685799 w 685799"/>
              <a:gd name="connsiteY2" fmla="*/ 419104 h 495304"/>
              <a:gd name="connsiteX3" fmla="*/ 0 w 685799"/>
              <a:gd name="connsiteY3" fmla="*/ 419104 h 495304"/>
              <a:gd name="connsiteX0" fmla="*/ 0 w 685799"/>
              <a:gd name="connsiteY0" fmla="*/ 419104 h 495304"/>
              <a:gd name="connsiteX1" fmla="*/ 342900 w 685799"/>
              <a:gd name="connsiteY1" fmla="*/ 0 h 495304"/>
              <a:gd name="connsiteX2" fmla="*/ 685799 w 685799"/>
              <a:gd name="connsiteY2" fmla="*/ 419104 h 495304"/>
              <a:gd name="connsiteX3" fmla="*/ 0 w 685799"/>
              <a:gd name="connsiteY3" fmla="*/ 419104 h 495304"/>
              <a:gd name="connsiteX0" fmla="*/ 0 w 685799"/>
              <a:gd name="connsiteY0" fmla="*/ 419104 h 495304"/>
              <a:gd name="connsiteX1" fmla="*/ 342900 w 685799"/>
              <a:gd name="connsiteY1" fmla="*/ 0 h 495304"/>
              <a:gd name="connsiteX2" fmla="*/ 685799 w 685799"/>
              <a:gd name="connsiteY2" fmla="*/ 419104 h 495304"/>
              <a:gd name="connsiteX3" fmla="*/ 0 w 685799"/>
              <a:gd name="connsiteY3" fmla="*/ 419104 h 495304"/>
              <a:gd name="connsiteX0" fmla="*/ 0 w 685799"/>
              <a:gd name="connsiteY0" fmla="*/ 419104 h 495304"/>
              <a:gd name="connsiteX1" fmla="*/ 342900 w 685799"/>
              <a:gd name="connsiteY1" fmla="*/ 0 h 495304"/>
              <a:gd name="connsiteX2" fmla="*/ 685799 w 685799"/>
              <a:gd name="connsiteY2" fmla="*/ 419104 h 495304"/>
              <a:gd name="connsiteX3" fmla="*/ 0 w 685799"/>
              <a:gd name="connsiteY3" fmla="*/ 419104 h 495304"/>
              <a:gd name="connsiteX0" fmla="*/ 0 w 685799"/>
              <a:gd name="connsiteY0" fmla="*/ 419104 h 495304"/>
              <a:gd name="connsiteX1" fmla="*/ 342900 w 685799"/>
              <a:gd name="connsiteY1" fmla="*/ 0 h 495304"/>
              <a:gd name="connsiteX2" fmla="*/ 685799 w 685799"/>
              <a:gd name="connsiteY2" fmla="*/ 419104 h 495304"/>
              <a:gd name="connsiteX3" fmla="*/ 0 w 685799"/>
              <a:gd name="connsiteY3" fmla="*/ 419104 h 495304"/>
              <a:gd name="connsiteX0" fmla="*/ 0 w 685799"/>
              <a:gd name="connsiteY0" fmla="*/ 419104 h 495304"/>
              <a:gd name="connsiteX1" fmla="*/ 342900 w 685799"/>
              <a:gd name="connsiteY1" fmla="*/ 0 h 495304"/>
              <a:gd name="connsiteX2" fmla="*/ 685799 w 685799"/>
              <a:gd name="connsiteY2" fmla="*/ 419104 h 495304"/>
              <a:gd name="connsiteX3" fmla="*/ 0 w 685799"/>
              <a:gd name="connsiteY3" fmla="*/ 419104 h 495304"/>
              <a:gd name="connsiteX0" fmla="*/ 0 w 685799"/>
              <a:gd name="connsiteY0" fmla="*/ 419104 h 477423"/>
              <a:gd name="connsiteX1" fmla="*/ 342900 w 685799"/>
              <a:gd name="connsiteY1" fmla="*/ 0 h 477423"/>
              <a:gd name="connsiteX2" fmla="*/ 685799 w 685799"/>
              <a:gd name="connsiteY2" fmla="*/ 419104 h 477423"/>
              <a:gd name="connsiteX3" fmla="*/ 0 w 685799"/>
              <a:gd name="connsiteY3" fmla="*/ 419104 h 477423"/>
              <a:gd name="connsiteX0" fmla="*/ 0 w 685799"/>
              <a:gd name="connsiteY0" fmla="*/ 419104 h 477423"/>
              <a:gd name="connsiteX1" fmla="*/ 342900 w 685799"/>
              <a:gd name="connsiteY1" fmla="*/ 0 h 477423"/>
              <a:gd name="connsiteX2" fmla="*/ 685799 w 685799"/>
              <a:gd name="connsiteY2" fmla="*/ 419104 h 477423"/>
              <a:gd name="connsiteX3" fmla="*/ 0 w 685799"/>
              <a:gd name="connsiteY3" fmla="*/ 419104 h 477423"/>
              <a:gd name="connsiteX0" fmla="*/ 0 w 685799"/>
              <a:gd name="connsiteY0" fmla="*/ 419104 h 477423"/>
              <a:gd name="connsiteX1" fmla="*/ 342900 w 685799"/>
              <a:gd name="connsiteY1" fmla="*/ 0 h 477423"/>
              <a:gd name="connsiteX2" fmla="*/ 685799 w 685799"/>
              <a:gd name="connsiteY2" fmla="*/ 419104 h 477423"/>
              <a:gd name="connsiteX3" fmla="*/ 0 w 685799"/>
              <a:gd name="connsiteY3" fmla="*/ 419104 h 477423"/>
              <a:gd name="connsiteX0" fmla="*/ 0 w 685799"/>
              <a:gd name="connsiteY0" fmla="*/ 419104 h 477423"/>
              <a:gd name="connsiteX1" fmla="*/ 342900 w 685799"/>
              <a:gd name="connsiteY1" fmla="*/ 0 h 477423"/>
              <a:gd name="connsiteX2" fmla="*/ 685799 w 685799"/>
              <a:gd name="connsiteY2" fmla="*/ 419104 h 477423"/>
              <a:gd name="connsiteX3" fmla="*/ 0 w 685799"/>
              <a:gd name="connsiteY3" fmla="*/ 419104 h 477423"/>
              <a:gd name="connsiteX0" fmla="*/ 0 w 685799"/>
              <a:gd name="connsiteY0" fmla="*/ 419104 h 477423"/>
              <a:gd name="connsiteX1" fmla="*/ 342900 w 685799"/>
              <a:gd name="connsiteY1" fmla="*/ 0 h 477423"/>
              <a:gd name="connsiteX2" fmla="*/ 685799 w 685799"/>
              <a:gd name="connsiteY2" fmla="*/ 419104 h 477423"/>
              <a:gd name="connsiteX3" fmla="*/ 0 w 685799"/>
              <a:gd name="connsiteY3" fmla="*/ 419104 h 477423"/>
              <a:gd name="connsiteX0" fmla="*/ 0 w 685799"/>
              <a:gd name="connsiteY0" fmla="*/ 419104 h 477423"/>
              <a:gd name="connsiteX1" fmla="*/ 342900 w 685799"/>
              <a:gd name="connsiteY1" fmla="*/ 0 h 477423"/>
              <a:gd name="connsiteX2" fmla="*/ 685799 w 685799"/>
              <a:gd name="connsiteY2" fmla="*/ 419104 h 477423"/>
              <a:gd name="connsiteX3" fmla="*/ 0 w 685799"/>
              <a:gd name="connsiteY3" fmla="*/ 419104 h 477423"/>
              <a:gd name="connsiteX0" fmla="*/ 0 w 685799"/>
              <a:gd name="connsiteY0" fmla="*/ 419104 h 477423"/>
              <a:gd name="connsiteX1" fmla="*/ 342900 w 685799"/>
              <a:gd name="connsiteY1" fmla="*/ 0 h 477423"/>
              <a:gd name="connsiteX2" fmla="*/ 685799 w 685799"/>
              <a:gd name="connsiteY2" fmla="*/ 419104 h 477423"/>
              <a:gd name="connsiteX3" fmla="*/ 0 w 685799"/>
              <a:gd name="connsiteY3" fmla="*/ 419104 h 477423"/>
              <a:gd name="connsiteX0" fmla="*/ 0 w 685799"/>
              <a:gd name="connsiteY0" fmla="*/ 419104 h 477423"/>
              <a:gd name="connsiteX1" fmla="*/ 342900 w 685799"/>
              <a:gd name="connsiteY1" fmla="*/ 0 h 477423"/>
              <a:gd name="connsiteX2" fmla="*/ 685799 w 685799"/>
              <a:gd name="connsiteY2" fmla="*/ 419104 h 477423"/>
              <a:gd name="connsiteX3" fmla="*/ 0 w 685799"/>
              <a:gd name="connsiteY3" fmla="*/ 419104 h 477423"/>
            </a:gdLst>
            <a:ahLst/>
            <a:cxnLst>
              <a:cxn ang="0">
                <a:pos x="connsiteX0" y="connsiteY0"/>
              </a:cxn>
              <a:cxn ang="0">
                <a:pos x="connsiteX1" y="connsiteY1"/>
              </a:cxn>
              <a:cxn ang="0">
                <a:pos x="connsiteX2" y="connsiteY2"/>
              </a:cxn>
              <a:cxn ang="0">
                <a:pos x="connsiteX3" y="connsiteY3"/>
              </a:cxn>
            </a:cxnLst>
            <a:rect l="l" t="t" r="r" b="b"/>
            <a:pathLst>
              <a:path w="685799" h="477423">
                <a:moveTo>
                  <a:pt x="0" y="419104"/>
                </a:moveTo>
                <a:cubicBezTo>
                  <a:pt x="32794" y="221566"/>
                  <a:pt x="148320" y="103391"/>
                  <a:pt x="342900" y="0"/>
                </a:cubicBezTo>
                <a:cubicBezTo>
                  <a:pt x="480742" y="62848"/>
                  <a:pt x="643482" y="231727"/>
                  <a:pt x="685799" y="419104"/>
                </a:cubicBezTo>
                <a:cubicBezTo>
                  <a:pt x="541973" y="454213"/>
                  <a:pt x="329837" y="477423"/>
                  <a:pt x="0" y="419104"/>
                </a:cubicBezTo>
                <a:close/>
              </a:path>
            </a:pathLst>
          </a:custGeom>
          <a:solidFill>
            <a:srgbClr val="7099CA"/>
          </a:solidFill>
          <a:ln w="9525"/>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200"/>
          </a:p>
        </p:txBody>
      </p:sp>
      <p:sp>
        <p:nvSpPr>
          <p:cNvPr id="23557" name="TextBox 6"/>
          <p:cNvSpPr txBox="1">
            <a:spLocks noChangeArrowheads="1"/>
          </p:cNvSpPr>
          <p:nvPr/>
        </p:nvSpPr>
        <p:spPr bwMode="auto">
          <a:xfrm>
            <a:off x="6419850" y="1222376"/>
            <a:ext cx="9906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400" b="0" i="0">
                <a:latin typeface="Times" panose="02020603050405020304" pitchFamily="18" charset="0"/>
              </a:rPr>
              <a:t>Security Patterns</a:t>
            </a:r>
          </a:p>
        </p:txBody>
      </p:sp>
      <p:sp>
        <p:nvSpPr>
          <p:cNvPr id="8" name="Freeform 7"/>
          <p:cNvSpPr/>
          <p:nvPr/>
        </p:nvSpPr>
        <p:spPr>
          <a:xfrm rot="21306749">
            <a:off x="6602414" y="1762125"/>
            <a:ext cx="206375" cy="1150938"/>
          </a:xfrm>
          <a:custGeom>
            <a:avLst/>
            <a:gdLst>
              <a:gd name="connsiteX0" fmla="*/ 192087 w 192087"/>
              <a:gd name="connsiteY0" fmla="*/ 0 h 1095375"/>
              <a:gd name="connsiteX1" fmla="*/ 20637 w 192087"/>
              <a:gd name="connsiteY1" fmla="*/ 466725 h 1095375"/>
              <a:gd name="connsiteX2" fmla="*/ 68262 w 192087"/>
              <a:gd name="connsiteY2" fmla="*/ 1095375 h 1095375"/>
            </a:gdLst>
            <a:ahLst/>
            <a:cxnLst>
              <a:cxn ang="0">
                <a:pos x="connsiteX0" y="connsiteY0"/>
              </a:cxn>
              <a:cxn ang="0">
                <a:pos x="connsiteX1" y="connsiteY1"/>
              </a:cxn>
              <a:cxn ang="0">
                <a:pos x="connsiteX2" y="connsiteY2"/>
              </a:cxn>
            </a:cxnLst>
            <a:rect l="l" t="t" r="r" b="b"/>
            <a:pathLst>
              <a:path w="192087" h="1095375">
                <a:moveTo>
                  <a:pt x="192087" y="0"/>
                </a:moveTo>
                <a:cubicBezTo>
                  <a:pt x="116680" y="142081"/>
                  <a:pt x="41274" y="284163"/>
                  <a:pt x="20637" y="466725"/>
                </a:cubicBezTo>
                <a:cubicBezTo>
                  <a:pt x="0" y="649287"/>
                  <a:pt x="34131" y="872331"/>
                  <a:pt x="68262" y="1095375"/>
                </a:cubicBezTo>
              </a:path>
            </a:pathLst>
          </a:cu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23559" name="TextBox 6"/>
          <p:cNvSpPr txBox="1">
            <a:spLocks noChangeArrowheads="1"/>
          </p:cNvSpPr>
          <p:nvPr/>
        </p:nvSpPr>
        <p:spPr bwMode="auto">
          <a:xfrm>
            <a:off x="2971800" y="3327400"/>
            <a:ext cx="13716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600" b="0" i="0">
                <a:latin typeface="Times" panose="02020603050405020304" pitchFamily="18" charset="0"/>
              </a:rPr>
              <a:t>Software </a:t>
            </a:r>
          </a:p>
          <a:p>
            <a:pPr algn="ctr" eaLnBrk="1" hangingPunct="1">
              <a:spcBef>
                <a:spcPct val="0"/>
              </a:spcBef>
              <a:buFontTx/>
              <a:buNone/>
            </a:pPr>
            <a:r>
              <a:rPr lang="en-US" altLang="en-US" sz="1600" b="0" i="0">
                <a:latin typeface="Times" panose="02020603050405020304" pitchFamily="18" charset="0"/>
              </a:rPr>
              <a:t>Engineering </a:t>
            </a:r>
          </a:p>
        </p:txBody>
      </p:sp>
    </p:spTree>
    <p:extLst>
      <p:ext uri="{BB962C8B-B14F-4D97-AF65-F5344CB8AC3E}">
        <p14:creationId xmlns:p14="http://schemas.microsoft.com/office/powerpoint/2010/main" val="20180773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US" altLang="en-US" smtClean="0"/>
              <a:t>Pattern mining</a:t>
            </a:r>
          </a:p>
        </p:txBody>
      </p:sp>
      <p:sp>
        <p:nvSpPr>
          <p:cNvPr id="24579" name="Content Placeholder 2"/>
          <p:cNvSpPr>
            <a:spLocks noGrp="1"/>
          </p:cNvSpPr>
          <p:nvPr>
            <p:ph idx="1"/>
          </p:nvPr>
        </p:nvSpPr>
        <p:spPr/>
        <p:txBody>
          <a:bodyPr/>
          <a:lstStyle/>
          <a:p>
            <a:r>
              <a:rPr lang="en-US" altLang="en-US" dirty="0" smtClean="0"/>
              <a:t>How do we find patterns?</a:t>
            </a:r>
          </a:p>
          <a:p>
            <a:r>
              <a:rPr lang="en-US" altLang="en-US" dirty="0" smtClean="0"/>
              <a:t>Consider problems that appear in different systems, e.g. authentication</a:t>
            </a:r>
          </a:p>
          <a:p>
            <a:r>
              <a:rPr lang="en-US" altLang="en-US" dirty="0" smtClean="0"/>
              <a:t>Look for analogies in systems. If two or more systems have similar ways of solving a problem you have a pattern</a:t>
            </a:r>
          </a:p>
          <a:p>
            <a:r>
              <a:rPr lang="en-US" altLang="en-US" dirty="0" smtClean="0"/>
              <a:t>Describe standards and regulations, e.g. HIPAA, Sarbanes-Oxley, FEMA, Web services security standards</a:t>
            </a:r>
          </a:p>
          <a:p>
            <a:r>
              <a:rPr lang="en-US" altLang="en-US" dirty="0" smtClean="0"/>
              <a:t>From your own practice, remember similar solutions</a:t>
            </a:r>
          </a:p>
          <a:p>
            <a:endParaRPr lang="en-US" altLang="en-US" dirty="0" smtClean="0"/>
          </a:p>
          <a:p>
            <a:endParaRPr lang="en-US" altLang="en-US" dirty="0" smtClean="0"/>
          </a:p>
          <a:p>
            <a:endParaRPr lang="en-US" altLang="en-US" dirty="0" smtClean="0"/>
          </a:p>
        </p:txBody>
      </p:sp>
    </p:spTree>
    <p:extLst>
      <p:ext uri="{BB962C8B-B14F-4D97-AF65-F5344CB8AC3E}">
        <p14:creationId xmlns:p14="http://schemas.microsoft.com/office/powerpoint/2010/main" val="279852917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US" altLang="en-US" dirty="0" smtClean="0"/>
              <a:t>Pattern description: Templates</a:t>
            </a:r>
          </a:p>
        </p:txBody>
      </p:sp>
      <p:sp>
        <p:nvSpPr>
          <p:cNvPr id="3" name="Content Placeholder 2"/>
          <p:cNvSpPr>
            <a:spLocks noGrp="1"/>
          </p:cNvSpPr>
          <p:nvPr>
            <p:ph idx="1"/>
          </p:nvPr>
        </p:nvSpPr>
        <p:spPr/>
        <p:txBody>
          <a:bodyPr>
            <a:normAutofit/>
          </a:bodyPr>
          <a:lstStyle/>
          <a:p>
            <a:pPr>
              <a:defRPr/>
            </a:pPr>
            <a:r>
              <a:rPr lang="en-US" dirty="0" smtClean="0"/>
              <a:t>A template describes a pattern using a collection of sections that make explicit the function and use of the pattern</a:t>
            </a:r>
          </a:p>
          <a:p>
            <a:pPr>
              <a:defRPr/>
            </a:pPr>
            <a:r>
              <a:rPr lang="en-US" dirty="0" smtClean="0"/>
              <a:t>There are three commonly-used templates:</a:t>
            </a:r>
          </a:p>
          <a:p>
            <a:pPr marL="274320">
              <a:defRPr/>
            </a:pPr>
            <a:r>
              <a:rPr lang="en-US" dirty="0" smtClean="0"/>
              <a:t>               </a:t>
            </a:r>
            <a:r>
              <a:rPr lang="en-US" dirty="0" smtClean="0">
                <a:solidFill>
                  <a:schemeClr val="accent2"/>
                </a:solidFill>
              </a:rPr>
              <a:t>Gang of Four (GOF): </a:t>
            </a:r>
          </a:p>
          <a:p>
            <a:pPr marL="45720" indent="0">
              <a:buNone/>
              <a:defRPr/>
            </a:pPr>
            <a:r>
              <a:rPr lang="en-US" dirty="0" smtClean="0">
                <a:solidFill>
                  <a:schemeClr val="accent2"/>
                </a:solidFill>
              </a:rPr>
              <a:t>                  </a:t>
            </a:r>
            <a:r>
              <a:rPr lang="en-US" dirty="0" smtClean="0"/>
              <a:t>E. Gamma, R. Helm</a:t>
            </a:r>
            <a:r>
              <a:rPr lang="en-US" dirty="0"/>
              <a:t>, R. Johnson, J. </a:t>
            </a:r>
            <a:r>
              <a:rPr lang="en-US" dirty="0" err="1" smtClean="0"/>
              <a:t>Vlissides</a:t>
            </a:r>
            <a:endParaRPr lang="en-US" dirty="0" smtClean="0"/>
          </a:p>
          <a:p>
            <a:pPr marL="274320">
              <a:defRPr/>
            </a:pPr>
            <a:r>
              <a:rPr lang="en-US" dirty="0" smtClean="0"/>
              <a:t>               </a:t>
            </a:r>
            <a:r>
              <a:rPr lang="en-US" dirty="0" smtClean="0">
                <a:solidFill>
                  <a:schemeClr val="accent2"/>
                </a:solidFill>
              </a:rPr>
              <a:t>Principles of Software Architecture  (POSA):   </a:t>
            </a:r>
          </a:p>
          <a:p>
            <a:pPr marL="274320" indent="0">
              <a:buNone/>
              <a:defRPr/>
            </a:pPr>
            <a:r>
              <a:rPr lang="en-US" dirty="0"/>
              <a:t> </a:t>
            </a:r>
            <a:r>
              <a:rPr lang="en-US" dirty="0" smtClean="0"/>
              <a:t>               </a:t>
            </a:r>
            <a:r>
              <a:rPr lang="en-US" dirty="0" err="1" smtClean="0"/>
              <a:t>Buschmann</a:t>
            </a:r>
            <a:r>
              <a:rPr lang="en-US" dirty="0" smtClean="0"/>
              <a:t> et al.</a:t>
            </a:r>
          </a:p>
          <a:p>
            <a:pPr marL="274320">
              <a:defRPr/>
            </a:pPr>
            <a:r>
              <a:rPr lang="en-US" dirty="0" smtClean="0">
                <a:solidFill>
                  <a:schemeClr val="accent2"/>
                </a:solidFill>
              </a:rPr>
              <a:t>               C. Alexander </a:t>
            </a:r>
            <a:r>
              <a:rPr lang="en-US" dirty="0" smtClean="0"/>
              <a:t>(an architect of buildings)</a:t>
            </a:r>
            <a:endParaRPr lang="en-US" dirty="0"/>
          </a:p>
        </p:txBody>
      </p:sp>
    </p:spTree>
    <p:extLst>
      <p:ext uri="{BB962C8B-B14F-4D97-AF65-F5344CB8AC3E}">
        <p14:creationId xmlns:p14="http://schemas.microsoft.com/office/powerpoint/2010/main" val="110907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altLang="en-US" smtClean="0"/>
              <a:t>POSA template</a:t>
            </a:r>
          </a:p>
        </p:txBody>
      </p:sp>
      <p:sp>
        <p:nvSpPr>
          <p:cNvPr id="25603" name="Rectangle 3"/>
          <p:cNvSpPr>
            <a:spLocks noGrp="1" noChangeArrowheads="1"/>
          </p:cNvSpPr>
          <p:nvPr>
            <p:ph type="body" idx="1"/>
          </p:nvPr>
        </p:nvSpPr>
        <p:spPr/>
        <p:txBody>
          <a:bodyPr>
            <a:normAutofit lnSpcReduction="10000"/>
          </a:bodyPr>
          <a:lstStyle/>
          <a:p>
            <a:r>
              <a:rPr lang="en-US" altLang="en-US" sz="2400"/>
              <a:t>Intent (thumbnail)</a:t>
            </a:r>
          </a:p>
          <a:p>
            <a:r>
              <a:rPr lang="en-US" altLang="en-US" sz="2400"/>
              <a:t>Example</a:t>
            </a:r>
          </a:p>
          <a:p>
            <a:r>
              <a:rPr lang="en-US" altLang="en-US" sz="2400"/>
              <a:t>Context</a:t>
            </a:r>
          </a:p>
          <a:p>
            <a:r>
              <a:rPr lang="en-US" altLang="en-US" sz="2400"/>
              <a:t>Problem and forces</a:t>
            </a:r>
          </a:p>
          <a:p>
            <a:r>
              <a:rPr lang="en-US" altLang="en-US" sz="2400"/>
              <a:t>Solution: in words, UML models (static and dynamic)</a:t>
            </a:r>
          </a:p>
          <a:p>
            <a:r>
              <a:rPr lang="en-US" altLang="en-US" sz="2400"/>
              <a:t>Implementation</a:t>
            </a:r>
          </a:p>
          <a:p>
            <a:r>
              <a:rPr lang="en-US" altLang="en-US" sz="2400"/>
              <a:t>Example resolved</a:t>
            </a:r>
          </a:p>
          <a:p>
            <a:r>
              <a:rPr lang="en-US" altLang="en-US" sz="2400"/>
              <a:t>Known uses</a:t>
            </a:r>
          </a:p>
          <a:p>
            <a:r>
              <a:rPr lang="en-US" altLang="en-US" sz="2400"/>
              <a:t>Consequences</a:t>
            </a:r>
          </a:p>
          <a:p>
            <a:r>
              <a:rPr lang="en-US" altLang="en-US" sz="2400"/>
              <a:t>See also (related patterns)</a:t>
            </a:r>
          </a:p>
        </p:txBody>
      </p:sp>
    </p:spTree>
    <p:extLst>
      <p:ext uri="{BB962C8B-B14F-4D97-AF65-F5344CB8AC3E}">
        <p14:creationId xmlns:p14="http://schemas.microsoft.com/office/powerpoint/2010/main" val="174636243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US" altLang="en-US" smtClean="0"/>
              <a:t>Using the patterns</a:t>
            </a:r>
          </a:p>
        </p:txBody>
      </p:sp>
      <p:sp>
        <p:nvSpPr>
          <p:cNvPr id="27651" name="Rectangle 3"/>
          <p:cNvSpPr>
            <a:spLocks noGrp="1" noChangeArrowheads="1"/>
          </p:cNvSpPr>
          <p:nvPr>
            <p:ph type="body" idx="1"/>
          </p:nvPr>
        </p:nvSpPr>
        <p:spPr/>
        <p:txBody>
          <a:bodyPr/>
          <a:lstStyle/>
          <a:p>
            <a:r>
              <a:rPr lang="en-US" altLang="en-US" dirty="0" smtClean="0"/>
              <a:t>Catalogs of patterns are not enough, designers must be given guidance in their use</a:t>
            </a:r>
          </a:p>
          <a:p>
            <a:r>
              <a:rPr lang="en-US" altLang="en-US" dirty="0" smtClean="0"/>
              <a:t>There are many patterns (growing in number) and the task of selecting them gets harder</a:t>
            </a:r>
          </a:p>
          <a:p>
            <a:r>
              <a:rPr lang="en-US" altLang="en-US" dirty="0" smtClean="0"/>
              <a:t>A first approach is to classify the patterns according to some criteria, e.g., architectural levels where they are used</a:t>
            </a:r>
          </a:p>
        </p:txBody>
      </p:sp>
    </p:spTree>
    <p:extLst>
      <p:ext uri="{BB962C8B-B14F-4D97-AF65-F5344CB8AC3E}">
        <p14:creationId xmlns:p14="http://schemas.microsoft.com/office/powerpoint/2010/main" val="101718559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0"/>
            <a:r>
              <a:rPr lang="en-US" sz="2400" dirty="0"/>
              <a:t>Q1. Is a high level of Internet anonymity a good thing? Discuss its advantages and disadvantages.</a:t>
            </a:r>
            <a:br>
              <a:rPr lang="en-US" sz="2400" dirty="0"/>
            </a:br>
            <a:endParaRPr lang="en-US" sz="2400" dirty="0"/>
          </a:p>
        </p:txBody>
      </p:sp>
      <p:sp>
        <p:nvSpPr>
          <p:cNvPr id="3" name="Content Placeholder 2"/>
          <p:cNvSpPr>
            <a:spLocks noGrp="1"/>
          </p:cNvSpPr>
          <p:nvPr>
            <p:ph idx="1"/>
          </p:nvPr>
        </p:nvSpPr>
        <p:spPr/>
        <p:txBody>
          <a:bodyPr>
            <a:normAutofit/>
          </a:bodyPr>
          <a:lstStyle/>
          <a:p>
            <a:pPr marL="0" indent="0">
              <a:buNone/>
            </a:pPr>
            <a:r>
              <a:rPr lang="en-US" dirty="0" smtClean="0"/>
              <a:t>Advantages:</a:t>
            </a:r>
          </a:p>
          <a:p>
            <a:pPr marL="0" indent="0">
              <a:buNone/>
            </a:pPr>
            <a:r>
              <a:rPr lang="en-US" dirty="0" smtClean="0"/>
              <a:t>--Protects my privacy, what places I visit, what messages I send</a:t>
            </a:r>
          </a:p>
          <a:p>
            <a:pPr marL="0" indent="0">
              <a:buNone/>
            </a:pPr>
            <a:r>
              <a:rPr lang="en-US" dirty="0" smtClean="0"/>
              <a:t>--Saves from persecution political activists, dissenters,…</a:t>
            </a:r>
          </a:p>
          <a:p>
            <a:pPr marL="0" indent="0">
              <a:buNone/>
            </a:pPr>
            <a:r>
              <a:rPr lang="en-US" dirty="0" smtClean="0"/>
              <a:t>Disadvantages:</a:t>
            </a:r>
          </a:p>
          <a:p>
            <a:pPr marL="0" indent="0">
              <a:buNone/>
            </a:pPr>
            <a:r>
              <a:rPr lang="en-US" dirty="0" smtClean="0"/>
              <a:t>--Helps possible criminals or terrorists, they can communicate better, defame people, propagate false news, do bullying,…</a:t>
            </a:r>
            <a:endParaRPr lang="en-US" dirty="0"/>
          </a:p>
        </p:txBody>
      </p:sp>
    </p:spTree>
    <p:extLst>
      <p:ext uri="{BB962C8B-B14F-4D97-AF65-F5344CB8AC3E}">
        <p14:creationId xmlns:p14="http://schemas.microsoft.com/office/powerpoint/2010/main" val="273781008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altLang="en-US" smtClean="0"/>
              <a:t>Sec Pattern classification</a:t>
            </a:r>
          </a:p>
        </p:txBody>
      </p:sp>
      <p:sp>
        <p:nvSpPr>
          <p:cNvPr id="28675" name="Rectangle 3"/>
          <p:cNvSpPr>
            <a:spLocks noGrp="1" noChangeArrowheads="1"/>
          </p:cNvSpPr>
          <p:nvPr>
            <p:ph type="body" idx="1"/>
          </p:nvPr>
        </p:nvSpPr>
        <p:spPr/>
        <p:txBody>
          <a:bodyPr/>
          <a:lstStyle/>
          <a:p>
            <a:r>
              <a:rPr lang="en-US" altLang="en-US" smtClean="0"/>
              <a:t>Use a multidimensional matrix</a:t>
            </a:r>
          </a:p>
          <a:p>
            <a:r>
              <a:rPr lang="en-US" altLang="en-US" smtClean="0"/>
              <a:t>Dimensions may include: architectural level, lifecycle stage, concern, type of pattern, domain,…</a:t>
            </a:r>
          </a:p>
          <a:p>
            <a:r>
              <a:rPr lang="en-US" altLang="en-US" smtClean="0"/>
              <a:t>Example: XACML</a:t>
            </a:r>
          </a:p>
        </p:txBody>
      </p:sp>
    </p:spTree>
    <p:extLst>
      <p:ext uri="{BB962C8B-B14F-4D97-AF65-F5344CB8AC3E}">
        <p14:creationId xmlns:p14="http://schemas.microsoft.com/office/powerpoint/2010/main" val="108683619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95600" y="1447800"/>
            <a:ext cx="65532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2990215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r>
              <a:rPr lang="en-US" altLang="en-US" smtClean="0"/>
              <a:t>Security layers</a:t>
            </a:r>
          </a:p>
        </p:txBody>
      </p:sp>
      <p:pic>
        <p:nvPicPr>
          <p:cNvPr id="3072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91075" y="2682875"/>
            <a:ext cx="2609850" cy="2686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2035614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Examples of systems</a:t>
            </a:r>
            <a:br>
              <a:rPr lang="en-US" dirty="0" smtClean="0"/>
            </a:br>
            <a:endParaRPr lang="en-US" dirty="0"/>
          </a:p>
        </p:txBody>
      </p:sp>
      <p:sp>
        <p:nvSpPr>
          <p:cNvPr id="125954" name="Date Placeholder 1"/>
          <p:cNvSpPr>
            <a:spLocks noGrp="1"/>
          </p:cNvSpPr>
          <p:nvPr>
            <p:ph type="dt" sz="half" idx="10"/>
          </p:nvPr>
        </p:nvSpPr>
        <p:spPr>
          <a:noFill/>
        </p:spPr>
        <p:txBody>
          <a:bodyPr/>
          <a:lstStyle/>
          <a:p>
            <a:pPr eaLnBrk="0" hangingPunct="0"/>
            <a:fld id="{1627A274-7F65-4447-A7A1-6753FDB6F87B}" type="datetime1">
              <a:rPr lang="en-US" smtClean="0">
                <a:solidFill>
                  <a:srgbClr val="000000"/>
                </a:solidFill>
              </a:rPr>
              <a:pPr eaLnBrk="0" hangingPunct="0"/>
              <a:t>5/9/2016</a:t>
            </a:fld>
            <a:endParaRPr lang="en-US" smtClean="0">
              <a:solidFill>
                <a:srgbClr val="000000"/>
              </a:solidFill>
            </a:endParaRPr>
          </a:p>
        </p:txBody>
      </p:sp>
      <p:sp>
        <p:nvSpPr>
          <p:cNvPr id="125955" name="Slide Number Placeholder 3"/>
          <p:cNvSpPr>
            <a:spLocks noGrp="1"/>
          </p:cNvSpPr>
          <p:nvPr>
            <p:ph type="sldNum" sz="quarter" idx="12"/>
          </p:nvPr>
        </p:nvSpPr>
        <p:spPr>
          <a:noFill/>
        </p:spPr>
        <p:txBody>
          <a:bodyPr/>
          <a:lstStyle/>
          <a:p>
            <a:pPr eaLnBrk="0" hangingPunct="0"/>
            <a:fld id="{CF193BFF-6B59-462D-91BA-064B5A21AB4D}" type="slidenum">
              <a:rPr lang="en-US" smtClean="0">
                <a:solidFill>
                  <a:srgbClr val="000000"/>
                </a:solidFill>
              </a:rPr>
              <a:pPr eaLnBrk="0" hangingPunct="0"/>
              <a:t>33</a:t>
            </a:fld>
            <a:endParaRPr lang="en-US" smtClean="0">
              <a:solidFill>
                <a:srgbClr val="000000"/>
              </a:solidFill>
            </a:endParaRPr>
          </a:p>
        </p:txBody>
      </p:sp>
      <p:sp>
        <p:nvSpPr>
          <p:cNvPr id="125956" name="Rectangle 4"/>
          <p:cNvSpPr>
            <a:spLocks noChangeArrowheads="1"/>
          </p:cNvSpPr>
          <p:nvPr/>
        </p:nvSpPr>
        <p:spPr bwMode="auto">
          <a:xfrm>
            <a:off x="1524000" y="797512"/>
            <a:ext cx="8915400" cy="5262979"/>
          </a:xfrm>
          <a:prstGeom prst="rect">
            <a:avLst/>
          </a:prstGeom>
          <a:noFill/>
          <a:ln w="9525">
            <a:noFill/>
            <a:miter lim="800000"/>
            <a:headEnd/>
            <a:tailEnd/>
          </a:ln>
        </p:spPr>
        <p:txBody>
          <a:bodyPr anchor="ctr">
            <a:spAutoFit/>
          </a:bodyPr>
          <a:lstStyle/>
          <a:p>
            <a:pPr algn="ctr" eaLnBrk="0" fontAlgn="base" hangingPunct="0">
              <a:spcBef>
                <a:spcPct val="0"/>
              </a:spcBef>
              <a:spcAft>
                <a:spcPct val="0"/>
              </a:spcAft>
            </a:pPr>
            <a:r>
              <a:rPr lang="en-US" sz="2400">
                <a:solidFill>
                  <a:srgbClr val="000000"/>
                </a:solidFill>
                <a:latin typeface="Times New Roman" pitchFamily="18" charset="0"/>
              </a:rPr>
              <a:t>The Splendid Hotel and Casino in Las Vegas is a group of several hotels. They require a new information system. </a:t>
            </a:r>
          </a:p>
          <a:p>
            <a:pPr algn="ctr" eaLnBrk="0" fontAlgn="base" hangingPunct="0">
              <a:spcBef>
                <a:spcPct val="0"/>
              </a:spcBef>
              <a:spcAft>
                <a:spcPct val="0"/>
              </a:spcAft>
            </a:pPr>
            <a:r>
              <a:rPr lang="en-US" sz="2400">
                <a:solidFill>
                  <a:srgbClr val="000000"/>
                </a:solidFill>
                <a:latin typeface="Times New Roman" pitchFamily="18" charset="0"/>
              </a:rPr>
              <a:t>Most of the functions of the planned system have security requirements. You are the security specialist of your company and you are expected to produce a security architecture for this project. </a:t>
            </a:r>
          </a:p>
          <a:p>
            <a:pPr algn="ctr" eaLnBrk="0" fontAlgn="base" hangingPunct="0">
              <a:spcBef>
                <a:spcPct val="0"/>
              </a:spcBef>
              <a:spcAft>
                <a:spcPct val="0"/>
              </a:spcAft>
            </a:pPr>
            <a:endParaRPr lang="en-US" sz="2400">
              <a:solidFill>
                <a:srgbClr val="000000"/>
              </a:solidFill>
              <a:latin typeface="Times New Roman" pitchFamily="18" charset="0"/>
            </a:endParaRPr>
          </a:p>
          <a:p>
            <a:pPr algn="ctr" eaLnBrk="0" fontAlgn="base" hangingPunct="0">
              <a:spcBef>
                <a:spcPct val="0"/>
              </a:spcBef>
              <a:spcAft>
                <a:spcPct val="0"/>
              </a:spcAft>
            </a:pPr>
            <a:r>
              <a:rPr lang="en-US" sz="2400">
                <a:solidFill>
                  <a:srgbClr val="000000"/>
                </a:solidFill>
                <a:latin typeface="Times New Roman" pitchFamily="18" charset="0"/>
              </a:rPr>
              <a:t>The strongest need is to protect the money collected in the gambling operations of the hotels. The obvious physical security, i.e. vaults and guards, is not enough. Software is needed to control who can open the vault and to have access to specific compartments in the vault.</a:t>
            </a:r>
          </a:p>
          <a:p>
            <a:pPr algn="ctr" eaLnBrk="0" fontAlgn="base" hangingPunct="0">
              <a:spcBef>
                <a:spcPct val="0"/>
              </a:spcBef>
              <a:spcAft>
                <a:spcPct val="0"/>
              </a:spcAft>
            </a:pPr>
            <a:endParaRPr lang="en-US" sz="2400">
              <a:solidFill>
                <a:srgbClr val="000000"/>
              </a:solidFill>
              <a:latin typeface="Times New Roman" pitchFamily="18" charset="0"/>
            </a:endParaRPr>
          </a:p>
          <a:p>
            <a:pPr algn="ctr" eaLnBrk="0" fontAlgn="base" hangingPunct="0">
              <a:spcBef>
                <a:spcPct val="0"/>
              </a:spcBef>
              <a:spcAft>
                <a:spcPct val="0"/>
              </a:spcAft>
            </a:pPr>
            <a:r>
              <a:rPr lang="en-US" sz="2400">
                <a:solidFill>
                  <a:srgbClr val="000000"/>
                </a:solidFill>
                <a:latin typeface="Times New Roman" pitchFamily="18" charset="0"/>
              </a:rPr>
              <a:t>The reservations system has privacy needs. Also potential terrorist threats could occur if it is known that a particular person or group is in the hotel. </a:t>
            </a:r>
          </a:p>
        </p:txBody>
      </p:sp>
    </p:spTree>
    <p:extLst>
      <p:ext uri="{BB962C8B-B14F-4D97-AF65-F5344CB8AC3E}">
        <p14:creationId xmlns:p14="http://schemas.microsoft.com/office/powerpoint/2010/main" val="408084443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Date Placeholder 1"/>
          <p:cNvSpPr>
            <a:spLocks noGrp="1"/>
          </p:cNvSpPr>
          <p:nvPr>
            <p:ph type="dt" sz="quarter" idx="10"/>
          </p:nvPr>
        </p:nvSpPr>
        <p:spPr>
          <a:noFill/>
        </p:spPr>
        <p:txBody>
          <a:bodyPr/>
          <a:lstStyle/>
          <a:p>
            <a:pPr eaLnBrk="0" hangingPunct="0"/>
            <a:fld id="{E68F8D4C-E536-4FDE-ADEA-0BEC731BF74C}" type="datetime1">
              <a:rPr lang="en-US" smtClean="0">
                <a:solidFill>
                  <a:srgbClr val="000000"/>
                </a:solidFill>
              </a:rPr>
              <a:pPr eaLnBrk="0" hangingPunct="0"/>
              <a:t>5/9/2016</a:t>
            </a:fld>
            <a:endParaRPr lang="en-US" smtClean="0">
              <a:solidFill>
                <a:srgbClr val="000000"/>
              </a:solidFill>
            </a:endParaRPr>
          </a:p>
        </p:txBody>
      </p:sp>
      <p:sp>
        <p:nvSpPr>
          <p:cNvPr id="126979" name="Slide Number Placeholder 3"/>
          <p:cNvSpPr>
            <a:spLocks noGrp="1"/>
          </p:cNvSpPr>
          <p:nvPr>
            <p:ph type="sldNum" sz="quarter" idx="12"/>
          </p:nvPr>
        </p:nvSpPr>
        <p:spPr>
          <a:noFill/>
        </p:spPr>
        <p:txBody>
          <a:bodyPr/>
          <a:lstStyle/>
          <a:p>
            <a:pPr eaLnBrk="0" hangingPunct="0"/>
            <a:fld id="{496CE125-197F-4595-B3F8-B647D14FDFFC}" type="slidenum">
              <a:rPr lang="en-US" smtClean="0">
                <a:solidFill>
                  <a:srgbClr val="000000"/>
                </a:solidFill>
              </a:rPr>
              <a:pPr eaLnBrk="0" hangingPunct="0"/>
              <a:t>34</a:t>
            </a:fld>
            <a:endParaRPr lang="en-US" smtClean="0">
              <a:solidFill>
                <a:srgbClr val="000000"/>
              </a:solidFill>
            </a:endParaRPr>
          </a:p>
        </p:txBody>
      </p:sp>
      <p:sp>
        <p:nvSpPr>
          <p:cNvPr id="126980" name="Rectangle 4"/>
          <p:cNvSpPr>
            <a:spLocks noChangeArrowheads="1"/>
          </p:cNvSpPr>
          <p:nvPr/>
        </p:nvSpPr>
        <p:spPr bwMode="auto">
          <a:xfrm>
            <a:off x="1524000" y="797512"/>
            <a:ext cx="9144000" cy="5262979"/>
          </a:xfrm>
          <a:prstGeom prst="rect">
            <a:avLst/>
          </a:prstGeom>
          <a:noFill/>
          <a:ln w="9525">
            <a:noFill/>
            <a:miter lim="800000"/>
            <a:headEnd/>
            <a:tailEnd/>
          </a:ln>
        </p:spPr>
        <p:txBody>
          <a:bodyPr anchor="ctr">
            <a:spAutoFit/>
          </a:bodyPr>
          <a:lstStyle/>
          <a:p>
            <a:pPr algn="ctr" eaLnBrk="0" fontAlgn="base" hangingPunct="0">
              <a:spcBef>
                <a:spcPct val="0"/>
              </a:spcBef>
              <a:spcAft>
                <a:spcPct val="0"/>
              </a:spcAft>
            </a:pPr>
            <a:r>
              <a:rPr lang="en-US" sz="2400">
                <a:solidFill>
                  <a:srgbClr val="000000"/>
                </a:solidFill>
                <a:latin typeface="Times New Roman" pitchFamily="18" charset="0"/>
              </a:rPr>
              <a:t>The rooms need to be protected against burglars. </a:t>
            </a:r>
          </a:p>
          <a:p>
            <a:pPr algn="ctr" eaLnBrk="0" fontAlgn="base" hangingPunct="0">
              <a:spcBef>
                <a:spcPct val="0"/>
              </a:spcBef>
              <a:spcAft>
                <a:spcPct val="0"/>
              </a:spcAft>
            </a:pPr>
            <a:r>
              <a:rPr lang="en-US" sz="2400">
                <a:solidFill>
                  <a:srgbClr val="000000"/>
                </a:solidFill>
                <a:latin typeface="Times New Roman" pitchFamily="18" charset="0"/>
              </a:rPr>
              <a:t>The hotels have expensive art objects and paintings that need protection.</a:t>
            </a:r>
          </a:p>
          <a:p>
            <a:pPr algn="ctr" eaLnBrk="0" fontAlgn="base" hangingPunct="0">
              <a:spcBef>
                <a:spcPct val="0"/>
              </a:spcBef>
              <a:spcAft>
                <a:spcPct val="0"/>
              </a:spcAft>
            </a:pPr>
            <a:r>
              <a:rPr lang="en-US" sz="2400">
                <a:solidFill>
                  <a:srgbClr val="000000"/>
                </a:solidFill>
                <a:latin typeface="Times New Roman" pitchFamily="18" charset="0"/>
              </a:rPr>
              <a:t> We cannot put guards at all objects, which are scattered around the hotels. </a:t>
            </a:r>
          </a:p>
          <a:p>
            <a:pPr algn="ctr" eaLnBrk="0" fontAlgn="base" hangingPunct="0">
              <a:spcBef>
                <a:spcPct val="0"/>
              </a:spcBef>
              <a:spcAft>
                <a:spcPct val="0"/>
              </a:spcAft>
            </a:pPr>
            <a:endParaRPr lang="en-US" sz="2400">
              <a:solidFill>
                <a:srgbClr val="000000"/>
              </a:solidFill>
              <a:latin typeface="Times New Roman" pitchFamily="18" charset="0"/>
            </a:endParaRPr>
          </a:p>
          <a:p>
            <a:pPr algn="ctr" eaLnBrk="0" fontAlgn="base" hangingPunct="0">
              <a:spcBef>
                <a:spcPct val="0"/>
              </a:spcBef>
              <a:spcAft>
                <a:spcPct val="0"/>
              </a:spcAft>
            </a:pPr>
            <a:r>
              <a:rPr lang="en-US" sz="2400">
                <a:solidFill>
                  <a:srgbClr val="000000"/>
                </a:solidFill>
                <a:latin typeface="Times New Roman" pitchFamily="18" charset="0"/>
              </a:rPr>
              <a:t>Room TV can be used to order room service, tickets, movies, etc. </a:t>
            </a:r>
          </a:p>
          <a:p>
            <a:pPr algn="ctr" eaLnBrk="0" fontAlgn="base" hangingPunct="0">
              <a:spcBef>
                <a:spcPct val="0"/>
              </a:spcBef>
              <a:spcAft>
                <a:spcPct val="0"/>
              </a:spcAft>
            </a:pPr>
            <a:r>
              <a:rPr lang="en-US" sz="2400">
                <a:solidFill>
                  <a:srgbClr val="000000"/>
                </a:solidFill>
                <a:latin typeface="Times New Roman" pitchFamily="18" charset="0"/>
              </a:rPr>
              <a:t>    They can also be used as Internet terminals. They bring up privacy concerns and they should be restricted only to the room occupants, e.g. a maid cannot watch movies. </a:t>
            </a:r>
          </a:p>
          <a:p>
            <a:pPr algn="ctr" eaLnBrk="0" fontAlgn="base" hangingPunct="0">
              <a:spcBef>
                <a:spcPct val="0"/>
              </a:spcBef>
              <a:spcAft>
                <a:spcPct val="0"/>
              </a:spcAft>
            </a:pPr>
            <a:r>
              <a:rPr lang="en-US" sz="2400">
                <a:solidFill>
                  <a:srgbClr val="000000"/>
                </a:solidFill>
                <a:latin typeface="Times New Roman" pitchFamily="18" charset="0"/>
              </a:rPr>
              <a:t>Each room has a bar and a safe which should only be opened by authorized persons. </a:t>
            </a:r>
          </a:p>
          <a:p>
            <a:pPr algn="ctr" eaLnBrk="0" fontAlgn="base" hangingPunct="0">
              <a:spcBef>
                <a:spcPct val="0"/>
              </a:spcBef>
              <a:spcAft>
                <a:spcPct val="0"/>
              </a:spcAft>
            </a:pPr>
            <a:endParaRPr lang="en-US" sz="2400">
              <a:solidFill>
                <a:srgbClr val="000000"/>
              </a:solidFill>
              <a:latin typeface="Times New Roman" pitchFamily="18" charset="0"/>
            </a:endParaRPr>
          </a:p>
          <a:p>
            <a:pPr algn="ctr" eaLnBrk="0" fontAlgn="base" hangingPunct="0">
              <a:spcBef>
                <a:spcPct val="0"/>
              </a:spcBef>
              <a:spcAft>
                <a:spcPct val="0"/>
              </a:spcAft>
            </a:pPr>
            <a:r>
              <a:rPr lang="en-US" sz="2400">
                <a:solidFill>
                  <a:srgbClr val="000000"/>
                </a:solidFill>
                <a:latin typeface="Times New Roman" pitchFamily="18" charset="0"/>
              </a:rPr>
              <a:t>                     We need to keep track of the employees of the hotel group and there will be physical areas restricted to only some employees.</a:t>
            </a:r>
            <a:r>
              <a:rPr lang="en-US" sz="2400" i="1">
                <a:solidFill>
                  <a:srgbClr val="000000"/>
                </a:solidFill>
                <a:latin typeface="Times New Roman" pitchFamily="18" charset="0"/>
              </a:rPr>
              <a:t> </a:t>
            </a:r>
          </a:p>
        </p:txBody>
      </p:sp>
    </p:spTree>
    <p:extLst>
      <p:ext uri="{BB962C8B-B14F-4D97-AF65-F5344CB8AC3E}">
        <p14:creationId xmlns:p14="http://schemas.microsoft.com/office/powerpoint/2010/main" val="351545580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Date Placeholder 1"/>
          <p:cNvSpPr>
            <a:spLocks noGrp="1"/>
          </p:cNvSpPr>
          <p:nvPr>
            <p:ph type="dt" sz="quarter" idx="10"/>
          </p:nvPr>
        </p:nvSpPr>
        <p:spPr>
          <a:noFill/>
        </p:spPr>
        <p:txBody>
          <a:bodyPr/>
          <a:lstStyle/>
          <a:p>
            <a:pPr eaLnBrk="0" hangingPunct="0"/>
            <a:fld id="{B691A4B3-4992-423A-8B7D-B2454A7D65F2}" type="datetime1">
              <a:rPr lang="en-US" smtClean="0">
                <a:solidFill>
                  <a:srgbClr val="000000"/>
                </a:solidFill>
              </a:rPr>
              <a:pPr eaLnBrk="0" hangingPunct="0"/>
              <a:t>5/9/2016</a:t>
            </a:fld>
            <a:endParaRPr lang="en-US" smtClean="0">
              <a:solidFill>
                <a:srgbClr val="000000"/>
              </a:solidFill>
            </a:endParaRPr>
          </a:p>
        </p:txBody>
      </p:sp>
      <p:sp>
        <p:nvSpPr>
          <p:cNvPr id="128003" name="Slide Number Placeholder 3"/>
          <p:cNvSpPr>
            <a:spLocks noGrp="1"/>
          </p:cNvSpPr>
          <p:nvPr>
            <p:ph type="sldNum" sz="quarter" idx="12"/>
          </p:nvPr>
        </p:nvSpPr>
        <p:spPr>
          <a:noFill/>
        </p:spPr>
        <p:txBody>
          <a:bodyPr/>
          <a:lstStyle/>
          <a:p>
            <a:pPr eaLnBrk="0" hangingPunct="0"/>
            <a:fld id="{B445A491-89E9-43DF-8DD8-F10F581AF640}" type="slidenum">
              <a:rPr lang="en-US" smtClean="0">
                <a:solidFill>
                  <a:srgbClr val="000000"/>
                </a:solidFill>
              </a:rPr>
              <a:pPr eaLnBrk="0" hangingPunct="0"/>
              <a:t>35</a:t>
            </a:fld>
            <a:endParaRPr lang="en-US" smtClean="0">
              <a:solidFill>
                <a:srgbClr val="000000"/>
              </a:solidFill>
            </a:endParaRPr>
          </a:p>
        </p:txBody>
      </p:sp>
      <p:sp>
        <p:nvSpPr>
          <p:cNvPr id="128004" name="Rectangle 4"/>
          <p:cNvSpPr>
            <a:spLocks noChangeArrowheads="1"/>
          </p:cNvSpPr>
          <p:nvPr/>
        </p:nvSpPr>
        <p:spPr bwMode="auto">
          <a:xfrm>
            <a:off x="2209800" y="609600"/>
            <a:ext cx="7772400" cy="1143000"/>
          </a:xfrm>
          <a:prstGeom prst="rect">
            <a:avLst/>
          </a:prstGeom>
          <a:noFill/>
          <a:ln w="9525">
            <a:noFill/>
            <a:miter lim="800000"/>
            <a:headEnd/>
            <a:tailEnd/>
          </a:ln>
        </p:spPr>
        <p:txBody>
          <a:bodyPr anchor="ctr"/>
          <a:lstStyle/>
          <a:p>
            <a:pPr algn="ctr" eaLnBrk="0" fontAlgn="base" hangingPunct="0">
              <a:spcBef>
                <a:spcPct val="0"/>
              </a:spcBef>
              <a:spcAft>
                <a:spcPct val="0"/>
              </a:spcAft>
            </a:pPr>
            <a:r>
              <a:rPr lang="en-US" sz="4400">
                <a:solidFill>
                  <a:srgbClr val="000000"/>
                </a:solidFill>
                <a:latin typeface="Times New Roman" pitchFamily="18" charset="0"/>
              </a:rPr>
              <a:t> Medical records</a:t>
            </a:r>
          </a:p>
        </p:txBody>
      </p:sp>
      <p:sp>
        <p:nvSpPr>
          <p:cNvPr id="128005" name="Rectangle 5"/>
          <p:cNvSpPr>
            <a:spLocks noChangeArrowheads="1"/>
          </p:cNvSpPr>
          <p:nvPr/>
        </p:nvSpPr>
        <p:spPr bwMode="auto">
          <a:xfrm>
            <a:off x="2209800" y="1981200"/>
            <a:ext cx="7772400" cy="4114800"/>
          </a:xfrm>
          <a:prstGeom prst="rect">
            <a:avLst/>
          </a:prstGeom>
          <a:noFill/>
          <a:ln w="9525">
            <a:noFill/>
            <a:miter lim="800000"/>
            <a:headEnd/>
            <a:tailEnd/>
          </a:ln>
        </p:spPr>
        <p:txBody>
          <a:bodyPr/>
          <a:lstStyle/>
          <a:p>
            <a:pPr marL="342900" indent="-342900" eaLnBrk="0" fontAlgn="base" hangingPunct="0">
              <a:spcBef>
                <a:spcPct val="20000"/>
              </a:spcBef>
              <a:spcAft>
                <a:spcPct val="0"/>
              </a:spcAft>
              <a:buFontTx/>
              <a:buChar char="•"/>
            </a:pPr>
            <a:r>
              <a:rPr lang="en-US" sz="1600">
                <a:solidFill>
                  <a:srgbClr val="000000"/>
                </a:solidFill>
                <a:latin typeface="Times New Roman" pitchFamily="18" charset="0"/>
              </a:rPr>
              <a:t>The US Congress is about to pass a law letting patients access their own medical records and where they will be notified of accesses to those records by others. This is already standard in the UK and other European countries. We need to implement a system where medical records can be stored in any type of database connected together by some distribution architecture and where accesses to records are performed through web browsers. Browsers run the usual http protocol to get data but they also can run applets with CORBA to perform transactions through the internet. Other than patients, the data is also read or updated by doctors, nurses, insurance company employees, and hospital employees. </a:t>
            </a:r>
          </a:p>
          <a:p>
            <a:pPr marL="342900" indent="-342900" eaLnBrk="0" fontAlgn="base" hangingPunct="0">
              <a:spcBef>
                <a:spcPct val="20000"/>
              </a:spcBef>
              <a:spcAft>
                <a:spcPct val="0"/>
              </a:spcAft>
              <a:buFontTx/>
              <a:buChar char="•"/>
            </a:pPr>
            <a:r>
              <a:rPr lang="en-US" sz="1600">
                <a:solidFill>
                  <a:srgbClr val="000000"/>
                </a:solidFill>
                <a:latin typeface="Times New Roman" pitchFamily="18" charset="0"/>
                <a:cs typeface="Times New Roman" pitchFamily="18" charset="0"/>
              </a:rPr>
              <a:t>a)	</a:t>
            </a:r>
            <a:r>
              <a:rPr lang="en-US" sz="1600">
                <a:solidFill>
                  <a:srgbClr val="000000"/>
                </a:solidFill>
                <a:latin typeface="Times New Roman" pitchFamily="18" charset="0"/>
              </a:rPr>
              <a:t>Define some security policies for the system.</a:t>
            </a:r>
          </a:p>
          <a:p>
            <a:pPr marL="342900" indent="-342900" eaLnBrk="0" fontAlgn="base" hangingPunct="0">
              <a:spcBef>
                <a:spcPct val="20000"/>
              </a:spcBef>
              <a:spcAft>
                <a:spcPct val="0"/>
              </a:spcAft>
              <a:buFontTx/>
              <a:buChar char="•"/>
            </a:pPr>
            <a:r>
              <a:rPr lang="en-US" sz="1600">
                <a:solidFill>
                  <a:srgbClr val="000000"/>
                </a:solidFill>
                <a:latin typeface="Times New Roman" pitchFamily="18" charset="0"/>
                <a:cs typeface="Times New Roman" pitchFamily="18" charset="0"/>
              </a:rPr>
              <a:t>b)	</a:t>
            </a:r>
            <a:r>
              <a:rPr lang="en-US" sz="1600">
                <a:solidFill>
                  <a:srgbClr val="000000"/>
                </a:solidFill>
                <a:latin typeface="Times New Roman" pitchFamily="18" charset="0"/>
              </a:rPr>
              <a:t>Discuss possible attacks at each architectural level</a:t>
            </a:r>
          </a:p>
          <a:p>
            <a:pPr marL="342900" indent="-342900" eaLnBrk="0" fontAlgn="base" hangingPunct="0">
              <a:spcBef>
                <a:spcPct val="20000"/>
              </a:spcBef>
              <a:spcAft>
                <a:spcPct val="0"/>
              </a:spcAft>
              <a:buFontTx/>
              <a:buChar char="•"/>
            </a:pPr>
            <a:r>
              <a:rPr lang="en-US" sz="1600">
                <a:solidFill>
                  <a:srgbClr val="000000"/>
                </a:solidFill>
                <a:latin typeface="Times New Roman" pitchFamily="18" charset="0"/>
                <a:cs typeface="Times New Roman" pitchFamily="18" charset="0"/>
              </a:rPr>
              <a:t>c)	</a:t>
            </a:r>
            <a:r>
              <a:rPr lang="en-US" sz="1600">
                <a:solidFill>
                  <a:srgbClr val="000000"/>
                </a:solidFill>
                <a:latin typeface="Times New Roman" pitchFamily="18" charset="0"/>
              </a:rPr>
              <a:t>Define a security model to guide your design and apply the policies.</a:t>
            </a:r>
          </a:p>
          <a:p>
            <a:pPr marL="342900" indent="-342900" eaLnBrk="0" fontAlgn="base" hangingPunct="0">
              <a:spcBef>
                <a:spcPct val="20000"/>
              </a:spcBef>
              <a:spcAft>
                <a:spcPct val="0"/>
              </a:spcAft>
              <a:buFontTx/>
              <a:buChar char="•"/>
            </a:pPr>
            <a:r>
              <a:rPr lang="en-US" sz="1600">
                <a:solidFill>
                  <a:srgbClr val="000000"/>
                </a:solidFill>
                <a:latin typeface="Times New Roman" pitchFamily="18" charset="0"/>
                <a:cs typeface="Times New Roman" pitchFamily="18" charset="0"/>
              </a:rPr>
              <a:t>d)	</a:t>
            </a:r>
            <a:r>
              <a:rPr lang="en-US" sz="1600">
                <a:solidFill>
                  <a:srgbClr val="000000"/>
                </a:solidFill>
                <a:latin typeface="Times New Roman" pitchFamily="18" charset="0"/>
              </a:rPr>
              <a:t>Discuss how to implement this model in the given architecture. Assign security mechanisms at each level and describe how they contribute to stop the threats.</a:t>
            </a:r>
          </a:p>
          <a:p>
            <a:pPr marL="342900" indent="-342900" eaLnBrk="0" fontAlgn="base" hangingPunct="0">
              <a:spcBef>
                <a:spcPct val="20000"/>
              </a:spcBef>
              <a:spcAft>
                <a:spcPct val="0"/>
              </a:spcAft>
              <a:buFontTx/>
              <a:buChar char="•"/>
            </a:pPr>
            <a:r>
              <a:rPr lang="en-US" sz="1600">
                <a:solidFill>
                  <a:srgbClr val="000000"/>
                </a:solidFill>
                <a:latin typeface="Times New Roman" pitchFamily="18" charset="0"/>
              </a:rPr>
              <a:t>Try to be as precise as possible, providing OO models, patterns, formal descriptions whenever possible. </a:t>
            </a:r>
          </a:p>
          <a:p>
            <a:pPr marL="342900" indent="-342900" eaLnBrk="0" fontAlgn="base" hangingPunct="0">
              <a:spcBef>
                <a:spcPct val="20000"/>
              </a:spcBef>
              <a:spcAft>
                <a:spcPct val="0"/>
              </a:spcAft>
              <a:buFontTx/>
              <a:buChar char="•"/>
            </a:pPr>
            <a:endParaRPr lang="en-US" sz="1600" u="sng">
              <a:solidFill>
                <a:srgbClr val="000000"/>
              </a:solidFill>
              <a:latin typeface="Times New Roman" pitchFamily="18" charset="0"/>
            </a:endParaRPr>
          </a:p>
          <a:p>
            <a:pPr marL="342900" indent="-342900" eaLnBrk="0" fontAlgn="base" hangingPunct="0">
              <a:spcBef>
                <a:spcPct val="20000"/>
              </a:spcBef>
              <a:spcAft>
                <a:spcPct val="0"/>
              </a:spcAft>
              <a:buFontTx/>
              <a:buChar char="•"/>
            </a:pPr>
            <a:endParaRPr lang="en-US" sz="1600">
              <a:solidFill>
                <a:srgbClr val="000000"/>
              </a:solidFill>
              <a:latin typeface="Times New Roman" pitchFamily="18" charset="0"/>
            </a:endParaRPr>
          </a:p>
        </p:txBody>
      </p:sp>
    </p:spTree>
    <p:extLst>
      <p:ext uri="{BB962C8B-B14F-4D97-AF65-F5344CB8AC3E}">
        <p14:creationId xmlns:p14="http://schemas.microsoft.com/office/powerpoint/2010/main" val="12588782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Date Placeholder 1"/>
          <p:cNvSpPr>
            <a:spLocks noGrp="1"/>
          </p:cNvSpPr>
          <p:nvPr>
            <p:ph type="dt" sz="quarter" idx="10"/>
          </p:nvPr>
        </p:nvSpPr>
        <p:spPr>
          <a:noFill/>
        </p:spPr>
        <p:txBody>
          <a:bodyPr/>
          <a:lstStyle/>
          <a:p>
            <a:pPr eaLnBrk="0" hangingPunct="0"/>
            <a:fld id="{87506582-9A16-47D5-AC9F-35ADC7E3ACF7}" type="datetime1">
              <a:rPr lang="en-US" smtClean="0">
                <a:solidFill>
                  <a:srgbClr val="000000"/>
                </a:solidFill>
              </a:rPr>
              <a:pPr eaLnBrk="0" hangingPunct="0"/>
              <a:t>5/9/2016</a:t>
            </a:fld>
            <a:endParaRPr lang="en-US" smtClean="0">
              <a:solidFill>
                <a:srgbClr val="000000"/>
              </a:solidFill>
            </a:endParaRPr>
          </a:p>
        </p:txBody>
      </p:sp>
      <p:sp>
        <p:nvSpPr>
          <p:cNvPr id="129027" name="Slide Number Placeholder 3"/>
          <p:cNvSpPr>
            <a:spLocks noGrp="1"/>
          </p:cNvSpPr>
          <p:nvPr>
            <p:ph type="sldNum" sz="quarter" idx="12"/>
          </p:nvPr>
        </p:nvSpPr>
        <p:spPr>
          <a:noFill/>
        </p:spPr>
        <p:txBody>
          <a:bodyPr/>
          <a:lstStyle/>
          <a:p>
            <a:pPr eaLnBrk="0" hangingPunct="0"/>
            <a:fld id="{49A7BD85-D833-4016-AC9F-C8901D16E930}" type="slidenum">
              <a:rPr lang="en-US" smtClean="0">
                <a:solidFill>
                  <a:srgbClr val="000000"/>
                </a:solidFill>
              </a:rPr>
              <a:pPr eaLnBrk="0" hangingPunct="0"/>
              <a:t>36</a:t>
            </a:fld>
            <a:endParaRPr lang="en-US" smtClean="0">
              <a:solidFill>
                <a:srgbClr val="000000"/>
              </a:solidFill>
            </a:endParaRPr>
          </a:p>
        </p:txBody>
      </p:sp>
      <p:sp>
        <p:nvSpPr>
          <p:cNvPr id="129028" name="Rectangle 4"/>
          <p:cNvSpPr>
            <a:spLocks noChangeArrowheads="1"/>
          </p:cNvSpPr>
          <p:nvPr/>
        </p:nvSpPr>
        <p:spPr bwMode="auto">
          <a:xfrm>
            <a:off x="2209800" y="609600"/>
            <a:ext cx="7772400" cy="1143000"/>
          </a:xfrm>
          <a:prstGeom prst="rect">
            <a:avLst/>
          </a:prstGeom>
          <a:noFill/>
          <a:ln w="9525">
            <a:noFill/>
            <a:miter lim="800000"/>
            <a:headEnd/>
            <a:tailEnd/>
          </a:ln>
        </p:spPr>
        <p:txBody>
          <a:bodyPr anchor="ctr"/>
          <a:lstStyle/>
          <a:p>
            <a:pPr algn="ctr" eaLnBrk="0" fontAlgn="base" hangingPunct="0">
              <a:spcBef>
                <a:spcPct val="0"/>
              </a:spcBef>
              <a:spcAft>
                <a:spcPct val="0"/>
              </a:spcAft>
            </a:pPr>
            <a:r>
              <a:rPr lang="en-US" sz="4400">
                <a:solidFill>
                  <a:srgbClr val="000000"/>
                </a:solidFill>
                <a:latin typeface="Times New Roman" pitchFamily="18" charset="0"/>
              </a:rPr>
              <a:t>A remote voting system</a:t>
            </a:r>
          </a:p>
        </p:txBody>
      </p:sp>
      <p:sp>
        <p:nvSpPr>
          <p:cNvPr id="129029" name="Rectangle 5"/>
          <p:cNvSpPr>
            <a:spLocks noChangeArrowheads="1"/>
          </p:cNvSpPr>
          <p:nvPr/>
        </p:nvSpPr>
        <p:spPr bwMode="auto">
          <a:xfrm>
            <a:off x="2209800" y="1981200"/>
            <a:ext cx="7772400" cy="4114800"/>
          </a:xfrm>
          <a:prstGeom prst="rect">
            <a:avLst/>
          </a:prstGeom>
          <a:noFill/>
          <a:ln w="9525">
            <a:noFill/>
            <a:miter lim="800000"/>
            <a:headEnd/>
            <a:tailEnd/>
          </a:ln>
        </p:spPr>
        <p:txBody>
          <a:bodyPr/>
          <a:lstStyle/>
          <a:p>
            <a:pPr marL="342900" indent="-342900" eaLnBrk="0" fontAlgn="base" hangingPunct="0">
              <a:spcBef>
                <a:spcPct val="20000"/>
              </a:spcBef>
              <a:spcAft>
                <a:spcPct val="0"/>
              </a:spcAft>
              <a:buFontTx/>
              <a:buChar char="•"/>
            </a:pPr>
            <a:r>
              <a:rPr lang="en-US" sz="2000">
                <a:solidFill>
                  <a:srgbClr val="000000"/>
                </a:solidFill>
                <a:latin typeface="Times New Roman" pitchFamily="18" charset="0"/>
                <a:cs typeface="Times New Roman" pitchFamily="18" charset="0"/>
              </a:rPr>
              <a:t>Voters register in advance at a voting precinct (based on where they live). Voting precincts keep lists of all the voters registered at their locations. When there is an election registered voters can vote in two ways:  Going to the voting precinct and using a local terminal there. Through the Internet using a remote browser.In order to vote, a user must be authenticated and the system checks that she has not already voted. </a:t>
            </a:r>
          </a:p>
          <a:p>
            <a:pPr marL="342900" indent="-342900" eaLnBrk="0" fontAlgn="base" hangingPunct="0">
              <a:spcBef>
                <a:spcPct val="20000"/>
              </a:spcBef>
              <a:spcAft>
                <a:spcPct val="0"/>
              </a:spcAft>
              <a:buFontTx/>
              <a:buChar char="•"/>
            </a:pPr>
            <a:r>
              <a:rPr lang="en-US" sz="2000">
                <a:solidFill>
                  <a:srgbClr val="000000"/>
                </a:solidFill>
                <a:latin typeface="Times New Roman" pitchFamily="18" charset="0"/>
                <a:cs typeface="Times New Roman" pitchFamily="18" charset="0"/>
              </a:rPr>
              <a:t>  Each precinct keeps its own database of the received votes and tallies the results after the end of the voting period.   A central elections authority receives local precinct results and adds them together to determine the result of the election. This authority also keeps a list of all voters to avoid double registrations.</a:t>
            </a:r>
            <a:r>
              <a:rPr lang="en-US" sz="2000">
                <a:solidFill>
                  <a:srgbClr val="000000"/>
                </a:solidFill>
                <a:latin typeface="Times New Roman" pitchFamily="18" charset="0"/>
              </a:rPr>
              <a:t> </a:t>
            </a:r>
          </a:p>
        </p:txBody>
      </p:sp>
    </p:spTree>
    <p:extLst>
      <p:ext uri="{BB962C8B-B14F-4D97-AF65-F5344CB8AC3E}">
        <p14:creationId xmlns:p14="http://schemas.microsoft.com/office/powerpoint/2010/main" val="99853084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Date Placeholder 3"/>
          <p:cNvSpPr>
            <a:spLocks noGrp="1"/>
          </p:cNvSpPr>
          <p:nvPr>
            <p:ph type="dt" sz="quarter" idx="10"/>
          </p:nvPr>
        </p:nvSpPr>
        <p:spPr>
          <a:noFill/>
        </p:spPr>
        <p:txBody>
          <a:bodyPr/>
          <a:lstStyle/>
          <a:p>
            <a:pPr eaLnBrk="0" hangingPunct="0"/>
            <a:fld id="{AD5F3B48-4612-4637-9B60-DE3ED6FA2A43}" type="datetime1">
              <a:rPr lang="en-US" smtClean="0">
                <a:solidFill>
                  <a:srgbClr val="000000"/>
                </a:solidFill>
              </a:rPr>
              <a:pPr eaLnBrk="0" hangingPunct="0"/>
              <a:t>5/9/2016</a:t>
            </a:fld>
            <a:endParaRPr lang="en-US" smtClean="0">
              <a:solidFill>
                <a:srgbClr val="000000"/>
              </a:solidFill>
            </a:endParaRPr>
          </a:p>
        </p:txBody>
      </p:sp>
      <p:sp>
        <p:nvSpPr>
          <p:cNvPr id="130051" name="Slide Number Placeholder 5"/>
          <p:cNvSpPr>
            <a:spLocks noGrp="1"/>
          </p:cNvSpPr>
          <p:nvPr>
            <p:ph type="sldNum" sz="quarter" idx="12"/>
          </p:nvPr>
        </p:nvSpPr>
        <p:spPr>
          <a:noFill/>
        </p:spPr>
        <p:txBody>
          <a:bodyPr/>
          <a:lstStyle/>
          <a:p>
            <a:pPr eaLnBrk="0" hangingPunct="0"/>
            <a:fld id="{3D1455B5-544E-4554-BDD8-0238EB7D52DE}" type="slidenum">
              <a:rPr lang="en-US" smtClean="0">
                <a:solidFill>
                  <a:srgbClr val="000000"/>
                </a:solidFill>
              </a:rPr>
              <a:pPr eaLnBrk="0" hangingPunct="0"/>
              <a:t>37</a:t>
            </a:fld>
            <a:endParaRPr lang="en-US" smtClean="0">
              <a:solidFill>
                <a:srgbClr val="000000"/>
              </a:solidFill>
            </a:endParaRPr>
          </a:p>
        </p:txBody>
      </p:sp>
      <p:sp>
        <p:nvSpPr>
          <p:cNvPr id="130052" name="Rectangle 2"/>
          <p:cNvSpPr>
            <a:spLocks noGrp="1" noChangeArrowheads="1"/>
          </p:cNvSpPr>
          <p:nvPr>
            <p:ph type="title" idx="4294967295"/>
          </p:nvPr>
        </p:nvSpPr>
        <p:spPr/>
        <p:txBody>
          <a:bodyPr/>
          <a:lstStyle/>
          <a:p>
            <a:pPr eaLnBrk="1" hangingPunct="1"/>
            <a:r>
              <a:rPr lang="en-US" dirty="0" smtClean="0"/>
              <a:t>Security standards</a:t>
            </a:r>
          </a:p>
        </p:txBody>
      </p:sp>
      <p:sp>
        <p:nvSpPr>
          <p:cNvPr id="130053" name="Rectangle 3"/>
          <p:cNvSpPr>
            <a:spLocks noGrp="1" noChangeArrowheads="1"/>
          </p:cNvSpPr>
          <p:nvPr>
            <p:ph type="body" idx="4294967295"/>
          </p:nvPr>
        </p:nvSpPr>
        <p:spPr/>
        <p:txBody>
          <a:bodyPr/>
          <a:lstStyle/>
          <a:p>
            <a:pPr eaLnBrk="1" hangingPunct="1"/>
            <a:r>
              <a:rPr lang="en-US" dirty="0" smtClean="0"/>
              <a:t>Orange Book </a:t>
            </a:r>
          </a:p>
          <a:p>
            <a:pPr eaLnBrk="1" hangingPunct="1"/>
            <a:r>
              <a:rPr lang="en-US" dirty="0" smtClean="0"/>
              <a:t>Common Criteria (NIST)</a:t>
            </a:r>
          </a:p>
          <a:p>
            <a:pPr eaLnBrk="1" hangingPunct="1"/>
            <a:r>
              <a:rPr lang="en-US" dirty="0" smtClean="0"/>
              <a:t>IEEE</a:t>
            </a:r>
          </a:p>
          <a:p>
            <a:pPr eaLnBrk="1" hangingPunct="1"/>
            <a:r>
              <a:rPr lang="en-US" dirty="0" smtClean="0"/>
              <a:t>IETF (Internet Engineering Task Force)</a:t>
            </a:r>
          </a:p>
          <a:p>
            <a:pPr eaLnBrk="1" hangingPunct="1"/>
            <a:r>
              <a:rPr lang="en-US" dirty="0" smtClean="0"/>
              <a:t>OASIS (Open Applications…)</a:t>
            </a:r>
          </a:p>
          <a:p>
            <a:pPr eaLnBrk="1" hangingPunct="1"/>
            <a:r>
              <a:rPr lang="en-US" dirty="0" smtClean="0"/>
              <a:t>W3C</a:t>
            </a:r>
          </a:p>
          <a:p>
            <a:pPr eaLnBrk="1" hangingPunct="1"/>
            <a:r>
              <a:rPr lang="en-US" dirty="0" smtClean="0"/>
              <a:t>ISO (International Standards Organization)</a:t>
            </a:r>
          </a:p>
          <a:p>
            <a:pPr eaLnBrk="1" hangingPunct="1"/>
            <a:r>
              <a:rPr lang="en-US" dirty="0" smtClean="0"/>
              <a:t>Industry ad hoc groups: IBM, Microsoft,…</a:t>
            </a:r>
          </a:p>
          <a:p>
            <a:pPr eaLnBrk="1" hangingPunct="1"/>
            <a:endParaRPr lang="en-US" dirty="0" smtClean="0"/>
          </a:p>
          <a:p>
            <a:pPr eaLnBrk="1" hangingPunct="1"/>
            <a:endParaRPr lang="en-US" dirty="0" smtClean="0"/>
          </a:p>
          <a:p>
            <a:pPr eaLnBrk="1" hangingPunct="1"/>
            <a:endParaRPr lang="en-US" dirty="0" smtClean="0"/>
          </a:p>
        </p:txBody>
      </p:sp>
    </p:spTree>
    <p:extLst>
      <p:ext uri="{BB962C8B-B14F-4D97-AF65-F5344CB8AC3E}">
        <p14:creationId xmlns:p14="http://schemas.microsoft.com/office/powerpoint/2010/main" val="401204430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Principles to build secure systems</a:t>
            </a:r>
            <a:endParaRPr lang="en-US" dirty="0"/>
          </a:p>
        </p:txBody>
      </p:sp>
      <p:sp>
        <p:nvSpPr>
          <p:cNvPr id="3" name="Content Placeholder 2"/>
          <p:cNvSpPr>
            <a:spLocks noGrp="1"/>
          </p:cNvSpPr>
          <p:nvPr>
            <p:ph idx="1"/>
          </p:nvPr>
        </p:nvSpPr>
        <p:spPr/>
        <p:txBody>
          <a:bodyPr/>
          <a:lstStyle/>
          <a:p>
            <a:r>
              <a:rPr lang="en-US" dirty="0" smtClean="0"/>
              <a:t>To design secure systems we should apply good principles</a:t>
            </a:r>
          </a:p>
          <a:p>
            <a:r>
              <a:rPr lang="en-US" dirty="0" smtClean="0"/>
              <a:t>Several principles have been extracted from experience</a:t>
            </a:r>
          </a:p>
          <a:p>
            <a:r>
              <a:rPr lang="en-US" dirty="0" smtClean="0"/>
              <a:t>The first set came from a 1975 paper by </a:t>
            </a:r>
            <a:r>
              <a:rPr lang="en-US" dirty="0" err="1" smtClean="0"/>
              <a:t>Saltzer</a:t>
            </a:r>
            <a:r>
              <a:rPr lang="en-US" dirty="0" smtClean="0"/>
              <a:t> and Schroeder (MIT)</a:t>
            </a:r>
          </a:p>
          <a:p>
            <a:r>
              <a:rPr lang="en-US" dirty="0" smtClean="0"/>
              <a:t>Other principles have been added later</a:t>
            </a:r>
          </a:p>
          <a:p>
            <a:r>
              <a:rPr lang="en-US" dirty="0" smtClean="0"/>
              <a:t>If we build systems using patterns we can apply those principles implicitly</a:t>
            </a:r>
            <a:endParaRPr lang="en-US" dirty="0"/>
          </a:p>
        </p:txBody>
      </p:sp>
    </p:spTree>
    <p:extLst>
      <p:ext uri="{BB962C8B-B14F-4D97-AF65-F5344CB8AC3E}">
        <p14:creationId xmlns:p14="http://schemas.microsoft.com/office/powerpoint/2010/main" val="328101443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 principles for system design</a:t>
            </a:r>
            <a:endParaRPr lang="en-US" dirty="0"/>
          </a:p>
        </p:txBody>
      </p:sp>
      <p:sp>
        <p:nvSpPr>
          <p:cNvPr id="3" name="Content Placeholder 2"/>
          <p:cNvSpPr>
            <a:spLocks noGrp="1"/>
          </p:cNvSpPr>
          <p:nvPr>
            <p:ph idx="1"/>
          </p:nvPr>
        </p:nvSpPr>
        <p:spPr/>
        <p:txBody>
          <a:bodyPr>
            <a:normAutofit fontScale="92500" lnSpcReduction="10000"/>
          </a:bodyPr>
          <a:lstStyle/>
          <a:p>
            <a:pPr lvl="0"/>
            <a:r>
              <a:rPr lang="en-US" i="1" dirty="0"/>
              <a:t>Closed system</a:t>
            </a:r>
            <a:r>
              <a:rPr lang="en-US" dirty="0"/>
              <a:t>. </a:t>
            </a:r>
            <a:r>
              <a:rPr lang="en-US" dirty="0" smtClean="0"/>
              <a:t>Anything </a:t>
            </a:r>
            <a:r>
              <a:rPr lang="en-US" dirty="0"/>
              <a:t>not explicitly allowed is forbidden. Here the policy is applied to application rights and to process resource access during execution</a:t>
            </a:r>
            <a:r>
              <a:rPr lang="en-US" dirty="0" smtClean="0"/>
              <a:t>.</a:t>
            </a:r>
            <a:endParaRPr lang="en-US" dirty="0"/>
          </a:p>
          <a:p>
            <a:pPr lvl="0"/>
            <a:r>
              <a:rPr lang="en-US" i="1" dirty="0"/>
              <a:t>Open design</a:t>
            </a:r>
            <a:r>
              <a:rPr lang="en-US" dirty="0"/>
              <a:t>. When the mechanism is subject to public scrutiny it is easier to find flaws and with time it becomes increasingly secure. Some of the data used in the security system could be secret though, e.g., passwords, keys.</a:t>
            </a:r>
          </a:p>
          <a:p>
            <a:pPr lvl="0"/>
            <a:r>
              <a:rPr lang="en-US" i="1" dirty="0"/>
              <a:t>Least privilege</a:t>
            </a:r>
            <a:r>
              <a:rPr lang="en-US" dirty="0"/>
              <a:t>. This is </a:t>
            </a:r>
            <a:r>
              <a:rPr lang="en-US" dirty="0" smtClean="0"/>
              <a:t>the </a:t>
            </a:r>
            <a:r>
              <a:rPr lang="en-US" dirty="0"/>
              <a:t>application of a basic security policy at all design levels.</a:t>
            </a:r>
          </a:p>
          <a:p>
            <a:pPr lvl="0"/>
            <a:r>
              <a:rPr lang="en-US" i="1" dirty="0"/>
              <a:t>Economy of mechanism</a:t>
            </a:r>
            <a:r>
              <a:rPr lang="en-US" dirty="0"/>
              <a:t>. The security mechanisms should be as simple and small as possible. This makes comprehension, testing, and analysis easier. </a:t>
            </a:r>
          </a:p>
          <a:p>
            <a:endParaRPr lang="en-US" dirty="0"/>
          </a:p>
        </p:txBody>
      </p:sp>
    </p:spTree>
    <p:extLst>
      <p:ext uri="{BB962C8B-B14F-4D97-AF65-F5344CB8AC3E}">
        <p14:creationId xmlns:p14="http://schemas.microsoft.com/office/powerpoint/2010/main" val="13328283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2700" dirty="0" smtClean="0"/>
              <a:t/>
            </a:r>
            <a:br>
              <a:rPr lang="en-US" sz="2700" dirty="0" smtClean="0"/>
            </a:br>
            <a:r>
              <a:rPr lang="en-US" sz="2700" dirty="0"/>
              <a:t/>
            </a:r>
            <a:br>
              <a:rPr lang="en-US" sz="2700" dirty="0"/>
            </a:br>
            <a:r>
              <a:rPr lang="en-US" sz="2700" dirty="0" smtClean="0"/>
              <a:t/>
            </a:r>
            <a:br>
              <a:rPr lang="en-US" sz="2700" dirty="0" smtClean="0"/>
            </a:br>
            <a:r>
              <a:rPr lang="en-US" sz="2700" dirty="0" smtClean="0"/>
              <a:t>1.1. A </a:t>
            </a:r>
            <a:r>
              <a:rPr lang="en-US" sz="2700" dirty="0"/>
              <a:t>computer system doesn’t perform authentication. However, it performs Authorization (assume it works properly). What kinds of general security attacks are possible here? Consider also the effect of having or not having logging. By general, we mean not tied to some implementation.</a:t>
            </a:r>
            <a:br>
              <a:rPr lang="en-US" sz="2700" dirty="0"/>
            </a:br>
            <a:r>
              <a:rPr lang="en-US" dirty="0"/>
              <a:t/>
            </a:r>
            <a:br>
              <a:rPr lang="en-US" dirty="0"/>
            </a:br>
            <a:endParaRPr lang="en-US" dirty="0"/>
          </a:p>
        </p:txBody>
      </p:sp>
    </p:spTree>
    <p:extLst>
      <p:ext uri="{BB962C8B-B14F-4D97-AF65-F5344CB8AC3E}">
        <p14:creationId xmlns:p14="http://schemas.microsoft.com/office/powerpoint/2010/main" val="234159117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 principles  II</a:t>
            </a:r>
            <a:endParaRPr lang="en-US" dirty="0"/>
          </a:p>
        </p:txBody>
      </p:sp>
      <p:sp>
        <p:nvSpPr>
          <p:cNvPr id="3" name="Content Placeholder 2"/>
          <p:cNvSpPr>
            <a:spLocks noGrp="1"/>
          </p:cNvSpPr>
          <p:nvPr>
            <p:ph idx="1"/>
          </p:nvPr>
        </p:nvSpPr>
        <p:spPr/>
        <p:txBody>
          <a:bodyPr>
            <a:normAutofit fontScale="92500" lnSpcReduction="20000"/>
          </a:bodyPr>
          <a:lstStyle/>
          <a:p>
            <a:pPr lvl="0"/>
            <a:r>
              <a:rPr lang="en-US" i="1" dirty="0"/>
              <a:t>Complete mediation</a:t>
            </a:r>
            <a:r>
              <a:rPr lang="en-US" dirty="0"/>
              <a:t>. Every request for access must be validated. </a:t>
            </a:r>
          </a:p>
          <a:p>
            <a:pPr lvl="0"/>
            <a:r>
              <a:rPr lang="en-US" i="1" dirty="0"/>
              <a:t>Minimal trust</a:t>
            </a:r>
            <a:r>
              <a:rPr lang="en-US" dirty="0"/>
              <a:t>. The parts of the system that must be trusted should be minimal.</a:t>
            </a:r>
          </a:p>
          <a:p>
            <a:pPr lvl="0"/>
            <a:r>
              <a:rPr lang="en-US" i="1" dirty="0"/>
              <a:t>Separation of privilege</a:t>
            </a:r>
            <a:r>
              <a:rPr lang="en-US" dirty="0"/>
              <a:t>. Critical actions may need two independent mechanisms to agree before being performed.</a:t>
            </a:r>
          </a:p>
          <a:p>
            <a:pPr lvl="0"/>
            <a:r>
              <a:rPr lang="en-US" i="1" dirty="0"/>
              <a:t>Least common mechanism</a:t>
            </a:r>
            <a:r>
              <a:rPr lang="en-US" dirty="0"/>
              <a:t>. Minimize the amount of mechanism common to more than one user and depended on by all users</a:t>
            </a:r>
            <a:r>
              <a:rPr lang="en-US" dirty="0" smtClean="0"/>
              <a:t>.</a:t>
            </a:r>
            <a:endParaRPr lang="en-US" dirty="0"/>
          </a:p>
          <a:p>
            <a:pPr lvl="0"/>
            <a:r>
              <a:rPr lang="en-US" i="1" dirty="0"/>
              <a:t>Ease of use or transparency</a:t>
            </a:r>
            <a:r>
              <a:rPr lang="en-US" dirty="0"/>
              <a:t>. Users must accept the security system or they will not use it. Security functions must be transparent or at least easy to use.</a:t>
            </a:r>
          </a:p>
          <a:p>
            <a:pPr lvl="0"/>
            <a:r>
              <a:rPr lang="en-US" i="1" dirty="0"/>
              <a:t>Information hiding and encapsulation</a:t>
            </a:r>
            <a:r>
              <a:rPr lang="en-US" dirty="0"/>
              <a:t>. Implementation details should not be exposed, only a clear, functional interface should be shown. This principle comes from [Neu86] and points toward object-oriented design.</a:t>
            </a:r>
          </a:p>
          <a:p>
            <a:endParaRPr lang="en-US" dirty="0"/>
          </a:p>
        </p:txBody>
      </p:sp>
    </p:spTree>
    <p:extLst>
      <p:ext uri="{BB962C8B-B14F-4D97-AF65-F5344CB8AC3E}">
        <p14:creationId xmlns:p14="http://schemas.microsoft.com/office/powerpoint/2010/main" val="283824649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914400" y="228600"/>
            <a:ext cx="10363200" cy="1143000"/>
          </a:xfrm>
          <a:prstGeom prst="rect">
            <a:avLst/>
          </a:prstGeom>
        </p:spPr>
        <p:txBody>
          <a:bodyPr/>
          <a:lstStyle/>
          <a:p>
            <a:pPr algn="ctr">
              <a:defRPr/>
            </a:pPr>
            <a:r>
              <a:rPr lang="en-US" sz="3600" b="1" kern="0" dirty="0">
                <a:solidFill>
                  <a:srgbClr val="000000"/>
                </a:solidFill>
              </a:rPr>
              <a:t>Security </a:t>
            </a:r>
            <a:r>
              <a:rPr lang="en-US" sz="3600" b="1" kern="0" dirty="0" smtClean="0">
                <a:solidFill>
                  <a:srgbClr val="000000"/>
                </a:solidFill>
              </a:rPr>
              <a:t>principles  III </a:t>
            </a:r>
            <a:endParaRPr lang="en-US" sz="3600" b="1" kern="0" dirty="0">
              <a:solidFill>
                <a:srgbClr val="000000"/>
              </a:solidFill>
            </a:endParaRPr>
          </a:p>
        </p:txBody>
      </p:sp>
      <p:sp>
        <p:nvSpPr>
          <p:cNvPr id="3" name="Content Placeholder 2"/>
          <p:cNvSpPr txBox="1">
            <a:spLocks/>
          </p:cNvSpPr>
          <p:nvPr/>
        </p:nvSpPr>
        <p:spPr>
          <a:xfrm>
            <a:off x="914400" y="1676400"/>
            <a:ext cx="10363200" cy="4419600"/>
          </a:xfrm>
          <a:prstGeom prst="rect">
            <a:avLst/>
          </a:prstGeom>
        </p:spPr>
        <p:txBody>
          <a:bodyPr/>
          <a:lstStyle/>
          <a:p>
            <a:pPr marL="342900" indent="-342900">
              <a:spcBef>
                <a:spcPct val="20000"/>
              </a:spcBef>
              <a:buFontTx/>
              <a:buChar char="•"/>
              <a:defRPr/>
            </a:pPr>
            <a:r>
              <a:rPr lang="en-US" sz="2400" i="1" kern="0" dirty="0">
                <a:solidFill>
                  <a:srgbClr val="000000"/>
                </a:solidFill>
              </a:rPr>
              <a:t>Holistic approach-</a:t>
            </a:r>
            <a:r>
              <a:rPr lang="en-US" sz="2400" kern="0" dirty="0">
                <a:solidFill>
                  <a:srgbClr val="000000"/>
                </a:solidFill>
              </a:rPr>
              <a:t>-Cover all architectural levels and all </a:t>
            </a:r>
            <a:r>
              <a:rPr lang="en-US" sz="2400" kern="0" dirty="0" smtClean="0">
                <a:solidFill>
                  <a:srgbClr val="000000"/>
                </a:solidFill>
              </a:rPr>
              <a:t>units, apply security in all phases of system design</a:t>
            </a:r>
            <a:endParaRPr lang="en-US" sz="2400" kern="0" dirty="0">
              <a:solidFill>
                <a:srgbClr val="000000"/>
              </a:solidFill>
            </a:endParaRPr>
          </a:p>
          <a:p>
            <a:pPr marL="342900" indent="-342900">
              <a:spcBef>
                <a:spcPct val="20000"/>
              </a:spcBef>
              <a:buFontTx/>
              <a:buChar char="•"/>
              <a:defRPr/>
            </a:pPr>
            <a:r>
              <a:rPr lang="en-US" sz="2400" i="1" kern="0" dirty="0">
                <a:solidFill>
                  <a:srgbClr val="000000"/>
                </a:solidFill>
              </a:rPr>
              <a:t>Highest level—</a:t>
            </a:r>
            <a:r>
              <a:rPr lang="en-US" sz="2400" kern="0" dirty="0">
                <a:solidFill>
                  <a:srgbClr val="000000"/>
                </a:solidFill>
              </a:rPr>
              <a:t>security</a:t>
            </a:r>
            <a:r>
              <a:rPr lang="en-US" sz="2400" i="1" kern="0" dirty="0">
                <a:solidFill>
                  <a:srgbClr val="000000"/>
                </a:solidFill>
              </a:rPr>
              <a:t> </a:t>
            </a:r>
            <a:r>
              <a:rPr lang="en-US" sz="2400" kern="0" dirty="0">
                <a:solidFill>
                  <a:srgbClr val="000000"/>
                </a:solidFill>
              </a:rPr>
              <a:t>constraints must be defined where their semantics are clear and propagated down</a:t>
            </a:r>
          </a:p>
          <a:p>
            <a:pPr marL="342900" indent="-342900">
              <a:spcBef>
                <a:spcPct val="20000"/>
              </a:spcBef>
              <a:buFontTx/>
              <a:buChar char="•"/>
              <a:defRPr/>
            </a:pPr>
            <a:r>
              <a:rPr lang="en-US" sz="2400" i="1" kern="0" dirty="0" smtClean="0">
                <a:solidFill>
                  <a:srgbClr val="000000"/>
                </a:solidFill>
              </a:rPr>
              <a:t>Defense </a:t>
            </a:r>
            <a:r>
              <a:rPr lang="en-US" sz="2400" i="1" kern="0" dirty="0">
                <a:solidFill>
                  <a:srgbClr val="000000"/>
                </a:solidFill>
              </a:rPr>
              <a:t>in depth</a:t>
            </a:r>
            <a:r>
              <a:rPr lang="en-US" sz="2400" kern="0" dirty="0">
                <a:solidFill>
                  <a:srgbClr val="000000"/>
                </a:solidFill>
              </a:rPr>
              <a:t>—have more than one line of defense</a:t>
            </a:r>
          </a:p>
          <a:p>
            <a:pPr marL="342900" indent="-342900">
              <a:spcBef>
                <a:spcPct val="20000"/>
              </a:spcBef>
              <a:buFontTx/>
              <a:buChar char="•"/>
              <a:defRPr/>
            </a:pPr>
            <a:r>
              <a:rPr lang="en-US" sz="2400" i="1" kern="0" dirty="0" smtClean="0">
                <a:solidFill>
                  <a:srgbClr val="000000"/>
                </a:solidFill>
              </a:rPr>
              <a:t>Separate </a:t>
            </a:r>
            <a:r>
              <a:rPr lang="en-US" sz="2400" i="1" kern="0" dirty="0">
                <a:solidFill>
                  <a:srgbClr val="000000"/>
                </a:solidFill>
              </a:rPr>
              <a:t>and compartmentalize </a:t>
            </a:r>
            <a:r>
              <a:rPr lang="en-US" sz="2400" kern="0" dirty="0" smtClean="0">
                <a:solidFill>
                  <a:srgbClr val="000000"/>
                </a:solidFill>
              </a:rPr>
              <a:t>–isolate units that do related work at execution time</a:t>
            </a:r>
            <a:endParaRPr lang="en-US" sz="2400" kern="0" dirty="0">
              <a:solidFill>
                <a:srgbClr val="000000"/>
              </a:solidFill>
            </a:endParaRPr>
          </a:p>
          <a:p>
            <a:pPr marL="342900" indent="-342900">
              <a:spcBef>
                <a:spcPct val="20000"/>
              </a:spcBef>
              <a:buFontTx/>
              <a:buChar char="•"/>
              <a:defRPr/>
            </a:pPr>
            <a:r>
              <a:rPr lang="en-US" sz="2400" i="1" kern="0" dirty="0" smtClean="0">
                <a:solidFill>
                  <a:srgbClr val="000000"/>
                </a:solidFill>
              </a:rPr>
              <a:t>Safe defaults—</a:t>
            </a:r>
            <a:r>
              <a:rPr lang="en-US" sz="2400" kern="0" dirty="0" smtClean="0">
                <a:solidFill>
                  <a:srgbClr val="000000"/>
                </a:solidFill>
              </a:rPr>
              <a:t>failures</a:t>
            </a:r>
            <a:r>
              <a:rPr lang="en-US" sz="2400" i="1" kern="0" dirty="0" smtClean="0">
                <a:solidFill>
                  <a:srgbClr val="000000"/>
                </a:solidFill>
              </a:rPr>
              <a:t> </a:t>
            </a:r>
            <a:r>
              <a:rPr lang="en-US" sz="2400" kern="0" dirty="0" smtClean="0">
                <a:solidFill>
                  <a:srgbClr val="000000"/>
                </a:solidFill>
              </a:rPr>
              <a:t>(crashes) should close everything for access, everything not explicitly granted is forbidden </a:t>
            </a:r>
          </a:p>
          <a:p>
            <a:pPr marL="342900" indent="-342900">
              <a:spcBef>
                <a:spcPct val="20000"/>
              </a:spcBef>
              <a:buFontTx/>
              <a:buChar char="•"/>
              <a:defRPr/>
            </a:pPr>
            <a:r>
              <a:rPr lang="en-US" sz="2400" i="1" kern="0" dirty="0" smtClean="0">
                <a:solidFill>
                  <a:srgbClr val="000000"/>
                </a:solidFill>
              </a:rPr>
              <a:t>Submarine principle—</a:t>
            </a:r>
            <a:r>
              <a:rPr lang="en-US" sz="2400" kern="0" dirty="0" smtClean="0">
                <a:solidFill>
                  <a:srgbClr val="000000"/>
                </a:solidFill>
              </a:rPr>
              <a:t>we</a:t>
            </a:r>
            <a:r>
              <a:rPr lang="en-US" sz="2400" i="1" kern="0" dirty="0" smtClean="0">
                <a:solidFill>
                  <a:srgbClr val="000000"/>
                </a:solidFill>
              </a:rPr>
              <a:t> </a:t>
            </a:r>
            <a:r>
              <a:rPr lang="en-US" sz="2400" kern="0" dirty="0" smtClean="0">
                <a:solidFill>
                  <a:srgbClr val="000000"/>
                </a:solidFill>
              </a:rPr>
              <a:t>can accept to lose some units but we preserve essential units</a:t>
            </a:r>
          </a:p>
          <a:p>
            <a:pPr>
              <a:spcBef>
                <a:spcPct val="20000"/>
              </a:spcBef>
              <a:defRPr/>
            </a:pPr>
            <a:r>
              <a:rPr lang="en-US" sz="2400" kern="0" dirty="0" smtClean="0">
                <a:solidFill>
                  <a:srgbClr val="000000"/>
                </a:solidFill>
              </a:rPr>
              <a:t>We can also define principles for specific systems</a:t>
            </a:r>
            <a:endParaRPr lang="en-US" sz="2400" kern="0" dirty="0">
              <a:solidFill>
                <a:srgbClr val="000000"/>
              </a:solidFill>
            </a:endParaRPr>
          </a:p>
          <a:p>
            <a:pPr marL="342900" indent="-342900">
              <a:spcBef>
                <a:spcPct val="20000"/>
              </a:spcBef>
              <a:buFontTx/>
              <a:buChar char="•"/>
              <a:defRPr/>
            </a:pPr>
            <a:endParaRPr lang="en-US" sz="2400" i="1" kern="0" dirty="0">
              <a:solidFill>
                <a:srgbClr val="000000"/>
              </a:solidFill>
            </a:endParaRPr>
          </a:p>
          <a:p>
            <a:pPr marL="342900" indent="-342900">
              <a:spcBef>
                <a:spcPct val="20000"/>
              </a:spcBef>
              <a:buFontTx/>
              <a:buChar char="•"/>
              <a:defRPr/>
            </a:pPr>
            <a:endParaRPr lang="en-US" sz="2800" b="1" i="1" kern="0" dirty="0">
              <a:solidFill>
                <a:srgbClr val="000000"/>
              </a:solidFill>
            </a:endParaRPr>
          </a:p>
          <a:p>
            <a:pPr marL="342900" indent="-342900">
              <a:spcBef>
                <a:spcPct val="20000"/>
              </a:spcBef>
              <a:buFontTx/>
              <a:buChar char="•"/>
              <a:defRPr/>
            </a:pPr>
            <a:endParaRPr lang="en-US" sz="2800" b="1" i="1" kern="0" dirty="0">
              <a:solidFill>
                <a:srgbClr val="000000"/>
              </a:solidFill>
            </a:endParaRPr>
          </a:p>
        </p:txBody>
      </p:sp>
    </p:spTree>
    <p:extLst>
      <p:ext uri="{BB962C8B-B14F-4D97-AF65-F5344CB8AC3E}">
        <p14:creationId xmlns:p14="http://schemas.microsoft.com/office/powerpoint/2010/main" val="153549370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7154" name="Object 2"/>
          <p:cNvGraphicFramePr>
            <a:graphicFrameLocks noChangeAspect="1"/>
          </p:cNvGraphicFramePr>
          <p:nvPr/>
        </p:nvGraphicFramePr>
        <p:xfrm>
          <a:off x="1524000" y="0"/>
          <a:ext cx="9372600" cy="7029450"/>
        </p:xfrm>
        <a:graphic>
          <a:graphicData uri="http://schemas.openxmlformats.org/presentationml/2006/ole">
            <mc:AlternateContent xmlns:mc="http://schemas.openxmlformats.org/markup-compatibility/2006">
              <mc:Choice xmlns:v="urn:schemas-microsoft-com:vml" Requires="v">
                <p:oleObj spid="_x0000_s8240" name="Presentation" r:id="rId3" imgW="4570603" imgH="3427427" progId="PowerPoint.Show.12">
                  <p:embed/>
                </p:oleObj>
              </mc:Choice>
              <mc:Fallback>
                <p:oleObj name="Presentation" r:id="rId3" imgW="4570603" imgH="3427427" progId="PowerPoint.Show.1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0"/>
                        <a:ext cx="9372600" cy="7029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74452131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p:txBody>
          <a:bodyPr/>
          <a:lstStyle/>
          <a:p>
            <a:r>
              <a:rPr lang="en-US" altLang="en-US" dirty="0" err="1" smtClean="0"/>
              <a:t>Tizen</a:t>
            </a:r>
            <a:r>
              <a:rPr lang="en-US" altLang="en-US" dirty="0" smtClean="0"/>
              <a:t> OS (Samsung) principles</a:t>
            </a:r>
          </a:p>
        </p:txBody>
      </p:sp>
      <p:pic>
        <p:nvPicPr>
          <p:cNvPr id="43011" name="Picture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85952" y="1357313"/>
            <a:ext cx="11176000" cy="414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3983390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33750" y="1843088"/>
            <a:ext cx="5524500" cy="3171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dirty="0" smtClean="0"/>
              <a:t>Principles used in the EROS OS </a:t>
            </a:r>
            <a:br>
              <a:rPr lang="en-US" dirty="0" smtClean="0"/>
            </a:br>
            <a:r>
              <a:rPr lang="en-US" sz="2400" dirty="0" smtClean="0"/>
              <a:t>J. Shapiro, IEEE Software, Jan/Feb 2002</a:t>
            </a:r>
            <a:endParaRPr lang="en-US" sz="2400" dirty="0"/>
          </a:p>
        </p:txBody>
      </p:sp>
    </p:spTree>
    <p:extLst>
      <p:ext uri="{BB962C8B-B14F-4D97-AF65-F5344CB8AC3E}">
        <p14:creationId xmlns:p14="http://schemas.microsoft.com/office/powerpoint/2010/main" val="89580366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65120" y="1947863"/>
            <a:ext cx="5535168" cy="38311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6924073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0" hangingPunct="0">
              <a:spcBef>
                <a:spcPct val="0"/>
              </a:spcBef>
              <a:buFontTx/>
              <a:buNone/>
            </a:pPr>
            <a:fld id="{C123041A-EAC5-43CB-B0DF-A3F6BC06143F}" type="datetime1">
              <a:rPr lang="en-US" altLang="en-US" sz="1400" b="0" i="0">
                <a:latin typeface="Times New Roman" panose="02020603050405020304" pitchFamily="18" charset="0"/>
              </a:rPr>
              <a:pPr eaLnBrk="0" hangingPunct="0">
                <a:spcBef>
                  <a:spcPct val="0"/>
                </a:spcBef>
                <a:buFontTx/>
                <a:buNone/>
              </a:pPr>
              <a:t>5/9/2016</a:t>
            </a:fld>
            <a:endParaRPr lang="en-US" altLang="en-US" sz="1400" b="0" i="0">
              <a:latin typeface="Times New Roman" panose="02020603050405020304" pitchFamily="18" charset="0"/>
            </a:endParaRPr>
          </a:p>
        </p:txBody>
      </p:sp>
      <p:sp>
        <p:nvSpPr>
          <p:cNvPr id="11366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0" hangingPunct="0">
              <a:spcBef>
                <a:spcPct val="0"/>
              </a:spcBef>
              <a:buFontTx/>
              <a:buNone/>
            </a:pPr>
            <a:fld id="{D6EF737D-22B5-4D2C-9BE3-9B3D581A573E}" type="slidenum">
              <a:rPr lang="en-US" altLang="en-US" sz="1400" b="0" i="0">
                <a:latin typeface="Times New Roman" panose="02020603050405020304" pitchFamily="18" charset="0"/>
              </a:rPr>
              <a:pPr eaLnBrk="0" hangingPunct="0">
                <a:spcBef>
                  <a:spcPct val="0"/>
                </a:spcBef>
                <a:buFontTx/>
                <a:buNone/>
              </a:pPr>
              <a:t>46</a:t>
            </a:fld>
            <a:endParaRPr lang="en-US" altLang="en-US" sz="1400" b="0" i="0">
              <a:latin typeface="Times New Roman" panose="02020603050405020304" pitchFamily="18" charset="0"/>
            </a:endParaRPr>
          </a:p>
        </p:txBody>
      </p:sp>
      <p:sp>
        <p:nvSpPr>
          <p:cNvPr id="113668" name="Rectangle 2"/>
          <p:cNvSpPr>
            <a:spLocks noGrp="1" noChangeArrowheads="1"/>
          </p:cNvSpPr>
          <p:nvPr>
            <p:ph type="title" idx="4294967295"/>
          </p:nvPr>
        </p:nvSpPr>
        <p:spPr/>
        <p:txBody>
          <a:bodyPr/>
          <a:lstStyle/>
          <a:p>
            <a:pPr eaLnBrk="1" hangingPunct="1"/>
            <a:r>
              <a:rPr lang="en-US" altLang="en-US" smtClean="0">
                <a:solidFill>
                  <a:schemeClr val="accent2"/>
                </a:solidFill>
                <a:latin typeface="Script" pitchFamily="66"/>
              </a:rPr>
              <a:t>Policies</a:t>
            </a:r>
            <a:endParaRPr lang="en-US" altLang="en-US" smtClean="0"/>
          </a:p>
        </p:txBody>
      </p:sp>
      <p:sp>
        <p:nvSpPr>
          <p:cNvPr id="113669" name="Rectangle 3"/>
          <p:cNvSpPr>
            <a:spLocks noGrp="1" noChangeArrowheads="1"/>
          </p:cNvSpPr>
          <p:nvPr>
            <p:ph type="body" idx="4294967295"/>
          </p:nvPr>
        </p:nvSpPr>
        <p:spPr/>
        <p:txBody>
          <a:bodyPr/>
          <a:lstStyle/>
          <a:p>
            <a:pPr eaLnBrk="1" hangingPunct="1"/>
            <a:r>
              <a:rPr lang="en-US" altLang="en-US" smtClean="0"/>
              <a:t>Institution policies</a:t>
            </a:r>
          </a:p>
          <a:p>
            <a:pPr eaLnBrk="1" hangingPunct="1"/>
            <a:r>
              <a:rPr lang="en-US" altLang="en-US" smtClean="0"/>
              <a:t>Security policies</a:t>
            </a:r>
          </a:p>
          <a:p>
            <a:pPr eaLnBrk="1" hangingPunct="1"/>
            <a:r>
              <a:rPr lang="en-US" altLang="en-US" smtClean="0"/>
              <a:t>Example</a:t>
            </a:r>
          </a:p>
        </p:txBody>
      </p:sp>
    </p:spTree>
    <p:extLst>
      <p:ext uri="{BB962C8B-B14F-4D97-AF65-F5344CB8AC3E}">
        <p14:creationId xmlns:p14="http://schemas.microsoft.com/office/powerpoint/2010/main" val="318630034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0" hangingPunct="0">
              <a:spcBef>
                <a:spcPct val="0"/>
              </a:spcBef>
              <a:buFontTx/>
              <a:buNone/>
            </a:pPr>
            <a:fld id="{8B2982A2-A5F8-426F-BE9A-B12DF77BEA8F}" type="datetime1">
              <a:rPr lang="en-US" altLang="en-US" sz="1400" b="0" i="0">
                <a:latin typeface="Times New Roman" panose="02020603050405020304" pitchFamily="18" charset="0"/>
              </a:rPr>
              <a:pPr eaLnBrk="0" hangingPunct="0">
                <a:spcBef>
                  <a:spcPct val="0"/>
                </a:spcBef>
                <a:buFontTx/>
                <a:buNone/>
              </a:pPr>
              <a:t>5/9/2016</a:t>
            </a:fld>
            <a:endParaRPr lang="en-US" altLang="en-US" sz="1400" b="0" i="0">
              <a:latin typeface="Times New Roman" panose="02020603050405020304" pitchFamily="18" charset="0"/>
            </a:endParaRPr>
          </a:p>
        </p:txBody>
      </p:sp>
      <p:sp>
        <p:nvSpPr>
          <p:cNvPr id="11469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0" hangingPunct="0">
              <a:spcBef>
                <a:spcPct val="0"/>
              </a:spcBef>
              <a:buFontTx/>
              <a:buNone/>
            </a:pPr>
            <a:fld id="{5822C3C0-C820-4B4C-A03A-6BDAF50F8075}" type="slidenum">
              <a:rPr lang="en-US" altLang="en-US" sz="1400" b="0" i="0">
                <a:latin typeface="Times New Roman" panose="02020603050405020304" pitchFamily="18" charset="0"/>
              </a:rPr>
              <a:pPr eaLnBrk="0" hangingPunct="0">
                <a:spcBef>
                  <a:spcPct val="0"/>
                </a:spcBef>
                <a:buFontTx/>
                <a:buNone/>
              </a:pPr>
              <a:t>47</a:t>
            </a:fld>
            <a:endParaRPr lang="en-US" altLang="en-US" sz="1400" b="0" i="0">
              <a:latin typeface="Times New Roman" panose="02020603050405020304" pitchFamily="18" charset="0"/>
            </a:endParaRPr>
          </a:p>
        </p:txBody>
      </p:sp>
      <p:sp>
        <p:nvSpPr>
          <p:cNvPr id="114692" name="Rectangle 2"/>
          <p:cNvSpPr>
            <a:spLocks noGrp="1" noChangeArrowheads="1"/>
          </p:cNvSpPr>
          <p:nvPr>
            <p:ph type="title" idx="4294967295"/>
          </p:nvPr>
        </p:nvSpPr>
        <p:spPr/>
        <p:txBody>
          <a:bodyPr/>
          <a:lstStyle/>
          <a:p>
            <a:pPr eaLnBrk="1" hangingPunct="1"/>
            <a:r>
              <a:rPr lang="en-US" altLang="en-US" smtClean="0"/>
              <a:t>Need for policies</a:t>
            </a:r>
          </a:p>
        </p:txBody>
      </p:sp>
      <p:sp>
        <p:nvSpPr>
          <p:cNvPr id="114693" name="Rectangle 3"/>
          <p:cNvSpPr>
            <a:spLocks noGrp="1" noChangeArrowheads="1"/>
          </p:cNvSpPr>
          <p:nvPr>
            <p:ph type="body" idx="4294967295"/>
          </p:nvPr>
        </p:nvSpPr>
        <p:spPr/>
        <p:txBody>
          <a:bodyPr/>
          <a:lstStyle/>
          <a:p>
            <a:pPr eaLnBrk="1" hangingPunct="1"/>
            <a:r>
              <a:rPr lang="en-US" altLang="en-US" dirty="0" smtClean="0"/>
              <a:t>The policies of an institution define its way of accomplishing its objectives </a:t>
            </a:r>
          </a:p>
          <a:p>
            <a:pPr eaLnBrk="1" hangingPunct="1"/>
            <a:r>
              <a:rPr lang="en-US" altLang="en-US" dirty="0" smtClean="0"/>
              <a:t>Security policies define its way to protect its information</a:t>
            </a:r>
          </a:p>
          <a:p>
            <a:pPr eaLnBrk="1" hangingPunct="1"/>
            <a:r>
              <a:rPr lang="en-US" altLang="en-US" dirty="0" smtClean="0"/>
              <a:t>Without policies we don’t know what we should protect</a:t>
            </a:r>
          </a:p>
          <a:p>
            <a:pPr eaLnBrk="1" hangingPunct="1"/>
            <a:r>
              <a:rPr lang="en-US" altLang="en-US" dirty="0" smtClean="0"/>
              <a:t>Policies are realized by security mechanisms (possibly described as patterns)</a:t>
            </a:r>
          </a:p>
        </p:txBody>
      </p:sp>
    </p:spTree>
    <p:extLst>
      <p:ext uri="{BB962C8B-B14F-4D97-AF65-F5344CB8AC3E}">
        <p14:creationId xmlns:p14="http://schemas.microsoft.com/office/powerpoint/2010/main" val="230091687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0" hangingPunct="0">
              <a:spcBef>
                <a:spcPct val="0"/>
              </a:spcBef>
              <a:buFontTx/>
              <a:buNone/>
            </a:pPr>
            <a:fld id="{BA25F50A-EB85-4D58-8009-8602135903B5}" type="datetime1">
              <a:rPr lang="en-US" altLang="en-US" sz="1400" b="0" i="0">
                <a:latin typeface="Times New Roman" panose="02020603050405020304" pitchFamily="18" charset="0"/>
              </a:rPr>
              <a:pPr eaLnBrk="0" hangingPunct="0">
                <a:spcBef>
                  <a:spcPct val="0"/>
                </a:spcBef>
                <a:buFontTx/>
                <a:buNone/>
              </a:pPr>
              <a:t>5/9/2016</a:t>
            </a:fld>
            <a:endParaRPr lang="en-US" altLang="en-US" sz="1400" b="0" i="0">
              <a:latin typeface="Times New Roman" panose="02020603050405020304" pitchFamily="18" charset="0"/>
            </a:endParaRPr>
          </a:p>
        </p:txBody>
      </p:sp>
      <p:sp>
        <p:nvSpPr>
          <p:cNvPr id="11571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0" hangingPunct="0">
              <a:spcBef>
                <a:spcPct val="0"/>
              </a:spcBef>
              <a:buFontTx/>
              <a:buNone/>
            </a:pPr>
            <a:fld id="{865C5033-7BDE-4D13-86AD-46DADFB608E0}" type="slidenum">
              <a:rPr lang="en-US" altLang="en-US" sz="1400" b="0" i="0">
                <a:latin typeface="Times New Roman" panose="02020603050405020304" pitchFamily="18" charset="0"/>
              </a:rPr>
              <a:pPr eaLnBrk="0" hangingPunct="0">
                <a:spcBef>
                  <a:spcPct val="0"/>
                </a:spcBef>
                <a:buFontTx/>
                <a:buNone/>
              </a:pPr>
              <a:t>48</a:t>
            </a:fld>
            <a:endParaRPr lang="en-US" altLang="en-US" sz="1400" b="0" i="0">
              <a:latin typeface="Times New Roman" panose="02020603050405020304" pitchFamily="18" charset="0"/>
            </a:endParaRPr>
          </a:p>
        </p:txBody>
      </p:sp>
      <p:sp>
        <p:nvSpPr>
          <p:cNvPr id="115716" name="Rectangle 2"/>
          <p:cNvSpPr>
            <a:spLocks noGrp="1" noChangeArrowheads="1"/>
          </p:cNvSpPr>
          <p:nvPr>
            <p:ph type="title" idx="4294967295"/>
          </p:nvPr>
        </p:nvSpPr>
        <p:spPr/>
        <p:txBody>
          <a:bodyPr/>
          <a:lstStyle/>
          <a:p>
            <a:pPr eaLnBrk="1" hangingPunct="1"/>
            <a:r>
              <a:rPr lang="en-US" altLang="en-US" smtClean="0"/>
              <a:t>Institution policies I</a:t>
            </a:r>
          </a:p>
        </p:txBody>
      </p:sp>
      <p:sp>
        <p:nvSpPr>
          <p:cNvPr id="115717" name="Rectangle 3"/>
          <p:cNvSpPr>
            <a:spLocks noGrp="1" noChangeArrowheads="1"/>
          </p:cNvSpPr>
          <p:nvPr>
            <p:ph type="body" idx="4294967295"/>
          </p:nvPr>
        </p:nvSpPr>
        <p:spPr/>
        <p:txBody>
          <a:bodyPr/>
          <a:lstStyle/>
          <a:p>
            <a:pPr eaLnBrk="1" hangingPunct="1"/>
            <a:r>
              <a:rPr lang="en-US" altLang="en-US" smtClean="0"/>
              <a:t>Laws, rules, and practices that regulate how an institution manages and protects resources. Another definition is: high-level guidelines concerning information security. Computer mechanisms should enforce these policies.</a:t>
            </a:r>
          </a:p>
          <a:p>
            <a:pPr eaLnBrk="1" hangingPunct="1"/>
            <a:endParaRPr lang="en-US" altLang="en-US" smtClean="0"/>
          </a:p>
          <a:p>
            <a:pPr eaLnBrk="1" hangingPunct="1"/>
            <a:endParaRPr lang="en-US" altLang="en-US" smtClean="0"/>
          </a:p>
        </p:txBody>
      </p:sp>
    </p:spTree>
    <p:extLst>
      <p:ext uri="{BB962C8B-B14F-4D97-AF65-F5344CB8AC3E}">
        <p14:creationId xmlns:p14="http://schemas.microsoft.com/office/powerpoint/2010/main" val="145132581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Date Placeholder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0" hangingPunct="0">
              <a:spcBef>
                <a:spcPct val="0"/>
              </a:spcBef>
              <a:buFontTx/>
              <a:buNone/>
            </a:pPr>
            <a:fld id="{5B4B0113-7C11-46D0-9ABC-AC64C970E1D6}" type="datetime1">
              <a:rPr lang="en-US" altLang="en-US" sz="1400" b="0" i="0">
                <a:latin typeface="Times New Roman" panose="02020603050405020304" pitchFamily="18" charset="0"/>
              </a:rPr>
              <a:pPr eaLnBrk="0" hangingPunct="0">
                <a:spcBef>
                  <a:spcPct val="0"/>
                </a:spcBef>
                <a:buFontTx/>
                <a:buNone/>
              </a:pPr>
              <a:t>5/9/2016</a:t>
            </a:fld>
            <a:endParaRPr lang="en-US" altLang="en-US" sz="1400" b="0" i="0">
              <a:latin typeface="Times New Roman" panose="02020603050405020304" pitchFamily="18" charset="0"/>
            </a:endParaRPr>
          </a:p>
        </p:txBody>
      </p:sp>
      <p:sp>
        <p:nvSpPr>
          <p:cNvPr id="116739"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0" hangingPunct="0">
              <a:spcBef>
                <a:spcPct val="0"/>
              </a:spcBef>
              <a:buFontTx/>
              <a:buNone/>
            </a:pPr>
            <a:fld id="{F7D6C48F-316B-41EC-A141-45D2459964DE}" type="slidenum">
              <a:rPr lang="en-US" altLang="en-US" sz="1400" b="0" i="0">
                <a:latin typeface="Times New Roman" panose="02020603050405020304" pitchFamily="18" charset="0"/>
              </a:rPr>
              <a:pPr eaLnBrk="0" hangingPunct="0">
                <a:spcBef>
                  <a:spcPct val="0"/>
                </a:spcBef>
                <a:buFontTx/>
                <a:buNone/>
              </a:pPr>
              <a:t>49</a:t>
            </a:fld>
            <a:endParaRPr lang="en-US" altLang="en-US" sz="1400" b="0" i="0">
              <a:latin typeface="Times New Roman" panose="02020603050405020304" pitchFamily="18" charset="0"/>
            </a:endParaRPr>
          </a:p>
        </p:txBody>
      </p:sp>
      <p:sp>
        <p:nvSpPr>
          <p:cNvPr id="116740" name="Rectangle 2"/>
          <p:cNvSpPr>
            <a:spLocks noChangeArrowheads="1"/>
          </p:cNvSpPr>
          <p:nvPr/>
        </p:nvSpPr>
        <p:spPr bwMode="auto">
          <a:xfrm>
            <a:off x="2209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4400" b="0" i="0">
                <a:solidFill>
                  <a:schemeClr val="tx2"/>
                </a:solidFill>
                <a:latin typeface="Times New Roman" panose="02020603050405020304" pitchFamily="18" charset="0"/>
              </a:rPr>
              <a:t>Some security policies</a:t>
            </a:r>
          </a:p>
        </p:txBody>
      </p:sp>
      <p:sp>
        <p:nvSpPr>
          <p:cNvPr id="116741" name="Rectangle 3"/>
          <p:cNvSpPr>
            <a:spLocks noChangeArrowheads="1"/>
          </p:cNvSpPr>
          <p:nvPr/>
        </p:nvSpPr>
        <p:spPr bwMode="auto">
          <a:xfrm>
            <a:off x="2209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r>
              <a:rPr lang="en-US" altLang="en-US" i="0" dirty="0">
                <a:latin typeface="Times New Roman" panose="02020603050405020304" pitchFamily="18" charset="0"/>
              </a:rPr>
              <a:t>Open/closed systems-</a:t>
            </a:r>
            <a:r>
              <a:rPr lang="en-US" altLang="en-US" b="0" i="0" dirty="0">
                <a:latin typeface="Times New Roman" panose="02020603050405020304" pitchFamily="18" charset="0"/>
              </a:rPr>
              <a:t>-In a closed system everything is forbidden unless explicitly </a:t>
            </a:r>
            <a:r>
              <a:rPr lang="en-US" altLang="en-US" b="0" i="0" dirty="0" smtClean="0">
                <a:latin typeface="Times New Roman" panose="02020603050405020304" pitchFamily="18" charset="0"/>
              </a:rPr>
              <a:t>allowed, forgetting a rule may bring annoyance but no security problems</a:t>
            </a:r>
            <a:endParaRPr lang="en-US" altLang="en-US" b="0" i="0" dirty="0">
              <a:latin typeface="Times New Roman" panose="02020603050405020304" pitchFamily="18" charset="0"/>
            </a:endParaRPr>
          </a:p>
          <a:p>
            <a:r>
              <a:rPr lang="en-US" altLang="en-US" i="0" dirty="0">
                <a:latin typeface="Times New Roman" panose="02020603050405020304" pitchFamily="18" charset="0"/>
              </a:rPr>
              <a:t>Need-to-know </a:t>
            </a:r>
            <a:r>
              <a:rPr lang="en-US" altLang="en-US" b="0" i="0" dirty="0">
                <a:latin typeface="Times New Roman" panose="02020603050405020304" pitchFamily="18" charset="0"/>
              </a:rPr>
              <a:t>(Least privilege)-- Give enough rights to perform </a:t>
            </a:r>
            <a:r>
              <a:rPr lang="en-US" altLang="en-US" b="0" i="0" dirty="0" smtClean="0">
                <a:latin typeface="Times New Roman" panose="02020603050405020304" pitchFamily="18" charset="0"/>
              </a:rPr>
              <a:t>duties, many attacks happen because users have too much access </a:t>
            </a:r>
          </a:p>
          <a:p>
            <a:r>
              <a:rPr lang="en-US" altLang="en-US" i="0" dirty="0" smtClean="0">
                <a:latin typeface="Times New Roman" panose="02020603050405020304" pitchFamily="18" charset="0"/>
              </a:rPr>
              <a:t>Granularity</a:t>
            </a:r>
            <a:r>
              <a:rPr lang="en-US" altLang="en-US" b="0" i="0" dirty="0" smtClean="0">
                <a:latin typeface="Times New Roman" panose="02020603050405020304" pitchFamily="18" charset="0"/>
              </a:rPr>
              <a:t>– amount of information to control: a whole file, a data item</a:t>
            </a:r>
            <a:endParaRPr lang="en-US" altLang="en-US" b="0" i="0" dirty="0">
              <a:latin typeface="Times New Roman" panose="02020603050405020304" pitchFamily="18" charset="0"/>
            </a:endParaRPr>
          </a:p>
        </p:txBody>
      </p:sp>
    </p:spTree>
    <p:extLst>
      <p:ext uri="{BB962C8B-B14F-4D97-AF65-F5344CB8AC3E}">
        <p14:creationId xmlns:p14="http://schemas.microsoft.com/office/powerpoint/2010/main" val="267484684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4"/>
          <p:cNvSpPr>
            <a:spLocks noChangeArrowheads="1"/>
          </p:cNvSpPr>
          <p:nvPr/>
        </p:nvSpPr>
        <p:spPr bwMode="auto">
          <a:xfrm>
            <a:off x="1524000" y="0"/>
            <a:ext cx="9144000" cy="662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ctr">
              <a:spcBef>
                <a:spcPct val="20000"/>
              </a:spcBef>
              <a:defRPr sz="3200">
                <a:solidFill>
                  <a:schemeClr val="tx1"/>
                </a:solidFill>
                <a:latin typeface="Arial" panose="020B0604020202020204" pitchFamily="34" charset="0"/>
              </a:defRPr>
            </a:lvl1pPr>
            <a:lvl2pPr marL="742950" indent="-285750" algn="ctr">
              <a:spcBef>
                <a:spcPct val="20000"/>
              </a:spcBef>
              <a:defRPr sz="2800">
                <a:solidFill>
                  <a:schemeClr val="tx1"/>
                </a:solidFill>
                <a:latin typeface="Arial" panose="020B0604020202020204" pitchFamily="34" charset="0"/>
              </a:defRPr>
            </a:lvl2pPr>
            <a:lvl3pPr marL="1143000" indent="-228600" algn="ctr">
              <a:spcBef>
                <a:spcPct val="20000"/>
              </a:spcBef>
              <a:defRPr sz="2400">
                <a:solidFill>
                  <a:schemeClr val="tx1"/>
                </a:solidFill>
                <a:latin typeface="Arial" panose="020B0604020202020204" pitchFamily="34" charset="0"/>
              </a:defRPr>
            </a:lvl3pPr>
            <a:lvl4pPr marL="1600200" indent="-228600" algn="ctr">
              <a:spcBef>
                <a:spcPct val="20000"/>
              </a:spcBef>
              <a:defRPr sz="2000">
                <a:solidFill>
                  <a:schemeClr val="tx1"/>
                </a:solidFill>
                <a:latin typeface="Arial" panose="020B0604020202020204" pitchFamily="34" charset="0"/>
              </a:defRPr>
            </a:lvl4pPr>
            <a:lvl5pPr marL="2057400" indent="-228600" algn="ctr">
              <a:spcBef>
                <a:spcPct val="20000"/>
              </a:spcBef>
              <a:defRPr sz="2000">
                <a:solidFill>
                  <a:schemeClr val="tx1"/>
                </a:solidFill>
                <a:latin typeface="Arial" panose="020B0604020202020204" pitchFamily="34" charset="0"/>
              </a:defRPr>
            </a:lvl5pPr>
            <a:lvl6pPr marL="2514600" indent="-228600" algn="ctr" fontAlgn="base">
              <a:spcBef>
                <a:spcPct val="20000"/>
              </a:spcBef>
              <a:spcAft>
                <a:spcPct val="0"/>
              </a:spcAft>
              <a:defRPr sz="2000">
                <a:solidFill>
                  <a:schemeClr val="tx1"/>
                </a:solidFill>
                <a:latin typeface="Arial" panose="020B0604020202020204" pitchFamily="34" charset="0"/>
              </a:defRPr>
            </a:lvl6pPr>
            <a:lvl7pPr marL="2971800" indent="-228600" algn="ctr" fontAlgn="base">
              <a:spcBef>
                <a:spcPct val="20000"/>
              </a:spcBef>
              <a:spcAft>
                <a:spcPct val="0"/>
              </a:spcAft>
              <a:defRPr sz="2000">
                <a:solidFill>
                  <a:schemeClr val="tx1"/>
                </a:solidFill>
                <a:latin typeface="Arial" panose="020B0604020202020204" pitchFamily="34" charset="0"/>
              </a:defRPr>
            </a:lvl7pPr>
            <a:lvl8pPr marL="3429000" indent="-228600" algn="ctr" fontAlgn="base">
              <a:spcBef>
                <a:spcPct val="20000"/>
              </a:spcBef>
              <a:spcAft>
                <a:spcPct val="0"/>
              </a:spcAft>
              <a:defRPr sz="2000">
                <a:solidFill>
                  <a:schemeClr val="tx1"/>
                </a:solidFill>
                <a:latin typeface="Arial" panose="020B0604020202020204" pitchFamily="34" charset="0"/>
              </a:defRPr>
            </a:lvl8pPr>
            <a:lvl9pPr marL="3886200" indent="-228600" algn="ctr" fontAlgn="base">
              <a:spcBef>
                <a:spcPct val="20000"/>
              </a:spcBef>
              <a:spcAft>
                <a:spcPct val="0"/>
              </a:spcAft>
              <a:defRPr sz="2000">
                <a:solidFill>
                  <a:schemeClr val="tx1"/>
                </a:solidFill>
                <a:latin typeface="Arial" panose="020B0604020202020204" pitchFamily="34" charset="0"/>
              </a:defRPr>
            </a:lvl9pPr>
          </a:lstStyle>
          <a:p>
            <a:r>
              <a:rPr lang="en-US" altLang="en-US" sz="3600" dirty="0" smtClean="0"/>
              <a:t>No Authentication but Authorization</a:t>
            </a:r>
            <a:endParaRPr lang="en-US" altLang="en-US" sz="3600" dirty="0"/>
          </a:p>
        </p:txBody>
      </p:sp>
      <p:sp>
        <p:nvSpPr>
          <p:cNvPr id="5125" name="Rectangle 5"/>
          <p:cNvSpPr>
            <a:spLocks noChangeArrowheads="1"/>
          </p:cNvSpPr>
          <p:nvPr/>
        </p:nvSpPr>
        <p:spPr bwMode="auto">
          <a:xfrm>
            <a:off x="4343400" y="1828800"/>
            <a:ext cx="2057400" cy="16764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26" name="Line 6"/>
          <p:cNvSpPr>
            <a:spLocks noChangeShapeType="1"/>
          </p:cNvSpPr>
          <p:nvPr/>
        </p:nvSpPr>
        <p:spPr bwMode="auto">
          <a:xfrm>
            <a:off x="3352800" y="1295400"/>
            <a:ext cx="0" cy="2895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27" name="Oval 7"/>
          <p:cNvSpPr>
            <a:spLocks noChangeArrowheads="1"/>
          </p:cNvSpPr>
          <p:nvPr/>
        </p:nvSpPr>
        <p:spPr bwMode="auto">
          <a:xfrm>
            <a:off x="2590800" y="1676400"/>
            <a:ext cx="228600" cy="2286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28" name="Oval 8"/>
          <p:cNvSpPr>
            <a:spLocks noChangeArrowheads="1"/>
          </p:cNvSpPr>
          <p:nvPr/>
        </p:nvSpPr>
        <p:spPr bwMode="auto">
          <a:xfrm>
            <a:off x="2590800" y="2819400"/>
            <a:ext cx="228600" cy="2286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29" name="Line 9"/>
          <p:cNvSpPr>
            <a:spLocks noChangeShapeType="1"/>
          </p:cNvSpPr>
          <p:nvPr/>
        </p:nvSpPr>
        <p:spPr bwMode="auto">
          <a:xfrm>
            <a:off x="2667000" y="1905000"/>
            <a:ext cx="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30" name="Line 10"/>
          <p:cNvSpPr>
            <a:spLocks noChangeShapeType="1"/>
          </p:cNvSpPr>
          <p:nvPr/>
        </p:nvSpPr>
        <p:spPr bwMode="auto">
          <a:xfrm flipH="1">
            <a:off x="2590800" y="1981200"/>
            <a:ext cx="762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31" name="Line 11"/>
          <p:cNvSpPr>
            <a:spLocks noChangeShapeType="1"/>
          </p:cNvSpPr>
          <p:nvPr/>
        </p:nvSpPr>
        <p:spPr bwMode="auto">
          <a:xfrm>
            <a:off x="2667000" y="2057400"/>
            <a:ext cx="15240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32" name="Line 12"/>
          <p:cNvSpPr>
            <a:spLocks noChangeShapeType="1"/>
          </p:cNvSpPr>
          <p:nvPr/>
        </p:nvSpPr>
        <p:spPr bwMode="auto">
          <a:xfrm>
            <a:off x="2438400" y="1981200"/>
            <a:ext cx="381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33" name="Line 13"/>
          <p:cNvSpPr>
            <a:spLocks noChangeShapeType="1"/>
          </p:cNvSpPr>
          <p:nvPr/>
        </p:nvSpPr>
        <p:spPr bwMode="auto">
          <a:xfrm>
            <a:off x="2514600" y="3124200"/>
            <a:ext cx="381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34" name="Line 14"/>
          <p:cNvSpPr>
            <a:spLocks noChangeShapeType="1"/>
          </p:cNvSpPr>
          <p:nvPr/>
        </p:nvSpPr>
        <p:spPr bwMode="auto">
          <a:xfrm flipH="1">
            <a:off x="2590800" y="3200400"/>
            <a:ext cx="762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35" name="Line 15"/>
          <p:cNvSpPr>
            <a:spLocks noChangeShapeType="1"/>
          </p:cNvSpPr>
          <p:nvPr/>
        </p:nvSpPr>
        <p:spPr bwMode="auto">
          <a:xfrm>
            <a:off x="2667000" y="3276600"/>
            <a:ext cx="15240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36" name="Line 16"/>
          <p:cNvSpPr>
            <a:spLocks noChangeShapeType="1"/>
          </p:cNvSpPr>
          <p:nvPr/>
        </p:nvSpPr>
        <p:spPr bwMode="auto">
          <a:xfrm>
            <a:off x="2667000" y="3048000"/>
            <a:ext cx="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37" name="Text Box 17"/>
          <p:cNvSpPr txBox="1">
            <a:spLocks noChangeArrowheads="1"/>
          </p:cNvSpPr>
          <p:nvPr/>
        </p:nvSpPr>
        <p:spPr bwMode="auto">
          <a:xfrm>
            <a:off x="2514600" y="1905001"/>
            <a:ext cx="2057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   --------------------</a:t>
            </a:r>
          </a:p>
        </p:txBody>
      </p:sp>
      <p:sp>
        <p:nvSpPr>
          <p:cNvPr id="5138" name="Text Box 18"/>
          <p:cNvSpPr txBox="1">
            <a:spLocks noChangeArrowheads="1"/>
          </p:cNvSpPr>
          <p:nvPr/>
        </p:nvSpPr>
        <p:spPr bwMode="auto">
          <a:xfrm>
            <a:off x="2514600" y="3048001"/>
            <a:ext cx="2057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   --------------------</a:t>
            </a:r>
          </a:p>
        </p:txBody>
      </p:sp>
      <p:sp>
        <p:nvSpPr>
          <p:cNvPr id="5139" name="Freeform 19"/>
          <p:cNvSpPr>
            <a:spLocks/>
          </p:cNvSpPr>
          <p:nvPr/>
        </p:nvSpPr>
        <p:spPr bwMode="auto">
          <a:xfrm>
            <a:off x="4473576" y="2066925"/>
            <a:ext cx="111125" cy="139700"/>
          </a:xfrm>
          <a:custGeom>
            <a:avLst/>
            <a:gdLst>
              <a:gd name="T0" fmla="*/ 70 w 70"/>
              <a:gd name="T1" fmla="*/ 0 h 88"/>
              <a:gd name="T2" fmla="*/ 8 w 70"/>
              <a:gd name="T3" fmla="*/ 88 h 88"/>
            </a:gdLst>
            <a:ahLst/>
            <a:cxnLst>
              <a:cxn ang="0">
                <a:pos x="T0" y="T1"/>
              </a:cxn>
              <a:cxn ang="0">
                <a:pos x="T2" y="T3"/>
              </a:cxn>
            </a:cxnLst>
            <a:rect l="0" t="0" r="r" b="b"/>
            <a:pathLst>
              <a:path w="70" h="88">
                <a:moveTo>
                  <a:pt x="70" y="0"/>
                </a:moveTo>
                <a:cubicBezTo>
                  <a:pt x="0" y="18"/>
                  <a:pt x="8" y="18"/>
                  <a:pt x="8" y="88"/>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40" name="Freeform 20"/>
          <p:cNvSpPr>
            <a:spLocks/>
          </p:cNvSpPr>
          <p:nvPr/>
        </p:nvSpPr>
        <p:spPr bwMode="auto">
          <a:xfrm>
            <a:off x="4470401" y="2038350"/>
            <a:ext cx="354013" cy="560388"/>
          </a:xfrm>
          <a:custGeom>
            <a:avLst/>
            <a:gdLst>
              <a:gd name="T0" fmla="*/ 22 w 223"/>
              <a:gd name="T1" fmla="*/ 106 h 353"/>
              <a:gd name="T2" fmla="*/ 72 w 223"/>
              <a:gd name="T3" fmla="*/ 206 h 353"/>
              <a:gd name="T4" fmla="*/ 10 w 223"/>
              <a:gd name="T5" fmla="*/ 219 h 353"/>
              <a:gd name="T6" fmla="*/ 60 w 223"/>
              <a:gd name="T7" fmla="*/ 344 h 353"/>
              <a:gd name="T8" fmla="*/ 198 w 223"/>
              <a:gd name="T9" fmla="*/ 331 h 353"/>
              <a:gd name="T10" fmla="*/ 223 w 223"/>
              <a:gd name="T11" fmla="*/ 256 h 353"/>
              <a:gd name="T12" fmla="*/ 210 w 223"/>
              <a:gd name="T13" fmla="*/ 131 h 353"/>
              <a:gd name="T14" fmla="*/ 173 w 223"/>
              <a:gd name="T15" fmla="*/ 18 h 353"/>
              <a:gd name="T16" fmla="*/ 72 w 223"/>
              <a:gd name="T17" fmla="*/ 6 h 3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3" h="353">
                <a:moveTo>
                  <a:pt x="22" y="106"/>
                </a:moveTo>
                <a:cubicBezTo>
                  <a:pt x="36" y="146"/>
                  <a:pt x="59" y="166"/>
                  <a:pt x="72" y="206"/>
                </a:cubicBezTo>
                <a:cubicBezTo>
                  <a:pt x="51" y="210"/>
                  <a:pt x="23" y="202"/>
                  <a:pt x="10" y="219"/>
                </a:cubicBezTo>
                <a:cubicBezTo>
                  <a:pt x="0" y="231"/>
                  <a:pt x="53" y="325"/>
                  <a:pt x="60" y="344"/>
                </a:cubicBezTo>
                <a:cubicBezTo>
                  <a:pt x="106" y="340"/>
                  <a:pt x="157" y="353"/>
                  <a:pt x="198" y="331"/>
                </a:cubicBezTo>
                <a:cubicBezTo>
                  <a:pt x="221" y="318"/>
                  <a:pt x="223" y="256"/>
                  <a:pt x="223" y="256"/>
                </a:cubicBezTo>
                <a:cubicBezTo>
                  <a:pt x="203" y="198"/>
                  <a:pt x="195" y="194"/>
                  <a:pt x="210" y="131"/>
                </a:cubicBezTo>
                <a:cubicBezTo>
                  <a:pt x="205" y="115"/>
                  <a:pt x="181" y="26"/>
                  <a:pt x="173" y="18"/>
                </a:cubicBezTo>
                <a:cubicBezTo>
                  <a:pt x="155" y="0"/>
                  <a:pt x="86" y="6"/>
                  <a:pt x="72" y="6"/>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41" name="Text Box 21"/>
          <p:cNvSpPr txBox="1">
            <a:spLocks noChangeArrowheads="1"/>
          </p:cNvSpPr>
          <p:nvPr/>
        </p:nvSpPr>
        <p:spPr bwMode="auto">
          <a:xfrm>
            <a:off x="5105400" y="1981201"/>
            <a:ext cx="1219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dirty="0"/>
              <a:t>Process</a:t>
            </a:r>
          </a:p>
        </p:txBody>
      </p:sp>
      <p:sp>
        <p:nvSpPr>
          <p:cNvPr id="5142" name="Line 22"/>
          <p:cNvSpPr>
            <a:spLocks noChangeShapeType="1"/>
          </p:cNvSpPr>
          <p:nvPr/>
        </p:nvSpPr>
        <p:spPr bwMode="auto">
          <a:xfrm flipH="1">
            <a:off x="4800600" y="2133600"/>
            <a:ext cx="304800" cy="152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43" name="Text Box 23"/>
          <p:cNvSpPr txBox="1">
            <a:spLocks noChangeArrowheads="1"/>
          </p:cNvSpPr>
          <p:nvPr/>
        </p:nvSpPr>
        <p:spPr bwMode="auto">
          <a:xfrm>
            <a:off x="3505200" y="914401"/>
            <a:ext cx="2667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dirty="0"/>
              <a:t>No authentication</a:t>
            </a:r>
          </a:p>
        </p:txBody>
      </p:sp>
      <p:sp>
        <p:nvSpPr>
          <p:cNvPr id="5144" name="Line 24"/>
          <p:cNvSpPr>
            <a:spLocks noChangeShapeType="1"/>
          </p:cNvSpPr>
          <p:nvPr/>
        </p:nvSpPr>
        <p:spPr bwMode="auto">
          <a:xfrm flipH="1">
            <a:off x="3352800" y="1219200"/>
            <a:ext cx="53340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45" name="Rectangle 25"/>
          <p:cNvSpPr>
            <a:spLocks noChangeArrowheads="1"/>
          </p:cNvSpPr>
          <p:nvPr/>
        </p:nvSpPr>
        <p:spPr bwMode="auto">
          <a:xfrm>
            <a:off x="4419600" y="3886200"/>
            <a:ext cx="381000" cy="3048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46" name="Text Box 26"/>
          <p:cNvSpPr txBox="1">
            <a:spLocks noChangeArrowheads="1"/>
          </p:cNvSpPr>
          <p:nvPr/>
        </p:nvSpPr>
        <p:spPr bwMode="auto">
          <a:xfrm>
            <a:off x="4267200" y="4191001"/>
            <a:ext cx="1219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Printer</a:t>
            </a:r>
          </a:p>
        </p:txBody>
      </p:sp>
      <p:sp>
        <p:nvSpPr>
          <p:cNvPr id="5147" name="AutoShape 27"/>
          <p:cNvSpPr>
            <a:spLocks noChangeArrowheads="1"/>
          </p:cNvSpPr>
          <p:nvPr/>
        </p:nvSpPr>
        <p:spPr bwMode="auto">
          <a:xfrm>
            <a:off x="5867400" y="3962400"/>
            <a:ext cx="381000" cy="381000"/>
          </a:xfrm>
          <a:prstGeom prst="can">
            <a:avLst>
              <a:gd name="adj" fmla="val 25000"/>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48" name="Text Box 28"/>
          <p:cNvSpPr txBox="1">
            <a:spLocks noChangeArrowheads="1"/>
          </p:cNvSpPr>
          <p:nvPr/>
        </p:nvSpPr>
        <p:spPr bwMode="auto">
          <a:xfrm>
            <a:off x="5791200" y="4343401"/>
            <a:ext cx="1600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Memory</a:t>
            </a:r>
          </a:p>
        </p:txBody>
      </p:sp>
      <p:sp>
        <p:nvSpPr>
          <p:cNvPr id="5149" name="Freeform 29"/>
          <p:cNvSpPr>
            <a:spLocks/>
          </p:cNvSpPr>
          <p:nvPr/>
        </p:nvSpPr>
        <p:spPr bwMode="auto">
          <a:xfrm>
            <a:off x="4606926" y="3538538"/>
            <a:ext cx="138113" cy="317500"/>
          </a:xfrm>
          <a:custGeom>
            <a:avLst/>
            <a:gdLst>
              <a:gd name="T0" fmla="*/ 24 w 87"/>
              <a:gd name="T1" fmla="*/ 200 h 200"/>
              <a:gd name="T2" fmla="*/ 87 w 87"/>
              <a:gd name="T3" fmla="*/ 0 h 200"/>
            </a:gdLst>
            <a:ahLst/>
            <a:cxnLst>
              <a:cxn ang="0">
                <a:pos x="T0" y="T1"/>
              </a:cxn>
              <a:cxn ang="0">
                <a:pos x="T2" y="T3"/>
              </a:cxn>
            </a:cxnLst>
            <a:rect l="0" t="0" r="r" b="b"/>
            <a:pathLst>
              <a:path w="87" h="200">
                <a:moveTo>
                  <a:pt x="24" y="200"/>
                </a:moveTo>
                <a:cubicBezTo>
                  <a:pt x="27" y="160"/>
                  <a:pt x="0" y="0"/>
                  <a:pt x="87" y="0"/>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50" name="Freeform 30"/>
          <p:cNvSpPr>
            <a:spLocks/>
          </p:cNvSpPr>
          <p:nvPr/>
        </p:nvSpPr>
        <p:spPr bwMode="auto">
          <a:xfrm>
            <a:off x="6008688" y="3371851"/>
            <a:ext cx="88900" cy="563563"/>
          </a:xfrm>
          <a:custGeom>
            <a:avLst/>
            <a:gdLst>
              <a:gd name="T0" fmla="*/ 17 w 56"/>
              <a:gd name="T1" fmla="*/ 355 h 355"/>
              <a:gd name="T2" fmla="*/ 30 w 56"/>
              <a:gd name="T3" fmla="*/ 130 h 355"/>
              <a:gd name="T4" fmla="*/ 5 w 56"/>
              <a:gd name="T5" fmla="*/ 67 h 355"/>
            </a:gdLst>
            <a:ahLst/>
            <a:cxnLst>
              <a:cxn ang="0">
                <a:pos x="T0" y="T1"/>
              </a:cxn>
              <a:cxn ang="0">
                <a:pos x="T2" y="T3"/>
              </a:cxn>
              <a:cxn ang="0">
                <a:pos x="T4" y="T5"/>
              </a:cxn>
            </a:cxnLst>
            <a:rect l="0" t="0" r="r" b="b"/>
            <a:pathLst>
              <a:path w="56" h="355">
                <a:moveTo>
                  <a:pt x="17" y="355"/>
                </a:moveTo>
                <a:cubicBezTo>
                  <a:pt x="43" y="250"/>
                  <a:pt x="56" y="245"/>
                  <a:pt x="30" y="130"/>
                </a:cubicBezTo>
                <a:cubicBezTo>
                  <a:pt x="0" y="0"/>
                  <a:pt x="5" y="154"/>
                  <a:pt x="5" y="67"/>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51" name="AutoShape 31"/>
          <p:cNvSpPr>
            <a:spLocks noChangeArrowheads="1"/>
          </p:cNvSpPr>
          <p:nvPr/>
        </p:nvSpPr>
        <p:spPr bwMode="auto">
          <a:xfrm>
            <a:off x="6781800" y="1905000"/>
            <a:ext cx="304800" cy="381000"/>
          </a:xfrm>
          <a:prstGeom prst="flowChartMagneticDisk">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52" name="AutoShape 32"/>
          <p:cNvSpPr>
            <a:spLocks noChangeArrowheads="1"/>
          </p:cNvSpPr>
          <p:nvPr/>
        </p:nvSpPr>
        <p:spPr bwMode="auto">
          <a:xfrm>
            <a:off x="6781800" y="2438400"/>
            <a:ext cx="304800" cy="381000"/>
          </a:xfrm>
          <a:prstGeom prst="flowChartMagneticDisk">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53" name="AutoShape 33"/>
          <p:cNvSpPr>
            <a:spLocks noChangeArrowheads="1"/>
          </p:cNvSpPr>
          <p:nvPr/>
        </p:nvSpPr>
        <p:spPr bwMode="auto">
          <a:xfrm>
            <a:off x="6781800" y="2971800"/>
            <a:ext cx="304800" cy="381000"/>
          </a:xfrm>
          <a:prstGeom prst="flowChartMagneticDisk">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54" name="Line 34"/>
          <p:cNvSpPr>
            <a:spLocks noChangeShapeType="1"/>
          </p:cNvSpPr>
          <p:nvPr/>
        </p:nvSpPr>
        <p:spPr bwMode="auto">
          <a:xfrm flipH="1">
            <a:off x="6400800" y="2057400"/>
            <a:ext cx="381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55" name="Line 35"/>
          <p:cNvSpPr>
            <a:spLocks noChangeShapeType="1"/>
          </p:cNvSpPr>
          <p:nvPr/>
        </p:nvSpPr>
        <p:spPr bwMode="auto">
          <a:xfrm flipH="1">
            <a:off x="6400800" y="2667000"/>
            <a:ext cx="381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56" name="Line 36"/>
          <p:cNvSpPr>
            <a:spLocks noChangeShapeType="1"/>
          </p:cNvSpPr>
          <p:nvPr/>
        </p:nvSpPr>
        <p:spPr bwMode="auto">
          <a:xfrm flipH="1">
            <a:off x="6400800" y="3200400"/>
            <a:ext cx="381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57" name="Text Box 37"/>
          <p:cNvSpPr txBox="1">
            <a:spLocks noChangeArrowheads="1"/>
          </p:cNvSpPr>
          <p:nvPr/>
        </p:nvSpPr>
        <p:spPr bwMode="auto">
          <a:xfrm>
            <a:off x="6400800" y="1600201"/>
            <a:ext cx="1371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  Files</a:t>
            </a:r>
          </a:p>
        </p:txBody>
      </p:sp>
      <p:sp>
        <p:nvSpPr>
          <p:cNvPr id="5158" name="Text Box 38"/>
          <p:cNvSpPr txBox="1">
            <a:spLocks noChangeArrowheads="1"/>
          </p:cNvSpPr>
          <p:nvPr/>
        </p:nvSpPr>
        <p:spPr bwMode="auto">
          <a:xfrm>
            <a:off x="7086600" y="2133601"/>
            <a:ext cx="533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F1</a:t>
            </a:r>
          </a:p>
        </p:txBody>
      </p:sp>
      <p:sp>
        <p:nvSpPr>
          <p:cNvPr id="5159" name="Text Box 39"/>
          <p:cNvSpPr txBox="1">
            <a:spLocks noChangeArrowheads="1"/>
          </p:cNvSpPr>
          <p:nvPr/>
        </p:nvSpPr>
        <p:spPr bwMode="auto">
          <a:xfrm>
            <a:off x="7086600" y="2667001"/>
            <a:ext cx="533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F2</a:t>
            </a:r>
          </a:p>
        </p:txBody>
      </p:sp>
      <p:sp>
        <p:nvSpPr>
          <p:cNvPr id="5160" name="Text Box 40"/>
          <p:cNvSpPr txBox="1">
            <a:spLocks noChangeArrowheads="1"/>
          </p:cNvSpPr>
          <p:nvPr/>
        </p:nvSpPr>
        <p:spPr bwMode="auto">
          <a:xfrm>
            <a:off x="7086600" y="3124201"/>
            <a:ext cx="533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F3</a:t>
            </a:r>
          </a:p>
        </p:txBody>
      </p:sp>
      <p:sp>
        <p:nvSpPr>
          <p:cNvPr id="5161" name="Text Box 41"/>
          <p:cNvSpPr txBox="1">
            <a:spLocks noChangeArrowheads="1"/>
          </p:cNvSpPr>
          <p:nvPr/>
        </p:nvSpPr>
        <p:spPr bwMode="auto">
          <a:xfrm>
            <a:off x="2438400" y="2286001"/>
            <a:ext cx="685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(A)</a:t>
            </a:r>
          </a:p>
        </p:txBody>
      </p:sp>
      <p:sp>
        <p:nvSpPr>
          <p:cNvPr id="5162" name="Text Box 42"/>
          <p:cNvSpPr txBox="1">
            <a:spLocks noChangeArrowheads="1"/>
          </p:cNvSpPr>
          <p:nvPr/>
        </p:nvSpPr>
        <p:spPr bwMode="auto">
          <a:xfrm>
            <a:off x="2362200" y="3505201"/>
            <a:ext cx="685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(B)</a:t>
            </a:r>
          </a:p>
        </p:txBody>
      </p:sp>
      <p:sp>
        <p:nvSpPr>
          <p:cNvPr id="5163" name="Text Box 43"/>
          <p:cNvSpPr txBox="1">
            <a:spLocks noChangeArrowheads="1"/>
          </p:cNvSpPr>
          <p:nvPr/>
        </p:nvSpPr>
        <p:spPr bwMode="auto">
          <a:xfrm>
            <a:off x="8077200" y="1676401"/>
            <a:ext cx="2057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US" altLang="en-US"/>
          </a:p>
        </p:txBody>
      </p:sp>
      <p:sp>
        <p:nvSpPr>
          <p:cNvPr id="5164" name="Text Box 44"/>
          <p:cNvSpPr txBox="1">
            <a:spLocks noChangeArrowheads="1"/>
          </p:cNvSpPr>
          <p:nvPr/>
        </p:nvSpPr>
        <p:spPr bwMode="auto">
          <a:xfrm>
            <a:off x="8229600" y="1905001"/>
            <a:ext cx="1676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Authorization</a:t>
            </a:r>
          </a:p>
        </p:txBody>
      </p:sp>
      <p:sp>
        <p:nvSpPr>
          <p:cNvPr id="5165" name="Text Box 45"/>
          <p:cNvSpPr txBox="1">
            <a:spLocks noChangeArrowheads="1"/>
          </p:cNvSpPr>
          <p:nvPr/>
        </p:nvSpPr>
        <p:spPr bwMode="auto">
          <a:xfrm>
            <a:off x="8077200" y="2514601"/>
            <a:ext cx="2590800" cy="1604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A can read F1</a:t>
            </a:r>
          </a:p>
          <a:p>
            <a:pPr>
              <a:spcBef>
                <a:spcPct val="50000"/>
              </a:spcBef>
            </a:pPr>
            <a:r>
              <a:rPr lang="en-US" altLang="en-US"/>
              <a:t>B can read F1, F2</a:t>
            </a:r>
          </a:p>
          <a:p>
            <a:pPr>
              <a:spcBef>
                <a:spcPct val="50000"/>
              </a:spcBef>
            </a:pPr>
            <a:r>
              <a:rPr lang="en-US" altLang="en-US"/>
              <a:t>Anybody can say </a:t>
            </a:r>
          </a:p>
          <a:p>
            <a:pPr>
              <a:spcBef>
                <a:spcPct val="50000"/>
              </a:spcBef>
            </a:pPr>
            <a:r>
              <a:rPr lang="en-US" altLang="en-US"/>
              <a:t>he is A or B</a:t>
            </a:r>
          </a:p>
        </p:txBody>
      </p:sp>
      <p:sp>
        <p:nvSpPr>
          <p:cNvPr id="5166" name="Line 46"/>
          <p:cNvSpPr>
            <a:spLocks noChangeShapeType="1"/>
          </p:cNvSpPr>
          <p:nvPr/>
        </p:nvSpPr>
        <p:spPr bwMode="auto">
          <a:xfrm>
            <a:off x="8839200" y="2133600"/>
            <a:ext cx="7620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326721423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0" hangingPunct="0">
              <a:spcBef>
                <a:spcPct val="0"/>
              </a:spcBef>
              <a:buFontTx/>
              <a:buNone/>
            </a:pPr>
            <a:fld id="{79994E48-1460-494A-A259-A83A68DBDE44}" type="datetime1">
              <a:rPr lang="en-US" altLang="en-US" sz="1400" b="0" i="0">
                <a:latin typeface="Times New Roman" panose="02020603050405020304" pitchFamily="18" charset="0"/>
              </a:rPr>
              <a:pPr eaLnBrk="0" hangingPunct="0">
                <a:spcBef>
                  <a:spcPct val="0"/>
                </a:spcBef>
                <a:buFontTx/>
                <a:buNone/>
              </a:pPr>
              <a:t>5/9/2016</a:t>
            </a:fld>
            <a:endParaRPr lang="en-US" altLang="en-US" sz="1400" b="0" i="0">
              <a:latin typeface="Times New Roman" panose="02020603050405020304" pitchFamily="18" charset="0"/>
            </a:endParaRPr>
          </a:p>
        </p:txBody>
      </p:sp>
      <p:sp>
        <p:nvSpPr>
          <p:cNvPr id="11776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0" hangingPunct="0">
              <a:spcBef>
                <a:spcPct val="0"/>
              </a:spcBef>
              <a:buFontTx/>
              <a:buNone/>
            </a:pPr>
            <a:fld id="{9408311C-27EC-4B1A-9F12-70045866CF34}" type="slidenum">
              <a:rPr lang="en-US" altLang="en-US" sz="1400" b="0" i="0">
                <a:latin typeface="Times New Roman" panose="02020603050405020304" pitchFamily="18" charset="0"/>
              </a:rPr>
              <a:pPr eaLnBrk="0" hangingPunct="0">
                <a:spcBef>
                  <a:spcPct val="0"/>
                </a:spcBef>
                <a:buFontTx/>
                <a:buNone/>
              </a:pPr>
              <a:t>50</a:t>
            </a:fld>
            <a:endParaRPr lang="en-US" altLang="en-US" sz="1400" b="0" i="0">
              <a:latin typeface="Times New Roman" panose="02020603050405020304" pitchFamily="18" charset="0"/>
            </a:endParaRPr>
          </a:p>
        </p:txBody>
      </p:sp>
      <p:sp>
        <p:nvSpPr>
          <p:cNvPr id="117764" name="Rectangle 2"/>
          <p:cNvSpPr>
            <a:spLocks noGrp="1" noChangeArrowheads="1"/>
          </p:cNvSpPr>
          <p:nvPr>
            <p:ph type="title" idx="4294967295"/>
          </p:nvPr>
        </p:nvSpPr>
        <p:spPr/>
        <p:txBody>
          <a:bodyPr/>
          <a:lstStyle/>
          <a:p>
            <a:pPr eaLnBrk="1" hangingPunct="1"/>
            <a:r>
              <a:rPr lang="en-US" altLang="en-US" dirty="0" smtClean="0"/>
              <a:t>Security policies II</a:t>
            </a:r>
          </a:p>
        </p:txBody>
      </p:sp>
      <p:sp>
        <p:nvSpPr>
          <p:cNvPr id="117765" name="Rectangle 3"/>
          <p:cNvSpPr>
            <a:spLocks noGrp="1" noChangeArrowheads="1"/>
          </p:cNvSpPr>
          <p:nvPr>
            <p:ph type="body" idx="4294967295"/>
          </p:nvPr>
        </p:nvSpPr>
        <p:spPr/>
        <p:txBody>
          <a:bodyPr>
            <a:normAutofit/>
          </a:bodyPr>
          <a:lstStyle/>
          <a:p>
            <a:pPr eaLnBrk="1" hangingPunct="1">
              <a:lnSpc>
                <a:spcPct val="90000"/>
              </a:lnSpc>
            </a:pPr>
            <a:r>
              <a:rPr lang="en-US" altLang="en-US" b="1" dirty="0" smtClean="0"/>
              <a:t>Obligation</a:t>
            </a:r>
            <a:r>
              <a:rPr lang="en-US" altLang="en-US" dirty="0" smtClean="0"/>
              <a:t>—What </a:t>
            </a:r>
            <a:r>
              <a:rPr lang="en-US" altLang="en-US" dirty="0"/>
              <a:t>has to be done before </a:t>
            </a:r>
            <a:r>
              <a:rPr lang="en-US" altLang="en-US" dirty="0" smtClean="0"/>
              <a:t>or after accessing </a:t>
            </a:r>
            <a:r>
              <a:rPr lang="en-US" altLang="en-US" dirty="0"/>
              <a:t>data</a:t>
            </a:r>
          </a:p>
          <a:p>
            <a:pPr eaLnBrk="1" hangingPunct="1">
              <a:lnSpc>
                <a:spcPct val="90000"/>
              </a:lnSpc>
            </a:pPr>
            <a:r>
              <a:rPr lang="en-US" altLang="en-US" b="1" dirty="0"/>
              <a:t>Separation of duty</a:t>
            </a:r>
            <a:r>
              <a:rPr lang="en-US" altLang="en-US" dirty="0"/>
              <a:t>—Separate critical  functions into parts to be done by different people or </a:t>
            </a:r>
            <a:r>
              <a:rPr lang="en-US" altLang="en-US" dirty="0" smtClean="0"/>
              <a:t>systems. Requires collusion for illegal actions</a:t>
            </a:r>
            <a:endParaRPr lang="en-US" altLang="en-US" dirty="0"/>
          </a:p>
          <a:p>
            <a:pPr eaLnBrk="1" hangingPunct="1">
              <a:lnSpc>
                <a:spcPct val="90000"/>
              </a:lnSpc>
            </a:pPr>
            <a:r>
              <a:rPr lang="en-US" altLang="en-US" b="1" dirty="0"/>
              <a:t>Content-dependent access control</a:t>
            </a:r>
            <a:r>
              <a:rPr lang="en-US" altLang="en-US" dirty="0"/>
              <a:t>—Access decision are based on the values of the </a:t>
            </a:r>
            <a:r>
              <a:rPr lang="en-US" altLang="en-US" dirty="0" smtClean="0"/>
              <a:t>data. I can see my own information but not others’.</a:t>
            </a:r>
            <a:endParaRPr lang="en-US" altLang="en-US" dirty="0"/>
          </a:p>
          <a:p>
            <a:pPr eaLnBrk="1" hangingPunct="1">
              <a:lnSpc>
                <a:spcPct val="90000"/>
              </a:lnSpc>
            </a:pPr>
            <a:r>
              <a:rPr lang="en-US" altLang="en-US" b="1" dirty="0"/>
              <a:t>Authenticate all transactions</a:t>
            </a:r>
            <a:r>
              <a:rPr lang="en-US" altLang="en-US" dirty="0"/>
              <a:t>—needed for accountability and access control</a:t>
            </a:r>
          </a:p>
          <a:p>
            <a:pPr eaLnBrk="1" hangingPunct="1">
              <a:lnSpc>
                <a:spcPct val="90000"/>
              </a:lnSpc>
            </a:pPr>
            <a:endParaRPr lang="en-US" altLang="en-US" dirty="0"/>
          </a:p>
        </p:txBody>
      </p:sp>
    </p:spTree>
    <p:extLst>
      <p:ext uri="{BB962C8B-B14F-4D97-AF65-F5344CB8AC3E}">
        <p14:creationId xmlns:p14="http://schemas.microsoft.com/office/powerpoint/2010/main" val="64395377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 policies III</a:t>
            </a:r>
            <a:endParaRPr lang="en-US" dirty="0"/>
          </a:p>
        </p:txBody>
      </p:sp>
      <p:sp>
        <p:nvSpPr>
          <p:cNvPr id="3" name="Content Placeholder 2"/>
          <p:cNvSpPr>
            <a:spLocks noGrp="1"/>
          </p:cNvSpPr>
          <p:nvPr>
            <p:ph idx="1"/>
          </p:nvPr>
        </p:nvSpPr>
        <p:spPr/>
        <p:txBody>
          <a:bodyPr>
            <a:normAutofit/>
          </a:bodyPr>
          <a:lstStyle/>
          <a:p>
            <a:pPr lvl="0"/>
            <a:r>
              <a:rPr lang="en-US" b="1" dirty="0"/>
              <a:t>Centralized/decentralized control-</a:t>
            </a:r>
            <a:r>
              <a:rPr lang="en-US" dirty="0"/>
              <a:t>- In a decentralized system its units or divisions have their own administrators and authority to define their own policies or enforcement mechanisms as far as they don’t violate global policies.</a:t>
            </a:r>
          </a:p>
          <a:p>
            <a:pPr lvl="0"/>
            <a:r>
              <a:rPr lang="en-US" b="1" dirty="0"/>
              <a:t>Ownership and administration-</a:t>
            </a:r>
            <a:r>
              <a:rPr lang="en-US" dirty="0"/>
              <a:t>- In many systems the user that creates some data becomes its owner and has all the rights on it. An administrative policy separates the administration of the data from its use. Ownership may violate separation of duty in that the user of information is also its administrator, which for institution data is a conflict of interest but it is acceptable for personal files. </a:t>
            </a:r>
          </a:p>
        </p:txBody>
      </p:sp>
    </p:spTree>
    <p:extLst>
      <p:ext uri="{BB962C8B-B14F-4D97-AF65-F5344CB8AC3E}">
        <p14:creationId xmlns:p14="http://schemas.microsoft.com/office/powerpoint/2010/main" val="2799920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0" hangingPunct="0">
              <a:spcBef>
                <a:spcPct val="0"/>
              </a:spcBef>
              <a:buFontTx/>
              <a:buNone/>
            </a:pPr>
            <a:fld id="{CA28CF2B-DD5E-42AA-9043-44DC3B99C0D3}" type="datetime1">
              <a:rPr lang="en-US" altLang="en-US" sz="1400" b="0" i="0">
                <a:latin typeface="Times New Roman" panose="02020603050405020304" pitchFamily="18" charset="0"/>
              </a:rPr>
              <a:pPr eaLnBrk="0" hangingPunct="0">
                <a:spcBef>
                  <a:spcPct val="0"/>
                </a:spcBef>
                <a:buFontTx/>
                <a:buNone/>
              </a:pPr>
              <a:t>5/9/2016</a:t>
            </a:fld>
            <a:endParaRPr lang="en-US" altLang="en-US" sz="1400" b="0" i="0">
              <a:latin typeface="Times New Roman" panose="02020603050405020304" pitchFamily="18" charset="0"/>
            </a:endParaRPr>
          </a:p>
        </p:txBody>
      </p:sp>
      <p:sp>
        <p:nvSpPr>
          <p:cNvPr id="11878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0" hangingPunct="0">
              <a:spcBef>
                <a:spcPct val="0"/>
              </a:spcBef>
              <a:buFontTx/>
              <a:buNone/>
            </a:pPr>
            <a:fld id="{C75DFDC4-D3E9-4ACA-B03F-E31A408A826E}" type="slidenum">
              <a:rPr lang="en-US" altLang="en-US" sz="1400" b="0" i="0">
                <a:latin typeface="Times New Roman" panose="02020603050405020304" pitchFamily="18" charset="0"/>
              </a:rPr>
              <a:pPr eaLnBrk="0" hangingPunct="0">
                <a:spcBef>
                  <a:spcPct val="0"/>
                </a:spcBef>
                <a:buFontTx/>
                <a:buNone/>
              </a:pPr>
              <a:t>52</a:t>
            </a:fld>
            <a:endParaRPr lang="en-US" altLang="en-US" sz="1400" b="0" i="0">
              <a:latin typeface="Times New Roman" panose="02020603050405020304" pitchFamily="18" charset="0"/>
            </a:endParaRPr>
          </a:p>
        </p:txBody>
      </p:sp>
      <p:sp>
        <p:nvSpPr>
          <p:cNvPr id="118788" name="Rectangle 2050"/>
          <p:cNvSpPr>
            <a:spLocks noGrp="1" noChangeArrowheads="1"/>
          </p:cNvSpPr>
          <p:nvPr>
            <p:ph type="title" idx="4294967295"/>
          </p:nvPr>
        </p:nvSpPr>
        <p:spPr/>
        <p:txBody>
          <a:bodyPr/>
          <a:lstStyle/>
          <a:p>
            <a:pPr eaLnBrk="1" hangingPunct="1"/>
            <a:r>
              <a:rPr lang="en-US" altLang="en-US" smtClean="0"/>
              <a:t>Use of policies        </a:t>
            </a:r>
          </a:p>
        </p:txBody>
      </p:sp>
      <p:sp>
        <p:nvSpPr>
          <p:cNvPr id="118789" name="Rectangle 2051"/>
          <p:cNvSpPr>
            <a:spLocks noGrp="1" noChangeArrowheads="1"/>
          </p:cNvSpPr>
          <p:nvPr>
            <p:ph type="body" idx="4294967295"/>
          </p:nvPr>
        </p:nvSpPr>
        <p:spPr/>
        <p:txBody>
          <a:bodyPr/>
          <a:lstStyle/>
          <a:p>
            <a:pPr eaLnBrk="1" hangingPunct="1"/>
            <a:r>
              <a:rPr lang="en-US" altLang="en-US" dirty="0" smtClean="0"/>
              <a:t>Secure systems must be closed but sometimes open access to information is more important, e.g., libraries, data warehouses, …</a:t>
            </a:r>
          </a:p>
          <a:p>
            <a:pPr eaLnBrk="1" hangingPunct="1"/>
            <a:r>
              <a:rPr lang="en-US" altLang="en-US" dirty="0" smtClean="0"/>
              <a:t>The need-to-know principle must be applied with an appropriate granularity, many attacks happen because of too many rights</a:t>
            </a:r>
          </a:p>
          <a:p>
            <a:pPr eaLnBrk="1" hangingPunct="1"/>
            <a:r>
              <a:rPr lang="en-US" altLang="en-US" dirty="0" smtClean="0"/>
              <a:t>Policies should be defined using some governance strategy at the institution level, not left to system administrators</a:t>
            </a:r>
          </a:p>
        </p:txBody>
      </p:sp>
    </p:spTree>
    <p:extLst>
      <p:ext uri="{BB962C8B-B14F-4D97-AF65-F5344CB8AC3E}">
        <p14:creationId xmlns:p14="http://schemas.microsoft.com/office/powerpoint/2010/main" val="220508967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0" hangingPunct="0">
              <a:spcBef>
                <a:spcPct val="0"/>
              </a:spcBef>
              <a:buFontTx/>
              <a:buNone/>
            </a:pPr>
            <a:fld id="{22723AFA-ED9B-4A5B-9A16-330C5C08B733}" type="datetime1">
              <a:rPr lang="en-US" altLang="en-US" sz="1400" b="0" i="0">
                <a:latin typeface="Times New Roman" panose="02020603050405020304" pitchFamily="18" charset="0"/>
              </a:rPr>
              <a:pPr eaLnBrk="0" hangingPunct="0">
                <a:spcBef>
                  <a:spcPct val="0"/>
                </a:spcBef>
                <a:buFontTx/>
                <a:buNone/>
              </a:pPr>
              <a:t>5/9/2016</a:t>
            </a:fld>
            <a:endParaRPr lang="en-US" altLang="en-US" sz="1400" b="0" i="0">
              <a:latin typeface="Times New Roman" panose="02020603050405020304" pitchFamily="18" charset="0"/>
            </a:endParaRPr>
          </a:p>
        </p:txBody>
      </p:sp>
      <p:sp>
        <p:nvSpPr>
          <p:cNvPr id="11981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0" hangingPunct="0">
              <a:spcBef>
                <a:spcPct val="0"/>
              </a:spcBef>
              <a:buFontTx/>
              <a:buNone/>
            </a:pPr>
            <a:fld id="{F7344FD2-5A11-4DD7-8900-D90CFFD6C919}" type="slidenum">
              <a:rPr lang="en-US" altLang="en-US" sz="1400" b="0" i="0">
                <a:latin typeface="Times New Roman" panose="02020603050405020304" pitchFamily="18" charset="0"/>
              </a:rPr>
              <a:pPr eaLnBrk="0" hangingPunct="0">
                <a:spcBef>
                  <a:spcPct val="0"/>
                </a:spcBef>
                <a:buFontTx/>
                <a:buNone/>
              </a:pPr>
              <a:t>53</a:t>
            </a:fld>
            <a:endParaRPr lang="en-US" altLang="en-US" sz="1400" b="0" i="0">
              <a:latin typeface="Times New Roman" panose="02020603050405020304" pitchFamily="18" charset="0"/>
            </a:endParaRPr>
          </a:p>
        </p:txBody>
      </p:sp>
      <p:sp>
        <p:nvSpPr>
          <p:cNvPr id="119812" name="Rectangle 1026"/>
          <p:cNvSpPr>
            <a:spLocks noGrp="1" noChangeArrowheads="1"/>
          </p:cNvSpPr>
          <p:nvPr>
            <p:ph type="title" idx="4294967295"/>
          </p:nvPr>
        </p:nvSpPr>
        <p:spPr/>
        <p:txBody>
          <a:bodyPr/>
          <a:lstStyle/>
          <a:p>
            <a:pPr eaLnBrk="1" hangingPunct="1"/>
            <a:r>
              <a:rPr lang="en-US" altLang="en-US" smtClean="0"/>
              <a:t>Example of university policies</a:t>
            </a:r>
          </a:p>
        </p:txBody>
      </p:sp>
      <p:sp>
        <p:nvSpPr>
          <p:cNvPr id="119813" name="Rectangle 1027"/>
          <p:cNvSpPr>
            <a:spLocks noGrp="1" noChangeArrowheads="1"/>
          </p:cNvSpPr>
          <p:nvPr>
            <p:ph type="body" idx="4294967295"/>
          </p:nvPr>
        </p:nvSpPr>
        <p:spPr/>
        <p:txBody>
          <a:bodyPr/>
          <a:lstStyle/>
          <a:p>
            <a:pPr eaLnBrk="1" hangingPunct="1"/>
            <a:r>
              <a:rPr lang="en-US" altLang="en-US" sz="2000"/>
              <a:t>An instructor can look at all the information about the course he is teaching.</a:t>
            </a:r>
          </a:p>
          <a:p>
            <a:pPr eaLnBrk="1" hangingPunct="1"/>
            <a:r>
              <a:rPr lang="en-US" altLang="en-US" sz="2000"/>
              <a:t>An instructor can change the grades of the students in the course he is teaching</a:t>
            </a:r>
          </a:p>
          <a:p>
            <a:pPr eaLnBrk="1" hangingPunct="1"/>
            <a:r>
              <a:rPr lang="en-US" altLang="en-US" sz="2000"/>
              <a:t>A student may look at her grades in a course she is taking</a:t>
            </a:r>
          </a:p>
          <a:p>
            <a:pPr eaLnBrk="1" hangingPunct="1"/>
            <a:r>
              <a:rPr lang="en-US" altLang="en-US" sz="2000"/>
              <a:t>The department head can add/delete course offerings</a:t>
            </a:r>
          </a:p>
          <a:p>
            <a:pPr eaLnBrk="1" hangingPunct="1"/>
            <a:r>
              <a:rPr lang="en-US" altLang="en-US" sz="2000"/>
              <a:t>The registrar can add/delete students from course offerings</a:t>
            </a:r>
          </a:p>
          <a:p>
            <a:pPr eaLnBrk="1" hangingPunct="1"/>
            <a:r>
              <a:rPr lang="en-US" altLang="en-US" sz="2000"/>
              <a:t>Faculty members can look at information about themselves</a:t>
            </a:r>
          </a:p>
          <a:p>
            <a:pPr eaLnBrk="1" hangingPunct="1"/>
            <a:endParaRPr lang="en-US" altLang="en-US" sz="2000"/>
          </a:p>
          <a:p>
            <a:pPr eaLnBrk="1" hangingPunct="1"/>
            <a:endParaRPr lang="en-US" altLang="en-US" sz="2000"/>
          </a:p>
        </p:txBody>
      </p:sp>
    </p:spTree>
    <p:extLst>
      <p:ext uri="{BB962C8B-B14F-4D97-AF65-F5344CB8AC3E}">
        <p14:creationId xmlns:p14="http://schemas.microsoft.com/office/powerpoint/2010/main" val="1396971585"/>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Roles in policies</a:t>
            </a:r>
            <a:endParaRPr lang="en-US" dirty="0"/>
          </a:p>
        </p:txBody>
      </p:sp>
      <p:sp>
        <p:nvSpPr>
          <p:cNvPr id="3" name="Content Placeholder 2"/>
          <p:cNvSpPr>
            <a:spLocks noGrp="1"/>
          </p:cNvSpPr>
          <p:nvPr>
            <p:ph idx="1"/>
          </p:nvPr>
        </p:nvSpPr>
        <p:spPr/>
        <p:txBody>
          <a:bodyPr/>
          <a:lstStyle/>
          <a:p>
            <a:pPr lvl="0"/>
            <a:r>
              <a:rPr lang="en-US" dirty="0"/>
              <a:t>Originator—The person who issues a document</a:t>
            </a:r>
          </a:p>
          <a:p>
            <a:pPr lvl="0"/>
            <a:r>
              <a:rPr lang="en-US" dirty="0"/>
              <a:t>Authorizer—The person who controls access over the document</a:t>
            </a:r>
          </a:p>
          <a:p>
            <a:pPr lvl="0"/>
            <a:r>
              <a:rPr lang="en-US" dirty="0"/>
              <a:t>Custodian—The person who keeps the document and controls its use</a:t>
            </a:r>
          </a:p>
          <a:p>
            <a:pPr lvl="0"/>
            <a:r>
              <a:rPr lang="en-US" dirty="0"/>
              <a:t>User—The person who reads </a:t>
            </a:r>
            <a:r>
              <a:rPr lang="en-US" dirty="0" smtClean="0"/>
              <a:t>and/or </a:t>
            </a:r>
            <a:r>
              <a:rPr lang="en-US" dirty="0"/>
              <a:t>modifies the document</a:t>
            </a:r>
          </a:p>
          <a:p>
            <a:pPr lvl="0"/>
            <a:r>
              <a:rPr lang="en-US" dirty="0"/>
              <a:t>Auditor—The person who checks the actions, results, and controls applied to documents.</a:t>
            </a:r>
          </a:p>
          <a:p>
            <a:endParaRPr lang="en-US" dirty="0"/>
          </a:p>
        </p:txBody>
      </p:sp>
    </p:spTree>
    <p:extLst>
      <p:ext uri="{BB962C8B-B14F-4D97-AF65-F5344CB8AC3E}">
        <p14:creationId xmlns:p14="http://schemas.microsoft.com/office/powerpoint/2010/main" val="395450668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Date Placeholder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0" hangingPunct="0">
              <a:spcBef>
                <a:spcPct val="0"/>
              </a:spcBef>
              <a:buFontTx/>
              <a:buNone/>
            </a:pPr>
            <a:fld id="{2E71A70A-64F9-4B21-BD03-F0E2967B5833}" type="datetime1">
              <a:rPr lang="en-US" altLang="en-US" sz="1400" b="0" i="0">
                <a:latin typeface="Times New Roman" panose="02020603050405020304" pitchFamily="18" charset="0"/>
              </a:rPr>
              <a:pPr eaLnBrk="0" hangingPunct="0">
                <a:spcBef>
                  <a:spcPct val="0"/>
                </a:spcBef>
                <a:buFontTx/>
                <a:buNone/>
              </a:pPr>
              <a:t>5/9/2016</a:t>
            </a:fld>
            <a:endParaRPr lang="en-US" altLang="en-US" sz="1400" b="0" i="0">
              <a:latin typeface="Times New Roman" panose="02020603050405020304" pitchFamily="18" charset="0"/>
            </a:endParaRPr>
          </a:p>
        </p:txBody>
      </p:sp>
      <p:sp>
        <p:nvSpPr>
          <p:cNvPr id="121859"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0" hangingPunct="0">
              <a:spcBef>
                <a:spcPct val="0"/>
              </a:spcBef>
              <a:buFontTx/>
              <a:buNone/>
            </a:pPr>
            <a:fld id="{55364A8F-F854-435B-AA04-AB37DD83BAFC}" type="slidenum">
              <a:rPr lang="en-US" altLang="en-US" sz="1400" b="0" i="0">
                <a:latin typeface="Times New Roman" panose="02020603050405020304" pitchFamily="18" charset="0"/>
              </a:rPr>
              <a:pPr eaLnBrk="0" hangingPunct="0">
                <a:spcBef>
                  <a:spcPct val="0"/>
                </a:spcBef>
                <a:buFontTx/>
                <a:buNone/>
              </a:pPr>
              <a:t>55</a:t>
            </a:fld>
            <a:endParaRPr lang="en-US" altLang="en-US" sz="1400" b="0" i="0">
              <a:latin typeface="Times New Roman" panose="02020603050405020304" pitchFamily="18" charset="0"/>
            </a:endParaRPr>
          </a:p>
        </p:txBody>
      </p:sp>
      <p:sp>
        <p:nvSpPr>
          <p:cNvPr id="121860" name="Rectangle 4"/>
          <p:cNvSpPr>
            <a:spLocks noChangeArrowheads="1"/>
          </p:cNvSpPr>
          <p:nvPr/>
        </p:nvSpPr>
        <p:spPr bwMode="auto">
          <a:xfrm>
            <a:off x="2209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4400" b="0" i="0">
                <a:solidFill>
                  <a:schemeClr val="tx2"/>
                </a:solidFill>
                <a:latin typeface="Times New Roman" panose="02020603050405020304" pitchFamily="18" charset="0"/>
              </a:rPr>
              <a:t>Roles in Web services</a:t>
            </a:r>
          </a:p>
        </p:txBody>
      </p:sp>
      <p:sp>
        <p:nvSpPr>
          <p:cNvPr id="121861" name="Rectangle 5"/>
          <p:cNvSpPr>
            <a:spLocks noChangeArrowheads="1"/>
          </p:cNvSpPr>
          <p:nvPr/>
        </p:nvSpPr>
        <p:spPr bwMode="auto">
          <a:xfrm>
            <a:off x="2209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a:r>
              <a:rPr lang="en-US" altLang="en-US" sz="1800" b="0">
                <a:latin typeface="Times New Roman" panose="02020603050405020304" pitchFamily="18" charset="0"/>
                <a:cs typeface="Times New Roman" panose="02020603050405020304" pitchFamily="18" charset="0"/>
              </a:rPr>
              <a:t>Creator</a:t>
            </a:r>
            <a:r>
              <a:rPr lang="en-US" altLang="en-US" sz="1800" b="0" i="0">
                <a:latin typeface="Times New Roman" panose="02020603050405020304" pitchFamily="18" charset="0"/>
                <a:cs typeface="Times New Roman" panose="02020603050405020304" pitchFamily="18" charset="0"/>
              </a:rPr>
              <a:t>—this is a person or business that creates a web service and places it in a public repository. He wants only authorized customers to access his services.</a:t>
            </a:r>
          </a:p>
          <a:p>
            <a:pPr algn="just"/>
            <a:r>
              <a:rPr lang="en-US" altLang="en-US" sz="1800" b="0">
                <a:latin typeface="Times New Roman" panose="02020603050405020304" pitchFamily="18" charset="0"/>
                <a:cs typeface="Times New Roman" panose="02020603050405020304" pitchFamily="18" charset="0"/>
              </a:rPr>
              <a:t>Keeper of repositories of web services</a:t>
            </a:r>
            <a:r>
              <a:rPr lang="en-US" altLang="en-US" sz="1800" b="0" i="0">
                <a:latin typeface="Times New Roman" panose="02020603050405020304" pitchFamily="18" charset="0"/>
                <a:cs typeface="Times New Roman" panose="02020603050405020304" pitchFamily="18" charset="0"/>
              </a:rPr>
              <a:t>—these are the institutions that provide public catalogs of services. They must assure authorized access to these catalogs.</a:t>
            </a:r>
          </a:p>
          <a:p>
            <a:pPr algn="just"/>
            <a:r>
              <a:rPr lang="en-US" altLang="en-US" sz="1800" b="0">
                <a:latin typeface="Times New Roman" panose="02020603050405020304" pitchFamily="18" charset="0"/>
                <a:cs typeface="Times New Roman" panose="02020603050405020304" pitchFamily="18" charset="0"/>
              </a:rPr>
              <a:t>Provider or keeper of web services</a:t>
            </a:r>
            <a:r>
              <a:rPr lang="en-US" altLang="en-US" sz="1800" b="0" i="0">
                <a:latin typeface="Times New Roman" panose="02020603050405020304" pitchFamily="18" charset="0"/>
                <a:cs typeface="Times New Roman" panose="02020603050405020304" pitchFamily="18" charset="0"/>
              </a:rPr>
              <a:t>—these store the web services code and data. They may be the same as the keepers of repositories or the creators of web services, but could also be specialized institutions. As providers of web site functions they are concerned about proper access to their services and possible denial of service to their sites. </a:t>
            </a:r>
          </a:p>
          <a:p>
            <a:pPr algn="just"/>
            <a:r>
              <a:rPr lang="en-US" altLang="en-US" sz="1800" b="0">
                <a:latin typeface="Times New Roman" panose="02020603050405020304" pitchFamily="18" charset="0"/>
                <a:cs typeface="Times New Roman" panose="02020603050405020304" pitchFamily="18" charset="0"/>
              </a:rPr>
              <a:t>Consumer of web services—</a:t>
            </a:r>
            <a:r>
              <a:rPr lang="en-US" altLang="en-US" sz="1800" b="0" i="0">
                <a:latin typeface="Times New Roman" panose="02020603050405020304" pitchFamily="18" charset="0"/>
                <a:cs typeface="Times New Roman" panose="02020603050405020304" pitchFamily="18" charset="0"/>
              </a:rPr>
              <a:t>they expect good quality services without malicious software. If they send their data to a web service, this data should be used in the proper way and protected from leakage or corruption.</a:t>
            </a:r>
            <a:r>
              <a:rPr lang="en-US" altLang="en-US" sz="1800" b="0" i="0">
                <a:latin typeface="Times New Roman" panose="02020603050405020304" pitchFamily="18" charset="0"/>
              </a:rPr>
              <a:t> </a:t>
            </a:r>
            <a:endParaRPr lang="en-US" altLang="en-US" sz="2000" b="0" i="0">
              <a:latin typeface="Times New Roman" panose="02020603050405020304" pitchFamily="18" charset="0"/>
              <a:cs typeface="Times New Roman" panose="02020603050405020304" pitchFamily="18" charset="0"/>
            </a:endParaRPr>
          </a:p>
          <a:p>
            <a:pPr lvl="4">
              <a:buFontTx/>
              <a:buChar char="•"/>
            </a:pPr>
            <a:endParaRPr lang="en-US" altLang="en-US" sz="1800">
              <a:latin typeface="Times New Roman" panose="02020603050405020304" pitchFamily="18" charset="0"/>
              <a:cs typeface="Times New Roman" panose="02020603050405020304" pitchFamily="18" charset="0"/>
            </a:endParaRPr>
          </a:p>
          <a:p>
            <a:endParaRPr lang="en-US" altLang="en-US" b="0" i="0">
              <a:latin typeface="Times New Roman" panose="02020603050405020304" pitchFamily="18" charset="0"/>
            </a:endParaRPr>
          </a:p>
        </p:txBody>
      </p:sp>
    </p:spTree>
    <p:extLst>
      <p:ext uri="{BB962C8B-B14F-4D97-AF65-F5344CB8AC3E}">
        <p14:creationId xmlns:p14="http://schemas.microsoft.com/office/powerpoint/2010/main" val="245852798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0" hangingPunct="0">
              <a:spcBef>
                <a:spcPct val="0"/>
              </a:spcBef>
              <a:buFontTx/>
              <a:buNone/>
            </a:pPr>
            <a:fld id="{F36B011E-592E-48D5-BAE2-6CC60C15087F}" type="datetime1">
              <a:rPr lang="en-US" altLang="en-US" sz="1400" b="0" i="0">
                <a:latin typeface="Times New Roman" panose="02020603050405020304" pitchFamily="18" charset="0"/>
              </a:rPr>
              <a:pPr eaLnBrk="0" hangingPunct="0">
                <a:spcBef>
                  <a:spcPct val="0"/>
                </a:spcBef>
                <a:buFontTx/>
                <a:buNone/>
              </a:pPr>
              <a:t>5/9/2016</a:t>
            </a:fld>
            <a:endParaRPr lang="en-US" altLang="en-US" sz="1400" b="0" i="0">
              <a:latin typeface="Times New Roman" panose="02020603050405020304" pitchFamily="18" charset="0"/>
            </a:endParaRPr>
          </a:p>
        </p:txBody>
      </p:sp>
      <p:sp>
        <p:nvSpPr>
          <p:cNvPr id="12288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0" hangingPunct="0">
              <a:spcBef>
                <a:spcPct val="0"/>
              </a:spcBef>
              <a:buFontTx/>
              <a:buNone/>
            </a:pPr>
            <a:fld id="{6F54293F-CD98-48B7-9BF3-3B95BE79AE58}" type="slidenum">
              <a:rPr lang="en-US" altLang="en-US" sz="1400" b="0" i="0">
                <a:latin typeface="Times New Roman" panose="02020603050405020304" pitchFamily="18" charset="0"/>
              </a:rPr>
              <a:pPr eaLnBrk="0" hangingPunct="0">
                <a:spcBef>
                  <a:spcPct val="0"/>
                </a:spcBef>
                <a:buFontTx/>
                <a:buNone/>
              </a:pPr>
              <a:t>56</a:t>
            </a:fld>
            <a:endParaRPr lang="en-US" altLang="en-US" sz="1400" b="0" i="0">
              <a:latin typeface="Times New Roman" panose="02020603050405020304" pitchFamily="18" charset="0"/>
            </a:endParaRPr>
          </a:p>
        </p:txBody>
      </p:sp>
      <p:sp>
        <p:nvSpPr>
          <p:cNvPr id="122884" name="Rectangle 1026"/>
          <p:cNvSpPr>
            <a:spLocks noGrp="1" noChangeArrowheads="1"/>
          </p:cNvSpPr>
          <p:nvPr>
            <p:ph type="title" idx="4294967295"/>
          </p:nvPr>
        </p:nvSpPr>
        <p:spPr/>
        <p:txBody>
          <a:bodyPr/>
          <a:lstStyle/>
          <a:p>
            <a:pPr eaLnBrk="1" hangingPunct="1"/>
            <a:r>
              <a:rPr lang="en-US" altLang="en-US" smtClean="0"/>
              <a:t>Other policies </a:t>
            </a:r>
          </a:p>
        </p:txBody>
      </p:sp>
      <p:sp>
        <p:nvSpPr>
          <p:cNvPr id="122885" name="Rectangle 1027"/>
          <p:cNvSpPr>
            <a:spLocks noGrp="1" noChangeArrowheads="1"/>
          </p:cNvSpPr>
          <p:nvPr>
            <p:ph type="body" idx="4294967295"/>
          </p:nvPr>
        </p:nvSpPr>
        <p:spPr/>
        <p:txBody>
          <a:bodyPr/>
          <a:lstStyle/>
          <a:p>
            <a:pPr eaLnBrk="1" hangingPunct="1"/>
            <a:r>
              <a:rPr lang="en-US" altLang="en-US" b="1" dirty="0" smtClean="0"/>
              <a:t>Chinese Wall policy</a:t>
            </a:r>
            <a:r>
              <a:rPr lang="en-US" altLang="en-US" dirty="0" smtClean="0"/>
              <a:t>—Information is grouped into “conflict of interest “classes and a person is allowed  access to at most one set of information in each class</a:t>
            </a:r>
          </a:p>
          <a:p>
            <a:pPr eaLnBrk="1" hangingPunct="1"/>
            <a:r>
              <a:rPr lang="en-US" altLang="en-US" b="1" dirty="0" smtClean="0"/>
              <a:t>Originator controlled (ORCON)—</a:t>
            </a:r>
            <a:r>
              <a:rPr lang="en-US" altLang="en-US" dirty="0" smtClean="0"/>
              <a:t>A document is released only to people or units in a list specified by the originator</a:t>
            </a:r>
          </a:p>
        </p:txBody>
      </p:sp>
    </p:spTree>
    <p:extLst>
      <p:ext uri="{BB962C8B-B14F-4D97-AF65-F5344CB8AC3E}">
        <p14:creationId xmlns:p14="http://schemas.microsoft.com/office/powerpoint/2010/main" val="1318784052"/>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Title 1"/>
          <p:cNvSpPr>
            <a:spLocks noGrp="1"/>
          </p:cNvSpPr>
          <p:nvPr>
            <p:ph type="title"/>
          </p:nvPr>
        </p:nvSpPr>
        <p:spPr/>
        <p:txBody>
          <a:bodyPr/>
          <a:lstStyle/>
          <a:p>
            <a:r>
              <a:rPr lang="en-US" altLang="en-US" dirty="0" smtClean="0"/>
              <a:t>Applying security policies to stop threats</a:t>
            </a:r>
            <a:br>
              <a:rPr lang="en-US" altLang="en-US" dirty="0" smtClean="0"/>
            </a:br>
            <a:r>
              <a:rPr lang="en-US" altLang="en-US" dirty="0" smtClean="0"/>
              <a:t>Example: a financial institution</a:t>
            </a:r>
          </a:p>
        </p:txBody>
      </p:sp>
      <p:sp>
        <p:nvSpPr>
          <p:cNvPr id="123907" name="Content Placeholder 2"/>
          <p:cNvSpPr>
            <a:spLocks noGrp="1"/>
          </p:cNvSpPr>
          <p:nvPr>
            <p:ph idx="1"/>
          </p:nvPr>
        </p:nvSpPr>
        <p:spPr>
          <a:xfrm>
            <a:off x="2209800" y="1524000"/>
            <a:ext cx="7772400" cy="4572000"/>
          </a:xfrm>
        </p:spPr>
        <p:txBody>
          <a:bodyPr>
            <a:normAutofit fontScale="92500" lnSpcReduction="20000"/>
          </a:bodyPr>
          <a:lstStyle/>
          <a:p>
            <a:endParaRPr lang="en-US" altLang="en-US" sz="2400" dirty="0" smtClean="0"/>
          </a:p>
          <a:p>
            <a:r>
              <a:rPr lang="en-US" altLang="en-US" sz="2400" dirty="0" smtClean="0"/>
              <a:t>Consider </a:t>
            </a:r>
            <a:r>
              <a:rPr lang="en-US" altLang="en-US" sz="2400" dirty="0"/>
              <a:t>a financial company that provides investment services to its customers. </a:t>
            </a:r>
            <a:endParaRPr lang="en-US" altLang="en-US" sz="2400" dirty="0" smtClean="0"/>
          </a:p>
          <a:p>
            <a:r>
              <a:rPr lang="en-US" altLang="en-US" sz="2400" dirty="0" smtClean="0"/>
              <a:t>Customers </a:t>
            </a:r>
            <a:r>
              <a:rPr lang="en-US" altLang="en-US" sz="2400" dirty="0"/>
              <a:t>can open and close accounts in person or through the Internet. </a:t>
            </a:r>
            <a:endParaRPr lang="en-US" altLang="en-US" sz="2400" dirty="0" smtClean="0"/>
          </a:p>
          <a:p>
            <a:r>
              <a:rPr lang="en-US" altLang="en-US" sz="2400" dirty="0" smtClean="0"/>
              <a:t>Customers </a:t>
            </a:r>
            <a:r>
              <a:rPr lang="en-US" altLang="en-US" sz="2400" dirty="0"/>
              <a:t>who hold accounts can send orders to the company for buying or selling commodities (stocks, bonds, real estate, art, etc.). </a:t>
            </a:r>
            <a:endParaRPr lang="en-US" altLang="en-US" sz="2400" dirty="0" smtClean="0"/>
          </a:p>
          <a:p>
            <a:r>
              <a:rPr lang="en-US" altLang="en-US" sz="2400" dirty="0" smtClean="0"/>
              <a:t>Each </a:t>
            </a:r>
            <a:r>
              <a:rPr lang="en-US" altLang="en-US" sz="2400" dirty="0"/>
              <a:t>customer account is in the charge of a custodian (a broker), who carries out the orders of the customers. </a:t>
            </a:r>
            <a:endParaRPr lang="en-US" altLang="en-US" sz="2400" dirty="0" smtClean="0"/>
          </a:p>
          <a:p>
            <a:r>
              <a:rPr lang="en-US" altLang="en-US" sz="2400" dirty="0" smtClean="0"/>
              <a:t>Customers </a:t>
            </a:r>
            <a:r>
              <a:rPr lang="en-US" altLang="en-US" sz="2400" dirty="0"/>
              <a:t>send orders to their brokers by email or by phone. </a:t>
            </a:r>
            <a:endParaRPr lang="en-US" altLang="en-US" sz="2400" dirty="0" smtClean="0"/>
          </a:p>
          <a:p>
            <a:r>
              <a:rPr lang="en-US" altLang="en-US" sz="2400" dirty="0" smtClean="0"/>
              <a:t>A </a:t>
            </a:r>
            <a:r>
              <a:rPr lang="en-US" altLang="en-US" sz="2400" dirty="0"/>
              <a:t>government auditor visits periodically to check for application of laws and regulations. </a:t>
            </a:r>
            <a:endParaRPr lang="en-US" altLang="en-US" sz="2400" dirty="0" smtClean="0"/>
          </a:p>
          <a:p>
            <a:r>
              <a:rPr lang="en-US" altLang="en-US" sz="2400" dirty="0" smtClean="0"/>
              <a:t>The Figure shows </a:t>
            </a:r>
            <a:r>
              <a:rPr lang="en-US" altLang="en-US" sz="2400" dirty="0"/>
              <a:t>the Use Case diagram for this institution.</a:t>
            </a:r>
          </a:p>
          <a:p>
            <a:endParaRPr lang="en-US" altLang="en-US" sz="2400" dirty="0"/>
          </a:p>
        </p:txBody>
      </p:sp>
    </p:spTree>
    <p:extLst>
      <p:ext uri="{BB962C8B-B14F-4D97-AF65-F5344CB8AC3E}">
        <p14:creationId xmlns:p14="http://schemas.microsoft.com/office/powerpoint/2010/main" val="228376568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0" hangingPunct="0">
              <a:spcBef>
                <a:spcPct val="0"/>
              </a:spcBef>
              <a:buFontTx/>
              <a:buNone/>
            </a:pPr>
            <a:fld id="{F9C78D28-FBBC-4A11-869D-320B3920DDF4}" type="datetime1">
              <a:rPr lang="en-US" altLang="en-US" sz="1400" b="0" i="0">
                <a:latin typeface="Times New Roman" panose="02020603050405020304" pitchFamily="18" charset="0"/>
              </a:rPr>
              <a:pPr eaLnBrk="0" hangingPunct="0">
                <a:spcBef>
                  <a:spcPct val="0"/>
                </a:spcBef>
                <a:buFontTx/>
                <a:buNone/>
              </a:pPr>
              <a:t>5/9/2016</a:t>
            </a:fld>
            <a:endParaRPr lang="en-US" altLang="en-US" sz="1400" b="0" i="0">
              <a:latin typeface="Times New Roman" panose="02020603050405020304" pitchFamily="18" charset="0"/>
            </a:endParaRPr>
          </a:p>
        </p:txBody>
      </p:sp>
      <p:sp>
        <p:nvSpPr>
          <p:cNvPr id="12493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0" hangingPunct="0">
              <a:spcBef>
                <a:spcPct val="0"/>
              </a:spcBef>
              <a:buFontTx/>
              <a:buNone/>
            </a:pPr>
            <a:fld id="{114B966F-9E73-4B92-9898-913158676EC4}" type="slidenum">
              <a:rPr lang="en-US" altLang="en-US" sz="1400" b="0" i="0">
                <a:latin typeface="Times New Roman" panose="02020603050405020304" pitchFamily="18" charset="0"/>
              </a:rPr>
              <a:pPr eaLnBrk="0" hangingPunct="0">
                <a:spcBef>
                  <a:spcPct val="0"/>
                </a:spcBef>
                <a:buFontTx/>
                <a:buNone/>
              </a:pPr>
              <a:t>58</a:t>
            </a:fld>
            <a:endParaRPr lang="en-US" altLang="en-US" sz="1400" b="0" i="0">
              <a:latin typeface="Times New Roman" panose="02020603050405020304" pitchFamily="18" charset="0"/>
            </a:endParaRPr>
          </a:p>
        </p:txBody>
      </p:sp>
      <p:sp>
        <p:nvSpPr>
          <p:cNvPr id="124932" name="Rectangle 6"/>
          <p:cNvSpPr>
            <a:spLocks noGrp="1" noChangeArrowheads="1"/>
          </p:cNvSpPr>
          <p:nvPr>
            <p:ph type="title" idx="4294967295"/>
          </p:nvPr>
        </p:nvSpPr>
        <p:spPr/>
        <p:txBody>
          <a:bodyPr/>
          <a:lstStyle/>
          <a:p>
            <a:pPr eaLnBrk="1" hangingPunct="1"/>
            <a:r>
              <a:rPr lang="en-US" altLang="en-US" smtClean="0"/>
              <a:t>A financial institution</a:t>
            </a:r>
          </a:p>
        </p:txBody>
      </p:sp>
      <p:pic>
        <p:nvPicPr>
          <p:cNvPr id="124933" name="Picture 5"/>
          <p:cNvPicPr>
            <a:picLocks noGrp="1" noChangeAspect="1" noChangeArrowheads="1"/>
          </p:cNvPicPr>
          <p:nvPr>
            <p:ph idx="4294967295"/>
          </p:nvPr>
        </p:nvPicPr>
        <p:blipFill>
          <a:blip r:embed="rId2">
            <a:extLst>
              <a:ext uri="{28A0092B-C50C-407E-A947-70E740481C1C}">
                <a14:useLocalDpi xmlns:a14="http://schemas.microsoft.com/office/drawing/2010/main" val="0"/>
              </a:ext>
            </a:extLst>
          </a:blip>
          <a:srcRect/>
          <a:stretch>
            <a:fillRect/>
          </a:stretch>
        </p:blipFill>
        <p:spPr>
          <a:xfrm>
            <a:off x="3573464" y="1676400"/>
            <a:ext cx="5043487" cy="4419600"/>
          </a:xfrm>
          <a:noFill/>
        </p:spPr>
      </p:pic>
    </p:spTree>
    <p:extLst>
      <p:ext uri="{BB962C8B-B14F-4D97-AF65-F5344CB8AC3E}">
        <p14:creationId xmlns:p14="http://schemas.microsoft.com/office/powerpoint/2010/main" val="417508337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Title 1"/>
          <p:cNvSpPr>
            <a:spLocks noGrp="1"/>
          </p:cNvSpPr>
          <p:nvPr>
            <p:ph type="title"/>
          </p:nvPr>
        </p:nvSpPr>
        <p:spPr/>
        <p:txBody>
          <a:bodyPr/>
          <a:lstStyle/>
          <a:p>
            <a:r>
              <a:rPr lang="en-US" altLang="en-US" smtClean="0"/>
              <a:t>From threats to policies</a:t>
            </a:r>
          </a:p>
        </p:txBody>
      </p:sp>
      <p:sp>
        <p:nvSpPr>
          <p:cNvPr id="125955" name="Content Placeholder 2"/>
          <p:cNvSpPr>
            <a:spLocks noGrp="1"/>
          </p:cNvSpPr>
          <p:nvPr>
            <p:ph idx="1"/>
          </p:nvPr>
        </p:nvSpPr>
        <p:spPr>
          <a:xfrm>
            <a:off x="2209800" y="1295400"/>
            <a:ext cx="7772400" cy="4800600"/>
          </a:xfrm>
        </p:spPr>
        <p:txBody>
          <a:bodyPr/>
          <a:lstStyle/>
          <a:p>
            <a:r>
              <a:rPr lang="en-US" altLang="en-US" smtClean="0"/>
              <a:t>A systematic way to identify system threats, and determining policies to stop and/or mitigate their effects</a:t>
            </a:r>
          </a:p>
          <a:p>
            <a:r>
              <a:rPr lang="en-US" altLang="en-US" smtClean="0"/>
              <a:t>Analysis of the flow of events in a use case or a group of use cases, in which each activity is analyzed to uncover related threats. This analysis should be performed for all the system uses cases</a:t>
            </a:r>
          </a:p>
          <a:p>
            <a:r>
              <a:rPr lang="en-US" altLang="en-US" smtClean="0"/>
              <a:t>Then we select appropriate security policies which can stop and/or mitigate the identified threats.</a:t>
            </a:r>
          </a:p>
          <a:p>
            <a:endParaRPr lang="en-US" altLang="en-US" smtClean="0"/>
          </a:p>
        </p:txBody>
      </p:sp>
    </p:spTree>
    <p:extLst>
      <p:ext uri="{BB962C8B-B14F-4D97-AF65-F5344CB8AC3E}">
        <p14:creationId xmlns:p14="http://schemas.microsoft.com/office/powerpoint/2010/main" val="40023851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Rectangle 4"/>
          <p:cNvSpPr>
            <a:spLocks noChangeArrowheads="1"/>
          </p:cNvSpPr>
          <p:nvPr/>
        </p:nvSpPr>
        <p:spPr bwMode="auto">
          <a:xfrm>
            <a:off x="1981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sz="4400">
                <a:solidFill>
                  <a:schemeClr val="tx2"/>
                </a:solidFill>
                <a:latin typeface="Arial" panose="020B0604020202020204" pitchFamily="34" charset="0"/>
              </a:defRPr>
            </a:lvl1pPr>
            <a:lvl2pPr algn="ctr">
              <a:defRPr sz="4400">
                <a:solidFill>
                  <a:schemeClr val="tx2"/>
                </a:solidFill>
                <a:latin typeface="Arial" panose="020B0604020202020204" pitchFamily="34" charset="0"/>
              </a:defRPr>
            </a:lvl2pPr>
            <a:lvl3pPr algn="ctr">
              <a:defRPr sz="4400">
                <a:solidFill>
                  <a:schemeClr val="tx2"/>
                </a:solidFill>
                <a:latin typeface="Arial" panose="020B0604020202020204" pitchFamily="34" charset="0"/>
              </a:defRPr>
            </a:lvl3pPr>
            <a:lvl4pPr algn="ctr">
              <a:defRPr sz="4400">
                <a:solidFill>
                  <a:schemeClr val="tx2"/>
                </a:solidFill>
                <a:latin typeface="Arial" panose="020B0604020202020204" pitchFamily="34" charset="0"/>
              </a:defRPr>
            </a:lvl4pPr>
            <a:lvl5pPr algn="ctr">
              <a:defRPr sz="4400">
                <a:solidFill>
                  <a:schemeClr val="tx2"/>
                </a:solidFill>
                <a:latin typeface="Arial" panose="020B0604020202020204" pitchFamily="34" charset="0"/>
              </a:defRPr>
            </a:lvl5pPr>
            <a:lvl6pPr marL="457200" algn="ctr" fontAlgn="base">
              <a:spcBef>
                <a:spcPct val="0"/>
              </a:spcBef>
              <a:spcAft>
                <a:spcPct val="0"/>
              </a:spcAft>
              <a:defRPr sz="4400">
                <a:solidFill>
                  <a:schemeClr val="tx2"/>
                </a:solidFill>
                <a:latin typeface="Arial" panose="020B0604020202020204" pitchFamily="34" charset="0"/>
              </a:defRPr>
            </a:lvl6pPr>
            <a:lvl7pPr marL="914400" algn="ctr" fontAlgn="base">
              <a:spcBef>
                <a:spcPct val="0"/>
              </a:spcBef>
              <a:spcAft>
                <a:spcPct val="0"/>
              </a:spcAft>
              <a:defRPr sz="4400">
                <a:solidFill>
                  <a:schemeClr val="tx2"/>
                </a:solidFill>
                <a:latin typeface="Arial" panose="020B0604020202020204" pitchFamily="34" charset="0"/>
              </a:defRPr>
            </a:lvl7pPr>
            <a:lvl8pPr marL="1371600" algn="ctr" fontAlgn="base">
              <a:spcBef>
                <a:spcPct val="0"/>
              </a:spcBef>
              <a:spcAft>
                <a:spcPct val="0"/>
              </a:spcAft>
              <a:defRPr sz="4400">
                <a:solidFill>
                  <a:schemeClr val="tx2"/>
                </a:solidFill>
                <a:latin typeface="Arial" panose="020B0604020202020204" pitchFamily="34" charset="0"/>
              </a:defRPr>
            </a:lvl8pPr>
            <a:lvl9pPr marL="1828800" algn="ctr" fontAlgn="base">
              <a:spcBef>
                <a:spcPct val="0"/>
              </a:spcBef>
              <a:spcAft>
                <a:spcPct val="0"/>
              </a:spcAft>
              <a:defRPr sz="4400">
                <a:solidFill>
                  <a:schemeClr val="tx2"/>
                </a:solidFill>
                <a:latin typeface="Arial" panose="020B0604020202020204" pitchFamily="34" charset="0"/>
              </a:defRPr>
            </a:lvl9pPr>
          </a:lstStyle>
          <a:p>
            <a:r>
              <a:rPr lang="en-US" altLang="en-US" sz="4000" i="1" dirty="0" smtClean="0"/>
              <a:t>No </a:t>
            </a:r>
            <a:r>
              <a:rPr lang="en-US" altLang="en-US" sz="4000" i="1" dirty="0"/>
              <a:t>Authentication but Authorization</a:t>
            </a:r>
          </a:p>
        </p:txBody>
      </p:sp>
      <p:sp>
        <p:nvSpPr>
          <p:cNvPr id="6149" name="Rectangle 5"/>
          <p:cNvSpPr>
            <a:spLocks noChangeArrowheads="1"/>
          </p:cNvSpPr>
          <p:nvPr/>
        </p:nvSpPr>
        <p:spPr bwMode="auto">
          <a:xfrm>
            <a:off x="1905000" y="2209800"/>
            <a:ext cx="8229600" cy="350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defRPr>
            </a:lvl9pPr>
          </a:lstStyle>
          <a:p>
            <a:pPr>
              <a:buFontTx/>
              <a:buNone/>
            </a:pPr>
            <a:r>
              <a:rPr lang="en-US" altLang="en-US" sz="1800"/>
              <a:t>If there is no authentication, any impostor can enter to the system. Because there is authorization, the impostor has to find out the user names and what resources that users can access. </a:t>
            </a:r>
          </a:p>
          <a:p>
            <a:pPr>
              <a:buFontTx/>
              <a:buNone/>
            </a:pPr>
            <a:r>
              <a:rPr lang="en-US" altLang="en-US" sz="1800"/>
              <a:t>In this case, the general security attacks can be the following:</a:t>
            </a:r>
          </a:p>
          <a:p>
            <a:r>
              <a:rPr lang="en-US" altLang="en-US" sz="1800"/>
              <a:t>Confidentiality violation: an impostor can read any file</a:t>
            </a:r>
          </a:p>
          <a:p>
            <a:r>
              <a:rPr lang="en-US" altLang="en-US" sz="1800"/>
              <a:t>Integrity violation: an impostor can write to any file</a:t>
            </a:r>
          </a:p>
          <a:p>
            <a:r>
              <a:rPr lang="en-US" altLang="en-US" sz="1800"/>
              <a:t>Denial of service violation: an impostor can access a resource many times (print tons of papers) and the users cannot  access it</a:t>
            </a:r>
          </a:p>
          <a:p>
            <a:r>
              <a:rPr lang="en-US" altLang="en-US" sz="1800"/>
              <a:t>Lack of accountability: an impostor can send an email or access resources using any legal user name</a:t>
            </a:r>
          </a:p>
          <a:p>
            <a:pPr>
              <a:buFontTx/>
              <a:buNone/>
            </a:pPr>
            <a:r>
              <a:rPr lang="en-US" altLang="en-US" sz="1800"/>
              <a:t>If we keep a log of actions for any resource, we cannot catch an impostor since he can use a legitimate user name, which is not his.</a:t>
            </a:r>
          </a:p>
        </p:txBody>
      </p:sp>
    </p:spTree>
    <p:extLst>
      <p:ext uri="{BB962C8B-B14F-4D97-AF65-F5344CB8AC3E}">
        <p14:creationId xmlns:p14="http://schemas.microsoft.com/office/powerpoint/2010/main" val="1865933139"/>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Date Placeholder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0" hangingPunct="0">
              <a:spcBef>
                <a:spcPct val="0"/>
              </a:spcBef>
              <a:buFontTx/>
              <a:buNone/>
            </a:pPr>
            <a:fld id="{9FD48656-9854-4127-B8CB-EB6B5A3AE3F3}" type="datetime1">
              <a:rPr lang="en-US" altLang="en-US" sz="1400" b="0" i="0">
                <a:latin typeface="Times New Roman" panose="02020603050405020304" pitchFamily="18" charset="0"/>
              </a:rPr>
              <a:pPr eaLnBrk="0" hangingPunct="0">
                <a:spcBef>
                  <a:spcPct val="0"/>
                </a:spcBef>
                <a:buFontTx/>
                <a:buNone/>
              </a:pPr>
              <a:t>5/9/2016</a:t>
            </a:fld>
            <a:endParaRPr lang="en-US" altLang="en-US" sz="1400" b="0" i="0">
              <a:latin typeface="Times New Roman" panose="02020603050405020304" pitchFamily="18" charset="0"/>
            </a:endParaRPr>
          </a:p>
        </p:txBody>
      </p:sp>
      <p:sp>
        <p:nvSpPr>
          <p:cNvPr id="126979" name="Slide Number Placeholder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0" hangingPunct="0">
              <a:spcBef>
                <a:spcPct val="0"/>
              </a:spcBef>
              <a:buFontTx/>
              <a:buNone/>
            </a:pPr>
            <a:fld id="{1D2C00BB-8CC7-4E00-AE08-76129629C340}" type="slidenum">
              <a:rPr lang="en-US" altLang="en-US" sz="1400" b="0" i="0">
                <a:latin typeface="Times New Roman" panose="02020603050405020304" pitchFamily="18" charset="0"/>
              </a:rPr>
              <a:pPr eaLnBrk="0" hangingPunct="0">
                <a:spcBef>
                  <a:spcPct val="0"/>
                </a:spcBef>
                <a:buFontTx/>
                <a:buNone/>
              </a:pPr>
              <a:t>60</a:t>
            </a:fld>
            <a:endParaRPr lang="en-US" altLang="en-US" sz="1400" b="0" i="0">
              <a:latin typeface="Times New Roman" panose="02020603050405020304" pitchFamily="18" charset="0"/>
            </a:endParaRPr>
          </a:p>
        </p:txBody>
      </p:sp>
      <p:pic>
        <p:nvPicPr>
          <p:cNvPr id="126980" name="Picture 5" descr="C:\Users\Ed\Documents\SecCourses2012\ActDiagWrong.bm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00600" y="1"/>
            <a:ext cx="3009900" cy="6475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9786725"/>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0" hangingPunct="0">
              <a:spcBef>
                <a:spcPct val="0"/>
              </a:spcBef>
              <a:buFontTx/>
              <a:buNone/>
            </a:pPr>
            <a:fld id="{208F46D4-5CAF-4202-9C7B-7B9B2EDB4FB4}" type="datetime1">
              <a:rPr lang="en-US" altLang="en-US" sz="1400" b="0" i="0">
                <a:latin typeface="Times New Roman" panose="02020603050405020304" pitchFamily="18" charset="0"/>
              </a:rPr>
              <a:pPr eaLnBrk="0" hangingPunct="0">
                <a:spcBef>
                  <a:spcPct val="0"/>
                </a:spcBef>
                <a:buFontTx/>
                <a:buNone/>
              </a:pPr>
              <a:t>5/9/2016</a:t>
            </a:fld>
            <a:endParaRPr lang="en-US" altLang="en-US" sz="1400" b="0" i="0">
              <a:latin typeface="Times New Roman" panose="02020603050405020304" pitchFamily="18" charset="0"/>
            </a:endParaRPr>
          </a:p>
        </p:txBody>
      </p:sp>
      <p:sp>
        <p:nvSpPr>
          <p:cNvPr id="12800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0" hangingPunct="0">
              <a:spcBef>
                <a:spcPct val="0"/>
              </a:spcBef>
              <a:buFontTx/>
              <a:buNone/>
            </a:pPr>
            <a:fld id="{9743A3D3-F950-49D3-B24C-98F5856156F9}" type="slidenum">
              <a:rPr lang="en-US" altLang="en-US" sz="1400" b="0" i="0">
                <a:latin typeface="Times New Roman" panose="02020603050405020304" pitchFamily="18" charset="0"/>
              </a:rPr>
              <a:pPr eaLnBrk="0" hangingPunct="0">
                <a:spcBef>
                  <a:spcPct val="0"/>
                </a:spcBef>
                <a:buFontTx/>
                <a:buNone/>
              </a:pPr>
              <a:t>61</a:t>
            </a:fld>
            <a:endParaRPr lang="en-US" altLang="en-US" sz="1400" b="0" i="0">
              <a:latin typeface="Times New Roman" panose="02020603050405020304" pitchFamily="18" charset="0"/>
            </a:endParaRPr>
          </a:p>
        </p:txBody>
      </p:sp>
      <p:sp>
        <p:nvSpPr>
          <p:cNvPr id="128004" name="Rectangle 2"/>
          <p:cNvSpPr>
            <a:spLocks noGrp="1" noChangeArrowheads="1"/>
          </p:cNvSpPr>
          <p:nvPr>
            <p:ph type="title" idx="4294967295"/>
          </p:nvPr>
        </p:nvSpPr>
        <p:spPr/>
        <p:txBody>
          <a:bodyPr/>
          <a:lstStyle/>
          <a:p>
            <a:pPr eaLnBrk="1" hangingPunct="1"/>
            <a:r>
              <a:rPr lang="en-US" altLang="en-US" dirty="0" smtClean="0"/>
              <a:t>Threats for this use case</a:t>
            </a:r>
          </a:p>
        </p:txBody>
      </p:sp>
      <p:sp>
        <p:nvSpPr>
          <p:cNvPr id="128005" name="Rectangle 3"/>
          <p:cNvSpPr>
            <a:spLocks noGrp="1" noChangeArrowheads="1"/>
          </p:cNvSpPr>
          <p:nvPr>
            <p:ph type="body" idx="4294967295"/>
          </p:nvPr>
        </p:nvSpPr>
        <p:spPr/>
        <p:txBody>
          <a:bodyPr>
            <a:normAutofit/>
          </a:bodyPr>
          <a:lstStyle/>
          <a:p>
            <a:pPr eaLnBrk="1" hangingPunct="1">
              <a:lnSpc>
                <a:spcPct val="80000"/>
              </a:lnSpc>
            </a:pPr>
            <a:r>
              <a:rPr lang="en-US" altLang="en-US" sz="2400" dirty="0"/>
              <a:t>Use Cases 1 and 2: Customer is an impostor. Possible confidentiality and integrity violations.</a:t>
            </a:r>
          </a:p>
          <a:p>
            <a:pPr eaLnBrk="1" hangingPunct="1">
              <a:lnSpc>
                <a:spcPct val="80000"/>
              </a:lnSpc>
              <a:buFontTx/>
              <a:buNone/>
            </a:pPr>
            <a:r>
              <a:rPr lang="en-US" altLang="en-US" sz="2400" dirty="0"/>
              <a:t>   </a:t>
            </a:r>
            <a:r>
              <a:rPr lang="en-US" altLang="en-US" sz="2400" dirty="0" smtClean="0"/>
              <a:t>Manager </a:t>
            </a:r>
            <a:r>
              <a:rPr lang="en-US" altLang="en-US" sz="2400" dirty="0"/>
              <a:t>impersonation. Can capture customer information. Confidentiality attack.</a:t>
            </a:r>
          </a:p>
          <a:p>
            <a:pPr eaLnBrk="1" hangingPunct="1">
              <a:lnSpc>
                <a:spcPct val="80000"/>
              </a:lnSpc>
            </a:pPr>
            <a:r>
              <a:rPr lang="en-US" altLang="en-US" sz="2400" dirty="0"/>
              <a:t>Use Cases 3 and 4. Broker impersonation. Possible confidentiality violation.</a:t>
            </a:r>
          </a:p>
          <a:p>
            <a:pPr eaLnBrk="1" hangingPunct="1">
              <a:lnSpc>
                <a:spcPct val="80000"/>
              </a:lnSpc>
              <a:buFontTx/>
              <a:buNone/>
            </a:pPr>
            <a:r>
              <a:rPr lang="en-US" altLang="en-US" sz="2400" dirty="0"/>
              <a:t>    Customer can deny giving a trade order. Repudiation. Customer impersonation. Confidentiality or integrity attacks.</a:t>
            </a:r>
          </a:p>
          <a:p>
            <a:pPr eaLnBrk="1" hangingPunct="1">
              <a:lnSpc>
                <a:spcPct val="80000"/>
              </a:lnSpc>
              <a:buFontTx/>
              <a:buNone/>
            </a:pPr>
            <a:r>
              <a:rPr lang="en-US" altLang="en-US" sz="2400" dirty="0"/>
              <a:t>    Stockbroker embezzling customer’s money. </a:t>
            </a:r>
          </a:p>
          <a:p>
            <a:pPr eaLnBrk="1" hangingPunct="1">
              <a:lnSpc>
                <a:spcPct val="80000"/>
              </a:lnSpc>
            </a:pPr>
            <a:r>
              <a:rPr lang="en-US" altLang="en-US" sz="2400" dirty="0"/>
              <a:t>Use Case 5. Impersonation of auditor. Confidentiality violation.</a:t>
            </a:r>
          </a:p>
        </p:txBody>
      </p:sp>
    </p:spTree>
    <p:extLst>
      <p:ext uri="{BB962C8B-B14F-4D97-AF65-F5344CB8AC3E}">
        <p14:creationId xmlns:p14="http://schemas.microsoft.com/office/powerpoint/2010/main" val="3931678689"/>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Date Placeholder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0" hangingPunct="0">
              <a:spcBef>
                <a:spcPct val="0"/>
              </a:spcBef>
              <a:buFontTx/>
              <a:buNone/>
            </a:pPr>
            <a:fld id="{C916CC54-1836-4F6C-A571-C2B02F713F6B}" type="datetime1">
              <a:rPr lang="en-US" altLang="en-US" sz="1400" b="0" i="0">
                <a:latin typeface="Times New Roman" panose="02020603050405020304" pitchFamily="18" charset="0"/>
              </a:rPr>
              <a:pPr eaLnBrk="0" hangingPunct="0">
                <a:spcBef>
                  <a:spcPct val="0"/>
                </a:spcBef>
                <a:buFontTx/>
                <a:buNone/>
              </a:pPr>
              <a:t>5/9/2016</a:t>
            </a:fld>
            <a:endParaRPr lang="en-US" altLang="en-US" sz="1400" b="0" i="0">
              <a:latin typeface="Times New Roman" panose="02020603050405020304" pitchFamily="18" charset="0"/>
            </a:endParaRPr>
          </a:p>
        </p:txBody>
      </p:sp>
      <p:sp>
        <p:nvSpPr>
          <p:cNvPr id="129027" name="Slide Number Placeholder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0" hangingPunct="0">
              <a:spcBef>
                <a:spcPct val="0"/>
              </a:spcBef>
              <a:buFontTx/>
              <a:buNone/>
            </a:pPr>
            <a:fld id="{0165E9B9-F95E-45B6-AF4E-704854DB2FC1}" type="slidenum">
              <a:rPr lang="en-US" altLang="en-US" sz="1400" b="0" i="0">
                <a:latin typeface="Times New Roman" panose="02020603050405020304" pitchFamily="18" charset="0"/>
              </a:rPr>
              <a:pPr eaLnBrk="0" hangingPunct="0">
                <a:spcBef>
                  <a:spcPct val="0"/>
                </a:spcBef>
                <a:buFontTx/>
                <a:buNone/>
              </a:pPr>
              <a:t>62</a:t>
            </a:fld>
            <a:endParaRPr lang="en-US" altLang="en-US" sz="1400" b="0" i="0">
              <a:latin typeface="Times New Roman" panose="02020603050405020304" pitchFamily="18" charset="0"/>
            </a:endParaRPr>
          </a:p>
        </p:txBody>
      </p:sp>
      <p:pic>
        <p:nvPicPr>
          <p:cNvPr id="129028"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644901" y="0"/>
            <a:ext cx="4900613"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58527637"/>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Date Placeholder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0" hangingPunct="0">
              <a:spcBef>
                <a:spcPct val="0"/>
              </a:spcBef>
              <a:buFontTx/>
              <a:buNone/>
            </a:pPr>
            <a:fld id="{D6FB8BB4-FA18-45C6-BD3E-6120379500B8}" type="datetime1">
              <a:rPr lang="en-US" altLang="en-US" sz="1400" b="0" i="0">
                <a:latin typeface="Times New Roman" panose="02020603050405020304" pitchFamily="18" charset="0"/>
              </a:rPr>
              <a:pPr eaLnBrk="0" hangingPunct="0">
                <a:spcBef>
                  <a:spcPct val="0"/>
                </a:spcBef>
                <a:buFontTx/>
                <a:buNone/>
              </a:pPr>
              <a:t>5/9/2016</a:t>
            </a:fld>
            <a:endParaRPr lang="en-US" altLang="en-US" sz="1400" b="0" i="0">
              <a:latin typeface="Times New Roman" panose="02020603050405020304" pitchFamily="18" charset="0"/>
            </a:endParaRPr>
          </a:p>
        </p:txBody>
      </p:sp>
      <p:sp>
        <p:nvSpPr>
          <p:cNvPr id="130051" name="Slide Number Placeholder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0" hangingPunct="0">
              <a:spcBef>
                <a:spcPct val="0"/>
              </a:spcBef>
              <a:buFontTx/>
              <a:buNone/>
            </a:pPr>
            <a:fld id="{86C017A6-1F63-457D-8EC5-9A592BE6B915}" type="slidenum">
              <a:rPr lang="en-US" altLang="en-US" sz="1400" b="0" i="0">
                <a:latin typeface="Times New Roman" panose="02020603050405020304" pitchFamily="18" charset="0"/>
              </a:rPr>
              <a:pPr eaLnBrk="0" hangingPunct="0">
                <a:spcBef>
                  <a:spcPct val="0"/>
                </a:spcBef>
                <a:buFontTx/>
                <a:buNone/>
              </a:pPr>
              <a:t>63</a:t>
            </a:fld>
            <a:endParaRPr lang="en-US" altLang="en-US" sz="1400" b="0" i="0">
              <a:latin typeface="Times New Roman" panose="02020603050405020304" pitchFamily="18" charset="0"/>
            </a:endParaRPr>
          </a:p>
        </p:txBody>
      </p:sp>
      <p:sp>
        <p:nvSpPr>
          <p:cNvPr id="130052" name="Rectangle 4"/>
          <p:cNvSpPr>
            <a:spLocks noChangeArrowheads="1"/>
          </p:cNvSpPr>
          <p:nvPr/>
        </p:nvSpPr>
        <p:spPr bwMode="auto">
          <a:xfrm>
            <a:off x="2209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3600">
                <a:solidFill>
                  <a:schemeClr val="tx2"/>
                </a:solidFill>
                <a:latin typeface="Times New Roman" panose="02020603050405020304" pitchFamily="18" charset="0"/>
              </a:rPr>
              <a:t>Threats</a:t>
            </a:r>
          </a:p>
        </p:txBody>
      </p:sp>
      <p:sp>
        <p:nvSpPr>
          <p:cNvPr id="130053" name="Rectangle 5"/>
          <p:cNvSpPr>
            <a:spLocks noChangeArrowheads="1"/>
          </p:cNvSpPr>
          <p:nvPr/>
        </p:nvSpPr>
        <p:spPr bwMode="auto">
          <a:xfrm>
            <a:off x="2209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80000"/>
              </a:lnSpc>
            </a:pPr>
            <a:r>
              <a:rPr lang="en-US" altLang="en-US" sz="2000">
                <a:latin typeface="Times New Roman" panose="02020603050405020304" pitchFamily="18" charset="0"/>
              </a:rPr>
              <a:t>T1.The customer is an impostor and opens an account in the name of another person</a:t>
            </a:r>
          </a:p>
          <a:p>
            <a:pPr>
              <a:lnSpc>
                <a:spcPct val="80000"/>
              </a:lnSpc>
            </a:pPr>
            <a:r>
              <a:rPr lang="en-US" altLang="en-US" sz="2000">
                <a:latin typeface="Times New Roman" panose="02020603050405020304" pitchFamily="18" charset="0"/>
              </a:rPr>
              <a:t>T2.The customer provides false information and opens an spurious account</a:t>
            </a:r>
          </a:p>
          <a:p>
            <a:pPr>
              <a:lnSpc>
                <a:spcPct val="80000"/>
              </a:lnSpc>
            </a:pPr>
            <a:r>
              <a:rPr lang="en-US" altLang="en-US" sz="2000">
                <a:latin typeface="Times New Roman" panose="02020603050405020304" pitchFamily="18" charset="0"/>
              </a:rPr>
              <a:t>T3.The manager is an impostor and collects data illegally</a:t>
            </a:r>
          </a:p>
          <a:p>
            <a:pPr>
              <a:lnSpc>
                <a:spcPct val="80000"/>
              </a:lnSpc>
            </a:pPr>
            <a:r>
              <a:rPr lang="en-US" altLang="en-US" sz="2000">
                <a:latin typeface="Times New Roman" panose="02020603050405020304" pitchFamily="18" charset="0"/>
              </a:rPr>
              <a:t>T4.The manager collects customer information to  use illegally</a:t>
            </a:r>
          </a:p>
          <a:p>
            <a:pPr>
              <a:lnSpc>
                <a:spcPct val="80000"/>
              </a:lnSpc>
            </a:pPr>
            <a:r>
              <a:rPr lang="en-US" altLang="en-US" sz="2000">
                <a:latin typeface="Times New Roman" panose="02020603050405020304" pitchFamily="18" charset="0"/>
              </a:rPr>
              <a:t>T5.The manager creates a spurious account with the customer’s information</a:t>
            </a:r>
          </a:p>
          <a:p>
            <a:pPr>
              <a:lnSpc>
                <a:spcPct val="80000"/>
              </a:lnSpc>
            </a:pPr>
            <a:r>
              <a:rPr lang="en-US" altLang="en-US" sz="2000">
                <a:latin typeface="Times New Roman" panose="02020603050405020304" pitchFamily="18" charset="0"/>
              </a:rPr>
              <a:t>T6.The manager creates a spurious authorization card to access the account</a:t>
            </a:r>
          </a:p>
          <a:p>
            <a:pPr>
              <a:lnSpc>
                <a:spcPct val="80000"/>
              </a:lnSpc>
            </a:pPr>
            <a:r>
              <a:rPr lang="en-US" altLang="en-US" sz="2000">
                <a:latin typeface="Times New Roman" panose="02020603050405020304" pitchFamily="18" charset="0"/>
              </a:rPr>
              <a:t>T7.An attacker tries to prevent the customers to access their accounts</a:t>
            </a:r>
          </a:p>
          <a:p>
            <a:pPr>
              <a:lnSpc>
                <a:spcPct val="80000"/>
              </a:lnSpc>
            </a:pPr>
            <a:r>
              <a:rPr lang="en-US" altLang="en-US" sz="2000">
                <a:latin typeface="Times New Roman" panose="02020603050405020304" pitchFamily="18" charset="0"/>
              </a:rPr>
              <a:t>T8.An attacker tries to move money from an account to her own account</a:t>
            </a:r>
          </a:p>
        </p:txBody>
      </p:sp>
    </p:spTree>
    <p:extLst>
      <p:ext uri="{BB962C8B-B14F-4D97-AF65-F5344CB8AC3E}">
        <p14:creationId xmlns:p14="http://schemas.microsoft.com/office/powerpoint/2010/main" val="3868781816"/>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Date Placeholder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0" hangingPunct="0">
              <a:spcBef>
                <a:spcPct val="0"/>
              </a:spcBef>
              <a:buFontTx/>
              <a:buNone/>
            </a:pPr>
            <a:fld id="{E75D9520-CC0D-4DA7-94FF-97427DF784D0}" type="datetime1">
              <a:rPr lang="en-US" altLang="en-US" sz="1400" b="0" i="0">
                <a:latin typeface="Times New Roman" panose="02020603050405020304" pitchFamily="18" charset="0"/>
              </a:rPr>
              <a:pPr eaLnBrk="0" hangingPunct="0">
                <a:spcBef>
                  <a:spcPct val="0"/>
                </a:spcBef>
                <a:buFontTx/>
                <a:buNone/>
              </a:pPr>
              <a:t>5/9/2016</a:t>
            </a:fld>
            <a:endParaRPr lang="en-US" altLang="en-US" sz="1400" b="0" i="0">
              <a:latin typeface="Times New Roman" panose="02020603050405020304" pitchFamily="18" charset="0"/>
            </a:endParaRPr>
          </a:p>
        </p:txBody>
      </p:sp>
      <p:sp>
        <p:nvSpPr>
          <p:cNvPr id="131075" name="Slide Number Placeholder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0" hangingPunct="0">
              <a:spcBef>
                <a:spcPct val="0"/>
              </a:spcBef>
              <a:buFontTx/>
              <a:buNone/>
            </a:pPr>
            <a:fld id="{B3D591BC-0D5E-4982-A0EB-2514A9B57BAC}" type="slidenum">
              <a:rPr lang="en-US" altLang="en-US" sz="1400" b="0" i="0">
                <a:latin typeface="Times New Roman" panose="02020603050405020304" pitchFamily="18" charset="0"/>
              </a:rPr>
              <a:pPr eaLnBrk="0" hangingPunct="0">
                <a:spcBef>
                  <a:spcPct val="0"/>
                </a:spcBef>
                <a:buFontTx/>
                <a:buNone/>
              </a:pPr>
              <a:t>64</a:t>
            </a:fld>
            <a:endParaRPr lang="en-US" altLang="en-US" sz="1400" b="0" i="0">
              <a:latin typeface="Times New Roman" panose="02020603050405020304" pitchFamily="18" charset="0"/>
            </a:endParaRPr>
          </a:p>
        </p:txBody>
      </p:sp>
      <p:sp>
        <p:nvSpPr>
          <p:cNvPr id="131076" name="Rectangle 4"/>
          <p:cNvSpPr>
            <a:spLocks noChangeArrowheads="1"/>
          </p:cNvSpPr>
          <p:nvPr/>
        </p:nvSpPr>
        <p:spPr bwMode="auto">
          <a:xfrm>
            <a:off x="2209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3200">
                <a:solidFill>
                  <a:schemeClr val="tx2"/>
                </a:solidFill>
                <a:latin typeface="Times New Roman" panose="02020603050405020304" pitchFamily="18" charset="0"/>
              </a:rPr>
              <a:t>Use case analysis leads to policies</a:t>
            </a:r>
          </a:p>
        </p:txBody>
      </p:sp>
      <p:sp>
        <p:nvSpPr>
          <p:cNvPr id="131077" name="Rectangle 5"/>
          <p:cNvSpPr>
            <a:spLocks noChangeArrowheads="1"/>
          </p:cNvSpPr>
          <p:nvPr/>
        </p:nvSpPr>
        <p:spPr bwMode="auto">
          <a:xfrm>
            <a:off x="2209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80000"/>
              </a:lnSpc>
            </a:pPr>
            <a:r>
              <a:rPr lang="en-US" altLang="en-US" sz="2000">
                <a:latin typeface="Times New Roman" panose="02020603050405020304" pitchFamily="18" charset="0"/>
              </a:rPr>
              <a:t>T1. T3. Mutual authentication. Every interaction across system nodes is authenticated.</a:t>
            </a:r>
          </a:p>
          <a:p>
            <a:pPr>
              <a:lnSpc>
                <a:spcPct val="80000"/>
              </a:lnSpc>
            </a:pPr>
            <a:r>
              <a:rPr lang="en-US" altLang="en-US" sz="2000">
                <a:latin typeface="Times New Roman" panose="02020603050405020304" pitchFamily="18" charset="0"/>
              </a:rPr>
              <a:t>T2. Verify source of information.</a:t>
            </a:r>
          </a:p>
          <a:p>
            <a:pPr>
              <a:lnSpc>
                <a:spcPct val="80000"/>
              </a:lnSpc>
            </a:pPr>
            <a:r>
              <a:rPr lang="en-US" altLang="en-US" sz="2000">
                <a:latin typeface="Times New Roman" panose="02020603050405020304" pitchFamily="18" charset="0"/>
              </a:rPr>
              <a:t>T4. Logging. Since the manager is using his legitimate rights we can only log his actions for auditing at a later time.</a:t>
            </a:r>
          </a:p>
          <a:p>
            <a:pPr>
              <a:lnSpc>
                <a:spcPct val="80000"/>
              </a:lnSpc>
            </a:pPr>
            <a:r>
              <a:rPr lang="en-US" altLang="en-US" sz="2000">
                <a:latin typeface="Times New Roman" panose="02020603050405020304" pitchFamily="18" charset="0"/>
              </a:rPr>
              <a:t>T5. T6. Separation of administration from use of data. For example, a manager can create accounts but should have no rights to withdraw or deposit in the account.  </a:t>
            </a:r>
          </a:p>
          <a:p>
            <a:pPr>
              <a:lnSpc>
                <a:spcPct val="80000"/>
              </a:lnSpc>
            </a:pPr>
            <a:r>
              <a:rPr lang="en-US" altLang="en-US" sz="2000">
                <a:latin typeface="Times New Roman" panose="02020603050405020304" pitchFamily="18" charset="0"/>
              </a:rPr>
              <a:t>T7. Protection against denial of service. We need some redundancy in the system to increase its availability.</a:t>
            </a:r>
          </a:p>
          <a:p>
            <a:pPr>
              <a:lnSpc>
                <a:spcPct val="80000"/>
              </a:lnSpc>
            </a:pPr>
            <a:r>
              <a:rPr lang="en-US" altLang="en-US" sz="2000">
                <a:latin typeface="Times New Roman" panose="02020603050405020304" pitchFamily="18" charset="0"/>
              </a:rPr>
              <a:t>T8. Authorization. If the user is not explicitly authorized he should not be able to move money from any account. </a:t>
            </a:r>
          </a:p>
          <a:p>
            <a:pPr>
              <a:lnSpc>
                <a:spcPct val="80000"/>
              </a:lnSpc>
            </a:pPr>
            <a:endParaRPr lang="en-US" altLang="en-US" sz="2000">
              <a:latin typeface="Times New Roman" panose="02020603050405020304" pitchFamily="18" charset="0"/>
            </a:endParaRPr>
          </a:p>
          <a:p>
            <a:pPr>
              <a:lnSpc>
                <a:spcPct val="80000"/>
              </a:lnSpc>
              <a:buFontTx/>
              <a:buNone/>
            </a:pPr>
            <a:r>
              <a:rPr lang="en-US" altLang="en-US" sz="2000">
                <a:latin typeface="Times New Roman" panose="02020603050405020304" pitchFamily="18" charset="0"/>
              </a:rPr>
              <a:t>Policies can be realized with patterns</a:t>
            </a:r>
          </a:p>
        </p:txBody>
      </p:sp>
    </p:spTree>
    <p:extLst>
      <p:ext uri="{BB962C8B-B14F-4D97-AF65-F5344CB8AC3E}">
        <p14:creationId xmlns:p14="http://schemas.microsoft.com/office/powerpoint/2010/main" val="1099010332"/>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Title 1"/>
          <p:cNvSpPr>
            <a:spLocks noGrp="1"/>
          </p:cNvSpPr>
          <p:nvPr>
            <p:ph type="title"/>
          </p:nvPr>
        </p:nvSpPr>
        <p:spPr/>
        <p:txBody>
          <a:bodyPr/>
          <a:lstStyle/>
          <a:p>
            <a:pPr eaLnBrk="1" hangingPunct="1"/>
            <a:r>
              <a:rPr lang="en-US" altLang="en-US" smtClean="0"/>
              <a:t>Systematic mapping of threats to policies</a:t>
            </a:r>
          </a:p>
        </p:txBody>
      </p:sp>
      <p:graphicFrame>
        <p:nvGraphicFramePr>
          <p:cNvPr id="132099" name="Object 3"/>
          <p:cNvGraphicFramePr>
            <a:graphicFrameLocks noChangeAspect="1"/>
          </p:cNvGraphicFramePr>
          <p:nvPr/>
        </p:nvGraphicFramePr>
        <p:xfrm>
          <a:off x="2366964" y="1404939"/>
          <a:ext cx="7458075" cy="4048125"/>
        </p:xfrm>
        <a:graphic>
          <a:graphicData uri="http://schemas.openxmlformats.org/presentationml/2006/ole">
            <mc:AlternateContent xmlns:mc="http://schemas.openxmlformats.org/markup-compatibility/2006">
              <mc:Choice xmlns:v="urn:schemas-microsoft-com:vml" Requires="v">
                <p:oleObj spid="_x0000_s1137" name="Document" r:id="rId3" imgW="9954000" imgH="5393520" progId="Word.Document.12">
                  <p:embed/>
                </p:oleObj>
              </mc:Choice>
              <mc:Fallback>
                <p:oleObj name="Document" r:id="rId3" imgW="9954000" imgH="5393520" progId="Word.Document.1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66964" y="1404939"/>
                        <a:ext cx="7458075" cy="404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461012012"/>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3122" name="Object 2"/>
          <p:cNvGraphicFramePr>
            <a:graphicFrameLocks noChangeAspect="1"/>
          </p:cNvGraphicFramePr>
          <p:nvPr>
            <p:extLst>
              <p:ext uri="{D42A27DB-BD31-4B8C-83A1-F6EECF244321}">
                <p14:modId xmlns:p14="http://schemas.microsoft.com/office/powerpoint/2010/main" val="3479253989"/>
              </p:ext>
            </p:extLst>
          </p:nvPr>
        </p:nvGraphicFramePr>
        <p:xfrm>
          <a:off x="2404872" y="1624584"/>
          <a:ext cx="6190488" cy="4130040"/>
        </p:xfrm>
        <a:graphic>
          <a:graphicData uri="http://schemas.openxmlformats.org/presentationml/2006/ole">
            <mc:AlternateContent xmlns:mc="http://schemas.openxmlformats.org/markup-compatibility/2006">
              <mc:Choice xmlns:v="urn:schemas-microsoft-com:vml" Requires="v">
                <p:oleObj spid="_x0000_s2161" name="Document" r:id="rId3" imgW="5588572" imgH="3084215" progId="Word.Document.12">
                  <p:embed/>
                </p:oleObj>
              </mc:Choice>
              <mc:Fallback>
                <p:oleObj name="Document" r:id="rId3" imgW="5588572" imgH="3084215" progId="Word.Document.1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04872" y="1624584"/>
                        <a:ext cx="6190488" cy="4130040"/>
                      </a:xfrm>
                      <a:prstGeom prst="rect">
                        <a:avLst/>
                      </a:prstGeom>
                      <a:noFill/>
                      <a:ln>
                        <a:noFill/>
                      </a:ln>
                      <a:effectLst/>
                      <a:extLst/>
                    </p:spPr>
                  </p:pic>
                </p:oleObj>
              </mc:Fallback>
            </mc:AlternateContent>
          </a:graphicData>
        </a:graphic>
      </p:graphicFrame>
      <p:sp>
        <p:nvSpPr>
          <p:cNvPr id="133123" name="Title 2"/>
          <p:cNvSpPr>
            <a:spLocks noGrp="1"/>
          </p:cNvSpPr>
          <p:nvPr>
            <p:ph type="title"/>
          </p:nvPr>
        </p:nvSpPr>
        <p:spPr/>
        <p:txBody>
          <a:bodyPr/>
          <a:lstStyle/>
          <a:p>
            <a:pPr eaLnBrk="1" hangingPunct="1"/>
            <a:r>
              <a:rPr lang="en-US" altLang="en-US" smtClean="0"/>
              <a:t>Threat enumeration</a:t>
            </a:r>
          </a:p>
        </p:txBody>
      </p:sp>
    </p:spTree>
    <p:extLst>
      <p:ext uri="{BB962C8B-B14F-4D97-AF65-F5344CB8AC3E}">
        <p14:creationId xmlns:p14="http://schemas.microsoft.com/office/powerpoint/2010/main" val="3278764761"/>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Another example (better threat notation)</a:t>
            </a:r>
            <a:endParaRPr lang="en-US" sz="2800" dirty="0"/>
          </a:p>
        </p:txBody>
      </p:sp>
      <p:sp>
        <p:nvSpPr>
          <p:cNvPr id="3" name="Content Placeholder 2"/>
          <p:cNvSpPr>
            <a:spLocks noGrp="1"/>
          </p:cNvSpPr>
          <p:nvPr>
            <p:ph idx="1"/>
          </p:nvPr>
        </p:nvSpPr>
        <p:spPr/>
        <p:txBody>
          <a:bodyPr>
            <a:normAutofit/>
          </a:bodyPr>
          <a:lstStyle/>
          <a:p>
            <a:pPr>
              <a:buNone/>
            </a:pPr>
            <a:r>
              <a:rPr lang="en-US" dirty="0" smtClean="0"/>
              <a:t>   Q1 (Chapter 2): Consider a use case to borrow a book in a library. It has the following actions: A1: the customer presents a book she wants to borrow to be scanned; A2: the customer presents her card to have the book charged to it; A3: the catalog of available books is updated. </a:t>
            </a:r>
          </a:p>
          <a:p>
            <a:pPr>
              <a:buNone/>
            </a:pPr>
            <a:r>
              <a:rPr lang="en-US" dirty="0" smtClean="0"/>
              <a:t>    a) Enumerate the possible threats</a:t>
            </a:r>
          </a:p>
          <a:p>
            <a:pPr>
              <a:buNone/>
            </a:pPr>
            <a:r>
              <a:rPr lang="en-US" dirty="0" smtClean="0"/>
              <a:t>    b)  Indicate policies to stop these threats</a:t>
            </a:r>
            <a:endParaRPr lang="en-US" dirty="0"/>
          </a:p>
        </p:txBody>
      </p:sp>
      <p:pic>
        <p:nvPicPr>
          <p:cNvPr id="4" name="~PP2947.WAV">
            <a:hlinkClick r:id="" action="ppaction://media"/>
          </p:cNvPr>
          <p:cNvPicPr>
            <a:picLocks noRot="1" noChangeAspect="1"/>
          </p:cNvPicPr>
          <p:nvPr>
            <a:wavAudioFile r:embed="rId1" name="~PP2947.WAV"/>
          </p:nvPr>
        </p:nvPicPr>
        <p:blipFill>
          <a:blip r:embed="rId3" cstate="print"/>
          <a:stretch>
            <a:fillRect/>
          </a:stretch>
        </p:blipFill>
        <p:spPr>
          <a:xfrm>
            <a:off x="10220325" y="6410325"/>
            <a:ext cx="304800" cy="304800"/>
          </a:xfrm>
          <a:prstGeom prst="rect">
            <a:avLst/>
          </a:prstGeom>
        </p:spPr>
      </p:pic>
    </p:spTree>
    <p:extLst>
      <p:ext uri="{BB962C8B-B14F-4D97-AF65-F5344CB8AC3E}">
        <p14:creationId xmlns:p14="http://schemas.microsoft.com/office/powerpoint/2010/main" val="4217206897"/>
      </p:ext>
    </p:extLst>
  </p:cSld>
  <p:clrMapOvr>
    <a:masterClrMapping/>
  </p:clrMapOvr>
  <p:transition advTm="13349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showWhenStopped="0">
                <p:cTn id="7" fill="hold" display="0">
                  <p:stCondLst>
                    <p:cond delay="indefinite"/>
                  </p:stCondLst>
                  <p:endCondLst>
                    <p:cond evt="onPrev" delay="0">
                      <p:tgtEl>
                        <p:sldTgt/>
                      </p:tgtEl>
                    </p:cond>
                    <p:cond evt="onStopAudio" delay="0">
                      <p:tgtEl>
                        <p:sldTgt/>
                      </p:tgtEl>
                    </p:cond>
                  </p:endCondLst>
                </p:cTn>
                <p:tgtEl>
                  <p:spTgt spid="4"/>
                </p:tgtEl>
              </p:cMediaNode>
            </p:audio>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6151" y="365125"/>
            <a:ext cx="10515600" cy="1325563"/>
          </a:xfrm>
        </p:spPr>
        <p:txBody>
          <a:bodyPr/>
          <a:lstStyle/>
          <a:p>
            <a:r>
              <a:rPr lang="en-US" dirty="0" smtClean="0"/>
              <a:t>Q1 solution</a:t>
            </a:r>
            <a:endParaRPr lang="en-US" dirty="0"/>
          </a:p>
        </p:txBody>
      </p:sp>
      <p:sp>
        <p:nvSpPr>
          <p:cNvPr id="3" name="Content Placeholder 2"/>
          <p:cNvSpPr>
            <a:spLocks noGrp="1"/>
          </p:cNvSpPr>
          <p:nvPr>
            <p:ph idx="1"/>
          </p:nvPr>
        </p:nvSpPr>
        <p:spPr/>
        <p:txBody>
          <a:bodyPr>
            <a:normAutofit fontScale="77500" lnSpcReduction="20000"/>
          </a:bodyPr>
          <a:lstStyle/>
          <a:p>
            <a:pPr marL="514350" indent="-514350">
              <a:buAutoNum type="alphaLcParenR"/>
            </a:pPr>
            <a:r>
              <a:rPr lang="en-US" sz="3400" dirty="0"/>
              <a:t>We assume that Attacker can only apply the same operation on assets as the </a:t>
            </a:r>
            <a:r>
              <a:rPr lang="en-US" sz="3400" dirty="0" smtClean="0"/>
              <a:t>activity (action)</a:t>
            </a:r>
            <a:endParaRPr lang="en-US" sz="3400" dirty="0"/>
          </a:p>
          <a:p>
            <a:pPr marL="514350" indent="-514350">
              <a:buAutoNum type="alphaLcParenR"/>
            </a:pPr>
            <a:endParaRPr lang="en-US" sz="3400" dirty="0"/>
          </a:p>
          <a:p>
            <a:pPr marL="514350" indent="-514350">
              <a:buNone/>
            </a:pPr>
            <a:r>
              <a:rPr lang="en-US" sz="3400" dirty="0"/>
              <a:t>A1 (action 1)- T11 (threat 1 of Action 1)—Asset: Book--Attacker can change the book id </a:t>
            </a:r>
            <a:r>
              <a:rPr lang="en-US" sz="3400" dirty="0" smtClean="0"/>
              <a:t>information after </a:t>
            </a:r>
            <a:r>
              <a:rPr lang="en-US" sz="3400" dirty="0"/>
              <a:t>it has been scanned (we cannot control physical attacks to books by using software) and replace it with the one of a cheaper book (the system would not allow to charge no book) so he could make some money (an integrity attack)</a:t>
            </a:r>
          </a:p>
          <a:p>
            <a:pPr marL="514350" indent="-514350">
              <a:buNone/>
            </a:pPr>
            <a:r>
              <a:rPr lang="en-US" sz="3400" dirty="0"/>
              <a:t>A2-T21—Asset: Customer Card--Attacker can have the book charged to another customer to obtain a free book (integrity attack)</a:t>
            </a:r>
          </a:p>
          <a:p>
            <a:pPr marL="514350" indent="-514350">
              <a:buNone/>
            </a:pPr>
            <a:r>
              <a:rPr lang="en-US" sz="3400" dirty="0"/>
              <a:t>A3- T31—Asset: Catalog-Attacker can change information about availability of books for disruption purposes (</a:t>
            </a:r>
            <a:r>
              <a:rPr lang="en-US" sz="3400" dirty="0" err="1"/>
              <a:t>DoS</a:t>
            </a:r>
            <a:r>
              <a:rPr lang="en-US" sz="3400" dirty="0"/>
              <a:t> attack)</a:t>
            </a:r>
          </a:p>
          <a:p>
            <a:pPr marL="514350" indent="-514350">
              <a:buNone/>
            </a:pPr>
            <a:endParaRPr lang="en-US" dirty="0"/>
          </a:p>
        </p:txBody>
      </p:sp>
      <p:pic>
        <p:nvPicPr>
          <p:cNvPr id="4" name="~PP3710.WAV">
            <a:hlinkClick r:id="" action="ppaction://media"/>
          </p:cNvPr>
          <p:cNvPicPr>
            <a:picLocks noRot="1" noChangeAspect="1"/>
          </p:cNvPicPr>
          <p:nvPr>
            <a:wavAudioFile r:embed="rId1" name="~PP3710.WAV"/>
          </p:nvPr>
        </p:nvPicPr>
        <p:blipFill>
          <a:blip r:embed="rId3" cstate="print"/>
          <a:stretch>
            <a:fillRect/>
          </a:stretch>
        </p:blipFill>
        <p:spPr>
          <a:xfrm>
            <a:off x="10220325" y="6410325"/>
            <a:ext cx="304800" cy="304800"/>
          </a:xfrm>
          <a:prstGeom prst="rect">
            <a:avLst/>
          </a:prstGeom>
        </p:spPr>
      </p:pic>
    </p:spTree>
    <p:extLst>
      <p:ext uri="{BB962C8B-B14F-4D97-AF65-F5344CB8AC3E}">
        <p14:creationId xmlns:p14="http://schemas.microsoft.com/office/powerpoint/2010/main" val="198551010"/>
      </p:ext>
    </p:extLst>
  </p:cSld>
  <p:clrMapOvr>
    <a:masterClrMapping/>
  </p:clrMapOvr>
  <p:transition advTm="20474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showWhenStopped="0">
                <p:cTn id="7" fill="hold" display="0">
                  <p:stCondLst>
                    <p:cond delay="indefinite"/>
                  </p:stCondLst>
                  <p:endCondLst>
                    <p:cond evt="onPrev" delay="0">
                      <p:tgtEl>
                        <p:sldTgt/>
                      </p:tgtEl>
                    </p:cond>
                    <p:cond evt="onStopAudio" delay="0">
                      <p:tgtEl>
                        <p:sldTgt/>
                      </p:tgtEl>
                    </p:cond>
                  </p:endCondLst>
                </p:cTn>
                <p:tgtEl>
                  <p:spTgt spid="4"/>
                </p:tgtEl>
              </p:cMediaNode>
            </p:audio>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0" hangingPunct="0">
              <a:spcBef>
                <a:spcPct val="0"/>
              </a:spcBef>
              <a:buFontTx/>
              <a:buNone/>
            </a:pPr>
            <a:fld id="{71E6A372-D87E-4355-B332-D8AA933AEDA3}" type="datetime1">
              <a:rPr lang="en-US" altLang="en-US" sz="1400" b="0" i="0">
                <a:latin typeface="Times New Roman" panose="02020603050405020304" pitchFamily="18" charset="0"/>
              </a:rPr>
              <a:pPr eaLnBrk="0" hangingPunct="0">
                <a:spcBef>
                  <a:spcPct val="0"/>
                </a:spcBef>
                <a:buFontTx/>
                <a:buNone/>
              </a:pPr>
              <a:t>5/9/2016</a:t>
            </a:fld>
            <a:endParaRPr lang="en-US" altLang="en-US" sz="1400" b="0" i="0">
              <a:latin typeface="Times New Roman" panose="02020603050405020304" pitchFamily="18" charset="0"/>
            </a:endParaRPr>
          </a:p>
        </p:txBody>
      </p:sp>
      <p:sp>
        <p:nvSpPr>
          <p:cNvPr id="13414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0" hangingPunct="0">
              <a:spcBef>
                <a:spcPct val="0"/>
              </a:spcBef>
              <a:buFontTx/>
              <a:buNone/>
            </a:pPr>
            <a:fld id="{3CBB4619-1520-4691-A485-0E49D1CCF354}" type="slidenum">
              <a:rPr lang="en-US" altLang="en-US" sz="1400" b="0" i="0">
                <a:latin typeface="Times New Roman" panose="02020603050405020304" pitchFamily="18" charset="0"/>
              </a:rPr>
              <a:pPr eaLnBrk="0" hangingPunct="0">
                <a:spcBef>
                  <a:spcPct val="0"/>
                </a:spcBef>
                <a:buFontTx/>
                <a:buNone/>
              </a:pPr>
              <a:t>69</a:t>
            </a:fld>
            <a:endParaRPr lang="en-US" altLang="en-US" sz="1400" b="0" i="0">
              <a:latin typeface="Times New Roman" panose="02020603050405020304" pitchFamily="18" charset="0"/>
            </a:endParaRPr>
          </a:p>
        </p:txBody>
      </p:sp>
      <p:sp>
        <p:nvSpPr>
          <p:cNvPr id="134148" name="Rectangle 2050"/>
          <p:cNvSpPr>
            <a:spLocks noGrp="1" noChangeArrowheads="1"/>
          </p:cNvSpPr>
          <p:nvPr>
            <p:ph type="title" idx="4294967295"/>
          </p:nvPr>
        </p:nvSpPr>
        <p:spPr/>
        <p:txBody>
          <a:bodyPr/>
          <a:lstStyle/>
          <a:p>
            <a:pPr eaLnBrk="1" hangingPunct="1"/>
            <a:r>
              <a:rPr lang="en-US" altLang="en-US" smtClean="0">
                <a:solidFill>
                  <a:schemeClr val="accent2"/>
                </a:solidFill>
                <a:latin typeface="Script" pitchFamily="66"/>
              </a:rPr>
              <a:t>Security models</a:t>
            </a:r>
            <a:endParaRPr lang="en-US" altLang="en-US" smtClean="0">
              <a:solidFill>
                <a:schemeClr val="accent2"/>
              </a:solidFill>
            </a:endParaRPr>
          </a:p>
        </p:txBody>
      </p:sp>
      <p:sp>
        <p:nvSpPr>
          <p:cNvPr id="134149" name="Rectangle 2051"/>
          <p:cNvSpPr>
            <a:spLocks noGrp="1" noChangeArrowheads="1"/>
          </p:cNvSpPr>
          <p:nvPr>
            <p:ph type="body" idx="4294967295"/>
          </p:nvPr>
        </p:nvSpPr>
        <p:spPr/>
        <p:txBody>
          <a:bodyPr/>
          <a:lstStyle/>
          <a:p>
            <a:pPr marL="0" indent="0">
              <a:buNone/>
            </a:pPr>
            <a:r>
              <a:rPr lang="en-US" altLang="en-US" dirty="0"/>
              <a:t>Security models are a more precise and detailed expression of policies and are used as guidelines to build and evaluate systems. Usually they are described in formal or semi-formal way</a:t>
            </a:r>
            <a:r>
              <a:rPr lang="en-US" altLang="en-US" dirty="0" smtClean="0"/>
              <a:t>. </a:t>
            </a:r>
            <a:endParaRPr lang="en-US" altLang="en-US" dirty="0"/>
          </a:p>
          <a:p>
            <a:pPr eaLnBrk="1" hangingPunct="1"/>
            <a:r>
              <a:rPr lang="en-US" altLang="en-US" dirty="0" smtClean="0"/>
              <a:t>Authentication</a:t>
            </a:r>
            <a:endParaRPr lang="en-US" altLang="en-US" dirty="0" smtClean="0"/>
          </a:p>
          <a:p>
            <a:pPr eaLnBrk="1" hangingPunct="1"/>
            <a:r>
              <a:rPr lang="en-US" altLang="en-US" dirty="0" smtClean="0"/>
              <a:t>Authorization/Access </a:t>
            </a:r>
            <a:r>
              <a:rPr lang="en-US" altLang="en-US" dirty="0" smtClean="0"/>
              <a:t>control</a:t>
            </a:r>
          </a:p>
          <a:p>
            <a:pPr eaLnBrk="1" hangingPunct="1"/>
            <a:r>
              <a:rPr lang="en-US" altLang="en-US" dirty="0" smtClean="0"/>
              <a:t>Access matrix </a:t>
            </a:r>
          </a:p>
          <a:p>
            <a:pPr eaLnBrk="1" hangingPunct="1"/>
            <a:r>
              <a:rPr lang="en-US" altLang="en-US" dirty="0" smtClean="0"/>
              <a:t>Role-Based Access Control</a:t>
            </a:r>
          </a:p>
          <a:p>
            <a:pPr eaLnBrk="1" hangingPunct="1"/>
            <a:r>
              <a:rPr lang="en-US" altLang="en-US" dirty="0" smtClean="0"/>
              <a:t>Multilevel security </a:t>
            </a:r>
          </a:p>
        </p:txBody>
      </p:sp>
    </p:spTree>
    <p:extLst>
      <p:ext uri="{BB962C8B-B14F-4D97-AF65-F5344CB8AC3E}">
        <p14:creationId xmlns:p14="http://schemas.microsoft.com/office/powerpoint/2010/main" val="283992483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altLang="en-US" smtClean="0"/>
              <a:t>1.10</a:t>
            </a:r>
          </a:p>
        </p:txBody>
      </p:sp>
      <p:sp>
        <p:nvSpPr>
          <p:cNvPr id="12291" name="Rectangle 3"/>
          <p:cNvSpPr>
            <a:spLocks noGrp="1" noChangeArrowheads="1"/>
          </p:cNvSpPr>
          <p:nvPr>
            <p:ph type="body" idx="1"/>
          </p:nvPr>
        </p:nvSpPr>
        <p:spPr/>
        <p:txBody>
          <a:bodyPr/>
          <a:lstStyle/>
          <a:p>
            <a:pPr marL="609600" indent="-609600"/>
            <a:r>
              <a:rPr lang="en-US" altLang="en-US" smtClean="0"/>
              <a:t> Would you hire somebody convicted of some computer crime to be the security expert in your company? Justify your answer.</a:t>
            </a:r>
          </a:p>
        </p:txBody>
      </p:sp>
    </p:spTree>
    <p:extLst>
      <p:ext uri="{BB962C8B-B14F-4D97-AF65-F5344CB8AC3E}">
        <p14:creationId xmlns:p14="http://schemas.microsoft.com/office/powerpoint/2010/main" val="1696470807"/>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r>
              <a:rPr lang="en-US" altLang="en-US" smtClean="0">
                <a:solidFill>
                  <a:schemeClr val="accent2"/>
                </a:solidFill>
              </a:rPr>
              <a:t>Authenticator</a:t>
            </a:r>
            <a:endParaRPr lang="en-US" altLang="en-US" smtClean="0"/>
          </a:p>
        </p:txBody>
      </p:sp>
      <p:sp>
        <p:nvSpPr>
          <p:cNvPr id="31747" name="Content Placeholder 2"/>
          <p:cNvSpPr>
            <a:spLocks noGrp="1"/>
          </p:cNvSpPr>
          <p:nvPr>
            <p:ph idx="1"/>
          </p:nvPr>
        </p:nvSpPr>
        <p:spPr/>
        <p:txBody>
          <a:bodyPr/>
          <a:lstStyle/>
          <a:p>
            <a:r>
              <a:rPr lang="en-US" altLang="en-US" smtClean="0"/>
              <a:t>How to verify that a subject is who it says it is? Use a single point of access to receive the interactions of a subject with the system and apply a protocol to verify the identity of the subject. </a:t>
            </a:r>
          </a:p>
          <a:p>
            <a:endParaRPr lang="en-US" altLang="en-US" smtClean="0"/>
          </a:p>
        </p:txBody>
      </p:sp>
    </p:spTree>
    <p:extLst>
      <p:ext uri="{BB962C8B-B14F-4D97-AF65-F5344CB8AC3E}">
        <p14:creationId xmlns:p14="http://schemas.microsoft.com/office/powerpoint/2010/main" val="3168216822"/>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r>
              <a:rPr lang="en-US" altLang="en-US" smtClean="0"/>
              <a:t>Class diagram of Authenticator</a:t>
            </a:r>
          </a:p>
        </p:txBody>
      </p:sp>
      <p:pic>
        <p:nvPicPr>
          <p:cNvPr id="32771" name="Picture 2"/>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52800" y="2362201"/>
            <a:ext cx="5334000" cy="305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66685691"/>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6"/>
          <p:cNvSpPr>
            <a:spLocks noGrp="1" noChangeArrowheads="1"/>
          </p:cNvSpPr>
          <p:nvPr>
            <p:ph type="title"/>
          </p:nvPr>
        </p:nvSpPr>
        <p:spPr/>
        <p:txBody>
          <a:bodyPr/>
          <a:lstStyle/>
          <a:p>
            <a:r>
              <a:rPr lang="en-US" altLang="en-US" smtClean="0"/>
              <a:t>Authentication</a:t>
            </a:r>
          </a:p>
        </p:txBody>
      </p:sp>
      <p:pic>
        <p:nvPicPr>
          <p:cNvPr id="33795" name="Picture 5"/>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a:xfrm>
            <a:off x="3390901" y="1430339"/>
            <a:ext cx="5408613" cy="4683125"/>
          </a:xfrm>
          <a:noFill/>
        </p:spPr>
      </p:pic>
    </p:spTree>
    <p:extLst>
      <p:ext uri="{BB962C8B-B14F-4D97-AF65-F5344CB8AC3E}">
        <p14:creationId xmlns:p14="http://schemas.microsoft.com/office/powerpoint/2010/main" val="2100813659"/>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US" altLang="en-US" smtClean="0"/>
              <a:t>Access control</a:t>
            </a:r>
          </a:p>
        </p:txBody>
      </p:sp>
      <p:sp>
        <p:nvSpPr>
          <p:cNvPr id="35843" name="Rectangle 3"/>
          <p:cNvSpPr>
            <a:spLocks noGrp="1" noChangeArrowheads="1"/>
          </p:cNvSpPr>
          <p:nvPr>
            <p:ph type="body" idx="1"/>
          </p:nvPr>
        </p:nvSpPr>
        <p:spPr/>
        <p:txBody>
          <a:bodyPr/>
          <a:lstStyle/>
          <a:p>
            <a:r>
              <a:rPr lang="en-US" altLang="en-US" smtClean="0">
                <a:solidFill>
                  <a:schemeClr val="accent2"/>
                </a:solidFill>
              </a:rPr>
              <a:t>Authorization: </a:t>
            </a:r>
            <a:r>
              <a:rPr lang="en-US" altLang="en-US" smtClean="0"/>
              <a:t>rules that specify who has access to what and how</a:t>
            </a:r>
          </a:p>
          <a:p>
            <a:r>
              <a:rPr lang="en-US" altLang="en-US" smtClean="0"/>
              <a:t>Different models define rules appropriate for specific environments</a:t>
            </a:r>
          </a:p>
          <a:p>
            <a:r>
              <a:rPr lang="en-US" altLang="en-US" smtClean="0">
                <a:solidFill>
                  <a:schemeClr val="accent2"/>
                </a:solidFill>
              </a:rPr>
              <a:t>Enforcement: </a:t>
            </a:r>
            <a:r>
              <a:rPr lang="en-US" altLang="en-US" smtClean="0"/>
              <a:t>intercept access requests and verify that they are authorized</a:t>
            </a:r>
          </a:p>
          <a:p>
            <a:r>
              <a:rPr lang="en-US" altLang="en-US" smtClean="0"/>
              <a:t>Enforcement is embodied in a </a:t>
            </a:r>
            <a:r>
              <a:rPr lang="en-US" altLang="en-US" smtClean="0">
                <a:solidFill>
                  <a:schemeClr val="accent2"/>
                </a:solidFill>
              </a:rPr>
              <a:t>Reference Monitor</a:t>
            </a:r>
          </a:p>
        </p:txBody>
      </p:sp>
    </p:spTree>
    <p:extLst>
      <p:ext uri="{BB962C8B-B14F-4D97-AF65-F5344CB8AC3E}">
        <p14:creationId xmlns:p14="http://schemas.microsoft.com/office/powerpoint/2010/main" val="356852340"/>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Title 1"/>
          <p:cNvSpPr>
            <a:spLocks noGrp="1"/>
          </p:cNvSpPr>
          <p:nvPr>
            <p:ph type="title"/>
          </p:nvPr>
        </p:nvSpPr>
        <p:spPr/>
        <p:txBody>
          <a:bodyPr/>
          <a:lstStyle/>
          <a:p>
            <a:r>
              <a:rPr lang="en-US" altLang="en-US" dirty="0" smtClean="0"/>
              <a:t>Access Control Models</a:t>
            </a:r>
            <a:endParaRPr lang="en-US" altLang="en-US" dirty="0" smtClean="0"/>
          </a:p>
        </p:txBody>
      </p:sp>
      <p:sp>
        <p:nvSpPr>
          <p:cNvPr id="135171" name="Content Placeholder 2"/>
          <p:cNvSpPr>
            <a:spLocks noGrp="1"/>
          </p:cNvSpPr>
          <p:nvPr>
            <p:ph idx="1"/>
          </p:nvPr>
        </p:nvSpPr>
        <p:spPr/>
        <p:txBody>
          <a:bodyPr/>
          <a:lstStyle/>
          <a:p>
            <a:r>
              <a:rPr lang="en-US" altLang="en-US" sz="2400" dirty="0" smtClean="0"/>
              <a:t>Authorization </a:t>
            </a:r>
            <a:r>
              <a:rPr lang="en-US" altLang="en-US" sz="2400" dirty="0" smtClean="0"/>
              <a:t>Models </a:t>
            </a:r>
            <a:r>
              <a:rPr lang="en-US" altLang="en-US" sz="2400" dirty="0"/>
              <a:t>can be </a:t>
            </a:r>
            <a:r>
              <a:rPr lang="en-US" altLang="en-US" sz="2400" b="1" dirty="0"/>
              <a:t>discretionary</a:t>
            </a:r>
            <a:r>
              <a:rPr lang="en-US" altLang="en-US" sz="2400" dirty="0"/>
              <a:t> or </a:t>
            </a:r>
            <a:r>
              <a:rPr lang="en-US" altLang="en-US" sz="2400" b="1" dirty="0"/>
              <a:t>mandatory</a:t>
            </a:r>
            <a:r>
              <a:rPr lang="en-US" altLang="en-US" sz="2400" dirty="0"/>
              <a:t>. In a discretionary model, holders of rights can be allowed to transfer them at their discretion. In a mandatory model only designated roles are allowed to grant rights and users cannot transfer them</a:t>
            </a:r>
          </a:p>
          <a:p>
            <a:r>
              <a:rPr lang="en-US" altLang="en-US" sz="2400" dirty="0"/>
              <a:t>An orthogonal classification divides models into those based on the </a:t>
            </a:r>
            <a:r>
              <a:rPr lang="en-US" altLang="en-US" sz="2400" b="1" dirty="0" smtClean="0"/>
              <a:t>Access Matrix</a:t>
            </a:r>
            <a:r>
              <a:rPr lang="en-US" altLang="en-US" sz="2400" dirty="0"/>
              <a:t>, </a:t>
            </a:r>
            <a:r>
              <a:rPr lang="en-US" altLang="en-US" sz="2400" b="1" dirty="0"/>
              <a:t>Role-Based Access </a:t>
            </a:r>
            <a:r>
              <a:rPr lang="en-US" altLang="en-US" sz="2400" b="1" dirty="0" smtClean="0"/>
              <a:t>Control (RBAC)</a:t>
            </a:r>
            <a:r>
              <a:rPr lang="en-US" altLang="en-US" sz="2400" dirty="0" smtClean="0"/>
              <a:t>, </a:t>
            </a:r>
            <a:r>
              <a:rPr lang="en-US" altLang="en-US" sz="2400" dirty="0"/>
              <a:t>and </a:t>
            </a:r>
            <a:r>
              <a:rPr lang="en-US" altLang="en-US" sz="2400" b="1" dirty="0" smtClean="0"/>
              <a:t>Multilevel</a:t>
            </a:r>
            <a:r>
              <a:rPr lang="en-US" altLang="en-US" sz="2400" dirty="0" smtClean="0"/>
              <a:t> </a:t>
            </a:r>
            <a:r>
              <a:rPr lang="en-US" altLang="en-US" sz="2400" dirty="0"/>
              <a:t>models.  The first two of these models control access while the last one attempts to control information flow.  Mandatory and discretionary models can be combined with the access matrix and the multilevel model. </a:t>
            </a:r>
          </a:p>
          <a:p>
            <a:endParaRPr lang="en-US" altLang="en-US" sz="1800" dirty="0"/>
          </a:p>
        </p:txBody>
      </p:sp>
    </p:spTree>
    <p:extLst>
      <p:ext uri="{BB962C8B-B14F-4D97-AF65-F5344CB8AC3E}">
        <p14:creationId xmlns:p14="http://schemas.microsoft.com/office/powerpoint/2010/main" val="207541626"/>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Date Placeholder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0" hangingPunct="0">
              <a:spcBef>
                <a:spcPct val="0"/>
              </a:spcBef>
              <a:buFontTx/>
              <a:buNone/>
            </a:pPr>
            <a:fld id="{E5E1D4C0-0159-47D6-ADF4-BCFF861633BE}" type="datetime1">
              <a:rPr lang="en-US" altLang="en-US" sz="1400" b="0" i="0">
                <a:latin typeface="Times New Roman" panose="02020603050405020304" pitchFamily="18" charset="0"/>
              </a:rPr>
              <a:pPr eaLnBrk="0" hangingPunct="0">
                <a:spcBef>
                  <a:spcPct val="0"/>
                </a:spcBef>
                <a:buFontTx/>
                <a:buNone/>
              </a:pPr>
              <a:t>5/9/2016</a:t>
            </a:fld>
            <a:endParaRPr lang="en-US" altLang="en-US" sz="1400" b="0" i="0">
              <a:latin typeface="Times New Roman" panose="02020603050405020304" pitchFamily="18" charset="0"/>
            </a:endParaRPr>
          </a:p>
        </p:txBody>
      </p:sp>
      <p:sp>
        <p:nvSpPr>
          <p:cNvPr id="136195"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0" hangingPunct="0">
              <a:spcBef>
                <a:spcPct val="0"/>
              </a:spcBef>
              <a:buFontTx/>
              <a:buNone/>
            </a:pPr>
            <a:fld id="{A7BB7F9A-1EB5-473B-92C3-1F71A89CB945}" type="slidenum">
              <a:rPr lang="en-US" altLang="en-US" sz="1400" b="0" i="0">
                <a:latin typeface="Times New Roman" panose="02020603050405020304" pitchFamily="18" charset="0"/>
              </a:rPr>
              <a:pPr eaLnBrk="0" hangingPunct="0">
                <a:spcBef>
                  <a:spcPct val="0"/>
                </a:spcBef>
                <a:buFontTx/>
                <a:buNone/>
              </a:pPr>
              <a:t>75</a:t>
            </a:fld>
            <a:endParaRPr lang="en-US" altLang="en-US" sz="1400" b="0" i="0">
              <a:latin typeface="Times New Roman" panose="02020603050405020304" pitchFamily="18" charset="0"/>
            </a:endParaRPr>
          </a:p>
        </p:txBody>
      </p:sp>
      <p:sp>
        <p:nvSpPr>
          <p:cNvPr id="136196" name="Rectangle 2"/>
          <p:cNvSpPr>
            <a:spLocks noChangeArrowheads="1"/>
          </p:cNvSpPr>
          <p:nvPr/>
        </p:nvSpPr>
        <p:spPr bwMode="auto">
          <a:xfrm>
            <a:off x="2209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4400" b="0" i="0" dirty="0">
                <a:solidFill>
                  <a:schemeClr val="tx2"/>
                </a:solidFill>
                <a:latin typeface="Times New Roman" panose="02020603050405020304" pitchFamily="18" charset="0"/>
              </a:rPr>
              <a:t>Classification of </a:t>
            </a:r>
            <a:r>
              <a:rPr lang="en-US" altLang="en-US" sz="4400" b="0" i="0" dirty="0" smtClean="0">
                <a:solidFill>
                  <a:schemeClr val="tx2"/>
                </a:solidFill>
                <a:latin typeface="Times New Roman" panose="02020603050405020304" pitchFamily="18" charset="0"/>
              </a:rPr>
              <a:t>authorization </a:t>
            </a:r>
            <a:r>
              <a:rPr lang="en-US" altLang="en-US" sz="4400" b="0" i="0" dirty="0">
                <a:solidFill>
                  <a:schemeClr val="tx2"/>
                </a:solidFill>
                <a:latin typeface="Times New Roman" panose="02020603050405020304" pitchFamily="18" charset="0"/>
              </a:rPr>
              <a:t>models </a:t>
            </a:r>
          </a:p>
        </p:txBody>
      </p:sp>
      <p:sp>
        <p:nvSpPr>
          <p:cNvPr id="136197" name="Rectangle 3"/>
          <p:cNvSpPr>
            <a:spLocks noChangeArrowheads="1"/>
          </p:cNvSpPr>
          <p:nvPr/>
        </p:nvSpPr>
        <p:spPr bwMode="auto">
          <a:xfrm>
            <a:off x="2209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r>
              <a:rPr lang="en-US" altLang="en-US" sz="3200" b="0" i="0">
                <a:latin typeface="Times New Roman" panose="02020603050405020304" pitchFamily="18" charset="0"/>
              </a:rPr>
              <a:t>Multilevel --users and data are assigned security levels </a:t>
            </a:r>
          </a:p>
          <a:p>
            <a:r>
              <a:rPr lang="en-US" altLang="en-US" sz="3200" b="0" i="0">
                <a:latin typeface="Times New Roman" panose="02020603050405020304" pitchFamily="18" charset="0"/>
              </a:rPr>
              <a:t>Access matrix -- subject has specific type of access to data objects</a:t>
            </a:r>
          </a:p>
          <a:p>
            <a:r>
              <a:rPr lang="en-US" altLang="en-US" sz="3200" b="0" i="0">
                <a:latin typeface="Times New Roman" panose="02020603050405020304" pitchFamily="18" charset="0"/>
              </a:rPr>
              <a:t>Mandatory --access rules defined only by administrators</a:t>
            </a:r>
          </a:p>
          <a:p>
            <a:r>
              <a:rPr lang="en-US" altLang="en-US" sz="3200" b="0" i="0">
                <a:latin typeface="Times New Roman" panose="02020603050405020304" pitchFamily="18" charset="0"/>
              </a:rPr>
              <a:t>Discretionary -- users own data and can grant access to other users</a:t>
            </a:r>
          </a:p>
        </p:txBody>
      </p:sp>
    </p:spTree>
    <p:extLst>
      <p:ext uri="{BB962C8B-B14F-4D97-AF65-F5344CB8AC3E}">
        <p14:creationId xmlns:p14="http://schemas.microsoft.com/office/powerpoint/2010/main" val="2821866847"/>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Date Placeholder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0" hangingPunct="0">
              <a:spcBef>
                <a:spcPct val="0"/>
              </a:spcBef>
              <a:buFontTx/>
              <a:buNone/>
            </a:pPr>
            <a:fld id="{324056EE-6955-4512-B0A3-EDD05CB5F825}" type="datetime1">
              <a:rPr lang="en-US" altLang="en-US" sz="1400" b="0" i="0">
                <a:latin typeface="Times New Roman" panose="02020603050405020304" pitchFamily="18" charset="0"/>
              </a:rPr>
              <a:pPr eaLnBrk="0" hangingPunct="0">
                <a:spcBef>
                  <a:spcPct val="0"/>
                </a:spcBef>
                <a:buFontTx/>
                <a:buNone/>
              </a:pPr>
              <a:t>5/9/2016</a:t>
            </a:fld>
            <a:endParaRPr lang="en-US" altLang="en-US" sz="1400" b="0" i="0">
              <a:latin typeface="Times New Roman" panose="02020603050405020304" pitchFamily="18" charset="0"/>
            </a:endParaRPr>
          </a:p>
        </p:txBody>
      </p:sp>
      <p:sp>
        <p:nvSpPr>
          <p:cNvPr id="137219"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0" hangingPunct="0">
              <a:spcBef>
                <a:spcPct val="0"/>
              </a:spcBef>
              <a:buFontTx/>
              <a:buNone/>
            </a:pPr>
            <a:fld id="{0154710A-B532-45D2-B99B-BDF27B53AB9C}" type="slidenum">
              <a:rPr lang="en-US" altLang="en-US" sz="1400" b="0" i="0">
                <a:latin typeface="Times New Roman" panose="02020603050405020304" pitchFamily="18" charset="0"/>
              </a:rPr>
              <a:pPr eaLnBrk="0" hangingPunct="0">
                <a:spcBef>
                  <a:spcPct val="0"/>
                </a:spcBef>
                <a:buFontTx/>
                <a:buNone/>
              </a:pPr>
              <a:t>76</a:t>
            </a:fld>
            <a:endParaRPr lang="en-US" altLang="en-US" sz="1400" b="0" i="0">
              <a:latin typeface="Times New Roman" panose="02020603050405020304" pitchFamily="18" charset="0"/>
            </a:endParaRPr>
          </a:p>
        </p:txBody>
      </p:sp>
      <p:pic>
        <p:nvPicPr>
          <p:cNvPr id="13722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08213" y="841376"/>
            <a:ext cx="7778750" cy="5173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58814652"/>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Date Placeholder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0" hangingPunct="0">
              <a:spcBef>
                <a:spcPct val="0"/>
              </a:spcBef>
              <a:buFontTx/>
              <a:buNone/>
            </a:pPr>
            <a:fld id="{4ECB529A-54C7-4BA6-838A-DC45948C44B2}" type="datetime1">
              <a:rPr lang="en-US" altLang="en-US" sz="1400" b="0" i="0">
                <a:latin typeface="Times New Roman" panose="02020603050405020304" pitchFamily="18" charset="0"/>
              </a:rPr>
              <a:pPr eaLnBrk="0" hangingPunct="0">
                <a:spcBef>
                  <a:spcPct val="0"/>
                </a:spcBef>
                <a:buFontTx/>
                <a:buNone/>
              </a:pPr>
              <a:t>5/9/2016</a:t>
            </a:fld>
            <a:endParaRPr lang="en-US" altLang="en-US" sz="1400" b="0" i="0">
              <a:latin typeface="Times New Roman" panose="02020603050405020304" pitchFamily="18" charset="0"/>
            </a:endParaRPr>
          </a:p>
        </p:txBody>
      </p:sp>
      <p:sp>
        <p:nvSpPr>
          <p:cNvPr id="138243"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0" hangingPunct="0">
              <a:spcBef>
                <a:spcPct val="0"/>
              </a:spcBef>
              <a:buFontTx/>
              <a:buNone/>
            </a:pPr>
            <a:fld id="{D80655C7-DF56-4397-AF76-94288289DC8A}" type="slidenum">
              <a:rPr lang="en-US" altLang="en-US" sz="1400" b="0" i="0">
                <a:latin typeface="Times New Roman" panose="02020603050405020304" pitchFamily="18" charset="0"/>
              </a:rPr>
              <a:pPr eaLnBrk="0" hangingPunct="0">
                <a:spcBef>
                  <a:spcPct val="0"/>
                </a:spcBef>
                <a:buFontTx/>
                <a:buNone/>
              </a:pPr>
              <a:t>77</a:t>
            </a:fld>
            <a:endParaRPr lang="en-US" altLang="en-US" sz="1400" b="0" i="0">
              <a:latin typeface="Times New Roman" panose="02020603050405020304" pitchFamily="18" charset="0"/>
            </a:endParaRPr>
          </a:p>
        </p:txBody>
      </p:sp>
      <p:sp>
        <p:nvSpPr>
          <p:cNvPr id="138244" name="Rectangle 2"/>
          <p:cNvSpPr>
            <a:spLocks noChangeArrowheads="1"/>
          </p:cNvSpPr>
          <p:nvPr/>
        </p:nvSpPr>
        <p:spPr bwMode="auto">
          <a:xfrm>
            <a:off x="2209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4400" b="0" i="0">
                <a:solidFill>
                  <a:schemeClr val="tx2"/>
                </a:solidFill>
                <a:latin typeface="Times New Roman" panose="02020603050405020304" pitchFamily="18" charset="0"/>
              </a:rPr>
              <a:t>Access matrix authorization rules</a:t>
            </a:r>
          </a:p>
        </p:txBody>
      </p:sp>
      <p:sp>
        <p:nvSpPr>
          <p:cNvPr id="138245" name="Rectangle 3"/>
          <p:cNvSpPr>
            <a:spLocks noChangeArrowheads="1"/>
          </p:cNvSpPr>
          <p:nvPr/>
        </p:nvSpPr>
        <p:spPr bwMode="auto">
          <a:xfrm>
            <a:off x="2209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r>
              <a:rPr lang="en-US" altLang="en-US" sz="3200" b="0" i="0" dirty="0">
                <a:latin typeface="Times New Roman" panose="02020603050405020304" pitchFamily="18" charset="0"/>
              </a:rPr>
              <a:t>Basic rule ( s, o, t ) , where  s is a subject (active entity), t is an access type, and o is an object </a:t>
            </a:r>
          </a:p>
          <a:p>
            <a:r>
              <a:rPr lang="en-US" altLang="en-US" sz="3200" b="0" i="0" dirty="0">
                <a:latin typeface="Times New Roman" panose="02020603050405020304" pitchFamily="18" charset="0"/>
              </a:rPr>
              <a:t>Extended rule ( s, o , t , </a:t>
            </a:r>
            <a:r>
              <a:rPr lang="en-US" altLang="en-US" sz="3200" b="0" i="0" dirty="0" err="1">
                <a:latin typeface="Times New Roman" panose="02020603050405020304" pitchFamily="18" charset="0"/>
              </a:rPr>
              <a:t>p,f</a:t>
            </a:r>
            <a:r>
              <a:rPr lang="en-US" altLang="en-US" sz="3200" b="0" i="0" dirty="0">
                <a:latin typeface="Times New Roman" panose="02020603050405020304" pitchFamily="18" charset="0"/>
              </a:rPr>
              <a:t>) , where p is a predicate (access condition or guard) and f is a copy flag</a:t>
            </a:r>
          </a:p>
          <a:p>
            <a:r>
              <a:rPr lang="en-US" altLang="en-US" sz="3200" b="0" i="0" dirty="0" smtClean="0">
                <a:latin typeface="Times New Roman" panose="02020603050405020304" pitchFamily="18" charset="0"/>
              </a:rPr>
              <a:t>These </a:t>
            </a:r>
            <a:r>
              <a:rPr lang="en-US" altLang="en-US" sz="3200" b="0" i="0" dirty="0">
                <a:latin typeface="Times New Roman" panose="02020603050405020304" pitchFamily="18" charset="0"/>
              </a:rPr>
              <a:t>and </a:t>
            </a:r>
            <a:r>
              <a:rPr lang="en-US" altLang="en-US" sz="3200" b="0" i="0" dirty="0" smtClean="0">
                <a:latin typeface="Times New Roman" panose="02020603050405020304" pitchFamily="18" charset="0"/>
              </a:rPr>
              <a:t>other models </a:t>
            </a:r>
            <a:r>
              <a:rPr lang="en-US" altLang="en-US" sz="3200" b="0" i="0" dirty="0">
                <a:latin typeface="Times New Roman" panose="02020603050405020304" pitchFamily="18" charset="0"/>
              </a:rPr>
              <a:t>can be described by </a:t>
            </a:r>
            <a:r>
              <a:rPr lang="en-US" altLang="en-US" sz="3200" b="0" i="0" dirty="0" smtClean="0">
                <a:latin typeface="Times New Roman" panose="02020603050405020304" pitchFamily="18" charset="0"/>
              </a:rPr>
              <a:t>patterns </a:t>
            </a:r>
            <a:endParaRPr lang="en-US" altLang="en-US" sz="3200" b="0" i="0" dirty="0">
              <a:latin typeface="Times New Roman" panose="02020603050405020304" pitchFamily="18" charset="0"/>
            </a:endParaRPr>
          </a:p>
        </p:txBody>
      </p:sp>
    </p:spTree>
    <p:extLst>
      <p:ext uri="{BB962C8B-B14F-4D97-AF65-F5344CB8AC3E}">
        <p14:creationId xmlns:p14="http://schemas.microsoft.com/office/powerpoint/2010/main" val="2569189129"/>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Title 1"/>
          <p:cNvSpPr>
            <a:spLocks noGrp="1"/>
          </p:cNvSpPr>
          <p:nvPr>
            <p:ph type="title"/>
          </p:nvPr>
        </p:nvSpPr>
        <p:spPr/>
        <p:txBody>
          <a:bodyPr/>
          <a:lstStyle/>
          <a:p>
            <a:pPr eaLnBrk="1" hangingPunct="1"/>
            <a:r>
              <a:rPr lang="en-US" altLang="en-US" smtClean="0"/>
              <a:t>Administrative rights</a:t>
            </a:r>
          </a:p>
        </p:txBody>
      </p:sp>
      <p:sp>
        <p:nvSpPr>
          <p:cNvPr id="139267" name="Content Placeholder 2"/>
          <p:cNvSpPr>
            <a:spLocks noGrp="1"/>
          </p:cNvSpPr>
          <p:nvPr>
            <p:ph idx="1"/>
          </p:nvPr>
        </p:nvSpPr>
        <p:spPr/>
        <p:txBody>
          <a:bodyPr/>
          <a:lstStyle/>
          <a:p>
            <a:pPr eaLnBrk="1" hangingPunct="1"/>
            <a:r>
              <a:rPr lang="en-US" altLang="en-US" sz="2000"/>
              <a:t>transfer{t/t*} to M(s,o)---transfer can be destructive or not, depending on the policy.</a:t>
            </a:r>
          </a:p>
          <a:p>
            <a:pPr eaLnBrk="1" hangingPunct="1"/>
            <a:r>
              <a:rPr lang="en-US" altLang="en-US" sz="2000"/>
              <a:t>grant{t/t*} to M(s,o)—in a grant both grantor and grantee have the right after the grant.</a:t>
            </a:r>
          </a:p>
          <a:p>
            <a:pPr eaLnBrk="1" hangingPunct="1"/>
            <a:r>
              <a:rPr lang="en-US" altLang="en-US" sz="2000"/>
              <a:t>delete t from M(s,o)—a right is removed from a subject.</a:t>
            </a:r>
          </a:p>
          <a:p>
            <a:pPr eaLnBrk="1" hangingPunct="1"/>
            <a:r>
              <a:rPr lang="en-US" altLang="en-US" sz="2000"/>
              <a:t>read M(s,o)—inspect the right of a subject for an object.</a:t>
            </a:r>
          </a:p>
          <a:p>
            <a:pPr eaLnBrk="1" hangingPunct="1"/>
            <a:r>
              <a:rPr lang="en-US" altLang="en-US" sz="2000"/>
              <a:t>create object o</a:t>
            </a:r>
          </a:p>
          <a:p>
            <a:pPr eaLnBrk="1" hangingPunct="1"/>
            <a:r>
              <a:rPr lang="en-US" altLang="en-US" sz="2000"/>
              <a:t>delete object o</a:t>
            </a:r>
          </a:p>
          <a:p>
            <a:pPr eaLnBrk="1" hangingPunct="1"/>
            <a:r>
              <a:rPr lang="en-US" altLang="en-US" sz="2000"/>
              <a:t>create subject s</a:t>
            </a:r>
          </a:p>
          <a:p>
            <a:pPr eaLnBrk="1" hangingPunct="1"/>
            <a:r>
              <a:rPr lang="en-US" altLang="en-US" sz="2000"/>
              <a:t>delete subject s</a:t>
            </a:r>
          </a:p>
          <a:p>
            <a:pPr eaLnBrk="1" hangingPunct="1"/>
            <a:endParaRPr lang="en-US" altLang="en-US" smtClean="0"/>
          </a:p>
        </p:txBody>
      </p:sp>
    </p:spTree>
    <p:extLst>
      <p:ext uri="{BB962C8B-B14F-4D97-AF65-F5344CB8AC3E}">
        <p14:creationId xmlns:p14="http://schemas.microsoft.com/office/powerpoint/2010/main" val="4128191515"/>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Date Placeholder 2"/>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0" hangingPunct="0">
              <a:spcBef>
                <a:spcPct val="0"/>
              </a:spcBef>
              <a:buFontTx/>
              <a:buNone/>
            </a:pPr>
            <a:fld id="{FC34D1CC-D520-4F72-A9E9-BABB346BAE40}" type="datetime1">
              <a:rPr lang="en-US" altLang="en-US" sz="1400" b="0" i="0">
                <a:latin typeface="Times New Roman" panose="02020603050405020304" pitchFamily="18" charset="0"/>
              </a:rPr>
              <a:pPr eaLnBrk="0" hangingPunct="0">
                <a:spcBef>
                  <a:spcPct val="0"/>
                </a:spcBef>
                <a:buFontTx/>
                <a:buNone/>
              </a:pPr>
              <a:t>5/9/2016</a:t>
            </a:fld>
            <a:endParaRPr lang="en-US" altLang="en-US" sz="1400" b="0" i="0">
              <a:latin typeface="Times New Roman" panose="02020603050405020304" pitchFamily="18" charset="0"/>
            </a:endParaRPr>
          </a:p>
        </p:txBody>
      </p:sp>
      <p:sp>
        <p:nvSpPr>
          <p:cNvPr id="140291"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0" hangingPunct="0">
              <a:spcBef>
                <a:spcPct val="0"/>
              </a:spcBef>
              <a:buFontTx/>
              <a:buNone/>
            </a:pPr>
            <a:fld id="{B882E31D-44C2-417E-98F3-40FC5229EF32}" type="slidenum">
              <a:rPr lang="en-US" altLang="en-US" sz="1400" b="0" i="0">
                <a:latin typeface="Times New Roman" panose="02020603050405020304" pitchFamily="18" charset="0"/>
              </a:rPr>
              <a:pPr eaLnBrk="0" hangingPunct="0">
                <a:spcBef>
                  <a:spcPct val="0"/>
                </a:spcBef>
                <a:buFontTx/>
                <a:buNone/>
              </a:pPr>
              <a:t>79</a:t>
            </a:fld>
            <a:endParaRPr lang="en-US" altLang="en-US" sz="1400" b="0" i="0">
              <a:latin typeface="Times New Roman" panose="02020603050405020304" pitchFamily="18" charset="0"/>
            </a:endParaRPr>
          </a:p>
        </p:txBody>
      </p:sp>
      <p:sp>
        <p:nvSpPr>
          <p:cNvPr id="140292" name="Rectangle 1026"/>
          <p:cNvSpPr>
            <a:spLocks noGrp="1" noChangeArrowheads="1"/>
          </p:cNvSpPr>
          <p:nvPr>
            <p:ph type="title" idx="4294967295"/>
          </p:nvPr>
        </p:nvSpPr>
        <p:spPr/>
        <p:txBody>
          <a:bodyPr/>
          <a:lstStyle/>
          <a:p>
            <a:pPr eaLnBrk="1" hangingPunct="1"/>
            <a:r>
              <a:rPr lang="en-US" altLang="en-US" smtClean="0"/>
              <a:t>Authorization pattern</a:t>
            </a:r>
          </a:p>
        </p:txBody>
      </p:sp>
      <p:pic>
        <p:nvPicPr>
          <p:cNvPr id="140293" name="Picture 102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06763" y="2197101"/>
            <a:ext cx="5581650" cy="246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3539233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normAutofit/>
          </a:bodyPr>
          <a:lstStyle/>
          <a:p>
            <a:pPr eaLnBrk="1" hangingPunct="1"/>
            <a:r>
              <a:rPr lang="en-US" altLang="en-US" sz="2800" dirty="0" smtClean="0"/>
              <a:t>Advantages:</a:t>
            </a:r>
          </a:p>
        </p:txBody>
      </p:sp>
      <p:sp>
        <p:nvSpPr>
          <p:cNvPr id="13315" name="Rectangle 3"/>
          <p:cNvSpPr>
            <a:spLocks noGrp="1" noChangeArrowheads="1"/>
          </p:cNvSpPr>
          <p:nvPr>
            <p:ph type="body" idx="1"/>
          </p:nvPr>
        </p:nvSpPr>
        <p:spPr/>
        <p:txBody>
          <a:bodyPr/>
          <a:lstStyle/>
          <a:p>
            <a:pPr eaLnBrk="1" hangingPunct="1"/>
            <a:r>
              <a:rPr lang="en-US" altLang="en-US" dirty="0" smtClean="0"/>
              <a:t>Clearly the person is an expert in hacking and could use this knowledge to defend our system</a:t>
            </a:r>
          </a:p>
          <a:p>
            <a:pPr eaLnBrk="1" hangingPunct="1"/>
            <a:r>
              <a:rPr lang="en-US" altLang="en-US" dirty="0" smtClean="0"/>
              <a:t>She may know other hackers and find ways to stop them</a:t>
            </a:r>
          </a:p>
          <a:p>
            <a:pPr marL="0" indent="0">
              <a:buNone/>
            </a:pPr>
            <a:r>
              <a:rPr lang="en-US" altLang="en-US" dirty="0" smtClean="0"/>
              <a:t>Disadvantages:</a:t>
            </a:r>
            <a:endParaRPr lang="en-US" altLang="en-US" dirty="0"/>
          </a:p>
          <a:p>
            <a:r>
              <a:rPr lang="en-US" altLang="en-US" dirty="0" smtClean="0"/>
              <a:t>Dubious </a:t>
            </a:r>
            <a:r>
              <a:rPr lang="en-US" altLang="en-US" dirty="0"/>
              <a:t>ethical values of the hacker</a:t>
            </a:r>
          </a:p>
          <a:p>
            <a:r>
              <a:rPr lang="en-US" altLang="en-US" dirty="0"/>
              <a:t>Attack and defense require different personal and knowledge attributes</a:t>
            </a:r>
          </a:p>
          <a:p>
            <a:r>
              <a:rPr lang="en-US" altLang="en-US" dirty="0"/>
              <a:t>Expertise may be rather narrow--not adaptable to changes or useful for a broad set of attacks</a:t>
            </a:r>
          </a:p>
          <a:p>
            <a:pPr eaLnBrk="1" hangingPunct="1"/>
            <a:endParaRPr lang="en-US" altLang="en-US" dirty="0" smtClean="0"/>
          </a:p>
          <a:p>
            <a:pPr eaLnBrk="1" hangingPunct="1"/>
            <a:endParaRPr lang="en-US" altLang="en-US" dirty="0" smtClean="0"/>
          </a:p>
          <a:p>
            <a:pPr eaLnBrk="1" hangingPunct="1"/>
            <a:endParaRPr lang="en-US" altLang="en-US" dirty="0" smtClean="0"/>
          </a:p>
        </p:txBody>
      </p:sp>
    </p:spTree>
    <p:extLst>
      <p:ext uri="{BB962C8B-B14F-4D97-AF65-F5344CB8AC3E}">
        <p14:creationId xmlns:p14="http://schemas.microsoft.com/office/powerpoint/2010/main" val="1965145069"/>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Date Placeholder 2"/>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0" hangingPunct="0">
              <a:spcBef>
                <a:spcPct val="0"/>
              </a:spcBef>
              <a:buFontTx/>
              <a:buNone/>
            </a:pPr>
            <a:fld id="{9087DB3C-231E-4DCD-8F2F-23B8D52F8D21}" type="datetime1">
              <a:rPr lang="en-US" altLang="en-US" sz="1400" b="0" i="0">
                <a:latin typeface="Times New Roman" panose="02020603050405020304" pitchFamily="18" charset="0"/>
              </a:rPr>
              <a:pPr eaLnBrk="0" hangingPunct="0">
                <a:spcBef>
                  <a:spcPct val="0"/>
                </a:spcBef>
                <a:buFontTx/>
                <a:buNone/>
              </a:pPr>
              <a:t>5/9/2016</a:t>
            </a:fld>
            <a:endParaRPr lang="en-US" altLang="en-US" sz="1400" b="0" i="0">
              <a:latin typeface="Times New Roman" panose="02020603050405020304" pitchFamily="18" charset="0"/>
            </a:endParaRPr>
          </a:p>
        </p:txBody>
      </p:sp>
      <p:sp>
        <p:nvSpPr>
          <p:cNvPr id="141315"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0" hangingPunct="0">
              <a:spcBef>
                <a:spcPct val="0"/>
              </a:spcBef>
              <a:buFontTx/>
              <a:buNone/>
            </a:pPr>
            <a:fld id="{9B6C8B18-7694-4DD0-8B3A-2F3C922CC7DE}" type="slidenum">
              <a:rPr lang="en-US" altLang="en-US" sz="1400" b="0" i="0">
                <a:latin typeface="Times New Roman" panose="02020603050405020304" pitchFamily="18" charset="0"/>
              </a:rPr>
              <a:pPr eaLnBrk="0" hangingPunct="0">
                <a:spcBef>
                  <a:spcPct val="0"/>
                </a:spcBef>
                <a:buFontTx/>
                <a:buNone/>
              </a:pPr>
              <a:t>80</a:t>
            </a:fld>
            <a:endParaRPr lang="en-US" altLang="en-US" sz="1400" b="0" i="0">
              <a:latin typeface="Times New Roman" panose="02020603050405020304" pitchFamily="18" charset="0"/>
            </a:endParaRPr>
          </a:p>
        </p:txBody>
      </p:sp>
      <p:sp>
        <p:nvSpPr>
          <p:cNvPr id="141316" name="Rectangle 2"/>
          <p:cNvSpPr>
            <a:spLocks noGrp="1" noChangeArrowheads="1"/>
          </p:cNvSpPr>
          <p:nvPr>
            <p:ph type="title" idx="4294967295"/>
          </p:nvPr>
        </p:nvSpPr>
        <p:spPr/>
        <p:txBody>
          <a:bodyPr/>
          <a:lstStyle/>
          <a:p>
            <a:pPr eaLnBrk="1" hangingPunct="1"/>
            <a:r>
              <a:rPr lang="en-US" altLang="en-US" smtClean="0"/>
              <a:t>Authorization mapping</a:t>
            </a:r>
          </a:p>
        </p:txBody>
      </p:sp>
      <p:pic>
        <p:nvPicPr>
          <p:cNvPr id="141317"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74964" y="1452563"/>
            <a:ext cx="6442075" cy="396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61361908"/>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Date Placeholder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0" hangingPunct="0">
              <a:spcBef>
                <a:spcPct val="0"/>
              </a:spcBef>
              <a:buFontTx/>
              <a:buNone/>
            </a:pPr>
            <a:fld id="{6AADCAB7-37FC-46A1-86AD-0560D5D9DB8D}" type="datetime1">
              <a:rPr lang="en-US" altLang="en-US" sz="1400" b="0" i="0">
                <a:latin typeface="Times New Roman" panose="02020603050405020304" pitchFamily="18" charset="0"/>
              </a:rPr>
              <a:pPr eaLnBrk="0" hangingPunct="0">
                <a:spcBef>
                  <a:spcPct val="0"/>
                </a:spcBef>
                <a:buFontTx/>
                <a:buNone/>
              </a:pPr>
              <a:t>5/9/2016</a:t>
            </a:fld>
            <a:endParaRPr lang="en-US" altLang="en-US" sz="1400" b="0" i="0">
              <a:latin typeface="Times New Roman" panose="02020603050405020304" pitchFamily="18" charset="0"/>
            </a:endParaRPr>
          </a:p>
        </p:txBody>
      </p:sp>
      <p:sp>
        <p:nvSpPr>
          <p:cNvPr id="142339"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0" hangingPunct="0">
              <a:spcBef>
                <a:spcPct val="0"/>
              </a:spcBef>
              <a:buFontTx/>
              <a:buNone/>
            </a:pPr>
            <a:fld id="{0409BFE4-1FB1-40BE-998A-37E0004A5028}" type="slidenum">
              <a:rPr lang="en-US" altLang="en-US" sz="1400" b="0" i="0">
                <a:latin typeface="Times New Roman" panose="02020603050405020304" pitchFamily="18" charset="0"/>
              </a:rPr>
              <a:pPr eaLnBrk="0" hangingPunct="0">
                <a:spcBef>
                  <a:spcPct val="0"/>
                </a:spcBef>
                <a:buFontTx/>
                <a:buNone/>
              </a:pPr>
              <a:t>81</a:t>
            </a:fld>
            <a:endParaRPr lang="en-US" altLang="en-US" sz="1400" b="0" i="0">
              <a:latin typeface="Times New Roman" panose="02020603050405020304" pitchFamily="18" charset="0"/>
            </a:endParaRPr>
          </a:p>
        </p:txBody>
      </p:sp>
      <p:sp>
        <p:nvSpPr>
          <p:cNvPr id="142340" name="Rectangle 5"/>
          <p:cNvSpPr>
            <a:spLocks noChangeArrowheads="1"/>
          </p:cNvSpPr>
          <p:nvPr/>
        </p:nvSpPr>
        <p:spPr bwMode="auto">
          <a:xfrm>
            <a:off x="2209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4400" b="0" i="0" dirty="0" smtClean="0">
                <a:solidFill>
                  <a:schemeClr val="tx2"/>
                </a:solidFill>
                <a:latin typeface="Times New Roman" panose="02020603050405020304" pitchFamily="18" charset="0"/>
              </a:rPr>
              <a:t>Enforcement: Reference </a:t>
            </a:r>
            <a:r>
              <a:rPr lang="en-US" altLang="en-US" sz="4400" b="0" i="0" dirty="0">
                <a:solidFill>
                  <a:schemeClr val="tx2"/>
                </a:solidFill>
                <a:latin typeface="Times New Roman" panose="02020603050405020304" pitchFamily="18" charset="0"/>
              </a:rPr>
              <a:t>Monitor</a:t>
            </a:r>
          </a:p>
        </p:txBody>
      </p:sp>
      <p:sp>
        <p:nvSpPr>
          <p:cNvPr id="142341" name="Rectangle 6"/>
          <p:cNvSpPr>
            <a:spLocks noChangeArrowheads="1"/>
          </p:cNvSpPr>
          <p:nvPr/>
        </p:nvSpPr>
        <p:spPr bwMode="auto">
          <a:xfrm>
            <a:off x="2209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r>
              <a:rPr lang="en-US" altLang="en-US" sz="3200" b="0" i="0">
                <a:latin typeface="Times New Roman" panose="02020603050405020304" pitchFamily="18" charset="0"/>
              </a:rPr>
              <a:t>Each request for resources must be intercepted and evaluated for authorized access</a:t>
            </a:r>
          </a:p>
          <a:p>
            <a:r>
              <a:rPr lang="en-US" altLang="en-US" sz="3200" b="0" i="0">
                <a:latin typeface="Times New Roman" panose="02020603050405020304" pitchFamily="18" charset="0"/>
              </a:rPr>
              <a:t>Abstract concept, implemented as memory access manager, file permission checks, CORBA adapters, etc.  </a:t>
            </a:r>
          </a:p>
        </p:txBody>
      </p:sp>
    </p:spTree>
    <p:extLst>
      <p:ext uri="{BB962C8B-B14F-4D97-AF65-F5344CB8AC3E}">
        <p14:creationId xmlns:p14="http://schemas.microsoft.com/office/powerpoint/2010/main" val="322886957"/>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Title 1"/>
          <p:cNvSpPr>
            <a:spLocks noGrp="1"/>
          </p:cNvSpPr>
          <p:nvPr>
            <p:ph type="title"/>
          </p:nvPr>
        </p:nvSpPr>
        <p:spPr/>
        <p:txBody>
          <a:bodyPr/>
          <a:lstStyle/>
          <a:p>
            <a:pPr eaLnBrk="1" hangingPunct="1"/>
            <a:r>
              <a:rPr lang="en-US" altLang="en-US" smtClean="0"/>
              <a:t>Reference Monitor idea</a:t>
            </a:r>
          </a:p>
        </p:txBody>
      </p:sp>
      <p:graphicFrame>
        <p:nvGraphicFramePr>
          <p:cNvPr id="143363" name="Object 2"/>
          <p:cNvGraphicFramePr>
            <a:graphicFrameLocks noChangeAspect="1"/>
          </p:cNvGraphicFramePr>
          <p:nvPr/>
        </p:nvGraphicFramePr>
        <p:xfrm>
          <a:off x="3505201" y="1981200"/>
          <a:ext cx="5483225" cy="3576638"/>
        </p:xfrm>
        <a:graphic>
          <a:graphicData uri="http://schemas.openxmlformats.org/presentationml/2006/ole">
            <mc:AlternateContent xmlns:mc="http://schemas.openxmlformats.org/markup-compatibility/2006">
              <mc:Choice xmlns:v="urn:schemas-microsoft-com:vml" Requires="v">
                <p:oleObj spid="_x0000_s3185" name="Document" r:id="rId3" imgW="5483860" imgH="3036267" progId="Word.Document.12">
                  <p:embed/>
                </p:oleObj>
              </mc:Choice>
              <mc:Fallback>
                <p:oleObj name="Document" r:id="rId3" imgW="5483860" imgH="3036267" progId="Word.Document.1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05201" y="1981200"/>
                        <a:ext cx="5483225" cy="3576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962649555"/>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0" hangingPunct="0">
              <a:spcBef>
                <a:spcPct val="0"/>
              </a:spcBef>
              <a:buFontTx/>
              <a:buNone/>
            </a:pPr>
            <a:fld id="{B38E242E-1C38-435F-B499-F6B23C9858AF}" type="datetime1">
              <a:rPr lang="en-US" altLang="en-US" sz="1400" b="0" i="0">
                <a:latin typeface="Times New Roman" panose="02020603050405020304" pitchFamily="18" charset="0"/>
              </a:rPr>
              <a:pPr eaLnBrk="0" hangingPunct="0">
                <a:spcBef>
                  <a:spcPct val="0"/>
                </a:spcBef>
                <a:buFontTx/>
                <a:buNone/>
              </a:pPr>
              <a:t>5/9/2016</a:t>
            </a:fld>
            <a:endParaRPr lang="en-US" altLang="en-US" sz="1400" b="0" i="0">
              <a:latin typeface="Times New Roman" panose="02020603050405020304" pitchFamily="18" charset="0"/>
            </a:endParaRPr>
          </a:p>
        </p:txBody>
      </p:sp>
      <p:sp>
        <p:nvSpPr>
          <p:cNvPr id="14438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0" hangingPunct="0">
              <a:spcBef>
                <a:spcPct val="0"/>
              </a:spcBef>
              <a:buFontTx/>
              <a:buNone/>
            </a:pPr>
            <a:fld id="{ABDF52F9-8607-4313-8967-22F74564879F}" type="slidenum">
              <a:rPr lang="en-US" altLang="en-US" sz="1400" b="0" i="0">
                <a:latin typeface="Times New Roman" panose="02020603050405020304" pitchFamily="18" charset="0"/>
              </a:rPr>
              <a:pPr eaLnBrk="0" hangingPunct="0">
                <a:spcBef>
                  <a:spcPct val="0"/>
                </a:spcBef>
                <a:buFontTx/>
                <a:buNone/>
              </a:pPr>
              <a:t>83</a:t>
            </a:fld>
            <a:endParaRPr lang="en-US" altLang="en-US" sz="1400" b="0" i="0">
              <a:latin typeface="Times New Roman" panose="02020603050405020304" pitchFamily="18" charset="0"/>
            </a:endParaRPr>
          </a:p>
        </p:txBody>
      </p:sp>
      <p:sp>
        <p:nvSpPr>
          <p:cNvPr id="144388" name="Rectangle 6"/>
          <p:cNvSpPr>
            <a:spLocks noGrp="1" noChangeArrowheads="1"/>
          </p:cNvSpPr>
          <p:nvPr>
            <p:ph type="title" idx="4294967295"/>
          </p:nvPr>
        </p:nvSpPr>
        <p:spPr/>
        <p:txBody>
          <a:bodyPr/>
          <a:lstStyle/>
          <a:p>
            <a:pPr eaLnBrk="1" hangingPunct="1"/>
            <a:r>
              <a:rPr lang="en-US" altLang="en-US" dirty="0" smtClean="0"/>
              <a:t>Reference monitor pattern (implied binary decision)</a:t>
            </a:r>
          </a:p>
        </p:txBody>
      </p:sp>
      <p:pic>
        <p:nvPicPr>
          <p:cNvPr id="144389" name="Picture 5"/>
          <p:cNvPicPr>
            <a:picLocks noGrp="1" noChangeAspect="1" noChangeArrowheads="1"/>
          </p:cNvPicPr>
          <p:nvPr>
            <p:ph idx="4294967295"/>
          </p:nvPr>
        </p:nvPicPr>
        <p:blipFill>
          <a:blip r:embed="rId2" cstate="print">
            <a:extLst>
              <a:ext uri="{28A0092B-C50C-407E-A947-70E740481C1C}">
                <a14:useLocalDpi xmlns:a14="http://schemas.microsoft.com/office/drawing/2010/main" val="0"/>
              </a:ext>
            </a:extLst>
          </a:blip>
          <a:srcRect/>
          <a:stretch>
            <a:fillRect/>
          </a:stretch>
        </p:blipFill>
        <p:spPr>
          <a:xfrm>
            <a:off x="2897189" y="2462214"/>
            <a:ext cx="6397625" cy="2847975"/>
          </a:xfrm>
          <a:noFill/>
        </p:spPr>
      </p:pic>
    </p:spTree>
    <p:extLst>
      <p:ext uri="{BB962C8B-B14F-4D97-AF65-F5344CB8AC3E}">
        <p14:creationId xmlns:p14="http://schemas.microsoft.com/office/powerpoint/2010/main" val="2745015026"/>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7"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21152" y="1693863"/>
            <a:ext cx="6217919" cy="380472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smtClean="0"/>
              <a:t>Reference monitor (reified decision)</a:t>
            </a:r>
            <a:endParaRPr lang="en-US" dirty="0"/>
          </a:p>
        </p:txBody>
      </p:sp>
    </p:spTree>
    <p:extLst>
      <p:ext uri="{BB962C8B-B14F-4D97-AF65-F5344CB8AC3E}">
        <p14:creationId xmlns:p14="http://schemas.microsoft.com/office/powerpoint/2010/main" val="2311840402"/>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0" hangingPunct="0">
              <a:spcBef>
                <a:spcPct val="0"/>
              </a:spcBef>
              <a:buFontTx/>
              <a:buNone/>
            </a:pPr>
            <a:fld id="{255F4169-CA51-450C-94BC-7C5164D0DCA2}" type="datetime1">
              <a:rPr lang="en-US" altLang="en-US" sz="1400" b="0" i="0">
                <a:latin typeface="Times New Roman" panose="02020603050405020304" pitchFamily="18" charset="0"/>
              </a:rPr>
              <a:pPr eaLnBrk="0" hangingPunct="0">
                <a:spcBef>
                  <a:spcPct val="0"/>
                </a:spcBef>
                <a:buFontTx/>
                <a:buNone/>
              </a:pPr>
              <a:t>5/9/2016</a:t>
            </a:fld>
            <a:endParaRPr lang="en-US" altLang="en-US" sz="1400" b="0" i="0">
              <a:latin typeface="Times New Roman" panose="02020603050405020304" pitchFamily="18" charset="0"/>
            </a:endParaRPr>
          </a:p>
        </p:txBody>
      </p:sp>
      <p:sp>
        <p:nvSpPr>
          <p:cNvPr id="14541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0" hangingPunct="0">
              <a:spcBef>
                <a:spcPct val="0"/>
              </a:spcBef>
              <a:buFontTx/>
              <a:buNone/>
            </a:pPr>
            <a:fld id="{C89F2CCB-17E2-4FD6-9331-D0FEC6242B78}" type="slidenum">
              <a:rPr lang="en-US" altLang="en-US" sz="1400" b="0" i="0">
                <a:latin typeface="Times New Roman" panose="02020603050405020304" pitchFamily="18" charset="0"/>
              </a:rPr>
              <a:pPr eaLnBrk="0" hangingPunct="0">
                <a:spcBef>
                  <a:spcPct val="0"/>
                </a:spcBef>
                <a:buFontTx/>
                <a:buNone/>
              </a:pPr>
              <a:t>85</a:t>
            </a:fld>
            <a:endParaRPr lang="en-US" altLang="en-US" sz="1400" b="0" i="0">
              <a:latin typeface="Times New Roman" panose="02020603050405020304" pitchFamily="18" charset="0"/>
            </a:endParaRPr>
          </a:p>
        </p:txBody>
      </p:sp>
      <p:sp>
        <p:nvSpPr>
          <p:cNvPr id="145412" name="Rectangle 5"/>
          <p:cNvSpPr>
            <a:spLocks noGrp="1" noChangeArrowheads="1"/>
          </p:cNvSpPr>
          <p:nvPr>
            <p:ph type="title" idx="4294967295"/>
          </p:nvPr>
        </p:nvSpPr>
        <p:spPr/>
        <p:txBody>
          <a:bodyPr/>
          <a:lstStyle/>
          <a:p>
            <a:pPr eaLnBrk="1" hangingPunct="1"/>
            <a:r>
              <a:rPr lang="en-US" altLang="en-US" smtClean="0"/>
              <a:t>Enforcing access control</a:t>
            </a:r>
          </a:p>
        </p:txBody>
      </p:sp>
      <p:pic>
        <p:nvPicPr>
          <p:cNvPr id="145413" name="Picture 4"/>
          <p:cNvPicPr>
            <a:picLocks noGrp="1" noChangeAspect="1" noChangeArrowheads="1"/>
          </p:cNvPicPr>
          <p:nvPr>
            <p:ph idx="4294967295"/>
          </p:nvPr>
        </p:nvPicPr>
        <p:blipFill>
          <a:blip r:embed="rId2">
            <a:extLst>
              <a:ext uri="{28A0092B-C50C-407E-A947-70E740481C1C}">
                <a14:useLocalDpi xmlns:a14="http://schemas.microsoft.com/office/drawing/2010/main" val="0"/>
              </a:ext>
            </a:extLst>
          </a:blip>
          <a:srcRect/>
          <a:stretch>
            <a:fillRect/>
          </a:stretch>
        </p:blipFill>
        <p:spPr>
          <a:xfrm>
            <a:off x="3357564" y="2581275"/>
            <a:ext cx="5476875" cy="2609850"/>
          </a:xfrm>
          <a:noFill/>
        </p:spPr>
      </p:pic>
    </p:spTree>
    <p:extLst>
      <p:ext uri="{BB962C8B-B14F-4D97-AF65-F5344CB8AC3E}">
        <p14:creationId xmlns:p14="http://schemas.microsoft.com/office/powerpoint/2010/main" val="4249740395"/>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0" hangingPunct="0">
              <a:spcBef>
                <a:spcPct val="0"/>
              </a:spcBef>
              <a:buFontTx/>
              <a:buNone/>
            </a:pPr>
            <a:fld id="{82B595ED-ECA3-49E6-AA1B-A4D7DB696A3E}" type="datetime1">
              <a:rPr lang="en-US" altLang="en-US" sz="1400" b="0" i="0">
                <a:latin typeface="Times New Roman" panose="02020603050405020304" pitchFamily="18" charset="0"/>
              </a:rPr>
              <a:pPr eaLnBrk="0" hangingPunct="0">
                <a:spcBef>
                  <a:spcPct val="0"/>
                </a:spcBef>
                <a:buFontTx/>
                <a:buNone/>
              </a:pPr>
              <a:t>5/9/2016</a:t>
            </a:fld>
            <a:endParaRPr lang="en-US" altLang="en-US" sz="1400" b="0" i="0">
              <a:latin typeface="Times New Roman" panose="02020603050405020304" pitchFamily="18" charset="0"/>
            </a:endParaRPr>
          </a:p>
        </p:txBody>
      </p:sp>
      <p:sp>
        <p:nvSpPr>
          <p:cNvPr id="14643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0" hangingPunct="0">
              <a:spcBef>
                <a:spcPct val="0"/>
              </a:spcBef>
              <a:buFontTx/>
              <a:buNone/>
            </a:pPr>
            <a:fld id="{7B3E89FB-99BC-48D2-B372-0CD9C9B62A6F}" type="slidenum">
              <a:rPr lang="en-US" altLang="en-US" sz="1400" b="0" i="0">
                <a:latin typeface="Times New Roman" panose="02020603050405020304" pitchFamily="18" charset="0"/>
              </a:rPr>
              <a:pPr eaLnBrk="0" hangingPunct="0">
                <a:spcBef>
                  <a:spcPct val="0"/>
                </a:spcBef>
                <a:buFontTx/>
                <a:buNone/>
              </a:pPr>
              <a:t>86</a:t>
            </a:fld>
            <a:endParaRPr lang="en-US" altLang="en-US" sz="1400" b="0" i="0">
              <a:latin typeface="Times New Roman" panose="02020603050405020304" pitchFamily="18" charset="0"/>
            </a:endParaRPr>
          </a:p>
        </p:txBody>
      </p:sp>
      <p:sp>
        <p:nvSpPr>
          <p:cNvPr id="146436" name="Rectangle 2"/>
          <p:cNvSpPr>
            <a:spLocks noGrp="1" noChangeArrowheads="1"/>
          </p:cNvSpPr>
          <p:nvPr>
            <p:ph type="title" idx="4294967295"/>
          </p:nvPr>
        </p:nvSpPr>
        <p:spPr/>
        <p:txBody>
          <a:bodyPr/>
          <a:lstStyle/>
          <a:p>
            <a:pPr eaLnBrk="1" hangingPunct="1"/>
            <a:r>
              <a:rPr lang="en-US" altLang="en-US" smtClean="0"/>
              <a:t>Role-Based Access Control</a:t>
            </a:r>
          </a:p>
        </p:txBody>
      </p:sp>
      <p:sp>
        <p:nvSpPr>
          <p:cNvPr id="146437" name="Rectangle 3"/>
          <p:cNvSpPr>
            <a:spLocks noGrp="1" noChangeArrowheads="1"/>
          </p:cNvSpPr>
          <p:nvPr>
            <p:ph type="body" idx="4294967295"/>
          </p:nvPr>
        </p:nvSpPr>
        <p:spPr/>
        <p:txBody>
          <a:bodyPr/>
          <a:lstStyle/>
          <a:p>
            <a:pPr eaLnBrk="1" hangingPunct="1"/>
            <a:r>
              <a:rPr lang="en-US" altLang="en-US" smtClean="0"/>
              <a:t>Users are assigned roles according to their functions and given the needed rights (access types for specific objects)</a:t>
            </a:r>
          </a:p>
          <a:p>
            <a:pPr eaLnBrk="1" hangingPunct="1"/>
            <a:r>
              <a:rPr lang="en-US" altLang="en-US" smtClean="0"/>
              <a:t>When users are assigned by administrators, this is a mandatory model</a:t>
            </a:r>
          </a:p>
          <a:p>
            <a:pPr eaLnBrk="1" hangingPunct="1"/>
            <a:r>
              <a:rPr lang="en-US" altLang="en-US" smtClean="0"/>
              <a:t>Can implement least privilege and separation of duty policies</a:t>
            </a:r>
          </a:p>
          <a:p>
            <a:pPr eaLnBrk="1" hangingPunct="1"/>
            <a:r>
              <a:rPr lang="en-US" altLang="en-US" smtClean="0"/>
              <a:t>Reduces number of rules </a:t>
            </a:r>
          </a:p>
        </p:txBody>
      </p:sp>
    </p:spTree>
    <p:extLst>
      <p:ext uri="{BB962C8B-B14F-4D97-AF65-F5344CB8AC3E}">
        <p14:creationId xmlns:p14="http://schemas.microsoft.com/office/powerpoint/2010/main" val="2082726678"/>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Date Placeholder 2"/>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0" hangingPunct="0">
              <a:spcBef>
                <a:spcPct val="0"/>
              </a:spcBef>
              <a:buFontTx/>
              <a:buNone/>
            </a:pPr>
            <a:fld id="{10F9C7BB-3A4C-4E8A-959E-C248A9C961B6}" type="datetime1">
              <a:rPr lang="en-US" altLang="en-US" sz="1400" b="0" i="0">
                <a:latin typeface="Times New Roman" panose="02020603050405020304" pitchFamily="18" charset="0"/>
              </a:rPr>
              <a:pPr eaLnBrk="0" hangingPunct="0">
                <a:spcBef>
                  <a:spcPct val="0"/>
                </a:spcBef>
                <a:buFontTx/>
                <a:buNone/>
              </a:pPr>
              <a:t>5/9/2016</a:t>
            </a:fld>
            <a:endParaRPr lang="en-US" altLang="en-US" sz="1400" b="0" i="0">
              <a:latin typeface="Times New Roman" panose="02020603050405020304" pitchFamily="18" charset="0"/>
            </a:endParaRPr>
          </a:p>
        </p:txBody>
      </p:sp>
      <p:sp>
        <p:nvSpPr>
          <p:cNvPr id="147459"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0" hangingPunct="0">
              <a:spcBef>
                <a:spcPct val="0"/>
              </a:spcBef>
              <a:buFontTx/>
              <a:buNone/>
            </a:pPr>
            <a:fld id="{4AB53751-7828-4FFF-B002-8723BA55D323}" type="slidenum">
              <a:rPr lang="en-US" altLang="en-US" sz="1400" b="0" i="0">
                <a:latin typeface="Times New Roman" panose="02020603050405020304" pitchFamily="18" charset="0"/>
              </a:rPr>
              <a:pPr eaLnBrk="0" hangingPunct="0">
                <a:spcBef>
                  <a:spcPct val="0"/>
                </a:spcBef>
                <a:buFontTx/>
                <a:buNone/>
              </a:pPr>
              <a:t>87</a:t>
            </a:fld>
            <a:endParaRPr lang="en-US" altLang="en-US" sz="1400" b="0" i="0">
              <a:latin typeface="Times New Roman" panose="02020603050405020304" pitchFamily="18" charset="0"/>
            </a:endParaRPr>
          </a:p>
        </p:txBody>
      </p:sp>
      <p:sp>
        <p:nvSpPr>
          <p:cNvPr id="147460" name="Rectangle 2"/>
          <p:cNvSpPr>
            <a:spLocks noGrp="1" noChangeArrowheads="1"/>
          </p:cNvSpPr>
          <p:nvPr>
            <p:ph type="title" idx="4294967295"/>
          </p:nvPr>
        </p:nvSpPr>
        <p:spPr/>
        <p:txBody>
          <a:bodyPr/>
          <a:lstStyle/>
          <a:p>
            <a:pPr eaLnBrk="1" hangingPunct="1"/>
            <a:r>
              <a:rPr lang="en-US" altLang="en-US" smtClean="0"/>
              <a:t>Basic RBAC pattern</a:t>
            </a:r>
          </a:p>
        </p:txBody>
      </p:sp>
      <p:pic>
        <p:nvPicPr>
          <p:cNvPr id="147461"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00400" y="2209801"/>
            <a:ext cx="5818188" cy="223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91899025"/>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ChangeArrowheads="1"/>
          </p:cNvSpPr>
          <p:nvPr>
            <p:ph type="title"/>
          </p:nvPr>
        </p:nvSpPr>
        <p:spPr/>
        <p:txBody>
          <a:bodyPr/>
          <a:lstStyle/>
          <a:p>
            <a:r>
              <a:rPr lang="en-US" altLang="en-US" smtClean="0"/>
              <a:t>Growing models</a:t>
            </a:r>
          </a:p>
        </p:txBody>
      </p:sp>
      <p:sp>
        <p:nvSpPr>
          <p:cNvPr id="148483" name="Rectangle 3"/>
          <p:cNvSpPr>
            <a:spLocks noGrp="1" noChangeArrowheads="1"/>
          </p:cNvSpPr>
          <p:nvPr>
            <p:ph type="body" idx="1"/>
          </p:nvPr>
        </p:nvSpPr>
        <p:spPr/>
        <p:txBody>
          <a:bodyPr/>
          <a:lstStyle/>
          <a:p>
            <a:pPr>
              <a:lnSpc>
                <a:spcPct val="90000"/>
              </a:lnSpc>
            </a:pPr>
            <a:r>
              <a:rPr lang="en-US" altLang="en-US" smtClean="0"/>
              <a:t>We can grow models by adding classes, e.g. from Authorization to RBAC we add a Role class.</a:t>
            </a:r>
          </a:p>
          <a:p>
            <a:pPr>
              <a:lnSpc>
                <a:spcPct val="90000"/>
              </a:lnSpc>
            </a:pPr>
            <a:r>
              <a:rPr lang="en-US" altLang="en-US" smtClean="0"/>
              <a:t>We can add sessions as execution context</a:t>
            </a:r>
          </a:p>
          <a:p>
            <a:pPr>
              <a:lnSpc>
                <a:spcPct val="90000"/>
              </a:lnSpc>
            </a:pPr>
            <a:r>
              <a:rPr lang="en-US" altLang="en-US" smtClean="0"/>
              <a:t>We can add hierarchies of roles and of objects (Composite pattern)</a:t>
            </a:r>
          </a:p>
          <a:p>
            <a:pPr>
              <a:lnSpc>
                <a:spcPct val="90000"/>
              </a:lnSpc>
            </a:pPr>
            <a:r>
              <a:rPr lang="en-US" altLang="en-US" smtClean="0"/>
              <a:t>Subroles inherit role rights from superclass roles.</a:t>
            </a:r>
          </a:p>
          <a:p>
            <a:pPr>
              <a:lnSpc>
                <a:spcPct val="90000"/>
              </a:lnSpc>
            </a:pPr>
            <a:r>
              <a:rPr lang="en-US" altLang="en-US" smtClean="0"/>
              <a:t>Access to an object gives implicit access to its subobjects</a:t>
            </a:r>
          </a:p>
          <a:p>
            <a:pPr>
              <a:lnSpc>
                <a:spcPct val="90000"/>
              </a:lnSpc>
            </a:pPr>
            <a:endParaRPr lang="en-US" altLang="en-US" smtClean="0"/>
          </a:p>
          <a:p>
            <a:pPr>
              <a:lnSpc>
                <a:spcPct val="90000"/>
              </a:lnSpc>
            </a:pPr>
            <a:endParaRPr lang="en-US" altLang="en-US" smtClean="0"/>
          </a:p>
        </p:txBody>
      </p:sp>
    </p:spTree>
    <p:extLst>
      <p:ext uri="{BB962C8B-B14F-4D97-AF65-F5344CB8AC3E}">
        <p14:creationId xmlns:p14="http://schemas.microsoft.com/office/powerpoint/2010/main" val="2440971977"/>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Date Placeholder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0" hangingPunct="0">
              <a:spcBef>
                <a:spcPct val="0"/>
              </a:spcBef>
              <a:buFontTx/>
              <a:buNone/>
            </a:pPr>
            <a:fld id="{198892F2-3F62-43B9-961F-613637B78F27}" type="datetime1">
              <a:rPr lang="en-US" altLang="en-US" sz="1400" b="0" i="0">
                <a:latin typeface="Times New Roman" panose="02020603050405020304" pitchFamily="18" charset="0"/>
              </a:rPr>
              <a:pPr eaLnBrk="0" hangingPunct="0">
                <a:spcBef>
                  <a:spcPct val="0"/>
                </a:spcBef>
                <a:buFontTx/>
                <a:buNone/>
              </a:pPr>
              <a:t>5/9/2016</a:t>
            </a:fld>
            <a:endParaRPr lang="en-US" altLang="en-US" sz="1400" b="0" i="0">
              <a:latin typeface="Times New Roman" panose="02020603050405020304" pitchFamily="18" charset="0"/>
            </a:endParaRPr>
          </a:p>
        </p:txBody>
      </p:sp>
      <p:sp>
        <p:nvSpPr>
          <p:cNvPr id="149507" name="Slide Number Placeholder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0" hangingPunct="0">
              <a:spcBef>
                <a:spcPct val="0"/>
              </a:spcBef>
              <a:buFontTx/>
              <a:buNone/>
            </a:pPr>
            <a:fld id="{91592A8B-53B5-4E19-903D-F393E5AA5334}" type="slidenum">
              <a:rPr lang="en-US" altLang="en-US" sz="1400" b="0" i="0">
                <a:latin typeface="Times New Roman" panose="02020603050405020304" pitchFamily="18" charset="0"/>
              </a:rPr>
              <a:pPr eaLnBrk="0" hangingPunct="0">
                <a:spcBef>
                  <a:spcPct val="0"/>
                </a:spcBef>
                <a:buFontTx/>
                <a:buNone/>
              </a:pPr>
              <a:t>89</a:t>
            </a:fld>
            <a:endParaRPr lang="en-US" altLang="en-US" sz="1400" b="0" i="0">
              <a:latin typeface="Times New Roman" panose="02020603050405020304" pitchFamily="18" charset="0"/>
            </a:endParaRPr>
          </a:p>
        </p:txBody>
      </p:sp>
      <p:pic>
        <p:nvPicPr>
          <p:cNvPr id="149508"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04975" y="1016000"/>
            <a:ext cx="8782050" cy="482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7043500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3938" name="Date Placeholder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0" hangingPunct="0">
              <a:spcBef>
                <a:spcPct val="0"/>
              </a:spcBef>
              <a:buFontTx/>
              <a:buNone/>
            </a:pPr>
            <a:fld id="{5C8773B2-0921-4264-BFA5-9000D019DAE2}" type="datetime1">
              <a:rPr lang="en-US" altLang="en-US" sz="1400" b="0" i="0">
                <a:latin typeface="Times New Roman" panose="02020603050405020304" pitchFamily="18" charset="0"/>
              </a:rPr>
              <a:pPr eaLnBrk="0" hangingPunct="0">
                <a:spcBef>
                  <a:spcPct val="0"/>
                </a:spcBef>
                <a:buFontTx/>
                <a:buNone/>
              </a:pPr>
              <a:t>5/9/2016</a:t>
            </a:fld>
            <a:endParaRPr lang="en-US" altLang="en-US" sz="1400" b="0" i="0">
              <a:latin typeface="Times New Roman" panose="02020603050405020304" pitchFamily="18" charset="0"/>
            </a:endParaRPr>
          </a:p>
        </p:txBody>
      </p:sp>
      <p:sp>
        <p:nvSpPr>
          <p:cNvPr id="423939"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0" hangingPunct="0">
              <a:spcBef>
                <a:spcPct val="0"/>
              </a:spcBef>
              <a:buFontTx/>
              <a:buNone/>
            </a:pPr>
            <a:fld id="{07A0987D-9D25-4DE7-8398-B2E4D15F3709}" type="slidenum">
              <a:rPr lang="en-US" altLang="en-US" sz="1400" b="0" i="0">
                <a:latin typeface="Times New Roman" panose="02020603050405020304" pitchFamily="18" charset="0"/>
              </a:rPr>
              <a:pPr eaLnBrk="0" hangingPunct="0">
                <a:spcBef>
                  <a:spcPct val="0"/>
                </a:spcBef>
                <a:buFontTx/>
                <a:buNone/>
              </a:pPr>
              <a:t>9</a:t>
            </a:fld>
            <a:endParaRPr lang="en-US" altLang="en-US" sz="1400" b="0" i="0">
              <a:latin typeface="Times New Roman" panose="02020603050405020304" pitchFamily="18" charset="0"/>
            </a:endParaRPr>
          </a:p>
        </p:txBody>
      </p:sp>
      <p:sp>
        <p:nvSpPr>
          <p:cNvPr id="423940" name="Rectangle 2"/>
          <p:cNvSpPr>
            <a:spLocks noChangeArrowheads="1"/>
          </p:cNvSpPr>
          <p:nvPr/>
        </p:nvSpPr>
        <p:spPr bwMode="auto">
          <a:xfrm>
            <a:off x="2209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4400" b="0" i="0" dirty="0" smtClean="0">
                <a:solidFill>
                  <a:schemeClr val="tx2"/>
                </a:solidFill>
                <a:latin typeface="Times New Roman" panose="02020603050405020304" pitchFamily="18" charset="0"/>
              </a:rPr>
              <a:t>Distributed Denial of Service (DDoS) attack</a:t>
            </a:r>
            <a:endParaRPr lang="en-US" altLang="en-US" sz="4400" b="0" i="0" dirty="0">
              <a:solidFill>
                <a:schemeClr val="tx2"/>
              </a:solidFill>
              <a:latin typeface="Times New Roman" panose="02020603050405020304" pitchFamily="18" charset="0"/>
            </a:endParaRPr>
          </a:p>
        </p:txBody>
      </p:sp>
      <p:sp>
        <p:nvSpPr>
          <p:cNvPr id="423941" name="Rectangle 3"/>
          <p:cNvSpPr>
            <a:spLocks noChangeArrowheads="1"/>
          </p:cNvSpPr>
          <p:nvPr/>
        </p:nvSpPr>
        <p:spPr bwMode="auto">
          <a:xfrm>
            <a:off x="2209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r>
              <a:rPr lang="en-US" altLang="en-US" sz="3200" b="0" i="0">
                <a:latin typeface="Times New Roman" panose="02020603050405020304" pitchFamily="18" charset="0"/>
              </a:rPr>
              <a:t>Attacker penetrates a system as an operations base</a:t>
            </a:r>
          </a:p>
          <a:p>
            <a:r>
              <a:rPr lang="en-US" altLang="en-US" sz="3200" b="0" i="0">
                <a:latin typeface="Times New Roman" panose="02020603050405020304" pitchFamily="18" charset="0"/>
              </a:rPr>
              <a:t>From there, other systems are penetrated and special programs are inserted, these are the slaves or zombies</a:t>
            </a:r>
          </a:p>
          <a:p>
            <a:r>
              <a:rPr lang="en-US" altLang="en-US" sz="3200" b="0" i="0">
                <a:latin typeface="Times New Roman" panose="02020603050405020304" pitchFamily="18" charset="0"/>
              </a:rPr>
              <a:t>Attacker commands the slaves to send streams of messages to the victim</a:t>
            </a:r>
          </a:p>
        </p:txBody>
      </p:sp>
    </p:spTree>
    <p:extLst>
      <p:ext uri="{BB962C8B-B14F-4D97-AF65-F5344CB8AC3E}">
        <p14:creationId xmlns:p14="http://schemas.microsoft.com/office/powerpoint/2010/main" val="1082792791"/>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Date Placeholder 3"/>
          <p:cNvSpPr txBox="1">
            <a:spLocks noGrp="1"/>
          </p:cNvSpPr>
          <p:nvPr/>
        </p:nvSpPr>
        <p:spPr bwMode="auto">
          <a:xfrm>
            <a:off x="2209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97268A94-0E8B-4C1B-BB03-E7E8092D2E49}" type="datetime1">
              <a:rPr lang="en-US" altLang="en-US" sz="1400" b="0" i="0">
                <a:latin typeface="Times New Roman" panose="02020603050405020304" pitchFamily="18" charset="0"/>
              </a:rPr>
              <a:pPr>
                <a:spcBef>
                  <a:spcPct val="0"/>
                </a:spcBef>
                <a:buFontTx/>
                <a:buNone/>
              </a:pPr>
              <a:t>5/9/2016</a:t>
            </a:fld>
            <a:endParaRPr lang="en-US" altLang="en-US" sz="1400" b="0" i="0">
              <a:latin typeface="Times New Roman" panose="02020603050405020304" pitchFamily="18" charset="0"/>
            </a:endParaRPr>
          </a:p>
        </p:txBody>
      </p:sp>
      <p:sp>
        <p:nvSpPr>
          <p:cNvPr id="150531" name="Slide Number Placeholder 5"/>
          <p:cNvSpPr txBox="1">
            <a:spLocks noGrp="1"/>
          </p:cNvSpPr>
          <p:nvPr/>
        </p:nvSpPr>
        <p:spPr bwMode="auto">
          <a:xfrm>
            <a:off x="80772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a:spcBef>
                <a:spcPct val="0"/>
              </a:spcBef>
              <a:buFontTx/>
              <a:buNone/>
            </a:pPr>
            <a:fld id="{4F0FA63A-766D-475E-BB45-5691D586BCB4}" type="slidenum">
              <a:rPr lang="en-US" altLang="en-US" sz="1400" b="0" i="0">
                <a:latin typeface="Times New Roman" panose="02020603050405020304" pitchFamily="18" charset="0"/>
              </a:rPr>
              <a:pPr algn="r">
                <a:spcBef>
                  <a:spcPct val="0"/>
                </a:spcBef>
                <a:buFontTx/>
                <a:buNone/>
              </a:pPr>
              <a:t>90</a:t>
            </a:fld>
            <a:endParaRPr lang="en-US" altLang="en-US" sz="1400" b="0" i="0">
              <a:latin typeface="Times New Roman" panose="02020603050405020304" pitchFamily="18" charset="0"/>
            </a:endParaRPr>
          </a:p>
        </p:txBody>
      </p:sp>
      <p:sp>
        <p:nvSpPr>
          <p:cNvPr id="150532" name="Rectangle 2"/>
          <p:cNvSpPr>
            <a:spLocks noChangeArrowheads="1"/>
          </p:cNvSpPr>
          <p:nvPr/>
        </p:nvSpPr>
        <p:spPr bwMode="auto">
          <a:xfrm>
            <a:off x="22098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3600" i="0">
                <a:solidFill>
                  <a:schemeClr val="tx2"/>
                </a:solidFill>
              </a:rPr>
              <a:t>More extensions to RBAC</a:t>
            </a:r>
          </a:p>
        </p:txBody>
      </p:sp>
      <p:sp>
        <p:nvSpPr>
          <p:cNvPr id="150533" name="Rectangle 3"/>
          <p:cNvSpPr>
            <a:spLocks noChangeArrowheads="1"/>
          </p:cNvSpPr>
          <p:nvPr/>
        </p:nvSpPr>
        <p:spPr bwMode="auto">
          <a:xfrm>
            <a:off x="2209800" y="1676400"/>
            <a:ext cx="7772400" cy="441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r>
              <a:rPr lang="en-US" altLang="en-US"/>
              <a:t>Separation of administrative roles: administrators have special rights to create users, roles, grant rights,…</a:t>
            </a:r>
          </a:p>
          <a:p>
            <a:pPr eaLnBrk="1" hangingPunct="1"/>
            <a:r>
              <a:rPr lang="en-US" altLang="en-US"/>
              <a:t>Groups of users:  a set of users taken as a whole for access rights</a:t>
            </a:r>
          </a:p>
        </p:txBody>
      </p:sp>
    </p:spTree>
    <p:extLst>
      <p:ext uri="{BB962C8B-B14F-4D97-AF65-F5344CB8AC3E}">
        <p14:creationId xmlns:p14="http://schemas.microsoft.com/office/powerpoint/2010/main" val="3443725245"/>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Date Placeholder 2"/>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0" hangingPunct="0">
              <a:spcBef>
                <a:spcPct val="0"/>
              </a:spcBef>
              <a:buFontTx/>
              <a:buNone/>
            </a:pPr>
            <a:fld id="{C3AD148E-5327-4A1F-A7E4-6C19EC18749C}" type="datetime1">
              <a:rPr lang="en-US" altLang="en-US" sz="1400" b="0" i="0">
                <a:latin typeface="Times New Roman" panose="02020603050405020304" pitchFamily="18" charset="0"/>
              </a:rPr>
              <a:pPr eaLnBrk="0" hangingPunct="0">
                <a:spcBef>
                  <a:spcPct val="0"/>
                </a:spcBef>
                <a:buFontTx/>
                <a:buNone/>
              </a:pPr>
              <a:t>5/9/2016</a:t>
            </a:fld>
            <a:endParaRPr lang="en-US" altLang="en-US" sz="1400" b="0" i="0">
              <a:latin typeface="Times New Roman" panose="02020603050405020304" pitchFamily="18" charset="0"/>
            </a:endParaRPr>
          </a:p>
        </p:txBody>
      </p:sp>
      <p:sp>
        <p:nvSpPr>
          <p:cNvPr id="151555"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0" hangingPunct="0">
              <a:spcBef>
                <a:spcPct val="0"/>
              </a:spcBef>
              <a:buFontTx/>
              <a:buNone/>
            </a:pPr>
            <a:fld id="{9BB3DAA5-EA19-4BF0-80D4-AFBB8CEAA67A}" type="slidenum">
              <a:rPr lang="en-US" altLang="en-US" sz="1400" b="0" i="0">
                <a:latin typeface="Times New Roman" panose="02020603050405020304" pitchFamily="18" charset="0"/>
              </a:rPr>
              <a:pPr eaLnBrk="0" hangingPunct="0">
                <a:spcBef>
                  <a:spcPct val="0"/>
                </a:spcBef>
                <a:buFontTx/>
                <a:buNone/>
              </a:pPr>
              <a:t>91</a:t>
            </a:fld>
            <a:endParaRPr lang="en-US" altLang="en-US" sz="1400" b="0" i="0">
              <a:latin typeface="Times New Roman" panose="02020603050405020304" pitchFamily="18" charset="0"/>
            </a:endParaRPr>
          </a:p>
        </p:txBody>
      </p:sp>
      <p:sp>
        <p:nvSpPr>
          <p:cNvPr id="151556" name="Rectangle 2"/>
          <p:cNvSpPr>
            <a:spLocks noGrp="1" noChangeArrowheads="1"/>
          </p:cNvSpPr>
          <p:nvPr>
            <p:ph type="title" idx="4294967295"/>
          </p:nvPr>
        </p:nvSpPr>
        <p:spPr/>
        <p:txBody>
          <a:bodyPr/>
          <a:lstStyle/>
          <a:p>
            <a:pPr eaLnBrk="1" hangingPunct="1"/>
            <a:r>
              <a:rPr lang="en-US" altLang="en-US" smtClean="0"/>
              <a:t>Extended RBAC pattern</a:t>
            </a:r>
          </a:p>
        </p:txBody>
      </p:sp>
      <p:pic>
        <p:nvPicPr>
          <p:cNvPr id="151557"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19438" y="1933576"/>
            <a:ext cx="5956300" cy="2989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8330287"/>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5"/>
          <p:cNvSpPr>
            <a:spLocks noChangeArrowheads="1"/>
          </p:cNvSpPr>
          <p:nvPr/>
        </p:nvSpPr>
        <p:spPr bwMode="auto">
          <a:xfrm>
            <a:off x="2209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3600" i="0" dirty="0" smtClean="0">
                <a:solidFill>
                  <a:schemeClr val="tx2"/>
                </a:solidFill>
              </a:rPr>
              <a:t>Attribute (metadata)-Based </a:t>
            </a:r>
            <a:r>
              <a:rPr lang="en-US" altLang="en-US" sz="3600" i="0" dirty="0">
                <a:solidFill>
                  <a:schemeClr val="tx2"/>
                </a:solidFill>
              </a:rPr>
              <a:t>Access Control</a:t>
            </a:r>
          </a:p>
        </p:txBody>
      </p:sp>
      <p:sp>
        <p:nvSpPr>
          <p:cNvPr id="121859" name="Rectangle 6"/>
          <p:cNvSpPr>
            <a:spLocks noChangeArrowheads="1"/>
          </p:cNvSpPr>
          <p:nvPr/>
        </p:nvSpPr>
        <p:spPr bwMode="auto">
          <a:xfrm>
            <a:off x="2209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r>
              <a:rPr lang="en-US" altLang="en-US"/>
              <a:t>In the Internet we need to deal with non-registered users</a:t>
            </a:r>
          </a:p>
          <a:p>
            <a:r>
              <a:rPr lang="en-US" altLang="en-US"/>
              <a:t>Determine effective subjects and objects based on attribute values</a:t>
            </a:r>
          </a:p>
        </p:txBody>
      </p:sp>
    </p:spTree>
    <p:extLst>
      <p:ext uri="{BB962C8B-B14F-4D97-AF65-F5344CB8AC3E}">
        <p14:creationId xmlns:p14="http://schemas.microsoft.com/office/powerpoint/2010/main" val="905983790"/>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82"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03450" y="685800"/>
            <a:ext cx="778510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44464258"/>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5"/>
          <p:cNvSpPr>
            <a:spLocks noChangeArrowheads="1"/>
          </p:cNvSpPr>
          <p:nvPr/>
        </p:nvSpPr>
        <p:spPr bwMode="auto">
          <a:xfrm>
            <a:off x="22098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3600" i="0">
                <a:solidFill>
                  <a:schemeClr val="tx2"/>
                </a:solidFill>
              </a:rPr>
              <a:t>Pattern diagrams</a:t>
            </a:r>
          </a:p>
        </p:txBody>
      </p:sp>
      <p:sp>
        <p:nvSpPr>
          <p:cNvPr id="53251" name="Rectangle 6"/>
          <p:cNvSpPr>
            <a:spLocks noChangeArrowheads="1"/>
          </p:cNvSpPr>
          <p:nvPr/>
        </p:nvSpPr>
        <p:spPr bwMode="auto">
          <a:xfrm>
            <a:off x="2209800" y="1371600"/>
            <a:ext cx="7772400"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r>
              <a:rPr lang="en-US" altLang="en-US"/>
              <a:t>Show relationships between patterns</a:t>
            </a:r>
          </a:p>
          <a:p>
            <a:r>
              <a:rPr lang="en-US" altLang="en-US"/>
              <a:t>Nodes are patterns</a:t>
            </a:r>
          </a:p>
          <a:p>
            <a:r>
              <a:rPr lang="en-US" altLang="en-US"/>
              <a:t>Links are relationships</a:t>
            </a:r>
          </a:p>
          <a:p>
            <a:r>
              <a:rPr lang="en-US" altLang="en-US"/>
              <a:t>Links are labeled with type of dependency or contribution</a:t>
            </a:r>
          </a:p>
          <a:p>
            <a:r>
              <a:rPr lang="en-US" altLang="en-US"/>
              <a:t>Useful to guide the designer in the selection of patterns</a:t>
            </a:r>
          </a:p>
          <a:p>
            <a:r>
              <a:rPr lang="en-US" altLang="en-US"/>
              <a:t>Can go in Introduction to a set of patterns, or in Context, or in See also</a:t>
            </a:r>
          </a:p>
        </p:txBody>
      </p:sp>
    </p:spTree>
    <p:extLst>
      <p:ext uri="{BB962C8B-B14F-4D97-AF65-F5344CB8AC3E}">
        <p14:creationId xmlns:p14="http://schemas.microsoft.com/office/powerpoint/2010/main" val="4118331957"/>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274"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57400" y="736601"/>
            <a:ext cx="8542338" cy="5383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36295421"/>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02" name="Picture 1"/>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52800" y="584200"/>
            <a:ext cx="5486400" cy="568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16409375"/>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Date Placeholder 1"/>
          <p:cNvSpPr txBox="1">
            <a:spLocks noGrp="1"/>
          </p:cNvSpPr>
          <p:nvPr/>
        </p:nvSpPr>
        <p:spPr bwMode="auto">
          <a:xfrm>
            <a:off x="2209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7DAB052D-DE10-40D9-9857-93FA5DB6D3BD}" type="datetime1">
              <a:rPr lang="en-US" altLang="en-US" sz="1400" b="0" i="0">
                <a:latin typeface="Times New Roman" panose="02020603050405020304" pitchFamily="18" charset="0"/>
              </a:rPr>
              <a:pPr>
                <a:spcBef>
                  <a:spcPct val="0"/>
                </a:spcBef>
                <a:buFontTx/>
                <a:buNone/>
              </a:pPr>
              <a:t>5/9/2016</a:t>
            </a:fld>
            <a:endParaRPr lang="en-US" altLang="en-US" sz="1400" b="0" i="0">
              <a:latin typeface="Times New Roman" panose="02020603050405020304" pitchFamily="18" charset="0"/>
            </a:endParaRPr>
          </a:p>
        </p:txBody>
      </p:sp>
      <p:sp>
        <p:nvSpPr>
          <p:cNvPr id="152579" name="Slide Number Placeholder 2"/>
          <p:cNvSpPr txBox="1">
            <a:spLocks noGrp="1"/>
          </p:cNvSpPr>
          <p:nvPr/>
        </p:nvSpPr>
        <p:spPr bwMode="auto">
          <a:xfrm>
            <a:off x="80772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a:spcBef>
                <a:spcPct val="0"/>
              </a:spcBef>
              <a:buFontTx/>
              <a:buNone/>
            </a:pPr>
            <a:fld id="{5B41CFE4-3664-4375-9EC4-665808B27608}" type="slidenum">
              <a:rPr lang="en-US" altLang="en-US" sz="1400" b="0" i="0">
                <a:latin typeface="Times New Roman" panose="02020603050405020304" pitchFamily="18" charset="0"/>
              </a:rPr>
              <a:pPr algn="r">
                <a:spcBef>
                  <a:spcPct val="0"/>
                </a:spcBef>
                <a:buFontTx/>
                <a:buNone/>
              </a:pPr>
              <a:t>97</a:t>
            </a:fld>
            <a:endParaRPr lang="en-US" altLang="en-US" sz="1400" b="0" i="0">
              <a:latin typeface="Times New Roman" panose="02020603050405020304" pitchFamily="18" charset="0"/>
            </a:endParaRPr>
          </a:p>
        </p:txBody>
      </p:sp>
      <p:sp>
        <p:nvSpPr>
          <p:cNvPr id="152580" name="Rectangle 4"/>
          <p:cNvSpPr>
            <a:spLocks noChangeArrowheads="1"/>
          </p:cNvSpPr>
          <p:nvPr/>
        </p:nvSpPr>
        <p:spPr bwMode="auto">
          <a:xfrm>
            <a:off x="2209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3200">
                <a:solidFill>
                  <a:schemeClr val="tx2"/>
                </a:solidFill>
                <a:latin typeface="Times New Roman" panose="02020603050405020304" pitchFamily="18" charset="0"/>
              </a:rPr>
              <a:t>Role rights for financial institution</a:t>
            </a:r>
          </a:p>
        </p:txBody>
      </p:sp>
      <p:sp>
        <p:nvSpPr>
          <p:cNvPr id="152581" name="Rectangle 5"/>
          <p:cNvSpPr>
            <a:spLocks noChangeArrowheads="1"/>
          </p:cNvSpPr>
          <p:nvPr/>
        </p:nvSpPr>
        <p:spPr bwMode="auto">
          <a:xfrm>
            <a:off x="2209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r>
              <a:rPr lang="en-US" altLang="en-US">
                <a:latin typeface="Times New Roman" panose="02020603050405020304" pitchFamily="18" charset="0"/>
              </a:rPr>
              <a:t>Customers can open/close accounts</a:t>
            </a:r>
          </a:p>
          <a:p>
            <a:r>
              <a:rPr lang="en-US" altLang="en-US">
                <a:latin typeface="Times New Roman" panose="02020603050405020304" pitchFamily="18" charset="0"/>
              </a:rPr>
              <a:t>Customers can initiate trade</a:t>
            </a:r>
          </a:p>
          <a:p>
            <a:r>
              <a:rPr lang="en-US" altLang="en-US">
                <a:latin typeface="Times New Roman" panose="02020603050405020304" pitchFamily="18" charset="0"/>
              </a:rPr>
              <a:t>Broker can perform trade</a:t>
            </a:r>
          </a:p>
          <a:p>
            <a:r>
              <a:rPr lang="en-US" altLang="en-US">
                <a:latin typeface="Times New Roman" panose="02020603050405020304" pitchFamily="18" charset="0"/>
              </a:rPr>
              <a:t>Auditor can inspect (read) trade transactions</a:t>
            </a:r>
          </a:p>
        </p:txBody>
      </p:sp>
    </p:spTree>
    <p:extLst>
      <p:ext uri="{BB962C8B-B14F-4D97-AF65-F5344CB8AC3E}">
        <p14:creationId xmlns:p14="http://schemas.microsoft.com/office/powerpoint/2010/main" val="1402425897"/>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0" hangingPunct="0">
              <a:spcBef>
                <a:spcPct val="0"/>
              </a:spcBef>
              <a:buFontTx/>
              <a:buNone/>
            </a:pPr>
            <a:fld id="{F9C78D28-FBBC-4A11-869D-320B3920DDF4}" type="datetime1">
              <a:rPr lang="en-US" altLang="en-US" sz="1400" b="0" i="0">
                <a:latin typeface="Times New Roman" panose="02020603050405020304" pitchFamily="18" charset="0"/>
              </a:rPr>
              <a:pPr eaLnBrk="0" hangingPunct="0">
                <a:spcBef>
                  <a:spcPct val="0"/>
                </a:spcBef>
                <a:buFontTx/>
                <a:buNone/>
              </a:pPr>
              <a:t>5/9/2016</a:t>
            </a:fld>
            <a:endParaRPr lang="en-US" altLang="en-US" sz="1400" b="0" i="0">
              <a:latin typeface="Times New Roman" panose="02020603050405020304" pitchFamily="18" charset="0"/>
            </a:endParaRPr>
          </a:p>
        </p:txBody>
      </p:sp>
      <p:sp>
        <p:nvSpPr>
          <p:cNvPr id="12493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0" hangingPunct="0">
              <a:spcBef>
                <a:spcPct val="0"/>
              </a:spcBef>
              <a:buFontTx/>
              <a:buNone/>
            </a:pPr>
            <a:fld id="{114B966F-9E73-4B92-9898-913158676EC4}" type="slidenum">
              <a:rPr lang="en-US" altLang="en-US" sz="1400" b="0" i="0">
                <a:latin typeface="Times New Roman" panose="02020603050405020304" pitchFamily="18" charset="0"/>
              </a:rPr>
              <a:pPr eaLnBrk="0" hangingPunct="0">
                <a:spcBef>
                  <a:spcPct val="0"/>
                </a:spcBef>
                <a:buFontTx/>
                <a:buNone/>
              </a:pPr>
              <a:t>98</a:t>
            </a:fld>
            <a:endParaRPr lang="en-US" altLang="en-US" sz="1400" b="0" i="0">
              <a:latin typeface="Times New Roman" panose="02020603050405020304" pitchFamily="18" charset="0"/>
            </a:endParaRPr>
          </a:p>
        </p:txBody>
      </p:sp>
      <p:sp>
        <p:nvSpPr>
          <p:cNvPr id="124932" name="Rectangle 6"/>
          <p:cNvSpPr>
            <a:spLocks noGrp="1" noChangeArrowheads="1"/>
          </p:cNvSpPr>
          <p:nvPr>
            <p:ph type="title" idx="4294967295"/>
          </p:nvPr>
        </p:nvSpPr>
        <p:spPr/>
        <p:txBody>
          <a:bodyPr/>
          <a:lstStyle/>
          <a:p>
            <a:pPr eaLnBrk="1" hangingPunct="1"/>
            <a:r>
              <a:rPr lang="en-US" altLang="en-US" smtClean="0"/>
              <a:t>A financial institution</a:t>
            </a:r>
          </a:p>
        </p:txBody>
      </p:sp>
      <p:pic>
        <p:nvPicPr>
          <p:cNvPr id="124933" name="Picture 5"/>
          <p:cNvPicPr>
            <a:picLocks noGrp="1" noChangeAspect="1" noChangeArrowheads="1"/>
          </p:cNvPicPr>
          <p:nvPr>
            <p:ph idx="4294967295"/>
          </p:nvPr>
        </p:nvPicPr>
        <p:blipFill>
          <a:blip r:embed="rId2">
            <a:extLst>
              <a:ext uri="{28A0092B-C50C-407E-A947-70E740481C1C}">
                <a14:useLocalDpi xmlns:a14="http://schemas.microsoft.com/office/drawing/2010/main" val="0"/>
              </a:ext>
            </a:extLst>
          </a:blip>
          <a:srcRect/>
          <a:stretch>
            <a:fillRect/>
          </a:stretch>
        </p:blipFill>
        <p:spPr>
          <a:xfrm>
            <a:off x="3573464" y="1676400"/>
            <a:ext cx="5043487" cy="4419600"/>
          </a:xfrm>
          <a:noFill/>
        </p:spPr>
      </p:pic>
    </p:spTree>
    <p:extLst>
      <p:ext uri="{BB962C8B-B14F-4D97-AF65-F5344CB8AC3E}">
        <p14:creationId xmlns:p14="http://schemas.microsoft.com/office/powerpoint/2010/main" val="144222833"/>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Shape 53249"/>
          <p:cNvSpPr>
            <a:spLocks noGrp="1" noChangeArrowheads="1"/>
          </p:cNvSpPr>
          <p:nvPr>
            <p:ph type="title"/>
          </p:nvPr>
        </p:nvSpPr>
        <p:spPr/>
        <p:txBody>
          <a:bodyPr/>
          <a:lstStyle/>
          <a:p>
            <a:r>
              <a:rPr lang="en-US" altLang="en-US" smtClean="0">
                <a:solidFill>
                  <a:schemeClr val="accent2"/>
                </a:solidFill>
              </a:rPr>
              <a:t>Analysis stage</a:t>
            </a:r>
          </a:p>
        </p:txBody>
      </p:sp>
      <p:sp>
        <p:nvSpPr>
          <p:cNvPr id="124931" name="Shape 53250"/>
          <p:cNvSpPr>
            <a:spLocks noGrp="1" noChangeArrowheads="1"/>
          </p:cNvSpPr>
          <p:nvPr>
            <p:ph type="body" idx="1"/>
          </p:nvPr>
        </p:nvSpPr>
        <p:spPr/>
        <p:txBody>
          <a:bodyPr/>
          <a:lstStyle/>
          <a:p>
            <a:r>
              <a:rPr lang="en-US" altLang="en-US" dirty="0" smtClean="0"/>
              <a:t>Analysis patterns can be used to build the conceptual model. Security patterns describe abstract security mechanisms. </a:t>
            </a:r>
          </a:p>
          <a:p>
            <a:r>
              <a:rPr lang="en-US" altLang="en-US" dirty="0" smtClean="0"/>
              <a:t>We can build a conceptual model where repeated applications of a security  pattern realize the rights determined from use cases. </a:t>
            </a:r>
          </a:p>
          <a:p>
            <a:r>
              <a:rPr lang="en-US" altLang="en-US" dirty="0" smtClean="0"/>
              <a:t>Abstract Security Patterns (ASPs) describe conceptual security defenses with no implementation details</a:t>
            </a:r>
          </a:p>
          <a:p>
            <a:pPr>
              <a:buNone/>
            </a:pPr>
            <a:endParaRPr lang="en-US" altLang="en-US" dirty="0" smtClean="0"/>
          </a:p>
        </p:txBody>
      </p:sp>
    </p:spTree>
    <p:extLst>
      <p:ext uri="{BB962C8B-B14F-4D97-AF65-F5344CB8AC3E}">
        <p14:creationId xmlns:p14="http://schemas.microsoft.com/office/powerpoint/2010/main" val="304187959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2216</TotalTime>
  <Words>5311</Words>
  <Application>Microsoft Office PowerPoint</Application>
  <PresentationFormat>Widescreen</PresentationFormat>
  <Paragraphs>622</Paragraphs>
  <Slides>114</Slides>
  <Notes>4</Notes>
  <HiddenSlides>0</HiddenSlides>
  <MMClips>2</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3</vt:i4>
      </vt:variant>
      <vt:variant>
        <vt:lpstr>Slide Titles</vt:lpstr>
      </vt:variant>
      <vt:variant>
        <vt:i4>114</vt:i4>
      </vt:variant>
    </vt:vector>
  </HeadingPairs>
  <TitlesOfParts>
    <vt:vector size="125" baseType="lpstr">
      <vt:lpstr>SimSun</vt:lpstr>
      <vt:lpstr>Arial</vt:lpstr>
      <vt:lpstr>Calibri</vt:lpstr>
      <vt:lpstr>Calibri Light</vt:lpstr>
      <vt:lpstr>Script</vt:lpstr>
      <vt:lpstr>Times</vt:lpstr>
      <vt:lpstr>Times New Roman</vt:lpstr>
      <vt:lpstr>Office Theme</vt:lpstr>
      <vt:lpstr>Presentation</vt:lpstr>
      <vt:lpstr>Document</vt:lpstr>
      <vt:lpstr>Dokument</vt:lpstr>
      <vt:lpstr>Chapter 2: Policies and models</vt:lpstr>
      <vt:lpstr>Examples</vt:lpstr>
      <vt:lpstr>Q1. Is a high level of Internet anonymity a good thing? Discuss its advantages and disadvantages. </vt:lpstr>
      <vt:lpstr>   1.1. A computer system doesn’t perform authentication. However, it performs Authorization (assume it works properly). What kinds of general security attacks are possible here? Consider also the effect of having or not having logging. By general, we mean not tied to some implementation.  </vt:lpstr>
      <vt:lpstr>PowerPoint Presentation</vt:lpstr>
      <vt:lpstr>PowerPoint Presentation</vt:lpstr>
      <vt:lpstr>1.10</vt:lpstr>
      <vt:lpstr>Advantages:</vt:lpstr>
      <vt:lpstr>PowerPoint Presentation</vt:lpstr>
      <vt:lpstr> Draw a sequence diagram for the case of a Distributed Denial of Service attack. </vt:lpstr>
      <vt:lpstr>PowerPoint Presentation</vt:lpstr>
      <vt:lpstr>The design of secure systems</vt:lpstr>
      <vt:lpstr>PowerPoint Presentation</vt:lpstr>
      <vt:lpstr>Need for a global holistic view</vt:lpstr>
      <vt:lpstr>PowerPoint Presentation</vt:lpstr>
      <vt:lpstr>PowerPoint Presentation</vt:lpstr>
      <vt:lpstr>PowerPoint Presentation</vt:lpstr>
      <vt:lpstr>Software lifecycle</vt:lpstr>
      <vt:lpstr>PowerPoint Presentation</vt:lpstr>
      <vt:lpstr>Possible remedies</vt:lpstr>
      <vt:lpstr>PowerPoint Presentation</vt:lpstr>
      <vt:lpstr>Patterns</vt:lpstr>
      <vt:lpstr>Why security patterns?</vt:lpstr>
      <vt:lpstr>PowerPoint Presentation</vt:lpstr>
      <vt:lpstr>PowerPoint Presentation</vt:lpstr>
      <vt:lpstr>Pattern mining</vt:lpstr>
      <vt:lpstr>Pattern description: Templates</vt:lpstr>
      <vt:lpstr>POSA template</vt:lpstr>
      <vt:lpstr>Using the patterns</vt:lpstr>
      <vt:lpstr>Sec Pattern classification</vt:lpstr>
      <vt:lpstr>PowerPoint Presentation</vt:lpstr>
      <vt:lpstr>Security layers</vt:lpstr>
      <vt:lpstr>Examples of systems </vt:lpstr>
      <vt:lpstr>PowerPoint Presentation</vt:lpstr>
      <vt:lpstr>PowerPoint Presentation</vt:lpstr>
      <vt:lpstr>PowerPoint Presentation</vt:lpstr>
      <vt:lpstr>Security standards</vt:lpstr>
      <vt:lpstr>Principles to build secure systems</vt:lpstr>
      <vt:lpstr>Security principles for system design</vt:lpstr>
      <vt:lpstr>Security principles  II</vt:lpstr>
      <vt:lpstr>PowerPoint Presentation</vt:lpstr>
      <vt:lpstr>PowerPoint Presentation</vt:lpstr>
      <vt:lpstr>Tizen OS (Samsung) principles</vt:lpstr>
      <vt:lpstr>Principles used in the EROS OS  J. Shapiro, IEEE Software, Jan/Feb 2002</vt:lpstr>
      <vt:lpstr>PowerPoint Presentation</vt:lpstr>
      <vt:lpstr>Policies</vt:lpstr>
      <vt:lpstr>Need for policies</vt:lpstr>
      <vt:lpstr>Institution policies I</vt:lpstr>
      <vt:lpstr>PowerPoint Presentation</vt:lpstr>
      <vt:lpstr>Security policies II</vt:lpstr>
      <vt:lpstr>Security policies III</vt:lpstr>
      <vt:lpstr>Use of policies        </vt:lpstr>
      <vt:lpstr>Example of university policies</vt:lpstr>
      <vt:lpstr>Roles in policies</vt:lpstr>
      <vt:lpstr>PowerPoint Presentation</vt:lpstr>
      <vt:lpstr>Other policies </vt:lpstr>
      <vt:lpstr>Applying security policies to stop threats Example: a financial institution</vt:lpstr>
      <vt:lpstr>A financial institution</vt:lpstr>
      <vt:lpstr>From threats to policies</vt:lpstr>
      <vt:lpstr>PowerPoint Presentation</vt:lpstr>
      <vt:lpstr>Threats for this use case</vt:lpstr>
      <vt:lpstr>PowerPoint Presentation</vt:lpstr>
      <vt:lpstr>PowerPoint Presentation</vt:lpstr>
      <vt:lpstr>PowerPoint Presentation</vt:lpstr>
      <vt:lpstr>Systematic mapping of threats to policies</vt:lpstr>
      <vt:lpstr>Threat enumeration</vt:lpstr>
      <vt:lpstr>Another example (better threat notation)</vt:lpstr>
      <vt:lpstr>Q1 solution</vt:lpstr>
      <vt:lpstr>Security models</vt:lpstr>
      <vt:lpstr>Authenticator</vt:lpstr>
      <vt:lpstr>Class diagram of Authenticator</vt:lpstr>
      <vt:lpstr>Authentication</vt:lpstr>
      <vt:lpstr>Access control</vt:lpstr>
      <vt:lpstr>Access Control Models</vt:lpstr>
      <vt:lpstr>PowerPoint Presentation</vt:lpstr>
      <vt:lpstr>PowerPoint Presentation</vt:lpstr>
      <vt:lpstr>PowerPoint Presentation</vt:lpstr>
      <vt:lpstr>Administrative rights</vt:lpstr>
      <vt:lpstr>Authorization pattern</vt:lpstr>
      <vt:lpstr>Authorization mapping</vt:lpstr>
      <vt:lpstr>PowerPoint Presentation</vt:lpstr>
      <vt:lpstr>Reference Monitor idea</vt:lpstr>
      <vt:lpstr>Reference monitor pattern (implied binary decision)</vt:lpstr>
      <vt:lpstr>Reference monitor (reified decision)</vt:lpstr>
      <vt:lpstr>Enforcing access control</vt:lpstr>
      <vt:lpstr>Role-Based Access Control</vt:lpstr>
      <vt:lpstr>Basic RBAC pattern</vt:lpstr>
      <vt:lpstr>Growing models</vt:lpstr>
      <vt:lpstr>PowerPoint Presentation</vt:lpstr>
      <vt:lpstr>PowerPoint Presentation</vt:lpstr>
      <vt:lpstr>Extended RBAC pattern</vt:lpstr>
      <vt:lpstr>PowerPoint Presentation</vt:lpstr>
      <vt:lpstr>PowerPoint Presentation</vt:lpstr>
      <vt:lpstr>PowerPoint Presentation</vt:lpstr>
      <vt:lpstr>PowerPoint Presentation</vt:lpstr>
      <vt:lpstr>PowerPoint Presentation</vt:lpstr>
      <vt:lpstr>PowerPoint Presentation</vt:lpstr>
      <vt:lpstr>A financial institution</vt:lpstr>
      <vt:lpstr>Analysis stage</vt:lpstr>
      <vt:lpstr>PowerPoint Presentation</vt:lpstr>
      <vt:lpstr>PowerPoint Presentation</vt:lpstr>
      <vt:lpstr>PowerPoint Presentation</vt:lpstr>
      <vt:lpstr>PowerPoint Presentation</vt:lpstr>
      <vt:lpstr>PowerPoint Presentation</vt:lpstr>
      <vt:lpstr>Multilevel models</vt:lpstr>
      <vt:lpstr>Features of the multilevel models</vt:lpstr>
      <vt:lpstr>Categories and levels</vt:lpstr>
      <vt:lpstr>Bell-LaPadula rules (confidentiality)</vt:lpstr>
      <vt:lpstr>PowerPoint Presentation</vt:lpstr>
      <vt:lpstr>PowerPoint Presentation</vt:lpstr>
      <vt:lpstr>The Biba integrity model</vt:lpstr>
      <vt:lpstr>PowerPoint Presentation</vt:lpstr>
      <vt:lpstr>Multilevel security pattern (BellLaPadula)</vt:lpstr>
      <vt:lpstr>Assignment submission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Policies and models</dc:title>
  <dc:creator>Eduardo</dc:creator>
  <cp:lastModifiedBy>Eduardo</cp:lastModifiedBy>
  <cp:revision>96</cp:revision>
  <dcterms:created xsi:type="dcterms:W3CDTF">2015-01-20T23:44:05Z</dcterms:created>
  <dcterms:modified xsi:type="dcterms:W3CDTF">2016-05-09T18:29:01Z</dcterms:modified>
</cp:coreProperties>
</file>