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56" r:id="rId2"/>
    <p:sldId id="846" r:id="rId3"/>
    <p:sldId id="847" r:id="rId4"/>
    <p:sldId id="848" r:id="rId5"/>
    <p:sldId id="849" r:id="rId6"/>
    <p:sldId id="858" r:id="rId7"/>
    <p:sldId id="873" r:id="rId8"/>
    <p:sldId id="756" r:id="rId9"/>
    <p:sldId id="757" r:id="rId10"/>
    <p:sldId id="845" r:id="rId11"/>
    <p:sldId id="758" r:id="rId12"/>
    <p:sldId id="759" r:id="rId13"/>
    <p:sldId id="760" r:id="rId14"/>
    <p:sldId id="812" r:id="rId15"/>
    <p:sldId id="813" r:id="rId16"/>
    <p:sldId id="814" r:id="rId17"/>
    <p:sldId id="870" r:id="rId18"/>
    <p:sldId id="761" r:id="rId19"/>
    <p:sldId id="762" r:id="rId20"/>
    <p:sldId id="763" r:id="rId21"/>
    <p:sldId id="764" r:id="rId22"/>
    <p:sldId id="867" r:id="rId23"/>
    <p:sldId id="868" r:id="rId24"/>
    <p:sldId id="869" r:id="rId25"/>
    <p:sldId id="843" r:id="rId26"/>
    <p:sldId id="862" r:id="rId27"/>
    <p:sldId id="871" r:id="rId28"/>
    <p:sldId id="863" r:id="rId29"/>
    <p:sldId id="864" r:id="rId30"/>
    <p:sldId id="767" r:id="rId31"/>
    <p:sldId id="815" r:id="rId32"/>
    <p:sldId id="794" r:id="rId33"/>
    <p:sldId id="768" r:id="rId34"/>
    <p:sldId id="792" r:id="rId35"/>
    <p:sldId id="808" r:id="rId36"/>
    <p:sldId id="809" r:id="rId37"/>
    <p:sldId id="816" r:id="rId38"/>
    <p:sldId id="795" r:id="rId39"/>
    <p:sldId id="796" r:id="rId40"/>
    <p:sldId id="797" r:id="rId41"/>
    <p:sldId id="798" r:id="rId42"/>
    <p:sldId id="875" r:id="rId43"/>
    <p:sldId id="776" r:id="rId44"/>
    <p:sldId id="850" r:id="rId45"/>
    <p:sldId id="447" r:id="rId46"/>
    <p:sldId id="874" r:id="rId47"/>
    <p:sldId id="458" r:id="rId48"/>
    <p:sldId id="459" r:id="rId49"/>
    <p:sldId id="460" r:id="rId50"/>
    <p:sldId id="461" r:id="rId51"/>
    <p:sldId id="465" r:id="rId52"/>
    <p:sldId id="466" r:id="rId53"/>
    <p:sldId id="467" r:id="rId54"/>
    <p:sldId id="468" r:id="rId55"/>
    <p:sldId id="876" r:id="rId56"/>
    <p:sldId id="471" r:id="rId57"/>
    <p:sldId id="472" r:id="rId58"/>
    <p:sldId id="859" r:id="rId59"/>
    <p:sldId id="877" r:id="rId60"/>
    <p:sldId id="474" r:id="rId61"/>
    <p:sldId id="861" r:id="rId62"/>
    <p:sldId id="476" r:id="rId63"/>
    <p:sldId id="477" r:id="rId64"/>
    <p:sldId id="880" r:id="rId65"/>
    <p:sldId id="490" r:id="rId66"/>
    <p:sldId id="478" r:id="rId67"/>
    <p:sldId id="439" r:id="rId68"/>
    <p:sldId id="440" r:id="rId69"/>
    <p:sldId id="817" r:id="rId70"/>
    <p:sldId id="872" r:id="rId71"/>
    <p:sldId id="388" r:id="rId72"/>
    <p:sldId id="857" r:id="rId73"/>
    <p:sldId id="881" r:id="rId74"/>
    <p:sldId id="882" r:id="rId75"/>
    <p:sldId id="851" r:id="rId76"/>
    <p:sldId id="852" r:id="rId77"/>
    <p:sldId id="853" r:id="rId78"/>
    <p:sldId id="854" r:id="rId79"/>
    <p:sldId id="855" r:id="rId80"/>
    <p:sldId id="856" r:id="rId81"/>
    <p:sldId id="739" r:id="rId82"/>
    <p:sldId id="740" r:id="rId83"/>
    <p:sldId id="741" r:id="rId84"/>
    <p:sldId id="751" r:id="rId85"/>
    <p:sldId id="752" r:id="rId86"/>
    <p:sldId id="753" r:id="rId87"/>
    <p:sldId id="754" r:id="rId88"/>
    <p:sldId id="883" r:id="rId89"/>
    <p:sldId id="885" r:id="rId90"/>
    <p:sldId id="886" r:id="rId91"/>
    <p:sldId id="887" r:id="rId92"/>
    <p:sldId id="889" r:id="rId93"/>
    <p:sldId id="888" r:id="rId94"/>
    <p:sldId id="563" r:id="rId95"/>
    <p:sldId id="811" r:id="rId96"/>
    <p:sldId id="820" r:id="rId97"/>
    <p:sldId id="821" r:id="rId98"/>
    <p:sldId id="866"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9854" autoAdjust="0"/>
    <p:restoredTop sz="94660"/>
  </p:normalViewPr>
  <p:slideViewPr>
    <p:cSldViewPr snapToGrid="0">
      <p:cViewPr varScale="1">
        <p:scale>
          <a:sx n="70" d="100"/>
          <a:sy n="70" d="100"/>
        </p:scale>
        <p:origin x="352" y="60"/>
      </p:cViewPr>
      <p:guideLst>
        <p:guide orient="horz" pos="2160"/>
        <p:guide pos="3840"/>
      </p:guideLst>
    </p:cSldViewPr>
  </p:slideViewPr>
  <p:notesTextViewPr>
    <p:cViewPr>
      <p:scale>
        <a:sx n="1" d="1"/>
        <a:sy n="1" d="1"/>
      </p:scale>
      <p:origin x="0" y="0"/>
    </p:cViewPr>
  </p:notesTextViewPr>
  <p:sorterViewPr>
    <p:cViewPr>
      <p:scale>
        <a:sx n="60" d="100"/>
        <a:sy n="60" d="100"/>
      </p:scale>
      <p:origin x="0" y="-539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ADBA9-626F-421B-9C37-A85602145F8E}" type="datetimeFigureOut">
              <a:rPr lang="en-US" smtClean="0"/>
              <a:t>5/30/2016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FB150E-CCD1-44C7-AD1A-0D3023A7ABEE}" type="slidenum">
              <a:rPr lang="en-US" smtClean="0"/>
              <a:t>‹#›</a:t>
            </a:fld>
            <a:endParaRPr lang="en-US"/>
          </a:p>
        </p:txBody>
      </p:sp>
    </p:spTree>
    <p:extLst>
      <p:ext uri="{BB962C8B-B14F-4D97-AF65-F5344CB8AC3E}">
        <p14:creationId xmlns:p14="http://schemas.microsoft.com/office/powerpoint/2010/main" val="3018969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62B02D-92D2-45DD-816C-16964E8B49D5}" type="slidenum">
              <a:rPr lang="en-US" smtClean="0"/>
              <a:pPr/>
              <a:t>38</a:t>
            </a:fld>
            <a:endParaRPr lang="en-US" dirty="0"/>
          </a:p>
        </p:txBody>
      </p:sp>
    </p:spTree>
    <p:extLst>
      <p:ext uri="{BB962C8B-B14F-4D97-AF65-F5344CB8AC3E}">
        <p14:creationId xmlns:p14="http://schemas.microsoft.com/office/powerpoint/2010/main" val="426459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62B02D-92D2-45DD-816C-16964E8B49D5}" type="slidenum">
              <a:rPr lang="en-US" smtClean="0"/>
              <a:pPr/>
              <a:t>40</a:t>
            </a:fld>
            <a:endParaRPr lang="en-US" dirty="0"/>
          </a:p>
        </p:txBody>
      </p:sp>
    </p:spTree>
    <p:extLst>
      <p:ext uri="{BB962C8B-B14F-4D97-AF65-F5344CB8AC3E}">
        <p14:creationId xmlns:p14="http://schemas.microsoft.com/office/powerpoint/2010/main" val="83535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Slide Image Placeholder 1"/>
          <p:cNvSpPr>
            <a:spLocks noGrp="1" noRot="1" noChangeAspect="1" noTextEdit="1"/>
          </p:cNvSpPr>
          <p:nvPr>
            <p:ph type="sldImg"/>
          </p:nvPr>
        </p:nvSpPr>
        <p:spPr>
          <a:ln/>
        </p:spPr>
      </p:sp>
      <p:sp>
        <p:nvSpPr>
          <p:cNvPr id="318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18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C362F3-AF9B-4688-A6A8-1626EC9DC827}" type="slidenum">
              <a:rPr lang="en-US" altLang="en-US" smtClean="0">
                <a:latin typeface="Calibri" panose="020F0502020204030204" pitchFamily="34" charset="0"/>
              </a:rPr>
              <a:pPr>
                <a:spcBef>
                  <a:spcPct val="0"/>
                </a:spcBef>
              </a:pPr>
              <a:t>60</a:t>
            </a:fld>
            <a:endParaRPr lang="en-US" altLang="en-US" smtClean="0">
              <a:latin typeface="Calibri" panose="020F0502020204030204" pitchFamily="34" charset="0"/>
            </a:endParaRPr>
          </a:p>
        </p:txBody>
      </p:sp>
    </p:spTree>
    <p:extLst>
      <p:ext uri="{BB962C8B-B14F-4D97-AF65-F5344CB8AC3E}">
        <p14:creationId xmlns:p14="http://schemas.microsoft.com/office/powerpoint/2010/main" val="2732299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C29260-7D78-4D53-90FB-7D4994B07969}"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396903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29260-7D78-4D53-90FB-7D4994B07969}"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353419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29260-7D78-4D53-90FB-7D4994B07969}"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3338339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64CFA32-86DF-4CD0-B416-44421737BA9E}" type="datetimeFigureOut">
              <a:rPr lang="en-US"/>
              <a:pPr>
                <a:defRPr/>
              </a:pPr>
              <a:t>5/30/2016</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SK Mansfield</a:t>
            </a:r>
          </a:p>
        </p:txBody>
      </p:sp>
      <p:sp>
        <p:nvSpPr>
          <p:cNvPr id="4" name="Slide Number Placeholder 5"/>
          <p:cNvSpPr>
            <a:spLocks noGrp="1"/>
          </p:cNvSpPr>
          <p:nvPr>
            <p:ph type="sldNum" sz="quarter" idx="12"/>
          </p:nvPr>
        </p:nvSpPr>
        <p:spPr/>
        <p:txBody>
          <a:bodyPr/>
          <a:lstStyle>
            <a:lvl1pPr>
              <a:defRPr/>
            </a:lvl1pPr>
          </a:lstStyle>
          <a:p>
            <a:pPr>
              <a:defRPr/>
            </a:pPr>
            <a:fld id="{8F168A48-41D5-4745-B38E-3A669CBB45D3}" type="slidenum">
              <a:rPr lang="en-US"/>
              <a:pPr>
                <a:defRPr/>
              </a:pPr>
              <a:t>‹#›</a:t>
            </a:fld>
            <a:endParaRPr lang="en-US"/>
          </a:p>
        </p:txBody>
      </p:sp>
    </p:spTree>
    <p:extLst>
      <p:ext uri="{BB962C8B-B14F-4D97-AF65-F5344CB8AC3E}">
        <p14:creationId xmlns:p14="http://schemas.microsoft.com/office/powerpoint/2010/main" val="3253665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C29260-7D78-4D53-90FB-7D4994B07969}"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1868828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C29260-7D78-4D53-90FB-7D4994B07969}"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1060218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C29260-7D78-4D53-90FB-7D4994B07969}"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3156286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C29260-7D78-4D53-90FB-7D4994B07969}" type="datetimeFigureOut">
              <a:rPr lang="en-US" smtClean="0"/>
              <a:t>5/30/2016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1558603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C29260-7D78-4D53-90FB-7D4994B07969}" type="datetimeFigureOut">
              <a:rPr lang="en-US" smtClean="0"/>
              <a:t>5/30/2016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30232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29260-7D78-4D53-90FB-7D4994B07969}" type="datetimeFigureOut">
              <a:rPr lang="en-US" smtClean="0"/>
              <a:t>5/30/2016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2433030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29260-7D78-4D53-90FB-7D4994B07969}"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328002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29260-7D78-4D53-90FB-7D4994B07969}"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B8CD2-8280-4C57-8CCE-02434F317A1C}" type="slidenum">
              <a:rPr lang="en-US" smtClean="0"/>
              <a:t>‹#›</a:t>
            </a:fld>
            <a:endParaRPr lang="en-US"/>
          </a:p>
        </p:txBody>
      </p:sp>
    </p:spTree>
    <p:extLst>
      <p:ext uri="{BB962C8B-B14F-4D97-AF65-F5344CB8AC3E}">
        <p14:creationId xmlns:p14="http://schemas.microsoft.com/office/powerpoint/2010/main" val="3298215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29260-7D78-4D53-90FB-7D4994B07969}" type="datetimeFigureOut">
              <a:rPr lang="en-US" smtClean="0"/>
              <a:t>5/30/2016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AB8CD2-8280-4C57-8CCE-02434F317A1C}" type="slidenum">
              <a:rPr lang="en-US" smtClean="0"/>
              <a:t>‹#›</a:t>
            </a:fld>
            <a:endParaRPr lang="en-US"/>
          </a:p>
        </p:txBody>
      </p:sp>
    </p:spTree>
    <p:extLst>
      <p:ext uri="{BB962C8B-B14F-4D97-AF65-F5344CB8AC3E}">
        <p14:creationId xmlns:p14="http://schemas.microsoft.com/office/powerpoint/2010/main" val="3758739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en.wikipedia.org/wiki/H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en.wikipedia.org/wiki/Brocade_Communications_Systems" TargetMode="External"/><Relationship Id="rId13" Type="http://schemas.openxmlformats.org/officeDocument/2006/relationships/hyperlink" Target="http://en.wikipedia.org/wiki/Groupe_Bull" TargetMode="External"/><Relationship Id="rId18" Type="http://schemas.openxmlformats.org/officeDocument/2006/relationships/hyperlink" Target="http://en.wikipedia.org/wiki/NEC" TargetMode="External"/><Relationship Id="rId3" Type="http://schemas.openxmlformats.org/officeDocument/2006/relationships/hyperlink" Target="http://en.wikipedia.org/wiki/Free_software" TargetMode="External"/><Relationship Id="rId21" Type="http://schemas.openxmlformats.org/officeDocument/2006/relationships/hyperlink" Target="http://en.wikipedia.org/wiki/SUSE_Linux" TargetMode="External"/><Relationship Id="rId7" Type="http://schemas.openxmlformats.org/officeDocument/2006/relationships/hyperlink" Target="http://en.wikipedia.org/wiki/Advanced_Micro_Devices" TargetMode="External"/><Relationship Id="rId12" Type="http://schemas.openxmlformats.org/officeDocument/2006/relationships/hyperlink" Target="http://en.wikipedia.org/wiki/Ericsson" TargetMode="External"/><Relationship Id="rId17" Type="http://schemas.openxmlformats.org/officeDocument/2006/relationships/hyperlink" Target="http://en.wikipedia.org/wiki/Intel_Corporation" TargetMode="External"/><Relationship Id="rId2" Type="http://schemas.openxmlformats.org/officeDocument/2006/relationships/hyperlink" Target="http://en.wikipedia.org/wiki/Cloud_computing" TargetMode="External"/><Relationship Id="rId16" Type="http://schemas.openxmlformats.org/officeDocument/2006/relationships/hyperlink" Target="http://en.wikipedia.org/wiki/Inktank_Storage" TargetMode="External"/><Relationship Id="rId20" Type="http://schemas.openxmlformats.org/officeDocument/2006/relationships/hyperlink" Target="http://en.wikipedia.org/wiki/Red_Hat" TargetMode="External"/><Relationship Id="rId1" Type="http://schemas.openxmlformats.org/officeDocument/2006/relationships/slideLayout" Target="../slideLayouts/slideLayout2.xml"/><Relationship Id="rId6" Type="http://schemas.openxmlformats.org/officeDocument/2006/relationships/hyperlink" Target="http://www.openstack.org/foundation/" TargetMode="External"/><Relationship Id="rId11" Type="http://schemas.openxmlformats.org/officeDocument/2006/relationships/hyperlink" Target="http://en.wikipedia.org/wiki/Dell" TargetMode="External"/><Relationship Id="rId5" Type="http://schemas.openxmlformats.org/officeDocument/2006/relationships/hyperlink" Target="http://en.wikipedia.org/wiki/Apache_License" TargetMode="External"/><Relationship Id="rId15" Type="http://schemas.openxmlformats.org/officeDocument/2006/relationships/hyperlink" Target="http://en.wikipedia.org/wiki/IBM" TargetMode="External"/><Relationship Id="rId23" Type="http://schemas.openxmlformats.org/officeDocument/2006/relationships/hyperlink" Target="http://en.wikipedia.org/wiki/Yahoo!" TargetMode="External"/><Relationship Id="rId10" Type="http://schemas.openxmlformats.org/officeDocument/2006/relationships/hyperlink" Target="http://en.wikipedia.org/wiki/Cisco" TargetMode="External"/><Relationship Id="rId19" Type="http://schemas.openxmlformats.org/officeDocument/2006/relationships/hyperlink" Target="http://en.wikipedia.org/wiki/Rackspace" TargetMode="External"/><Relationship Id="rId4" Type="http://schemas.openxmlformats.org/officeDocument/2006/relationships/hyperlink" Target="http://en.wikipedia.org/wiki/Open_source_software" TargetMode="External"/><Relationship Id="rId9" Type="http://schemas.openxmlformats.org/officeDocument/2006/relationships/hyperlink" Target="http://en.wikipedia.org/wiki/Canonical_Ltd." TargetMode="External"/><Relationship Id="rId14" Type="http://schemas.openxmlformats.org/officeDocument/2006/relationships/hyperlink" Target="http://en.wikipedia.org/wiki/Hewlett-Packard" TargetMode="External"/><Relationship Id="rId22" Type="http://schemas.openxmlformats.org/officeDocument/2006/relationships/hyperlink" Target="http://en.wikipedia.org/wiki/VMwar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package" Target="../embeddings/Microsoft_Word_Document1.docx"/></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hillside.net/plop/2004/papers/tsorgente0/PLoP2004_tsorgente0_0.doc" TargetMode="External"/><Relationship Id="rId2" Type="http://schemas.openxmlformats.org/officeDocument/2006/relationships/hyperlink" Target="http://sugarloafplop.dsc.upe.br/AnaisSugar2007_WEB.pdf" TargetMode="External"/><Relationship Id="rId1" Type="http://schemas.openxmlformats.org/officeDocument/2006/relationships/slideLayout" Target="../slideLayouts/slideLayout2.xml"/><Relationship Id="rId4" Type="http://schemas.openxmlformats.org/officeDocument/2006/relationships/hyperlink" Target="http://www.hillside.net/patterns/EuroPLoP/submissions-2002.html"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www.cloudsecurity.org/"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earchcloudcomputing.techtarget.com/news/1358890/VMwares-Terremark-investment-signals-deeper-foray-into-public-cloud" TargetMode="External"/><Relationship Id="rId2" Type="http://schemas.openxmlformats.org/officeDocument/2006/relationships/hyperlink" Target="http://searchcloudcomputing.techtarget.com/news/1520075/Verizon-piggybacks-on-Terremark-for-SMB-cloud-service" TargetMode="External"/><Relationship Id="rId1" Type="http://schemas.openxmlformats.org/officeDocument/2006/relationships/slideLayout" Target="../slideLayouts/slideLayout2.xml"/><Relationship Id="rId4" Type="http://schemas.openxmlformats.org/officeDocument/2006/relationships/hyperlink" Target="http://searchcloudcomputing.techtarget.com/resources/Cloud-infrastructure" TargetMode="External"/></Relationships>
</file>

<file path=ppt/slides/_rels/slide74.xml.rels><?xml version="1.0" encoding="UTF-8" standalone="yes"?>
<Relationships xmlns="http://schemas.openxmlformats.org/package/2006/relationships"><Relationship Id="rId2" Type="http://schemas.openxmlformats.org/officeDocument/2006/relationships/hyperlink" Target="http://searchcloudcomputing.techtarget.com/news/1506446/Terremark-vCloud-Express-outage-raises-red-flag"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en.wikipedia.org/wiki/Penta_Security" TargetMode="External"/><Relationship Id="rId2" Type="http://schemas.openxmlformats.org/officeDocument/2006/relationships/hyperlink" Target="http://en.wikipedia.org/wiki/Application_firewall" TargetMode="External"/><Relationship Id="rId1" Type="http://schemas.openxmlformats.org/officeDocument/2006/relationships/slideLayout" Target="../slideLayouts/slideLayout2.xml"/><Relationship Id="rId4" Type="http://schemas.openxmlformats.org/officeDocument/2006/relationships/hyperlink" Target="http://en.wikipedia.org/wiki/KT_Corporation" TargetMode="External"/></Relationships>
</file>

<file path=ppt/slides/_rels/slide82.xml.rels><?xml version="1.0" encoding="UTF-8" standalone="yes"?>
<Relationships xmlns="http://schemas.openxmlformats.org/package/2006/relationships"><Relationship Id="rId3" Type="http://schemas.openxmlformats.org/officeDocument/2006/relationships/hyperlink" Target="http://www.stone-ware.com/site/index.html" TargetMode="External"/><Relationship Id="rId2" Type="http://schemas.openxmlformats.org/officeDocument/2006/relationships/hyperlink" Target="http://www.informationweek.com/news/hardware/desktop/229219023" TargetMode="External"/><Relationship Id="rId1" Type="http://schemas.openxmlformats.org/officeDocument/2006/relationships/slideLayout" Target="../slideLayouts/slideLayout2.xml"/><Relationship Id="rId5" Type="http://schemas.openxmlformats.org/officeDocument/2006/relationships/hyperlink" Target="http://shop.lenovo.com/SEUILibrary/controller/e/web/LenovoPortal/en_US/special-offers.workflow:ShowPromo?LandingPage=/All/US/Sitelets/Alternative_Desktop_Computing/Overview" TargetMode="External"/><Relationship Id="rId4" Type="http://schemas.openxmlformats.org/officeDocument/2006/relationships/hyperlink" Target="http://www.informationweek.com/news/hardware/desktop/229400471"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www.vmware.com/products/datacenter-virtualization/vcloud-suite/overview.html"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9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ebiquity.umbc.edu/paper/html/id/610/Automating-Cloud-Services-Lifecycle-through-Semantic-technologies" TargetMode="External"/><Relationship Id="rId2" Type="http://schemas.openxmlformats.org/officeDocument/2006/relationships/hyperlink" Target="http://domino.research.ibm.com/library/cyberdig.nsf/papers/F56608FC1F69819185257669005E6167/$File/rc24883.pdf"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forceplatform.com/" TargetMode="External"/><Relationship Id="rId7" Type="http://schemas.openxmlformats.org/officeDocument/2006/relationships/hyperlink" Target="http://www.vmware.com/" TargetMode="External"/><Relationship Id="rId2" Type="http://schemas.openxmlformats.org/officeDocument/2006/relationships/hyperlink" Target="http://aws.amazon.com/ec2" TargetMode="External"/><Relationship Id="rId1" Type="http://schemas.openxmlformats.org/officeDocument/2006/relationships/slideLayout" Target="../slideLayouts/slideLayout2.xml"/><Relationship Id="rId6" Type="http://schemas.openxmlformats.org/officeDocument/2006/relationships/hyperlink" Target="http://en.wikipedia.org/wiki/Popek_and_Goldberg_virtualization_requirements" TargetMode="External"/><Relationship Id="rId5" Type="http://schemas.openxmlformats.org/officeDocument/2006/relationships/hyperlink" Target="http://msdn.microsoft.com/en-us/architecture/ff803574.aspx" TargetMode="External"/><Relationship Id="rId4" Type="http://schemas.openxmlformats.org/officeDocument/2006/relationships/hyperlink" Target="http://www.gogrid.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5: Cloud Computing Security</a:t>
            </a:r>
            <a:endParaRPr lang="en-US" sz="3600" dirty="0"/>
          </a:p>
        </p:txBody>
      </p:sp>
      <p:sp>
        <p:nvSpPr>
          <p:cNvPr id="3" name="Subtitle 2"/>
          <p:cNvSpPr>
            <a:spLocks noGrp="1"/>
          </p:cNvSpPr>
          <p:nvPr>
            <p:ph type="subTitle" idx="1"/>
          </p:nvPr>
        </p:nvSpPr>
        <p:spPr/>
        <p:txBody>
          <a:bodyPr/>
          <a:lstStyle/>
          <a:p>
            <a:r>
              <a:rPr lang="en-US" dirty="0" smtClean="0"/>
              <a:t>Dr. </a:t>
            </a:r>
            <a:r>
              <a:rPr lang="en-US" dirty="0" err="1" smtClean="0"/>
              <a:t>E.B.Fernandez</a:t>
            </a:r>
            <a:endParaRPr lang="en-US" dirty="0"/>
          </a:p>
        </p:txBody>
      </p:sp>
    </p:spTree>
    <p:extLst>
      <p:ext uri="{BB962C8B-B14F-4D97-AF65-F5344CB8AC3E}">
        <p14:creationId xmlns:p14="http://schemas.microsoft.com/office/powerpoint/2010/main" val="3356125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ChangeArrowheads="1"/>
          </p:cNvSpPr>
          <p:nvPr/>
        </p:nvSpPr>
        <p:spPr bwMode="auto">
          <a:xfrm>
            <a:off x="2209800" y="228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000">
                <a:solidFill>
                  <a:prstClr val="black"/>
                </a:solidFill>
              </a:rPr>
              <a:t>Service-Oriented Architecture (SOA)</a:t>
            </a:r>
          </a:p>
        </p:txBody>
      </p:sp>
      <p:sp>
        <p:nvSpPr>
          <p:cNvPr id="182274" name="Rectangle 3"/>
          <p:cNvSpPr>
            <a:spLocks noChangeArrowheads="1"/>
          </p:cNvSpPr>
          <p:nvPr/>
        </p:nvSpPr>
        <p:spPr bwMode="auto">
          <a:xfrm>
            <a:off x="2209800" y="1371600"/>
            <a:ext cx="7772400" cy="4800600"/>
          </a:xfrm>
          <a:prstGeom prst="rect">
            <a:avLst/>
          </a:prstGeom>
          <a:noFill/>
          <a:ln w="9525">
            <a:noFill/>
            <a:miter lim="800000"/>
            <a:headEnd/>
            <a:tailEnd/>
          </a:ln>
        </p:spPr>
        <p:txBody>
          <a:bodyPr/>
          <a:lstStyle/>
          <a:p>
            <a:pPr marL="342900" indent="-342900" eaLnBrk="0" fontAlgn="base" hangingPunct="0">
              <a:lnSpc>
                <a:spcPct val="80000"/>
              </a:lnSpc>
              <a:spcBef>
                <a:spcPct val="20000"/>
              </a:spcBef>
              <a:spcAft>
                <a:spcPct val="0"/>
              </a:spcAft>
              <a:buFont typeface="Arial" charset="0"/>
              <a:buChar char="•"/>
            </a:pPr>
            <a:r>
              <a:rPr lang="en-US" sz="2400" dirty="0">
                <a:solidFill>
                  <a:prstClr val="black"/>
                </a:solidFill>
              </a:rPr>
              <a:t>A </a:t>
            </a:r>
            <a:r>
              <a:rPr lang="en-US" sz="2400" b="1" dirty="0">
                <a:solidFill>
                  <a:prstClr val="black"/>
                </a:solidFill>
              </a:rPr>
              <a:t>service</a:t>
            </a:r>
            <a:r>
              <a:rPr lang="en-US" sz="2400" dirty="0">
                <a:solidFill>
                  <a:prstClr val="black"/>
                </a:solidFill>
              </a:rPr>
              <a:t> is a logical representation of a business activity that has a specified outcome</a:t>
            </a:r>
          </a:p>
          <a:p>
            <a:pPr marL="342900" indent="-342900" eaLnBrk="0" fontAlgn="base" hangingPunct="0">
              <a:lnSpc>
                <a:spcPct val="80000"/>
              </a:lnSpc>
              <a:spcBef>
                <a:spcPct val="20000"/>
              </a:spcBef>
              <a:spcAft>
                <a:spcPct val="0"/>
              </a:spcAft>
              <a:buFont typeface="Arial" charset="0"/>
              <a:buChar char="•"/>
            </a:pPr>
            <a:r>
              <a:rPr lang="en-US" sz="2400" dirty="0">
                <a:solidFill>
                  <a:prstClr val="black"/>
                </a:solidFill>
              </a:rPr>
              <a:t>SOA is an architectural style in which a system is composed from a set of loosely coupled services that interact with each other by sending messages</a:t>
            </a:r>
          </a:p>
          <a:p>
            <a:pPr marL="342900" indent="-342900" eaLnBrk="0" fontAlgn="base" hangingPunct="0">
              <a:lnSpc>
                <a:spcPct val="80000"/>
              </a:lnSpc>
              <a:spcBef>
                <a:spcPct val="20000"/>
              </a:spcBef>
              <a:spcAft>
                <a:spcPct val="0"/>
              </a:spcAft>
              <a:buFont typeface="Arial" charset="0"/>
              <a:buChar char="•"/>
            </a:pPr>
            <a:r>
              <a:rPr lang="en-US" sz="2400" dirty="0">
                <a:solidFill>
                  <a:prstClr val="black"/>
                </a:solidFill>
              </a:rPr>
              <a:t>In order to interoperate, each service publishes its </a:t>
            </a:r>
            <a:r>
              <a:rPr lang="en-US" sz="2400" b="1" dirty="0">
                <a:solidFill>
                  <a:prstClr val="black"/>
                </a:solidFill>
              </a:rPr>
              <a:t>description</a:t>
            </a:r>
            <a:r>
              <a:rPr lang="en-US" sz="2400" dirty="0">
                <a:solidFill>
                  <a:prstClr val="black"/>
                </a:solidFill>
              </a:rPr>
              <a:t>, which defines its interface and expresses constraints and policies that must be respected in order to interact with it.</a:t>
            </a:r>
          </a:p>
          <a:p>
            <a:pPr marL="342900" indent="-342900" eaLnBrk="0" fontAlgn="base" hangingPunct="0">
              <a:lnSpc>
                <a:spcPct val="80000"/>
              </a:lnSpc>
              <a:spcBef>
                <a:spcPct val="20000"/>
              </a:spcBef>
              <a:spcAft>
                <a:spcPct val="0"/>
              </a:spcAft>
              <a:buFont typeface="Arial" charset="0"/>
              <a:buChar char="•"/>
            </a:pPr>
            <a:r>
              <a:rPr lang="en-US" sz="2400" dirty="0">
                <a:solidFill>
                  <a:prstClr val="black"/>
                </a:solidFill>
              </a:rPr>
              <a:t>Applications are built by coordinating and assembling services (</a:t>
            </a:r>
            <a:r>
              <a:rPr lang="en-US" sz="2400" b="1" dirty="0">
                <a:solidFill>
                  <a:prstClr val="black"/>
                </a:solidFill>
              </a:rPr>
              <a:t>workflow</a:t>
            </a:r>
            <a:r>
              <a:rPr lang="en-US" sz="2400" dirty="0">
                <a:solidFill>
                  <a:prstClr val="black"/>
                </a:solidFill>
              </a:rPr>
              <a:t> style)</a:t>
            </a:r>
          </a:p>
          <a:p>
            <a:pPr marL="342900" indent="-342900" eaLnBrk="0" fontAlgn="base" hangingPunct="0">
              <a:lnSpc>
                <a:spcPct val="80000"/>
              </a:lnSpc>
              <a:spcBef>
                <a:spcPct val="20000"/>
              </a:spcBef>
              <a:spcAft>
                <a:spcPct val="0"/>
              </a:spcAft>
              <a:buFont typeface="Arial" charset="0"/>
              <a:buChar char="•"/>
            </a:pPr>
            <a:r>
              <a:rPr lang="en-US" sz="2400" dirty="0">
                <a:solidFill>
                  <a:prstClr val="black"/>
                </a:solidFill>
              </a:rPr>
              <a:t>A key principle about services is that they should be easily reusable and </a:t>
            </a:r>
            <a:r>
              <a:rPr lang="en-US" sz="2400" b="1" dirty="0">
                <a:solidFill>
                  <a:prstClr val="black"/>
                </a:solidFill>
              </a:rPr>
              <a:t>discoverable</a:t>
            </a:r>
            <a:r>
              <a:rPr lang="en-US" sz="2400" dirty="0">
                <a:solidFill>
                  <a:prstClr val="black"/>
                </a:solidFill>
              </a:rPr>
              <a:t>, even in an inter-organizational context</a:t>
            </a:r>
          </a:p>
        </p:txBody>
      </p:sp>
    </p:spTree>
    <p:extLst>
      <p:ext uri="{BB962C8B-B14F-4D97-AF65-F5344CB8AC3E}">
        <p14:creationId xmlns:p14="http://schemas.microsoft.com/office/powerpoint/2010/main" val="4038215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Title 1"/>
          <p:cNvSpPr>
            <a:spLocks/>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dirty="0"/>
              <a:t>Software as a </a:t>
            </a:r>
            <a:r>
              <a:rPr lang="en-US" altLang="en-US" sz="3600" i="0" dirty="0" smtClean="0"/>
              <a:t>Service (</a:t>
            </a:r>
            <a:r>
              <a:rPr lang="en-US" altLang="en-US" sz="3600" i="0" dirty="0" smtClean="0">
                <a:solidFill>
                  <a:schemeClr val="tx2"/>
                </a:solidFill>
              </a:rPr>
              <a:t>SaaS)</a:t>
            </a:r>
            <a:endParaRPr lang="en-US" altLang="en-US" sz="3600" i="0" dirty="0">
              <a:solidFill>
                <a:schemeClr val="tx2"/>
              </a:solidFill>
            </a:endParaRPr>
          </a:p>
        </p:txBody>
      </p:sp>
      <p:sp>
        <p:nvSpPr>
          <p:cNvPr id="749571" name="Content Placeholder 2"/>
          <p:cNvSpPr>
            <a:spLocks/>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1600" b="0" i="0" dirty="0"/>
              <a:t>T</a:t>
            </a:r>
            <a:r>
              <a:rPr lang="en-US" altLang="en-US" sz="1600" b="0" i="0" dirty="0" smtClean="0"/>
              <a:t>he </a:t>
            </a:r>
            <a:r>
              <a:rPr lang="en-US" altLang="en-US" sz="1600" b="0" i="0" dirty="0"/>
              <a:t>user rents software from the cloud provider instead of buying it. The software is hosted in the data center managed by the provider, and it is available over the network, typically the Internet. Examples of SaaS: CRM, ERP, Word Processor, Spreadsheet, database applications, etc.</a:t>
            </a:r>
          </a:p>
          <a:p>
            <a:pPr>
              <a:buFontTx/>
              <a:buNone/>
            </a:pPr>
            <a:r>
              <a:rPr lang="en-US" altLang="en-US" sz="1600" b="0" i="0" dirty="0"/>
              <a:t> </a:t>
            </a:r>
          </a:p>
          <a:p>
            <a:pPr>
              <a:buFontTx/>
              <a:buNone/>
            </a:pPr>
            <a:r>
              <a:rPr lang="en-US" altLang="en-US" sz="1600" b="0" i="0" dirty="0"/>
              <a:t>SaaS has the following characteristics:</a:t>
            </a:r>
          </a:p>
          <a:p>
            <a:r>
              <a:rPr lang="en-US" altLang="en-US" sz="1600" i="0" dirty="0"/>
              <a:t>Access via the web</a:t>
            </a:r>
            <a:r>
              <a:rPr lang="en-US" altLang="en-US" sz="1600" b="0" i="0" dirty="0"/>
              <a:t>: end users access the application via the Internet using a web browser instead of the traditional PC-based client.</a:t>
            </a:r>
          </a:p>
          <a:p>
            <a:r>
              <a:rPr lang="en-US" altLang="en-US" sz="1600" i="0" dirty="0"/>
              <a:t>Vendor support</a:t>
            </a:r>
            <a:r>
              <a:rPr lang="en-US" altLang="en-US" sz="1600" b="0" i="0" dirty="0"/>
              <a:t>: the application is hosted and operated by the cloud provider.</a:t>
            </a:r>
          </a:p>
          <a:p>
            <a:r>
              <a:rPr lang="en-US" altLang="en-US" sz="1600" i="0" dirty="0"/>
              <a:t>Subscription Pricing</a:t>
            </a:r>
            <a:r>
              <a:rPr lang="en-US" altLang="en-US" sz="1600" b="0" i="0" dirty="0"/>
              <a:t>: users only pay only for what they use. They do not invest on upfront fees such as licensing fees.</a:t>
            </a:r>
          </a:p>
          <a:p>
            <a:r>
              <a:rPr lang="en-US" altLang="en-US" sz="1600" i="0" dirty="0"/>
              <a:t>Low Customization</a:t>
            </a:r>
            <a:r>
              <a:rPr lang="en-US" altLang="en-US" sz="1600" b="0" i="0" dirty="0"/>
              <a:t>: the applications are highly standardized across customers, often hosted in a “multi-tenant” architecture model.</a:t>
            </a:r>
          </a:p>
          <a:p>
            <a:r>
              <a:rPr lang="en-US" altLang="en-US" sz="1600" i="0" dirty="0"/>
              <a:t>Managed Upgrades</a:t>
            </a:r>
            <a:r>
              <a:rPr lang="en-US" altLang="en-US" sz="1600" b="0" i="0" dirty="0"/>
              <a:t>: functionality enhancements such as upgrades and installations are completely controlled by the vendor. </a:t>
            </a:r>
          </a:p>
          <a:p>
            <a:endParaRPr lang="en-US" altLang="en-US" sz="1600" dirty="0"/>
          </a:p>
        </p:txBody>
      </p:sp>
    </p:spTree>
    <p:extLst>
      <p:ext uri="{BB962C8B-B14F-4D97-AF65-F5344CB8AC3E}">
        <p14:creationId xmlns:p14="http://schemas.microsoft.com/office/powerpoint/2010/main" val="3025527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Title 1"/>
          <p:cNvSpPr>
            <a:spLocks/>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dirty="0">
                <a:solidFill>
                  <a:schemeClr val="tx2"/>
                </a:solidFill>
              </a:rPr>
              <a:t>Platform as a Service (PaaS)</a:t>
            </a:r>
            <a:br>
              <a:rPr lang="en-US" altLang="en-US" sz="3600" i="0" dirty="0">
                <a:solidFill>
                  <a:schemeClr val="tx2"/>
                </a:solidFill>
              </a:rPr>
            </a:br>
            <a:endParaRPr lang="en-US" altLang="en-US" sz="3600" i="0" dirty="0">
              <a:solidFill>
                <a:schemeClr val="tx2"/>
              </a:solidFill>
            </a:endParaRPr>
          </a:p>
        </p:txBody>
      </p:sp>
      <p:sp>
        <p:nvSpPr>
          <p:cNvPr id="750595" name="Content Placeholder 2"/>
          <p:cNvSpPr>
            <a:spLocks/>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400" b="0" i="0" dirty="0" smtClean="0"/>
              <a:t>It </a:t>
            </a:r>
            <a:r>
              <a:rPr lang="en-US" altLang="en-US" sz="2400" b="0" i="0" dirty="0"/>
              <a:t>offers an environment for developers where they can </a:t>
            </a:r>
            <a:r>
              <a:rPr lang="en-US" altLang="en-US" sz="2400" b="0" i="0" dirty="0" smtClean="0"/>
              <a:t>develop, test, </a:t>
            </a:r>
            <a:r>
              <a:rPr lang="en-US" altLang="en-US" sz="2400" b="0" i="0" dirty="0"/>
              <a:t>and run their applications</a:t>
            </a:r>
          </a:p>
          <a:p>
            <a:r>
              <a:rPr lang="en-US" altLang="en-US" sz="2400" b="0" i="0" dirty="0"/>
              <a:t>A programming platform is offered to the user (developer), which provides </a:t>
            </a:r>
            <a:r>
              <a:rPr lang="en-US" altLang="en-US" sz="2400" i="0" dirty="0"/>
              <a:t>a complete software lifecycle management</a:t>
            </a:r>
            <a:r>
              <a:rPr lang="en-US" altLang="en-US" sz="2400" b="0" i="0" dirty="0"/>
              <a:t>, from planning to design to building applications to testing to maintenance</a:t>
            </a:r>
          </a:p>
          <a:p>
            <a:r>
              <a:rPr lang="en-US" altLang="en-US" sz="2400" b="0" i="0" dirty="0"/>
              <a:t>Two examples are </a:t>
            </a:r>
            <a:r>
              <a:rPr lang="en-US" altLang="en-US" sz="2400" i="0" dirty="0"/>
              <a:t>Google’s App Engine </a:t>
            </a:r>
            <a:r>
              <a:rPr lang="en-US" altLang="en-US" sz="2400" b="0" i="0" dirty="0"/>
              <a:t>and </a:t>
            </a:r>
            <a:r>
              <a:rPr lang="en-US" altLang="en-US" sz="2400" i="0" dirty="0" smtClean="0"/>
              <a:t>Force.com</a:t>
            </a:r>
            <a:r>
              <a:rPr lang="en-US" altLang="en-US" sz="2400" b="0" i="0" dirty="0"/>
              <a:t>.  Google’s App Engine offers APIs for storage, platform, and database. It supports applications written in different programming languages such as Java and Python. The Force.com platform is similar, but it uses a custom programming language called Apex. </a:t>
            </a:r>
          </a:p>
        </p:txBody>
      </p:sp>
    </p:spTree>
    <p:extLst>
      <p:ext uri="{BB962C8B-B14F-4D97-AF65-F5344CB8AC3E}">
        <p14:creationId xmlns:p14="http://schemas.microsoft.com/office/powerpoint/2010/main" val="3670691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Title 1"/>
          <p:cNvSpPr>
            <a:spLocks/>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Infrastructure as a Service (IaaS)</a:t>
            </a:r>
          </a:p>
        </p:txBody>
      </p:sp>
      <p:sp>
        <p:nvSpPr>
          <p:cNvPr id="751619" name="Content Placeholder 2"/>
          <p:cNvSpPr>
            <a:spLocks/>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400" b="0" i="0" dirty="0"/>
              <a:t>Infrastructure as a Service  provides computing infrastructure to customers</a:t>
            </a:r>
          </a:p>
          <a:p>
            <a:r>
              <a:rPr lang="en-US" altLang="en-US" sz="2400" b="0" i="0" dirty="0"/>
              <a:t>The IaaS layer virtualizes computing power, storage and network connectivity of the data centers, and offers it as services to customers.</a:t>
            </a:r>
          </a:p>
          <a:p>
            <a:r>
              <a:rPr lang="en-US" altLang="en-US" sz="2400" b="0" i="0" dirty="0"/>
              <a:t>Amazon (EC2), </a:t>
            </a:r>
            <a:r>
              <a:rPr lang="en-US" altLang="en-US" sz="2400" b="0" i="0" dirty="0" smtClean="0"/>
              <a:t>Microsoft, and </a:t>
            </a:r>
            <a:r>
              <a:rPr lang="en-US" altLang="en-US" sz="2400" b="0" i="0" dirty="0"/>
              <a:t>Google are some of the companies that offer infrastructure services. </a:t>
            </a:r>
          </a:p>
        </p:txBody>
      </p:sp>
    </p:spTree>
    <p:extLst>
      <p:ext uri="{BB962C8B-B14F-4D97-AF65-F5344CB8AC3E}">
        <p14:creationId xmlns:p14="http://schemas.microsoft.com/office/powerpoint/2010/main" val="1332492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r>
            <a:br>
              <a:rPr lang="en-US" dirty="0" smtClean="0"/>
            </a:br>
            <a:r>
              <a:rPr lang="en-US" dirty="0" smtClean="0"/>
              <a:t>Main </a:t>
            </a:r>
            <a:r>
              <a:rPr lang="en-US" dirty="0"/>
              <a:t>players in the </a:t>
            </a:r>
            <a:r>
              <a:rPr lang="en-US" dirty="0" err="1" smtClean="0"/>
              <a:t>IaaS</a:t>
            </a:r>
            <a:r>
              <a:rPr lang="en-US" dirty="0" smtClean="0"/>
              <a:t> space   (10/14)</a:t>
            </a:r>
            <a:r>
              <a:rPr lang="en-US" dirty="0"/>
              <a:t/>
            </a:r>
            <a:br>
              <a:rPr lang="en-US" dirty="0"/>
            </a:br>
            <a:endParaRPr lang="en-US" dirty="0"/>
          </a:p>
        </p:txBody>
      </p:sp>
      <p:sp>
        <p:nvSpPr>
          <p:cNvPr id="5" name="Content Placeholder 4"/>
          <p:cNvSpPr>
            <a:spLocks noGrp="1"/>
          </p:cNvSpPr>
          <p:nvPr>
            <p:ph idx="1"/>
          </p:nvPr>
        </p:nvSpPr>
        <p:spPr/>
        <p:txBody>
          <a:bodyPr>
            <a:normAutofit fontScale="85000" lnSpcReduction="20000"/>
          </a:bodyPr>
          <a:lstStyle/>
          <a:p>
            <a:r>
              <a:rPr lang="en-US" b="1" dirty="0" smtClean="0"/>
              <a:t>Amazon </a:t>
            </a:r>
            <a:r>
              <a:rPr lang="en-US" b="1" dirty="0"/>
              <a:t>Web Services </a:t>
            </a:r>
            <a:r>
              <a:rPr lang="en-US" dirty="0"/>
              <a:t>(AWS), which offers a full range of compute and storage products</a:t>
            </a:r>
          </a:p>
          <a:p>
            <a:r>
              <a:rPr lang="en-US" b="1" dirty="0"/>
              <a:t>Windows Azure</a:t>
            </a:r>
            <a:r>
              <a:rPr lang="en-US" dirty="0"/>
              <a:t>, especially appropriate for those used to working with Microsoft platforms</a:t>
            </a:r>
          </a:p>
          <a:p>
            <a:r>
              <a:rPr lang="en-US" b="1" dirty="0"/>
              <a:t>HP </a:t>
            </a:r>
            <a:r>
              <a:rPr lang="en-US" b="1" dirty="0" err="1"/>
              <a:t>Helion</a:t>
            </a:r>
            <a:r>
              <a:rPr lang="en-US" dirty="0"/>
              <a:t>, which leverages HP’s enterprise success to integrate existing IT infrastructure with private and public cloud services</a:t>
            </a:r>
          </a:p>
          <a:p>
            <a:r>
              <a:rPr lang="en-US" b="1" dirty="0"/>
              <a:t>Google Compute Engine</a:t>
            </a:r>
            <a:r>
              <a:rPr lang="en-US" dirty="0"/>
              <a:t>, which leverages its reputation and lead in Search, and its famously efficient cloud data centers, to extend competition to the infrastructure space as well.</a:t>
            </a:r>
          </a:p>
          <a:p>
            <a:r>
              <a:rPr lang="en-US" b="1" dirty="0"/>
              <a:t>Rackspace Open C</a:t>
            </a:r>
            <a:r>
              <a:rPr lang="en-US" dirty="0"/>
              <a:t>loud, which has a strong focus on customer service</a:t>
            </a:r>
          </a:p>
          <a:p>
            <a:r>
              <a:rPr lang="en-US" b="1" dirty="0"/>
              <a:t>VMware Hybrid Cloud Services</a:t>
            </a:r>
            <a:r>
              <a:rPr lang="en-US" dirty="0"/>
              <a:t>, which leverages VMware’s success in virtualization to offer a solution spanning from Data Center to Public </a:t>
            </a:r>
            <a:r>
              <a:rPr lang="en-US" dirty="0" smtClean="0"/>
              <a:t>Cloud</a:t>
            </a:r>
          </a:p>
          <a:p>
            <a:pPr marL="0" indent="0">
              <a:buNone/>
            </a:pPr>
            <a:r>
              <a:rPr lang="en-US" dirty="0" smtClean="0"/>
              <a:t>Next is Gartner’s Magic Quadrant (ability to execute  (y) vs completeness  (x))</a:t>
            </a:r>
            <a:endParaRPr lang="en-US" dirty="0"/>
          </a:p>
          <a:p>
            <a:endParaRPr lang="en-US" dirty="0"/>
          </a:p>
        </p:txBody>
      </p:sp>
    </p:spTree>
    <p:extLst>
      <p:ext uri="{BB962C8B-B14F-4D97-AF65-F5344CB8AC3E}">
        <p14:creationId xmlns:p14="http://schemas.microsoft.com/office/powerpoint/2010/main" val="31786950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Z:\NT\CloudComp\CC2014\Magic Quadrant for Cloud Infrastructure as a Service_files\261698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0160" y="1422400"/>
            <a:ext cx="4754880" cy="43891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2000" dirty="0"/>
              <a:t>http://www.gartner.com/technology/reprints.do?id=1-1UM9419&amp;ct=140529&amp;st=sb</a:t>
            </a:r>
          </a:p>
        </p:txBody>
      </p:sp>
    </p:spTree>
    <p:extLst>
      <p:ext uri="{BB962C8B-B14F-4D97-AF65-F5344CB8AC3E}">
        <p14:creationId xmlns:p14="http://schemas.microsoft.com/office/powerpoint/2010/main" val="2585394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 </a:t>
            </a:r>
            <a:r>
              <a:rPr lang="en-US" dirty="0" err="1" smtClean="0"/>
              <a:t>Helion</a:t>
            </a:r>
            <a:endParaRPr lang="en-US" dirty="0"/>
          </a:p>
        </p:txBody>
      </p:sp>
      <p:sp>
        <p:nvSpPr>
          <p:cNvPr id="3" name="Content Placeholder 2"/>
          <p:cNvSpPr>
            <a:spLocks noGrp="1"/>
          </p:cNvSpPr>
          <p:nvPr>
            <p:ph idx="1"/>
          </p:nvPr>
        </p:nvSpPr>
        <p:spPr/>
        <p:txBody>
          <a:bodyPr>
            <a:normAutofit/>
          </a:bodyPr>
          <a:lstStyle/>
          <a:p>
            <a:r>
              <a:rPr lang="en-US" b="1" dirty="0"/>
              <a:t>HP </a:t>
            </a:r>
            <a:r>
              <a:rPr lang="en-US" b="1" dirty="0" err="1"/>
              <a:t>Helion</a:t>
            </a:r>
            <a:r>
              <a:rPr lang="en-US" dirty="0"/>
              <a:t> is an enterprise cloud platform by </a:t>
            </a:r>
            <a:r>
              <a:rPr lang="en-US" dirty="0">
                <a:hlinkClick r:id="rId2" tooltip="HP"/>
              </a:rPr>
              <a:t>HP</a:t>
            </a:r>
            <a:r>
              <a:rPr lang="en-US" dirty="0"/>
              <a:t> consisting of hardware, software, and services hosted in the private, public, and hybrid cloud. HP </a:t>
            </a:r>
            <a:r>
              <a:rPr lang="en-US" dirty="0" err="1"/>
              <a:t>Helion</a:t>
            </a:r>
            <a:r>
              <a:rPr lang="en-US" dirty="0"/>
              <a:t> was announced and launched in May 2014</a:t>
            </a:r>
            <a:r>
              <a:rPr lang="en-US" dirty="0" smtClean="0"/>
              <a:t>. </a:t>
            </a:r>
            <a:r>
              <a:rPr lang="en-US" dirty="0"/>
              <a:t>HP has revealed it will commit 1 billion USD over two years to develop and market the platform</a:t>
            </a:r>
            <a:r>
              <a:rPr lang="en-US" dirty="0" smtClean="0"/>
              <a:t>.</a:t>
            </a:r>
          </a:p>
          <a:p>
            <a:r>
              <a:rPr lang="en-US" dirty="0" smtClean="0"/>
              <a:t>A </a:t>
            </a:r>
            <a:r>
              <a:rPr lang="en-US" dirty="0"/>
              <a:t>transparent, enterprise-grade public cloud based on </a:t>
            </a:r>
            <a:r>
              <a:rPr lang="en-US" b="1" dirty="0"/>
              <a:t>OpenStack</a:t>
            </a:r>
            <a:r>
              <a:rPr lang="en-US" dirty="0"/>
              <a:t>® technology. </a:t>
            </a:r>
            <a:r>
              <a:rPr lang="en-US" dirty="0" smtClean="0"/>
              <a:t>Offers </a:t>
            </a:r>
            <a:r>
              <a:rPr lang="en-US" dirty="0"/>
              <a:t>on-demand, pay-as-you-go cloud services for computing and storage infrastructure as well as platform services. </a:t>
            </a:r>
          </a:p>
        </p:txBody>
      </p:sp>
    </p:spTree>
    <p:extLst>
      <p:ext uri="{BB962C8B-B14F-4D97-AF65-F5344CB8AC3E}">
        <p14:creationId xmlns:p14="http://schemas.microsoft.com/office/powerpoint/2010/main" val="1207023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OpenStack</a:t>
            </a:r>
            <a:endParaRPr lang="en-US" dirty="0"/>
          </a:p>
        </p:txBody>
      </p:sp>
      <p:sp>
        <p:nvSpPr>
          <p:cNvPr id="3" name="Content Placeholder 2"/>
          <p:cNvSpPr>
            <a:spLocks noGrp="1"/>
          </p:cNvSpPr>
          <p:nvPr>
            <p:ph idx="1"/>
          </p:nvPr>
        </p:nvSpPr>
        <p:spPr/>
        <p:txBody>
          <a:bodyPr>
            <a:normAutofit/>
          </a:bodyPr>
          <a:lstStyle/>
          <a:p>
            <a:r>
              <a:rPr lang="en-US" sz="2400" b="1" dirty="0" err="1"/>
              <a:t>OpenStack</a:t>
            </a:r>
            <a:r>
              <a:rPr lang="en-US" sz="2400" dirty="0"/>
              <a:t> is a </a:t>
            </a:r>
            <a:r>
              <a:rPr lang="en-US" sz="2400" dirty="0">
                <a:hlinkClick r:id="rId2" tooltip="Cloud computing"/>
              </a:rPr>
              <a:t>cloud computing</a:t>
            </a:r>
            <a:r>
              <a:rPr lang="en-US" sz="2400" dirty="0"/>
              <a:t> project to provide an infrastructure as a service (</a:t>
            </a:r>
            <a:r>
              <a:rPr lang="en-US" sz="2400" dirty="0" err="1"/>
              <a:t>IaaS</a:t>
            </a:r>
            <a:r>
              <a:rPr lang="en-US" sz="2400" dirty="0"/>
              <a:t>). It is </a:t>
            </a:r>
            <a:r>
              <a:rPr lang="en-US" sz="2400" dirty="0">
                <a:hlinkClick r:id="rId3" tooltip="Free software"/>
              </a:rPr>
              <a:t>free</a:t>
            </a:r>
            <a:r>
              <a:rPr lang="en-US" sz="2400" dirty="0"/>
              <a:t> </a:t>
            </a:r>
            <a:r>
              <a:rPr lang="en-US" sz="2400" dirty="0">
                <a:hlinkClick r:id="rId4" tooltip="Open source software"/>
              </a:rPr>
              <a:t>open source software</a:t>
            </a:r>
            <a:r>
              <a:rPr lang="en-US" sz="2400" dirty="0"/>
              <a:t> released under the terms of the </a:t>
            </a:r>
            <a:r>
              <a:rPr lang="en-US" sz="2400" dirty="0">
                <a:hlinkClick r:id="rId5" tooltip="Apache License"/>
              </a:rPr>
              <a:t>Apache License</a:t>
            </a:r>
            <a:r>
              <a:rPr lang="en-US" sz="2400" dirty="0"/>
              <a:t>. The project is managed by the </a:t>
            </a:r>
            <a:r>
              <a:rPr lang="en-US" sz="2400" dirty="0" err="1">
                <a:hlinkClick r:id="rId6"/>
              </a:rPr>
              <a:t>OpenStack</a:t>
            </a:r>
            <a:r>
              <a:rPr lang="en-US" sz="2400" dirty="0">
                <a:hlinkClick r:id="rId6"/>
              </a:rPr>
              <a:t> Foundation</a:t>
            </a:r>
            <a:r>
              <a:rPr lang="en-US" sz="2400" dirty="0"/>
              <a:t>, a non-profit corporate entity established in September 2012 to promote, protect and empower </a:t>
            </a:r>
            <a:r>
              <a:rPr lang="en-US" sz="2400" dirty="0" err="1"/>
              <a:t>OpenStack</a:t>
            </a:r>
            <a:r>
              <a:rPr lang="en-US" sz="2400" dirty="0"/>
              <a:t> software and its community.</a:t>
            </a:r>
          </a:p>
          <a:p>
            <a:r>
              <a:rPr lang="en-US" sz="2400" dirty="0"/>
              <a:t>More than 150 companies joined the project among which are </a:t>
            </a:r>
            <a:r>
              <a:rPr lang="en-US" sz="2400" dirty="0">
                <a:hlinkClick r:id="rId7" tooltip="Advanced Micro Devices"/>
              </a:rPr>
              <a:t>AMD</a:t>
            </a:r>
            <a:r>
              <a:rPr lang="en-US" sz="2400" dirty="0"/>
              <a:t>, </a:t>
            </a:r>
            <a:r>
              <a:rPr lang="en-US" sz="2400" dirty="0">
                <a:hlinkClick r:id="rId8" tooltip="Brocade Communications Systems"/>
              </a:rPr>
              <a:t>Brocade Communications Systems</a:t>
            </a:r>
            <a:r>
              <a:rPr lang="en-US" sz="2400" dirty="0"/>
              <a:t>, </a:t>
            </a:r>
            <a:r>
              <a:rPr lang="en-US" sz="2400" dirty="0">
                <a:hlinkClick r:id="rId9" tooltip="Canonical Ltd."/>
              </a:rPr>
              <a:t>Canonical</a:t>
            </a:r>
            <a:r>
              <a:rPr lang="en-US" sz="2400" dirty="0"/>
              <a:t>, </a:t>
            </a:r>
            <a:r>
              <a:rPr lang="en-US" sz="2400" dirty="0">
                <a:hlinkClick r:id="rId10" tooltip="Cisco"/>
              </a:rPr>
              <a:t>Cisco</a:t>
            </a:r>
            <a:r>
              <a:rPr lang="en-US" sz="2400" dirty="0"/>
              <a:t>, </a:t>
            </a:r>
            <a:r>
              <a:rPr lang="en-US" sz="2400" dirty="0">
                <a:hlinkClick r:id="rId11" tooltip="Dell"/>
              </a:rPr>
              <a:t>Dell</a:t>
            </a:r>
            <a:r>
              <a:rPr lang="en-US" sz="2400" dirty="0"/>
              <a:t>, </a:t>
            </a:r>
            <a:r>
              <a:rPr lang="en-US" sz="2400" dirty="0">
                <a:hlinkClick r:id="rId12" tooltip="Ericsson"/>
              </a:rPr>
              <a:t>Ericsson</a:t>
            </a:r>
            <a:r>
              <a:rPr lang="en-US" sz="2400" dirty="0"/>
              <a:t>, </a:t>
            </a:r>
            <a:r>
              <a:rPr lang="en-US" sz="2400" dirty="0" err="1">
                <a:hlinkClick r:id="rId13" tooltip="Groupe Bull"/>
              </a:rPr>
              <a:t>Groupe</a:t>
            </a:r>
            <a:r>
              <a:rPr lang="en-US" sz="2400" dirty="0">
                <a:hlinkClick r:id="rId13" tooltip="Groupe Bull"/>
              </a:rPr>
              <a:t> Bull</a:t>
            </a:r>
            <a:r>
              <a:rPr lang="en-US" sz="2400" dirty="0"/>
              <a:t>, </a:t>
            </a:r>
            <a:r>
              <a:rPr lang="en-US" sz="2400" dirty="0">
                <a:hlinkClick r:id="rId14" tooltip="Hewlett-Packard"/>
              </a:rPr>
              <a:t>HP</a:t>
            </a:r>
            <a:r>
              <a:rPr lang="en-US" sz="2400" dirty="0"/>
              <a:t>, </a:t>
            </a:r>
            <a:r>
              <a:rPr lang="en-US" sz="2400" dirty="0">
                <a:hlinkClick r:id="rId15" tooltip="IBM"/>
              </a:rPr>
              <a:t>IBM</a:t>
            </a:r>
            <a:r>
              <a:rPr lang="en-US" sz="2400" dirty="0"/>
              <a:t>, </a:t>
            </a:r>
            <a:r>
              <a:rPr lang="en-US" sz="2400" dirty="0" err="1">
                <a:hlinkClick r:id="rId16" tooltip="Inktank Storage"/>
              </a:rPr>
              <a:t>Inktank</a:t>
            </a:r>
            <a:r>
              <a:rPr lang="en-US" sz="2400" dirty="0"/>
              <a:t>, </a:t>
            </a:r>
            <a:r>
              <a:rPr lang="en-US" sz="2400" dirty="0">
                <a:hlinkClick r:id="rId17" tooltip="Intel Corporation"/>
              </a:rPr>
              <a:t>Intel</a:t>
            </a:r>
            <a:r>
              <a:rPr lang="en-US" sz="2400" dirty="0"/>
              <a:t>, </a:t>
            </a:r>
            <a:r>
              <a:rPr lang="en-US" sz="2400" dirty="0">
                <a:hlinkClick r:id="rId18" tooltip="NEC"/>
              </a:rPr>
              <a:t>NEC</a:t>
            </a:r>
            <a:r>
              <a:rPr lang="en-US" sz="2400" dirty="0"/>
              <a:t>, </a:t>
            </a:r>
            <a:r>
              <a:rPr lang="en-US" sz="2400" dirty="0">
                <a:hlinkClick r:id="rId19" tooltip="Rackspace"/>
              </a:rPr>
              <a:t>Rackspace Hosting</a:t>
            </a:r>
            <a:r>
              <a:rPr lang="en-US" sz="2400" dirty="0"/>
              <a:t>, </a:t>
            </a:r>
            <a:r>
              <a:rPr lang="en-US" sz="2400" dirty="0">
                <a:hlinkClick r:id="rId20" tooltip="Red Hat"/>
              </a:rPr>
              <a:t>Red Hat</a:t>
            </a:r>
            <a:r>
              <a:rPr lang="en-US" sz="2400" dirty="0"/>
              <a:t>, </a:t>
            </a:r>
            <a:r>
              <a:rPr lang="en-US" sz="2400" dirty="0">
                <a:hlinkClick r:id="rId21" tooltip="SUSE Linux"/>
              </a:rPr>
              <a:t>SUSE Linux</a:t>
            </a:r>
            <a:r>
              <a:rPr lang="en-US" sz="2400" dirty="0"/>
              <a:t>, </a:t>
            </a:r>
            <a:r>
              <a:rPr lang="en-US" sz="2400" dirty="0">
                <a:hlinkClick r:id="rId22" tooltip="VMware"/>
              </a:rPr>
              <a:t>VMware</a:t>
            </a:r>
            <a:r>
              <a:rPr lang="en-US" sz="2400" dirty="0"/>
              <a:t>, and </a:t>
            </a:r>
            <a:r>
              <a:rPr lang="en-US" sz="2400" dirty="0">
                <a:hlinkClick r:id="rId23" tooltip="Yahoo!"/>
              </a:rPr>
              <a:t>Yahoo!</a:t>
            </a:r>
            <a:r>
              <a:rPr lang="en-US" sz="2400" dirty="0"/>
              <a:t>.</a:t>
            </a:r>
          </a:p>
          <a:p>
            <a:endParaRPr lang="en-US" sz="2400" dirty="0"/>
          </a:p>
        </p:txBody>
      </p:sp>
    </p:spTree>
    <p:extLst>
      <p:ext uri="{BB962C8B-B14F-4D97-AF65-F5344CB8AC3E}">
        <p14:creationId xmlns:p14="http://schemas.microsoft.com/office/powerpoint/2010/main" val="738289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txBox="1">
            <a:spLocks/>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i="0">
                <a:solidFill>
                  <a:schemeClr val="tx2"/>
                </a:solidFill>
              </a:rPr>
              <a:t>Deployment</a:t>
            </a:r>
          </a:p>
        </p:txBody>
      </p:sp>
      <p:sp>
        <p:nvSpPr>
          <p:cNvPr id="368643" name="Rectangle 3"/>
          <p:cNvSpPr txBox="1">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pPr>
            <a:r>
              <a:rPr lang="en-US" altLang="en-US" sz="2000" i="0" dirty="0"/>
              <a:t>Public </a:t>
            </a:r>
            <a:r>
              <a:rPr lang="en-US" altLang="en-US" sz="2000" b="0" i="0" dirty="0"/>
              <a:t>– public clouds are run by third party providers. They provide services to any client who pays for their services. These services can be accessed across the Internet or a private network. Public clouds are preferable for non-critical applications </a:t>
            </a:r>
            <a:endParaRPr lang="en-US" altLang="en-US" sz="2000" b="0" i="0" dirty="0" smtClean="0"/>
          </a:p>
          <a:p>
            <a:pPr eaLnBrk="1" hangingPunct="1">
              <a:lnSpc>
                <a:spcPct val="80000"/>
              </a:lnSpc>
            </a:pPr>
            <a:r>
              <a:rPr lang="en-US" altLang="en-US" sz="2000" i="0" dirty="0" smtClean="0"/>
              <a:t>Private</a:t>
            </a:r>
            <a:r>
              <a:rPr lang="en-US" altLang="en-US" sz="2000" b="0" i="0" dirty="0" smtClean="0"/>
              <a:t> </a:t>
            </a:r>
            <a:r>
              <a:rPr lang="en-US" altLang="en-US" sz="2000" b="0" i="0" dirty="0"/>
              <a:t>– private clouds are built for the exclusive use of an institution, providing strong control over data, security, and quality of service. Private clouds can be built and managed by the organization or by a cloud provider. Their use is significantly more expensive than public clouds.</a:t>
            </a:r>
          </a:p>
          <a:p>
            <a:pPr eaLnBrk="1" hangingPunct="1">
              <a:lnSpc>
                <a:spcPct val="80000"/>
              </a:lnSpc>
            </a:pPr>
            <a:r>
              <a:rPr lang="en-US" altLang="en-US" sz="2000" i="0" dirty="0"/>
              <a:t>Hybrid</a:t>
            </a:r>
            <a:r>
              <a:rPr lang="en-US" altLang="en-US" sz="2000" b="0" i="0" dirty="0"/>
              <a:t> – combines the two previous approaches. Hybrid clouds are environments in which an organization manages some resources in-house and uses external clouds for other services. </a:t>
            </a:r>
          </a:p>
          <a:p>
            <a:pPr eaLnBrk="1" hangingPunct="1">
              <a:lnSpc>
                <a:spcPct val="80000"/>
              </a:lnSpc>
            </a:pPr>
            <a:r>
              <a:rPr lang="en-US" altLang="en-US" sz="2000" i="0" dirty="0"/>
              <a:t>Community</a:t>
            </a:r>
            <a:r>
              <a:rPr lang="en-US" altLang="en-US" sz="2000" b="0" i="0" dirty="0"/>
              <a:t> – community clouds might be established where different organizations that share similar requirements want to share the infrastructure. Community clouds can  be deployed using any of the three models mentioned before.</a:t>
            </a:r>
          </a:p>
        </p:txBody>
      </p:sp>
    </p:spTree>
    <p:extLst>
      <p:ext uri="{BB962C8B-B14F-4D97-AF65-F5344CB8AC3E}">
        <p14:creationId xmlns:p14="http://schemas.microsoft.com/office/powerpoint/2010/main" val="2788107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09800" y="228600"/>
            <a:ext cx="7772400" cy="1143000"/>
          </a:xfrm>
          <a:prstGeom prst="rect">
            <a:avLst/>
          </a:prstGeom>
        </p:spPr>
        <p:txBody>
          <a:bodyPr/>
          <a:lstStyle/>
          <a:p>
            <a:pPr marL="342900" indent="-342900" algn="ctr" defTabSz="-13873163" eaLnBrk="0" hangingPunct="0">
              <a:defRPr/>
            </a:pPr>
            <a:r>
              <a:rPr lang="en-US" sz="3600" b="1" kern="0">
                <a:solidFill>
                  <a:schemeClr val="tx2"/>
                </a:solidFill>
                <a:latin typeface="+mj-lt"/>
                <a:ea typeface="+mj-ea"/>
                <a:cs typeface="+mj-cs"/>
              </a:rPr>
              <a:t>Required properties</a:t>
            </a:r>
          </a:p>
        </p:txBody>
      </p:sp>
      <p:sp>
        <p:nvSpPr>
          <p:cNvPr id="3" name="Content Placeholder 2"/>
          <p:cNvSpPr txBox="1">
            <a:spLocks/>
          </p:cNvSpPr>
          <p:nvPr/>
        </p:nvSpPr>
        <p:spPr>
          <a:xfrm>
            <a:off x="2209800" y="1371600"/>
            <a:ext cx="7772400" cy="4800600"/>
          </a:xfrm>
          <a:prstGeom prst="rect">
            <a:avLst/>
          </a:prstGeom>
        </p:spPr>
        <p:txBody>
          <a:bodyPr/>
          <a:lstStyle/>
          <a:p>
            <a:pPr marL="342900" indent="-342900" defTabSz="-13873163" eaLnBrk="0" hangingPunct="0">
              <a:spcBef>
                <a:spcPct val="20000"/>
              </a:spcBef>
              <a:buFontTx/>
              <a:buChar char="•"/>
              <a:defRPr/>
            </a:pPr>
            <a:r>
              <a:rPr lang="en-US" sz="1600" b="1" kern="0" dirty="0">
                <a:latin typeface="Arial" panose="020B0604020202020204" pitchFamily="34" charset="0"/>
                <a:cs typeface="Arial" panose="020B0604020202020204" pitchFamily="34" charset="0"/>
              </a:rPr>
              <a:t>Scalability</a:t>
            </a:r>
            <a:r>
              <a:rPr lang="en-US" sz="1600" kern="0" dirty="0">
                <a:latin typeface="Arial" panose="020B0604020202020204" pitchFamily="34" charset="0"/>
                <a:cs typeface="Arial" panose="020B0604020202020204" pitchFamily="34" charset="0"/>
              </a:rPr>
              <a:t>: This is its strongest point. The provider can have many servers and the users can lease them according to their needs.</a:t>
            </a:r>
          </a:p>
          <a:p>
            <a:pPr marL="342900" indent="-342900" defTabSz="-13873163" eaLnBrk="0" hangingPunct="0">
              <a:spcBef>
                <a:spcPct val="20000"/>
              </a:spcBef>
              <a:buFontTx/>
              <a:buChar char="•"/>
              <a:defRPr/>
            </a:pPr>
            <a:r>
              <a:rPr lang="en-US" sz="1600" b="1" kern="0" dirty="0">
                <a:latin typeface="Arial" panose="020B0604020202020204" pitchFamily="34" charset="0"/>
                <a:cs typeface="Arial" panose="020B0604020202020204" pitchFamily="34" charset="0"/>
              </a:rPr>
              <a:t>Application development and deployment support</a:t>
            </a:r>
            <a:r>
              <a:rPr lang="en-US" sz="1600" kern="0" dirty="0">
                <a:latin typeface="Arial" panose="020B0604020202020204" pitchFamily="34" charset="0"/>
                <a:cs typeface="Arial" panose="020B0604020202020204" pitchFamily="34" charset="0"/>
              </a:rPr>
              <a:t>. The provider can have a variety of tools and application assistance that would be hard to duplicate in a small company.</a:t>
            </a:r>
          </a:p>
          <a:p>
            <a:pPr marL="342900" indent="-342900" defTabSz="-13873163" eaLnBrk="0" hangingPunct="0">
              <a:spcBef>
                <a:spcPct val="20000"/>
              </a:spcBef>
              <a:buFontTx/>
              <a:buChar char="•"/>
              <a:defRPr/>
            </a:pPr>
            <a:r>
              <a:rPr lang="en-US" sz="1600" b="1" kern="0" dirty="0">
                <a:latin typeface="Arial" panose="020B0604020202020204" pitchFamily="34" charset="0"/>
                <a:cs typeface="Arial" panose="020B0604020202020204" pitchFamily="34" charset="0"/>
              </a:rPr>
              <a:t>Availability</a:t>
            </a:r>
            <a:r>
              <a:rPr lang="en-US" sz="1600" kern="0" dirty="0">
                <a:latin typeface="Arial" panose="020B0604020202020204" pitchFamily="34" charset="0"/>
                <a:cs typeface="Arial" panose="020B0604020202020204" pitchFamily="34" charset="0"/>
              </a:rPr>
              <a:t>. The cloud provider can have replicated servers such that the cloud environment is always available to the application.</a:t>
            </a:r>
          </a:p>
          <a:p>
            <a:pPr marL="342900" indent="-342900" defTabSz="-13873163" eaLnBrk="0" hangingPunct="0">
              <a:spcBef>
                <a:spcPct val="20000"/>
              </a:spcBef>
              <a:buFontTx/>
              <a:buChar char="•"/>
              <a:defRPr/>
            </a:pPr>
            <a:r>
              <a:rPr lang="en-US" sz="1600" b="1" kern="0" dirty="0">
                <a:latin typeface="Arial" panose="020B0604020202020204" pitchFamily="34" charset="0"/>
                <a:cs typeface="Arial" panose="020B0604020202020204" pitchFamily="34" charset="0"/>
              </a:rPr>
              <a:t>Fine access control</a:t>
            </a:r>
            <a:r>
              <a:rPr lang="en-US" sz="1600" kern="0" dirty="0">
                <a:latin typeface="Arial" panose="020B0604020202020204" pitchFamily="34" charset="0"/>
                <a:cs typeface="Arial" panose="020B0604020202020204" pitchFamily="34" charset="0"/>
              </a:rPr>
              <a:t>. Only specific users of the cloud should be able to access its data and only in specific ways. This applies to the employees of the application company and to the employees of the service provider. </a:t>
            </a:r>
            <a:endParaRPr lang="en-US" sz="1600" kern="0" dirty="0" smtClean="0">
              <a:latin typeface="Arial" panose="020B0604020202020204" pitchFamily="34" charset="0"/>
              <a:cs typeface="Arial" panose="020B0604020202020204" pitchFamily="34" charset="0"/>
            </a:endParaRPr>
          </a:p>
          <a:p>
            <a:pPr marL="342900" indent="-342900" defTabSz="-13873163" eaLnBrk="0" hangingPunct="0">
              <a:spcBef>
                <a:spcPct val="20000"/>
              </a:spcBef>
              <a:buFontTx/>
              <a:buChar char="•"/>
              <a:defRPr/>
            </a:pPr>
            <a:r>
              <a:rPr lang="en-US" sz="1600" b="1" kern="0" dirty="0" smtClean="0">
                <a:latin typeface="Arial" panose="020B0604020202020204" pitchFamily="34" charset="0"/>
                <a:cs typeface="Arial" panose="020B0604020202020204" pitchFamily="34" charset="0"/>
              </a:rPr>
              <a:t>Compliance </a:t>
            </a:r>
            <a:r>
              <a:rPr lang="en-US" sz="1600" b="1" kern="0" dirty="0">
                <a:latin typeface="Arial" panose="020B0604020202020204" pitchFamily="34" charset="0"/>
                <a:cs typeface="Arial" panose="020B0604020202020204" pitchFamily="34" charset="0"/>
              </a:rPr>
              <a:t>with regulations</a:t>
            </a:r>
            <a:r>
              <a:rPr lang="en-US" sz="1600" kern="0" dirty="0">
                <a:latin typeface="Arial" panose="020B0604020202020204" pitchFamily="34" charset="0"/>
                <a:cs typeface="Arial" panose="020B0604020202020204" pitchFamily="34" charset="0"/>
              </a:rPr>
              <a:t>. The application owner must comply with the appropriate regulations, depending on the type of application, e.g., medical-related applications must comply with HIPAA. Service providers must follow regulations about the protection they provide to the hosted data. </a:t>
            </a:r>
            <a:endParaRPr lang="en-US" sz="1600" kern="0" dirty="0" smtClean="0">
              <a:latin typeface="Arial" panose="020B0604020202020204" pitchFamily="34" charset="0"/>
              <a:cs typeface="Arial" panose="020B0604020202020204" pitchFamily="34" charset="0"/>
            </a:endParaRPr>
          </a:p>
          <a:p>
            <a:pPr marL="342900" indent="-342900" defTabSz="-13873163" eaLnBrk="0" hangingPunct="0">
              <a:spcBef>
                <a:spcPct val="20000"/>
              </a:spcBef>
              <a:buFontTx/>
              <a:buChar char="•"/>
              <a:defRPr/>
            </a:pPr>
            <a:r>
              <a:rPr lang="en-US" sz="1600" b="1" kern="0" dirty="0" smtClean="0">
                <a:latin typeface="Arial" panose="020B0604020202020204" pitchFamily="34" charset="0"/>
                <a:cs typeface="Arial" panose="020B0604020202020204" pitchFamily="34" charset="0"/>
              </a:rPr>
              <a:t>Recovery</a:t>
            </a:r>
            <a:r>
              <a:rPr lang="en-US" sz="1600" b="1" kern="0" dirty="0">
                <a:latin typeface="Arial" panose="020B0604020202020204" pitchFamily="34" charset="0"/>
                <a:cs typeface="Arial" panose="020B0604020202020204" pitchFamily="34" charset="0"/>
              </a:rPr>
              <a:t>. </a:t>
            </a:r>
            <a:r>
              <a:rPr lang="en-US" sz="1600" kern="0" dirty="0">
                <a:latin typeface="Arial" panose="020B0604020202020204" pitchFamily="34" charset="0"/>
                <a:cs typeface="Arial" panose="020B0604020202020204" pitchFamily="34" charset="0"/>
              </a:rPr>
              <a:t>It is the responsibility of the service provider to completely recover the data in a timely manner in case of a crash or attack.</a:t>
            </a:r>
          </a:p>
          <a:p>
            <a:pPr marL="342900" indent="-342900" defTabSz="-13873163" eaLnBrk="0" hangingPunct="0">
              <a:spcBef>
                <a:spcPct val="20000"/>
              </a:spcBef>
              <a:buFontTx/>
              <a:buChar char="•"/>
              <a:defRPr/>
            </a:pPr>
            <a:endParaRPr lang="en-US" sz="1600" b="1" i="1" kern="0" dirty="0"/>
          </a:p>
        </p:txBody>
      </p:sp>
    </p:spTree>
    <p:extLst>
      <p:ext uri="{BB962C8B-B14F-4D97-AF65-F5344CB8AC3E}">
        <p14:creationId xmlns:p14="http://schemas.microsoft.com/office/powerpoint/2010/main" val="3316734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
            </a:r>
            <a:br>
              <a:rPr lang="en-US" sz="2400" dirty="0" smtClean="0"/>
            </a:br>
            <a:r>
              <a:rPr lang="en-US" sz="2400" dirty="0" smtClean="0"/>
              <a:t>Q1: </a:t>
            </a:r>
            <a:r>
              <a:rPr lang="en-US" sz="2400" dirty="0"/>
              <a:t>Find threat for the activities of Use Case “Delete course section”:</a:t>
            </a:r>
            <a:br>
              <a:rPr lang="en-US" sz="2400" dirty="0"/>
            </a:br>
            <a:r>
              <a:rPr lang="en-US" sz="2400" dirty="0"/>
              <a:t>  A1: Find courses with enrollment under 5 students</a:t>
            </a:r>
            <a:br>
              <a:rPr lang="en-US" sz="2400" dirty="0"/>
            </a:br>
            <a:r>
              <a:rPr lang="en-US" sz="2400" dirty="0"/>
              <a:t>  A2: Delete their enrolled students</a:t>
            </a:r>
            <a:br>
              <a:rPr lang="en-US" sz="2400" dirty="0"/>
            </a:br>
            <a:r>
              <a:rPr lang="en-US" sz="2400" dirty="0"/>
              <a:t>  A3:  Delete the courses from the semester catalog</a:t>
            </a:r>
            <a:br>
              <a:rPr lang="en-US" sz="2400" dirty="0"/>
            </a:br>
            <a:endParaRPr lang="en-US" sz="2400"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T11: Increase number of students and keep a course that should have been deleted</a:t>
            </a:r>
          </a:p>
          <a:p>
            <a:pPr marL="0" indent="0">
              <a:buNone/>
            </a:pPr>
            <a:r>
              <a:rPr lang="en-US" dirty="0" smtClean="0"/>
              <a:t>Reading number of students  is not considered a problem</a:t>
            </a:r>
          </a:p>
          <a:p>
            <a:pPr marL="0" indent="0">
              <a:buNone/>
            </a:pPr>
            <a:r>
              <a:rPr lang="en-US" dirty="0" smtClean="0"/>
              <a:t>T12: select courses with more than 5 students (will make them to be deleted in A2 and A3)</a:t>
            </a:r>
          </a:p>
          <a:p>
            <a:pPr marL="0" indent="0">
              <a:buNone/>
            </a:pPr>
            <a:r>
              <a:rPr lang="en-US" dirty="0" smtClean="0"/>
              <a:t>T21: read list of students (confidentiality misuse)</a:t>
            </a:r>
          </a:p>
          <a:p>
            <a:pPr marL="0" indent="0">
              <a:buNone/>
            </a:pPr>
            <a:r>
              <a:rPr lang="en-US" dirty="0" smtClean="0"/>
              <a:t>T22: delete students from a course that should have been kept (result of T12) (</a:t>
            </a:r>
            <a:r>
              <a:rPr lang="en-US" dirty="0" err="1" smtClean="0"/>
              <a:t>DoS</a:t>
            </a:r>
            <a:r>
              <a:rPr lang="en-US" dirty="0" smtClean="0"/>
              <a:t> and integrity misuses)</a:t>
            </a:r>
          </a:p>
          <a:p>
            <a:pPr marL="0" indent="0">
              <a:buNone/>
            </a:pPr>
            <a:r>
              <a:rPr lang="en-US" dirty="0" smtClean="0"/>
              <a:t>T31: delete course which should have not been deleted (result of T12)</a:t>
            </a:r>
          </a:p>
          <a:p>
            <a:pPr marL="0" indent="0">
              <a:buNone/>
            </a:pPr>
            <a:r>
              <a:rPr lang="en-US" dirty="0" smtClean="0"/>
              <a:t>(</a:t>
            </a:r>
            <a:r>
              <a:rPr lang="en-US" dirty="0" err="1" smtClean="0"/>
              <a:t>DoS</a:t>
            </a:r>
            <a:r>
              <a:rPr lang="en-US" dirty="0" smtClean="0"/>
              <a:t>, not available to any student)</a:t>
            </a:r>
          </a:p>
          <a:p>
            <a:endParaRPr lang="en-US" dirty="0"/>
          </a:p>
          <a:p>
            <a:endParaRPr lang="en-US" dirty="0"/>
          </a:p>
          <a:p>
            <a:endParaRPr lang="en-US" dirty="0"/>
          </a:p>
        </p:txBody>
      </p:sp>
    </p:spTree>
    <p:extLst>
      <p:ext uri="{BB962C8B-B14F-4D97-AF65-F5344CB8AC3E}">
        <p14:creationId xmlns:p14="http://schemas.microsoft.com/office/powerpoint/2010/main" val="37867638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Content Placeholder 2"/>
          <p:cNvSpPr txBox="1">
            <a:spLocks/>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eaLnBrk="0" hangingPunct="0">
              <a:spcBef>
                <a:spcPct val="20000"/>
              </a:spcBef>
              <a:buChar char="•"/>
              <a:defRPr sz="2800" b="1" i="1">
                <a:solidFill>
                  <a:schemeClr val="tx1"/>
                </a:solidFill>
                <a:latin typeface="Arial" panose="020B0604020202020204" pitchFamily="34" charset="0"/>
              </a:defRPr>
            </a:lvl1pPr>
            <a:lvl2pPr marL="742950" indent="-285750" defTabSz="-13873163" eaLnBrk="0" hangingPunct="0">
              <a:spcBef>
                <a:spcPct val="20000"/>
              </a:spcBef>
              <a:buChar char="–"/>
              <a:defRPr sz="2800">
                <a:solidFill>
                  <a:schemeClr val="tx1"/>
                </a:solidFill>
                <a:latin typeface="Arial" panose="020B0604020202020204" pitchFamily="34" charset="0"/>
              </a:defRPr>
            </a:lvl2pPr>
            <a:lvl3pPr marL="1143000" indent="-228600" defTabSz="-13873163" eaLnBrk="0" hangingPunct="0">
              <a:spcBef>
                <a:spcPct val="20000"/>
              </a:spcBef>
              <a:buChar char="•"/>
              <a:defRPr sz="2400">
                <a:solidFill>
                  <a:schemeClr val="tx1"/>
                </a:solidFill>
                <a:latin typeface="Arial" panose="020B0604020202020204" pitchFamily="34" charset="0"/>
              </a:defRPr>
            </a:lvl3pPr>
            <a:lvl4pPr marL="1600200" indent="-228600" defTabSz="-13873163" eaLnBrk="0" hangingPunct="0">
              <a:spcBef>
                <a:spcPct val="20000"/>
              </a:spcBef>
              <a:buChar char="–"/>
              <a:defRPr sz="2000">
                <a:solidFill>
                  <a:schemeClr val="tx1"/>
                </a:solidFill>
                <a:latin typeface="Arial" panose="020B0604020202020204" pitchFamily="34" charset="0"/>
              </a:defRPr>
            </a:lvl4pPr>
            <a:lvl5pPr marL="2057400" indent="-228600" defTabSz="-13873163" eaLnBrk="0" hangingPunct="0">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1600" i="0" dirty="0"/>
              <a:t>Data </a:t>
            </a:r>
            <a:r>
              <a:rPr lang="en-US" altLang="en-US" sz="1600" i="0" dirty="0" err="1"/>
              <a:t>persistence</a:t>
            </a:r>
            <a:r>
              <a:rPr lang="en-US" altLang="en-US" sz="1600" b="0" i="0" dirty="0" err="1"/>
              <a:t>.If</a:t>
            </a:r>
            <a:r>
              <a:rPr lang="en-US" altLang="en-US" sz="1600" b="0" i="0" dirty="0"/>
              <a:t> the provider goes out of business or is acquired by another company, we should guarantee the persistence and security of the data until somebody takes over.</a:t>
            </a:r>
          </a:p>
          <a:p>
            <a:r>
              <a:rPr lang="en-US" altLang="en-US" sz="1600" i="0" dirty="0"/>
              <a:t>Survivability.</a:t>
            </a:r>
            <a:r>
              <a:rPr lang="en-US" altLang="en-US" sz="1600" b="0" i="0" dirty="0"/>
              <a:t> There should be no catastrophic failures, where the customer’s data or programs just disappear –</a:t>
            </a:r>
          </a:p>
          <a:p>
            <a:r>
              <a:rPr lang="en-US" altLang="en-US" sz="1600" i="0" dirty="0"/>
              <a:t>Isolation</a:t>
            </a:r>
            <a:r>
              <a:rPr lang="en-US" altLang="en-US" sz="1600" b="0" i="0" dirty="0"/>
              <a:t>. A cloud application is sharing resources with other applications. The application should be protected from interference from other applications.</a:t>
            </a:r>
          </a:p>
          <a:p>
            <a:r>
              <a:rPr lang="en-US" altLang="en-US" sz="1600" i="0" dirty="0"/>
              <a:t>Data location</a:t>
            </a:r>
            <a:r>
              <a:rPr lang="en-US" altLang="en-US" sz="1600" b="0" i="0" dirty="0"/>
              <a:t>. Different countries have different data protection and privacy laws. The service provider should guarantee that the laws of the country of the owner of the application are followed.</a:t>
            </a:r>
          </a:p>
          <a:p>
            <a:r>
              <a:rPr lang="en-US" altLang="en-US" sz="1600" i="0" dirty="0"/>
              <a:t>Interoperability.</a:t>
            </a:r>
            <a:r>
              <a:rPr lang="en-US" altLang="en-US" sz="1600" b="0" i="0" dirty="0"/>
              <a:t> Clouds which follow standards are more flexible and allow more freedom to its customers. This is particularly important in applications which may partially run in more than one cloud</a:t>
            </a:r>
            <a:r>
              <a:rPr lang="en-US" altLang="en-US" sz="1600" b="0" i="0" dirty="0" smtClean="0"/>
              <a:t>. Hard to get from SPs.</a:t>
            </a:r>
            <a:endParaRPr lang="en-US" altLang="en-US" sz="1600" b="0" i="0" dirty="0"/>
          </a:p>
          <a:p>
            <a:r>
              <a:rPr lang="en-US" altLang="en-US" sz="1600" i="0" dirty="0"/>
              <a:t>Portability. </a:t>
            </a:r>
            <a:r>
              <a:rPr lang="en-US" altLang="en-US" sz="1600" b="0" i="0" dirty="0"/>
              <a:t>This is usually a weak point. Once you move to some cloud, it is hard to migrate to a different cloud. From  a cloud provider point of view, limiting portability or being able to control how applications are moved to different platforms, may actually be a design coal.</a:t>
            </a:r>
          </a:p>
          <a:p>
            <a:r>
              <a:rPr lang="en-US" altLang="en-US" sz="1600" i="0" dirty="0" smtClean="0"/>
              <a:t>Dynamic </a:t>
            </a:r>
            <a:r>
              <a:rPr lang="en-US" altLang="en-US" sz="1600" i="0" dirty="0"/>
              <a:t>adaptation</a:t>
            </a:r>
            <a:r>
              <a:rPr lang="en-US" altLang="en-US" sz="1600" b="0" i="0" dirty="0"/>
              <a:t>.  Changes in services do not require work for the customer</a:t>
            </a:r>
          </a:p>
        </p:txBody>
      </p:sp>
      <p:sp>
        <p:nvSpPr>
          <p:cNvPr id="373763" name="Title 2"/>
          <p:cNvSpPr>
            <a:spLocks noGrp="1"/>
          </p:cNvSpPr>
          <p:nvPr>
            <p:ph type="title"/>
          </p:nvPr>
        </p:nvSpPr>
        <p:spPr/>
        <p:txBody>
          <a:bodyPr/>
          <a:lstStyle/>
          <a:p>
            <a:r>
              <a:rPr lang="en-US" altLang="en-US" smtClean="0"/>
              <a:t>More requirements</a:t>
            </a:r>
          </a:p>
        </p:txBody>
      </p:sp>
    </p:spTree>
    <p:extLst>
      <p:ext uri="{BB962C8B-B14F-4D97-AF65-F5344CB8AC3E}">
        <p14:creationId xmlns:p14="http://schemas.microsoft.com/office/powerpoint/2010/main" val="1985203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4"/>
          <p:cNvSpPr>
            <a:spLocks noChangeArrowheads="1"/>
          </p:cNvSpPr>
          <p:nvPr/>
        </p:nvSpPr>
        <p:spPr bwMode="auto">
          <a:xfrm>
            <a:off x="6096000" y="26670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b="1" i="1">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b="0" i="0"/>
          </a:p>
        </p:txBody>
      </p:sp>
      <p:pic>
        <p:nvPicPr>
          <p:cNvPr id="375811" name="Picture 5" descr="v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80976"/>
            <a:ext cx="883920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3869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3746" name="Picture 2"/>
          <p:cNvPicPr>
            <a:picLocks noChangeAspect="1" noChangeArrowheads="1"/>
          </p:cNvPicPr>
          <p:nvPr/>
        </p:nvPicPr>
        <p:blipFill>
          <a:blip r:embed="rId2" cstate="print"/>
          <a:srcRect/>
          <a:stretch>
            <a:fillRect/>
          </a:stretch>
        </p:blipFill>
        <p:spPr bwMode="auto">
          <a:xfrm>
            <a:off x="1524000" y="547689"/>
            <a:ext cx="9144000" cy="5762625"/>
          </a:xfrm>
          <a:prstGeom prst="rect">
            <a:avLst/>
          </a:prstGeom>
          <a:noFill/>
          <a:ln w="9525">
            <a:noFill/>
            <a:miter lim="800000"/>
            <a:headEnd/>
            <a:tailEnd/>
          </a:ln>
        </p:spPr>
      </p:pic>
      <p:sp>
        <p:nvSpPr>
          <p:cNvPr id="2" name="Title 1"/>
          <p:cNvSpPr>
            <a:spLocks noGrp="1"/>
          </p:cNvSpPr>
          <p:nvPr>
            <p:ph type="title"/>
          </p:nvPr>
        </p:nvSpPr>
        <p:spPr>
          <a:xfrm>
            <a:off x="946266" y="-474461"/>
            <a:ext cx="10515600" cy="1325563"/>
          </a:xfrm>
        </p:spPr>
        <p:txBody>
          <a:bodyPr>
            <a:normAutofit/>
          </a:bodyPr>
          <a:lstStyle/>
          <a:p>
            <a:r>
              <a:rPr lang="en-US" sz="2400" dirty="0" smtClean="0"/>
              <a:t/>
            </a:r>
            <a:br>
              <a:rPr lang="en-US" sz="2400" dirty="0" smtClean="0"/>
            </a:br>
            <a:r>
              <a:rPr lang="en-US" sz="2400" dirty="0" smtClean="0"/>
              <a:t>NIST reference architecture</a:t>
            </a:r>
            <a:endParaRPr lang="en-US" sz="2400" dirty="0"/>
          </a:p>
        </p:txBody>
      </p:sp>
    </p:spTree>
    <p:extLst>
      <p:ext uri="{BB962C8B-B14F-4D97-AF65-F5344CB8AC3E}">
        <p14:creationId xmlns:p14="http://schemas.microsoft.com/office/powerpoint/2010/main" val="1690352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4770" name="Picture 2"/>
          <p:cNvPicPr>
            <a:picLocks noChangeAspect="1" noChangeArrowheads="1"/>
          </p:cNvPicPr>
          <p:nvPr/>
        </p:nvPicPr>
        <p:blipFill>
          <a:blip r:embed="rId2" cstate="print"/>
          <a:srcRect/>
          <a:stretch>
            <a:fillRect/>
          </a:stretch>
        </p:blipFill>
        <p:spPr bwMode="auto">
          <a:xfrm>
            <a:off x="1524000" y="933450"/>
            <a:ext cx="9144000" cy="4991100"/>
          </a:xfrm>
          <a:prstGeom prst="rect">
            <a:avLst/>
          </a:prstGeom>
          <a:noFill/>
          <a:ln w="9525">
            <a:noFill/>
            <a:miter lim="800000"/>
            <a:headEnd/>
            <a:tailEnd/>
          </a:ln>
        </p:spPr>
      </p:pic>
    </p:spTree>
    <p:extLst>
      <p:ext uri="{BB962C8B-B14F-4D97-AF65-F5344CB8AC3E}">
        <p14:creationId xmlns:p14="http://schemas.microsoft.com/office/powerpoint/2010/main" val="3940119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5794" name="Picture 2"/>
          <p:cNvPicPr>
            <a:picLocks noChangeAspect="1" noChangeArrowheads="1"/>
          </p:cNvPicPr>
          <p:nvPr/>
        </p:nvPicPr>
        <p:blipFill>
          <a:blip r:embed="rId2" cstate="print"/>
          <a:srcRect/>
          <a:stretch>
            <a:fillRect/>
          </a:stretch>
        </p:blipFill>
        <p:spPr bwMode="auto">
          <a:xfrm>
            <a:off x="1905000" y="838200"/>
            <a:ext cx="8763000" cy="5486401"/>
          </a:xfrm>
          <a:prstGeom prst="rect">
            <a:avLst/>
          </a:prstGeom>
          <a:noFill/>
          <a:ln w="9525">
            <a:noFill/>
            <a:miter lim="800000"/>
            <a:headEnd/>
            <a:tailEnd/>
          </a:ln>
        </p:spPr>
      </p:pic>
      <p:sp>
        <p:nvSpPr>
          <p:cNvPr id="3" name="Title 2"/>
          <p:cNvSpPr>
            <a:spLocks noGrp="1"/>
          </p:cNvSpPr>
          <p:nvPr>
            <p:ph type="title"/>
          </p:nvPr>
        </p:nvSpPr>
        <p:spPr>
          <a:xfrm>
            <a:off x="1981200" y="274638"/>
            <a:ext cx="8229600" cy="639762"/>
          </a:xfrm>
        </p:spPr>
        <p:txBody>
          <a:bodyPr/>
          <a:lstStyle/>
          <a:p>
            <a:r>
              <a:rPr lang="en-US" sz="2400" dirty="0"/>
              <a:t>Services available to actors</a:t>
            </a:r>
          </a:p>
        </p:txBody>
      </p:sp>
    </p:spTree>
    <p:extLst>
      <p:ext uri="{BB962C8B-B14F-4D97-AF65-F5344CB8AC3E}">
        <p14:creationId xmlns:p14="http://schemas.microsoft.com/office/powerpoint/2010/main" val="233338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p:cNvPicPr/>
          <p:nvPr/>
        </p:nvPicPr>
        <p:blipFill>
          <a:blip r:embed="rId2" cstate="print">
            <a:extLst>
              <a:ext uri="{28A0092B-C50C-407E-A947-70E740481C1C}">
                <a14:useLocalDpi xmlns:a14="http://schemas.microsoft.com/office/drawing/2010/main" val="0"/>
              </a:ext>
            </a:extLst>
          </a:blip>
          <a:stretch>
            <a:fillRect/>
          </a:stretch>
        </p:blipFill>
        <p:spPr>
          <a:xfrm>
            <a:off x="3300413" y="1138238"/>
            <a:ext cx="5591175" cy="4581525"/>
          </a:xfrm>
          <a:prstGeom prst="rect">
            <a:avLst/>
          </a:prstGeom>
        </p:spPr>
      </p:pic>
      <p:sp>
        <p:nvSpPr>
          <p:cNvPr id="40" name="Title 39"/>
          <p:cNvSpPr>
            <a:spLocks noGrp="1"/>
          </p:cNvSpPr>
          <p:nvPr>
            <p:ph type="title"/>
          </p:nvPr>
        </p:nvSpPr>
        <p:spPr>
          <a:xfrm>
            <a:off x="1981199" y="228600"/>
            <a:ext cx="8229600" cy="1143000"/>
          </a:xfrm>
        </p:spPr>
        <p:txBody>
          <a:bodyPr>
            <a:normAutofit/>
          </a:bodyPr>
          <a:lstStyle/>
          <a:p>
            <a:r>
              <a:rPr lang="en-US" sz="1600" dirty="0"/>
              <a:t> Keiko </a:t>
            </a:r>
            <a:r>
              <a:rPr lang="en-US" sz="1600" dirty="0" err="1"/>
              <a:t>Hashizume</a:t>
            </a:r>
            <a:r>
              <a:rPr lang="en-US" sz="1600" dirty="0"/>
              <a:t>, Eduardo B. Fernandez, and Maria M. </a:t>
            </a:r>
            <a:r>
              <a:rPr lang="en-US" sz="1600" dirty="0" err="1"/>
              <a:t>Larrondo</a:t>
            </a:r>
            <a:r>
              <a:rPr lang="en-US" sz="1600" dirty="0"/>
              <a:t>-Petrie</a:t>
            </a:r>
            <a:br>
              <a:rPr lang="en-US" sz="1600" dirty="0"/>
            </a:br>
            <a:r>
              <a:rPr lang="en-US" sz="1600" dirty="0"/>
              <a:t>“A Reference Architecture for Cloud Computing</a:t>
            </a:r>
          </a:p>
        </p:txBody>
      </p:sp>
    </p:spTree>
    <p:extLst>
      <p:ext uri="{BB962C8B-B14F-4D97-AF65-F5344CB8AC3E}">
        <p14:creationId xmlns:p14="http://schemas.microsoft.com/office/powerpoint/2010/main" val="3276090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3124200" y="838200"/>
            <a:ext cx="6248400" cy="5498148"/>
          </a:xfrm>
          <a:prstGeom prst="rect">
            <a:avLst/>
          </a:prstGeom>
        </p:spPr>
      </p:pic>
    </p:spTree>
    <p:extLst>
      <p:ext uri="{BB962C8B-B14F-4D97-AF65-F5344CB8AC3E}">
        <p14:creationId xmlns:p14="http://schemas.microsoft.com/office/powerpoint/2010/main" val="1961304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Title 2"/>
          <p:cNvSpPr>
            <a:spLocks noGrp="1"/>
          </p:cNvSpPr>
          <p:nvPr>
            <p:ph type="title"/>
          </p:nvPr>
        </p:nvSpPr>
        <p:spPr/>
        <p:txBody>
          <a:bodyPr/>
          <a:lstStyle/>
          <a:p>
            <a:r>
              <a:rPr lang="en-US" dirty="0" smtClean="0"/>
              <a:t>System architecture for </a:t>
            </a:r>
            <a:r>
              <a:rPr lang="en-US" dirty="0" err="1" smtClean="0"/>
              <a:t>IaaS</a:t>
            </a:r>
            <a:endParaRPr lang="en-US" dirty="0" smtClean="0"/>
          </a:p>
        </p:txBody>
      </p:sp>
      <p:sp>
        <p:nvSpPr>
          <p:cNvPr id="212994" name="Content Placeholder 3"/>
          <p:cNvSpPr>
            <a:spLocks noGrp="1"/>
          </p:cNvSpPr>
          <p:nvPr>
            <p:ph idx="1"/>
          </p:nvPr>
        </p:nvSpPr>
        <p:spPr/>
        <p:txBody>
          <a:bodyPr>
            <a:normAutofit fontScale="92500"/>
          </a:bodyPr>
          <a:lstStyle/>
          <a:p>
            <a:r>
              <a:rPr lang="en-US" sz="2400" dirty="0"/>
              <a:t>A </a:t>
            </a:r>
            <a:r>
              <a:rPr lang="en-US" sz="2400" b="1" dirty="0"/>
              <a:t>User</a:t>
            </a:r>
            <a:r>
              <a:rPr lang="en-US" sz="2400" dirty="0"/>
              <a:t> creates one or more </a:t>
            </a:r>
            <a:r>
              <a:rPr lang="en-US" sz="2400" b="1" dirty="0"/>
              <a:t>Accounts</a:t>
            </a:r>
            <a:r>
              <a:rPr lang="en-US" sz="2400" dirty="0"/>
              <a:t> in order to use the </a:t>
            </a:r>
            <a:r>
              <a:rPr lang="en-US" sz="2400" b="1" dirty="0"/>
              <a:t>Provider</a:t>
            </a:r>
            <a:r>
              <a:rPr lang="en-US" sz="2400" dirty="0"/>
              <a:t>’s infrastructure</a:t>
            </a:r>
            <a:r>
              <a:rPr lang="en-US" sz="2400" dirty="0" smtClean="0"/>
              <a:t>.</a:t>
            </a:r>
          </a:p>
          <a:p>
            <a:r>
              <a:rPr lang="en-US" sz="2400" dirty="0" smtClean="0"/>
              <a:t>Accounts can be individual or institutional  (</a:t>
            </a:r>
            <a:r>
              <a:rPr lang="en-US" sz="2400" b="1" dirty="0" smtClean="0"/>
              <a:t>Party</a:t>
            </a:r>
            <a:r>
              <a:rPr lang="en-US" sz="2400" dirty="0" smtClean="0"/>
              <a:t> pattern)</a:t>
            </a:r>
          </a:p>
          <a:p>
            <a:r>
              <a:rPr lang="en-US" sz="2400" dirty="0" smtClean="0"/>
              <a:t>The </a:t>
            </a:r>
            <a:r>
              <a:rPr lang="en-US" sz="2400" b="1" dirty="0"/>
              <a:t>Provider</a:t>
            </a:r>
            <a:r>
              <a:rPr lang="en-US" sz="2400" dirty="0"/>
              <a:t> is composed of a Hypervisor, Hardware (server, storage and network), </a:t>
            </a:r>
            <a:r>
              <a:rPr lang="en-US" sz="2400" dirty="0" smtClean="0"/>
              <a:t>a </a:t>
            </a:r>
            <a:r>
              <a:rPr lang="en-US" sz="2400" b="1" dirty="0"/>
              <a:t>DNS</a:t>
            </a:r>
            <a:r>
              <a:rPr lang="en-US" sz="2400" dirty="0"/>
              <a:t> (Domain Name System</a:t>
            </a:r>
            <a:r>
              <a:rPr lang="en-US" sz="2400" dirty="0" smtClean="0"/>
              <a:t>) and a </a:t>
            </a:r>
            <a:r>
              <a:rPr lang="en-US" sz="2400" b="1" dirty="0" smtClean="0"/>
              <a:t>DHCP (Dynamic Host Configuration Protocol)</a:t>
            </a:r>
            <a:r>
              <a:rPr lang="en-US" sz="2400" dirty="0" smtClean="0"/>
              <a:t>. </a:t>
            </a:r>
          </a:p>
          <a:p>
            <a:r>
              <a:rPr lang="en-US" sz="2400" dirty="0" smtClean="0"/>
              <a:t>The </a:t>
            </a:r>
            <a:r>
              <a:rPr lang="en-US" sz="2400" b="1" dirty="0"/>
              <a:t>Virtual Machine Monitor</a:t>
            </a:r>
            <a:r>
              <a:rPr lang="en-US" sz="2400" dirty="0"/>
              <a:t> (VMM) creates </a:t>
            </a:r>
            <a:r>
              <a:rPr lang="en-US" sz="2400" b="1" dirty="0"/>
              <a:t>Virtual Machines </a:t>
            </a:r>
            <a:r>
              <a:rPr lang="en-US" sz="2400" dirty="0"/>
              <a:t>(VM) and assigns their </a:t>
            </a:r>
            <a:r>
              <a:rPr lang="en-US" sz="2400" dirty="0" smtClean="0"/>
              <a:t>instances to </a:t>
            </a:r>
            <a:r>
              <a:rPr lang="en-US" sz="2400" dirty="0"/>
              <a:t>the users who requested them. </a:t>
            </a:r>
            <a:endParaRPr lang="en-US" sz="2400" dirty="0" smtClean="0"/>
          </a:p>
          <a:p>
            <a:r>
              <a:rPr lang="en-US" sz="2400" dirty="0" smtClean="0"/>
              <a:t>VMs are created using </a:t>
            </a:r>
            <a:r>
              <a:rPr lang="en-US" sz="2400" b="1" dirty="0" smtClean="0"/>
              <a:t>Images</a:t>
            </a:r>
            <a:r>
              <a:rPr lang="en-US" sz="2400" dirty="0" smtClean="0"/>
              <a:t> (VMIs)</a:t>
            </a:r>
          </a:p>
          <a:p>
            <a:r>
              <a:rPr lang="en-US" sz="2400" dirty="0" smtClean="0"/>
              <a:t>When </a:t>
            </a:r>
            <a:r>
              <a:rPr lang="en-US" sz="2400" dirty="0"/>
              <a:t>the instance is launched, it is assigned to a physical server and given other hardware resources</a:t>
            </a:r>
            <a:r>
              <a:rPr lang="en-US" sz="2400" dirty="0" smtClean="0"/>
              <a:t>.</a:t>
            </a:r>
          </a:p>
          <a:p>
            <a:r>
              <a:rPr lang="en-US" sz="2400" dirty="0" smtClean="0"/>
              <a:t> </a:t>
            </a:r>
            <a:r>
              <a:rPr lang="en-US" sz="2400" dirty="0"/>
              <a:t>The </a:t>
            </a:r>
            <a:r>
              <a:rPr lang="en-US" sz="2400" b="1" dirty="0"/>
              <a:t>Virtual Machine</a:t>
            </a:r>
            <a:r>
              <a:rPr lang="en-US" sz="2400" dirty="0"/>
              <a:t> passes system calls to the </a:t>
            </a:r>
            <a:r>
              <a:rPr lang="en-US" sz="2400" b="1" dirty="0"/>
              <a:t>Virtual Machine Monitor</a:t>
            </a:r>
            <a:r>
              <a:rPr lang="en-US" sz="2400" dirty="0"/>
              <a:t> which executes those calls in the </a:t>
            </a:r>
            <a:r>
              <a:rPr lang="en-US" sz="2400" b="1" dirty="0"/>
              <a:t>Hardware</a:t>
            </a:r>
            <a:r>
              <a:rPr lang="en-US" sz="2400" dirty="0"/>
              <a:t>. </a:t>
            </a:r>
          </a:p>
          <a:p>
            <a:pPr>
              <a:buFont typeface="Arial" charset="0"/>
              <a:buNone/>
            </a:pPr>
            <a:endParaRPr lang="en-US" sz="2400" dirty="0"/>
          </a:p>
          <a:p>
            <a:endParaRPr lang="en-US" sz="2400" dirty="0"/>
          </a:p>
        </p:txBody>
      </p:sp>
    </p:spTree>
    <p:extLst>
      <p:ext uri="{BB962C8B-B14F-4D97-AF65-F5344CB8AC3E}">
        <p14:creationId xmlns:p14="http://schemas.microsoft.com/office/powerpoint/2010/main" val="4163619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Title 1"/>
          <p:cNvSpPr>
            <a:spLocks noGrp="1"/>
          </p:cNvSpPr>
          <p:nvPr>
            <p:ph type="title"/>
          </p:nvPr>
        </p:nvSpPr>
        <p:spPr/>
        <p:txBody>
          <a:bodyPr/>
          <a:lstStyle/>
          <a:p>
            <a:r>
              <a:rPr lang="en-US" dirty="0" smtClean="0"/>
              <a:t>Use Case Create a VM for a user</a:t>
            </a:r>
          </a:p>
        </p:txBody>
      </p:sp>
      <p:sp>
        <p:nvSpPr>
          <p:cNvPr id="203778" name="Content Placeholder 2"/>
          <p:cNvSpPr>
            <a:spLocks noGrp="1"/>
          </p:cNvSpPr>
          <p:nvPr>
            <p:ph idx="1"/>
          </p:nvPr>
        </p:nvSpPr>
        <p:spPr>
          <a:xfrm>
            <a:off x="2209800" y="1676401"/>
            <a:ext cx="8229600" cy="4525963"/>
          </a:xfrm>
        </p:spPr>
        <p:txBody>
          <a:bodyPr>
            <a:normAutofit/>
          </a:bodyPr>
          <a:lstStyle/>
          <a:p>
            <a:r>
              <a:rPr lang="en-US" sz="2000" u="sng" dirty="0" smtClean="0"/>
              <a:t>Summary</a:t>
            </a:r>
            <a:r>
              <a:rPr lang="en-US" sz="2000" dirty="0"/>
              <a:t>: The Provider creates a Virtual Machine for a user.</a:t>
            </a:r>
            <a:r>
              <a:rPr lang="en-US" sz="2000" u="sng" dirty="0"/>
              <a:t> </a:t>
            </a:r>
            <a:endParaRPr lang="en-US" sz="2000" dirty="0"/>
          </a:p>
          <a:p>
            <a:r>
              <a:rPr lang="en-US" sz="2000" u="sng" dirty="0"/>
              <a:t>Actor</a:t>
            </a:r>
            <a:r>
              <a:rPr lang="en-US" sz="2000" dirty="0"/>
              <a:t>: User</a:t>
            </a:r>
          </a:p>
          <a:p>
            <a:r>
              <a:rPr lang="en-US" sz="2000" u="sng" dirty="0"/>
              <a:t>Precondition</a:t>
            </a:r>
            <a:r>
              <a:rPr lang="en-US" sz="2000" dirty="0"/>
              <a:t>: The user must have an account with the Provider</a:t>
            </a:r>
          </a:p>
          <a:p>
            <a:r>
              <a:rPr lang="en-US" sz="2000" u="sng" dirty="0"/>
              <a:t>Description</a:t>
            </a:r>
            <a:r>
              <a:rPr lang="en-US" sz="2000" dirty="0"/>
              <a:t>:</a:t>
            </a:r>
          </a:p>
          <a:p>
            <a:r>
              <a:rPr lang="en-US" sz="2000" dirty="0"/>
              <a:t>The User requests to the Provider to create a virtual machine. He specifies the physical location and the type of the instance.</a:t>
            </a:r>
          </a:p>
          <a:p>
            <a:r>
              <a:rPr lang="en-US" sz="2000" dirty="0"/>
              <a:t>The Provider checks if the user has an account and redirects the request to the Hypervisor.</a:t>
            </a:r>
          </a:p>
          <a:p>
            <a:r>
              <a:rPr lang="en-US" sz="2000" dirty="0"/>
              <a:t>The Virtual Machine Monitor creates an instance of the Virtual Machine and assigns it to a server and to the user.</a:t>
            </a:r>
          </a:p>
          <a:p>
            <a:r>
              <a:rPr lang="en-US" sz="2000" u="sng" dirty="0" err="1"/>
              <a:t>Postcondition</a:t>
            </a:r>
            <a:r>
              <a:rPr lang="en-US" sz="2000" dirty="0"/>
              <a:t>: A Virtual Machine is created in the specified location and assigned to a server and to the user.</a:t>
            </a:r>
          </a:p>
          <a:p>
            <a:endParaRPr lang="en-US" sz="2000" dirty="0"/>
          </a:p>
        </p:txBody>
      </p:sp>
    </p:spTree>
    <p:extLst>
      <p:ext uri="{BB962C8B-B14F-4D97-AF65-F5344CB8AC3E}">
        <p14:creationId xmlns:p14="http://schemas.microsoft.com/office/powerpoint/2010/main" val="1393126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Title 1"/>
          <p:cNvSpPr>
            <a:spLocks noGrp="1"/>
          </p:cNvSpPr>
          <p:nvPr>
            <p:ph type="title"/>
          </p:nvPr>
        </p:nvSpPr>
        <p:spPr/>
        <p:txBody>
          <a:bodyPr/>
          <a:lstStyle/>
          <a:p>
            <a:r>
              <a:rPr lang="en-US" smtClean="0"/>
              <a:t>UC Create a VM</a:t>
            </a:r>
          </a:p>
        </p:txBody>
      </p:sp>
      <p:graphicFrame>
        <p:nvGraphicFramePr>
          <p:cNvPr id="187394" name="Object 2"/>
          <p:cNvGraphicFramePr>
            <a:graphicFrameLocks noChangeAspect="1"/>
          </p:cNvGraphicFramePr>
          <p:nvPr/>
        </p:nvGraphicFramePr>
        <p:xfrm>
          <a:off x="2752725" y="1819276"/>
          <a:ext cx="6686550" cy="3819525"/>
        </p:xfrm>
        <a:graphic>
          <a:graphicData uri="http://schemas.openxmlformats.org/presentationml/2006/ole">
            <mc:AlternateContent xmlns:mc="http://schemas.openxmlformats.org/markup-compatibility/2006">
              <mc:Choice xmlns:v="urn:schemas-microsoft-com:vml" Requires="v">
                <p:oleObj spid="_x0000_s14374" name="Document" r:id="rId4" imgW="8924400" imgH="4289400" progId="Word.Document.12">
                  <p:embed/>
                </p:oleObj>
              </mc:Choice>
              <mc:Fallback>
                <p:oleObj name="Document" r:id="rId4" imgW="8924400" imgH="4289400"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2725" y="1819276"/>
                        <a:ext cx="668655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4983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Q2: </a:t>
            </a:r>
            <a:r>
              <a:rPr lang="en-US" sz="2800" dirty="0"/>
              <a:t>Follow the SSF </a:t>
            </a:r>
            <a:r>
              <a:rPr lang="en-US" sz="2800" dirty="0" err="1"/>
              <a:t>metamodel</a:t>
            </a:r>
            <a:r>
              <a:rPr lang="en-US" sz="2800" dirty="0"/>
              <a:t> to build a SSF for RBAC  and combine it with an Authentication SSF</a:t>
            </a:r>
          </a:p>
        </p:txBody>
      </p:sp>
      <p:pic>
        <p:nvPicPr>
          <p:cNvPr id="4" name="Picture 3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3364" y="1489075"/>
            <a:ext cx="4105275" cy="38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13399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Title 1"/>
          <p:cNvSpPr>
            <a:spLocks/>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Service Level Agreements (SLAs)</a:t>
            </a:r>
          </a:p>
        </p:txBody>
      </p:sp>
      <p:sp>
        <p:nvSpPr>
          <p:cNvPr id="756739" name="Content Placeholder 2"/>
          <p:cNvSpPr>
            <a:spLocks/>
          </p:cNvSpPr>
          <p:nvPr/>
        </p:nvSpPr>
        <p:spPr bwMode="auto">
          <a:xfrm>
            <a:off x="2209800"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b="0" i="0" dirty="0"/>
              <a:t>Contract between customers and providers about level of service to be provided</a:t>
            </a:r>
          </a:p>
          <a:p>
            <a:r>
              <a:rPr lang="en-US" altLang="en-US" b="0" i="0" dirty="0"/>
              <a:t>Performance metrics: throughput, response time,…</a:t>
            </a:r>
          </a:p>
          <a:p>
            <a:r>
              <a:rPr lang="en-US" altLang="en-US" b="0" i="0" dirty="0"/>
              <a:t>Problem management</a:t>
            </a:r>
          </a:p>
          <a:p>
            <a:r>
              <a:rPr lang="en-US" altLang="en-US" b="0" i="0" dirty="0"/>
              <a:t>Security capabilities</a:t>
            </a:r>
          </a:p>
          <a:p>
            <a:r>
              <a:rPr lang="en-US" altLang="en-US" b="0" i="0" dirty="0"/>
              <a:t>Penalties for non-performance</a:t>
            </a:r>
          </a:p>
          <a:p>
            <a:endParaRPr lang="en-US" altLang="en-US" dirty="0"/>
          </a:p>
        </p:txBody>
      </p:sp>
    </p:spTree>
    <p:extLst>
      <p:ext uri="{BB962C8B-B14F-4D97-AF65-F5344CB8AC3E}">
        <p14:creationId xmlns:p14="http://schemas.microsoft.com/office/powerpoint/2010/main" val="5010515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Title 1"/>
          <p:cNvSpPr txBox="1">
            <a:spLocks/>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a:spcBef>
                <a:spcPct val="20000"/>
              </a:spcBef>
              <a:buChar char="•"/>
              <a:defRPr sz="2800" b="1" i="1">
                <a:solidFill>
                  <a:schemeClr val="tx1"/>
                </a:solidFill>
                <a:latin typeface="Arial" panose="020B0604020202020204" pitchFamily="34" charset="0"/>
              </a:defRPr>
            </a:lvl1pPr>
            <a:lvl2pPr marL="742950" indent="-285750" defTabSz="-13873163">
              <a:spcBef>
                <a:spcPct val="20000"/>
              </a:spcBef>
              <a:buChar char="–"/>
              <a:defRPr sz="2800">
                <a:solidFill>
                  <a:schemeClr val="tx1"/>
                </a:solidFill>
                <a:latin typeface="Arial" panose="020B0604020202020204" pitchFamily="34" charset="0"/>
              </a:defRPr>
            </a:lvl2pPr>
            <a:lvl3pPr marL="1143000" indent="-228600" defTabSz="-13873163">
              <a:spcBef>
                <a:spcPct val="20000"/>
              </a:spcBef>
              <a:buChar char="•"/>
              <a:defRPr sz="2400">
                <a:solidFill>
                  <a:schemeClr val="tx1"/>
                </a:solidFill>
                <a:latin typeface="Arial" panose="020B0604020202020204" pitchFamily="34" charset="0"/>
              </a:defRPr>
            </a:lvl3pPr>
            <a:lvl4pPr marL="1600200" indent="-228600" defTabSz="-13873163">
              <a:spcBef>
                <a:spcPct val="20000"/>
              </a:spcBef>
              <a:buChar char="–"/>
              <a:defRPr sz="2000">
                <a:solidFill>
                  <a:schemeClr val="tx1"/>
                </a:solidFill>
                <a:latin typeface="Arial" panose="020B0604020202020204" pitchFamily="34" charset="0"/>
              </a:defRPr>
            </a:lvl4pPr>
            <a:lvl5pPr marL="2057400" indent="-228600" defTabSz="-13873163">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cs typeface="Arial" panose="020B0604020202020204" pitchFamily="34" charset="0"/>
              </a:rPr>
              <a:t>Security issues</a:t>
            </a:r>
          </a:p>
        </p:txBody>
      </p:sp>
      <p:sp>
        <p:nvSpPr>
          <p:cNvPr id="753667" name="Content Placeholder 2"/>
          <p:cNvSpPr txBox="1">
            <a:spLocks/>
          </p:cNvSpPr>
          <p:nvPr/>
        </p:nvSpPr>
        <p:spPr bwMode="auto">
          <a:xfrm>
            <a:off x="1898904" y="13716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a:spcBef>
                <a:spcPct val="20000"/>
              </a:spcBef>
              <a:buChar char="•"/>
              <a:defRPr sz="2800" b="1" i="1">
                <a:solidFill>
                  <a:schemeClr val="tx1"/>
                </a:solidFill>
                <a:latin typeface="Arial" panose="020B0604020202020204" pitchFamily="34" charset="0"/>
              </a:defRPr>
            </a:lvl1pPr>
            <a:lvl2pPr marL="742950" indent="-285750" defTabSz="-13873163">
              <a:spcBef>
                <a:spcPct val="20000"/>
              </a:spcBef>
              <a:buChar char="–"/>
              <a:defRPr sz="2800">
                <a:solidFill>
                  <a:schemeClr val="tx1"/>
                </a:solidFill>
                <a:latin typeface="Arial" panose="020B0604020202020204" pitchFamily="34" charset="0"/>
              </a:defRPr>
            </a:lvl2pPr>
            <a:lvl3pPr marL="1143000" indent="-228600" defTabSz="-13873163">
              <a:spcBef>
                <a:spcPct val="20000"/>
              </a:spcBef>
              <a:buChar char="•"/>
              <a:defRPr sz="2400">
                <a:solidFill>
                  <a:schemeClr val="tx1"/>
                </a:solidFill>
                <a:latin typeface="Arial" panose="020B0604020202020204" pitchFamily="34" charset="0"/>
              </a:defRPr>
            </a:lvl3pPr>
            <a:lvl4pPr marL="1600200" indent="-228600" defTabSz="-13873163">
              <a:spcBef>
                <a:spcPct val="20000"/>
              </a:spcBef>
              <a:buChar char="–"/>
              <a:defRPr sz="2000">
                <a:solidFill>
                  <a:schemeClr val="tx1"/>
                </a:solidFill>
                <a:latin typeface="Arial" panose="020B0604020202020204" pitchFamily="34" charset="0"/>
              </a:defRPr>
            </a:lvl4pPr>
            <a:lvl5pPr marL="2057400" indent="-228600" defTabSz="-13873163">
              <a:spcBef>
                <a:spcPct val="20000"/>
              </a:spcBef>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i="0" baseline="30000" dirty="0">
                <a:cs typeface="Arial" panose="020B0604020202020204" pitchFamily="34" charset="0"/>
              </a:rPr>
              <a:t>Secure outsourcing</a:t>
            </a:r>
            <a:r>
              <a:rPr lang="en-US" altLang="en-US" b="0" i="0" baseline="30000" dirty="0">
                <a:cs typeface="Arial" panose="020B0604020202020204" pitchFamily="34" charset="0"/>
              </a:rPr>
              <a:t>: Customers must trust their sensitive information to a third (and maybe even a fourth) party</a:t>
            </a:r>
          </a:p>
          <a:p>
            <a:r>
              <a:rPr lang="en-US" altLang="en-US" i="0" baseline="30000" dirty="0" smtClean="0">
                <a:cs typeface="Arial" panose="020B0604020202020204" pitchFamily="34" charset="0"/>
              </a:rPr>
              <a:t>Accountability</a:t>
            </a:r>
            <a:r>
              <a:rPr lang="en-US" altLang="en-US" b="0" i="0" baseline="30000" dirty="0" smtClean="0">
                <a:cs typeface="Arial" panose="020B0604020202020204" pitchFamily="34" charset="0"/>
              </a:rPr>
              <a:t>. It </a:t>
            </a:r>
            <a:r>
              <a:rPr lang="en-US" altLang="en-US" b="0" i="0" baseline="30000" dirty="0">
                <a:cs typeface="Arial" panose="020B0604020202020204" pitchFamily="34" charset="0"/>
              </a:rPr>
              <a:t>may not be clear who is responsible for compliance</a:t>
            </a:r>
          </a:p>
          <a:p>
            <a:r>
              <a:rPr lang="en-US" altLang="en-US" i="0" baseline="30000" dirty="0" smtClean="0">
                <a:cs typeface="Arial" panose="020B0604020202020204" pitchFamily="34" charset="0"/>
              </a:rPr>
              <a:t>Multiple tenancy. </a:t>
            </a:r>
            <a:r>
              <a:rPr lang="en-US" altLang="en-US" b="0" i="0" baseline="30000" dirty="0" smtClean="0">
                <a:cs typeface="Arial" panose="020B0604020202020204" pitchFamily="34" charset="0"/>
              </a:rPr>
              <a:t>Several </a:t>
            </a:r>
            <a:r>
              <a:rPr lang="en-US" altLang="en-US" b="0" i="0" baseline="30000" dirty="0">
                <a:cs typeface="Arial" panose="020B0604020202020204" pitchFamily="34" charset="0"/>
              </a:rPr>
              <a:t>customers may run their processes in the same </a:t>
            </a:r>
            <a:r>
              <a:rPr lang="en-US" altLang="en-US" b="0" i="0" baseline="30000" dirty="0" smtClean="0">
                <a:cs typeface="Arial" panose="020B0604020202020204" pitchFamily="34" charset="0"/>
              </a:rPr>
              <a:t>hardware, which </a:t>
            </a:r>
            <a:r>
              <a:rPr lang="en-US" altLang="en-US" b="0" i="0" baseline="30000" dirty="0">
                <a:cs typeface="Arial" panose="020B0604020202020204" pitchFamily="34" charset="0"/>
              </a:rPr>
              <a:t>brings a new set of security threats</a:t>
            </a:r>
          </a:p>
          <a:p>
            <a:r>
              <a:rPr lang="en-US" altLang="en-US" i="0" baseline="30000" dirty="0">
                <a:cs typeface="Arial" panose="020B0604020202020204" pitchFamily="34" charset="0"/>
              </a:rPr>
              <a:t>Proper sharing of security concerns </a:t>
            </a:r>
            <a:r>
              <a:rPr lang="en-US" altLang="en-US" b="0" i="0" baseline="30000" dirty="0">
                <a:cs typeface="Arial" panose="020B0604020202020204" pitchFamily="34" charset="0"/>
              </a:rPr>
              <a:t>between customers and cloud providers</a:t>
            </a:r>
          </a:p>
          <a:p>
            <a:r>
              <a:rPr lang="en-US" altLang="en-US" b="0" i="0" baseline="30000" dirty="0">
                <a:cs typeface="Arial" panose="020B0604020202020204" pitchFamily="34" charset="0"/>
              </a:rPr>
              <a:t>The </a:t>
            </a:r>
            <a:r>
              <a:rPr lang="en-US" altLang="en-US" i="0" baseline="30000" dirty="0">
                <a:cs typeface="Arial" panose="020B0604020202020204" pitchFamily="34" charset="0"/>
              </a:rPr>
              <a:t>administration of cloud resources </a:t>
            </a:r>
            <a:r>
              <a:rPr lang="en-US" altLang="en-US" b="0" i="0" baseline="30000" dirty="0">
                <a:cs typeface="Arial" panose="020B0604020202020204" pitchFamily="34" charset="0"/>
              </a:rPr>
              <a:t>and its implication on security and reliability is an aspect about which there is scarce experience</a:t>
            </a:r>
          </a:p>
          <a:p>
            <a:r>
              <a:rPr lang="en-US" altLang="en-US" b="0" i="0" baseline="30000" dirty="0">
                <a:cs typeface="Arial" panose="020B0604020202020204" pitchFamily="34" charset="0"/>
              </a:rPr>
              <a:t>Cloud vendors may provide </a:t>
            </a:r>
            <a:r>
              <a:rPr lang="en-US" altLang="en-US" i="0" baseline="30000" dirty="0">
                <a:cs typeface="Arial" panose="020B0604020202020204" pitchFamily="34" charset="0"/>
              </a:rPr>
              <a:t>different degrees of independence</a:t>
            </a:r>
            <a:r>
              <a:rPr lang="en-US" altLang="en-US" b="0" i="0" baseline="30000" dirty="0">
                <a:cs typeface="Arial" panose="020B0604020202020204" pitchFamily="34" charset="0"/>
              </a:rPr>
              <a:t>; for example, a provider may offer a type of hardware without showing its details or offer specific hardware </a:t>
            </a:r>
            <a:r>
              <a:rPr lang="en-US" altLang="en-US" b="0" i="0" baseline="30000" dirty="0" smtClean="0">
                <a:cs typeface="Arial" panose="020B0604020202020204" pitchFamily="34" charset="0"/>
              </a:rPr>
              <a:t>services</a:t>
            </a:r>
          </a:p>
          <a:p>
            <a:pPr>
              <a:spcBef>
                <a:spcPts val="0"/>
              </a:spcBef>
            </a:pPr>
            <a:r>
              <a:rPr lang="en-US" altLang="en-US" b="0" i="0" baseline="30000" dirty="0" smtClean="0">
                <a:cs typeface="Arial" panose="020B0604020202020204" pitchFamily="34" charset="0"/>
              </a:rPr>
              <a:t>Customers </a:t>
            </a:r>
            <a:r>
              <a:rPr lang="en-US" altLang="en-US" b="0" i="0" baseline="30000" dirty="0">
                <a:cs typeface="Arial" panose="020B0604020202020204" pitchFamily="34" charset="0"/>
              </a:rPr>
              <a:t>may be unwilling to </a:t>
            </a:r>
            <a:r>
              <a:rPr lang="en-US" altLang="en-US" i="0" baseline="30000" dirty="0">
                <a:cs typeface="Arial" panose="020B0604020202020204" pitchFamily="34" charset="0"/>
              </a:rPr>
              <a:t>reveal sensitive data to a third party</a:t>
            </a:r>
            <a:r>
              <a:rPr lang="en-US" altLang="en-US" b="0" i="0" baseline="30000" dirty="0">
                <a:cs typeface="Arial" panose="020B0604020202020204" pitchFamily="34" charset="0"/>
              </a:rPr>
              <a:t>, as the task specification and problem parameters alone may leak sensitive </a:t>
            </a:r>
            <a:r>
              <a:rPr lang="en-US" altLang="en-US" b="0" i="0" baseline="30000" dirty="0" smtClean="0">
                <a:cs typeface="Arial" panose="020B0604020202020204" pitchFamily="34" charset="0"/>
              </a:rPr>
              <a:t> information</a:t>
            </a:r>
            <a:r>
              <a:rPr lang="en-US" altLang="en-US" b="0" i="0" baseline="30000" dirty="0">
                <a:cs typeface="Arial" panose="020B0604020202020204" pitchFamily="34" charset="0"/>
              </a:rPr>
              <a:t>. </a:t>
            </a:r>
            <a:r>
              <a:rPr lang="en-US" altLang="en-US" b="0" i="0" dirty="0">
                <a:cs typeface="Arial" panose="020B0604020202020204" pitchFamily="34" charset="0"/>
              </a:rPr>
              <a:t> </a:t>
            </a:r>
          </a:p>
          <a:p>
            <a:pPr>
              <a:buFontTx/>
              <a:buNone/>
            </a:pPr>
            <a:endParaRPr lang="en-US" altLang="en-US" sz="2000" dirty="0">
              <a:cs typeface="Arial" panose="020B0604020202020204" pitchFamily="34" charset="0"/>
            </a:endParaRPr>
          </a:p>
        </p:txBody>
      </p:sp>
    </p:spTree>
    <p:extLst>
      <p:ext uri="{BB962C8B-B14F-4D97-AF65-F5344CB8AC3E}">
        <p14:creationId xmlns:p14="http://schemas.microsoft.com/office/powerpoint/2010/main" val="41227598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2"/>
          <p:cNvPicPr>
            <a:picLocks noChangeAspect="1" noChangeArrowheads="1"/>
          </p:cNvPicPr>
          <p:nvPr/>
        </p:nvPicPr>
        <p:blipFill>
          <a:blip r:embed="rId2" cstate="print"/>
          <a:srcRect/>
          <a:stretch>
            <a:fillRect/>
          </a:stretch>
        </p:blipFill>
        <p:spPr bwMode="auto">
          <a:xfrm>
            <a:off x="3048000" y="1600200"/>
            <a:ext cx="6172200" cy="4343400"/>
          </a:xfrm>
          <a:prstGeom prst="rect">
            <a:avLst/>
          </a:prstGeom>
          <a:noFill/>
          <a:ln w="9525">
            <a:noFill/>
            <a:miter lim="800000"/>
            <a:headEnd/>
            <a:tailEnd/>
          </a:ln>
        </p:spPr>
      </p:pic>
      <p:sp>
        <p:nvSpPr>
          <p:cNvPr id="35842" name="Title 2"/>
          <p:cNvSpPr>
            <a:spLocks noGrp="1"/>
          </p:cNvSpPr>
          <p:nvPr>
            <p:ph type="title"/>
          </p:nvPr>
        </p:nvSpPr>
        <p:spPr/>
        <p:txBody>
          <a:bodyPr/>
          <a:lstStyle/>
          <a:p>
            <a:pPr eaLnBrk="1" hangingPunct="1"/>
            <a:r>
              <a:rPr lang="en-US" sz="2800"/>
              <a:t>Cloud computing incidents: 128, 40, 37, 4, 4</a:t>
            </a:r>
          </a:p>
        </p:txBody>
      </p:sp>
    </p:spTree>
    <p:extLst>
      <p:ext uri="{BB962C8B-B14F-4D97-AF65-F5344CB8AC3E}">
        <p14:creationId xmlns:p14="http://schemas.microsoft.com/office/powerpoint/2010/main" val="18850771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87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9060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787" name="Title 2"/>
          <p:cNvSpPr>
            <a:spLocks/>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i="0">
                <a:solidFill>
                  <a:schemeClr val="tx2"/>
                </a:solidFill>
              </a:rPr>
              <a:t>Cloutage.org</a:t>
            </a:r>
          </a:p>
        </p:txBody>
      </p:sp>
    </p:spTree>
    <p:extLst>
      <p:ext uri="{BB962C8B-B14F-4D97-AF65-F5344CB8AC3E}">
        <p14:creationId xmlns:p14="http://schemas.microsoft.com/office/powerpoint/2010/main" val="853813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Security Alliance</a:t>
            </a:r>
            <a:endParaRPr lang="en-US" dirty="0"/>
          </a:p>
        </p:txBody>
      </p:sp>
      <p:sp>
        <p:nvSpPr>
          <p:cNvPr id="3" name="Content Placeholder 2"/>
          <p:cNvSpPr>
            <a:spLocks noGrp="1"/>
          </p:cNvSpPr>
          <p:nvPr>
            <p:ph idx="1"/>
          </p:nvPr>
        </p:nvSpPr>
        <p:spPr/>
        <p:txBody>
          <a:bodyPr/>
          <a:lstStyle/>
          <a:p>
            <a:pPr marL="0" indent="0">
              <a:buNone/>
            </a:pPr>
            <a:r>
              <a:rPr lang="en-US" dirty="0"/>
              <a:t>https://cloudsecurityalliance.org/download/cloud-computing-vulnerability-incidents-a-statistical-overview/</a:t>
            </a:r>
          </a:p>
        </p:txBody>
      </p:sp>
    </p:spTree>
    <p:extLst>
      <p:ext uri="{BB962C8B-B14F-4D97-AF65-F5344CB8AC3E}">
        <p14:creationId xmlns:p14="http://schemas.microsoft.com/office/powerpoint/2010/main" val="2673312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Title 1"/>
          <p:cNvSpPr>
            <a:spLocks/>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i="0">
                <a:solidFill>
                  <a:schemeClr val="tx2"/>
                </a:solidFill>
              </a:rPr>
              <a:t>A VM attack</a:t>
            </a:r>
          </a:p>
        </p:txBody>
      </p:sp>
      <p:sp>
        <p:nvSpPr>
          <p:cNvPr id="759811" name="Content Placeholder 2"/>
          <p:cNvSpPr>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600" b="0" i="0" dirty="0"/>
              <a:t>Researchers at the University of California at San Diego and at M.I.T. say they can buy cloud services from Amazon and place a virtual machine on the same physical machine as a target application. </a:t>
            </a:r>
          </a:p>
          <a:p>
            <a:pPr eaLnBrk="1" hangingPunct="1"/>
            <a:r>
              <a:rPr lang="en-US" altLang="en-US" sz="2600" b="0" i="0" dirty="0"/>
              <a:t>Once there, they can use their virtual machine’s access to the shared resources of the physical machine to steal data such as passwords. </a:t>
            </a:r>
          </a:p>
          <a:p>
            <a:pPr eaLnBrk="1" hangingPunct="1"/>
            <a:r>
              <a:rPr lang="en-US" altLang="en-US" sz="2600" b="0" i="0" dirty="0"/>
              <a:t>We did a misuse pattern from this possibility</a:t>
            </a:r>
          </a:p>
          <a:p>
            <a:pPr eaLnBrk="1" hangingPunct="1"/>
            <a:endParaRPr lang="en-US" altLang="en-US" sz="2600" dirty="0"/>
          </a:p>
        </p:txBody>
      </p:sp>
    </p:spTree>
    <p:extLst>
      <p:ext uri="{BB962C8B-B14F-4D97-AF65-F5344CB8AC3E}">
        <p14:creationId xmlns:p14="http://schemas.microsoft.com/office/powerpoint/2010/main" val="10284183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Title 1"/>
          <p:cNvSpPr>
            <a:spLocks/>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0" i="0" dirty="0" smtClean="0">
                <a:solidFill>
                  <a:schemeClr val="tx2"/>
                </a:solidFill>
              </a:rPr>
              <a:t>Use of cloud-based </a:t>
            </a:r>
            <a:r>
              <a:rPr lang="en-US" altLang="en-US" sz="2400" b="0" i="0" dirty="0">
                <a:solidFill>
                  <a:schemeClr val="tx2"/>
                </a:solidFill>
              </a:rPr>
              <a:t>service </a:t>
            </a:r>
            <a:r>
              <a:rPr lang="en-US" altLang="en-US" sz="2400" b="0" i="0" dirty="0" smtClean="0">
                <a:solidFill>
                  <a:schemeClr val="tx2"/>
                </a:solidFill>
              </a:rPr>
              <a:t>to get </a:t>
            </a:r>
            <a:r>
              <a:rPr lang="en-US" altLang="en-US" sz="2400" b="0" i="0" dirty="0">
                <a:solidFill>
                  <a:schemeClr val="tx2"/>
                </a:solidFill>
              </a:rPr>
              <a:t>Wi-Fi passwords</a:t>
            </a:r>
            <a:r>
              <a:rPr lang="en-US" altLang="en-US" sz="3200" b="0" i="0" dirty="0">
                <a:solidFill>
                  <a:schemeClr val="tx2"/>
                </a:solidFill>
              </a:rPr>
              <a:t/>
            </a:r>
            <a:br>
              <a:rPr lang="en-US" altLang="en-US" sz="3200" b="0" i="0" dirty="0">
                <a:solidFill>
                  <a:schemeClr val="tx2"/>
                </a:solidFill>
              </a:rPr>
            </a:br>
            <a:endParaRPr lang="en-US" altLang="en-US" sz="3200" i="0" dirty="0">
              <a:solidFill>
                <a:schemeClr val="tx2"/>
              </a:solidFill>
            </a:endParaRPr>
          </a:p>
        </p:txBody>
      </p:sp>
      <p:sp>
        <p:nvSpPr>
          <p:cNvPr id="760835" name="Content Placeholder 2"/>
          <p:cNvSpPr>
            <a:spLocks/>
          </p:cNvSpPr>
          <p:nvPr/>
        </p:nvSpPr>
        <p:spPr bwMode="auto">
          <a:xfrm>
            <a:off x="1990344"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pPr>
            <a:r>
              <a:rPr lang="en-US" altLang="en-US" sz="1800" b="0" i="0" dirty="0"/>
              <a:t>For $34, a new cloud-based hacking service can crack a WPA (Wi-Fi Protected Access) network password in just 20 minutes, its creator says.</a:t>
            </a:r>
          </a:p>
          <a:p>
            <a:pPr eaLnBrk="1" hangingPunct="1">
              <a:lnSpc>
                <a:spcPct val="80000"/>
              </a:lnSpc>
            </a:pPr>
            <a:r>
              <a:rPr lang="en-US" altLang="en-US" sz="1800" b="0" i="0" dirty="0"/>
              <a:t>The WPA Cracker service bills itself as a useful tool for security auditors and penetration testers who want to know if they could break into certain types of WPA networks. It works because of a known vulnerability in Pre-shared Key (PSK) networks, which are used by some home and small-business users. </a:t>
            </a:r>
          </a:p>
          <a:p>
            <a:pPr eaLnBrk="1" hangingPunct="1">
              <a:lnSpc>
                <a:spcPct val="80000"/>
              </a:lnSpc>
            </a:pPr>
            <a:r>
              <a:rPr lang="en-US" altLang="en-US" sz="2000" b="0" i="0" dirty="0"/>
              <a:t>WPA Cracker customers get access to a 400-node computing cluster that employs a custom dictionary, designed specifically for guessing WPA passwords. If they find the $34 price tag too steep, they can use half the cluster and pay $17, for what could be a 40-minute job. Marlinspike declined to say who operates his compute cluster.</a:t>
            </a:r>
          </a:p>
          <a:p>
            <a:pPr eaLnBrk="1" hangingPunct="1">
              <a:lnSpc>
                <a:spcPct val="80000"/>
              </a:lnSpc>
            </a:pPr>
            <a:r>
              <a:rPr lang="en-US" altLang="en-US" sz="2000" b="0" i="0" dirty="0"/>
              <a:t>The attack will work if the network's password is in Marlinspike's 135 million-phrase dictionary, but if it's a strong, randomly generated password it probably won't be cracked.</a:t>
            </a:r>
          </a:p>
          <a:p>
            <a:pPr eaLnBrk="1" hangingPunct="1">
              <a:lnSpc>
                <a:spcPct val="80000"/>
              </a:lnSpc>
            </a:pPr>
            <a:endParaRPr lang="en-US" altLang="en-US" sz="1800" b="0" dirty="0"/>
          </a:p>
          <a:p>
            <a:pPr eaLnBrk="1" hangingPunct="1">
              <a:lnSpc>
                <a:spcPct val="80000"/>
              </a:lnSpc>
            </a:pPr>
            <a:endParaRPr lang="en-US" altLang="en-US" sz="2600" dirty="0"/>
          </a:p>
        </p:txBody>
      </p:sp>
    </p:spTree>
    <p:extLst>
      <p:ext uri="{BB962C8B-B14F-4D97-AF65-F5344CB8AC3E}">
        <p14:creationId xmlns:p14="http://schemas.microsoft.com/office/powerpoint/2010/main" val="19142497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Cloud systems security issues</a:t>
            </a:r>
            <a:endParaRPr lang="en-US" dirty="0"/>
          </a:p>
        </p:txBody>
      </p:sp>
      <p:sp>
        <p:nvSpPr>
          <p:cNvPr id="3" name="Content Placeholder 2"/>
          <p:cNvSpPr>
            <a:spLocks noGrp="1"/>
          </p:cNvSpPr>
          <p:nvPr>
            <p:ph idx="1"/>
          </p:nvPr>
        </p:nvSpPr>
        <p:spPr/>
        <p:txBody>
          <a:bodyPr/>
          <a:lstStyle/>
          <a:p>
            <a:r>
              <a:rPr lang="en-US" dirty="0"/>
              <a:t>We </a:t>
            </a:r>
            <a:r>
              <a:rPr lang="en-US" dirty="0" smtClean="0"/>
              <a:t>did first </a:t>
            </a:r>
            <a:r>
              <a:rPr lang="en-US" dirty="0"/>
              <a:t>a categorization of security issues for Cloud Computing </a:t>
            </a:r>
            <a:r>
              <a:rPr lang="en-US" dirty="0" smtClean="0"/>
              <a:t>considering its service models SaaS</a:t>
            </a:r>
            <a:r>
              <a:rPr lang="en-US" dirty="0"/>
              <a:t>, PaaS and </a:t>
            </a:r>
            <a:r>
              <a:rPr lang="en-US" dirty="0" smtClean="0"/>
              <a:t>IaaS.</a:t>
            </a:r>
          </a:p>
          <a:p>
            <a:r>
              <a:rPr lang="en-US" dirty="0" smtClean="0"/>
              <a:t>We identified the </a:t>
            </a:r>
            <a:r>
              <a:rPr lang="en-US" dirty="0"/>
              <a:t>main vulnerabilities </a:t>
            </a:r>
            <a:r>
              <a:rPr lang="en-US" dirty="0" smtClean="0"/>
              <a:t>and </a:t>
            </a:r>
            <a:r>
              <a:rPr lang="en-US" dirty="0"/>
              <a:t>the most important </a:t>
            </a:r>
            <a:r>
              <a:rPr lang="en-US" dirty="0" smtClean="0"/>
              <a:t>threats. </a:t>
            </a:r>
          </a:p>
          <a:p>
            <a:r>
              <a:rPr lang="en-US" dirty="0" smtClean="0"/>
              <a:t>We also showed </a:t>
            </a:r>
            <a:r>
              <a:rPr lang="en-US" dirty="0"/>
              <a:t>some countermeasures related to these </a:t>
            </a:r>
            <a:r>
              <a:rPr lang="en-US" dirty="0" smtClean="0"/>
              <a:t>threats.</a:t>
            </a:r>
          </a:p>
          <a:p>
            <a:r>
              <a:rPr lang="en-US" dirty="0" smtClean="0"/>
              <a:t>We related compliance to security</a:t>
            </a:r>
          </a:p>
          <a:p>
            <a:r>
              <a:rPr lang="en-US" dirty="0" smtClean="0"/>
              <a:t>We now develop a Security Reference Architecture</a:t>
            </a:r>
          </a:p>
        </p:txBody>
      </p:sp>
    </p:spTree>
    <p:extLst>
      <p:ext uri="{BB962C8B-B14F-4D97-AF65-F5344CB8AC3E}">
        <p14:creationId xmlns:p14="http://schemas.microsoft.com/office/powerpoint/2010/main" val="21137705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Vulnerabilities in Cloud Computing</a:t>
            </a:r>
            <a:endParaRPr lang="en-US" b="0" dirty="0"/>
          </a:p>
        </p:txBody>
      </p:sp>
      <p:pic>
        <p:nvPicPr>
          <p:cNvPr id="7" name="Picture 1"/>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51663" t="21753" r="27395" b="26223"/>
          <a:stretch/>
        </p:blipFill>
        <p:spPr bwMode="auto">
          <a:xfrm>
            <a:off x="3505200" y="1219201"/>
            <a:ext cx="5337110" cy="5131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7531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753"/>
            <a:ext cx="10515600" cy="1627935"/>
          </a:xfrm>
        </p:spPr>
        <p:txBody>
          <a:bodyPr/>
          <a:lstStyle/>
          <a:p>
            <a:r>
              <a:rPr lang="en-US" dirty="0"/>
              <a:t>Vulnerabilities in Cloud </a:t>
            </a:r>
            <a:r>
              <a:rPr lang="en-US" dirty="0" smtClean="0"/>
              <a:t>Computing II</a:t>
            </a:r>
            <a:endParaRPr lang="en-US" dirty="0"/>
          </a:p>
        </p:txBody>
      </p:sp>
      <p:pic>
        <p:nvPicPr>
          <p:cNvPr id="4" name="Picture 1"/>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75463" t="19447" r="3165" b="26223"/>
          <a:stretch/>
        </p:blipFill>
        <p:spPr bwMode="auto">
          <a:xfrm>
            <a:off x="3429000" y="1066800"/>
            <a:ext cx="5410200" cy="5322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1718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RBAC and Authentication SSFs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requires</a:t>
            </a:r>
          </a:p>
          <a:p>
            <a:pPr marL="0" indent="0">
              <a:buNone/>
            </a:pPr>
            <a:r>
              <a:rPr lang="en-US" dirty="0" smtClean="0"/>
              <a:t>Abstract RBAC   ---------------------  Abstract Authenticator</a:t>
            </a:r>
          </a:p>
          <a:p>
            <a:pPr marL="0" indent="0">
              <a:buNone/>
            </a:pPr>
            <a:r>
              <a:rPr lang="en-US" dirty="0"/>
              <a:t> </a:t>
            </a:r>
            <a:r>
              <a:rPr lang="en-US" dirty="0" smtClean="0"/>
              <a:t>        |--------------------------                                   |                                                                            Session-based RBAC          |                         Certificate</a:t>
            </a:r>
          </a:p>
          <a:p>
            <a:pPr marL="0" indent="0">
              <a:buNone/>
            </a:pPr>
            <a:r>
              <a:rPr lang="en-US" dirty="0" smtClean="0"/>
              <a:t>     ….                              Ref. Monitor                    |</a:t>
            </a:r>
          </a:p>
          <a:p>
            <a:pPr marL="0" indent="0">
              <a:buNone/>
            </a:pPr>
            <a:r>
              <a:rPr lang="en-US" dirty="0" smtClean="0"/>
              <a:t>DBMS RBAC                                                 X.509         SAML</a:t>
            </a:r>
          </a:p>
          <a:p>
            <a:pPr marL="0" indent="0">
              <a:buNone/>
            </a:pPr>
            <a:r>
              <a:rPr lang="en-US" dirty="0"/>
              <a:t> </a:t>
            </a:r>
            <a:r>
              <a:rPr lang="en-US" dirty="0" smtClean="0"/>
              <a:t>       |                                                                 |</a:t>
            </a:r>
          </a:p>
          <a:p>
            <a:pPr marL="0" indent="0">
              <a:buNone/>
            </a:pPr>
            <a:r>
              <a:rPr lang="en-US" dirty="0" smtClean="0"/>
              <a:t>OS RBAC                                                  Verizon X.509</a:t>
            </a:r>
            <a:endParaRPr lang="en-US" dirty="0"/>
          </a:p>
        </p:txBody>
      </p:sp>
    </p:spTree>
    <p:extLst>
      <p:ext uri="{BB962C8B-B14F-4D97-AF65-F5344CB8AC3E}">
        <p14:creationId xmlns:p14="http://schemas.microsoft.com/office/powerpoint/2010/main" val="42429797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in Cloud Computing</a:t>
            </a:r>
            <a:endParaRPr lang="en-US" dirty="0"/>
          </a:p>
        </p:txBody>
      </p:sp>
      <p:pic>
        <p:nvPicPr>
          <p:cNvPr id="6" name="Picture 3"/>
          <p:cNvPicPr>
            <a:picLocks noGrp="1" noChangeAspect="1" noChangeArrowheads="1"/>
          </p:cNvPicPr>
          <p:nvPr>
            <p:ph idx="1"/>
          </p:nvPr>
        </p:nvPicPr>
        <p:blipFill rotWithShape="1">
          <a:blip r:embed="rId3" cstate="print">
            <a:extLst>
              <a:ext uri="{28A0092B-C50C-407E-A947-70E740481C1C}">
                <a14:useLocalDpi xmlns:a14="http://schemas.microsoft.com/office/drawing/2010/main" val="0"/>
              </a:ext>
            </a:extLst>
          </a:blip>
          <a:srcRect l="51279" t="21342" r="27156" b="20905"/>
          <a:stretch/>
        </p:blipFill>
        <p:spPr bwMode="auto">
          <a:xfrm>
            <a:off x="3886201" y="1447801"/>
            <a:ext cx="43669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83223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Relationships between Threats, Vulnerabilities, and Countermeasures</a:t>
            </a:r>
          </a:p>
        </p:txBody>
      </p:sp>
      <p:pic>
        <p:nvPicPr>
          <p:cNvPr id="5"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25879" t="8997" r="53305" b="24555"/>
          <a:stretch/>
        </p:blipFill>
        <p:spPr bwMode="auto">
          <a:xfrm>
            <a:off x="4264165" y="1447800"/>
            <a:ext cx="3947664"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38804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505200" y="1397000"/>
          <a:ext cx="5257800" cy="4470401"/>
        </p:xfrm>
        <a:graphic>
          <a:graphicData uri="http://schemas.openxmlformats.org/drawingml/2006/table">
            <a:tbl>
              <a:tblPr/>
              <a:tblGrid>
                <a:gridCol w="401813"/>
                <a:gridCol w="2998279"/>
                <a:gridCol w="1857708"/>
              </a:tblGrid>
              <a:tr h="343877">
                <a:tc>
                  <a:txBody>
                    <a:bodyPr/>
                    <a:lstStyle/>
                    <a:p>
                      <a:pPr marL="0" marR="0" indent="0" algn="ctr">
                        <a:lnSpc>
                          <a:spcPct val="200000"/>
                        </a:lnSpc>
                        <a:spcBef>
                          <a:spcPts val="0"/>
                        </a:spcBef>
                        <a:spcAft>
                          <a:spcPts val="0"/>
                        </a:spcAft>
                      </a:pPr>
                      <a:r>
                        <a:rPr lang="en-US" sz="1000" b="1">
                          <a:latin typeface="Times New Roman"/>
                          <a:ea typeface="Calibri"/>
                          <a:cs typeface="Times New Roman"/>
                        </a:rPr>
                        <a:t>ID</a:t>
                      </a:r>
                      <a:endParaRPr lang="en-US" sz="1000">
                        <a:latin typeface="Times New Roman"/>
                        <a:ea typeface="Calibri"/>
                        <a:cs typeface="Times New Roman"/>
                      </a:endParaRP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indent="0" algn="ctr">
                        <a:lnSpc>
                          <a:spcPct val="200000"/>
                        </a:lnSpc>
                        <a:spcBef>
                          <a:spcPts val="0"/>
                        </a:spcBef>
                        <a:spcAft>
                          <a:spcPts val="0"/>
                        </a:spcAft>
                      </a:pPr>
                      <a:r>
                        <a:rPr lang="en-US" sz="1000" b="1">
                          <a:latin typeface="Times New Roman"/>
                          <a:ea typeface="Calibri"/>
                          <a:cs typeface="Times New Roman"/>
                        </a:rPr>
                        <a:t>Threats</a:t>
                      </a:r>
                      <a:endParaRPr lang="en-US" sz="1000">
                        <a:latin typeface="Times New Roman"/>
                        <a:ea typeface="Calibri"/>
                        <a:cs typeface="Times New Roman"/>
                      </a:endParaRP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indent="0" algn="ctr">
                        <a:lnSpc>
                          <a:spcPct val="200000"/>
                        </a:lnSpc>
                        <a:spcBef>
                          <a:spcPts val="0"/>
                        </a:spcBef>
                        <a:spcAft>
                          <a:spcPts val="0"/>
                        </a:spcAft>
                      </a:pPr>
                      <a:r>
                        <a:rPr lang="en-US" sz="1000" b="1">
                          <a:latin typeface="Times New Roman"/>
                          <a:ea typeface="Calibri"/>
                          <a:cs typeface="Times New Roman"/>
                        </a:rPr>
                        <a:t>Defense</a:t>
                      </a:r>
                      <a:endParaRPr lang="en-US" sz="1000">
                        <a:latin typeface="Times New Roman"/>
                        <a:ea typeface="Calibri"/>
                        <a:cs typeface="Times New Roman"/>
                      </a:endParaRP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687754">
                <a:tc>
                  <a:txBody>
                    <a:bodyPr/>
                    <a:lstStyle/>
                    <a:p>
                      <a:pPr marL="0" marR="0" indent="0" algn="just">
                        <a:lnSpc>
                          <a:spcPct val="200000"/>
                        </a:lnSpc>
                        <a:spcBef>
                          <a:spcPts val="0"/>
                        </a:spcBef>
                        <a:spcAft>
                          <a:spcPts val="0"/>
                        </a:spcAft>
                      </a:pPr>
                      <a:r>
                        <a:rPr lang="en-US" sz="1000">
                          <a:latin typeface="Times New Roman"/>
                          <a:ea typeface="Calibri"/>
                          <a:cs typeface="Times New Roman"/>
                        </a:rPr>
                        <a:t>T11</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The cloud consumer is malicious and inserts malicious code into the VMI</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Authenticator - Authorizer</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54">
                <a:tc>
                  <a:txBody>
                    <a:bodyPr/>
                    <a:lstStyle/>
                    <a:p>
                      <a:pPr marL="0" marR="0" indent="0" algn="just">
                        <a:lnSpc>
                          <a:spcPct val="200000"/>
                        </a:lnSpc>
                        <a:spcBef>
                          <a:spcPts val="0"/>
                        </a:spcBef>
                        <a:spcAft>
                          <a:spcPts val="0"/>
                        </a:spcAft>
                      </a:pPr>
                      <a:r>
                        <a:rPr lang="en-US" sz="1000">
                          <a:latin typeface="Times New Roman"/>
                          <a:ea typeface="Calibri"/>
                          <a:cs typeface="Times New Roman"/>
                        </a:rPr>
                        <a:t>T21</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An external attacker listens to the network to obtain information about the VMI</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Secure Channel</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877">
                <a:tc>
                  <a:txBody>
                    <a:bodyPr/>
                    <a:lstStyle/>
                    <a:p>
                      <a:pPr marL="0" marR="0" indent="0" algn="just">
                        <a:lnSpc>
                          <a:spcPct val="200000"/>
                        </a:lnSpc>
                        <a:spcBef>
                          <a:spcPts val="0"/>
                        </a:spcBef>
                        <a:spcAft>
                          <a:spcPts val="0"/>
                        </a:spcAft>
                      </a:pPr>
                      <a:r>
                        <a:rPr lang="en-US" sz="1000">
                          <a:latin typeface="Times New Roman"/>
                          <a:ea typeface="Calibri"/>
                          <a:cs typeface="Times New Roman"/>
                        </a:rPr>
                        <a:t>T22</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900">
                          <a:solidFill>
                            <a:srgbClr val="000000"/>
                          </a:solidFill>
                          <a:latin typeface="Times New Roman"/>
                          <a:ea typeface="Times New Roman"/>
                          <a:cs typeface="Times New Roman"/>
                        </a:rPr>
                        <a:t>VMI may be modified while in transit</a:t>
                      </a:r>
                      <a:endParaRPr lang="en-US" sz="1000">
                        <a:latin typeface="Times New Roman"/>
                        <a:ea typeface="Calibri"/>
                        <a:cs typeface="Times New Roman"/>
                      </a:endParaRP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Secure Channel</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877">
                <a:tc>
                  <a:txBody>
                    <a:bodyPr/>
                    <a:lstStyle/>
                    <a:p>
                      <a:pPr marL="0" marR="0" indent="0" algn="just">
                        <a:lnSpc>
                          <a:spcPct val="200000"/>
                        </a:lnSpc>
                        <a:spcBef>
                          <a:spcPts val="0"/>
                        </a:spcBef>
                        <a:spcAft>
                          <a:spcPts val="0"/>
                        </a:spcAft>
                      </a:pPr>
                      <a:r>
                        <a:rPr lang="en-US" sz="1000">
                          <a:latin typeface="Times New Roman"/>
                          <a:ea typeface="Calibri"/>
                          <a:cs typeface="Times New Roman"/>
                        </a:rPr>
                        <a:t>T23</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900">
                          <a:solidFill>
                            <a:srgbClr val="000000"/>
                          </a:solidFill>
                          <a:latin typeface="Times New Roman"/>
                          <a:ea typeface="Times New Roman"/>
                          <a:cs typeface="Times New Roman"/>
                        </a:rPr>
                        <a:t>Disavows sending a VMI</a:t>
                      </a:r>
                      <a:endParaRPr lang="en-US" sz="1000">
                        <a:latin typeface="Times New Roman"/>
                        <a:ea typeface="Calibri"/>
                        <a:cs typeface="Times New Roman"/>
                      </a:endParaRP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Security Logger/Auditor</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54">
                <a:tc>
                  <a:txBody>
                    <a:bodyPr/>
                    <a:lstStyle/>
                    <a:p>
                      <a:pPr marL="0" marR="0" indent="0" algn="just">
                        <a:lnSpc>
                          <a:spcPct val="200000"/>
                        </a:lnSpc>
                        <a:spcBef>
                          <a:spcPts val="0"/>
                        </a:spcBef>
                        <a:spcAft>
                          <a:spcPts val="0"/>
                        </a:spcAft>
                      </a:pPr>
                      <a:r>
                        <a:rPr lang="en-US" sz="1000">
                          <a:latin typeface="Times New Roman"/>
                          <a:ea typeface="Calibri"/>
                          <a:cs typeface="Times New Roman"/>
                        </a:rPr>
                        <a:t>T31</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The IaaS administrator is malicious and collects information within the VMI</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Authenticator - Authorizer</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877">
                <a:tc>
                  <a:txBody>
                    <a:bodyPr/>
                    <a:lstStyle/>
                    <a:p>
                      <a:pPr marL="0" marR="0" indent="0" algn="just">
                        <a:lnSpc>
                          <a:spcPct val="200000"/>
                        </a:lnSpc>
                        <a:spcBef>
                          <a:spcPts val="0"/>
                        </a:spcBef>
                        <a:spcAft>
                          <a:spcPts val="0"/>
                        </a:spcAft>
                      </a:pPr>
                      <a:r>
                        <a:rPr lang="en-US" sz="1000">
                          <a:latin typeface="Times New Roman"/>
                          <a:ea typeface="Calibri"/>
                          <a:cs typeface="Times New Roman"/>
                        </a:rPr>
                        <a:t>T32</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The IaaS disavows receiving a VMI</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Security Logger/Auditor</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877">
                <a:tc>
                  <a:txBody>
                    <a:bodyPr/>
                    <a:lstStyle/>
                    <a:p>
                      <a:pPr marL="0" marR="0" indent="0" algn="just">
                        <a:lnSpc>
                          <a:spcPct val="200000"/>
                        </a:lnSpc>
                        <a:spcBef>
                          <a:spcPts val="0"/>
                        </a:spcBef>
                        <a:spcAft>
                          <a:spcPts val="0"/>
                        </a:spcAft>
                      </a:pPr>
                      <a:r>
                        <a:rPr lang="en-US" sz="1000">
                          <a:latin typeface="Times New Roman"/>
                          <a:ea typeface="Calibri"/>
                          <a:cs typeface="Times New Roman"/>
                        </a:rPr>
                        <a:t>T33</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900">
                          <a:solidFill>
                            <a:srgbClr val="000000"/>
                          </a:solidFill>
                          <a:latin typeface="Times New Roman"/>
                          <a:ea typeface="Times New Roman"/>
                          <a:cs typeface="Times New Roman"/>
                        </a:rPr>
                        <a:t>Insert malicious code in the image</a:t>
                      </a:r>
                      <a:endParaRPr lang="en-US" sz="1000">
                        <a:latin typeface="Times New Roman"/>
                        <a:ea typeface="Calibri"/>
                        <a:cs typeface="Times New Roman"/>
                      </a:endParaRP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Authenticator - Authorizer</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54">
                <a:tc>
                  <a:txBody>
                    <a:bodyPr/>
                    <a:lstStyle/>
                    <a:p>
                      <a:pPr marL="0" marR="0" indent="0" algn="just">
                        <a:lnSpc>
                          <a:spcPct val="200000"/>
                        </a:lnSpc>
                        <a:spcBef>
                          <a:spcPts val="0"/>
                        </a:spcBef>
                        <a:spcAft>
                          <a:spcPts val="0"/>
                        </a:spcAft>
                      </a:pPr>
                      <a:r>
                        <a:rPr lang="en-US" sz="1000">
                          <a:latin typeface="Times New Roman"/>
                          <a:ea typeface="Calibri"/>
                          <a:cs typeface="Times New Roman"/>
                        </a:rPr>
                        <a:t>T41</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a:latin typeface="Times New Roman"/>
                          <a:ea typeface="Calibri"/>
                          <a:cs typeface="Times New Roman"/>
                        </a:rPr>
                        <a:t>The IaaS administrator stores a malicious VMI</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200000"/>
                        </a:lnSpc>
                        <a:spcBef>
                          <a:spcPts val="0"/>
                        </a:spcBef>
                        <a:spcAft>
                          <a:spcPts val="0"/>
                        </a:spcAft>
                      </a:pPr>
                      <a:r>
                        <a:rPr lang="en-US" sz="1000" dirty="0">
                          <a:latin typeface="Times New Roman"/>
                          <a:ea typeface="Calibri"/>
                          <a:cs typeface="Times New Roman"/>
                        </a:rPr>
                        <a:t>Authorizer – Authorizer</a:t>
                      </a:r>
                    </a:p>
                    <a:p>
                      <a:pPr marL="0" marR="0" indent="0" algn="just">
                        <a:lnSpc>
                          <a:spcPct val="200000"/>
                        </a:lnSpc>
                        <a:spcBef>
                          <a:spcPts val="0"/>
                        </a:spcBef>
                        <a:spcAft>
                          <a:spcPts val="0"/>
                        </a:spcAft>
                      </a:pPr>
                      <a:r>
                        <a:rPr lang="en-US" sz="1000" dirty="0">
                          <a:latin typeface="Times New Roman"/>
                          <a:ea typeface="Calibri"/>
                          <a:cs typeface="Times New Roman"/>
                        </a:rPr>
                        <a:t>Filter</a:t>
                      </a:r>
                    </a:p>
                  </a:txBody>
                  <a:tcPr marL="58615" marR="5861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13388" name="Rectangle 1"/>
          <p:cNvSpPr>
            <a:spLocks noChangeArrowheads="1"/>
          </p:cNvSpPr>
          <p:nvPr/>
        </p:nvSpPr>
        <p:spPr bwMode="auto">
          <a:xfrm>
            <a:off x="4889581" y="-402342"/>
            <a:ext cx="241284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28600">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200" b="0" i="0" dirty="0">
              <a:ea typeface="Calibri" panose="020F0502020204030204" pitchFamily="34" charset="0"/>
              <a:cs typeface="Times New Roman" panose="02020603050405020304" pitchFamily="18" charset="0"/>
            </a:endParaRPr>
          </a:p>
          <a:p>
            <a:pPr algn="ctr" eaLnBrk="1" hangingPunct="1">
              <a:spcBef>
                <a:spcPct val="0"/>
              </a:spcBef>
              <a:buFontTx/>
              <a:buNone/>
            </a:pPr>
            <a:endParaRPr lang="en-US" altLang="en-US" sz="1200" b="0" i="0" dirty="0">
              <a:ea typeface="Calibri" panose="020F0502020204030204" pitchFamily="34" charset="0"/>
              <a:cs typeface="Times New Roman" panose="02020603050405020304" pitchFamily="18" charset="0"/>
            </a:endParaRPr>
          </a:p>
          <a:p>
            <a:pPr algn="ctr" eaLnBrk="1" hangingPunct="1">
              <a:spcBef>
                <a:spcPct val="0"/>
              </a:spcBef>
              <a:buFontTx/>
              <a:buNone/>
            </a:pPr>
            <a:endParaRPr lang="en-US" altLang="en-US" sz="1200" b="0" i="0" dirty="0">
              <a:ea typeface="Calibri" panose="020F0502020204030204" pitchFamily="34" charset="0"/>
              <a:cs typeface="Times New Roman" panose="02020603050405020304" pitchFamily="18" charset="0"/>
            </a:endParaRPr>
          </a:p>
          <a:p>
            <a:pPr algn="ctr" eaLnBrk="1" hangingPunct="1">
              <a:spcBef>
                <a:spcPct val="0"/>
              </a:spcBef>
              <a:buFontTx/>
              <a:buNone/>
            </a:pPr>
            <a:endParaRPr lang="en-US" altLang="en-US" sz="1200" b="0" i="0" dirty="0">
              <a:ea typeface="Calibri" panose="020F0502020204030204" pitchFamily="34" charset="0"/>
              <a:cs typeface="Times New Roman" panose="02020603050405020304" pitchFamily="18" charset="0"/>
            </a:endParaRPr>
          </a:p>
          <a:p>
            <a:pPr algn="ctr" eaLnBrk="1" hangingPunct="1">
              <a:spcBef>
                <a:spcPct val="0"/>
              </a:spcBef>
              <a:buFontTx/>
              <a:buNone/>
            </a:pPr>
            <a:endParaRPr lang="en-US" altLang="en-US" sz="1200" b="0" i="0" dirty="0">
              <a:ea typeface="Calibri" panose="020F0502020204030204" pitchFamily="34" charset="0"/>
              <a:cs typeface="Times New Roman" panose="02020603050405020304" pitchFamily="18" charset="0"/>
            </a:endParaRPr>
          </a:p>
          <a:p>
            <a:pPr algn="ctr" eaLnBrk="1" hangingPunct="1">
              <a:spcBef>
                <a:spcPct val="0"/>
              </a:spcBef>
              <a:buFontTx/>
              <a:buNone/>
            </a:pPr>
            <a:r>
              <a:rPr lang="en-US" altLang="en-US" sz="1600" b="0" i="0" dirty="0" smtClean="0">
                <a:ea typeface="Calibri" panose="020F0502020204030204" pitchFamily="34" charset="0"/>
                <a:cs typeface="Times New Roman" panose="02020603050405020304" pitchFamily="18" charset="0"/>
              </a:rPr>
              <a:t>Threats </a:t>
            </a:r>
            <a:r>
              <a:rPr lang="en-US" altLang="en-US" sz="1600" b="0" i="0" dirty="0">
                <a:ea typeface="Calibri" panose="020F0502020204030204" pitchFamily="34" charset="0"/>
                <a:cs typeface="Times New Roman" panose="02020603050405020304" pitchFamily="18" charset="0"/>
              </a:rPr>
              <a:t>vs. Defenses</a:t>
            </a:r>
            <a:endParaRPr lang="en-US" altLang="en-US" sz="1600" b="0" i="0" dirty="0">
              <a:ea typeface="Calibri" panose="020F0502020204030204" pitchFamily="34" charset="0"/>
            </a:endParaRPr>
          </a:p>
        </p:txBody>
      </p:sp>
    </p:spTree>
    <p:extLst>
      <p:ext uri="{BB962C8B-B14F-4D97-AF65-F5344CB8AC3E}">
        <p14:creationId xmlns:p14="http://schemas.microsoft.com/office/powerpoint/2010/main" val="24120013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Title 2"/>
          <p:cNvSpPr>
            <a:spLocks noGrp="1"/>
          </p:cNvSpPr>
          <p:nvPr>
            <p:ph type="title"/>
          </p:nvPr>
        </p:nvSpPr>
        <p:spPr/>
        <p:txBody>
          <a:bodyPr/>
          <a:lstStyle/>
          <a:p>
            <a:r>
              <a:rPr lang="en-US" altLang="en-US" smtClean="0"/>
              <a:t>Securing an RA</a:t>
            </a:r>
          </a:p>
        </p:txBody>
      </p:sp>
      <p:sp>
        <p:nvSpPr>
          <p:cNvPr id="308227" name="Content Placeholder 3"/>
          <p:cNvSpPr>
            <a:spLocks noGrp="1"/>
          </p:cNvSpPr>
          <p:nvPr>
            <p:ph idx="1"/>
          </p:nvPr>
        </p:nvSpPr>
        <p:spPr>
          <a:xfrm>
            <a:off x="2362200" y="1371600"/>
            <a:ext cx="7772400" cy="4800600"/>
          </a:xfrm>
        </p:spPr>
        <p:txBody>
          <a:bodyPr>
            <a:normAutofit/>
          </a:bodyPr>
          <a:lstStyle/>
          <a:p>
            <a:r>
              <a:rPr lang="en-US" altLang="en-US" sz="1800" dirty="0"/>
              <a:t>We start from a list of </a:t>
            </a:r>
            <a:r>
              <a:rPr lang="en-US" altLang="en-US" sz="1800" b="1" dirty="0"/>
              <a:t>use cases </a:t>
            </a:r>
            <a:r>
              <a:rPr lang="en-US" altLang="en-US" sz="1800" dirty="0"/>
              <a:t>which describe the typical cloud uses and their associated roles. Lists of cloud use cases are shown in [Bad12], [nis11], and [Has13c]. </a:t>
            </a:r>
          </a:p>
          <a:p>
            <a:r>
              <a:rPr lang="en-US" altLang="en-US" sz="1800" dirty="0"/>
              <a:t>We </a:t>
            </a:r>
            <a:r>
              <a:rPr lang="en-US" altLang="en-US" sz="1800" b="1" dirty="0"/>
              <a:t>analyze each use case </a:t>
            </a:r>
            <a:r>
              <a:rPr lang="en-US" altLang="en-US" sz="1800" dirty="0"/>
              <a:t>looking for vulnerabilities and threats as in [Bra08]. This implies checking each activity in the activity diagram of the use cases to see how it can be attacked. This approach results in a systematic enumeration of threats.</a:t>
            </a:r>
          </a:p>
          <a:p>
            <a:r>
              <a:rPr lang="en-US" altLang="en-US" sz="1800" dirty="0"/>
              <a:t>We use the </a:t>
            </a:r>
            <a:r>
              <a:rPr lang="en-US" altLang="en-US" sz="1800" b="1" dirty="0"/>
              <a:t>list of threats </a:t>
            </a:r>
            <a:r>
              <a:rPr lang="en-US" altLang="en-US" sz="1800" dirty="0"/>
              <a:t>from [Has13a] to confirm these threats and to find possible further vulnerabilities and threats.</a:t>
            </a:r>
          </a:p>
          <a:p>
            <a:r>
              <a:rPr lang="en-US" altLang="en-US" sz="1800" dirty="0"/>
              <a:t>These threats are expressed in the form of </a:t>
            </a:r>
            <a:r>
              <a:rPr lang="en-US" altLang="en-US" sz="1800" b="1" dirty="0"/>
              <a:t>misuse patterns</a:t>
            </a:r>
            <a:r>
              <a:rPr lang="en-US" altLang="en-US" sz="1800" dirty="0"/>
              <a:t>. We developed some misuse patterns for Cloud Computing in [Has13b], we show more </a:t>
            </a:r>
            <a:r>
              <a:rPr lang="en-US" altLang="en-US" sz="1800" dirty="0" smtClean="0"/>
              <a:t>later.</a:t>
            </a:r>
            <a:endParaRPr lang="en-US" altLang="en-US" sz="1800" dirty="0"/>
          </a:p>
          <a:p>
            <a:r>
              <a:rPr lang="en-US" altLang="en-US" sz="1800" dirty="0"/>
              <a:t>We apply </a:t>
            </a:r>
            <a:r>
              <a:rPr lang="en-US" altLang="en-US" sz="1800" b="1" dirty="0"/>
              <a:t>policies to handle the threats </a:t>
            </a:r>
            <a:r>
              <a:rPr lang="en-US" altLang="en-US" sz="1800" dirty="0"/>
              <a:t>and we identify security patterns to realize the policies. </a:t>
            </a:r>
            <a:r>
              <a:rPr lang="en-US" altLang="en-US" sz="1800" dirty="0" smtClean="0"/>
              <a:t> </a:t>
            </a:r>
            <a:r>
              <a:rPr lang="en-US" altLang="en-US" sz="1800" dirty="0"/>
              <a:t>There are also regulatory policies which are realized as security patterns.</a:t>
            </a:r>
          </a:p>
          <a:p>
            <a:pPr marL="0" indent="0">
              <a:buNone/>
            </a:pPr>
            <a:endParaRPr lang="en-US" altLang="en-US" sz="1800" dirty="0"/>
          </a:p>
          <a:p>
            <a:endParaRPr lang="en-US" altLang="en-US" dirty="0" smtClean="0"/>
          </a:p>
        </p:txBody>
      </p:sp>
    </p:spTree>
    <p:extLst>
      <p:ext uri="{BB962C8B-B14F-4D97-AF65-F5344CB8AC3E}">
        <p14:creationId xmlns:p14="http://schemas.microsoft.com/office/powerpoint/2010/main" val="36423005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3124200" y="-1"/>
            <a:ext cx="5943600" cy="6858001"/>
          </a:xfrm>
          <a:prstGeom prst="rect">
            <a:avLst/>
          </a:prstGeom>
        </p:spPr>
      </p:pic>
    </p:spTree>
    <p:extLst>
      <p:ext uri="{BB962C8B-B14F-4D97-AF65-F5344CB8AC3E}">
        <p14:creationId xmlns:p14="http://schemas.microsoft.com/office/powerpoint/2010/main" val="3336835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Security Issues</a:t>
            </a:r>
          </a:p>
        </p:txBody>
      </p:sp>
      <p:sp>
        <p:nvSpPr>
          <p:cNvPr id="3" name="Content Placeholder 2"/>
          <p:cNvSpPr>
            <a:spLocks noGrp="1"/>
          </p:cNvSpPr>
          <p:nvPr>
            <p:ph idx="1"/>
          </p:nvPr>
        </p:nvSpPr>
        <p:spPr/>
        <p:txBody>
          <a:bodyPr>
            <a:normAutofit/>
          </a:bodyPr>
          <a:lstStyle/>
          <a:p>
            <a:r>
              <a:rPr lang="en-US" dirty="0" smtClean="0"/>
              <a:t>Attacks to storage</a:t>
            </a:r>
            <a:r>
              <a:rPr lang="en-US" dirty="0"/>
              <a:t>, virtualization, and networks are the biggest security concerns in Cloud Computing. </a:t>
            </a:r>
            <a:endParaRPr lang="en-US" dirty="0" smtClean="0"/>
          </a:p>
          <a:p>
            <a:r>
              <a:rPr lang="en-US" dirty="0" smtClean="0"/>
              <a:t>The relationships </a:t>
            </a:r>
            <a:r>
              <a:rPr lang="en-US" dirty="0"/>
              <a:t>and dependencies between cloud </a:t>
            </a:r>
            <a:r>
              <a:rPr lang="en-US" dirty="0" smtClean="0"/>
              <a:t>components </a:t>
            </a:r>
            <a:r>
              <a:rPr lang="en-US" dirty="0"/>
              <a:t>may also be a source of security </a:t>
            </a:r>
            <a:r>
              <a:rPr lang="en-US" dirty="0" smtClean="0"/>
              <a:t>risks.</a:t>
            </a:r>
          </a:p>
          <a:p>
            <a:r>
              <a:rPr lang="en-US" dirty="0" smtClean="0"/>
              <a:t>We need a way to describe in detail how these threats happen so we can avoid them (misuse patterns).</a:t>
            </a:r>
          </a:p>
          <a:p>
            <a:r>
              <a:rPr lang="en-US" dirty="0" smtClean="0"/>
              <a:t>We first built patterns for each layer and then some cloud misuse patterns</a:t>
            </a:r>
          </a:p>
          <a:p>
            <a:endParaRPr lang="en-US" dirty="0" smtClean="0"/>
          </a:p>
        </p:txBody>
      </p:sp>
    </p:spTree>
    <p:extLst>
      <p:ext uri="{BB962C8B-B14F-4D97-AF65-F5344CB8AC3E}">
        <p14:creationId xmlns:p14="http://schemas.microsoft.com/office/powerpoint/2010/main" val="5558383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misuse patterns</a:t>
            </a:r>
            <a:endParaRPr lang="en-US" dirty="0"/>
          </a:p>
        </p:txBody>
      </p:sp>
      <p:sp>
        <p:nvSpPr>
          <p:cNvPr id="3" name="Content Placeholder 2"/>
          <p:cNvSpPr>
            <a:spLocks noGrp="1"/>
          </p:cNvSpPr>
          <p:nvPr>
            <p:ph idx="1"/>
          </p:nvPr>
        </p:nvSpPr>
        <p:spPr/>
        <p:txBody>
          <a:bodyPr/>
          <a:lstStyle/>
          <a:p>
            <a:r>
              <a:rPr lang="en-US" dirty="0" smtClean="0"/>
              <a:t>Misuse patterns can be used to evaluate the security of a reference architecture.</a:t>
            </a:r>
          </a:p>
          <a:p>
            <a:r>
              <a:rPr lang="en-US" dirty="0" smtClean="0"/>
              <a:t>We need to develop a catalog for misuse patterns.</a:t>
            </a:r>
          </a:p>
          <a:p>
            <a:r>
              <a:rPr lang="en-US" dirty="0" smtClean="0"/>
              <a:t>The catalog is based on the threat analysis of clouds</a:t>
            </a:r>
          </a:p>
          <a:p>
            <a:r>
              <a:rPr lang="en-US" dirty="0" smtClean="0"/>
              <a:t>We started with three misuse patterns for clouds</a:t>
            </a:r>
          </a:p>
          <a:p>
            <a:pPr marL="0" indent="0">
              <a:buNone/>
            </a:pPr>
            <a:endParaRPr lang="en-US" dirty="0"/>
          </a:p>
        </p:txBody>
      </p:sp>
    </p:spTree>
    <p:extLst>
      <p:ext uri="{BB962C8B-B14F-4D97-AF65-F5344CB8AC3E}">
        <p14:creationId xmlns:p14="http://schemas.microsoft.com/office/powerpoint/2010/main" val="28460508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Malicious VM Creation</a:t>
            </a:r>
          </a:p>
        </p:txBody>
      </p:sp>
      <p:sp>
        <p:nvSpPr>
          <p:cNvPr id="3" name="Content Placeholder 2"/>
          <p:cNvSpPr>
            <a:spLocks noGrp="1"/>
          </p:cNvSpPr>
          <p:nvPr>
            <p:ph idx="1"/>
          </p:nvPr>
        </p:nvSpPr>
        <p:spPr/>
        <p:txBody>
          <a:bodyPr>
            <a:normAutofit/>
          </a:bodyPr>
          <a:lstStyle/>
          <a:p>
            <a:r>
              <a:rPr lang="en-US" b="1" dirty="0" smtClean="0"/>
              <a:t>Intent</a:t>
            </a:r>
          </a:p>
          <a:p>
            <a:pPr lvl="1"/>
            <a:r>
              <a:rPr lang="en-US" dirty="0" smtClean="0"/>
              <a:t>An </a:t>
            </a:r>
            <a:r>
              <a:rPr lang="en-US" dirty="0"/>
              <a:t>attacker may create a </a:t>
            </a:r>
            <a:r>
              <a:rPr lang="en-US" dirty="0" smtClean="0"/>
              <a:t>VM </a:t>
            </a:r>
            <a:r>
              <a:rPr lang="en-US" dirty="0"/>
              <a:t>image that contains malicious </a:t>
            </a:r>
            <a:r>
              <a:rPr lang="en-US" dirty="0" smtClean="0"/>
              <a:t>code.</a:t>
            </a:r>
          </a:p>
          <a:p>
            <a:pPr lvl="1"/>
            <a:r>
              <a:rPr lang="en-US" dirty="0" smtClean="0"/>
              <a:t>The </a:t>
            </a:r>
            <a:r>
              <a:rPr lang="en-US" dirty="0"/>
              <a:t>attacker may read also confidential data from </a:t>
            </a:r>
            <a:r>
              <a:rPr lang="en-US" dirty="0" smtClean="0"/>
              <a:t>images. </a:t>
            </a:r>
            <a:endParaRPr lang="en-US" dirty="0"/>
          </a:p>
          <a:p>
            <a:r>
              <a:rPr lang="en-US" b="1" dirty="0" smtClean="0"/>
              <a:t>Context</a:t>
            </a:r>
          </a:p>
          <a:p>
            <a:pPr lvl="1"/>
            <a:r>
              <a:rPr lang="en-US" dirty="0" smtClean="0"/>
              <a:t>Some </a:t>
            </a:r>
            <a:r>
              <a:rPr lang="en-US" dirty="0"/>
              <a:t>IaaS </a:t>
            </a:r>
            <a:r>
              <a:rPr lang="en-US" dirty="0" smtClean="0"/>
              <a:t>providers </a:t>
            </a:r>
            <a:r>
              <a:rPr lang="en-US" dirty="0"/>
              <a:t>offer a VM image repository where users can retrieve images in order to initialize their VM. </a:t>
            </a:r>
          </a:p>
        </p:txBody>
      </p:sp>
    </p:spTree>
    <p:extLst>
      <p:ext uri="{BB962C8B-B14F-4D97-AF65-F5344CB8AC3E}">
        <p14:creationId xmlns:p14="http://schemas.microsoft.com/office/powerpoint/2010/main" val="21995152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Malicious VM Creation</a:t>
            </a:r>
          </a:p>
        </p:txBody>
      </p:sp>
      <p:sp>
        <p:nvSpPr>
          <p:cNvPr id="3" name="Content Placeholder 2"/>
          <p:cNvSpPr>
            <a:spLocks noGrp="1"/>
          </p:cNvSpPr>
          <p:nvPr>
            <p:ph idx="1"/>
          </p:nvPr>
        </p:nvSpPr>
        <p:spPr/>
        <p:txBody>
          <a:bodyPr>
            <a:normAutofit/>
          </a:bodyPr>
          <a:lstStyle/>
          <a:p>
            <a:r>
              <a:rPr lang="en-US" b="1" dirty="0" smtClean="0"/>
              <a:t>Problem</a:t>
            </a:r>
          </a:p>
          <a:p>
            <a:pPr lvl="1"/>
            <a:r>
              <a:rPr lang="en-US" dirty="0" smtClean="0"/>
              <a:t>To </a:t>
            </a:r>
            <a:r>
              <a:rPr lang="en-US" dirty="0"/>
              <a:t>perform some types of misuse it is necessary to be able to create and publish VM images. </a:t>
            </a:r>
          </a:p>
          <a:p>
            <a:r>
              <a:rPr lang="en-US" dirty="0"/>
              <a:t>The attack can be performed by taking advantage of the following vulnerabilities:</a:t>
            </a:r>
          </a:p>
          <a:p>
            <a:pPr lvl="1"/>
            <a:r>
              <a:rPr lang="en-US" dirty="0" smtClean="0"/>
              <a:t>Any valid user can </a:t>
            </a:r>
            <a:r>
              <a:rPr lang="en-US" dirty="0"/>
              <a:t>create and register a VM image.</a:t>
            </a:r>
          </a:p>
          <a:p>
            <a:pPr lvl="1"/>
            <a:r>
              <a:rPr lang="en-US" dirty="0"/>
              <a:t>C</a:t>
            </a:r>
            <a:r>
              <a:rPr lang="en-US" dirty="0" smtClean="0"/>
              <a:t>ommon </a:t>
            </a:r>
            <a:r>
              <a:rPr lang="en-US" dirty="0"/>
              <a:t>place </a:t>
            </a:r>
            <a:r>
              <a:rPr lang="en-US" dirty="0" smtClean="0"/>
              <a:t>to share </a:t>
            </a:r>
            <a:r>
              <a:rPr lang="en-US" dirty="0"/>
              <a:t>VM images. </a:t>
            </a:r>
          </a:p>
          <a:p>
            <a:pPr lvl="1"/>
            <a:r>
              <a:rPr lang="en-US" dirty="0"/>
              <a:t>VM images contain prepackaged software components for an </a:t>
            </a:r>
            <a:r>
              <a:rPr lang="en-US" dirty="0" smtClean="0"/>
              <a:t>application.</a:t>
            </a:r>
            <a:endParaRPr lang="en-US" dirty="0"/>
          </a:p>
          <a:p>
            <a:pPr lvl="1"/>
            <a:r>
              <a:rPr lang="en-US" dirty="0"/>
              <a:t>VM images contain installed and fully configured applications. </a:t>
            </a:r>
          </a:p>
        </p:txBody>
      </p:sp>
    </p:spTree>
    <p:extLst>
      <p:ext uri="{BB962C8B-B14F-4D97-AF65-F5344CB8AC3E}">
        <p14:creationId xmlns:p14="http://schemas.microsoft.com/office/powerpoint/2010/main" val="18579553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Malicious VM Creation</a:t>
            </a:r>
          </a:p>
        </p:txBody>
      </p:sp>
      <p:sp>
        <p:nvSpPr>
          <p:cNvPr id="3" name="Content Placeholder 2"/>
          <p:cNvSpPr>
            <a:spLocks noGrp="1"/>
          </p:cNvSpPr>
          <p:nvPr>
            <p:ph idx="1"/>
          </p:nvPr>
        </p:nvSpPr>
        <p:spPr/>
        <p:txBody>
          <a:bodyPr>
            <a:normAutofit/>
          </a:bodyPr>
          <a:lstStyle/>
          <a:p>
            <a:r>
              <a:rPr lang="en-US" b="1" dirty="0" smtClean="0"/>
              <a:t>Solution</a:t>
            </a:r>
            <a:endParaRPr lang="en-US" dirty="0"/>
          </a:p>
          <a:p>
            <a:pPr lvl="1"/>
            <a:r>
              <a:rPr lang="en-US" dirty="0" smtClean="0"/>
              <a:t>Any valid user </a:t>
            </a:r>
            <a:r>
              <a:rPr lang="en-US" dirty="0"/>
              <a:t>of the cloud is able to use </a:t>
            </a:r>
            <a:r>
              <a:rPr lang="en-US" dirty="0" smtClean="0"/>
              <a:t>an image </a:t>
            </a:r>
            <a:r>
              <a:rPr lang="en-US" dirty="0"/>
              <a:t>to instantiate his </a:t>
            </a:r>
            <a:r>
              <a:rPr lang="en-US" dirty="0" smtClean="0"/>
              <a:t>VM.</a:t>
            </a:r>
          </a:p>
          <a:p>
            <a:pPr lvl="1"/>
            <a:r>
              <a:rPr lang="en-US" dirty="0"/>
              <a:t>T</a:t>
            </a:r>
            <a:r>
              <a:rPr lang="en-US" dirty="0" smtClean="0"/>
              <a:t>his </a:t>
            </a:r>
            <a:r>
              <a:rPr lang="en-US" dirty="0"/>
              <a:t>VM image can contain malicious code. </a:t>
            </a:r>
            <a:endParaRPr lang="en-US" dirty="0" smtClean="0"/>
          </a:p>
          <a:p>
            <a:pPr lvl="1"/>
            <a:r>
              <a:rPr lang="en-US" dirty="0"/>
              <a:t>T</a:t>
            </a:r>
            <a:r>
              <a:rPr lang="en-US" dirty="0" smtClean="0"/>
              <a:t>he </a:t>
            </a:r>
            <a:r>
              <a:rPr lang="en-US" dirty="0"/>
              <a:t>attacker can have control of the </a:t>
            </a:r>
            <a:r>
              <a:rPr lang="en-US" dirty="0" smtClean="0"/>
              <a:t>VM and </a:t>
            </a:r>
            <a:r>
              <a:rPr lang="en-US" dirty="0"/>
              <a:t>perform malicious </a:t>
            </a:r>
            <a:r>
              <a:rPr lang="en-US" dirty="0" smtClean="0"/>
              <a:t>activities. </a:t>
            </a:r>
          </a:p>
          <a:p>
            <a:pPr lvl="1"/>
            <a:r>
              <a:rPr lang="en-US" dirty="0" smtClean="0"/>
              <a:t>Infected VM </a:t>
            </a:r>
            <a:r>
              <a:rPr lang="en-US" dirty="0"/>
              <a:t>may appear briefly, infect other virtual machines, and disappear before they can be detected</a:t>
            </a:r>
          </a:p>
        </p:txBody>
      </p:sp>
    </p:spTree>
    <p:extLst>
      <p:ext uri="{BB962C8B-B14F-4D97-AF65-F5344CB8AC3E}">
        <p14:creationId xmlns:p14="http://schemas.microsoft.com/office/powerpoint/2010/main" val="4252535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Q3: Describe </a:t>
            </a:r>
            <a:r>
              <a:rPr lang="en-US" sz="2800" dirty="0"/>
              <a:t>three Semantic Analysis patterns that could be useful to build. Indicate their main use cases.</a:t>
            </a:r>
            <a:br>
              <a:rPr lang="en-US" sz="2800" dirty="0"/>
            </a:br>
            <a:endParaRPr lang="en-US" sz="2800" dirty="0"/>
          </a:p>
        </p:txBody>
      </p:sp>
      <p:sp>
        <p:nvSpPr>
          <p:cNvPr id="3" name="Content Placeholder 2"/>
          <p:cNvSpPr>
            <a:spLocks noGrp="1"/>
          </p:cNvSpPr>
          <p:nvPr>
            <p:ph idx="1"/>
          </p:nvPr>
        </p:nvSpPr>
        <p:spPr/>
        <p:txBody>
          <a:bodyPr>
            <a:normAutofit fontScale="70000" lnSpcReduction="20000"/>
          </a:bodyPr>
          <a:lstStyle/>
          <a:p>
            <a:r>
              <a:rPr lang="en-US" dirty="0" smtClean="0"/>
              <a:t>Secure Inventory  (seen in class): </a:t>
            </a:r>
            <a:r>
              <a:rPr lang="en-US" dirty="0"/>
              <a:t>E.B. Fernandez, "Stock manager: An analysis pattern for inventories", </a:t>
            </a:r>
            <a:r>
              <a:rPr lang="en-US" i="1" dirty="0"/>
              <a:t>Procs. of </a:t>
            </a:r>
            <a:r>
              <a:rPr lang="en-US" i="1" dirty="0" err="1" smtClean="0"/>
              <a:t>PLoP</a:t>
            </a:r>
            <a:r>
              <a:rPr lang="en-US" i="1" dirty="0" smtClean="0"/>
              <a:t> 2000</a:t>
            </a:r>
            <a:r>
              <a:rPr lang="en-US" dirty="0" smtClean="0"/>
              <a:t> </a:t>
            </a:r>
            <a:r>
              <a:rPr lang="en-US" dirty="0"/>
              <a:t>http://jerry.cs.uiuc.edu/~plop/plop2k/proceedings/proceedings.html </a:t>
            </a:r>
          </a:p>
          <a:p>
            <a:r>
              <a:rPr lang="en-US" dirty="0" smtClean="0"/>
              <a:t>Student registration--  Use cases: add course offering, delete course offering, enroll student in course offering, get student transcript, add pre-requisite, check student </a:t>
            </a:r>
            <a:r>
              <a:rPr lang="en-US" dirty="0" err="1" smtClean="0"/>
              <a:t>prereq</a:t>
            </a:r>
            <a:r>
              <a:rPr lang="en-US" dirty="0" smtClean="0"/>
              <a:t>. : </a:t>
            </a:r>
            <a:r>
              <a:rPr lang="en-US" dirty="0" err="1"/>
              <a:t>X.Yuan</a:t>
            </a:r>
            <a:r>
              <a:rPr lang="en-US" dirty="0"/>
              <a:t> and </a:t>
            </a:r>
            <a:r>
              <a:rPr lang="en-US" dirty="0" err="1"/>
              <a:t>E.B.Fernandez</a:t>
            </a:r>
            <a:r>
              <a:rPr lang="en-US" dirty="0"/>
              <a:t>, "An analysis pattern for course management", </a:t>
            </a:r>
            <a:r>
              <a:rPr lang="en-US" i="1" dirty="0"/>
              <a:t>Procs. </a:t>
            </a:r>
            <a:r>
              <a:rPr lang="en-US" i="1" dirty="0" err="1"/>
              <a:t>EuroPLoP</a:t>
            </a:r>
            <a:r>
              <a:rPr lang="en-US" i="1" dirty="0"/>
              <a:t> 2003,</a:t>
            </a:r>
            <a:r>
              <a:rPr lang="en-US" dirty="0"/>
              <a:t> http://hillside.net/europlop</a:t>
            </a:r>
          </a:p>
          <a:p>
            <a:r>
              <a:rPr lang="en-US" dirty="0" smtClean="0"/>
              <a:t>Voting: </a:t>
            </a:r>
            <a:r>
              <a:rPr lang="en-US" dirty="0"/>
              <a:t>E.B. Fernandez, David La Red Martinez, and J. I. </a:t>
            </a:r>
            <a:r>
              <a:rPr lang="en-US" dirty="0" err="1"/>
              <a:t>Pelaez</a:t>
            </a:r>
            <a:r>
              <a:rPr lang="en-US" dirty="0"/>
              <a:t>, "A conceptual approach to voting based on patterns", </a:t>
            </a:r>
            <a:r>
              <a:rPr lang="en-US" i="1" dirty="0"/>
              <a:t>Government Information Quarterly</a:t>
            </a:r>
            <a:r>
              <a:rPr lang="en-US" dirty="0"/>
              <a:t>.  30 (2013), 64-73 </a:t>
            </a:r>
            <a:endParaRPr lang="en-US" dirty="0" smtClean="0"/>
          </a:p>
          <a:p>
            <a:r>
              <a:rPr lang="en-US" dirty="0" smtClean="0"/>
              <a:t>Service evaluation</a:t>
            </a:r>
          </a:p>
          <a:p>
            <a:r>
              <a:rPr lang="en-US" dirty="0" smtClean="0"/>
              <a:t>Service setup</a:t>
            </a:r>
          </a:p>
          <a:p>
            <a:r>
              <a:rPr lang="en-US" dirty="0" smtClean="0"/>
              <a:t>Product ordering and invoicing: </a:t>
            </a:r>
            <a:r>
              <a:rPr lang="en-US" dirty="0" err="1"/>
              <a:t>E.B.Fernandez</a:t>
            </a:r>
            <a:r>
              <a:rPr lang="en-US" dirty="0"/>
              <a:t> and X. Yuan, "An Analysis Pattern for Invoice Processing", </a:t>
            </a:r>
            <a:r>
              <a:rPr lang="en-US" i="1" dirty="0"/>
              <a:t>Procs. of the 16th Conf. on Pattern Languages of Programs (</a:t>
            </a:r>
            <a:r>
              <a:rPr lang="en-US" i="1" dirty="0" err="1"/>
              <a:t>PLoP</a:t>
            </a:r>
            <a:r>
              <a:rPr lang="en-US" i="1" dirty="0"/>
              <a:t> 2009</a:t>
            </a:r>
            <a:r>
              <a:rPr lang="en-US" i="1" dirty="0" smtClean="0"/>
              <a:t>), and </a:t>
            </a:r>
            <a:r>
              <a:rPr lang="en-US" dirty="0" err="1" smtClean="0"/>
              <a:t>Xiaohong</a:t>
            </a:r>
            <a:r>
              <a:rPr lang="en-US" dirty="0" smtClean="0"/>
              <a:t> </a:t>
            </a:r>
            <a:r>
              <a:rPr lang="en-US" dirty="0"/>
              <a:t>Yuan and E. B. Fernandez, "Patterns for Business-to-Consumer E-Commerce Applications", </a:t>
            </a:r>
            <a:r>
              <a:rPr lang="en-US" i="1" dirty="0"/>
              <a:t>International Journal of Software Engineering &amp; Applications (IJSEA), </a:t>
            </a:r>
            <a:r>
              <a:rPr lang="en-US" dirty="0"/>
              <a:t>vol. 2 No 3, July 2011, 1-20, http://airccse.org/journal/ijsea/papers/0711ijsea01.pdf</a:t>
            </a:r>
          </a:p>
          <a:p>
            <a:pPr marL="0" indent="0">
              <a:buNone/>
            </a:pPr>
            <a:endParaRPr lang="en-US" dirty="0"/>
          </a:p>
        </p:txBody>
      </p:sp>
    </p:spTree>
    <p:extLst>
      <p:ext uri="{BB962C8B-B14F-4D97-AF65-F5344CB8AC3E}">
        <p14:creationId xmlns:p14="http://schemas.microsoft.com/office/powerpoint/2010/main" val="3386036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Malicious VM Creation</a:t>
            </a:r>
          </a:p>
        </p:txBody>
      </p:sp>
      <p:pic>
        <p:nvPicPr>
          <p:cNvPr id="4" name="Content Placeholder 3" descr="saqDiag1"/>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07982" y="1600201"/>
            <a:ext cx="6978906" cy="4282281"/>
          </a:xfrm>
          <a:prstGeom prst="rect">
            <a:avLst/>
          </a:prstGeom>
          <a:noFill/>
          <a:ln>
            <a:noFill/>
          </a:ln>
        </p:spPr>
      </p:pic>
      <p:sp>
        <p:nvSpPr>
          <p:cNvPr id="5" name="TextBox 4"/>
          <p:cNvSpPr txBox="1"/>
          <p:nvPr/>
        </p:nvSpPr>
        <p:spPr>
          <a:xfrm>
            <a:off x="2057400" y="5955268"/>
            <a:ext cx="7924800" cy="369332"/>
          </a:xfrm>
          <a:prstGeom prst="rect">
            <a:avLst/>
          </a:prstGeom>
          <a:noFill/>
        </p:spPr>
        <p:txBody>
          <a:bodyPr wrap="square" rtlCol="0">
            <a:spAutoFit/>
          </a:bodyPr>
          <a:lstStyle/>
          <a:p>
            <a:pPr algn="ctr"/>
            <a:r>
              <a:rPr lang="en-US" dirty="0"/>
              <a:t>Sequence Diagram for the Use Case Publish a Malicious VM Image</a:t>
            </a:r>
          </a:p>
        </p:txBody>
      </p:sp>
    </p:spTree>
    <p:extLst>
      <p:ext uri="{BB962C8B-B14F-4D97-AF65-F5344CB8AC3E}">
        <p14:creationId xmlns:p14="http://schemas.microsoft.com/office/powerpoint/2010/main" val="10854173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9250" name="Agrupar 43"/>
          <p:cNvGrpSpPr>
            <a:grpSpLocks/>
          </p:cNvGrpSpPr>
          <p:nvPr/>
        </p:nvGrpSpPr>
        <p:grpSpPr bwMode="auto">
          <a:xfrm>
            <a:off x="1758950" y="3444875"/>
            <a:ext cx="2681288" cy="2597150"/>
            <a:chOff x="1114103" y="660731"/>
            <a:chExt cx="4734938" cy="3832125"/>
          </a:xfrm>
        </p:grpSpPr>
        <p:grpSp>
          <p:nvGrpSpPr>
            <p:cNvPr id="309275" name="Agrupar 5"/>
            <p:cNvGrpSpPr>
              <a:grpSpLocks/>
            </p:cNvGrpSpPr>
            <p:nvPr/>
          </p:nvGrpSpPr>
          <p:grpSpPr bwMode="auto">
            <a:xfrm>
              <a:off x="1355011" y="1572294"/>
              <a:ext cx="1134022" cy="831502"/>
              <a:chOff x="1723714" y="1345521"/>
              <a:chExt cx="1375947" cy="1058275"/>
            </a:xfrm>
          </p:grpSpPr>
          <p:sp>
            <p:nvSpPr>
              <p:cNvPr id="32" name="Rectángulo 3"/>
              <p:cNvSpPr/>
              <p:nvPr/>
            </p:nvSpPr>
            <p:spPr>
              <a:xfrm>
                <a:off x="1723937" y="1571610"/>
                <a:ext cx="1374188" cy="831754"/>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s-ES" sz="1600" dirty="0" err="1"/>
                  <a:t>IaaS</a:t>
                </a:r>
                <a:endParaRPr lang="es-ES" sz="1600" dirty="0"/>
              </a:p>
            </p:txBody>
          </p:sp>
          <p:sp>
            <p:nvSpPr>
              <p:cNvPr id="33" name="Rectángulo 4"/>
              <p:cNvSpPr/>
              <p:nvPr/>
            </p:nvSpPr>
            <p:spPr>
              <a:xfrm>
                <a:off x="1723937" y="1345038"/>
                <a:ext cx="632671" cy="226571"/>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309276" name="Agrupar 6"/>
            <p:cNvGrpSpPr>
              <a:grpSpLocks/>
            </p:cNvGrpSpPr>
            <p:nvPr/>
          </p:nvGrpSpPr>
          <p:grpSpPr bwMode="auto">
            <a:xfrm>
              <a:off x="1878405" y="2541077"/>
              <a:ext cx="1134022" cy="831502"/>
              <a:chOff x="1723714" y="1345521"/>
              <a:chExt cx="1375947" cy="1058275"/>
            </a:xfrm>
          </p:grpSpPr>
          <p:sp>
            <p:nvSpPr>
              <p:cNvPr id="30" name="Rectángulo 7"/>
              <p:cNvSpPr/>
              <p:nvPr/>
            </p:nvSpPr>
            <p:spPr>
              <a:xfrm>
                <a:off x="1724959" y="1572832"/>
                <a:ext cx="1374188" cy="831754"/>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s-ES" sz="1600" dirty="0" err="1"/>
                  <a:t>PaaS</a:t>
                </a:r>
                <a:endParaRPr lang="es-ES" sz="1600" dirty="0"/>
              </a:p>
            </p:txBody>
          </p:sp>
          <p:sp>
            <p:nvSpPr>
              <p:cNvPr id="31" name="Rectángulo 8"/>
              <p:cNvSpPr/>
              <p:nvPr/>
            </p:nvSpPr>
            <p:spPr>
              <a:xfrm>
                <a:off x="1724959" y="1346261"/>
                <a:ext cx="632671" cy="226571"/>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309277" name="Agrupar 9"/>
            <p:cNvGrpSpPr>
              <a:grpSpLocks/>
            </p:cNvGrpSpPr>
            <p:nvPr/>
          </p:nvGrpSpPr>
          <p:grpSpPr bwMode="auto">
            <a:xfrm>
              <a:off x="2074422" y="3508643"/>
              <a:ext cx="1134022" cy="831502"/>
              <a:chOff x="1723714" y="1345521"/>
              <a:chExt cx="1375947" cy="1058275"/>
            </a:xfrm>
          </p:grpSpPr>
          <p:sp>
            <p:nvSpPr>
              <p:cNvPr id="28" name="Rectángulo 10"/>
              <p:cNvSpPr/>
              <p:nvPr/>
            </p:nvSpPr>
            <p:spPr>
              <a:xfrm>
                <a:off x="1725227" y="1572622"/>
                <a:ext cx="1374188" cy="831756"/>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s-ES" sz="1600" dirty="0" err="1"/>
                  <a:t>SaaS</a:t>
                </a:r>
                <a:endParaRPr lang="es-ES" sz="1600" dirty="0"/>
              </a:p>
            </p:txBody>
          </p:sp>
          <p:sp>
            <p:nvSpPr>
              <p:cNvPr id="29" name="Rectángulo 11"/>
              <p:cNvSpPr/>
              <p:nvPr/>
            </p:nvSpPr>
            <p:spPr>
              <a:xfrm>
                <a:off x="1725227" y="1346051"/>
                <a:ext cx="632671" cy="226571"/>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309278" name="Agrupar 22"/>
            <p:cNvGrpSpPr>
              <a:grpSpLocks/>
            </p:cNvGrpSpPr>
            <p:nvPr/>
          </p:nvGrpSpPr>
          <p:grpSpPr bwMode="auto">
            <a:xfrm>
              <a:off x="3292301" y="2056077"/>
              <a:ext cx="483849" cy="695438"/>
              <a:chOff x="4944338" y="1028039"/>
              <a:chExt cx="650172" cy="1239693"/>
            </a:xfrm>
          </p:grpSpPr>
          <p:sp>
            <p:nvSpPr>
              <p:cNvPr id="23" name="Elipse 12"/>
              <p:cNvSpPr/>
              <p:nvPr/>
            </p:nvSpPr>
            <p:spPr>
              <a:xfrm>
                <a:off x="5110146" y="1029304"/>
                <a:ext cx="305131" cy="317341"/>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a:p>
            </p:txBody>
          </p:sp>
          <p:cxnSp>
            <p:nvCxnSpPr>
              <p:cNvPr id="24" name="Conector recto 14"/>
              <p:cNvCxnSpPr>
                <a:stCxn id="23" idx="4"/>
              </p:cNvCxnSpPr>
              <p:nvPr/>
            </p:nvCxnSpPr>
            <p:spPr>
              <a:xfrm>
                <a:off x="5260828" y="1346645"/>
                <a:ext cx="0" cy="605454"/>
              </a:xfrm>
              <a:prstGeom prst="line">
                <a:avLst/>
              </a:prstGeom>
            </p:spPr>
            <p:style>
              <a:lnRef idx="2">
                <a:schemeClr val="dk1"/>
              </a:lnRef>
              <a:fillRef idx="1">
                <a:schemeClr val="lt1"/>
              </a:fillRef>
              <a:effectRef idx="0">
                <a:schemeClr val="dk1"/>
              </a:effectRef>
              <a:fontRef idx="minor">
                <a:schemeClr val="dk1"/>
              </a:fontRef>
            </p:style>
          </p:cxnSp>
          <p:cxnSp>
            <p:nvCxnSpPr>
              <p:cNvPr id="25" name="Conector recto 16"/>
              <p:cNvCxnSpPr/>
              <p:nvPr/>
            </p:nvCxnSpPr>
            <p:spPr>
              <a:xfrm flipH="1">
                <a:off x="4944395" y="1572124"/>
                <a:ext cx="651700" cy="0"/>
              </a:xfrm>
              <a:prstGeom prst="line">
                <a:avLst/>
              </a:prstGeom>
            </p:spPr>
            <p:style>
              <a:lnRef idx="2">
                <a:schemeClr val="dk1"/>
              </a:lnRef>
              <a:fillRef idx="1">
                <a:schemeClr val="lt1"/>
              </a:fillRef>
              <a:effectRef idx="0">
                <a:schemeClr val="dk1"/>
              </a:effectRef>
              <a:fontRef idx="minor">
                <a:schemeClr val="dk1"/>
              </a:fontRef>
            </p:style>
          </p:cxnSp>
          <p:cxnSp>
            <p:nvCxnSpPr>
              <p:cNvPr id="26" name="Conector recto 19"/>
              <p:cNvCxnSpPr/>
              <p:nvPr/>
            </p:nvCxnSpPr>
            <p:spPr>
              <a:xfrm flipH="1">
                <a:off x="4944395" y="1952098"/>
                <a:ext cx="316433" cy="317341"/>
              </a:xfrm>
              <a:prstGeom prst="line">
                <a:avLst/>
              </a:prstGeom>
            </p:spPr>
            <p:style>
              <a:lnRef idx="2">
                <a:schemeClr val="dk1"/>
              </a:lnRef>
              <a:fillRef idx="1">
                <a:schemeClr val="lt1"/>
              </a:fillRef>
              <a:effectRef idx="0">
                <a:schemeClr val="dk1"/>
              </a:effectRef>
              <a:fontRef idx="minor">
                <a:schemeClr val="dk1"/>
              </a:fontRef>
            </p:style>
          </p:cxnSp>
          <p:cxnSp>
            <p:nvCxnSpPr>
              <p:cNvPr id="27" name="Conector recto 21"/>
              <p:cNvCxnSpPr/>
              <p:nvPr/>
            </p:nvCxnSpPr>
            <p:spPr>
              <a:xfrm>
                <a:off x="5260828" y="1952098"/>
                <a:ext cx="335267" cy="317341"/>
              </a:xfrm>
              <a:prstGeom prst="line">
                <a:avLst/>
              </a:prstGeom>
            </p:spPr>
            <p:style>
              <a:lnRef idx="2">
                <a:schemeClr val="dk1"/>
              </a:lnRef>
              <a:fillRef idx="1">
                <a:schemeClr val="lt1"/>
              </a:fillRef>
              <a:effectRef idx="0">
                <a:schemeClr val="dk1"/>
              </a:effectRef>
              <a:fontRef idx="minor">
                <a:schemeClr val="dk1"/>
              </a:fontRef>
            </p:style>
          </p:cxnSp>
        </p:grpSp>
        <p:grpSp>
          <p:nvGrpSpPr>
            <p:cNvPr id="309279" name="Agrupar 23"/>
            <p:cNvGrpSpPr>
              <a:grpSpLocks/>
            </p:cNvGrpSpPr>
            <p:nvPr/>
          </p:nvGrpSpPr>
          <p:grpSpPr bwMode="auto">
            <a:xfrm>
              <a:off x="5181831" y="1979190"/>
              <a:ext cx="483849" cy="695438"/>
              <a:chOff x="4944338" y="1028039"/>
              <a:chExt cx="650172" cy="1239693"/>
            </a:xfrm>
          </p:grpSpPr>
          <p:sp>
            <p:nvSpPr>
              <p:cNvPr id="18" name="Elipse 24"/>
              <p:cNvSpPr/>
              <p:nvPr/>
            </p:nvSpPr>
            <p:spPr>
              <a:xfrm>
                <a:off x="5110091" y="1028570"/>
                <a:ext cx="305131" cy="317341"/>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a:p>
            </p:txBody>
          </p:sp>
          <p:cxnSp>
            <p:nvCxnSpPr>
              <p:cNvPr id="19" name="Conector recto 25"/>
              <p:cNvCxnSpPr>
                <a:stCxn id="18" idx="4"/>
              </p:cNvCxnSpPr>
              <p:nvPr/>
            </p:nvCxnSpPr>
            <p:spPr>
              <a:xfrm>
                <a:off x="5260773" y="1345911"/>
                <a:ext cx="0" cy="605451"/>
              </a:xfrm>
              <a:prstGeom prst="line">
                <a:avLst/>
              </a:prstGeom>
            </p:spPr>
            <p:style>
              <a:lnRef idx="2">
                <a:schemeClr val="dk1"/>
              </a:lnRef>
              <a:fillRef idx="1">
                <a:schemeClr val="lt1"/>
              </a:fillRef>
              <a:effectRef idx="0">
                <a:schemeClr val="dk1"/>
              </a:effectRef>
              <a:fontRef idx="minor">
                <a:schemeClr val="dk1"/>
              </a:fontRef>
            </p:style>
          </p:cxnSp>
          <p:cxnSp>
            <p:nvCxnSpPr>
              <p:cNvPr id="20" name="Conector recto 26"/>
              <p:cNvCxnSpPr/>
              <p:nvPr/>
            </p:nvCxnSpPr>
            <p:spPr>
              <a:xfrm flipH="1">
                <a:off x="4944340" y="1571390"/>
                <a:ext cx="651700" cy="0"/>
              </a:xfrm>
              <a:prstGeom prst="line">
                <a:avLst/>
              </a:prstGeom>
            </p:spPr>
            <p:style>
              <a:lnRef idx="2">
                <a:schemeClr val="dk1"/>
              </a:lnRef>
              <a:fillRef idx="1">
                <a:schemeClr val="lt1"/>
              </a:fillRef>
              <a:effectRef idx="0">
                <a:schemeClr val="dk1"/>
              </a:effectRef>
              <a:fontRef idx="minor">
                <a:schemeClr val="dk1"/>
              </a:fontRef>
            </p:style>
          </p:cxnSp>
          <p:cxnSp>
            <p:nvCxnSpPr>
              <p:cNvPr id="21" name="Conector recto 27"/>
              <p:cNvCxnSpPr/>
              <p:nvPr/>
            </p:nvCxnSpPr>
            <p:spPr>
              <a:xfrm flipH="1">
                <a:off x="4944340" y="1951362"/>
                <a:ext cx="316433" cy="317341"/>
              </a:xfrm>
              <a:prstGeom prst="line">
                <a:avLst/>
              </a:prstGeom>
            </p:spPr>
            <p:style>
              <a:lnRef idx="2">
                <a:schemeClr val="dk1"/>
              </a:lnRef>
              <a:fillRef idx="1">
                <a:schemeClr val="lt1"/>
              </a:fillRef>
              <a:effectRef idx="0">
                <a:schemeClr val="dk1"/>
              </a:effectRef>
              <a:fontRef idx="minor">
                <a:schemeClr val="dk1"/>
              </a:fontRef>
            </p:style>
          </p:cxnSp>
          <p:cxnSp>
            <p:nvCxnSpPr>
              <p:cNvPr id="22" name="Conector recto 28"/>
              <p:cNvCxnSpPr/>
              <p:nvPr/>
            </p:nvCxnSpPr>
            <p:spPr>
              <a:xfrm>
                <a:off x="5260773" y="1951362"/>
                <a:ext cx="335267" cy="317341"/>
              </a:xfrm>
              <a:prstGeom prst="line">
                <a:avLst/>
              </a:prstGeom>
            </p:spPr>
            <p:style>
              <a:lnRef idx="2">
                <a:schemeClr val="dk1"/>
              </a:lnRef>
              <a:fillRef idx="1">
                <a:schemeClr val="lt1"/>
              </a:fillRef>
              <a:effectRef idx="0">
                <a:schemeClr val="dk1"/>
              </a:effectRef>
              <a:fontRef idx="minor">
                <a:schemeClr val="dk1"/>
              </a:fontRef>
            </p:style>
          </p:cxnSp>
        </p:grpSp>
        <p:sp>
          <p:nvSpPr>
            <p:cNvPr id="8" name="Elipse 29"/>
            <p:cNvSpPr/>
            <p:nvPr/>
          </p:nvSpPr>
          <p:spPr>
            <a:xfrm>
              <a:off x="4077294" y="1838946"/>
              <a:ext cx="712063" cy="31856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a:p>
          </p:txBody>
        </p:sp>
        <p:sp>
          <p:nvSpPr>
            <p:cNvPr id="9" name="Elipse 30"/>
            <p:cNvSpPr/>
            <p:nvPr/>
          </p:nvSpPr>
          <p:spPr>
            <a:xfrm>
              <a:off x="4077294" y="2417512"/>
              <a:ext cx="712063" cy="31856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a:p>
          </p:txBody>
        </p:sp>
        <p:sp>
          <p:nvSpPr>
            <p:cNvPr id="10" name="Elipse 31"/>
            <p:cNvSpPr/>
            <p:nvPr/>
          </p:nvSpPr>
          <p:spPr>
            <a:xfrm>
              <a:off x="4077294" y="3052296"/>
              <a:ext cx="712063" cy="32090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a:p>
          </p:txBody>
        </p:sp>
        <p:cxnSp>
          <p:nvCxnSpPr>
            <p:cNvPr id="11" name="Conector recto 33"/>
            <p:cNvCxnSpPr>
              <a:endCxn id="8" idx="2"/>
            </p:cNvCxnSpPr>
            <p:nvPr/>
          </p:nvCxnSpPr>
          <p:spPr>
            <a:xfrm flipV="1">
              <a:off x="3777330" y="1998228"/>
              <a:ext cx="299964" cy="363067"/>
            </a:xfrm>
            <a:prstGeom prst="line">
              <a:avLst/>
            </a:prstGeom>
          </p:spPr>
          <p:style>
            <a:lnRef idx="2">
              <a:schemeClr val="dk1"/>
            </a:lnRef>
            <a:fillRef idx="1">
              <a:schemeClr val="lt1"/>
            </a:fillRef>
            <a:effectRef idx="0">
              <a:schemeClr val="dk1"/>
            </a:effectRef>
            <a:fontRef idx="minor">
              <a:schemeClr val="dk1"/>
            </a:fontRef>
          </p:style>
        </p:cxnSp>
        <p:cxnSp>
          <p:nvCxnSpPr>
            <p:cNvPr id="12" name="Conector recto 35"/>
            <p:cNvCxnSpPr>
              <a:endCxn id="10" idx="2"/>
            </p:cNvCxnSpPr>
            <p:nvPr/>
          </p:nvCxnSpPr>
          <p:spPr>
            <a:xfrm>
              <a:off x="3777330" y="2403458"/>
              <a:ext cx="299964" cy="810462"/>
            </a:xfrm>
            <a:prstGeom prst="line">
              <a:avLst/>
            </a:prstGeom>
          </p:spPr>
          <p:style>
            <a:lnRef idx="2">
              <a:schemeClr val="dk1"/>
            </a:lnRef>
            <a:fillRef idx="1">
              <a:schemeClr val="lt1"/>
            </a:fillRef>
            <a:effectRef idx="0">
              <a:schemeClr val="dk1"/>
            </a:effectRef>
            <a:fontRef idx="minor">
              <a:schemeClr val="dk1"/>
            </a:fontRef>
          </p:style>
        </p:cxnSp>
        <p:cxnSp>
          <p:nvCxnSpPr>
            <p:cNvPr id="13" name="Conector recto 37"/>
            <p:cNvCxnSpPr>
              <a:endCxn id="9" idx="6"/>
            </p:cNvCxnSpPr>
            <p:nvPr/>
          </p:nvCxnSpPr>
          <p:spPr>
            <a:xfrm flipH="1">
              <a:off x="4789357" y="2283997"/>
              <a:ext cx="392476" cy="292796"/>
            </a:xfrm>
            <a:prstGeom prst="line">
              <a:avLst/>
            </a:prstGeom>
          </p:spPr>
          <p:style>
            <a:lnRef idx="2">
              <a:schemeClr val="dk1"/>
            </a:lnRef>
            <a:fillRef idx="1">
              <a:schemeClr val="lt1"/>
            </a:fillRef>
            <a:effectRef idx="0">
              <a:schemeClr val="dk1"/>
            </a:effectRef>
            <a:fontRef idx="minor">
              <a:schemeClr val="dk1"/>
            </a:fontRef>
          </p:style>
        </p:cxnSp>
        <p:cxnSp>
          <p:nvCxnSpPr>
            <p:cNvPr id="14" name="Conector recto 39"/>
            <p:cNvCxnSpPr>
              <a:endCxn id="10" idx="6"/>
            </p:cNvCxnSpPr>
            <p:nvPr/>
          </p:nvCxnSpPr>
          <p:spPr>
            <a:xfrm flipH="1">
              <a:off x="4789357" y="2283997"/>
              <a:ext cx="392476" cy="929922"/>
            </a:xfrm>
            <a:prstGeom prst="line">
              <a:avLst/>
            </a:prstGeom>
          </p:spPr>
          <p:style>
            <a:lnRef idx="2">
              <a:schemeClr val="dk1"/>
            </a:lnRef>
            <a:fillRef idx="1">
              <a:schemeClr val="lt1"/>
            </a:fillRef>
            <a:effectRef idx="0">
              <a:schemeClr val="dk1"/>
            </a:effectRef>
            <a:fontRef idx="minor">
              <a:schemeClr val="dk1"/>
            </a:fontRef>
          </p:style>
        </p:cxnSp>
        <p:sp>
          <p:nvSpPr>
            <p:cNvPr id="15" name="Rectángulo 40"/>
            <p:cNvSpPr/>
            <p:nvPr/>
          </p:nvSpPr>
          <p:spPr>
            <a:xfrm>
              <a:off x="3920304" y="1651556"/>
              <a:ext cx="1138179" cy="1878585"/>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a:noFill/>
              </a:endParaRPr>
            </a:p>
          </p:txBody>
        </p:sp>
        <p:sp>
          <p:nvSpPr>
            <p:cNvPr id="16" name="Rectángulo redondeado 41"/>
            <p:cNvSpPr/>
            <p:nvPr/>
          </p:nvSpPr>
          <p:spPr>
            <a:xfrm>
              <a:off x="1114103" y="660731"/>
              <a:ext cx="4734938" cy="3832125"/>
            </a:xfrm>
            <a:prstGeom prst="roundRect">
              <a:avLst/>
            </a:prstGeom>
            <a:no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a:p>
          </p:txBody>
        </p:sp>
        <p:sp>
          <p:nvSpPr>
            <p:cNvPr id="309289" name="CuadroTexto 42"/>
            <p:cNvSpPr txBox="1">
              <a:spLocks noChangeArrowheads="1"/>
            </p:cNvSpPr>
            <p:nvPr/>
          </p:nvSpPr>
          <p:spPr bwMode="auto">
            <a:xfrm>
              <a:off x="1266897" y="862482"/>
              <a:ext cx="4298360" cy="49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n-US" sz="1600" i="0"/>
                <a:t>Reference Architecture</a:t>
              </a:r>
            </a:p>
          </p:txBody>
        </p:sp>
      </p:grpSp>
      <p:sp>
        <p:nvSpPr>
          <p:cNvPr id="34" name="Nube 44"/>
          <p:cNvSpPr/>
          <p:nvPr/>
        </p:nvSpPr>
        <p:spPr>
          <a:xfrm>
            <a:off x="1758951" y="981076"/>
            <a:ext cx="2436813" cy="1527175"/>
          </a:xfrm>
          <a:prstGeom prst="cloud">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anchor="ctr"/>
          <a:lstStyle/>
          <a:p>
            <a:pPr algn="ctr">
              <a:defRPr/>
            </a:pPr>
            <a:r>
              <a:rPr lang="es-ES" b="1" dirty="0"/>
              <a:t>Cloud</a:t>
            </a:r>
          </a:p>
        </p:txBody>
      </p:sp>
      <p:sp>
        <p:nvSpPr>
          <p:cNvPr id="35" name="Flecha abajo 45"/>
          <p:cNvSpPr/>
          <p:nvPr/>
        </p:nvSpPr>
        <p:spPr>
          <a:xfrm>
            <a:off x="2681288" y="2654301"/>
            <a:ext cx="527050" cy="790575"/>
          </a:xfrm>
          <a:prstGeom prst="downArrow">
            <a:avLst/>
          </a:prstGeom>
          <a:ln>
            <a:prstDash val="sysDash"/>
          </a:ln>
        </p:spPr>
        <p:style>
          <a:lnRef idx="2">
            <a:schemeClr val="dk1"/>
          </a:lnRef>
          <a:fillRef idx="1">
            <a:schemeClr val="lt1"/>
          </a:fillRef>
          <a:effectRef idx="0">
            <a:schemeClr val="dk1"/>
          </a:effectRef>
          <a:fontRef idx="minor">
            <a:schemeClr val="dk1"/>
          </a:fontRef>
        </p:style>
        <p:txBody>
          <a:bodyPr anchor="ctr"/>
          <a:lstStyle/>
          <a:p>
            <a:pPr algn="ctr">
              <a:defRPr/>
            </a:pPr>
            <a:endParaRPr lang="es-ES"/>
          </a:p>
        </p:txBody>
      </p:sp>
      <p:grpSp>
        <p:nvGrpSpPr>
          <p:cNvPr id="17" name="Agrupar 78"/>
          <p:cNvGrpSpPr/>
          <p:nvPr/>
        </p:nvGrpSpPr>
        <p:grpSpPr>
          <a:xfrm>
            <a:off x="5832948" y="2115558"/>
            <a:ext cx="1730402" cy="1422185"/>
            <a:chOff x="4380734" y="3568937"/>
            <a:chExt cx="1730402" cy="1422185"/>
          </a:xfrm>
          <a:solidFill>
            <a:schemeClr val="accent6"/>
          </a:solidFill>
        </p:grpSpPr>
        <p:grpSp>
          <p:nvGrpSpPr>
            <p:cNvPr id="36" name="Agrupar 47"/>
            <p:cNvGrpSpPr/>
            <p:nvPr/>
          </p:nvGrpSpPr>
          <p:grpSpPr>
            <a:xfrm>
              <a:off x="4380734" y="3568937"/>
              <a:ext cx="641932" cy="563720"/>
              <a:chOff x="1723714" y="1345521"/>
              <a:chExt cx="1375947" cy="1058275"/>
            </a:xfrm>
            <a:grpFill/>
          </p:grpSpPr>
          <p:sp>
            <p:nvSpPr>
              <p:cNvPr id="45" name="Rectángulo 76"/>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46" name="Rectángulo 77"/>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37" name="Agrupar 48"/>
            <p:cNvGrpSpPr/>
            <p:nvPr/>
          </p:nvGrpSpPr>
          <p:grpSpPr>
            <a:xfrm>
              <a:off x="4910520" y="3788666"/>
              <a:ext cx="641932" cy="563720"/>
              <a:chOff x="1723714" y="1345521"/>
              <a:chExt cx="1375947" cy="1058275"/>
            </a:xfrm>
            <a:grpFill/>
          </p:grpSpPr>
          <p:sp>
            <p:nvSpPr>
              <p:cNvPr id="43" name="Rectángulo 74"/>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44" name="Rectángulo 75"/>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38" name="Agrupar 49"/>
            <p:cNvGrpSpPr/>
            <p:nvPr/>
          </p:nvGrpSpPr>
          <p:grpSpPr>
            <a:xfrm>
              <a:off x="5469204" y="4018151"/>
              <a:ext cx="641932" cy="563720"/>
              <a:chOff x="1723714" y="1345521"/>
              <a:chExt cx="1375947" cy="1058275"/>
            </a:xfrm>
            <a:grpFill/>
          </p:grpSpPr>
          <p:sp>
            <p:nvSpPr>
              <p:cNvPr id="41" name="Rectángulo 72"/>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42" name="Rectángulo 73"/>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sp>
          <p:nvSpPr>
            <p:cNvPr id="40" name="CuadroTexto 61"/>
            <p:cNvSpPr txBox="1"/>
            <p:nvPr/>
          </p:nvSpPr>
          <p:spPr>
            <a:xfrm>
              <a:off x="4430732" y="4652568"/>
              <a:ext cx="1552128" cy="338554"/>
            </a:xfrm>
            <a:prstGeom prst="rect">
              <a:avLst/>
            </a:prstGeom>
            <a:grpFill/>
          </p:spPr>
          <p:txBody>
            <a:bodyPr wrap="none">
              <a:spAutoFit/>
            </a:bodyPr>
            <a:lstStyle/>
            <a:p>
              <a:pPr algn="ctr">
                <a:defRPr/>
              </a:pPr>
              <a:r>
                <a:rPr lang="es-ES" sz="1600" b="1" dirty="0" err="1"/>
                <a:t>Misuse</a:t>
              </a:r>
              <a:r>
                <a:rPr lang="es-ES" sz="1600" b="1" dirty="0"/>
                <a:t> </a:t>
              </a:r>
              <a:r>
                <a:rPr lang="es-ES" sz="1600" b="1" dirty="0" err="1"/>
                <a:t>patterns</a:t>
              </a:r>
              <a:endParaRPr lang="es-ES" sz="1600" b="1" dirty="0"/>
            </a:p>
          </p:txBody>
        </p:sp>
      </p:grpSp>
      <p:grpSp>
        <p:nvGrpSpPr>
          <p:cNvPr id="39" name="Agrupar 79"/>
          <p:cNvGrpSpPr/>
          <p:nvPr/>
        </p:nvGrpSpPr>
        <p:grpSpPr>
          <a:xfrm>
            <a:off x="8654616" y="2187914"/>
            <a:ext cx="1730402" cy="1422185"/>
            <a:chOff x="4380734" y="3568937"/>
            <a:chExt cx="1730402" cy="1422185"/>
          </a:xfrm>
          <a:solidFill>
            <a:schemeClr val="accent3"/>
          </a:solidFill>
        </p:grpSpPr>
        <p:grpSp>
          <p:nvGrpSpPr>
            <p:cNvPr id="47" name="Agrupar 80"/>
            <p:cNvGrpSpPr/>
            <p:nvPr/>
          </p:nvGrpSpPr>
          <p:grpSpPr>
            <a:xfrm>
              <a:off x="4380734" y="3568937"/>
              <a:ext cx="641932" cy="563720"/>
              <a:chOff x="1723714" y="1345521"/>
              <a:chExt cx="1375947" cy="1058275"/>
            </a:xfrm>
            <a:grpFill/>
          </p:grpSpPr>
          <p:sp>
            <p:nvSpPr>
              <p:cNvPr id="56" name="Rectángulo 88"/>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57" name="Rectángulo 89"/>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48" name="Agrupar 81"/>
            <p:cNvGrpSpPr/>
            <p:nvPr/>
          </p:nvGrpSpPr>
          <p:grpSpPr>
            <a:xfrm>
              <a:off x="4910520" y="3788666"/>
              <a:ext cx="641932" cy="563720"/>
              <a:chOff x="1723714" y="1345521"/>
              <a:chExt cx="1375947" cy="1058275"/>
            </a:xfrm>
            <a:grpFill/>
          </p:grpSpPr>
          <p:sp>
            <p:nvSpPr>
              <p:cNvPr id="54" name="Rectángulo 86"/>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55" name="Rectángulo 87"/>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49" name="Agrupar 82"/>
            <p:cNvGrpSpPr/>
            <p:nvPr/>
          </p:nvGrpSpPr>
          <p:grpSpPr>
            <a:xfrm>
              <a:off x="5469204" y="4018151"/>
              <a:ext cx="641932" cy="563720"/>
              <a:chOff x="1723714" y="1345521"/>
              <a:chExt cx="1375947" cy="1058275"/>
            </a:xfrm>
            <a:grpFill/>
          </p:grpSpPr>
          <p:sp>
            <p:nvSpPr>
              <p:cNvPr id="52" name="Rectángulo 84"/>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53" name="Rectángulo 85"/>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sp>
          <p:nvSpPr>
            <p:cNvPr id="51" name="CuadroTexto 83"/>
            <p:cNvSpPr txBox="1"/>
            <p:nvPr/>
          </p:nvSpPr>
          <p:spPr>
            <a:xfrm>
              <a:off x="4389907" y="4652568"/>
              <a:ext cx="1633781" cy="338554"/>
            </a:xfrm>
            <a:prstGeom prst="rect">
              <a:avLst/>
            </a:prstGeom>
            <a:grpFill/>
          </p:spPr>
          <p:txBody>
            <a:bodyPr wrap="none">
              <a:spAutoFit/>
            </a:bodyPr>
            <a:lstStyle/>
            <a:p>
              <a:pPr algn="ctr">
                <a:defRPr/>
              </a:pPr>
              <a:r>
                <a:rPr lang="es-ES" sz="1600" b="1" dirty="0"/>
                <a:t>Security </a:t>
              </a:r>
              <a:r>
                <a:rPr lang="es-ES" sz="1600" b="1" dirty="0" err="1"/>
                <a:t>patterns</a:t>
              </a:r>
              <a:endParaRPr lang="es-ES" sz="1600" b="1" dirty="0"/>
            </a:p>
          </p:txBody>
        </p:sp>
      </p:grpSp>
      <p:sp>
        <p:nvSpPr>
          <p:cNvPr id="309255" name="CuadroTexto 90"/>
          <p:cNvSpPr txBox="1">
            <a:spLocks noChangeArrowheads="1"/>
          </p:cNvSpPr>
          <p:nvPr/>
        </p:nvSpPr>
        <p:spPr bwMode="auto">
          <a:xfrm>
            <a:off x="6921501" y="787400"/>
            <a:ext cx="10182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i="0"/>
              <a:t>Threats</a:t>
            </a:r>
          </a:p>
        </p:txBody>
      </p:sp>
      <p:sp>
        <p:nvSpPr>
          <p:cNvPr id="309256" name="CuadroTexto 91"/>
          <p:cNvSpPr txBox="1">
            <a:spLocks noChangeArrowheads="1"/>
          </p:cNvSpPr>
          <p:nvPr/>
        </p:nvSpPr>
        <p:spPr bwMode="auto">
          <a:xfrm>
            <a:off x="6646864" y="425450"/>
            <a:ext cx="17534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i="0"/>
              <a:t>Vulnerabilities</a:t>
            </a:r>
          </a:p>
        </p:txBody>
      </p:sp>
      <p:sp>
        <p:nvSpPr>
          <p:cNvPr id="309257" name="CuadroTexto 92"/>
          <p:cNvSpPr txBox="1">
            <a:spLocks noChangeArrowheads="1"/>
          </p:cNvSpPr>
          <p:nvPr/>
        </p:nvSpPr>
        <p:spPr bwMode="auto">
          <a:xfrm>
            <a:off x="7113588" y="1276350"/>
            <a:ext cx="21467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i="0"/>
              <a:t>Countermeasures</a:t>
            </a:r>
          </a:p>
        </p:txBody>
      </p:sp>
      <p:cxnSp>
        <p:nvCxnSpPr>
          <p:cNvPr id="61" name="Conector recto de flecha 94"/>
          <p:cNvCxnSpPr>
            <a:stCxn id="309255" idx="1"/>
          </p:cNvCxnSpPr>
          <p:nvPr/>
        </p:nvCxnSpPr>
        <p:spPr>
          <a:xfrm flipH="1">
            <a:off x="6237288" y="972066"/>
            <a:ext cx="684212" cy="1144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2" name="Conector recto de flecha 96"/>
          <p:cNvCxnSpPr>
            <a:stCxn id="309255" idx="1"/>
          </p:cNvCxnSpPr>
          <p:nvPr/>
        </p:nvCxnSpPr>
        <p:spPr>
          <a:xfrm flipH="1">
            <a:off x="6659564" y="972066"/>
            <a:ext cx="261936" cy="12647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3" name="Conector recto de flecha 98"/>
          <p:cNvCxnSpPr>
            <a:stCxn id="309255" idx="1"/>
          </p:cNvCxnSpPr>
          <p:nvPr/>
        </p:nvCxnSpPr>
        <p:spPr>
          <a:xfrm>
            <a:off x="6921501" y="972067"/>
            <a:ext cx="296863" cy="148379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Conector recto de flecha 100"/>
          <p:cNvCxnSpPr>
            <a:stCxn id="309257" idx="3"/>
          </p:cNvCxnSpPr>
          <p:nvPr/>
        </p:nvCxnSpPr>
        <p:spPr>
          <a:xfrm flipH="1">
            <a:off x="8699502" y="1461016"/>
            <a:ext cx="560829" cy="6551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5" name="Conector recto de flecha 102"/>
          <p:cNvCxnSpPr>
            <a:stCxn id="309257" idx="3"/>
          </p:cNvCxnSpPr>
          <p:nvPr/>
        </p:nvCxnSpPr>
        <p:spPr>
          <a:xfrm>
            <a:off x="9260331" y="1461017"/>
            <a:ext cx="307533" cy="87419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6" name="Conector recto de flecha 104"/>
          <p:cNvCxnSpPr>
            <a:stCxn id="309257" idx="3"/>
          </p:cNvCxnSpPr>
          <p:nvPr/>
        </p:nvCxnSpPr>
        <p:spPr>
          <a:xfrm>
            <a:off x="9260330" y="1461016"/>
            <a:ext cx="779020" cy="11043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7" name="Flecha derecha 105"/>
          <p:cNvSpPr/>
          <p:nvPr/>
        </p:nvSpPr>
        <p:spPr>
          <a:xfrm>
            <a:off x="4440239" y="1460500"/>
            <a:ext cx="1392237" cy="501650"/>
          </a:xfrm>
          <a:prstGeom prst="rightArrow">
            <a:avLst/>
          </a:prstGeom>
          <a:ln>
            <a:prstDash val="dash"/>
          </a:ln>
        </p:spPr>
        <p:style>
          <a:lnRef idx="2">
            <a:schemeClr val="dk1"/>
          </a:lnRef>
          <a:fillRef idx="1">
            <a:schemeClr val="lt1"/>
          </a:fillRef>
          <a:effectRef idx="0">
            <a:schemeClr val="dk1"/>
          </a:effectRef>
          <a:fontRef idx="minor">
            <a:schemeClr val="dk1"/>
          </a:fontRef>
        </p:style>
        <p:txBody>
          <a:bodyPr anchor="ctr"/>
          <a:lstStyle/>
          <a:p>
            <a:pPr algn="ctr">
              <a:defRPr/>
            </a:pPr>
            <a:endParaRPr lang="es-ES"/>
          </a:p>
        </p:txBody>
      </p:sp>
      <p:sp>
        <p:nvSpPr>
          <p:cNvPr id="309265" name="CuadroTexto 106"/>
          <p:cNvSpPr txBox="1">
            <a:spLocks noChangeArrowheads="1"/>
          </p:cNvSpPr>
          <p:nvPr/>
        </p:nvSpPr>
        <p:spPr bwMode="auto">
          <a:xfrm>
            <a:off x="4440238" y="793751"/>
            <a:ext cx="11336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i="0"/>
              <a:t>Security</a:t>
            </a:r>
          </a:p>
          <a:p>
            <a:pPr eaLnBrk="1" hangingPunct="1">
              <a:spcBef>
                <a:spcPct val="0"/>
              </a:spcBef>
              <a:buFontTx/>
              <a:buNone/>
            </a:pPr>
            <a:r>
              <a:rPr lang="es-ES" altLang="en-US" sz="1800" i="0"/>
              <a:t>Analysis</a:t>
            </a:r>
          </a:p>
        </p:txBody>
      </p:sp>
      <p:cxnSp>
        <p:nvCxnSpPr>
          <p:cNvPr id="69" name="Conector curvado 110"/>
          <p:cNvCxnSpPr>
            <a:stCxn id="40" idx="3"/>
          </p:cNvCxnSpPr>
          <p:nvPr/>
        </p:nvCxnSpPr>
        <p:spPr>
          <a:xfrm>
            <a:off x="7435851" y="3368675"/>
            <a:ext cx="1095375" cy="76200"/>
          </a:xfrm>
          <a:prstGeom prst="curvedConnector3">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309267" name="CuadroTexto 111"/>
          <p:cNvSpPr txBox="1">
            <a:spLocks noChangeArrowheads="1"/>
          </p:cNvSpPr>
          <p:nvPr/>
        </p:nvSpPr>
        <p:spPr bwMode="auto">
          <a:xfrm>
            <a:off x="7562850" y="3014663"/>
            <a:ext cx="13131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b="0" i="0"/>
              <a:t>stopped by</a:t>
            </a:r>
          </a:p>
        </p:txBody>
      </p:sp>
      <p:sp>
        <p:nvSpPr>
          <p:cNvPr id="309268" name="CuadroTexto 115"/>
          <p:cNvSpPr txBox="1">
            <a:spLocks noChangeArrowheads="1"/>
          </p:cNvSpPr>
          <p:nvPr/>
        </p:nvSpPr>
        <p:spPr bwMode="auto">
          <a:xfrm>
            <a:off x="5194301" y="3878263"/>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b="0" i="0"/>
              <a:t>threats</a:t>
            </a:r>
          </a:p>
        </p:txBody>
      </p:sp>
      <p:cxnSp>
        <p:nvCxnSpPr>
          <p:cNvPr id="72" name="Conector curvado 125"/>
          <p:cNvCxnSpPr>
            <a:stCxn id="51" idx="2"/>
          </p:cNvCxnSpPr>
          <p:nvPr/>
        </p:nvCxnSpPr>
        <p:spPr>
          <a:xfrm rot="5400000">
            <a:off x="6326982" y="1826420"/>
            <a:ext cx="1370013" cy="4937125"/>
          </a:xfrm>
          <a:prstGeom prst="curvedConnector2">
            <a:avLst/>
          </a:prstGeom>
          <a:ln>
            <a:prstDash val="sysDash"/>
            <a:tailEnd type="arrow"/>
          </a:ln>
        </p:spPr>
        <p:style>
          <a:lnRef idx="2">
            <a:schemeClr val="dk1"/>
          </a:lnRef>
          <a:fillRef idx="0">
            <a:schemeClr val="dk1"/>
          </a:fillRef>
          <a:effectRef idx="1">
            <a:schemeClr val="dk1"/>
          </a:effectRef>
          <a:fontRef idx="minor">
            <a:schemeClr val="tx1"/>
          </a:fontRef>
        </p:style>
      </p:cxnSp>
      <p:cxnSp>
        <p:nvCxnSpPr>
          <p:cNvPr id="73" name="Conector curvado 127"/>
          <p:cNvCxnSpPr>
            <a:stCxn id="40" idx="1"/>
          </p:cNvCxnSpPr>
          <p:nvPr/>
        </p:nvCxnSpPr>
        <p:spPr>
          <a:xfrm rot="10800000" flipV="1">
            <a:off x="4440239" y="3368675"/>
            <a:ext cx="1443037" cy="814388"/>
          </a:xfrm>
          <a:prstGeom prst="curvedConnector3">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309271" name="CuadroTexto 128"/>
          <p:cNvSpPr txBox="1">
            <a:spLocks noChangeArrowheads="1"/>
          </p:cNvSpPr>
          <p:nvPr/>
        </p:nvSpPr>
        <p:spPr bwMode="auto">
          <a:xfrm>
            <a:off x="7050088" y="4110038"/>
            <a:ext cx="11208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b="0" i="0"/>
              <a:t>defenses</a:t>
            </a:r>
          </a:p>
        </p:txBody>
      </p:sp>
      <p:grpSp>
        <p:nvGrpSpPr>
          <p:cNvPr id="50" name="Agrupar 129"/>
          <p:cNvGrpSpPr/>
          <p:nvPr/>
        </p:nvGrpSpPr>
        <p:grpSpPr>
          <a:xfrm>
            <a:off x="8297495" y="4840038"/>
            <a:ext cx="2088650" cy="1422185"/>
            <a:chOff x="4162475" y="3568937"/>
            <a:chExt cx="2088650" cy="1422185"/>
          </a:xfrm>
          <a:solidFill>
            <a:srgbClr val="7030A0"/>
          </a:solidFill>
        </p:grpSpPr>
        <p:grpSp>
          <p:nvGrpSpPr>
            <p:cNvPr id="58" name="Agrupar 130"/>
            <p:cNvGrpSpPr/>
            <p:nvPr/>
          </p:nvGrpSpPr>
          <p:grpSpPr>
            <a:xfrm>
              <a:off x="4380734" y="3568937"/>
              <a:ext cx="641932" cy="563720"/>
              <a:chOff x="1723714" y="1345521"/>
              <a:chExt cx="1375947" cy="1058275"/>
            </a:xfrm>
            <a:grpFill/>
          </p:grpSpPr>
          <p:sp>
            <p:nvSpPr>
              <p:cNvPr id="84" name="Rectángulo 138"/>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85" name="Rectángulo 139"/>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59" name="Agrupar 131"/>
            <p:cNvGrpSpPr/>
            <p:nvPr/>
          </p:nvGrpSpPr>
          <p:grpSpPr>
            <a:xfrm>
              <a:off x="4910520" y="3788666"/>
              <a:ext cx="641932" cy="563720"/>
              <a:chOff x="1723714" y="1345521"/>
              <a:chExt cx="1375947" cy="1058275"/>
            </a:xfrm>
            <a:grpFill/>
          </p:grpSpPr>
          <p:sp>
            <p:nvSpPr>
              <p:cNvPr id="82" name="Rectángulo 136"/>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83" name="Rectángulo 137"/>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grpSp>
          <p:nvGrpSpPr>
            <p:cNvPr id="60" name="Agrupar 132"/>
            <p:cNvGrpSpPr/>
            <p:nvPr/>
          </p:nvGrpSpPr>
          <p:grpSpPr>
            <a:xfrm>
              <a:off x="5469204" y="4018151"/>
              <a:ext cx="641932" cy="563720"/>
              <a:chOff x="1723714" y="1345521"/>
              <a:chExt cx="1375947" cy="1058275"/>
            </a:xfrm>
            <a:grpFill/>
          </p:grpSpPr>
          <p:sp>
            <p:nvSpPr>
              <p:cNvPr id="80" name="Rectángulo 134"/>
              <p:cNvSpPr/>
              <p:nvPr/>
            </p:nvSpPr>
            <p:spPr>
              <a:xfrm>
                <a:off x="1723714" y="1572294"/>
                <a:ext cx="1375947" cy="831502"/>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sp>
            <p:nvSpPr>
              <p:cNvPr id="81" name="Rectángulo 135"/>
              <p:cNvSpPr/>
              <p:nvPr/>
            </p:nvSpPr>
            <p:spPr>
              <a:xfrm>
                <a:off x="1723714" y="1345521"/>
                <a:ext cx="635052" cy="226773"/>
              </a:xfrm>
              <a:prstGeom prst="rect">
                <a:avLst/>
              </a:prstGeom>
              <a:grpFill/>
            </p:spPr>
            <p:style>
              <a:lnRef idx="2">
                <a:schemeClr val="dk1"/>
              </a:lnRef>
              <a:fillRef idx="1">
                <a:schemeClr val="lt1"/>
              </a:fillRef>
              <a:effectRef idx="0">
                <a:schemeClr val="dk1"/>
              </a:effectRef>
              <a:fontRef idx="minor">
                <a:schemeClr val="dk1"/>
              </a:fontRef>
            </p:style>
            <p:txBody>
              <a:bodyPr anchor="ctr"/>
              <a:lstStyle/>
              <a:p>
                <a:pPr algn="ctr">
                  <a:defRPr/>
                </a:pPr>
                <a:endParaRPr lang="es-ES" sz="1600" dirty="0"/>
              </a:p>
            </p:txBody>
          </p:sp>
        </p:grpSp>
        <p:sp>
          <p:nvSpPr>
            <p:cNvPr id="79" name="CuadroTexto 133"/>
            <p:cNvSpPr txBox="1"/>
            <p:nvPr/>
          </p:nvSpPr>
          <p:spPr>
            <a:xfrm>
              <a:off x="4162475" y="4652568"/>
              <a:ext cx="2088650" cy="338554"/>
            </a:xfrm>
            <a:prstGeom prst="rect">
              <a:avLst/>
            </a:prstGeom>
            <a:grpFill/>
          </p:spPr>
          <p:txBody>
            <a:bodyPr wrap="none">
              <a:spAutoFit/>
            </a:bodyPr>
            <a:lstStyle/>
            <a:p>
              <a:pPr algn="ctr">
                <a:defRPr/>
              </a:pPr>
              <a:r>
                <a:rPr lang="es-ES" sz="1600" b="1" dirty="0"/>
                <a:t>Security </a:t>
              </a:r>
              <a:r>
                <a:rPr lang="es-ES" sz="1600" b="1" dirty="0" err="1"/>
                <a:t>best</a:t>
              </a:r>
              <a:r>
                <a:rPr lang="es-ES" sz="1600" b="1" dirty="0"/>
                <a:t> </a:t>
              </a:r>
              <a:r>
                <a:rPr lang="es-ES" sz="1600" b="1" dirty="0" err="1"/>
                <a:t>practices</a:t>
              </a:r>
              <a:endParaRPr lang="es-ES" sz="1600" b="1" dirty="0"/>
            </a:p>
          </p:txBody>
        </p:sp>
      </p:grpSp>
      <p:cxnSp>
        <p:nvCxnSpPr>
          <p:cNvPr id="86" name="Conector curvado 141"/>
          <p:cNvCxnSpPr>
            <a:stCxn id="84" idx="1"/>
          </p:cNvCxnSpPr>
          <p:nvPr/>
        </p:nvCxnSpPr>
        <p:spPr>
          <a:xfrm rot="10800000" flipV="1">
            <a:off x="4440238" y="5181601"/>
            <a:ext cx="4075112" cy="441325"/>
          </a:xfrm>
          <a:prstGeom prst="curvedConnector3">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309274" name="CuadroTexto 142"/>
          <p:cNvSpPr txBox="1">
            <a:spLocks noChangeArrowheads="1"/>
          </p:cNvSpPr>
          <p:nvPr/>
        </p:nvSpPr>
        <p:spPr bwMode="auto">
          <a:xfrm>
            <a:off x="6805613" y="5386388"/>
            <a:ext cx="11208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n-US" sz="1800" b="0" i="0"/>
              <a:t>defenses</a:t>
            </a:r>
          </a:p>
        </p:txBody>
      </p:sp>
    </p:spTree>
    <p:extLst>
      <p:ext uri="{BB962C8B-B14F-4D97-AF65-F5344CB8AC3E}">
        <p14:creationId xmlns:p14="http://schemas.microsoft.com/office/powerpoint/2010/main" val="32513944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750443"/>
          </a:xfrm>
        </p:spPr>
        <p:txBody>
          <a:bodyPr/>
          <a:lstStyle/>
          <a:p>
            <a:r>
              <a:rPr lang="en-US" dirty="0" err="1" smtClean="0"/>
              <a:t>Metamodel</a:t>
            </a:r>
            <a:r>
              <a:rPr lang="en-US" dirty="0" smtClean="0"/>
              <a:t> for security concepts</a:t>
            </a:r>
            <a:endParaRPr lang="en-US" dirty="0"/>
          </a:p>
        </p:txBody>
      </p:sp>
      <p:pic>
        <p:nvPicPr>
          <p:cNvPr id="2" name="Picture 1"/>
          <p:cNvPicPr>
            <a:picLocks noChangeAspect="1"/>
          </p:cNvPicPr>
          <p:nvPr/>
        </p:nvPicPr>
        <p:blipFill>
          <a:blip r:embed="rId2"/>
          <a:stretch>
            <a:fillRect/>
          </a:stretch>
        </p:blipFill>
        <p:spPr>
          <a:xfrm>
            <a:off x="2609850" y="1179576"/>
            <a:ext cx="6972300" cy="4992624"/>
          </a:xfrm>
          <a:prstGeom prst="rect">
            <a:avLst/>
          </a:prstGeom>
        </p:spPr>
      </p:pic>
    </p:spTree>
    <p:extLst>
      <p:ext uri="{BB962C8B-B14F-4D97-AF65-F5344CB8AC3E}">
        <p14:creationId xmlns:p14="http://schemas.microsoft.com/office/powerpoint/2010/main" val="3934822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Title 1"/>
          <p:cNvSpPr>
            <a:spLocks noGrp="1"/>
          </p:cNvSpPr>
          <p:nvPr>
            <p:ph type="title"/>
          </p:nvPr>
        </p:nvSpPr>
        <p:spPr/>
        <p:txBody>
          <a:bodyPr/>
          <a:lstStyle/>
          <a:p>
            <a:r>
              <a:rPr lang="en-US" altLang="en-US" smtClean="0"/>
              <a:t>Enumerating threats</a:t>
            </a:r>
          </a:p>
        </p:txBody>
      </p:sp>
      <p:sp>
        <p:nvSpPr>
          <p:cNvPr id="3" name="Content Placeholder 2"/>
          <p:cNvSpPr>
            <a:spLocks noGrp="1"/>
          </p:cNvSpPr>
          <p:nvPr>
            <p:ph idx="1"/>
          </p:nvPr>
        </p:nvSpPr>
        <p:spPr/>
        <p:txBody>
          <a:bodyPr>
            <a:normAutofit/>
          </a:bodyPr>
          <a:lstStyle/>
          <a:p>
            <a:pPr>
              <a:defRPr/>
            </a:pPr>
            <a:r>
              <a:rPr lang="en-US" dirty="0" smtClean="0"/>
              <a:t>We can enumerate threats systematically by considering each activity in each use case and analyzing its possible threats</a:t>
            </a:r>
          </a:p>
          <a:p>
            <a:pPr>
              <a:defRPr/>
            </a:pPr>
            <a:r>
              <a:rPr lang="en-US" dirty="0" smtClean="0"/>
              <a:t>For illustration we use a running example of a Virtual Machine Image (VMI) Repository, which stores VM images for use by service consumers and which is part of the administrative functions of the cloud</a:t>
            </a:r>
          </a:p>
          <a:p>
            <a:pPr>
              <a:defRPr/>
            </a:pPr>
            <a:r>
              <a:rPr lang="en-US" dirty="0" smtClean="0"/>
              <a:t>We apply to each action in this repository the STRIDE attacks , e.g. Read a VMI (confidentiality attack), Tamper with a VMI (integrity attack). </a:t>
            </a:r>
            <a:endParaRPr lang="en-US" dirty="0"/>
          </a:p>
        </p:txBody>
      </p:sp>
    </p:spTree>
    <p:extLst>
      <p:ext uri="{BB962C8B-B14F-4D97-AF65-F5344CB8AC3E}">
        <p14:creationId xmlns:p14="http://schemas.microsoft.com/office/powerpoint/2010/main" val="15081330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9" y="1093789"/>
            <a:ext cx="7439025"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299" name="Title 2"/>
          <p:cNvSpPr>
            <a:spLocks noGrp="1"/>
          </p:cNvSpPr>
          <p:nvPr>
            <p:ph type="title"/>
          </p:nvPr>
        </p:nvSpPr>
        <p:spPr/>
        <p:txBody>
          <a:bodyPr/>
          <a:lstStyle/>
          <a:p>
            <a:r>
              <a:rPr lang="en-US" altLang="en-US" smtClean="0"/>
              <a:t>Enumerating threats</a:t>
            </a:r>
          </a:p>
        </p:txBody>
      </p:sp>
    </p:spTree>
    <p:extLst>
      <p:ext uri="{BB962C8B-B14F-4D97-AF65-F5344CB8AC3E}">
        <p14:creationId xmlns:p14="http://schemas.microsoft.com/office/powerpoint/2010/main" val="32426554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04912" y="1238250"/>
            <a:ext cx="9782175" cy="4381500"/>
          </a:xfrm>
          <a:prstGeom prst="rect">
            <a:avLst/>
          </a:prstGeom>
        </p:spPr>
      </p:pic>
    </p:spTree>
    <p:extLst>
      <p:ext uri="{BB962C8B-B14F-4D97-AF65-F5344CB8AC3E}">
        <p14:creationId xmlns:p14="http://schemas.microsoft.com/office/powerpoint/2010/main" val="36612506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itle 1"/>
          <p:cNvSpPr>
            <a:spLocks noGrp="1"/>
          </p:cNvSpPr>
          <p:nvPr>
            <p:ph type="title"/>
          </p:nvPr>
        </p:nvSpPr>
        <p:spPr/>
        <p:txBody>
          <a:bodyPr/>
          <a:lstStyle/>
          <a:p>
            <a:r>
              <a:rPr lang="en-US" altLang="en-US" dirty="0" smtClean="0"/>
              <a:t>Cloud security patterns</a:t>
            </a:r>
          </a:p>
        </p:txBody>
      </p:sp>
      <p:sp>
        <p:nvSpPr>
          <p:cNvPr id="314371" name="Content Placeholder 2"/>
          <p:cNvSpPr>
            <a:spLocks noGrp="1"/>
          </p:cNvSpPr>
          <p:nvPr>
            <p:ph idx="1"/>
          </p:nvPr>
        </p:nvSpPr>
        <p:spPr/>
        <p:txBody>
          <a:bodyPr/>
          <a:lstStyle/>
          <a:p>
            <a:r>
              <a:rPr lang="en-US" altLang="en-US" sz="2000" b="1" dirty="0"/>
              <a:t>Secure migration process </a:t>
            </a:r>
            <a:r>
              <a:rPr lang="en-US" altLang="en-US" sz="2000" dirty="0"/>
              <a:t>– provides protection for live and offline migration. </a:t>
            </a:r>
          </a:p>
          <a:p>
            <a:r>
              <a:rPr lang="en-US" altLang="en-US" sz="2000" dirty="0"/>
              <a:t>Secure hypervisor – reinforces the security of the hypervisor to avoid some attacks.</a:t>
            </a:r>
          </a:p>
          <a:p>
            <a:r>
              <a:rPr lang="en-US" altLang="en-US" sz="2000" b="1" dirty="0"/>
              <a:t>Secure virtual network </a:t>
            </a:r>
            <a:r>
              <a:rPr lang="en-US" altLang="en-US" sz="2000" dirty="0"/>
              <a:t>– secures the communication among virtual machines.</a:t>
            </a:r>
          </a:p>
          <a:p>
            <a:r>
              <a:rPr lang="en-US" altLang="en-US" sz="2000" dirty="0"/>
              <a:t>Virtualized Trusted Platform – provides a framework to determine whether the environment is secure before launching a virtual machine.</a:t>
            </a:r>
          </a:p>
          <a:p>
            <a:r>
              <a:rPr lang="en-US" altLang="en-US" sz="2000" b="1" dirty="0"/>
              <a:t>Secure DNS</a:t>
            </a:r>
            <a:r>
              <a:rPr lang="en-US" altLang="en-US" sz="2000" dirty="0"/>
              <a:t>, where Access Control Lists (ACLs) are used to protect the </a:t>
            </a:r>
            <a:r>
              <a:rPr lang="en-US" altLang="en-US" sz="2000" dirty="0" smtClean="0"/>
              <a:t>DNS  (PLoP2014)</a:t>
            </a:r>
            <a:endParaRPr lang="en-US" altLang="en-US" sz="2000" dirty="0"/>
          </a:p>
          <a:p>
            <a:r>
              <a:rPr lang="en-US" altLang="en-US" sz="2000" b="1" dirty="0"/>
              <a:t>Security Group Firewall</a:t>
            </a:r>
            <a:r>
              <a:rPr lang="en-US" altLang="en-US" sz="2000" dirty="0"/>
              <a:t>. </a:t>
            </a:r>
            <a:r>
              <a:rPr lang="en-US" altLang="en-US" sz="2000" dirty="0" smtClean="0"/>
              <a:t>Divides </a:t>
            </a:r>
            <a:r>
              <a:rPr lang="en-US" altLang="en-US" sz="2000" dirty="0"/>
              <a:t>the firewall </a:t>
            </a:r>
            <a:r>
              <a:rPr lang="en-US" altLang="en-US" sz="2000" dirty="0" smtClean="0"/>
              <a:t>into </a:t>
            </a:r>
            <a:r>
              <a:rPr lang="en-US" altLang="en-US" sz="2000" dirty="0"/>
              <a:t>customer groups that have similar filtering requirements  [Fer14b] </a:t>
            </a:r>
          </a:p>
          <a:p>
            <a:r>
              <a:rPr lang="en-US" altLang="en-US" sz="2000" b="1" dirty="0"/>
              <a:t>Cloud-based Web Application Firewall </a:t>
            </a:r>
            <a:r>
              <a:rPr lang="en-US" altLang="en-US" sz="2000" dirty="0"/>
              <a:t>(CWAF). Controls access to web applications communicating through HTTP according to authorization rules with the objective of stopping XSS, SQL injection, and similar attacks</a:t>
            </a:r>
            <a:r>
              <a:rPr lang="en-US" altLang="en-US" sz="2000" dirty="0" smtClean="0"/>
              <a:t>.</a:t>
            </a:r>
          </a:p>
          <a:p>
            <a:r>
              <a:rPr lang="en-US" altLang="en-US" sz="2000" dirty="0" smtClean="0"/>
              <a:t>Secure DHCP</a:t>
            </a:r>
            <a:endParaRPr lang="en-US" altLang="en-US" sz="2000" dirty="0"/>
          </a:p>
          <a:p>
            <a:endParaRPr lang="en-US" altLang="en-US" sz="1600" dirty="0"/>
          </a:p>
        </p:txBody>
      </p:sp>
    </p:spTree>
    <p:extLst>
      <p:ext uri="{BB962C8B-B14F-4D97-AF65-F5344CB8AC3E}">
        <p14:creationId xmlns:p14="http://schemas.microsoft.com/office/powerpoint/2010/main" val="839269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itle 1"/>
          <p:cNvSpPr>
            <a:spLocks noGrp="1"/>
          </p:cNvSpPr>
          <p:nvPr>
            <p:ph type="title"/>
          </p:nvPr>
        </p:nvSpPr>
        <p:spPr/>
        <p:txBody>
          <a:bodyPr/>
          <a:lstStyle/>
          <a:p>
            <a:r>
              <a:rPr lang="en-US" altLang="en-US" dirty="0" smtClean="0"/>
              <a:t>Misuse patterns for clouds</a:t>
            </a:r>
          </a:p>
        </p:txBody>
      </p:sp>
      <p:sp>
        <p:nvSpPr>
          <p:cNvPr id="3" name="Content Placeholder 2"/>
          <p:cNvSpPr>
            <a:spLocks noGrp="1"/>
          </p:cNvSpPr>
          <p:nvPr>
            <p:ph idx="1"/>
          </p:nvPr>
        </p:nvSpPr>
        <p:spPr/>
        <p:txBody>
          <a:bodyPr>
            <a:normAutofit fontScale="92500" lnSpcReduction="10000"/>
          </a:bodyPr>
          <a:lstStyle/>
          <a:p>
            <a:pPr>
              <a:defRPr/>
            </a:pPr>
            <a:r>
              <a:rPr lang="en-US" dirty="0" smtClean="0"/>
              <a:t>Covert channels in clouds – covert channels allow inter-VM communication bypassing the security rules of the hypervisor. </a:t>
            </a:r>
          </a:p>
          <a:p>
            <a:pPr>
              <a:defRPr/>
            </a:pPr>
            <a:r>
              <a:rPr lang="en-US" dirty="0" smtClean="0"/>
              <a:t>Virtual machine escape – describes how to exploit the hypervisor in order to take control of the underlying platform.</a:t>
            </a:r>
          </a:p>
          <a:p>
            <a:pPr>
              <a:defRPr/>
            </a:pPr>
            <a:r>
              <a:rPr lang="en-US" dirty="0" smtClean="0"/>
              <a:t>Virtual machine hopping – describes how a virtual machine can access other virtual machines, for example by exploiting the hypervisor.</a:t>
            </a:r>
          </a:p>
          <a:p>
            <a:pPr>
              <a:defRPr/>
            </a:pPr>
            <a:r>
              <a:rPr lang="en-US" dirty="0" smtClean="0"/>
              <a:t>Sniffing virtual networks – describes how a virtual machine can listen to the virtual network traffic in order to get confidential information. </a:t>
            </a:r>
          </a:p>
          <a:p>
            <a:pPr>
              <a:defRPr/>
            </a:pPr>
            <a:r>
              <a:rPr lang="en-US" dirty="0" smtClean="0"/>
              <a:t>Spoofing virtual networks – describes how a malicious virtual machine can intercept information in the virtual network with the purpose of altering its routing function. </a:t>
            </a:r>
          </a:p>
          <a:p>
            <a:pPr>
              <a:buFontTx/>
              <a:buNone/>
              <a:defRPr/>
            </a:pPr>
            <a:endParaRPr lang="en-US" dirty="0" smtClean="0"/>
          </a:p>
          <a:p>
            <a:pPr>
              <a:defRPr/>
            </a:pPr>
            <a:endParaRPr lang="en-US" dirty="0"/>
          </a:p>
        </p:txBody>
      </p:sp>
    </p:spTree>
    <p:extLst>
      <p:ext uri="{BB962C8B-B14F-4D97-AF65-F5344CB8AC3E}">
        <p14:creationId xmlns:p14="http://schemas.microsoft.com/office/powerpoint/2010/main" val="40184000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definitions</a:t>
            </a: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b="1" i="1" dirty="0"/>
              <a:t>Reference Architecture</a:t>
            </a:r>
            <a:r>
              <a:rPr lang="en-US" b="1" dirty="0"/>
              <a:t> </a:t>
            </a:r>
            <a:r>
              <a:rPr lang="en-US" dirty="0"/>
              <a:t>(RA) is an abstract software architecture, based on one or more domains, with no implementation </a:t>
            </a:r>
            <a:r>
              <a:rPr lang="en-US" dirty="0" smtClean="0"/>
              <a:t>aspects</a:t>
            </a:r>
          </a:p>
          <a:p>
            <a:r>
              <a:rPr lang="en-US" dirty="0" smtClean="0"/>
              <a:t>An </a:t>
            </a:r>
            <a:r>
              <a:rPr lang="en-US" dirty="0"/>
              <a:t>RA should define the fundamental concepts of a system expressed as ASPs and the interactions among these units. An RA should be reusable, extendable, and configurable; that is, it is a kind of composite pattern for whole architectures and it can be instantiated into a concrete software architecture by adding platform </a:t>
            </a:r>
            <a:r>
              <a:rPr lang="en-US" dirty="0" smtClean="0"/>
              <a:t>aspects</a:t>
            </a:r>
          </a:p>
          <a:p>
            <a:r>
              <a:rPr lang="en-US" dirty="0" smtClean="0"/>
              <a:t>After </a:t>
            </a:r>
            <a:r>
              <a:rPr lang="en-US" dirty="0"/>
              <a:t>adding security patterns to neutralize identified threats in an RA we have a </a:t>
            </a:r>
            <a:r>
              <a:rPr lang="en-US" b="1" i="1" dirty="0"/>
              <a:t>Security Reference Architecture</a:t>
            </a:r>
            <a:r>
              <a:rPr lang="en-US" b="1" dirty="0"/>
              <a:t> </a:t>
            </a:r>
            <a:r>
              <a:rPr lang="en-US" dirty="0"/>
              <a:t>(</a:t>
            </a:r>
            <a:r>
              <a:rPr lang="en-US" dirty="0" smtClean="0"/>
              <a:t>SRA)</a:t>
            </a:r>
          </a:p>
          <a:p>
            <a:r>
              <a:rPr lang="en-US" dirty="0" smtClean="0"/>
              <a:t>We </a:t>
            </a:r>
            <a:r>
              <a:rPr lang="en-US" dirty="0"/>
              <a:t>can also add compliance patterns to produce a </a:t>
            </a:r>
            <a:r>
              <a:rPr lang="en-US" b="1" i="1" dirty="0"/>
              <a:t>Compliance Reference </a:t>
            </a:r>
            <a:r>
              <a:rPr lang="en-US" b="1" i="1" dirty="0" smtClean="0"/>
              <a:t>Architecture</a:t>
            </a:r>
            <a:r>
              <a:rPr lang="en-US" b="1" dirty="0" smtClean="0"/>
              <a:t>.</a:t>
            </a:r>
            <a:endParaRPr lang="en-US" b="1" dirty="0"/>
          </a:p>
          <a:p>
            <a:endParaRPr lang="en-US" dirty="0"/>
          </a:p>
        </p:txBody>
      </p:sp>
    </p:spTree>
    <p:extLst>
      <p:ext uri="{BB962C8B-B14F-4D97-AF65-F5344CB8AC3E}">
        <p14:creationId xmlns:p14="http://schemas.microsoft.com/office/powerpoint/2010/main" val="11130855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SRA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threat analysis shows </a:t>
            </a:r>
            <a:r>
              <a:rPr lang="en-US" dirty="0"/>
              <a:t>how each threat </a:t>
            </a:r>
            <a:r>
              <a:rPr lang="en-US" dirty="0" smtClean="0"/>
              <a:t>can </a:t>
            </a:r>
            <a:r>
              <a:rPr lang="en-US" dirty="0"/>
              <a:t>be controlled by a corresponding security pattern. Once security patterns are selected, we apply them into the RA in order to stop or mitigate </a:t>
            </a:r>
            <a:r>
              <a:rPr lang="en-US" dirty="0" smtClean="0"/>
              <a:t>threats</a:t>
            </a:r>
          </a:p>
          <a:p>
            <a:r>
              <a:rPr lang="en-US" dirty="0" smtClean="0"/>
              <a:t>Security </a:t>
            </a:r>
            <a:r>
              <a:rPr lang="en-US" dirty="0"/>
              <a:t>mechanisms are added to the basic RA, including Authenticator, Authorizer, Security Logger/Auditor and others that mitigate specific threats</a:t>
            </a:r>
            <a:r>
              <a:rPr lang="en-US" dirty="0" smtClean="0"/>
              <a:t>.</a:t>
            </a:r>
          </a:p>
          <a:p>
            <a:r>
              <a:rPr lang="en-US" dirty="0" smtClean="0"/>
              <a:t>To </a:t>
            </a:r>
            <a:r>
              <a:rPr lang="en-US" dirty="0"/>
              <a:t>avoid impostors we can use the Authenticator so that every action with the cloud is </a:t>
            </a:r>
            <a:r>
              <a:rPr lang="en-US" dirty="0" smtClean="0"/>
              <a:t>authenticated</a:t>
            </a:r>
          </a:p>
          <a:p>
            <a:r>
              <a:rPr lang="en-US" dirty="0" smtClean="0"/>
              <a:t>The </a:t>
            </a:r>
            <a:r>
              <a:rPr lang="en-US" dirty="0"/>
              <a:t>Security Logger/Auditor is used to log all activities that can be used for auditing at a later </a:t>
            </a:r>
            <a:r>
              <a:rPr lang="en-US" dirty="0" smtClean="0"/>
              <a:t>time</a:t>
            </a:r>
          </a:p>
          <a:p>
            <a:r>
              <a:rPr lang="en-US" dirty="0" smtClean="0"/>
              <a:t>For </a:t>
            </a:r>
            <a:r>
              <a:rPr lang="en-US" dirty="0"/>
              <a:t>authorization we use Role-Based Access Control (RBAC), or a similar model, so only authorized users can perform some actions to assets. </a:t>
            </a:r>
            <a:endParaRPr lang="en-US" dirty="0" smtClean="0"/>
          </a:p>
          <a:p>
            <a:r>
              <a:rPr lang="en-US" dirty="0" smtClean="0"/>
              <a:t>To </a:t>
            </a:r>
            <a:r>
              <a:rPr lang="en-US" dirty="0"/>
              <a:t>avoid storing infected VMI, they are scanned and filtered before storing them in the VMI Repository</a:t>
            </a:r>
            <a:r>
              <a:rPr lang="en-US" dirty="0" smtClean="0"/>
              <a:t>.</a:t>
            </a:r>
          </a:p>
          <a:p>
            <a:r>
              <a:rPr lang="en-US" dirty="0" smtClean="0"/>
              <a:t>VM=Virtual machine, VMM=virtual machine monitor, VMI= virtual machine image</a:t>
            </a: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2193920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SAPs</a:t>
            </a:r>
            <a:endParaRPr lang="en-US" dirty="0"/>
          </a:p>
        </p:txBody>
      </p:sp>
      <p:sp>
        <p:nvSpPr>
          <p:cNvPr id="3" name="Content Placeholder 2"/>
          <p:cNvSpPr>
            <a:spLocks noGrp="1"/>
          </p:cNvSpPr>
          <p:nvPr>
            <p:ph idx="1"/>
          </p:nvPr>
        </p:nvSpPr>
        <p:spPr/>
        <p:txBody>
          <a:bodyPr>
            <a:normAutofit fontScale="70000" lnSpcReduction="20000"/>
          </a:bodyPr>
          <a:lstStyle/>
          <a:p>
            <a:r>
              <a:rPr lang="en-US" dirty="0"/>
              <a:t>Mei Fullerton and E. </a:t>
            </a:r>
            <a:r>
              <a:rPr lang="en-US" dirty="0" err="1"/>
              <a:t>B.Fernandez</a:t>
            </a:r>
            <a:r>
              <a:rPr lang="en-US" dirty="0"/>
              <a:t>, "An analysis pattern for Customer </a:t>
            </a:r>
            <a:r>
              <a:rPr lang="en-US" dirty="0" smtClean="0"/>
              <a:t>Relationship Management </a:t>
            </a:r>
            <a:r>
              <a:rPr lang="en-US" dirty="0"/>
              <a:t>(CRM)", </a:t>
            </a:r>
            <a:r>
              <a:rPr lang="en-US" i="1" dirty="0"/>
              <a:t>Procs. of  the</a:t>
            </a:r>
            <a:r>
              <a:rPr lang="en-US" dirty="0"/>
              <a:t> </a:t>
            </a:r>
            <a:r>
              <a:rPr lang="en-US" i="1" dirty="0"/>
              <a:t>6th Latin American Conference on Pattern </a:t>
            </a:r>
            <a:r>
              <a:rPr lang="en-US" i="1" dirty="0" smtClean="0"/>
              <a:t>Languages </a:t>
            </a:r>
            <a:r>
              <a:rPr lang="en-US" i="1" dirty="0"/>
              <a:t>of Programming </a:t>
            </a:r>
            <a:r>
              <a:rPr lang="en-US" i="1" dirty="0" smtClean="0"/>
              <a:t>(SugarLoafPLoP’2007</a:t>
            </a:r>
            <a:r>
              <a:rPr lang="en-US" i="1" dirty="0"/>
              <a:t>), </a:t>
            </a:r>
            <a:r>
              <a:rPr lang="en-US" dirty="0"/>
              <a:t>May 27-30, 2007, Porto de </a:t>
            </a:r>
            <a:r>
              <a:rPr lang="en-US" dirty="0" err="1"/>
              <a:t>Galinhas</a:t>
            </a:r>
            <a:r>
              <a:rPr lang="en-US" dirty="0"/>
              <a:t>, Pernambuco,</a:t>
            </a:r>
            <a:r>
              <a:rPr lang="en-US" i="1" dirty="0"/>
              <a:t> </a:t>
            </a:r>
            <a:r>
              <a:rPr lang="en-US" dirty="0"/>
              <a:t>Brazil, 80-90</a:t>
            </a:r>
            <a:r>
              <a:rPr lang="en-US" dirty="0" smtClean="0"/>
              <a:t>.</a:t>
            </a:r>
          </a:p>
          <a:p>
            <a:r>
              <a:rPr lang="en-US" dirty="0"/>
              <a:t>Secure legal case handling: E. B. Fernandez, D. L. </a:t>
            </a:r>
            <a:r>
              <a:rPr lang="en-US" dirty="0" err="1"/>
              <a:t>LaRed</a:t>
            </a:r>
            <a:r>
              <a:rPr lang="en-US" dirty="0"/>
              <a:t> M., J. </a:t>
            </a:r>
            <a:r>
              <a:rPr lang="en-US" dirty="0" err="1"/>
              <a:t>Forneron</a:t>
            </a:r>
            <a:r>
              <a:rPr lang="en-US" dirty="0"/>
              <a:t>, V. E. Uribe, and G. </a:t>
            </a:r>
            <a:r>
              <a:rPr lang="en-US" dirty="0" smtClean="0"/>
              <a:t>Rodriguez.</a:t>
            </a:r>
            <a:r>
              <a:rPr lang="en-US" b="1" dirty="0" smtClean="0"/>
              <a:t> “</a:t>
            </a:r>
            <a:r>
              <a:rPr lang="en-US" dirty="0" smtClean="0"/>
              <a:t>A </a:t>
            </a:r>
            <a:r>
              <a:rPr lang="en-US" dirty="0"/>
              <a:t>secure analysis pattern for handling legal cases”, </a:t>
            </a:r>
            <a:r>
              <a:rPr lang="en-US" i="1" dirty="0"/>
              <a:t>Procs. of  the</a:t>
            </a:r>
            <a:r>
              <a:rPr lang="en-US" dirty="0"/>
              <a:t> </a:t>
            </a:r>
            <a:r>
              <a:rPr lang="en-US" i="1" dirty="0"/>
              <a:t>6th Latin American Conference on Pattern  Languages of Programming (</a:t>
            </a:r>
            <a:r>
              <a:rPr lang="en-US" dirty="0"/>
              <a:t> </a:t>
            </a:r>
            <a:r>
              <a:rPr lang="en-US" i="1" dirty="0"/>
              <a:t>SugarLoafPLoP’2007), 178-187. </a:t>
            </a:r>
            <a:r>
              <a:rPr lang="en-US" u="sng" dirty="0">
                <a:hlinkClick r:id="rId2"/>
              </a:rPr>
              <a:t>http://sugarloafplop.dsc.upe.br/AnaisSugar2007_WEB.pdf</a:t>
            </a:r>
            <a:endParaRPr lang="en-US" dirty="0"/>
          </a:p>
          <a:p>
            <a:r>
              <a:rPr lang="en-US" dirty="0"/>
              <a:t>Patient hospital </a:t>
            </a:r>
            <a:r>
              <a:rPr lang="en-US" dirty="0" smtClean="0"/>
              <a:t>admission Tami </a:t>
            </a:r>
            <a:r>
              <a:rPr lang="en-US" dirty="0" err="1"/>
              <a:t>Sorgente</a:t>
            </a:r>
            <a:r>
              <a:rPr lang="en-US" dirty="0"/>
              <a:t>, E </a:t>
            </a:r>
            <a:r>
              <a:rPr lang="en-US" dirty="0" err="1"/>
              <a:t>B.Fernandez</a:t>
            </a:r>
            <a:r>
              <a:rPr lang="en-US" dirty="0"/>
              <a:t>, and </a:t>
            </a:r>
            <a:r>
              <a:rPr lang="en-US" dirty="0" smtClean="0"/>
              <a:t>Maria </a:t>
            </a:r>
            <a:r>
              <a:rPr lang="en-US" dirty="0"/>
              <a:t>M. </a:t>
            </a:r>
            <a:r>
              <a:rPr lang="en-US" dirty="0" err="1"/>
              <a:t>Larrondo</a:t>
            </a:r>
            <a:r>
              <a:rPr lang="en-US" dirty="0"/>
              <a:t>-Petrie, "Analysis patterns for patient treatment", </a:t>
            </a:r>
            <a:r>
              <a:rPr lang="en-US" i="1" dirty="0"/>
              <a:t>Procs. of the Pattern Languages of Programs Conference </a:t>
            </a:r>
            <a:r>
              <a:rPr lang="en-US" i="1" dirty="0" smtClean="0"/>
              <a:t>(</a:t>
            </a:r>
            <a:r>
              <a:rPr lang="en-US" i="1" dirty="0" err="1" smtClean="0"/>
              <a:t>PLoP</a:t>
            </a:r>
            <a:r>
              <a:rPr lang="en-US" i="1" dirty="0" smtClean="0"/>
              <a:t> 2004) </a:t>
            </a:r>
            <a:r>
              <a:rPr lang="en-US" u="sng" dirty="0" smtClean="0">
                <a:hlinkClick r:id="rId3"/>
              </a:rPr>
              <a:t>http</a:t>
            </a:r>
            <a:r>
              <a:rPr lang="en-US" u="sng" dirty="0">
                <a:hlinkClick r:id="rId3"/>
              </a:rPr>
              <a:t>://</a:t>
            </a:r>
            <a:r>
              <a:rPr lang="en-US" u="sng" dirty="0" smtClean="0">
                <a:hlinkClick r:id="rId3"/>
              </a:rPr>
              <a:t>hillside.net/plop/2004/papers/tsorgente0/PLoP2004_tsorgente0_0.doc</a:t>
            </a:r>
            <a:endParaRPr lang="en-US" u="sng" dirty="0" smtClean="0"/>
          </a:p>
          <a:p>
            <a:r>
              <a:rPr lang="en-US" u="sng" dirty="0" smtClean="0"/>
              <a:t>Accounts: UCs: open account, close acct., perform transaction,…</a:t>
            </a:r>
            <a:r>
              <a:rPr lang="en-US" dirty="0" err="1" smtClean="0"/>
              <a:t>E.B.Fernandez</a:t>
            </a:r>
            <a:r>
              <a:rPr lang="en-US" dirty="0" smtClean="0"/>
              <a:t> </a:t>
            </a:r>
            <a:r>
              <a:rPr lang="en-US" dirty="0"/>
              <a:t>and </a:t>
            </a:r>
            <a:r>
              <a:rPr lang="en-US" dirty="0" err="1"/>
              <a:t>Y.Liu</a:t>
            </a:r>
            <a:r>
              <a:rPr lang="en-US" dirty="0"/>
              <a:t>, "The Account Analysis Pattern", </a:t>
            </a:r>
            <a:r>
              <a:rPr lang="en-US" i="1" dirty="0"/>
              <a:t>Procs. of </a:t>
            </a:r>
            <a:r>
              <a:rPr lang="en-US" i="1" dirty="0" err="1"/>
              <a:t>EuroPLoP</a:t>
            </a:r>
            <a:r>
              <a:rPr lang="en-US" i="1" dirty="0"/>
              <a:t> </a:t>
            </a:r>
            <a:r>
              <a:rPr lang="en-US" i="1" dirty="0" smtClean="0"/>
              <a:t>2002 (Pattern </a:t>
            </a:r>
            <a:r>
              <a:rPr lang="en-US" i="1" dirty="0"/>
              <a:t>Languages of </a:t>
            </a:r>
            <a:r>
              <a:rPr lang="en-US" i="1" dirty="0" smtClean="0"/>
              <a:t> Programs</a:t>
            </a:r>
            <a:r>
              <a:rPr lang="en-US" dirty="0" smtClean="0"/>
              <a:t>). </a:t>
            </a:r>
            <a:r>
              <a:rPr lang="en-US" dirty="0" smtClean="0">
                <a:hlinkClick r:id="rId4"/>
              </a:rPr>
              <a:t>http</a:t>
            </a:r>
            <a:r>
              <a:rPr lang="en-US" dirty="0">
                <a:hlinkClick r:id="rId4"/>
              </a:rPr>
              <a:t>://</a:t>
            </a:r>
            <a:r>
              <a:rPr lang="en-US" dirty="0" smtClean="0">
                <a:hlinkClick r:id="rId4"/>
              </a:rPr>
              <a:t>www.hillside.net/patterns/EuroPLoP/submissions-2002.html</a:t>
            </a:r>
            <a:endParaRPr lang="en-US" dirty="0" smtClean="0"/>
          </a:p>
          <a:p>
            <a:r>
              <a:rPr lang="en-US" dirty="0" smtClean="0"/>
              <a:t>Sport competitions: </a:t>
            </a:r>
            <a:r>
              <a:rPr lang="en-US" dirty="0" err="1" smtClean="0"/>
              <a:t>E.B.Fernandez</a:t>
            </a:r>
            <a:r>
              <a:rPr lang="en-US" dirty="0" smtClean="0"/>
              <a:t> </a:t>
            </a:r>
            <a:r>
              <a:rPr lang="en-US" dirty="0"/>
              <a:t>and R. Pan, "The Sports Manager pattern", </a:t>
            </a:r>
            <a:r>
              <a:rPr lang="en-US" i="1" dirty="0"/>
              <a:t>Procs. of  </a:t>
            </a:r>
            <a:r>
              <a:rPr lang="en-US" i="1" dirty="0" err="1"/>
              <a:t>PLoP</a:t>
            </a:r>
            <a:r>
              <a:rPr lang="en-US" i="1" dirty="0"/>
              <a:t> (Pattern Languages of Programs) 2002</a:t>
            </a:r>
            <a:r>
              <a:rPr lang="en-US" dirty="0"/>
              <a:t>, </a:t>
            </a:r>
          </a:p>
          <a:p>
            <a:endParaRPr lang="en-US" dirty="0"/>
          </a:p>
          <a:p>
            <a:endParaRPr lang="en-US" dirty="0"/>
          </a:p>
        </p:txBody>
      </p:sp>
    </p:spTree>
    <p:extLst>
      <p:ext uri="{BB962C8B-B14F-4D97-AF65-F5344CB8AC3E}">
        <p14:creationId xmlns:p14="http://schemas.microsoft.com/office/powerpoint/2010/main" val="4598952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1"/>
            <a:ext cx="7458075" cy="65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27096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74009" y="821946"/>
            <a:ext cx="6452287" cy="5670294"/>
          </a:xfrm>
          <a:prstGeom prst="rect">
            <a:avLst/>
          </a:prstGeom>
        </p:spPr>
      </p:pic>
      <p:sp>
        <p:nvSpPr>
          <p:cNvPr id="3" name="Title 2"/>
          <p:cNvSpPr>
            <a:spLocks noGrp="1"/>
          </p:cNvSpPr>
          <p:nvPr>
            <p:ph type="title"/>
          </p:nvPr>
        </p:nvSpPr>
        <p:spPr/>
        <p:txBody>
          <a:bodyPr>
            <a:normAutofit/>
          </a:bodyPr>
          <a:lstStyle/>
          <a:p>
            <a:r>
              <a:rPr lang="en-US" sz="3200" dirty="0" smtClean="0"/>
              <a:t>Secure IaaS</a:t>
            </a:r>
            <a:endParaRPr lang="en-US" sz="3200" dirty="0"/>
          </a:p>
        </p:txBody>
      </p:sp>
    </p:spTree>
    <p:extLst>
      <p:ext uri="{BB962C8B-B14F-4D97-AF65-F5344CB8AC3E}">
        <p14:creationId xmlns:p14="http://schemas.microsoft.com/office/powerpoint/2010/main" val="60650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Validation of the SRA</a:t>
            </a:r>
            <a:br>
              <a:rPr lang="en-US" dirty="0" smtClean="0"/>
            </a:br>
            <a:endParaRPr lang="en-US" dirty="0"/>
          </a:p>
        </p:txBody>
      </p:sp>
      <p:sp>
        <p:nvSpPr>
          <p:cNvPr id="3" name="Content Placeholder 2"/>
          <p:cNvSpPr>
            <a:spLocks noGrp="1"/>
          </p:cNvSpPr>
          <p:nvPr>
            <p:ph idx="1"/>
          </p:nvPr>
        </p:nvSpPr>
        <p:spPr/>
        <p:txBody>
          <a:bodyPr>
            <a:noAutofit/>
          </a:bodyPr>
          <a:lstStyle/>
          <a:p>
            <a:pPr>
              <a:defRPr/>
            </a:pPr>
            <a:r>
              <a:rPr lang="en-US" sz="2400" dirty="0"/>
              <a:t>RAs are not directly  implementable</a:t>
            </a:r>
            <a:r>
              <a:rPr lang="en-US" sz="2400" u="sng" dirty="0"/>
              <a:t>;</a:t>
            </a:r>
            <a:r>
              <a:rPr lang="en-US" sz="2400" dirty="0"/>
              <a:t> they are abstract models and cannot be evaluated with respect to security or performance through experimentation or testing. </a:t>
            </a:r>
          </a:p>
          <a:p>
            <a:pPr>
              <a:defRPr/>
            </a:pPr>
            <a:r>
              <a:rPr lang="en-US" sz="2400" dirty="0"/>
              <a:t>An RA is similar to a pattern and it has similar value, it is a paradigm to guide implementation of new systems or evaluation of existing systems. </a:t>
            </a:r>
          </a:p>
          <a:p>
            <a:pPr>
              <a:defRPr/>
            </a:pPr>
            <a:r>
              <a:rPr lang="en-US" sz="2400" dirty="0"/>
              <a:t>Their evaluation must be based on how well they represent the relevant concepts of the systems they describe, how well the</a:t>
            </a:r>
            <a:r>
              <a:rPr lang="en-US" sz="2400" u="sng" dirty="0"/>
              <a:t>y</a:t>
            </a:r>
            <a:r>
              <a:rPr lang="en-US" sz="2400" dirty="0"/>
              <a:t> handle abstract threats, how complete they are, how precise they are, how they can be applied to the design or evaluation of systems, and how useful they are for other relevant functions. </a:t>
            </a:r>
          </a:p>
          <a:p>
            <a:pPr>
              <a:defRPr/>
            </a:pPr>
            <a:r>
              <a:rPr lang="en-US" sz="2400" dirty="0"/>
              <a:t>Their final validation comes from practitioners using them to build concrete architectures. </a:t>
            </a:r>
            <a:endParaRPr lang="en-US" sz="2400" dirty="0" smtClean="0"/>
          </a:p>
          <a:p>
            <a:pPr>
              <a:defRPr/>
            </a:pPr>
            <a:r>
              <a:rPr lang="en-US" sz="2400" dirty="0" smtClean="0"/>
              <a:t>We identified a variety of uses for a cloud SRA</a:t>
            </a:r>
            <a:endParaRPr lang="en-US" sz="2400" dirty="0"/>
          </a:p>
        </p:txBody>
      </p:sp>
    </p:spTree>
    <p:extLst>
      <p:ext uri="{BB962C8B-B14F-4D97-AF65-F5344CB8AC3E}">
        <p14:creationId xmlns:p14="http://schemas.microsoft.com/office/powerpoint/2010/main" val="38570363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itle 1"/>
          <p:cNvSpPr>
            <a:spLocks noGrp="1"/>
          </p:cNvSpPr>
          <p:nvPr>
            <p:ph type="title"/>
          </p:nvPr>
        </p:nvSpPr>
        <p:spPr/>
        <p:txBody>
          <a:bodyPr/>
          <a:lstStyle/>
          <a:p>
            <a:r>
              <a:rPr lang="en-US" altLang="en-US" smtClean="0"/>
              <a:t>Uses of a SRA</a:t>
            </a:r>
          </a:p>
        </p:txBody>
      </p:sp>
      <p:sp>
        <p:nvSpPr>
          <p:cNvPr id="320515" name="Content Placeholder 2"/>
          <p:cNvSpPr>
            <a:spLocks noGrp="1"/>
          </p:cNvSpPr>
          <p:nvPr>
            <p:ph idx="1"/>
          </p:nvPr>
        </p:nvSpPr>
        <p:spPr/>
        <p:txBody>
          <a:bodyPr>
            <a:normAutofit/>
          </a:bodyPr>
          <a:lstStyle/>
          <a:p>
            <a:r>
              <a:rPr lang="en-US" altLang="en-US" sz="2400" b="1" dirty="0"/>
              <a:t>Security Service Level Agreement (SSLA). </a:t>
            </a:r>
            <a:r>
              <a:rPr lang="en-US" altLang="en-US" sz="2400" dirty="0"/>
              <a:t>An RA can provide a framework for defining the requirement of the provider with respect to the requirements of the consumer; the SRA can define the security mechanisms that the SP has or could have and the customer can then select them for the corresponding SSLA. In particular, a SSLA can include several levels and the SRA makes clear where the services belong. SSLAs require monitoring to assure that the SP fulfilled its contact.</a:t>
            </a:r>
          </a:p>
          <a:p>
            <a:r>
              <a:rPr lang="en-US" altLang="en-US" sz="2400" b="1" dirty="0" smtClean="0"/>
              <a:t>Reference </a:t>
            </a:r>
            <a:r>
              <a:rPr lang="en-US" altLang="en-US" sz="2400" b="1" dirty="0"/>
              <a:t>for monitoring functions</a:t>
            </a:r>
            <a:r>
              <a:rPr lang="en-US" altLang="en-US" sz="2400" dirty="0"/>
              <a:t>. Monitoring requires mechanisms to obtain information about the system status. A SRA provides guidelines about the places where security events should be collected in order to fulfill SLAs requirements and for system administration. </a:t>
            </a:r>
            <a:endParaRPr lang="en-US" altLang="en-US" sz="2400" dirty="0" smtClean="0"/>
          </a:p>
          <a:p>
            <a:r>
              <a:rPr lang="en-US" altLang="en-US" sz="2400" b="1" dirty="0" smtClean="0"/>
              <a:t>A way to understand vendor SRAs </a:t>
            </a:r>
            <a:r>
              <a:rPr lang="en-US" altLang="en-US" sz="2400" dirty="0" smtClean="0"/>
              <a:t>(can serve as validation also)</a:t>
            </a:r>
            <a:endParaRPr lang="en-US" altLang="en-US" sz="2400" dirty="0"/>
          </a:p>
          <a:p>
            <a:endParaRPr lang="en-US" altLang="en-US" sz="2400" dirty="0"/>
          </a:p>
        </p:txBody>
      </p:sp>
    </p:spTree>
    <p:extLst>
      <p:ext uri="{BB962C8B-B14F-4D97-AF65-F5344CB8AC3E}">
        <p14:creationId xmlns:p14="http://schemas.microsoft.com/office/powerpoint/2010/main" val="1125867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SRAs in practice—used to validate our SRA</a:t>
            </a:r>
            <a:endParaRPr lang="en-US" dirty="0"/>
          </a:p>
        </p:txBody>
      </p:sp>
      <p:sp>
        <p:nvSpPr>
          <p:cNvPr id="3" name="Content Placeholder 2"/>
          <p:cNvSpPr>
            <a:spLocks noGrp="1"/>
          </p:cNvSpPr>
          <p:nvPr>
            <p:ph idx="1"/>
          </p:nvPr>
        </p:nvSpPr>
        <p:spPr/>
        <p:txBody>
          <a:bodyPr>
            <a:normAutofit lnSpcReduction="10000"/>
          </a:bodyPr>
          <a:lstStyle/>
          <a:p>
            <a:r>
              <a:rPr lang="en-US" dirty="0" smtClean="0"/>
              <a:t>NIST</a:t>
            </a:r>
          </a:p>
          <a:p>
            <a:r>
              <a:rPr lang="en-US" dirty="0" smtClean="0"/>
              <a:t>IBM</a:t>
            </a:r>
          </a:p>
          <a:p>
            <a:r>
              <a:rPr lang="en-US" dirty="0" smtClean="0"/>
              <a:t>Oracle</a:t>
            </a:r>
          </a:p>
          <a:p>
            <a:r>
              <a:rPr lang="en-US" dirty="0" smtClean="0"/>
              <a:t>Fujitsu</a:t>
            </a:r>
          </a:p>
          <a:p>
            <a:r>
              <a:rPr lang="en-US" dirty="0" smtClean="0"/>
              <a:t>Amazon</a:t>
            </a:r>
          </a:p>
          <a:p>
            <a:r>
              <a:rPr lang="en-US" dirty="0" err="1" smtClean="0"/>
              <a:t>VmWare</a:t>
            </a:r>
            <a:endParaRPr lang="en-US" dirty="0" smtClean="0"/>
          </a:p>
          <a:p>
            <a:r>
              <a:rPr lang="en-US" dirty="0" smtClean="0"/>
              <a:t>Cisco</a:t>
            </a:r>
          </a:p>
          <a:p>
            <a:r>
              <a:rPr lang="en-US" dirty="0" smtClean="0"/>
              <a:t>Trend Micro</a:t>
            </a:r>
          </a:p>
          <a:p>
            <a:r>
              <a:rPr lang="en-US" dirty="0" smtClean="0"/>
              <a:t>Intel</a:t>
            </a:r>
            <a:endParaRPr lang="en-US" dirty="0"/>
          </a:p>
        </p:txBody>
      </p:sp>
    </p:spTree>
    <p:extLst>
      <p:ext uri="{BB962C8B-B14F-4D97-AF65-F5344CB8AC3E}">
        <p14:creationId xmlns:p14="http://schemas.microsoft.com/office/powerpoint/2010/main" val="8096987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uses of SRAs</a:t>
            </a:r>
            <a:endParaRPr lang="en-US" dirty="0"/>
          </a:p>
        </p:txBody>
      </p:sp>
      <p:sp>
        <p:nvSpPr>
          <p:cNvPr id="3" name="Content Placeholder 2"/>
          <p:cNvSpPr>
            <a:spLocks noGrp="1"/>
          </p:cNvSpPr>
          <p:nvPr>
            <p:ph idx="1"/>
          </p:nvPr>
        </p:nvSpPr>
        <p:spPr/>
        <p:txBody>
          <a:bodyPr>
            <a:normAutofit fontScale="85000" lnSpcReduction="10000"/>
          </a:bodyPr>
          <a:lstStyle/>
          <a:p>
            <a:r>
              <a:rPr lang="en-US" b="1" i="1" dirty="0"/>
              <a:t>A holistic security view</a:t>
            </a:r>
            <a:r>
              <a:rPr lang="en-US" dirty="0"/>
              <a:t>. Several </a:t>
            </a:r>
            <a:r>
              <a:rPr lang="en-US" dirty="0" smtClean="0"/>
              <a:t>authors </a:t>
            </a:r>
            <a:r>
              <a:rPr lang="en-US" dirty="0"/>
              <a:t>emphasize the need to develop secure systems in a holistic way. Systems built piecemeal omit important interactions that may result in vulnerabilities. A SRA provides such a holistic view by indicating the places where security mechanisms can be attached and their effect in the functional parts of the architecture. As such a SRA can be useful for developing secure cloud development </a:t>
            </a:r>
            <a:r>
              <a:rPr lang="en-US" dirty="0" smtClean="0"/>
              <a:t>methodologies. </a:t>
            </a:r>
            <a:r>
              <a:rPr lang="en-US" dirty="0"/>
              <a:t>We can expand </a:t>
            </a:r>
            <a:r>
              <a:rPr lang="en-US" dirty="0" smtClean="0"/>
              <a:t>the SRA </a:t>
            </a:r>
            <a:r>
              <a:rPr lang="en-US" dirty="0"/>
              <a:t>by indicating all the points where threats are neutralized with corresponding security </a:t>
            </a:r>
            <a:r>
              <a:rPr lang="en-US" dirty="0" smtClean="0"/>
              <a:t>patterns</a:t>
            </a:r>
            <a:r>
              <a:rPr lang="en-US" dirty="0"/>
              <a:t>. Holistic views are very important to combine quality factors such as safety or reliability with </a:t>
            </a:r>
            <a:r>
              <a:rPr lang="en-US" dirty="0" smtClean="0"/>
              <a:t>security.</a:t>
            </a:r>
            <a:endParaRPr lang="en-US" dirty="0"/>
          </a:p>
          <a:p>
            <a:r>
              <a:rPr lang="en-US" b="1" i="1" dirty="0" smtClean="0"/>
              <a:t>A </a:t>
            </a:r>
            <a:r>
              <a:rPr lang="en-US" b="1" i="1" dirty="0"/>
              <a:t>way to unify cloud terminology</a:t>
            </a:r>
            <a:r>
              <a:rPr lang="en-US" dirty="0"/>
              <a:t>. Different vendors have different ways to describe their security services and products. A SRA can be used as a framework to unify terms and descriptions. This is useful for selecting cloud providers. Some ontologies for this purpose </a:t>
            </a:r>
            <a:r>
              <a:rPr lang="en-US" dirty="0" smtClean="0"/>
              <a:t>exist, </a:t>
            </a:r>
            <a:r>
              <a:rPr lang="en-US" dirty="0"/>
              <a:t>but they don’t relate the terms to a RA, much less to a SRA.</a:t>
            </a:r>
          </a:p>
          <a:p>
            <a:endParaRPr lang="en-US" dirty="0"/>
          </a:p>
          <a:p>
            <a:endParaRPr lang="en-US" dirty="0"/>
          </a:p>
        </p:txBody>
      </p:sp>
    </p:spTree>
    <p:extLst>
      <p:ext uri="{BB962C8B-B14F-4D97-AF65-F5344CB8AC3E}">
        <p14:creationId xmlns:p14="http://schemas.microsoft.com/office/powerpoint/2010/main" val="31590090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degree of security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Verify </a:t>
            </a:r>
            <a:r>
              <a:rPr lang="en-US" dirty="0"/>
              <a:t>that all misuse cases have been controlled by some security </a:t>
            </a:r>
            <a:r>
              <a:rPr lang="en-US" dirty="0" smtClean="0"/>
              <a:t>pattern</a:t>
            </a:r>
          </a:p>
          <a:p>
            <a:r>
              <a:rPr lang="en-US" dirty="0" smtClean="0"/>
              <a:t>If </a:t>
            </a:r>
            <a:r>
              <a:rPr lang="en-US" dirty="0"/>
              <a:t>we enumerate all the </a:t>
            </a:r>
            <a:r>
              <a:rPr lang="en-US" dirty="0" smtClean="0"/>
              <a:t>threats </a:t>
            </a:r>
            <a:r>
              <a:rPr lang="en-US" dirty="0"/>
              <a:t>we just need to verify that the architecture includes a security pattern that can neutralize all the </a:t>
            </a:r>
            <a:r>
              <a:rPr lang="en-US" dirty="0" smtClean="0"/>
              <a:t>threats</a:t>
            </a:r>
          </a:p>
          <a:p>
            <a:r>
              <a:rPr lang="en-US" dirty="0" smtClean="0"/>
              <a:t>If </a:t>
            </a:r>
            <a:r>
              <a:rPr lang="en-US" dirty="0"/>
              <a:t>T={t</a:t>
            </a:r>
            <a:r>
              <a:rPr lang="en-US" baseline="-25000" dirty="0"/>
              <a:t>1</a:t>
            </a:r>
            <a:r>
              <a:rPr lang="en-US" dirty="0"/>
              <a:t>,…</a:t>
            </a:r>
            <a:r>
              <a:rPr lang="en-US" dirty="0" err="1"/>
              <a:t>t</a:t>
            </a:r>
            <a:r>
              <a:rPr lang="en-US" baseline="-25000" dirty="0" err="1"/>
              <a:t>i</a:t>
            </a:r>
            <a:r>
              <a:rPr lang="en-US" dirty="0"/>
              <a:t>…}is the set of threats, and SP= {sp</a:t>
            </a:r>
            <a:r>
              <a:rPr lang="en-US" baseline="-25000" dirty="0"/>
              <a:t>1</a:t>
            </a:r>
            <a:r>
              <a:rPr lang="en-US" dirty="0"/>
              <a:t>…</a:t>
            </a:r>
            <a:r>
              <a:rPr lang="en-US" dirty="0" err="1"/>
              <a:t>sp</a:t>
            </a:r>
            <a:r>
              <a:rPr lang="en-US" baseline="-25000" dirty="0" err="1"/>
              <a:t>j</a:t>
            </a:r>
            <a:r>
              <a:rPr lang="en-US" dirty="0"/>
              <a:t>…} is the set of security patterns, we have:  </a:t>
            </a:r>
            <a:r>
              <a:rPr lang="en-US" dirty="0">
                <a:sym typeface="Symbol" panose="05050102010706020507" pitchFamily="18" charset="2"/>
              </a:rPr>
              <a:t></a:t>
            </a:r>
            <a:r>
              <a:rPr lang="en-US" dirty="0"/>
              <a:t> </a:t>
            </a:r>
            <a:r>
              <a:rPr lang="en-US" dirty="0" err="1"/>
              <a:t>t</a:t>
            </a:r>
            <a:r>
              <a:rPr lang="en-US" baseline="-25000" dirty="0" err="1"/>
              <a:t>i</a:t>
            </a:r>
            <a:r>
              <a:rPr lang="en-US" dirty="0"/>
              <a:t> </a:t>
            </a:r>
            <a:r>
              <a:rPr lang="en-US" dirty="0">
                <a:sym typeface="Symbol" panose="05050102010706020507" pitchFamily="18" charset="2"/>
              </a:rPr>
              <a:t></a:t>
            </a:r>
            <a:r>
              <a:rPr lang="en-US" dirty="0"/>
              <a:t> T </a:t>
            </a:r>
            <a:r>
              <a:rPr lang="en-US" dirty="0">
                <a:sym typeface="Symbol" panose="05050102010706020507" pitchFamily="18" charset="2"/>
              </a:rPr>
              <a:t></a:t>
            </a:r>
            <a:r>
              <a:rPr lang="en-US" dirty="0"/>
              <a:t> </a:t>
            </a:r>
            <a:r>
              <a:rPr lang="en-US" dirty="0">
                <a:sym typeface="Symbol" panose="05050102010706020507" pitchFamily="18" charset="2"/>
              </a:rPr>
              <a:t></a:t>
            </a:r>
            <a:r>
              <a:rPr lang="en-US" dirty="0"/>
              <a:t> </a:t>
            </a:r>
            <a:r>
              <a:rPr lang="en-US" dirty="0" err="1"/>
              <a:t>sp</a:t>
            </a:r>
            <a:r>
              <a:rPr lang="en-US" baseline="-25000" dirty="0" err="1"/>
              <a:t>j</a:t>
            </a:r>
            <a:r>
              <a:rPr lang="en-US" dirty="0"/>
              <a:t> </a:t>
            </a:r>
            <a:r>
              <a:rPr lang="en-US" dirty="0">
                <a:sym typeface="Symbol" panose="05050102010706020507" pitchFamily="18" charset="2"/>
              </a:rPr>
              <a:t></a:t>
            </a:r>
            <a:r>
              <a:rPr lang="en-US" dirty="0"/>
              <a:t> SP, </a:t>
            </a:r>
            <a:r>
              <a:rPr lang="en-US" dirty="0">
                <a:sym typeface="Symbol" panose="05050102010706020507" pitchFamily="18" charset="2"/>
              </a:rPr>
              <a:t></a:t>
            </a:r>
            <a:r>
              <a:rPr lang="en-US" dirty="0"/>
              <a:t> </a:t>
            </a:r>
            <a:r>
              <a:rPr lang="en-US" dirty="0" err="1"/>
              <a:t>sp</a:t>
            </a:r>
            <a:r>
              <a:rPr lang="en-US" baseline="-25000" dirty="0" err="1"/>
              <a:t>j</a:t>
            </a:r>
            <a:r>
              <a:rPr lang="en-US" dirty="0"/>
              <a:t> controls </a:t>
            </a:r>
            <a:r>
              <a:rPr lang="en-US" dirty="0" err="1" smtClean="0"/>
              <a:t>t</a:t>
            </a:r>
            <a:r>
              <a:rPr lang="en-US" baseline="-25000" dirty="0" err="1" smtClean="0"/>
              <a:t>i</a:t>
            </a:r>
            <a:endParaRPr lang="en-US" baseline="-25000" dirty="0" smtClean="0"/>
          </a:p>
          <a:p>
            <a:r>
              <a:rPr lang="en-US" dirty="0" smtClean="0"/>
              <a:t>When </a:t>
            </a:r>
            <a:r>
              <a:rPr lang="en-US" dirty="0"/>
              <a:t>the SRA is instantiated to define a specific type of cloud, each misuse pattern can be realized following the specific architecture components, which means that we may need further security patterns to stop </a:t>
            </a:r>
            <a:r>
              <a:rPr lang="en-US" dirty="0" smtClean="0"/>
              <a:t>them</a:t>
            </a:r>
          </a:p>
          <a:p>
            <a:r>
              <a:rPr lang="en-US" dirty="0" smtClean="0"/>
              <a:t>If </a:t>
            </a:r>
            <a:r>
              <a:rPr lang="en-US" dirty="0"/>
              <a:t>MP=[ap</a:t>
            </a:r>
            <a:r>
              <a:rPr lang="en-US" baseline="-25000" dirty="0"/>
              <a:t>1</a:t>
            </a:r>
            <a:r>
              <a:rPr lang="en-US" dirty="0"/>
              <a:t>,…</a:t>
            </a:r>
            <a:r>
              <a:rPr lang="en-US" dirty="0" err="1"/>
              <a:t>ap</a:t>
            </a:r>
            <a:r>
              <a:rPr lang="en-US" baseline="-25000" dirty="0" err="1"/>
              <a:t>i</a:t>
            </a:r>
            <a:r>
              <a:rPr lang="en-US" dirty="0"/>
              <a:t>,…}, where </a:t>
            </a:r>
            <a:r>
              <a:rPr lang="en-US" dirty="0" err="1"/>
              <a:t>ap</a:t>
            </a:r>
            <a:r>
              <a:rPr lang="en-US" baseline="-25000" dirty="0" err="1"/>
              <a:t>i</a:t>
            </a:r>
            <a:r>
              <a:rPr lang="en-US" dirty="0"/>
              <a:t> is an attack pattern used by the MP, if </a:t>
            </a:r>
            <a:r>
              <a:rPr lang="en-US" dirty="0">
                <a:sym typeface="Symbol" panose="05050102010706020507" pitchFamily="18" charset="2"/>
              </a:rPr>
              <a:t></a:t>
            </a:r>
            <a:r>
              <a:rPr lang="en-US" dirty="0"/>
              <a:t> </a:t>
            </a:r>
            <a:r>
              <a:rPr lang="en-US" dirty="0" err="1"/>
              <a:t>sp</a:t>
            </a:r>
            <a:r>
              <a:rPr lang="en-US" baseline="-25000" dirty="0" err="1"/>
              <a:t>j</a:t>
            </a:r>
            <a:r>
              <a:rPr lang="en-US" baseline="-25000" dirty="0"/>
              <a:t> </a:t>
            </a:r>
            <a:r>
              <a:rPr lang="en-US" dirty="0">
                <a:sym typeface="Symbol" panose="05050102010706020507" pitchFamily="18" charset="2"/>
              </a:rPr>
              <a:t></a:t>
            </a:r>
            <a:r>
              <a:rPr lang="en-US" dirty="0"/>
              <a:t> </a:t>
            </a:r>
            <a:r>
              <a:rPr lang="en-US" dirty="0" err="1"/>
              <a:t>sp</a:t>
            </a:r>
            <a:r>
              <a:rPr lang="en-US" baseline="-25000" dirty="0" err="1"/>
              <a:t>j</a:t>
            </a:r>
            <a:r>
              <a:rPr lang="en-US" dirty="0"/>
              <a:t> stops </a:t>
            </a:r>
            <a:r>
              <a:rPr lang="en-US" dirty="0" err="1"/>
              <a:t>ap</a:t>
            </a:r>
            <a:r>
              <a:rPr lang="en-US" baseline="-25000" dirty="0" err="1"/>
              <a:t>i</a:t>
            </a:r>
            <a:r>
              <a:rPr lang="en-US" dirty="0"/>
              <a:t>, the misuse case cannot occur.</a:t>
            </a:r>
          </a:p>
          <a:p>
            <a:r>
              <a:rPr lang="en-US" dirty="0" smtClean="0"/>
              <a:t>An </a:t>
            </a:r>
            <a:r>
              <a:rPr lang="en-US" i="1" dirty="0"/>
              <a:t>attack (threat) pattern</a:t>
            </a:r>
            <a:r>
              <a:rPr lang="en-US" dirty="0"/>
              <a:t> describes a specific step leading to a misuse [Uzu14]; e.g., using a stolen credential to have access to a DBMS where we can perform a misuse by using SQL injection</a:t>
            </a:r>
            <a:r>
              <a:rPr lang="en-US" dirty="0" smtClean="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2538942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p:txBody>
          <a:bodyPr/>
          <a:lstStyle/>
          <a:p>
            <a:r>
              <a:rPr lang="en-US" smtClean="0"/>
              <a:t>Are clouds secure?</a:t>
            </a:r>
          </a:p>
        </p:txBody>
      </p:sp>
      <p:sp>
        <p:nvSpPr>
          <p:cNvPr id="149506" name="Content Placeholder 2"/>
          <p:cNvSpPr>
            <a:spLocks noGrp="1"/>
          </p:cNvSpPr>
          <p:nvPr>
            <p:ph idx="1"/>
          </p:nvPr>
        </p:nvSpPr>
        <p:spPr/>
        <p:txBody>
          <a:bodyPr/>
          <a:lstStyle/>
          <a:p>
            <a:r>
              <a:rPr lang="en-US" sz="2000"/>
              <a:t>Consider a  typical business application, e.g. a financial application: high security requirements, remote access, highly available</a:t>
            </a:r>
          </a:p>
          <a:p>
            <a:r>
              <a:rPr lang="en-US" sz="2000"/>
              <a:t>If it is in our control, we can put authentication, authorization, logging, firewalls, IDS, cryptography, where needed </a:t>
            </a:r>
          </a:p>
          <a:p>
            <a:r>
              <a:rPr lang="en-US" sz="2000"/>
              <a:t>If in a cloud from some provider, we need to specify the same defenses through the SLA</a:t>
            </a:r>
          </a:p>
          <a:p>
            <a:r>
              <a:rPr lang="en-US" sz="2000"/>
              <a:t>If provider satisfies these requirements, we need to consider extra threats: Internet access to the cloud itself, multitenancy, insecure images, migration attacks, insider attacks from provider employees,…</a:t>
            </a:r>
          </a:p>
          <a:p>
            <a:r>
              <a:rPr lang="en-US" sz="2000"/>
              <a:t>Best security in the cloud will always be less than best security under our control</a:t>
            </a:r>
          </a:p>
          <a:p>
            <a:r>
              <a:rPr lang="en-US" sz="2000"/>
              <a:t>In practice, it is harder to tell because we might not have enough expertise, not enough money for security, …</a:t>
            </a:r>
          </a:p>
        </p:txBody>
      </p:sp>
    </p:spTree>
    <p:extLst>
      <p:ext uri="{BB962C8B-B14F-4D97-AF65-F5344CB8AC3E}">
        <p14:creationId xmlns:p14="http://schemas.microsoft.com/office/powerpoint/2010/main" val="21265082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Title 1"/>
          <p:cNvSpPr>
            <a:spLocks noGrp="1"/>
          </p:cNvSpPr>
          <p:nvPr>
            <p:ph type="title"/>
          </p:nvPr>
        </p:nvSpPr>
        <p:spPr/>
        <p:txBody>
          <a:bodyPr/>
          <a:lstStyle/>
          <a:p>
            <a:r>
              <a:rPr lang="en-US" smtClean="0"/>
              <a:t>In summary</a:t>
            </a:r>
          </a:p>
        </p:txBody>
      </p:sp>
      <p:sp>
        <p:nvSpPr>
          <p:cNvPr id="150530" name="Content Placeholder 2"/>
          <p:cNvSpPr>
            <a:spLocks noGrp="1"/>
          </p:cNvSpPr>
          <p:nvPr>
            <p:ph idx="1"/>
          </p:nvPr>
        </p:nvSpPr>
        <p:spPr/>
        <p:txBody>
          <a:bodyPr>
            <a:normAutofit/>
          </a:bodyPr>
          <a:lstStyle/>
          <a:p>
            <a:r>
              <a:rPr lang="en-US" dirty="0"/>
              <a:t>For a company that manages well its security, has appropriate expertise, and has installed enough security mechanisms, the cloud may be a decrease in security due to the extra threats, lack of control, and dependency on a provider that may not be as careful.</a:t>
            </a:r>
          </a:p>
          <a:p>
            <a:r>
              <a:rPr lang="en-US" dirty="0"/>
              <a:t>For a company that does not have enough expertise and not enough money to buy security products,  training,   etc. , the cloud may be a clear improvement.</a:t>
            </a:r>
          </a:p>
          <a:p>
            <a:r>
              <a:rPr lang="en-US" dirty="0"/>
              <a:t>The choice is affected by the application requirements, the value of the assets to be put in the cloud, compliance, and quality factors.</a:t>
            </a:r>
          </a:p>
        </p:txBody>
      </p:sp>
    </p:spTree>
    <p:extLst>
      <p:ext uri="{BB962C8B-B14F-4D97-AF65-F5344CB8AC3E}">
        <p14:creationId xmlns:p14="http://schemas.microsoft.com/office/powerpoint/2010/main" val="28362931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p:cNvSpPr>
          <p:nvPr>
            <p:ph type="title"/>
          </p:nvPr>
        </p:nvSpPr>
        <p:spPr/>
        <p:txBody>
          <a:bodyPr/>
          <a:lstStyle/>
          <a:p>
            <a:r>
              <a:rPr lang="en-US" smtClean="0"/>
              <a:t>Security perspective</a:t>
            </a:r>
          </a:p>
        </p:txBody>
      </p:sp>
      <p:sp>
        <p:nvSpPr>
          <p:cNvPr id="144386" name="Rectangle 3"/>
          <p:cNvSpPr>
            <a:spLocks noGrp="1"/>
          </p:cNvSpPr>
          <p:nvPr>
            <p:ph type="body" idx="1"/>
          </p:nvPr>
        </p:nvSpPr>
        <p:spPr/>
        <p:txBody>
          <a:bodyPr/>
          <a:lstStyle/>
          <a:p>
            <a:pPr eaLnBrk="1" hangingPunct="1">
              <a:lnSpc>
                <a:spcPct val="90000"/>
              </a:lnSpc>
            </a:pPr>
            <a:r>
              <a:rPr lang="en-US" sz="2400" dirty="0"/>
              <a:t>Identification and Authentication (I&amp;A)—Passwords, biometrics, cryptography</a:t>
            </a:r>
          </a:p>
          <a:p>
            <a:pPr eaLnBrk="1" hangingPunct="1">
              <a:lnSpc>
                <a:spcPct val="90000"/>
              </a:lnSpc>
            </a:pPr>
            <a:r>
              <a:rPr lang="en-US" sz="2400" dirty="0"/>
              <a:t>Authorization and Access control (A &amp; A)—Authorization systems in application, databases, operating systems</a:t>
            </a:r>
          </a:p>
          <a:p>
            <a:pPr eaLnBrk="1" hangingPunct="1">
              <a:lnSpc>
                <a:spcPct val="90000"/>
              </a:lnSpc>
            </a:pPr>
            <a:r>
              <a:rPr lang="en-US" sz="2400" dirty="0"/>
              <a:t>Logging and Auditing—In database system and/or operating system</a:t>
            </a:r>
          </a:p>
          <a:p>
            <a:pPr eaLnBrk="1" hangingPunct="1">
              <a:lnSpc>
                <a:spcPct val="90000"/>
              </a:lnSpc>
            </a:pPr>
            <a:r>
              <a:rPr lang="en-US" sz="2400" dirty="0"/>
              <a:t>Hiding of information—It is usually performed by the use of cryptography but steganography is another option. Protects messages in transit</a:t>
            </a:r>
          </a:p>
          <a:p>
            <a:pPr eaLnBrk="1" hangingPunct="1">
              <a:lnSpc>
                <a:spcPct val="90000"/>
              </a:lnSpc>
            </a:pPr>
            <a:r>
              <a:rPr lang="en-US" sz="2400" dirty="0"/>
              <a:t>Intrusion detection—Intrusion Detection Systems (IDS) combined with firewalls</a:t>
            </a:r>
          </a:p>
          <a:p>
            <a:pPr eaLnBrk="1" hangingPunct="1">
              <a:lnSpc>
                <a:spcPct val="90000"/>
              </a:lnSpc>
            </a:pPr>
            <a:r>
              <a:rPr lang="en-US" sz="2400" dirty="0"/>
              <a:t>Antimalware: virus </a:t>
            </a:r>
            <a:r>
              <a:rPr lang="en-US" sz="2400" dirty="0" smtClean="0"/>
              <a:t>detectors</a:t>
            </a:r>
          </a:p>
          <a:p>
            <a:pPr eaLnBrk="1" hangingPunct="1">
              <a:lnSpc>
                <a:spcPct val="90000"/>
              </a:lnSpc>
            </a:pPr>
            <a:r>
              <a:rPr lang="en-US" sz="2400" dirty="0" smtClean="0"/>
              <a:t>Filtering—done using firewalls</a:t>
            </a:r>
            <a:endParaRPr lang="en-US" sz="2400" dirty="0"/>
          </a:p>
          <a:p>
            <a:pPr eaLnBrk="1" hangingPunct="1">
              <a:lnSpc>
                <a:spcPct val="90000"/>
              </a:lnSpc>
            </a:pPr>
            <a:r>
              <a:rPr lang="en-US" sz="2400" dirty="0"/>
              <a:t>DDoS controlled by replication, IDS, and firewalls</a:t>
            </a:r>
          </a:p>
          <a:p>
            <a:pPr>
              <a:lnSpc>
                <a:spcPct val="90000"/>
              </a:lnSpc>
            </a:pPr>
            <a:endParaRPr lang="en-US" sz="2400" dirty="0"/>
          </a:p>
        </p:txBody>
      </p:sp>
    </p:spTree>
    <p:extLst>
      <p:ext uri="{BB962C8B-B14F-4D97-AF65-F5344CB8AC3E}">
        <p14:creationId xmlns:p14="http://schemas.microsoft.com/office/powerpoint/2010/main" val="513078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  (due Wed., June 1</a:t>
            </a:r>
            <a:r>
              <a:rPr lang="en-US" baseline="30000" dirty="0" smtClean="0"/>
              <a:t>st</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a:t> 1.   Modify the RBAC pattern solution (UML class model) to include hierarchical administration role delegation. An administrator can delegate his administrative rights on a specific administrative domain  to another administrator and revoke them later if needed.  An administrative domain is a related set of data items and resources managed as a whole. </a:t>
            </a:r>
          </a:p>
          <a:p>
            <a:pPr marL="0" indent="0">
              <a:buNone/>
            </a:pPr>
            <a:endParaRPr lang="en-US" dirty="0"/>
          </a:p>
          <a:p>
            <a:r>
              <a:rPr lang="en-US" dirty="0"/>
              <a:t>2.  Express in UML the following policies:</a:t>
            </a:r>
          </a:p>
          <a:p>
            <a:r>
              <a:rPr lang="en-US" dirty="0"/>
              <a:t>P1. Students have transcripts that record their grades in all the courses they have taken. </a:t>
            </a:r>
          </a:p>
          <a:p>
            <a:r>
              <a:rPr lang="en-US" dirty="0"/>
              <a:t>P2. Students can see their own transcripts. </a:t>
            </a:r>
          </a:p>
          <a:p>
            <a:r>
              <a:rPr lang="en-US" dirty="0"/>
              <a:t>P3. Graduate students do theses and have one advisor for a thesis. </a:t>
            </a:r>
          </a:p>
          <a:p>
            <a:r>
              <a:rPr lang="en-US" dirty="0"/>
              <a:t>P4. A thesis requires a committee with four members including the advisor. </a:t>
            </a:r>
          </a:p>
          <a:p>
            <a:r>
              <a:rPr lang="en-US" dirty="0"/>
              <a:t>P5.The advisor has the right to approve the thesis. </a:t>
            </a:r>
          </a:p>
          <a:p>
            <a:pPr marL="0" indent="0">
              <a:buNone/>
            </a:pPr>
            <a:endParaRPr lang="en-US" dirty="0"/>
          </a:p>
          <a:p>
            <a:r>
              <a:rPr lang="en-US" dirty="0"/>
              <a:t> 3.   What is the advantage of adding tactics between policies and patterns? Be precise and concise, no long essays.</a:t>
            </a:r>
          </a:p>
          <a:p>
            <a:endParaRPr lang="en-US" dirty="0"/>
          </a:p>
        </p:txBody>
      </p:sp>
    </p:spTree>
    <p:extLst>
      <p:ext uri="{BB962C8B-B14F-4D97-AF65-F5344CB8AC3E}">
        <p14:creationId xmlns:p14="http://schemas.microsoft.com/office/powerpoint/2010/main" val="7541623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SLA</a:t>
            </a:r>
            <a:endParaRPr lang="en-US" dirty="0"/>
          </a:p>
        </p:txBody>
      </p:sp>
      <p:sp>
        <p:nvSpPr>
          <p:cNvPr id="3" name="Content Placeholder 2"/>
          <p:cNvSpPr>
            <a:spLocks noGrp="1"/>
          </p:cNvSpPr>
          <p:nvPr>
            <p:ph idx="1"/>
          </p:nvPr>
        </p:nvSpPr>
        <p:spPr/>
        <p:txBody>
          <a:bodyPr>
            <a:normAutofit/>
          </a:bodyPr>
          <a:lstStyle/>
          <a:p>
            <a:r>
              <a:rPr lang="en-US" sz="3200" dirty="0" smtClean="0"/>
              <a:t>Specifies the security obligations of the SP associated with a service</a:t>
            </a:r>
          </a:p>
          <a:p>
            <a:r>
              <a:rPr lang="en-US" sz="3200" dirty="0" smtClean="0"/>
              <a:t>No SP offers them now</a:t>
            </a:r>
          </a:p>
          <a:p>
            <a:r>
              <a:rPr lang="en-US" sz="3200" dirty="0" smtClean="0"/>
              <a:t>SRA can be used as a guideline to specify what the customer wants and to indicate where the contract values can be monitored</a:t>
            </a:r>
            <a:endParaRPr lang="en-US" sz="3200" dirty="0"/>
          </a:p>
        </p:txBody>
      </p:sp>
    </p:spTree>
    <p:extLst>
      <p:ext uri="{BB962C8B-B14F-4D97-AF65-F5344CB8AC3E}">
        <p14:creationId xmlns:p14="http://schemas.microsoft.com/office/powerpoint/2010/main" val="2131126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Title 1"/>
          <p:cNvSpPr>
            <a:spLocks noGrp="1"/>
          </p:cNvSpPr>
          <p:nvPr>
            <p:ph type="title"/>
          </p:nvPr>
        </p:nvSpPr>
        <p:spPr/>
        <p:txBody>
          <a:bodyPr/>
          <a:lstStyle/>
          <a:p>
            <a:r>
              <a:rPr lang="en-US" dirty="0" smtClean="0"/>
              <a:t>Need for Transparency </a:t>
            </a:r>
          </a:p>
        </p:txBody>
      </p:sp>
      <p:sp>
        <p:nvSpPr>
          <p:cNvPr id="182274" name="Content Placeholder 2"/>
          <p:cNvSpPr>
            <a:spLocks noGrp="1"/>
          </p:cNvSpPr>
          <p:nvPr>
            <p:ph idx="1"/>
          </p:nvPr>
        </p:nvSpPr>
        <p:spPr/>
        <p:txBody>
          <a:bodyPr>
            <a:normAutofit/>
          </a:bodyPr>
          <a:lstStyle/>
          <a:p>
            <a:r>
              <a:rPr lang="en-US" sz="2400" dirty="0"/>
              <a:t>The split responsibility makes it hard to draw broad generalizations about cloud providers’ ability to meet audit requirements. A major issue is a perceived lack of visibility into cloud providers’ operations and security</a:t>
            </a:r>
            <a:r>
              <a:rPr lang="en-US" sz="2400" dirty="0" smtClean="0"/>
              <a:t>.</a:t>
            </a:r>
          </a:p>
          <a:p>
            <a:r>
              <a:rPr lang="en-US" sz="2400" dirty="0" smtClean="0"/>
              <a:t> </a:t>
            </a:r>
            <a:r>
              <a:rPr lang="en-US" sz="2400" dirty="0"/>
              <a:t>“At the moment, cloud providers seem to want customers to treat them like a black box,” says Craig Balding of </a:t>
            </a:r>
            <a:r>
              <a:rPr lang="en-US" sz="2400" dirty="0">
                <a:hlinkClick r:id="rId2"/>
              </a:rPr>
              <a:t>Cloud </a:t>
            </a:r>
            <a:r>
              <a:rPr lang="en-US" sz="2400" dirty="0" smtClean="0">
                <a:hlinkClick r:id="rId2"/>
              </a:rPr>
              <a:t>Security</a:t>
            </a:r>
            <a:endParaRPr lang="en-US" sz="2400" dirty="0"/>
          </a:p>
          <a:p>
            <a:r>
              <a:rPr lang="en-US" sz="2400" dirty="0"/>
              <a:t>Patterns could be a way to provide this transparency: the provider provides in the SLA a list of the security patterns that they use to support security and compliance. </a:t>
            </a:r>
          </a:p>
          <a:p>
            <a:r>
              <a:rPr lang="en-US" sz="2400" dirty="0"/>
              <a:t>This approach gives a guarantee to the user and keeps </a:t>
            </a:r>
            <a:r>
              <a:rPr lang="en-US" sz="2400" dirty="0" smtClean="0"/>
              <a:t>most </a:t>
            </a:r>
            <a:r>
              <a:rPr lang="en-US" sz="2400" dirty="0"/>
              <a:t>of the secrecy of the provider. The pattern provides an abstraction of security mechanisms not details of implementation. The customer only cares about this conceptual security.</a:t>
            </a:r>
          </a:p>
        </p:txBody>
      </p:sp>
    </p:spTree>
    <p:extLst>
      <p:ext uri="{BB962C8B-B14F-4D97-AF65-F5344CB8AC3E}">
        <p14:creationId xmlns:p14="http://schemas.microsoft.com/office/powerpoint/2010/main" val="16698139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security products</a:t>
            </a:r>
            <a:endParaRPr lang="en-US" dirty="0"/>
          </a:p>
        </p:txBody>
      </p:sp>
      <p:sp>
        <p:nvSpPr>
          <p:cNvPr id="3" name="Content Placeholder 2"/>
          <p:cNvSpPr>
            <a:spLocks noGrp="1"/>
          </p:cNvSpPr>
          <p:nvPr>
            <p:ph idx="1"/>
          </p:nvPr>
        </p:nvSpPr>
        <p:spPr/>
        <p:txBody>
          <a:bodyPr/>
          <a:lstStyle/>
          <a:p>
            <a:r>
              <a:rPr lang="en-US" dirty="0" err="1" smtClean="0"/>
              <a:t>Terremark</a:t>
            </a:r>
            <a:r>
              <a:rPr lang="en-US" dirty="0" smtClean="0"/>
              <a:t> (a high-security cloud service)</a:t>
            </a:r>
          </a:p>
          <a:p>
            <a:r>
              <a:rPr lang="en-US" dirty="0" smtClean="0"/>
              <a:t>Intel ECA 360</a:t>
            </a:r>
          </a:p>
          <a:p>
            <a:r>
              <a:rPr lang="en-US" dirty="0" smtClean="0"/>
              <a:t>WAF</a:t>
            </a:r>
          </a:p>
          <a:p>
            <a:r>
              <a:rPr lang="en-US" dirty="0" smtClean="0"/>
              <a:t>Lenovo</a:t>
            </a:r>
          </a:p>
          <a:p>
            <a:r>
              <a:rPr lang="en-US" dirty="0" err="1" smtClean="0"/>
              <a:t>vmWare</a:t>
            </a:r>
            <a:endParaRPr lang="en-US" dirty="0" smtClean="0"/>
          </a:p>
          <a:p>
            <a:r>
              <a:rPr lang="en-US" dirty="0" smtClean="0"/>
              <a:t>IBM</a:t>
            </a:r>
          </a:p>
          <a:p>
            <a:r>
              <a:rPr lang="en-US" dirty="0" smtClean="0"/>
              <a:t>CASB (Cloud Access Security Broker): several vendors</a:t>
            </a:r>
            <a:endParaRPr lang="en-US" dirty="0"/>
          </a:p>
        </p:txBody>
      </p:sp>
    </p:spTree>
    <p:extLst>
      <p:ext uri="{BB962C8B-B14F-4D97-AF65-F5344CB8AC3E}">
        <p14:creationId xmlns:p14="http://schemas.microsoft.com/office/powerpoint/2010/main" val="20069370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p:cNvSpPr>
          <p:nvPr>
            <p:ph type="title"/>
          </p:nvPr>
        </p:nvSpPr>
        <p:spPr/>
        <p:txBody>
          <a:bodyPr/>
          <a:lstStyle/>
          <a:p>
            <a:r>
              <a:rPr lang="en-US" smtClean="0"/>
              <a:t>Terremark</a:t>
            </a:r>
          </a:p>
        </p:txBody>
      </p:sp>
      <p:sp>
        <p:nvSpPr>
          <p:cNvPr id="174082" name="Rectangle 3"/>
          <p:cNvSpPr>
            <a:spLocks noGrp="1"/>
          </p:cNvSpPr>
          <p:nvPr>
            <p:ph type="body" idx="1"/>
          </p:nvPr>
        </p:nvSpPr>
        <p:spPr/>
        <p:txBody>
          <a:bodyPr/>
          <a:lstStyle/>
          <a:p>
            <a:pPr>
              <a:lnSpc>
                <a:spcPct val="80000"/>
              </a:lnSpc>
            </a:pPr>
            <a:r>
              <a:rPr lang="en-US" sz="2400" dirty="0"/>
              <a:t>Verizon  acquired the hosting firm </a:t>
            </a:r>
            <a:r>
              <a:rPr lang="en-US" sz="2400" dirty="0" err="1"/>
              <a:t>Terremark</a:t>
            </a:r>
            <a:r>
              <a:rPr lang="en-US" sz="2400" dirty="0"/>
              <a:t> for $1.4 billion.</a:t>
            </a:r>
          </a:p>
          <a:p>
            <a:pPr>
              <a:lnSpc>
                <a:spcPct val="80000"/>
              </a:lnSpc>
            </a:pPr>
            <a:r>
              <a:rPr lang="en-US" sz="2400" dirty="0"/>
              <a:t>The deal builds on a relationship the </a:t>
            </a:r>
            <a:r>
              <a:rPr lang="en-US" sz="2400" dirty="0">
                <a:hlinkClick r:id="rId2"/>
              </a:rPr>
              <a:t>two companies began in September</a:t>
            </a:r>
            <a:r>
              <a:rPr lang="en-US" sz="2400" dirty="0"/>
              <a:t> 2010, under which Verizon sold cloud services to small and medium-sized businesses out of </a:t>
            </a:r>
            <a:r>
              <a:rPr lang="en-US" sz="2400" dirty="0" err="1"/>
              <a:t>Terremark’s</a:t>
            </a:r>
            <a:r>
              <a:rPr lang="en-US" sz="2400" dirty="0"/>
              <a:t> data centers.</a:t>
            </a:r>
          </a:p>
          <a:p>
            <a:pPr>
              <a:lnSpc>
                <a:spcPct val="80000"/>
              </a:lnSpc>
            </a:pPr>
            <a:r>
              <a:rPr lang="en-US" sz="2400" dirty="0" err="1"/>
              <a:t>Terremark</a:t>
            </a:r>
            <a:r>
              <a:rPr lang="en-US" sz="2400" dirty="0"/>
              <a:t> was early to market with cloud services in 2008 and joined the VMware </a:t>
            </a:r>
            <a:r>
              <a:rPr lang="en-US" sz="2400" dirty="0" err="1"/>
              <a:t>vCloud</a:t>
            </a:r>
            <a:r>
              <a:rPr lang="en-US" sz="2400" dirty="0"/>
              <a:t> initiative in 2009. </a:t>
            </a:r>
          </a:p>
          <a:p>
            <a:pPr>
              <a:lnSpc>
                <a:spcPct val="80000"/>
              </a:lnSpc>
            </a:pPr>
            <a:r>
              <a:rPr lang="en-US" sz="2400" dirty="0"/>
              <a:t>That year </a:t>
            </a:r>
            <a:r>
              <a:rPr lang="en-US" sz="2400" dirty="0">
                <a:hlinkClick r:id="rId3"/>
              </a:rPr>
              <a:t>VMware took a 5% stake in </a:t>
            </a:r>
            <a:r>
              <a:rPr lang="en-US" sz="2400" dirty="0" err="1">
                <a:hlinkClick r:id="rId3"/>
              </a:rPr>
              <a:t>Terremark</a:t>
            </a:r>
            <a:r>
              <a:rPr lang="en-US" sz="2400" dirty="0"/>
              <a:t>, approximately $20 million of stock, to ensure that the company built out its </a:t>
            </a:r>
            <a:r>
              <a:rPr lang="en-US" sz="2400" dirty="0">
                <a:hlinkClick r:id="rId4"/>
              </a:rPr>
              <a:t>cloud infrastructure</a:t>
            </a:r>
            <a:r>
              <a:rPr lang="en-US" sz="2400" dirty="0"/>
              <a:t> on VMware technology. Verizon is also a member of the </a:t>
            </a:r>
            <a:r>
              <a:rPr lang="en-US" sz="2400" dirty="0" err="1"/>
              <a:t>vCloud</a:t>
            </a:r>
            <a:r>
              <a:rPr lang="en-US" sz="2400" dirty="0"/>
              <a:t> initiative and runs its cloud on VMware. </a:t>
            </a:r>
          </a:p>
        </p:txBody>
      </p:sp>
    </p:spTree>
    <p:extLst>
      <p:ext uri="{BB962C8B-B14F-4D97-AF65-F5344CB8AC3E}">
        <p14:creationId xmlns:p14="http://schemas.microsoft.com/office/powerpoint/2010/main" val="9257859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p:cNvSpPr>
          <p:nvPr>
            <p:ph type="title"/>
          </p:nvPr>
        </p:nvSpPr>
        <p:spPr/>
        <p:txBody>
          <a:bodyPr/>
          <a:lstStyle/>
          <a:p>
            <a:r>
              <a:rPr lang="en-US" smtClean="0"/>
              <a:t>Verizon/Terremark</a:t>
            </a:r>
          </a:p>
        </p:txBody>
      </p:sp>
      <p:sp>
        <p:nvSpPr>
          <p:cNvPr id="175106" name="Rectangle 3"/>
          <p:cNvSpPr>
            <a:spLocks noGrp="1"/>
          </p:cNvSpPr>
          <p:nvPr>
            <p:ph type="body" idx="1"/>
          </p:nvPr>
        </p:nvSpPr>
        <p:spPr/>
        <p:txBody>
          <a:bodyPr/>
          <a:lstStyle/>
          <a:p>
            <a:pPr>
              <a:lnSpc>
                <a:spcPct val="90000"/>
              </a:lnSpc>
            </a:pPr>
            <a:r>
              <a:rPr lang="en-US" sz="2400"/>
              <a:t>Verizon plans to operate the new unit as a wholly owned subsidiary, with the Terremark name retained and the company's management team continuing to run operations. </a:t>
            </a:r>
          </a:p>
          <a:p>
            <a:pPr>
              <a:lnSpc>
                <a:spcPct val="90000"/>
              </a:lnSpc>
            </a:pPr>
            <a:r>
              <a:rPr lang="en-US" sz="2400"/>
              <a:t>Headquartered in Miami, Terremark operates 13 data centers in the U.S., Europe and Latin America.</a:t>
            </a:r>
          </a:p>
          <a:p>
            <a:pPr>
              <a:lnSpc>
                <a:spcPct val="90000"/>
              </a:lnSpc>
            </a:pPr>
            <a:r>
              <a:rPr lang="en-US" sz="2400"/>
              <a:t>The company's Enterprise Cloud service provides some of the world’s largest companies and U.S. government agencies with on-demand computing resources</a:t>
            </a:r>
          </a:p>
          <a:p>
            <a:pPr>
              <a:lnSpc>
                <a:spcPct val="90000"/>
              </a:lnSpc>
            </a:pPr>
            <a:r>
              <a:rPr lang="en-US" sz="2400"/>
              <a:t>Like all cloud providers, it's had it's </a:t>
            </a:r>
            <a:r>
              <a:rPr lang="en-US" sz="2400">
                <a:hlinkClick r:id="rId2"/>
              </a:rPr>
              <a:t>share of outages</a:t>
            </a:r>
            <a:r>
              <a:rPr lang="en-US" sz="2400"/>
              <a:t>, but Terremark made a name for itself in the secure cloud services market, a big deal when selling to traditional enterprise IT organizations. </a:t>
            </a:r>
          </a:p>
        </p:txBody>
      </p:sp>
    </p:spTree>
    <p:extLst>
      <p:ext uri="{BB962C8B-B14F-4D97-AF65-F5344CB8AC3E}">
        <p14:creationId xmlns:p14="http://schemas.microsoft.com/office/powerpoint/2010/main" val="34885643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p:cNvSpPr>
          <p:nvPr>
            <p:ph type="title"/>
          </p:nvPr>
        </p:nvSpPr>
        <p:spPr/>
        <p:txBody>
          <a:bodyPr>
            <a:normAutofit/>
          </a:bodyPr>
          <a:lstStyle/>
          <a:p>
            <a:r>
              <a:rPr lang="en-US" sz="4000" dirty="0"/>
              <a:t>Intel® Expressway Cloud Access 360</a:t>
            </a:r>
            <a:br>
              <a:rPr lang="en-US" sz="4000" dirty="0"/>
            </a:br>
            <a:r>
              <a:rPr lang="en-US" sz="2200" dirty="0"/>
              <a:t>http://info.intel.com/rs/intel/images/Intel-Cloud-Access-360_Data-Sheet.pdf</a:t>
            </a:r>
          </a:p>
        </p:txBody>
      </p:sp>
      <p:sp>
        <p:nvSpPr>
          <p:cNvPr id="62466" name="Rectangle 3"/>
          <p:cNvSpPr>
            <a:spLocks noGrp="1"/>
          </p:cNvSpPr>
          <p:nvPr>
            <p:ph type="body" idx="1"/>
          </p:nvPr>
        </p:nvSpPr>
        <p:spPr/>
        <p:txBody>
          <a:bodyPr/>
          <a:lstStyle/>
          <a:p>
            <a:pPr>
              <a:lnSpc>
                <a:spcPct val="90000"/>
              </a:lnSpc>
            </a:pPr>
            <a:r>
              <a:rPr lang="en-US" sz="2400" dirty="0" smtClean="0"/>
              <a:t>It is a </a:t>
            </a:r>
            <a:r>
              <a:rPr lang="en-US" sz="2400" dirty="0"/>
              <a:t>solution suite designed to control the entire lifecycle of access security for enterprises and their partners connecting to the cloud applications</a:t>
            </a:r>
          </a:p>
          <a:p>
            <a:pPr>
              <a:lnSpc>
                <a:spcPct val="90000"/>
              </a:lnSpc>
              <a:buFont typeface="Arial" charset="0"/>
              <a:buNone/>
            </a:pPr>
            <a:r>
              <a:rPr lang="en-US" sz="2400" dirty="0">
                <a:solidFill>
                  <a:schemeClr val="accent1"/>
                </a:solidFill>
              </a:rPr>
              <a:t>Control:</a:t>
            </a:r>
            <a:r>
              <a:rPr lang="en-US" sz="2400" dirty="0"/>
              <a:t> The identity lifecycle with  account de-provisioning and automatic identity data </a:t>
            </a:r>
            <a:r>
              <a:rPr lang="en-US" sz="2400" dirty="0" err="1"/>
              <a:t>syncronization</a:t>
            </a:r>
            <a:r>
              <a:rPr lang="en-US" sz="2400" dirty="0"/>
              <a:t> to maintain data quality. Enforce context-aware authorization, deliver integrated strong </a:t>
            </a:r>
            <a:r>
              <a:rPr lang="en-US" sz="2400" dirty="0" smtClean="0"/>
              <a:t>authentication</a:t>
            </a:r>
            <a:r>
              <a:rPr lang="en-US" sz="2400" dirty="0"/>
              <a:t>, and empower users with seamless SSO from multiple devices–all tied to authoritative </a:t>
            </a:r>
            <a:r>
              <a:rPr lang="en-US" sz="2400" dirty="0" err="1"/>
              <a:t>IdM</a:t>
            </a:r>
            <a:r>
              <a:rPr lang="en-US" sz="2400" dirty="0"/>
              <a:t> systems.</a:t>
            </a:r>
          </a:p>
          <a:p>
            <a:pPr>
              <a:lnSpc>
                <a:spcPct val="90000"/>
              </a:lnSpc>
              <a:buFont typeface="Arial" charset="0"/>
              <a:buNone/>
            </a:pPr>
            <a:r>
              <a:rPr lang="en-US" sz="2400" dirty="0">
                <a:solidFill>
                  <a:schemeClr val="accent1"/>
                </a:solidFill>
              </a:rPr>
              <a:t>Visibility</a:t>
            </a:r>
            <a:r>
              <a:rPr lang="en-US" sz="2400" dirty="0"/>
              <a:t>: Monitor user, administrator and API access activity…receive alerts against SLAs…all from a central administrative console.</a:t>
            </a:r>
          </a:p>
          <a:p>
            <a:pPr>
              <a:lnSpc>
                <a:spcPct val="90000"/>
              </a:lnSpc>
              <a:buFont typeface="Arial" charset="0"/>
              <a:buNone/>
            </a:pPr>
            <a:endParaRPr lang="en-US" sz="2400" dirty="0"/>
          </a:p>
        </p:txBody>
      </p:sp>
    </p:spTree>
    <p:extLst>
      <p:ext uri="{BB962C8B-B14F-4D97-AF65-F5344CB8AC3E}">
        <p14:creationId xmlns:p14="http://schemas.microsoft.com/office/powerpoint/2010/main" val="22897562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p:nvPr>
        </p:nvSpPr>
        <p:spPr/>
        <p:txBody>
          <a:bodyPr/>
          <a:lstStyle/>
          <a:p>
            <a:r>
              <a:rPr lang="en-US" smtClean="0"/>
              <a:t>ECA 360</a:t>
            </a:r>
          </a:p>
        </p:txBody>
      </p:sp>
      <p:sp>
        <p:nvSpPr>
          <p:cNvPr id="63490" name="Rectangle 3"/>
          <p:cNvSpPr>
            <a:spLocks noGrp="1"/>
          </p:cNvSpPr>
          <p:nvPr>
            <p:ph type="body" idx="1"/>
          </p:nvPr>
        </p:nvSpPr>
        <p:spPr/>
        <p:txBody>
          <a:bodyPr/>
          <a:lstStyle/>
          <a:p>
            <a:pPr>
              <a:lnSpc>
                <a:spcPct val="90000"/>
              </a:lnSpc>
              <a:buFont typeface="Arial" charset="0"/>
              <a:buNone/>
            </a:pPr>
            <a:r>
              <a:rPr lang="en-US" dirty="0"/>
              <a:t>• </a:t>
            </a:r>
            <a:r>
              <a:rPr lang="en-US" dirty="0">
                <a:solidFill>
                  <a:schemeClr val="accent1"/>
                </a:solidFill>
              </a:rPr>
              <a:t>Compliance</a:t>
            </a:r>
            <a:r>
              <a:rPr lang="en-US" dirty="0"/>
              <a:t>: Protect access to sensitive information with strong authentication soft/hard OTP, maintain audit records of identity lifecycle events, and correlate cloud user activity with </a:t>
            </a:r>
            <a:r>
              <a:rPr lang="en-US" dirty="0" err="1"/>
              <a:t>on-premise</a:t>
            </a:r>
            <a:r>
              <a:rPr lang="en-US" dirty="0"/>
              <a:t> logs for end-to-end compliance. Detect </a:t>
            </a:r>
            <a:r>
              <a:rPr lang="en-US" dirty="0" smtClean="0"/>
              <a:t>and de-provision orphan </a:t>
            </a:r>
            <a:r>
              <a:rPr lang="en-US" dirty="0"/>
              <a:t>accounts </a:t>
            </a:r>
            <a:r>
              <a:rPr lang="en-US" dirty="0" smtClean="0"/>
              <a:t>to </a:t>
            </a:r>
            <a:r>
              <a:rPr lang="en-US" dirty="0"/>
              <a:t>meet industry regulations.</a:t>
            </a:r>
          </a:p>
          <a:p>
            <a:pPr>
              <a:lnSpc>
                <a:spcPct val="90000"/>
              </a:lnSpc>
              <a:buFont typeface="Arial" charset="0"/>
              <a:buNone/>
            </a:pPr>
            <a:r>
              <a:rPr lang="en-US" dirty="0"/>
              <a:t>• </a:t>
            </a:r>
            <a:r>
              <a:rPr lang="en-US" dirty="0" smtClean="0">
                <a:solidFill>
                  <a:schemeClr val="accent1"/>
                </a:solidFill>
              </a:rPr>
              <a:t>Protect </a:t>
            </a:r>
            <a:r>
              <a:rPr lang="en-US" dirty="0">
                <a:solidFill>
                  <a:schemeClr val="accent1"/>
                </a:solidFill>
              </a:rPr>
              <a:t>Client to Cloud</a:t>
            </a:r>
            <a:r>
              <a:rPr lang="en-US" dirty="0"/>
              <a:t>: Deploy mission critical apps in the cloud and </a:t>
            </a:r>
            <a:r>
              <a:rPr lang="en-US" dirty="0" smtClean="0"/>
              <a:t>enforce </a:t>
            </a:r>
            <a:r>
              <a:rPr lang="en-US" dirty="0"/>
              <a:t>sophisticated client aware security policies to ensure requests are received from an attested client device or application.</a:t>
            </a:r>
          </a:p>
        </p:txBody>
      </p:sp>
    </p:spTree>
    <p:extLst>
      <p:ext uri="{BB962C8B-B14F-4D97-AF65-F5344CB8AC3E}">
        <p14:creationId xmlns:p14="http://schemas.microsoft.com/office/powerpoint/2010/main" val="11917828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3" name="Picture 4"/>
          <p:cNvPicPr>
            <a:picLocks noChangeAspect="1" noChangeArrowheads="1"/>
          </p:cNvPicPr>
          <p:nvPr/>
        </p:nvPicPr>
        <p:blipFill>
          <a:blip r:embed="rId2" cstate="print"/>
          <a:srcRect/>
          <a:stretch>
            <a:fillRect/>
          </a:stretch>
        </p:blipFill>
        <p:spPr bwMode="auto">
          <a:xfrm>
            <a:off x="2878139" y="2211388"/>
            <a:ext cx="6434137" cy="2438400"/>
          </a:xfrm>
          <a:prstGeom prst="rect">
            <a:avLst/>
          </a:prstGeom>
          <a:noFill/>
          <a:ln w="9525">
            <a:noFill/>
            <a:miter lim="800000"/>
            <a:headEnd/>
            <a:tailEnd/>
          </a:ln>
        </p:spPr>
      </p:pic>
      <p:sp>
        <p:nvSpPr>
          <p:cNvPr id="64514" name="Rectangle 5"/>
          <p:cNvSpPr>
            <a:spLocks noGrp="1"/>
          </p:cNvSpPr>
          <p:nvPr>
            <p:ph type="title"/>
          </p:nvPr>
        </p:nvSpPr>
        <p:spPr/>
        <p:txBody>
          <a:bodyPr/>
          <a:lstStyle/>
          <a:p>
            <a:r>
              <a:rPr lang="en-US" smtClean="0"/>
              <a:t>360 Access for the Cloud</a:t>
            </a:r>
          </a:p>
        </p:txBody>
      </p:sp>
    </p:spTree>
    <p:extLst>
      <p:ext uri="{BB962C8B-B14F-4D97-AF65-F5344CB8AC3E}">
        <p14:creationId xmlns:p14="http://schemas.microsoft.com/office/powerpoint/2010/main" val="2529310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normAutofit fontScale="90000"/>
          </a:bodyPr>
          <a:lstStyle/>
          <a:p>
            <a:r>
              <a:rPr lang="en-US" smtClean="0"/>
              <a:t/>
            </a:r>
            <a:br>
              <a:rPr lang="en-US" smtClean="0"/>
            </a:br>
            <a:r>
              <a:rPr lang="en-US" smtClean="0"/>
              <a:t>Cloud Standards and ECA</a:t>
            </a:r>
            <a:br>
              <a:rPr lang="en-US" smtClean="0"/>
            </a:br>
            <a:endParaRPr lang="en-US" smtClean="0"/>
          </a:p>
        </p:txBody>
      </p:sp>
      <p:sp>
        <p:nvSpPr>
          <p:cNvPr id="67586" name="Content Placeholder 2"/>
          <p:cNvSpPr>
            <a:spLocks noGrp="1"/>
          </p:cNvSpPr>
          <p:nvPr>
            <p:ph idx="1"/>
          </p:nvPr>
        </p:nvSpPr>
        <p:spPr/>
        <p:txBody>
          <a:bodyPr/>
          <a:lstStyle/>
          <a:p>
            <a:r>
              <a:rPr lang="en-US" sz="2400" dirty="0"/>
              <a:t>At an industry level, Intel &amp; some solution providers have formed the Intel® Cloud Builders program to define and prototype reference cloud architectures.</a:t>
            </a:r>
          </a:p>
          <a:p>
            <a:r>
              <a:rPr lang="en-US" sz="2400" dirty="0"/>
              <a:t>Intel Expressway has a reference architecture for the “Cloud Access” usage model.</a:t>
            </a:r>
          </a:p>
          <a:p>
            <a:r>
              <a:rPr lang="en-US" sz="2400" dirty="0"/>
              <a:t>Intel is also a member of the Cloud Security Alliance which promotes the use of best practices for providing security assurance within cloud computing.</a:t>
            </a:r>
          </a:p>
        </p:txBody>
      </p:sp>
    </p:spTree>
    <p:extLst>
      <p:ext uri="{BB962C8B-B14F-4D97-AF65-F5344CB8AC3E}">
        <p14:creationId xmlns:p14="http://schemas.microsoft.com/office/powerpoint/2010/main" val="16480895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2"/>
          <p:cNvSpPr>
            <a:spLocks noGrp="1"/>
          </p:cNvSpPr>
          <p:nvPr>
            <p:ph type="title"/>
          </p:nvPr>
        </p:nvSpPr>
        <p:spPr/>
        <p:txBody>
          <a:bodyPr>
            <a:normAutofit fontScale="90000"/>
          </a:bodyPr>
          <a:lstStyle/>
          <a:p>
            <a:r>
              <a:rPr lang="en-US" sz="2800" dirty="0"/>
              <a:t/>
            </a:r>
            <a:br>
              <a:rPr lang="en-US" sz="2800" dirty="0"/>
            </a:br>
            <a:r>
              <a:rPr lang="en-US" sz="2800" dirty="0"/>
              <a:t>Solutions to Control the </a:t>
            </a:r>
            <a:r>
              <a:rPr lang="en-US" sz="2800" dirty="0" smtClean="0"/>
              <a:t>Cloud Access lifecycle</a:t>
            </a:r>
            <a:r>
              <a:rPr lang="en-US" dirty="0" smtClean="0"/>
              <a:t/>
            </a:r>
            <a:br>
              <a:rPr lang="en-US" dirty="0" smtClean="0"/>
            </a:br>
            <a:endParaRPr lang="en-US" dirty="0" smtClean="0"/>
          </a:p>
        </p:txBody>
      </p:sp>
      <p:sp>
        <p:nvSpPr>
          <p:cNvPr id="65538" name="Content Placeholder 3"/>
          <p:cNvSpPr>
            <a:spLocks noGrp="1"/>
          </p:cNvSpPr>
          <p:nvPr>
            <p:ph idx="1"/>
          </p:nvPr>
        </p:nvSpPr>
        <p:spPr/>
        <p:txBody>
          <a:bodyPr>
            <a:normAutofit/>
          </a:bodyPr>
          <a:lstStyle/>
          <a:p>
            <a:r>
              <a:rPr lang="en-US" sz="2000" dirty="0"/>
              <a:t>Intel® ECA 360 </a:t>
            </a:r>
            <a:r>
              <a:rPr lang="en-US" sz="2000" dirty="0" smtClean="0"/>
              <a:t>is an integrated </a:t>
            </a:r>
            <a:r>
              <a:rPr lang="en-US" sz="2000" dirty="0"/>
              <a:t>suite of Intel &amp; Nordic </a:t>
            </a:r>
            <a:r>
              <a:rPr lang="en-US" sz="2000" dirty="0" smtClean="0"/>
              <a:t>Edge (an Intel company) </a:t>
            </a:r>
            <a:r>
              <a:rPr lang="en-US" sz="2000" dirty="0"/>
              <a:t>identity technologies that can be deployed to secure enterprise user access to </a:t>
            </a:r>
            <a:r>
              <a:rPr lang="en-US" sz="2000" dirty="0" smtClean="0"/>
              <a:t>SaaS/</a:t>
            </a:r>
            <a:r>
              <a:rPr lang="en-US" sz="2000" dirty="0" err="1" smtClean="0"/>
              <a:t>PaaS</a:t>
            </a:r>
            <a:r>
              <a:rPr lang="en-US" sz="2000" dirty="0" smtClean="0"/>
              <a:t>/</a:t>
            </a:r>
            <a:r>
              <a:rPr lang="en-US" sz="2000" dirty="0" err="1" smtClean="0"/>
              <a:t>IaaS</a:t>
            </a:r>
            <a:r>
              <a:rPr lang="en-US" sz="2000" dirty="0" smtClean="0"/>
              <a:t> providers.</a:t>
            </a:r>
            <a:endParaRPr lang="en-US" sz="2000" dirty="0"/>
          </a:p>
          <a:p>
            <a:r>
              <a:rPr lang="en-US" sz="2000" dirty="0"/>
              <a:t>SSO-Intel® ECA 360 has a web based administrative console that makes it easy to view, author, and control access policy by cloud provider. Packaged with the solution are first mile “session look-up” connectors to common </a:t>
            </a:r>
            <a:r>
              <a:rPr lang="en-US" sz="2000" dirty="0" err="1"/>
              <a:t>IdM</a:t>
            </a:r>
            <a:r>
              <a:rPr lang="en-US" sz="2000" dirty="0"/>
              <a:t> &amp; enterprise platforms such as Microsoft* SharePoint and “last mile” session creation &amp; account provisioning connectors to popular SaaS and </a:t>
            </a:r>
            <a:r>
              <a:rPr lang="en-US" sz="2000" dirty="0" err="1"/>
              <a:t>PaaS</a:t>
            </a:r>
            <a:r>
              <a:rPr lang="en-US" sz="2000" dirty="0"/>
              <a:t> platforms. Federated authentication and authorization protocols are based on SAML, XACML, and emerging </a:t>
            </a:r>
            <a:r>
              <a:rPr lang="en-US" sz="2000" dirty="0" err="1"/>
              <a:t>Oauth</a:t>
            </a:r>
            <a:r>
              <a:rPr lang="en-US" sz="2000" dirty="0"/>
              <a:t> &amp; Open ID identity standards that can connect internet based identity providers (e.g. Facebook) with corporate identities and authorization policy</a:t>
            </a:r>
            <a:r>
              <a:rPr lang="en-US" sz="2000" dirty="0" smtClean="0"/>
              <a:t>.</a:t>
            </a:r>
          </a:p>
          <a:p>
            <a:r>
              <a:rPr lang="en-US" sz="2000" dirty="0" smtClean="0"/>
              <a:t>Mobile strong authentication</a:t>
            </a:r>
          </a:p>
          <a:p>
            <a:pPr marL="0" indent="0">
              <a:buNone/>
            </a:pPr>
            <a:r>
              <a:rPr lang="en-US" sz="2000" dirty="0"/>
              <a:t> </a:t>
            </a:r>
            <a:r>
              <a:rPr lang="en-US" sz="2000" dirty="0" smtClean="0"/>
              <a:t>    Two-factor authentication for mobile or remote clients</a:t>
            </a:r>
            <a:endParaRPr lang="en-US" sz="2000" dirty="0"/>
          </a:p>
        </p:txBody>
      </p:sp>
    </p:spTree>
    <p:extLst>
      <p:ext uri="{BB962C8B-B14F-4D97-AF65-F5344CB8AC3E}">
        <p14:creationId xmlns:p14="http://schemas.microsoft.com/office/powerpoint/2010/main" val="2218424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09800" y="228600"/>
            <a:ext cx="7772400" cy="1143000"/>
          </a:xfrm>
          <a:prstGeom prst="rect">
            <a:avLst/>
          </a:prstGeom>
        </p:spPr>
        <p:txBody>
          <a:bodyPr/>
          <a:lstStyle/>
          <a:p>
            <a:pPr marL="342900" indent="-342900" algn="ctr" defTabSz="-13873163">
              <a:defRPr/>
            </a:pPr>
            <a:r>
              <a:rPr lang="en-US" sz="3600" b="1" kern="0">
                <a:solidFill>
                  <a:schemeClr val="tx2"/>
                </a:solidFill>
                <a:latin typeface="+mj-lt"/>
                <a:ea typeface="+mj-ea"/>
                <a:cs typeface="+mj-cs"/>
              </a:rPr>
              <a:t>Clouds</a:t>
            </a:r>
          </a:p>
        </p:txBody>
      </p:sp>
      <p:sp>
        <p:nvSpPr>
          <p:cNvPr id="3" name="Content Placeholder 2"/>
          <p:cNvSpPr txBox="1">
            <a:spLocks/>
          </p:cNvSpPr>
          <p:nvPr/>
        </p:nvSpPr>
        <p:spPr>
          <a:xfrm>
            <a:off x="1844040" y="1005840"/>
            <a:ext cx="7772400" cy="4800600"/>
          </a:xfrm>
          <a:prstGeom prst="rect">
            <a:avLst/>
          </a:prstGeom>
        </p:spPr>
        <p:txBody>
          <a:bodyPr/>
          <a:lstStyle/>
          <a:p>
            <a:pPr marL="342900" indent="-342900" defTabSz="-13873163">
              <a:spcBef>
                <a:spcPct val="20000"/>
              </a:spcBef>
              <a:defRPr/>
            </a:pPr>
            <a:r>
              <a:rPr lang="en-US" sz="2000" kern="0" dirty="0"/>
              <a:t>Clouds combine two old ideas which are now feasible with current technology:</a:t>
            </a:r>
          </a:p>
          <a:p>
            <a:pPr marL="342900" indent="-342900" defTabSz="-13873163">
              <a:spcBef>
                <a:spcPct val="20000"/>
              </a:spcBef>
              <a:buFontTx/>
              <a:buChar char="•"/>
              <a:defRPr/>
            </a:pPr>
            <a:r>
              <a:rPr lang="en-US" sz="2000" kern="0" dirty="0"/>
              <a:t> </a:t>
            </a:r>
            <a:r>
              <a:rPr lang="en-US" sz="2000" b="1" kern="0" dirty="0"/>
              <a:t>Utility computing</a:t>
            </a:r>
            <a:r>
              <a:rPr lang="en-US" sz="2000" kern="0" dirty="0"/>
              <a:t>—an infrastructure provides a set of resources to be shared by applications which use them as needed and pay only for what they use. This approach lets applications have access to a variety of almost unlimited resources (at the cost of giving up control about where and how data is processed).</a:t>
            </a:r>
          </a:p>
          <a:p>
            <a:pPr marL="342900" indent="-342900" defTabSz="-13873163">
              <a:spcBef>
                <a:spcPct val="20000"/>
              </a:spcBef>
              <a:buFontTx/>
              <a:buChar char="•"/>
              <a:defRPr/>
            </a:pPr>
            <a:r>
              <a:rPr lang="en-US" sz="2000" b="1" kern="0" dirty="0"/>
              <a:t>Virtual machines</a:t>
            </a:r>
            <a:r>
              <a:rPr lang="en-US" sz="2000" kern="0" dirty="0"/>
              <a:t>—this is a concept used for supporting the execution of operating systems sharing the same hardware.  The virtual machine seen by a given customer is created from one or more servers in the cloud and has practically unlimited power and storage capacity.</a:t>
            </a:r>
          </a:p>
          <a:p>
            <a:pPr marL="342900" indent="-342900" defTabSz="-13873163">
              <a:spcBef>
                <a:spcPct val="20000"/>
              </a:spcBef>
              <a:buFontTx/>
              <a:buChar char="•"/>
              <a:defRPr/>
            </a:pPr>
            <a:endParaRPr lang="en-US" sz="2000" kern="0" dirty="0" smtClean="0">
              <a:cs typeface="Arial" pitchFamily="34" charset="0"/>
            </a:endParaRPr>
          </a:p>
          <a:p>
            <a:pPr defTabSz="-13873163">
              <a:spcBef>
                <a:spcPct val="20000"/>
              </a:spcBef>
              <a:defRPr/>
            </a:pPr>
            <a:r>
              <a:rPr lang="en-US" sz="2000" kern="0" dirty="0" smtClean="0">
                <a:cs typeface="Arial" pitchFamily="34" charset="0"/>
              </a:rPr>
              <a:t>Clouds </a:t>
            </a:r>
            <a:r>
              <a:rPr lang="en-US" sz="2000" kern="0" dirty="0">
                <a:cs typeface="Arial" pitchFamily="34" charset="0"/>
              </a:rPr>
              <a:t>can also be seen as an extension of the concept of </a:t>
            </a:r>
            <a:r>
              <a:rPr lang="en-US" sz="2000" b="1" kern="0" dirty="0">
                <a:cs typeface="Arial" pitchFamily="34" charset="0"/>
              </a:rPr>
              <a:t>Service-Oriented Architecture (SOA), </a:t>
            </a:r>
            <a:r>
              <a:rPr lang="en-US" sz="2000" kern="0" dirty="0">
                <a:cs typeface="Arial" pitchFamily="34" charset="0"/>
              </a:rPr>
              <a:t>where every architectural level of the system, from hardware to applications, can be accessed as services.</a:t>
            </a:r>
          </a:p>
          <a:p>
            <a:pPr marL="342900" indent="-342900" defTabSz="-13873163">
              <a:spcBef>
                <a:spcPct val="20000"/>
              </a:spcBef>
              <a:buFontTx/>
              <a:buChar char="•"/>
              <a:defRPr/>
            </a:pPr>
            <a:endParaRPr lang="en-US" sz="2000" b="1" i="1" kern="0" dirty="0"/>
          </a:p>
          <a:p>
            <a:pPr marL="342900" indent="-342900" defTabSz="-13873163">
              <a:spcBef>
                <a:spcPct val="20000"/>
              </a:spcBef>
              <a:buFontTx/>
              <a:buChar char="•"/>
              <a:defRPr/>
            </a:pPr>
            <a:endParaRPr lang="en-US" b="1" i="1" kern="0" dirty="0"/>
          </a:p>
        </p:txBody>
      </p:sp>
    </p:spTree>
    <p:extLst>
      <p:ext uri="{BB962C8B-B14F-4D97-AF65-F5344CB8AC3E}">
        <p14:creationId xmlns:p14="http://schemas.microsoft.com/office/powerpoint/2010/main" val="9216769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smtClean="0"/>
              <a:t>Protecting Cloud Services</a:t>
            </a:r>
          </a:p>
        </p:txBody>
      </p:sp>
      <p:sp>
        <p:nvSpPr>
          <p:cNvPr id="66562" name="Content Placeholder 2"/>
          <p:cNvSpPr>
            <a:spLocks noGrp="1"/>
          </p:cNvSpPr>
          <p:nvPr>
            <p:ph idx="1"/>
          </p:nvPr>
        </p:nvSpPr>
        <p:spPr/>
        <p:txBody>
          <a:bodyPr/>
          <a:lstStyle/>
          <a:p>
            <a:pPr>
              <a:buFont typeface="Arial" charset="0"/>
              <a:buNone/>
            </a:pPr>
            <a:r>
              <a:rPr lang="en-US" sz="1800"/>
              <a:t>Cloud security is not just about safe user access…its also about ensuring on premise or cloud hosted apps can securely expose and initiate system to system web service interactions for internal developers, or any application that needs to access data on the user’s behalf. Based on mature, ten year old technology, Intel has provided the leading XML Security.  The appliance is deployed as a proxy at</a:t>
            </a:r>
          </a:p>
          <a:p>
            <a:pPr>
              <a:buFont typeface="Arial" charset="0"/>
              <a:buNone/>
            </a:pPr>
            <a:r>
              <a:rPr lang="en-US" sz="1800"/>
              <a:t>       the network edge to address common XML, and SOA problem areas such as acceleration, SOAP &amp; REST security, service mediation, runtime governance, API security, and STS security token mapping for enterprise to cloud services. </a:t>
            </a:r>
          </a:p>
          <a:p>
            <a:pPr>
              <a:buFont typeface="Arial" charset="0"/>
              <a:buNone/>
            </a:pPr>
            <a:r>
              <a:rPr lang="en-US" sz="1800"/>
              <a:t>For administrators, 360 access and CONTROL is achieved from a single administrative console where complex role-based access, time, network, and location based authorization policies are authored and enforced by provider.</a:t>
            </a:r>
          </a:p>
          <a:p>
            <a:pPr>
              <a:buFont typeface="Arial" charset="0"/>
              <a:buNone/>
            </a:pPr>
            <a:r>
              <a:rPr lang="en-US" sz="1800"/>
              <a:t>COMPLIANCE is delivered with account deprovisioning reports and aggregated audit</a:t>
            </a:r>
          </a:p>
          <a:p>
            <a:pPr>
              <a:buFont typeface="Arial" charset="0"/>
              <a:buNone/>
            </a:pPr>
            <a:r>
              <a:rPr lang="en-US" sz="1800"/>
              <a:t>      logging correlated with log management platforms.</a:t>
            </a:r>
          </a:p>
          <a:p>
            <a:pPr>
              <a:buFont typeface="Arial" charset="0"/>
              <a:buNone/>
            </a:pPr>
            <a:r>
              <a:rPr lang="en-US" sz="1800"/>
              <a:t> VISIBILITY means monitoring user activity and developer API access across cloud applications and provider platforms.</a:t>
            </a:r>
          </a:p>
          <a:p>
            <a:pPr>
              <a:buFont typeface="Arial" charset="0"/>
              <a:buNone/>
            </a:pPr>
            <a:endParaRPr lang="en-US" sz="1800"/>
          </a:p>
        </p:txBody>
      </p:sp>
    </p:spTree>
    <p:extLst>
      <p:ext uri="{BB962C8B-B14F-4D97-AF65-F5344CB8AC3E}">
        <p14:creationId xmlns:p14="http://schemas.microsoft.com/office/powerpoint/2010/main" val="28329565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Cloud-based Web Application Firewall</a:t>
            </a:r>
          </a:p>
        </p:txBody>
      </p:sp>
      <p:sp>
        <p:nvSpPr>
          <p:cNvPr id="3" name="Content Placeholder 2"/>
          <p:cNvSpPr>
            <a:spLocks noGrp="1"/>
          </p:cNvSpPr>
          <p:nvPr>
            <p:ph idx="1"/>
          </p:nvPr>
        </p:nvSpPr>
        <p:spPr/>
        <p:txBody>
          <a:bodyPr>
            <a:normAutofit/>
          </a:bodyPr>
          <a:lstStyle/>
          <a:p>
            <a:pPr marL="0" indent="0">
              <a:buNone/>
            </a:pPr>
            <a:r>
              <a:rPr lang="en-US" sz="1600" dirty="0" smtClean="0"/>
              <a:t>This </a:t>
            </a:r>
            <a:r>
              <a:rPr lang="en-US" sz="1600" dirty="0"/>
              <a:t>technology is unique due to the fact that it is platform agnostic and does not require any hardware or software changes on the host. All providers but one require a DNS change, wherein all web traffic is routed through the WAF where it is inspected and threats are thwarted. Cloud-based WAFs are typically centrally orchestrated, which means that threat detection information is shared among all the tenants of the service. This collaboration results in improved detection rates and lower false positives. Like other cloud-based solutions, this technology is elastic, scalable and is typically offered as a pay-as-you grow service. </a:t>
            </a:r>
          </a:p>
          <a:p>
            <a:r>
              <a:rPr lang="en-US" sz="1600" dirty="0" err="1"/>
              <a:t>XyberShield</a:t>
            </a:r>
            <a:r>
              <a:rPr lang="en-US" sz="1600" dirty="0"/>
              <a:t> is the only cloud-based WAF which does not require a DNS change</a:t>
            </a:r>
            <a:r>
              <a:rPr lang="en-US" sz="1600" baseline="30000" dirty="0">
                <a:hlinkClick r:id="rId2"/>
              </a:rPr>
              <a:t>[13]</a:t>
            </a:r>
            <a:r>
              <a:rPr lang="en-US" sz="1600" dirty="0"/>
              <a:t>, instead relying upon a local 4k script and constant communication to its global service platform of 55 points of presence.</a:t>
            </a:r>
          </a:p>
          <a:p>
            <a:r>
              <a:rPr lang="en-US" sz="1600" dirty="0"/>
              <a:t>In 2010, </a:t>
            </a:r>
            <a:r>
              <a:rPr lang="en-US" sz="1600" dirty="0" err="1"/>
              <a:t>Imperva</a:t>
            </a:r>
            <a:r>
              <a:rPr lang="en-US" sz="1600" dirty="0"/>
              <a:t> spun out </a:t>
            </a:r>
            <a:r>
              <a:rPr lang="en-US" sz="1600" dirty="0" err="1"/>
              <a:t>Incapsula</a:t>
            </a:r>
            <a:r>
              <a:rPr lang="en-US" sz="1600" dirty="0"/>
              <a:t> to provide a cloud-based WAF to small to medium sized businesses.</a:t>
            </a:r>
          </a:p>
          <a:p>
            <a:r>
              <a:rPr lang="en-US" sz="1600" dirty="0"/>
              <a:t>Since 2011, United Security Providers provides the Secure Entry Server as an Amazon EC2 Cloud-based Web Application Firewall</a:t>
            </a:r>
          </a:p>
          <a:p>
            <a:r>
              <a:rPr lang="en-US" sz="1600" dirty="0"/>
              <a:t>Akamai Technologies offers a cloud-based WAF that incorporates advanced features such as rate control and custom rules enabling it to address both layer 7 and </a:t>
            </a:r>
            <a:r>
              <a:rPr lang="en-US" sz="1600" dirty="0" err="1"/>
              <a:t>DDoS</a:t>
            </a:r>
            <a:r>
              <a:rPr lang="en-US" sz="1600" dirty="0"/>
              <a:t> attacks.</a:t>
            </a:r>
          </a:p>
          <a:p>
            <a:r>
              <a:rPr lang="en-US" sz="1600" dirty="0"/>
              <a:t>Since 2012, </a:t>
            </a:r>
            <a:r>
              <a:rPr lang="en-US" sz="1600" dirty="0" err="1">
                <a:hlinkClick r:id="rId3" tooltip="Penta Security"/>
              </a:rPr>
              <a:t>Penta</a:t>
            </a:r>
            <a:r>
              <a:rPr lang="en-US" sz="1600" dirty="0">
                <a:hlinkClick r:id="rId3" tooltip="Penta Security"/>
              </a:rPr>
              <a:t> Security Systems, Inc.</a:t>
            </a:r>
            <a:r>
              <a:rPr lang="en-US" sz="1600" dirty="0"/>
              <a:t> offers a cloud-based WAF, named WAPPLES V-Series</a:t>
            </a:r>
            <a:r>
              <a:rPr lang="en-US" sz="1600" baseline="30000" dirty="0">
                <a:hlinkClick r:id="rId2"/>
              </a:rPr>
              <a:t>[14]</a:t>
            </a:r>
            <a:r>
              <a:rPr lang="en-US" sz="1600" dirty="0"/>
              <a:t>, to the public with the strategic partnership with ISPs including </a:t>
            </a:r>
            <a:r>
              <a:rPr lang="en-US" sz="1600" dirty="0">
                <a:hlinkClick r:id="rId4" tooltip="KT Corporation"/>
              </a:rPr>
              <a:t>KT, Korea</a:t>
            </a:r>
            <a:r>
              <a:rPr lang="en-US" sz="1600" dirty="0"/>
              <a:t>.</a:t>
            </a:r>
          </a:p>
          <a:p>
            <a:endParaRPr lang="en-US" sz="1600" dirty="0"/>
          </a:p>
        </p:txBody>
      </p:sp>
    </p:spTree>
    <p:extLst>
      <p:ext uri="{BB962C8B-B14F-4D97-AF65-F5344CB8AC3E}">
        <p14:creationId xmlns:p14="http://schemas.microsoft.com/office/powerpoint/2010/main" val="13231500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p:cNvSpPr>
          <p:nvPr>
            <p:ph type="title"/>
          </p:nvPr>
        </p:nvSpPr>
        <p:spPr/>
        <p:txBody>
          <a:bodyPr/>
          <a:lstStyle/>
          <a:p>
            <a:r>
              <a:rPr lang="en-US" smtClean="0"/>
              <a:t>Lenovo cloud security</a:t>
            </a:r>
          </a:p>
        </p:txBody>
      </p:sp>
      <p:sp>
        <p:nvSpPr>
          <p:cNvPr id="142338" name="Rectangle 3"/>
          <p:cNvSpPr>
            <a:spLocks noGrp="1"/>
          </p:cNvSpPr>
          <p:nvPr>
            <p:ph type="body" idx="1"/>
          </p:nvPr>
        </p:nvSpPr>
        <p:spPr/>
        <p:txBody>
          <a:bodyPr/>
          <a:lstStyle/>
          <a:p>
            <a:pPr>
              <a:lnSpc>
                <a:spcPct val="80000"/>
              </a:lnSpc>
            </a:pPr>
            <a:r>
              <a:rPr lang="en-US" sz="2400" dirty="0"/>
              <a:t>Lenovo has a secure and manageable way of accessing Web applications by adding a cloud-connecting client to its desktop and laptop computers. </a:t>
            </a:r>
          </a:p>
          <a:p>
            <a:pPr>
              <a:lnSpc>
                <a:spcPct val="80000"/>
              </a:lnSpc>
            </a:pPr>
            <a:r>
              <a:rPr lang="en-US" sz="2400" dirty="0"/>
              <a:t>Cloud Ready Clients, are </a:t>
            </a:r>
            <a:r>
              <a:rPr lang="en-US" sz="2400" dirty="0">
                <a:hlinkClick r:id="rId2"/>
              </a:rPr>
              <a:t>ThinkPad laptops</a:t>
            </a:r>
            <a:r>
              <a:rPr lang="en-US" sz="2400" dirty="0"/>
              <a:t> and </a:t>
            </a:r>
            <a:r>
              <a:rPr lang="en-US" sz="2400" dirty="0" err="1"/>
              <a:t>ThinkCentre</a:t>
            </a:r>
            <a:r>
              <a:rPr lang="en-US" sz="2400" dirty="0"/>
              <a:t> desktops equipped with client software powered by </a:t>
            </a:r>
            <a:r>
              <a:rPr lang="en-US" sz="2400" dirty="0" err="1"/>
              <a:t>webNetwork</a:t>
            </a:r>
            <a:r>
              <a:rPr lang="en-US" sz="2400" dirty="0"/>
              <a:t>, an application delivery method developed by Lenovo partner </a:t>
            </a:r>
            <a:r>
              <a:rPr lang="en-US" sz="2400" dirty="0">
                <a:hlinkClick r:id="rId3"/>
              </a:rPr>
              <a:t>Stoneware</a:t>
            </a:r>
            <a:r>
              <a:rPr lang="en-US" sz="2400" dirty="0"/>
              <a:t>. The cloud-ready PCs have to be powered by Intel's second-generation Core or Core </a:t>
            </a:r>
            <a:r>
              <a:rPr lang="en-US" sz="2400" dirty="0" err="1"/>
              <a:t>vPro</a:t>
            </a:r>
            <a:r>
              <a:rPr lang="en-US" sz="2400" dirty="0"/>
              <a:t> processors. </a:t>
            </a:r>
          </a:p>
          <a:p>
            <a:pPr>
              <a:lnSpc>
                <a:spcPct val="80000"/>
              </a:lnSpc>
            </a:pPr>
            <a:r>
              <a:rPr lang="en-US" sz="2400" dirty="0"/>
              <a:t>Intel is involved because </a:t>
            </a:r>
            <a:r>
              <a:rPr lang="en-US" sz="2400" dirty="0">
                <a:hlinkClick r:id="rId4"/>
              </a:rPr>
              <a:t>Lenovo</a:t>
            </a:r>
            <a:r>
              <a:rPr lang="en-US" sz="2400" dirty="0"/>
              <a:t> uses its application programming interfaces that expose security, management, and power management features in the hardware. These features are used by Lenovo's client software, which it calls </a:t>
            </a:r>
            <a:r>
              <a:rPr lang="en-US" sz="2400" dirty="0">
                <a:hlinkClick r:id="rId5"/>
              </a:rPr>
              <a:t>Secure Cloud Access.</a:t>
            </a:r>
            <a:r>
              <a:rPr lang="en-US" sz="2400" dirty="0"/>
              <a:t> </a:t>
            </a:r>
          </a:p>
          <a:p>
            <a:pPr>
              <a:lnSpc>
                <a:spcPct val="80000"/>
              </a:lnSpc>
            </a:pPr>
            <a:endParaRPr lang="en-US" sz="2400" dirty="0"/>
          </a:p>
        </p:txBody>
      </p:sp>
    </p:spTree>
    <p:extLst>
      <p:ext uri="{BB962C8B-B14F-4D97-AF65-F5344CB8AC3E}">
        <p14:creationId xmlns:p14="http://schemas.microsoft.com/office/powerpoint/2010/main" val="15897208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p:cNvSpPr>
          <p:nvPr>
            <p:ph type="title"/>
          </p:nvPr>
        </p:nvSpPr>
        <p:spPr/>
        <p:txBody>
          <a:bodyPr/>
          <a:lstStyle/>
          <a:p>
            <a:r>
              <a:rPr lang="en-US" smtClean="0"/>
              <a:t>Lenovo II</a:t>
            </a:r>
          </a:p>
        </p:txBody>
      </p:sp>
      <p:sp>
        <p:nvSpPr>
          <p:cNvPr id="143362" name="Rectangle 3"/>
          <p:cNvSpPr>
            <a:spLocks noGrp="1"/>
          </p:cNvSpPr>
          <p:nvPr>
            <p:ph type="body" idx="1"/>
          </p:nvPr>
        </p:nvSpPr>
        <p:spPr/>
        <p:txBody>
          <a:bodyPr/>
          <a:lstStyle/>
          <a:p>
            <a:pPr>
              <a:lnSpc>
                <a:spcPct val="80000"/>
              </a:lnSpc>
            </a:pPr>
            <a:r>
              <a:rPr lang="en-US" sz="1800"/>
              <a:t>For example, customers could tie a fingerprint reader on a PC to a cloud application for authentication. SCA also can be used to automatically detect the hosting device's processor performance, free memory, graphics and available bandwidth, and then fit the application delivery within those parameters. </a:t>
            </a:r>
          </a:p>
          <a:p>
            <a:pPr>
              <a:lnSpc>
                <a:spcPct val="80000"/>
              </a:lnSpc>
            </a:pPr>
            <a:r>
              <a:rPr lang="en-US" sz="1800"/>
              <a:t>Available security methods includes SSL or VPN access, integration with Active Directory, eDirectory or LDAP directories, and the ability to incorporate additional layers of authentication when such security measures do not already exist on the device. SCA tries to prevent virus contamination by providing access to corporate applications and print and file resources, while walling off its intranet. </a:t>
            </a:r>
          </a:p>
          <a:p>
            <a:pPr>
              <a:lnSpc>
                <a:spcPct val="80000"/>
              </a:lnSpc>
            </a:pPr>
            <a:r>
              <a:rPr lang="en-US" sz="1800"/>
              <a:t>The cloud-ready software allows single sign-on to applications, whether Windows, Web, internal or hosted, and services. This is meant to reduce the number of password resets by IT management. Lenovo also offers a built-in fingerprint reader with its PCs to complement or replace application-unique passwords. </a:t>
            </a:r>
          </a:p>
          <a:p>
            <a:pPr>
              <a:lnSpc>
                <a:spcPct val="80000"/>
              </a:lnSpc>
            </a:pPr>
            <a:r>
              <a:rPr lang="en-US" sz="1800"/>
              <a:t>SCA has a starting price of about $80 per user, and is available only in North America.</a:t>
            </a:r>
          </a:p>
        </p:txBody>
      </p:sp>
    </p:spTree>
    <p:extLst>
      <p:ext uri="{BB962C8B-B14F-4D97-AF65-F5344CB8AC3E}">
        <p14:creationId xmlns:p14="http://schemas.microsoft.com/office/powerpoint/2010/main" val="38878360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VmWare</a:t>
            </a:r>
            <a:r>
              <a:rPr lang="en-US" dirty="0" smtClean="0"/>
              <a:t> security</a:t>
            </a:r>
            <a:endParaRPr lang="en-US" dirty="0"/>
          </a:p>
        </p:txBody>
      </p:sp>
      <p:sp>
        <p:nvSpPr>
          <p:cNvPr id="3" name="Content Placeholder 2"/>
          <p:cNvSpPr>
            <a:spLocks noGrp="1"/>
          </p:cNvSpPr>
          <p:nvPr>
            <p:ph idx="1"/>
          </p:nvPr>
        </p:nvSpPr>
        <p:spPr/>
        <p:txBody>
          <a:bodyPr/>
          <a:lstStyle/>
          <a:p>
            <a:r>
              <a:rPr lang="en-US" sz="1400" dirty="0"/>
              <a:t>VMware </a:t>
            </a:r>
            <a:r>
              <a:rPr lang="en-US" sz="1400" dirty="0" err="1"/>
              <a:t>vCloud</a:t>
            </a:r>
            <a:r>
              <a:rPr lang="en-US" sz="1400" dirty="0"/>
              <a:t> Suite is an integrated solution for building and managing a complete cloud infrastructure that meets IT’s most critical needs. </a:t>
            </a:r>
            <a:r>
              <a:rPr lang="en-US" sz="1400" dirty="0" err="1"/>
              <a:t>vCloud</a:t>
            </a:r>
            <a:r>
              <a:rPr lang="en-US" sz="1400" dirty="0"/>
              <a:t> Suite fulfills the promise of the software-defined datacenter by pooling industry-standard hardware and running each layer of the datacenter as software-defined services. It creates pools of servers, storage and networking with dynamically configurable security, availability and management services which can meet the needs of any and all applications. Built-in self-service portal and catalog, policy-based infrastructure and application provisioning and automated operations management help to complete the picture.</a:t>
            </a:r>
            <a:br>
              <a:rPr lang="en-US" sz="1400" dirty="0"/>
            </a:br>
            <a:r>
              <a:rPr lang="en-US" sz="1400" dirty="0"/>
              <a:t/>
            </a:r>
            <a:br>
              <a:rPr lang="en-US" sz="1400" dirty="0"/>
            </a:br>
            <a:r>
              <a:rPr lang="en-US" sz="1400" dirty="0"/>
              <a:t>As delivered by VMware </a:t>
            </a:r>
            <a:r>
              <a:rPr lang="en-US" sz="1400" dirty="0" err="1"/>
              <a:t>vCloud</a:t>
            </a:r>
            <a:r>
              <a:rPr lang="en-US" sz="1400" dirty="0"/>
              <a:t> Suite, the software-defined datacenter provides all the cloud infrastructure characteristics essential for success:</a:t>
            </a:r>
            <a:br>
              <a:rPr lang="en-US" sz="1400" dirty="0"/>
            </a:br>
            <a:r>
              <a:rPr lang="en-US" sz="1400" dirty="0"/>
              <a:t/>
            </a:r>
            <a:br>
              <a:rPr lang="en-US" sz="1400" dirty="0"/>
            </a:br>
            <a:r>
              <a:rPr lang="en-US" sz="1400" dirty="0"/>
              <a:t>    Standardized—Homogeneous infrastructure delivered across pools of standard x86 hardware, to eliminate unnecessary complexity.</a:t>
            </a:r>
            <a:br>
              <a:rPr lang="en-US" sz="1400" dirty="0"/>
            </a:br>
            <a:r>
              <a:rPr lang="en-US" sz="1400" dirty="0"/>
              <a:t>    Holistic—A unified platform optimized for the entire datacenter fabric, to support any and all workloads.</a:t>
            </a:r>
            <a:br>
              <a:rPr lang="en-US" sz="1400" dirty="0"/>
            </a:br>
            <a:r>
              <a:rPr lang="en-US" sz="1400" dirty="0"/>
              <a:t>    Adaptive—Self-programmable infrastructure that dynamically configures and reconfigures the environment according to changing application demands.</a:t>
            </a:r>
            <a:br>
              <a:rPr lang="en-US" sz="1400" dirty="0"/>
            </a:br>
            <a:r>
              <a:rPr lang="en-US" sz="1400" dirty="0"/>
              <a:t>    Automated—A management framework with built-in intelligence to eliminate complex and brittle scripting, for cloud-scale operations with less manual effort and significant cost savings.</a:t>
            </a:r>
            <a:br>
              <a:rPr lang="en-US" sz="1400" dirty="0"/>
            </a:br>
            <a:r>
              <a:rPr lang="en-US" sz="1400" dirty="0"/>
              <a:t>    Resilient—A software-based architecture that compensates for failing hardware, delivering unprecedented resiliency at minimum cost.</a:t>
            </a:r>
            <a:br>
              <a:rPr lang="en-US" sz="1400" dirty="0"/>
            </a:br>
            <a:r>
              <a:rPr lang="en-US" sz="1400" dirty="0"/>
              <a:t/>
            </a:r>
            <a:br>
              <a:rPr lang="en-US" sz="1400" dirty="0"/>
            </a:br>
            <a:r>
              <a:rPr lang="en-US" sz="1400" dirty="0">
                <a:hlinkClick r:id="rId2"/>
              </a:rPr>
              <a:t>http://www.vmware.com/products/datacenter-virtualization/vcloud-suite/overview.html</a:t>
            </a:r>
            <a:endParaRPr lang="en-US" sz="1400" dirty="0"/>
          </a:p>
        </p:txBody>
      </p:sp>
    </p:spTree>
    <p:extLst>
      <p:ext uri="{BB962C8B-B14F-4D97-AF65-F5344CB8AC3E}">
        <p14:creationId xmlns:p14="http://schemas.microsoft.com/office/powerpoint/2010/main" val="26953064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Cloud security services   (10/14)</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Dynamic Cloud Security </a:t>
            </a:r>
            <a:r>
              <a:rPr lang="en-US" dirty="0" smtClean="0"/>
              <a:t>portfolio </a:t>
            </a:r>
            <a:r>
              <a:rPr lang="en-US" dirty="0"/>
              <a:t>concentrates on aiding enterprises in three of areas of security: authenticating access in the cloud, protecting applications and data in the cloud, and improving visibility into the effectiveness of security controls watching over cloud resources.</a:t>
            </a:r>
          </a:p>
          <a:p>
            <a:r>
              <a:rPr lang="en-US" dirty="0"/>
              <a:t>More than 200 engineers helped build the portfolio over the past year. The services extend IBM's collection of security software programs, such as </a:t>
            </a:r>
            <a:r>
              <a:rPr lang="en-US" dirty="0" err="1"/>
              <a:t>QRadar</a:t>
            </a:r>
            <a:r>
              <a:rPr lang="en-US" dirty="0"/>
              <a:t> security event management software and the Guardian data protection software, so they can be used to guard cloud resources as well</a:t>
            </a:r>
            <a:r>
              <a:rPr lang="en-US" dirty="0" smtClean="0"/>
              <a:t>.</a:t>
            </a:r>
          </a:p>
          <a:p>
            <a:r>
              <a:rPr lang="en-US" dirty="0"/>
              <a:t>The portfolio includes a central portal that offers a summary of the state of security across all of an organization's assets. Most security breaches can take weeks or even months to discover, IBM has estimated. The longer a breach goes undiscovered, the more damage an attacker can do. So a security portal can help identify problems as soon as they arise.</a:t>
            </a:r>
          </a:p>
          <a:p>
            <a:endParaRPr lang="en-US" dirty="0"/>
          </a:p>
        </p:txBody>
      </p:sp>
    </p:spTree>
    <p:extLst>
      <p:ext uri="{BB962C8B-B14F-4D97-AF65-F5344CB8AC3E}">
        <p14:creationId xmlns:p14="http://schemas.microsoft.com/office/powerpoint/2010/main" val="18739408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 security services II</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IBM services can scan the applications being used in the cloud for potential vulnerabilities, and can alert developers or system administrators of any potential security weaknesses. They can identify sensitive data in the cloud, and then monitor that data for any unauthorized usage. Pricing is based on different services used, overall usage and other factors.</a:t>
            </a:r>
          </a:p>
          <a:p>
            <a:r>
              <a:rPr lang="en-US" dirty="0"/>
              <a:t>IBM itself already collects more than 20 billion daily security events in the course of its duties managing security for clients. This intelligence allows IBM to identify threats early on.</a:t>
            </a:r>
          </a:p>
          <a:p>
            <a:r>
              <a:rPr lang="en-US" dirty="0"/>
              <a:t>IBM has </a:t>
            </a:r>
            <a:r>
              <a:rPr lang="en-US" dirty="0" smtClean="0"/>
              <a:t>identified security</a:t>
            </a:r>
            <a:r>
              <a:rPr lang="en-US" dirty="0"/>
              <a:t> as a growth market for the company. It has acquired 12 security companies in the past decade, and has invested more than $2 billion into security research, garnering more than 3,000 patents in this area</a:t>
            </a:r>
            <a:r>
              <a:rPr lang="en-US" dirty="0" smtClean="0"/>
              <a:t>.</a:t>
            </a:r>
          </a:p>
          <a:p>
            <a:r>
              <a:rPr lang="en-US" dirty="0"/>
              <a:t>In the field of cloud security, IBM will be competing against a wide variety of companies such as Symantec, Barracuda, </a:t>
            </a:r>
            <a:r>
              <a:rPr lang="en-US" dirty="0" err="1"/>
              <a:t>Qualys</a:t>
            </a:r>
            <a:r>
              <a:rPr lang="en-US" dirty="0"/>
              <a:t>, </a:t>
            </a:r>
            <a:r>
              <a:rPr lang="en-US" dirty="0" err="1"/>
              <a:t>SafeNet</a:t>
            </a:r>
            <a:r>
              <a:rPr lang="en-US" dirty="0"/>
              <a:t>, TrendMicro and WatchGuard</a:t>
            </a:r>
          </a:p>
          <a:p>
            <a:endParaRPr lang="en-US" dirty="0"/>
          </a:p>
        </p:txBody>
      </p:sp>
    </p:spTree>
    <p:extLst>
      <p:ext uri="{BB962C8B-B14F-4D97-AF65-F5344CB8AC3E}">
        <p14:creationId xmlns:p14="http://schemas.microsoft.com/office/powerpoint/2010/main" val="36511198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p:cNvSpPr>
          <p:nvPr>
            <p:ph type="title"/>
          </p:nvPr>
        </p:nvSpPr>
        <p:spPr/>
        <p:txBody>
          <a:bodyPr/>
          <a:lstStyle/>
          <a:p>
            <a:r>
              <a:rPr lang="en-US" smtClean="0"/>
              <a:t>IBM and the cloud</a:t>
            </a:r>
          </a:p>
        </p:txBody>
      </p:sp>
      <p:sp>
        <p:nvSpPr>
          <p:cNvPr id="125954" name="Rectangle 3"/>
          <p:cNvSpPr>
            <a:spLocks noGrp="1"/>
          </p:cNvSpPr>
          <p:nvPr>
            <p:ph type="body" idx="1"/>
          </p:nvPr>
        </p:nvSpPr>
        <p:spPr/>
        <p:txBody>
          <a:bodyPr>
            <a:normAutofit/>
          </a:bodyPr>
          <a:lstStyle/>
          <a:p>
            <a:pPr>
              <a:lnSpc>
                <a:spcPct val="80000"/>
              </a:lnSpc>
            </a:pPr>
            <a:r>
              <a:rPr lang="en-US" sz="2400" dirty="0"/>
              <a:t>IBM has </a:t>
            </a:r>
            <a:r>
              <a:rPr lang="en-US" sz="2400" dirty="0" smtClean="0"/>
              <a:t>two tiers of cloud services, </a:t>
            </a:r>
            <a:r>
              <a:rPr lang="en-US" sz="2400" dirty="0"/>
              <a:t>under the umbrella name of the IBM </a:t>
            </a:r>
            <a:r>
              <a:rPr lang="en-US" sz="2400" dirty="0" err="1"/>
              <a:t>SmartCloud</a:t>
            </a:r>
            <a:r>
              <a:rPr lang="en-US" sz="2400" dirty="0"/>
              <a:t>.</a:t>
            </a:r>
          </a:p>
          <a:p>
            <a:pPr>
              <a:lnSpc>
                <a:spcPct val="80000"/>
              </a:lnSpc>
            </a:pPr>
            <a:r>
              <a:rPr lang="en-US" sz="2400" dirty="0"/>
              <a:t>One, the Enterprise service, is an infrastructure-as-a-service offering similar to those from Amazon Web Services. Customers can deploy Windows or Linux applications in IBM data centers and IBM says it will guarantee 99.5 percent uptime annually.</a:t>
            </a:r>
          </a:p>
          <a:p>
            <a:pPr>
              <a:lnSpc>
                <a:spcPct val="80000"/>
              </a:lnSpc>
            </a:pPr>
            <a:r>
              <a:rPr lang="en-US" sz="2400" dirty="0"/>
              <a:t>The other, Enterprise Plus, offers higher levels of security and a 99.9 percent uptime guarantee, plus the option to run virtual machines on dedicated hardware, rather than servers shared with other customers, and the option to use AIX as well Windows and Linux.  It also has more flexible management, security, and availability options. IBM will manage just the hardware and hypervisors, for example, or almost any combination of the OS, middleware, application, or entire business process. </a:t>
            </a:r>
          </a:p>
        </p:txBody>
      </p:sp>
    </p:spTree>
    <p:extLst>
      <p:ext uri="{BB962C8B-B14F-4D97-AF65-F5344CB8AC3E}">
        <p14:creationId xmlns:p14="http://schemas.microsoft.com/office/powerpoint/2010/main" val="23050003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cap="all" dirty="0"/>
              <a:t>Cloud Access Security Broker (CASB)</a:t>
            </a:r>
            <a:br>
              <a:rPr lang="en-US" b="1" cap="all" dirty="0"/>
            </a:br>
            <a:endParaRPr lang="en-US" dirty="0"/>
          </a:p>
        </p:txBody>
      </p:sp>
      <p:sp>
        <p:nvSpPr>
          <p:cNvPr id="3" name="Content Placeholder 2"/>
          <p:cNvSpPr>
            <a:spLocks noGrp="1"/>
          </p:cNvSpPr>
          <p:nvPr>
            <p:ph idx="1"/>
          </p:nvPr>
        </p:nvSpPr>
        <p:spPr/>
        <p:txBody>
          <a:bodyPr/>
          <a:lstStyle/>
          <a:p>
            <a:r>
              <a:rPr lang="en-US" b="1" dirty="0" smtClean="0"/>
              <a:t>Intent</a:t>
            </a:r>
            <a:endParaRPr lang="en-US" dirty="0"/>
          </a:p>
          <a:p>
            <a:r>
              <a:rPr lang="en-US" dirty="0" smtClean="0"/>
              <a:t>CASBs </a:t>
            </a:r>
            <a:r>
              <a:rPr lang="en-US" dirty="0"/>
              <a:t>are security enforcement points between consumers and service providers that apply security controls to access cloud services, usually SaaS services. They may also control access to internal company resources. Security controls may include authentication (credentials and passwords), authorization policy enforcement, intrusion prevention, antimalware filters, security logging/auditing, and encryption.</a:t>
            </a:r>
          </a:p>
        </p:txBody>
      </p:sp>
    </p:spTree>
    <p:extLst>
      <p:ext uri="{BB962C8B-B14F-4D97-AF65-F5344CB8AC3E}">
        <p14:creationId xmlns:p14="http://schemas.microsoft.com/office/powerpoint/2010/main" val="21048385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idea</a:t>
            </a:r>
            <a:endParaRPr lang="en-US" dirty="0"/>
          </a:p>
        </p:txBody>
      </p:sp>
      <p:pic>
        <p:nvPicPr>
          <p:cNvPr id="3" name="Picture 2"/>
          <p:cNvPicPr>
            <a:picLocks noChangeAspect="1"/>
          </p:cNvPicPr>
          <p:nvPr/>
        </p:nvPicPr>
        <p:blipFill>
          <a:blip r:embed="rId2"/>
          <a:stretch>
            <a:fillRect/>
          </a:stretch>
        </p:blipFill>
        <p:spPr>
          <a:xfrm>
            <a:off x="2420112" y="2702508"/>
            <a:ext cx="6348984" cy="2930195"/>
          </a:xfrm>
          <a:prstGeom prst="rect">
            <a:avLst/>
          </a:prstGeom>
        </p:spPr>
      </p:pic>
    </p:spTree>
    <p:extLst>
      <p:ext uri="{BB962C8B-B14F-4D97-AF65-F5344CB8AC3E}">
        <p14:creationId xmlns:p14="http://schemas.microsoft.com/office/powerpoint/2010/main" val="130909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Title 1"/>
          <p:cNvSpPr>
            <a:spLocks/>
          </p:cNvSpPr>
          <p:nvPr/>
        </p:nvSpPr>
        <p:spPr bwMode="auto">
          <a:xfrm>
            <a:off x="2209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i="1">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i="0">
                <a:solidFill>
                  <a:schemeClr val="tx2"/>
                </a:solidFill>
              </a:rPr>
              <a:t>Cloud services</a:t>
            </a:r>
          </a:p>
        </p:txBody>
      </p:sp>
      <p:graphicFrame>
        <p:nvGraphicFramePr>
          <p:cNvPr id="748547" name="Object 4"/>
          <p:cNvGraphicFramePr>
            <a:graphicFrameLocks noChangeAspect="1"/>
          </p:cNvGraphicFramePr>
          <p:nvPr/>
        </p:nvGraphicFramePr>
        <p:xfrm>
          <a:off x="3305175" y="1371600"/>
          <a:ext cx="5581650" cy="4910138"/>
        </p:xfrm>
        <a:graphic>
          <a:graphicData uri="http://schemas.openxmlformats.org/presentationml/2006/ole">
            <mc:AlternateContent xmlns:mc="http://schemas.openxmlformats.org/markup-compatibility/2006">
              <mc:Choice xmlns:v="urn:schemas-microsoft-com:vml" Requires="v">
                <p:oleObj spid="_x0000_s11373" name="Document" r:id="rId3" imgW="5274000" imgH="6469200" progId="Word.Document.12">
                  <p:embed/>
                </p:oleObj>
              </mc:Choice>
              <mc:Fallback>
                <p:oleObj name="Document" r:id="rId3" imgW="5274000" imgH="64692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5175" y="1371600"/>
                        <a:ext cx="5581650" cy="491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6911181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 of CASB</a:t>
            </a:r>
            <a:endParaRPr lang="en-US" dirty="0"/>
          </a:p>
        </p:txBody>
      </p:sp>
      <p:pic>
        <p:nvPicPr>
          <p:cNvPr id="3" name="Picture 2"/>
          <p:cNvPicPr>
            <a:picLocks noChangeAspect="1"/>
          </p:cNvPicPr>
          <p:nvPr/>
        </p:nvPicPr>
        <p:blipFill>
          <a:blip r:embed="rId2"/>
          <a:stretch>
            <a:fillRect/>
          </a:stretch>
        </p:blipFill>
        <p:spPr>
          <a:xfrm>
            <a:off x="2415173" y="1894620"/>
            <a:ext cx="6884275" cy="4259291"/>
          </a:xfrm>
          <a:prstGeom prst="rect">
            <a:avLst/>
          </a:prstGeom>
        </p:spPr>
      </p:pic>
    </p:spTree>
    <p:extLst>
      <p:ext uri="{BB962C8B-B14F-4D97-AF65-F5344CB8AC3E}">
        <p14:creationId xmlns:p14="http://schemas.microsoft.com/office/powerpoint/2010/main" val="32408043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r>
              <a:rPr lang="en-US" dirty="0" smtClean="0"/>
              <a:t>Consumers </a:t>
            </a:r>
            <a:r>
              <a:rPr lang="en-US" dirty="0"/>
              <a:t>(users) request services through the Broker, which in turn gets them from one of the Service </a:t>
            </a:r>
            <a:r>
              <a:rPr lang="en-US" dirty="0" smtClean="0"/>
              <a:t>Providers</a:t>
            </a:r>
          </a:p>
          <a:p>
            <a:r>
              <a:rPr lang="en-US" dirty="0" smtClean="0"/>
              <a:t>The </a:t>
            </a:r>
            <a:r>
              <a:rPr lang="en-US" dirty="0"/>
              <a:t>Broker includes a set of security mechanisms such as a </a:t>
            </a:r>
            <a:r>
              <a:rPr lang="en-US" dirty="0" err="1"/>
              <a:t>SecurityLogger</a:t>
            </a:r>
            <a:r>
              <a:rPr lang="en-US" dirty="0"/>
              <a:t>/Auditor, an Authorizer, an Authenticator, an </a:t>
            </a:r>
            <a:r>
              <a:rPr lang="en-US" dirty="0" err="1"/>
              <a:t>Encryptor</a:t>
            </a:r>
            <a:r>
              <a:rPr lang="en-US" dirty="0"/>
              <a:t>, and maybe </a:t>
            </a:r>
            <a:r>
              <a:rPr lang="en-US" dirty="0" smtClean="0"/>
              <a:t>others</a:t>
            </a:r>
          </a:p>
          <a:p>
            <a:r>
              <a:rPr lang="en-US" dirty="0" smtClean="0"/>
              <a:t>Consumers </a:t>
            </a:r>
            <a:r>
              <a:rPr lang="en-US" dirty="0"/>
              <a:t>and CASBs can be mutually authenticated. The CASB enforces rights for the consumers when they try to access an application. </a:t>
            </a:r>
            <a:r>
              <a:rPr lang="en-US" dirty="0" err="1"/>
              <a:t>InternalResources</a:t>
            </a:r>
            <a:r>
              <a:rPr lang="en-US" dirty="0"/>
              <a:t> (applications) can also be controlled by the CASB. An Identity Federation provides identifiers across consumers and SPs.</a:t>
            </a:r>
          </a:p>
          <a:p>
            <a:endParaRPr lang="en-US" dirty="0"/>
          </a:p>
          <a:p>
            <a:endParaRPr lang="en-US" dirty="0"/>
          </a:p>
        </p:txBody>
      </p:sp>
    </p:spTree>
    <p:extLst>
      <p:ext uri="{BB962C8B-B14F-4D97-AF65-F5344CB8AC3E}">
        <p14:creationId xmlns:p14="http://schemas.microsoft.com/office/powerpoint/2010/main" val="18543492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“Access an application service”</a:t>
            </a:r>
            <a:endParaRPr lang="en-US" dirty="0"/>
          </a:p>
        </p:txBody>
      </p:sp>
      <p:pic>
        <p:nvPicPr>
          <p:cNvPr id="3" name="Picture 2"/>
          <p:cNvPicPr>
            <a:picLocks noChangeAspect="1"/>
          </p:cNvPicPr>
          <p:nvPr/>
        </p:nvPicPr>
        <p:blipFill>
          <a:blip r:embed="rId2"/>
          <a:stretch>
            <a:fillRect/>
          </a:stretch>
        </p:blipFill>
        <p:spPr>
          <a:xfrm>
            <a:off x="3719792" y="2383888"/>
            <a:ext cx="5154751" cy="3879751"/>
          </a:xfrm>
          <a:prstGeom prst="rect">
            <a:avLst/>
          </a:prstGeom>
        </p:spPr>
      </p:pic>
    </p:spTree>
    <p:extLst>
      <p:ext uri="{BB962C8B-B14F-4D97-AF65-F5344CB8AC3E}">
        <p14:creationId xmlns:p14="http://schemas.microsoft.com/office/powerpoint/2010/main" val="13982905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Known uses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err="1"/>
              <a:t>Adallom</a:t>
            </a:r>
            <a:r>
              <a:rPr lang="en-US" dirty="0"/>
              <a:t> [Ada15]—integrates with the authentication services in SaaS to let institutions monitor the activities of users in any location and any device. This product includes a behavior analysis component to assess the possible risk of specific transactions.</a:t>
            </a:r>
          </a:p>
          <a:p>
            <a:pPr lvl="0"/>
            <a:r>
              <a:rPr lang="en-US" dirty="0" err="1"/>
              <a:t>Bitglass</a:t>
            </a:r>
            <a:r>
              <a:rPr lang="en-US" dirty="0"/>
              <a:t> [Bit]—provides RBAC, encryption, session control, identity, and DRM.</a:t>
            </a:r>
          </a:p>
          <a:p>
            <a:pPr lvl="0"/>
            <a:r>
              <a:rPr lang="en-US" dirty="0"/>
              <a:t>Cipher Cloud [</a:t>
            </a:r>
            <a:r>
              <a:rPr lang="en-US" dirty="0" err="1"/>
              <a:t>Cip</a:t>
            </a:r>
            <a:r>
              <a:rPr lang="en-US" dirty="0"/>
              <a:t>]-- protection controls include encryption, tokenization, monitoring, data loss prevention, and malware detection.</a:t>
            </a:r>
          </a:p>
          <a:p>
            <a:pPr lvl="0"/>
            <a:r>
              <a:rPr lang="en-US" dirty="0" err="1"/>
              <a:t>Elastica</a:t>
            </a:r>
            <a:r>
              <a:rPr lang="en-US" dirty="0"/>
              <a:t> </a:t>
            </a:r>
            <a:r>
              <a:rPr lang="en-US" dirty="0" err="1"/>
              <a:t>Cloudsoc</a:t>
            </a:r>
            <a:r>
              <a:rPr lang="en-US" dirty="0"/>
              <a:t> [Ela15]—Provides authentication, authorization, monitoring, and other services. It can interact with third-party APIs.</a:t>
            </a:r>
          </a:p>
          <a:p>
            <a:pPr lvl="0"/>
            <a:r>
              <a:rPr lang="en-US" dirty="0" err="1"/>
              <a:t>Skyhigh</a:t>
            </a:r>
            <a:r>
              <a:rPr lang="en-US" dirty="0"/>
              <a:t> Networks [Sky]—includes encryption, logging/auditing, access control, and anomaly detection (IDS). It also provides risk ratings of cloud services. Integrates authentication with standards such as SAML. </a:t>
            </a:r>
          </a:p>
          <a:p>
            <a:r>
              <a:rPr lang="en-US" dirty="0"/>
              <a:t> IBM (http://</a:t>
            </a:r>
            <a:r>
              <a:rPr lang="en-US" dirty="0" smtClean="0"/>
              <a:t>www-03.ibm.com/security/cloud/cloud-security-enforcer.html)</a:t>
            </a:r>
            <a:endParaRPr lang="en-US" dirty="0"/>
          </a:p>
          <a:p>
            <a:endParaRPr lang="en-US" dirty="0"/>
          </a:p>
        </p:txBody>
      </p:sp>
    </p:spTree>
    <p:extLst>
      <p:ext uri="{BB962C8B-B14F-4D97-AF65-F5344CB8AC3E}">
        <p14:creationId xmlns:p14="http://schemas.microsoft.com/office/powerpoint/2010/main" val="39298991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800" dirty="0"/>
              <a:t>K. </a:t>
            </a:r>
            <a:r>
              <a:rPr lang="en-US" sz="1800" dirty="0" err="1"/>
              <a:t>Beckers</a:t>
            </a:r>
            <a:r>
              <a:rPr lang="en-US" sz="1800" dirty="0"/>
              <a:t>, I. </a:t>
            </a:r>
            <a:r>
              <a:rPr lang="en-US" sz="1800" dirty="0" err="1"/>
              <a:t>Coté</a:t>
            </a:r>
            <a:r>
              <a:rPr lang="en-US" sz="1800" dirty="0"/>
              <a:t>, S. </a:t>
            </a:r>
            <a:r>
              <a:rPr lang="en-US" sz="1800" dirty="0" err="1"/>
              <a:t>Fassbender</a:t>
            </a:r>
            <a:r>
              <a:rPr lang="en-US" sz="1800" dirty="0"/>
              <a:t>, M. </a:t>
            </a:r>
            <a:r>
              <a:rPr lang="en-US" sz="1800" dirty="0" err="1"/>
              <a:t>Heisel</a:t>
            </a:r>
            <a:r>
              <a:rPr lang="en-US" sz="1800" dirty="0"/>
              <a:t>, and S. </a:t>
            </a:r>
            <a:r>
              <a:rPr lang="en-US" sz="1800" dirty="0" err="1"/>
              <a:t>Hofbauer</a:t>
            </a:r>
            <a:r>
              <a:rPr lang="en-US" sz="1800" dirty="0"/>
              <a:t>, “A pattern-based method for establishing a cloud-specific information security management system”, </a:t>
            </a:r>
            <a:r>
              <a:rPr lang="en-US" sz="1800" i="1" dirty="0"/>
              <a:t>Requirements Eng</a:t>
            </a:r>
            <a:r>
              <a:rPr lang="en-US" sz="1800" dirty="0"/>
              <a:t>. vol. 18, 2013, 343-395.</a:t>
            </a:r>
          </a:p>
          <a:p>
            <a:r>
              <a:rPr lang="en-US" sz="1800" dirty="0"/>
              <a:t>Cook, </a:t>
            </a:r>
            <a:r>
              <a:rPr lang="en-US" sz="1800" dirty="0" err="1"/>
              <a:t>Milojicic</a:t>
            </a:r>
            <a:r>
              <a:rPr lang="en-US" sz="1800" dirty="0"/>
              <a:t>, and </a:t>
            </a:r>
            <a:r>
              <a:rPr lang="en-US" sz="1800" dirty="0" err="1"/>
              <a:t>Talwar</a:t>
            </a:r>
            <a:r>
              <a:rPr lang="en-US" sz="1800" dirty="0"/>
              <a:t>, “Manageability”,  J. Internet Serv. Appl. Dec </a:t>
            </a:r>
            <a:r>
              <a:rPr lang="en-US" sz="1800" dirty="0" smtClean="0"/>
              <a:t>2011</a:t>
            </a:r>
          </a:p>
          <a:p>
            <a:r>
              <a:rPr lang="en-US" sz="1800" dirty="0"/>
              <a:t>E.B. Fernandez, </a:t>
            </a:r>
            <a:r>
              <a:rPr lang="en-US" sz="1800" dirty="0" err="1"/>
              <a:t>Nobukazu</a:t>
            </a:r>
            <a:r>
              <a:rPr lang="en-US" sz="1800" dirty="0"/>
              <a:t> Yoshioka, Hironori </a:t>
            </a:r>
            <a:r>
              <a:rPr lang="en-US" sz="1800" dirty="0" err="1"/>
              <a:t>Washizaki</a:t>
            </a:r>
            <a:r>
              <a:rPr lang="en-US" sz="1800" dirty="0"/>
              <a:t>, “Cloud Access Security Broker (CASB): A pattern for accessing secure cloud services”, </a:t>
            </a:r>
            <a:r>
              <a:rPr lang="en-US" sz="1800" i="1" dirty="0"/>
              <a:t>Procs. of</a:t>
            </a:r>
            <a:r>
              <a:rPr lang="en-US" sz="1800" dirty="0"/>
              <a:t>  </a:t>
            </a:r>
            <a:r>
              <a:rPr lang="en-US" sz="1800" i="1" dirty="0"/>
              <a:t>4</a:t>
            </a:r>
            <a:r>
              <a:rPr lang="en-US" sz="1800" i="1" baseline="30000" dirty="0"/>
              <a:t>th</a:t>
            </a:r>
            <a:r>
              <a:rPr lang="en-US" sz="1800" dirty="0"/>
              <a:t> </a:t>
            </a:r>
            <a:r>
              <a:rPr lang="en-US" sz="1800" i="1" dirty="0" err="1"/>
              <a:t>AsianPLoP</a:t>
            </a:r>
            <a:r>
              <a:rPr lang="en-US" sz="1800" i="1" dirty="0"/>
              <a:t> (Pattern Languages of Programs) 2015</a:t>
            </a:r>
            <a:r>
              <a:rPr lang="en-US" sz="1800" dirty="0"/>
              <a:t>, Tokyo, Japan, March 2015.</a:t>
            </a:r>
          </a:p>
          <a:p>
            <a:r>
              <a:rPr lang="en-US" sz="1800" dirty="0" smtClean="0"/>
              <a:t>M.R</a:t>
            </a:r>
            <a:r>
              <a:rPr lang="en-US" sz="1800" dirty="0"/>
              <a:t>. Head, A. </a:t>
            </a:r>
            <a:r>
              <a:rPr lang="en-US" sz="1800" dirty="0" err="1"/>
              <a:t>Sailer</a:t>
            </a:r>
            <a:r>
              <a:rPr lang="en-US" sz="1800" dirty="0"/>
              <a:t>, H. Shaikh, and M. </a:t>
            </a:r>
            <a:r>
              <a:rPr lang="en-US" sz="1800" dirty="0" err="1"/>
              <a:t>Viswanathan</a:t>
            </a:r>
            <a:r>
              <a:rPr lang="en-US" sz="1800" dirty="0"/>
              <a:t>, IBM </a:t>
            </a:r>
            <a:r>
              <a:rPr lang="en-US" sz="1800" dirty="0">
                <a:hlinkClick r:id="rId2"/>
              </a:rPr>
              <a:t>http://domino.research.ibm.com/library/cyberdig.nsf/papers/F56608FC1F69819185257669005E6167/$File/rc24883.pdf</a:t>
            </a:r>
            <a:endParaRPr lang="en-US" sz="1800" dirty="0"/>
          </a:p>
          <a:p>
            <a:r>
              <a:rPr lang="en-US" sz="1800" dirty="0" err="1"/>
              <a:t>Karuna</a:t>
            </a:r>
            <a:r>
              <a:rPr lang="en-US" sz="1800" dirty="0"/>
              <a:t> </a:t>
            </a:r>
            <a:r>
              <a:rPr lang="en-US" sz="1800" dirty="0" err="1"/>
              <a:t>Pande</a:t>
            </a:r>
            <a:r>
              <a:rPr lang="en-US" sz="1800" dirty="0"/>
              <a:t> Joshi </a:t>
            </a:r>
            <a:r>
              <a:rPr lang="en-US" sz="1800" i="1" dirty="0"/>
              <a:t>et al.</a:t>
            </a:r>
            <a:r>
              <a:rPr lang="en-US" sz="1800" dirty="0"/>
              <a:t>, </a:t>
            </a:r>
            <a:r>
              <a:rPr lang="en-US" sz="1800" u="sng" dirty="0">
                <a:hlinkClick r:id="rId3"/>
              </a:rPr>
              <a:t>"Automating Cloud Services Lifecycle through Semantic technologies"</a:t>
            </a:r>
            <a:r>
              <a:rPr lang="en-US" sz="1800" dirty="0"/>
              <a:t>,  </a:t>
            </a:r>
            <a:r>
              <a:rPr lang="en-US" sz="1800" i="1" dirty="0"/>
              <a:t>IEEE Transactions on Service Computing</a:t>
            </a:r>
            <a:r>
              <a:rPr lang="en-US" sz="1800" dirty="0"/>
              <a:t>, January </a:t>
            </a:r>
            <a:r>
              <a:rPr lang="en-US" sz="1800" dirty="0" smtClean="0"/>
              <a:t>2014</a:t>
            </a:r>
            <a:endParaRPr lang="en-US" sz="1800" dirty="0"/>
          </a:p>
          <a:p>
            <a:endParaRPr lang="en-US" sz="1800" dirty="0"/>
          </a:p>
          <a:p>
            <a:endParaRPr lang="en-US" sz="1800" dirty="0"/>
          </a:p>
        </p:txBody>
      </p:sp>
    </p:spTree>
    <p:extLst>
      <p:ext uri="{BB962C8B-B14F-4D97-AF65-F5344CB8AC3E}">
        <p14:creationId xmlns:p14="http://schemas.microsoft.com/office/powerpoint/2010/main" val="151830572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II</a:t>
            </a:r>
            <a:endParaRPr lang="en-US" dirty="0"/>
          </a:p>
        </p:txBody>
      </p:sp>
      <p:sp>
        <p:nvSpPr>
          <p:cNvPr id="3" name="Content Placeholder 2"/>
          <p:cNvSpPr>
            <a:spLocks noGrp="1"/>
          </p:cNvSpPr>
          <p:nvPr>
            <p:ph idx="1"/>
          </p:nvPr>
        </p:nvSpPr>
        <p:spPr/>
        <p:txBody>
          <a:bodyPr>
            <a:normAutofit lnSpcReduction="10000"/>
          </a:bodyPr>
          <a:lstStyle/>
          <a:p>
            <a:r>
              <a:rPr lang="en-US" dirty="0" err="1"/>
              <a:t>E.B.Fernandez</a:t>
            </a:r>
            <a:r>
              <a:rPr lang="en-US" dirty="0"/>
              <a:t>, </a:t>
            </a:r>
            <a:r>
              <a:rPr lang="en-US" dirty="0" err="1"/>
              <a:t>O.Ajaj</a:t>
            </a:r>
            <a:r>
              <a:rPr lang="en-US" dirty="0"/>
              <a:t>, </a:t>
            </a:r>
            <a:r>
              <a:rPr lang="en-US" dirty="0" err="1"/>
              <a:t>I.Buckley</a:t>
            </a:r>
            <a:r>
              <a:rPr lang="en-US" dirty="0"/>
              <a:t>, </a:t>
            </a:r>
            <a:r>
              <a:rPr lang="en-US" dirty="0" err="1"/>
              <a:t>N.Delessy-Gassant</a:t>
            </a:r>
            <a:r>
              <a:rPr lang="en-US" dirty="0"/>
              <a:t>, </a:t>
            </a:r>
            <a:r>
              <a:rPr lang="en-US" dirty="0" err="1"/>
              <a:t>K.Hashizume</a:t>
            </a:r>
            <a:r>
              <a:rPr lang="en-US" dirty="0"/>
              <a:t>, </a:t>
            </a:r>
            <a:r>
              <a:rPr lang="en-US" dirty="0" err="1" smtClean="0"/>
              <a:t>M.M.Larrondo</a:t>
            </a:r>
            <a:r>
              <a:rPr lang="en-US" dirty="0" smtClean="0"/>
              <a:t>-Petrie</a:t>
            </a:r>
            <a:r>
              <a:rPr lang="en-US" dirty="0"/>
              <a:t>, “A Survey of Patterns for Web Services Security and Reliability Standards</a:t>
            </a:r>
            <a:r>
              <a:rPr lang="en-US" dirty="0" smtClean="0"/>
              <a:t>.” </a:t>
            </a:r>
            <a:r>
              <a:rPr lang="en-US" i="1" dirty="0"/>
              <a:t>Future Internet</a:t>
            </a:r>
            <a:r>
              <a:rPr lang="en-US" dirty="0"/>
              <a:t> </a:t>
            </a:r>
            <a:r>
              <a:rPr lang="en-US" b="1" dirty="0"/>
              <a:t>2012</a:t>
            </a:r>
            <a:r>
              <a:rPr lang="en-US" dirty="0"/>
              <a:t>, </a:t>
            </a:r>
            <a:r>
              <a:rPr lang="en-US" i="1" dirty="0"/>
              <a:t>4</a:t>
            </a:r>
            <a:r>
              <a:rPr lang="en-US" dirty="0"/>
              <a:t>, 430-450. http://www.mdpi.com/1999-5903/4/2/430/</a:t>
            </a:r>
          </a:p>
          <a:p>
            <a:r>
              <a:rPr lang="en-US" dirty="0" err="1" smtClean="0"/>
              <a:t>E.B.Fernandez</a:t>
            </a:r>
            <a:r>
              <a:rPr lang="en-US" dirty="0"/>
              <a:t>, Raul </a:t>
            </a:r>
            <a:r>
              <a:rPr lang="en-US" dirty="0" err="1"/>
              <a:t>Monge</a:t>
            </a:r>
            <a:r>
              <a:rPr lang="en-US" dirty="0"/>
              <a:t>, and Keiko </a:t>
            </a:r>
            <a:r>
              <a:rPr lang="en-US" dirty="0" err="1"/>
              <a:t>Hashizume</a:t>
            </a:r>
            <a:r>
              <a:rPr lang="en-US" dirty="0"/>
              <a:t>, “Building a security reference architecture for cloud systems”, </a:t>
            </a:r>
            <a:r>
              <a:rPr lang="en-US" i="1" dirty="0"/>
              <a:t>Requirements Engineering</a:t>
            </a:r>
            <a:r>
              <a:rPr lang="en-US" dirty="0"/>
              <a:t>. DOI: 10.1007/s00766-014-0218-7 , </a:t>
            </a:r>
            <a:r>
              <a:rPr lang="en-US" dirty="0" smtClean="0"/>
              <a:t>2015</a:t>
            </a:r>
          </a:p>
          <a:p>
            <a:r>
              <a:rPr lang="es-ES" dirty="0" err="1"/>
              <a:t>Keiko</a:t>
            </a:r>
            <a:r>
              <a:rPr lang="es-ES" dirty="0"/>
              <a:t> </a:t>
            </a:r>
            <a:r>
              <a:rPr lang="es-ES" dirty="0" err="1"/>
              <a:t>Hashizume</a:t>
            </a:r>
            <a:r>
              <a:rPr lang="es-ES" dirty="0"/>
              <a:t>, David G. Rosado, Eduardo Fernández-Medina, Eduardo B. </a:t>
            </a:r>
            <a:r>
              <a:rPr lang="es-ES" dirty="0" err="1" smtClean="0"/>
              <a:t>Fernandez</a:t>
            </a:r>
            <a:r>
              <a:rPr lang="es-ES" dirty="0" smtClean="0"/>
              <a:t>, </a:t>
            </a:r>
            <a:r>
              <a:rPr lang="en-US" dirty="0" smtClean="0"/>
              <a:t>“</a:t>
            </a:r>
            <a:r>
              <a:rPr lang="en-US" dirty="0"/>
              <a:t>An Analysis of Security issues for Cloud Computing”, </a:t>
            </a:r>
            <a:r>
              <a:rPr lang="en-US" i="1" dirty="0"/>
              <a:t>Journal of Internet Services and Applications</a:t>
            </a:r>
            <a:r>
              <a:rPr lang="en-US" dirty="0"/>
              <a:t> 2013, 4:5 (27 February 2013) </a:t>
            </a:r>
            <a:r>
              <a:rPr lang="en-US" dirty="0" smtClean="0"/>
              <a:t> </a:t>
            </a:r>
            <a:endParaRPr lang="en-US" dirty="0"/>
          </a:p>
        </p:txBody>
      </p:sp>
    </p:spTree>
    <p:extLst>
      <p:ext uri="{BB962C8B-B14F-4D97-AF65-F5344CB8AC3E}">
        <p14:creationId xmlns:p14="http://schemas.microsoft.com/office/powerpoint/2010/main" val="38388902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Refs. III</a:t>
            </a:r>
            <a:endParaRPr lang="en-US" dirty="0"/>
          </a:p>
        </p:txBody>
      </p:sp>
      <p:sp>
        <p:nvSpPr>
          <p:cNvPr id="3" name="Content Placeholder 2"/>
          <p:cNvSpPr>
            <a:spLocks noGrp="1"/>
          </p:cNvSpPr>
          <p:nvPr>
            <p:ph idx="1"/>
          </p:nvPr>
        </p:nvSpPr>
        <p:spPr/>
        <p:txBody>
          <a:bodyPr>
            <a:normAutofit fontScale="47500" lnSpcReduction="20000"/>
          </a:bodyPr>
          <a:lstStyle/>
          <a:p>
            <a:r>
              <a:rPr lang="en-US" sz="3400" dirty="0" smtClean="0"/>
              <a:t>K</a:t>
            </a:r>
            <a:r>
              <a:rPr lang="en-US" sz="3400" dirty="0"/>
              <a:t>. Hashizume, E. B. Fernandez, and M. M. Larrondo-Petrie, “Cloud Service Model Patterns,” in </a:t>
            </a:r>
            <a:r>
              <a:rPr lang="en-US" sz="3400" i="1" dirty="0"/>
              <a:t>19th Conference on Pattern Languages of Programs</a:t>
            </a:r>
            <a:r>
              <a:rPr lang="en-US" sz="3400" dirty="0"/>
              <a:t>, 2012.</a:t>
            </a:r>
          </a:p>
          <a:p>
            <a:r>
              <a:rPr lang="en-US" sz="3400" dirty="0"/>
              <a:t>K. Hashizume, E. B. Fernandez, and M. M. Larrondo-Petrie, “A pattern for Software-as-a-Service in Clouds,” in </a:t>
            </a:r>
            <a:r>
              <a:rPr lang="en-US" sz="3400" i="1" dirty="0"/>
              <a:t>Workshop on Redefining and Integrating Security  Engineering (RISE’12)</a:t>
            </a:r>
            <a:r>
              <a:rPr lang="en-US" sz="3400" dirty="0"/>
              <a:t>, Washington, DC, USA, 2012.</a:t>
            </a:r>
          </a:p>
          <a:p>
            <a:r>
              <a:rPr lang="en-US" sz="3400" dirty="0"/>
              <a:t>K. Hashizume, E. B. Fernandez, and M. M. Larrondo-Petrie, “Cloud Infrastructure Pattern,” in </a:t>
            </a:r>
            <a:r>
              <a:rPr lang="en-US" sz="3400" i="1" dirty="0"/>
              <a:t>First International Symposium on Software Architecture and Patterns, in conjunction with the 10th Latin American and Caribbean Conference for Engineering and Technology</a:t>
            </a:r>
            <a:r>
              <a:rPr lang="en-US" sz="3400" dirty="0"/>
              <a:t>, Panama, 2012.</a:t>
            </a:r>
          </a:p>
          <a:p>
            <a:r>
              <a:rPr lang="en-US" sz="3400" dirty="0"/>
              <a:t>K. Hashizume, N. Yoshioka, and E. B. Fernandez, “Three Misuse Patterns for Cloud Computing,” in </a:t>
            </a:r>
            <a:r>
              <a:rPr lang="en-US" sz="3400" i="1" dirty="0"/>
              <a:t>Security Engineering for Cloud Computing: Approaches and Tools</a:t>
            </a:r>
            <a:r>
              <a:rPr lang="en-US" sz="3400" dirty="0"/>
              <a:t>, D. G. Rosado, D. Mellado, E. Fernandez-Medina, and M. Piattini, Eds. IGI Global, 2013, pp. 36–53.</a:t>
            </a:r>
          </a:p>
          <a:p>
            <a:r>
              <a:rPr lang="en-US" sz="3400" dirty="0"/>
              <a:t>K. Hashizume, N. Yoshioka, and </a:t>
            </a:r>
            <a:r>
              <a:rPr lang="en-US" sz="3400" dirty="0" err="1"/>
              <a:t>E.B.Fernandez</a:t>
            </a:r>
            <a:r>
              <a:rPr lang="en-US" sz="3400" dirty="0"/>
              <a:t>, "Misuse Patterns for Cloud Computing", </a:t>
            </a:r>
            <a:r>
              <a:rPr lang="en-US" sz="3400" i="1" dirty="0" err="1"/>
              <a:t>Procs</a:t>
            </a:r>
            <a:r>
              <a:rPr lang="en-US" sz="3400" i="1" dirty="0"/>
              <a:t>. of Asian </a:t>
            </a:r>
            <a:r>
              <a:rPr lang="en-US" sz="3400" i="1" dirty="0" err="1"/>
              <a:t>PLoP</a:t>
            </a:r>
            <a:r>
              <a:rPr lang="en-US" sz="3400" i="1" dirty="0"/>
              <a:t> 2011</a:t>
            </a:r>
            <a:r>
              <a:rPr lang="en-US" sz="3400" dirty="0"/>
              <a:t>.</a:t>
            </a:r>
          </a:p>
          <a:p>
            <a:r>
              <a:rPr lang="en-US" sz="3400" dirty="0"/>
              <a:t> Keiko Hashizume, Eduardo B. Fernandez, and </a:t>
            </a:r>
            <a:r>
              <a:rPr lang="en-US" sz="3400" dirty="0" err="1"/>
              <a:t>Nobukazu</a:t>
            </a:r>
            <a:r>
              <a:rPr lang="en-US" sz="3400" dirty="0"/>
              <a:t> Yoshioka, "Misuse patterns for cloud computing: Malicious virtual machine creation"", </a:t>
            </a:r>
            <a:r>
              <a:rPr lang="en-US" sz="3400" i="1" dirty="0" err="1"/>
              <a:t>Procs</a:t>
            </a:r>
            <a:r>
              <a:rPr lang="en-US" sz="3400" i="1" dirty="0"/>
              <a:t>. of the Twenty-Third International Conference on Software Engineering and  Knowledge Engineering (SEKE</a:t>
            </a:r>
            <a:r>
              <a:rPr lang="en-US" sz="3400" dirty="0"/>
              <a:t> </a:t>
            </a:r>
            <a:r>
              <a:rPr lang="en-US" sz="3400" i="1" dirty="0"/>
              <a:t>2011),</a:t>
            </a:r>
            <a:r>
              <a:rPr lang="en-US" sz="3400" dirty="0"/>
              <a:t> Miami Beach, USA, July 7-9, </a:t>
            </a:r>
            <a:r>
              <a:rPr lang="en-US" sz="3400" dirty="0" smtClean="0"/>
              <a:t>2011</a:t>
            </a:r>
            <a:endParaRPr lang="en-US" sz="3400" dirty="0"/>
          </a:p>
          <a:p>
            <a:r>
              <a:rPr lang="en-US" sz="3400" dirty="0"/>
              <a:t> </a:t>
            </a:r>
            <a:r>
              <a:rPr lang="en-US" sz="3400" dirty="0" err="1"/>
              <a:t>E.B.Fernandez</a:t>
            </a:r>
            <a:r>
              <a:rPr lang="en-US" sz="3400" dirty="0"/>
              <a:t> and M. </a:t>
            </a:r>
            <a:r>
              <a:rPr lang="en-US" sz="3400" dirty="0" err="1"/>
              <a:t>VanHilst</a:t>
            </a:r>
            <a:r>
              <a:rPr lang="en-US" sz="3400" dirty="0"/>
              <a:t>, ''The Secure Domain Name System pattern'', </a:t>
            </a:r>
            <a:r>
              <a:rPr lang="en-US" sz="3400" i="1" dirty="0" smtClean="0"/>
              <a:t>21st </a:t>
            </a:r>
            <a:r>
              <a:rPr lang="en-US" sz="3400" i="1" dirty="0"/>
              <a:t>Conf. on Pattern Languages of Programs (</a:t>
            </a:r>
            <a:r>
              <a:rPr lang="en-US" sz="3400" i="1" dirty="0" err="1"/>
              <a:t>PLoP</a:t>
            </a:r>
            <a:r>
              <a:rPr lang="en-US" sz="3400" i="1" dirty="0"/>
              <a:t> 2014)</a:t>
            </a:r>
            <a:endParaRPr lang="en-US" sz="3400" dirty="0"/>
          </a:p>
          <a:p>
            <a:pPr marL="0" indent="0">
              <a:buNone/>
            </a:pPr>
            <a:endParaRPr lang="en-US" sz="3400" dirty="0"/>
          </a:p>
          <a:p>
            <a:endParaRPr lang="en-US" dirty="0"/>
          </a:p>
        </p:txBody>
      </p:sp>
    </p:spTree>
    <p:extLst>
      <p:ext uri="{BB962C8B-B14F-4D97-AF65-F5344CB8AC3E}">
        <p14:creationId xmlns:p14="http://schemas.microsoft.com/office/powerpoint/2010/main" val="276414124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IV</a:t>
            </a:r>
            <a:endParaRPr lang="en-US" dirty="0"/>
          </a:p>
        </p:txBody>
      </p:sp>
      <p:sp>
        <p:nvSpPr>
          <p:cNvPr id="3" name="Content Placeholder 2"/>
          <p:cNvSpPr>
            <a:spLocks noGrp="1"/>
          </p:cNvSpPr>
          <p:nvPr>
            <p:ph idx="1"/>
          </p:nvPr>
        </p:nvSpPr>
        <p:spPr/>
        <p:txBody>
          <a:bodyPr>
            <a:normAutofit fontScale="85000" lnSpcReduction="20000"/>
          </a:bodyPr>
          <a:lstStyle/>
          <a:p>
            <a:r>
              <a:rPr lang="en-US" dirty="0"/>
              <a:t>E.B. Fernandez, Raul </a:t>
            </a:r>
            <a:r>
              <a:rPr lang="en-US" dirty="0" err="1"/>
              <a:t>Monge</a:t>
            </a:r>
            <a:r>
              <a:rPr lang="en-US" dirty="0"/>
              <a:t>, and Keiko </a:t>
            </a:r>
            <a:r>
              <a:rPr lang="en-US" dirty="0" err="1"/>
              <a:t>Hashizume</a:t>
            </a:r>
            <a:r>
              <a:rPr lang="en-US" dirty="0"/>
              <a:t>, "Two patterns for cloud computing: Secure Virtual Machine Image Repository and Cloud Policy Management Point"</a:t>
            </a:r>
            <a:r>
              <a:rPr lang="en-US" i="1" dirty="0"/>
              <a:t>20th Conf. on Pattern Languages of Programs (</a:t>
            </a:r>
            <a:r>
              <a:rPr lang="en-US" i="1" dirty="0" err="1"/>
              <a:t>PLoP</a:t>
            </a:r>
            <a:r>
              <a:rPr lang="en-US" i="1" dirty="0"/>
              <a:t> 2013)</a:t>
            </a:r>
            <a:endParaRPr lang="en-US" dirty="0"/>
          </a:p>
          <a:p>
            <a:r>
              <a:rPr lang="en-US" dirty="0" smtClean="0"/>
              <a:t>E</a:t>
            </a:r>
            <a:r>
              <a:rPr lang="en-US" dirty="0"/>
              <a:t>. B. Fernandez, </a:t>
            </a:r>
            <a:r>
              <a:rPr lang="en-US" dirty="0" err="1"/>
              <a:t>Nobukazu</a:t>
            </a:r>
            <a:r>
              <a:rPr lang="en-US" dirty="0"/>
              <a:t> Yoshioka</a:t>
            </a:r>
            <a:r>
              <a:rPr lang="en-US" i="1" dirty="0"/>
              <a:t>,</a:t>
            </a:r>
            <a:r>
              <a:rPr lang="en-US" dirty="0"/>
              <a:t> and Hironori </a:t>
            </a:r>
            <a:r>
              <a:rPr lang="en-US" dirty="0" err="1"/>
              <a:t>Washizaki</a:t>
            </a:r>
            <a:r>
              <a:rPr lang="en-US" dirty="0"/>
              <a:t>, “Patterns for cloud firewalls”,  </a:t>
            </a:r>
            <a:r>
              <a:rPr lang="en-US" i="1" dirty="0" err="1"/>
              <a:t>Procs</a:t>
            </a:r>
            <a:r>
              <a:rPr lang="en-US" i="1" dirty="0"/>
              <a:t>. of</a:t>
            </a:r>
            <a:r>
              <a:rPr lang="en-US" dirty="0"/>
              <a:t> </a:t>
            </a:r>
            <a:r>
              <a:rPr lang="en-US" i="1" dirty="0" err="1"/>
              <a:t>AsianPLoP</a:t>
            </a:r>
            <a:r>
              <a:rPr lang="en-US" i="1" dirty="0"/>
              <a:t> (Pattern Languages of Programs) 2014</a:t>
            </a:r>
            <a:r>
              <a:rPr lang="en-US" dirty="0"/>
              <a:t>, Tokyo, Japan, March 2014.</a:t>
            </a:r>
          </a:p>
          <a:p>
            <a:r>
              <a:rPr lang="en-US" dirty="0" smtClean="0"/>
              <a:t>Oscar </a:t>
            </a:r>
            <a:r>
              <a:rPr lang="en-US" dirty="0" err="1"/>
              <a:t>Encina</a:t>
            </a:r>
            <a:r>
              <a:rPr lang="en-US" dirty="0"/>
              <a:t>, E.B. Fernandez, and </a:t>
            </a:r>
            <a:r>
              <a:rPr lang="en-US" dirty="0" err="1"/>
              <a:t>Raúl</a:t>
            </a:r>
            <a:r>
              <a:rPr lang="en-US" dirty="0"/>
              <a:t> </a:t>
            </a:r>
            <a:r>
              <a:rPr lang="en-US" dirty="0" err="1"/>
              <a:t>Monge</a:t>
            </a:r>
            <a:r>
              <a:rPr lang="en-US" dirty="0"/>
              <a:t>, “A misuse pattern for Denial-of-Service  in federated Inter-Clouds”,   </a:t>
            </a:r>
            <a:r>
              <a:rPr lang="en-US" i="1" dirty="0" err="1"/>
              <a:t>Procs</a:t>
            </a:r>
            <a:r>
              <a:rPr lang="en-US" i="1" dirty="0"/>
              <a:t>. of</a:t>
            </a:r>
            <a:r>
              <a:rPr lang="en-US" dirty="0"/>
              <a:t> </a:t>
            </a:r>
            <a:r>
              <a:rPr lang="en-US" i="1" dirty="0" err="1"/>
              <a:t>AsianPLoP</a:t>
            </a:r>
            <a:r>
              <a:rPr lang="en-US" i="1" dirty="0"/>
              <a:t> (Pattern Languages of Programs) 2014</a:t>
            </a:r>
            <a:r>
              <a:rPr lang="en-US" dirty="0"/>
              <a:t>, Tokyo, Japan, March 2014</a:t>
            </a:r>
            <a:r>
              <a:rPr lang="en-US" dirty="0" smtClean="0"/>
              <a:t>.</a:t>
            </a:r>
          </a:p>
          <a:p>
            <a:r>
              <a:rPr lang="en-US" dirty="0" err="1"/>
              <a:t>D.A,B.Fernandes</a:t>
            </a:r>
            <a:r>
              <a:rPr lang="en-US" dirty="0"/>
              <a:t>, et al., “Security issues in cloud environment”, </a:t>
            </a:r>
            <a:r>
              <a:rPr lang="en-US" i="1" dirty="0"/>
              <a:t>Int. J. of Information </a:t>
            </a:r>
            <a:r>
              <a:rPr lang="en-US" i="1" dirty="0" smtClean="0"/>
              <a:t>                               </a:t>
            </a:r>
            <a:r>
              <a:rPr lang="en-US" i="1" dirty="0"/>
              <a:t>Security, 2014.</a:t>
            </a:r>
            <a:endParaRPr lang="en-US" dirty="0"/>
          </a:p>
          <a:p>
            <a:r>
              <a:rPr lang="en-US" dirty="0" smtClean="0"/>
              <a:t>A</a:t>
            </a:r>
            <a:r>
              <a:rPr lang="en-US" dirty="0"/>
              <a:t>. </a:t>
            </a:r>
            <a:r>
              <a:rPr lang="en-US" dirty="0" err="1"/>
              <a:t>Juels</a:t>
            </a:r>
            <a:r>
              <a:rPr lang="en-US" dirty="0"/>
              <a:t> and A. </a:t>
            </a:r>
            <a:r>
              <a:rPr lang="en-US" dirty="0" err="1"/>
              <a:t>Oprea</a:t>
            </a:r>
            <a:r>
              <a:rPr lang="en-US" dirty="0"/>
              <a:t>, "New approaches to security and availability for cloud data", </a:t>
            </a:r>
            <a:r>
              <a:rPr lang="en-US" i="1" dirty="0"/>
              <a:t>Comm. of the ACM</a:t>
            </a:r>
            <a:r>
              <a:rPr lang="en-US" dirty="0"/>
              <a:t>, vol. 56, No 2, February 2013, 64-73.</a:t>
            </a:r>
          </a:p>
          <a:p>
            <a:pPr marL="0" indent="0">
              <a:buNone/>
            </a:pPr>
            <a:endParaRPr lang="en-US" dirty="0"/>
          </a:p>
        </p:txBody>
      </p:sp>
    </p:spTree>
    <p:extLst>
      <p:ext uri="{BB962C8B-B14F-4D97-AF65-F5344CB8AC3E}">
        <p14:creationId xmlns:p14="http://schemas.microsoft.com/office/powerpoint/2010/main" val="116327638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Refs. </a:t>
            </a:r>
            <a:endParaRPr lang="en-US" dirty="0"/>
          </a:p>
        </p:txBody>
      </p:sp>
      <p:sp>
        <p:nvSpPr>
          <p:cNvPr id="3" name="Content Placeholder 2"/>
          <p:cNvSpPr>
            <a:spLocks noGrp="1"/>
          </p:cNvSpPr>
          <p:nvPr>
            <p:ph idx="1"/>
          </p:nvPr>
        </p:nvSpPr>
        <p:spPr/>
        <p:txBody>
          <a:bodyPr>
            <a:normAutofit lnSpcReduction="10000"/>
          </a:bodyPr>
          <a:lstStyle/>
          <a:p>
            <a:r>
              <a:rPr lang="en-US" sz="1600" dirty="0"/>
              <a:t>[</a:t>
            </a:r>
            <a:r>
              <a:rPr lang="en-US" sz="1600" dirty="0" err="1"/>
              <a:t>Ama</a:t>
            </a:r>
            <a:r>
              <a:rPr lang="en-US" sz="1600" dirty="0"/>
              <a:t>]	Amazon Web Services LLC, “Amazon Elastic Compute Cloud (Amazon EC2)”, </a:t>
            </a:r>
            <a:r>
              <a:rPr lang="en-US" sz="1600" u="sng" dirty="0">
                <a:hlinkClick r:id="rId2"/>
              </a:rPr>
              <a:t>http://aws.amazon.com/ec2</a:t>
            </a:r>
            <a:endParaRPr lang="en-US" sz="1600" dirty="0"/>
          </a:p>
          <a:p>
            <a:r>
              <a:rPr lang="en-US" sz="1600" dirty="0"/>
              <a:t>[</a:t>
            </a:r>
            <a:r>
              <a:rPr lang="en-US" sz="1600" dirty="0" err="1"/>
              <a:t>Daw</a:t>
            </a:r>
            <a:r>
              <a:rPr lang="en-US" sz="1600" dirty="0"/>
              <a:t>]	W. </a:t>
            </a:r>
            <a:r>
              <a:rPr lang="en-US" sz="1600" dirty="0" err="1"/>
              <a:t>Dawoud</a:t>
            </a:r>
            <a:r>
              <a:rPr lang="en-US" sz="1600" dirty="0"/>
              <a:t>, I. </a:t>
            </a:r>
            <a:r>
              <a:rPr lang="en-US" sz="1600" dirty="0" err="1"/>
              <a:t>Takouna</a:t>
            </a:r>
            <a:r>
              <a:rPr lang="en-US" sz="1600" dirty="0"/>
              <a:t>, and C. </a:t>
            </a:r>
            <a:r>
              <a:rPr lang="en-US" sz="1600" dirty="0" err="1"/>
              <a:t>Meinel</a:t>
            </a:r>
            <a:r>
              <a:rPr lang="en-US" sz="1600" dirty="0"/>
              <a:t>, “Infrastructure as a Service Security: Challenges and Solutions”, the 7th International Conference on Informatics and Systems, 2010</a:t>
            </a:r>
          </a:p>
          <a:p>
            <a:r>
              <a:rPr lang="en-US" sz="1600" dirty="0"/>
              <a:t>[For]	Force Platform, “Force Platform”, </a:t>
            </a:r>
            <a:r>
              <a:rPr lang="en-US" sz="1600" dirty="0">
                <a:hlinkClick r:id="rId3"/>
              </a:rPr>
              <a:t>http://forceplatform.com/</a:t>
            </a:r>
            <a:endParaRPr lang="en-US" sz="1600" dirty="0"/>
          </a:p>
          <a:p>
            <a:r>
              <a:rPr lang="en-US" sz="1600" dirty="0"/>
              <a:t>[</a:t>
            </a:r>
            <a:r>
              <a:rPr lang="en-US" sz="1600" dirty="0" err="1"/>
              <a:t>GoG</a:t>
            </a:r>
            <a:r>
              <a:rPr lang="en-US" sz="1600" dirty="0"/>
              <a:t>]	</a:t>
            </a:r>
            <a:r>
              <a:rPr lang="en-US" sz="1600" dirty="0" err="1"/>
              <a:t>GoGrid</a:t>
            </a:r>
            <a:r>
              <a:rPr lang="en-US" sz="1600" dirty="0"/>
              <a:t>, “How </a:t>
            </a:r>
            <a:r>
              <a:rPr lang="en-US" sz="1600" dirty="0" err="1"/>
              <a:t>GoGrid</a:t>
            </a:r>
            <a:r>
              <a:rPr lang="en-US" sz="1600" dirty="0"/>
              <a:t> works”, </a:t>
            </a:r>
            <a:r>
              <a:rPr lang="en-US" sz="1600" dirty="0">
                <a:hlinkClick r:id="rId4"/>
              </a:rPr>
              <a:t>http://www.gogrid.com</a:t>
            </a:r>
            <a:endParaRPr lang="en-US" sz="1600" dirty="0"/>
          </a:p>
          <a:p>
            <a:r>
              <a:rPr lang="en-US" sz="1600" dirty="0"/>
              <a:t>[Hut10]  G. Hutch, “Getting the most out of Virtualization”, The Architecture Journal, </a:t>
            </a:r>
            <a:r>
              <a:rPr lang="en-US" sz="1600" dirty="0">
                <a:hlinkClick r:id="rId5"/>
              </a:rPr>
              <a:t>http://msdn.microsoft.com/en-us/architecture/ff803574.aspx</a:t>
            </a:r>
            <a:endParaRPr lang="en-US" sz="1600" dirty="0"/>
          </a:p>
          <a:p>
            <a:r>
              <a:rPr lang="en-US" sz="1600" dirty="0"/>
              <a:t>[Luo10] Y. </a:t>
            </a:r>
            <a:r>
              <a:rPr lang="en-US" sz="1600" dirty="0" err="1"/>
              <a:t>Luo</a:t>
            </a:r>
            <a:r>
              <a:rPr lang="en-US" sz="1600" dirty="0"/>
              <a:t>, “Network I/O virtualization for cloud computing”, IEEE IT Pro, Sept./Oct. 2010, 36-41</a:t>
            </a:r>
          </a:p>
          <a:p>
            <a:r>
              <a:rPr lang="en-US" sz="1600" dirty="0"/>
              <a:t>[Nur09] D. </a:t>
            </a:r>
            <a:r>
              <a:rPr lang="en-US" sz="1600" dirty="0" err="1"/>
              <a:t>Nurmi</a:t>
            </a:r>
            <a:r>
              <a:rPr lang="en-US" sz="1600" dirty="0"/>
              <a:t>, et al., “The Eucalyptus Open-source Cloud-computing system”, 9</a:t>
            </a:r>
            <a:r>
              <a:rPr lang="en-US" sz="1600" baseline="30000" dirty="0"/>
              <a:t>th</a:t>
            </a:r>
            <a:r>
              <a:rPr lang="en-US" sz="1600" dirty="0"/>
              <a:t> IEEE/ACM Int. Symposium on Cluster Computing and the grid, 2009, 124-131.</a:t>
            </a:r>
          </a:p>
          <a:p>
            <a:r>
              <a:rPr lang="en-US" sz="1600" dirty="0"/>
              <a:t>[Pop74] G. </a:t>
            </a:r>
            <a:r>
              <a:rPr lang="en-US" sz="1600" dirty="0" err="1"/>
              <a:t>Popek</a:t>
            </a:r>
            <a:r>
              <a:rPr lang="en-US" sz="1600" dirty="0"/>
              <a:t> and R.P. Goldberg, “Formal requirements for </a:t>
            </a:r>
            <a:r>
              <a:rPr lang="en-US" sz="1600" dirty="0" err="1"/>
              <a:t>virtualizable</a:t>
            </a:r>
            <a:r>
              <a:rPr lang="en-US" sz="1600" dirty="0"/>
              <a:t> third generation architectures”, Comm. of the ACM, vol. 17, No 7, 1974. </a:t>
            </a:r>
            <a:r>
              <a:rPr lang="en-US" sz="1600" dirty="0">
                <a:hlinkClick r:id="rId6"/>
              </a:rPr>
              <a:t>http://en.wikipedia.org/wiki/Popek_and_Goldberg_virtualization_requirements</a:t>
            </a:r>
            <a:endParaRPr lang="en-US" sz="1600" dirty="0"/>
          </a:p>
          <a:p>
            <a:r>
              <a:rPr lang="de-DE" sz="1600" dirty="0"/>
              <a:t>[VMw]	VMware, </a:t>
            </a:r>
            <a:r>
              <a:rPr lang="de-DE" sz="1600" dirty="0">
                <a:hlinkClick r:id="rId7"/>
              </a:rPr>
              <a:t>http://www.vmware.com</a:t>
            </a:r>
            <a:endParaRPr lang="de-DE" sz="1600" dirty="0"/>
          </a:p>
          <a:p>
            <a:r>
              <a:rPr lang="en-US" sz="1600" dirty="0"/>
              <a:t>[You08]  L. </a:t>
            </a:r>
            <a:r>
              <a:rPr lang="en-US" sz="1600" dirty="0" err="1"/>
              <a:t>Youseff</a:t>
            </a:r>
            <a:r>
              <a:rPr lang="en-US" sz="1600" dirty="0"/>
              <a:t>, M. </a:t>
            </a:r>
            <a:r>
              <a:rPr lang="en-US" sz="1600" dirty="0" err="1"/>
              <a:t>Butrico</a:t>
            </a:r>
            <a:r>
              <a:rPr lang="en-US" sz="1600" dirty="0"/>
              <a:t>, and D. Da Silva, “Toward a Unified Ontology of Cloud Computing”, Grid Computing Environments Workshop 2008 (GCE’08)</a:t>
            </a:r>
          </a:p>
          <a:p>
            <a:endParaRPr lang="en-US" sz="1600" dirty="0"/>
          </a:p>
          <a:p>
            <a:endParaRPr lang="en-US" sz="1600" dirty="0"/>
          </a:p>
          <a:p>
            <a:endParaRPr lang="en-US" sz="1600" dirty="0"/>
          </a:p>
        </p:txBody>
      </p:sp>
    </p:spTree>
    <p:extLst>
      <p:ext uri="{BB962C8B-B14F-4D97-AF65-F5344CB8AC3E}">
        <p14:creationId xmlns:p14="http://schemas.microsoft.com/office/powerpoint/2010/main" val="3343352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6782</TotalTime>
  <Words>7775</Words>
  <Application>Microsoft Office PowerPoint</Application>
  <PresentationFormat>Widescreen</PresentationFormat>
  <Paragraphs>480</Paragraphs>
  <Slides>98</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98</vt:i4>
      </vt:variant>
    </vt:vector>
  </HeadingPairs>
  <TitlesOfParts>
    <vt:vector size="105" baseType="lpstr">
      <vt:lpstr>Arial</vt:lpstr>
      <vt:lpstr>Calibri</vt:lpstr>
      <vt:lpstr>Calibri Light</vt:lpstr>
      <vt:lpstr>Symbol</vt:lpstr>
      <vt:lpstr>Times New Roman</vt:lpstr>
      <vt:lpstr>Office Theme</vt:lpstr>
      <vt:lpstr>Document</vt:lpstr>
      <vt:lpstr>Chapter 5: Cloud Computing Security</vt:lpstr>
      <vt:lpstr> Q1: Find threat for the activities of Use Case “Delete course section”:   A1: Find courses with enrollment under 5 students   A2: Delete their enrolled students   A3:  Delete the courses from the semester catalog </vt:lpstr>
      <vt:lpstr>Q2: Follow the SSF metamodel to build a SSF for RBAC  and combine it with an Authentication SSF</vt:lpstr>
      <vt:lpstr>RBAC and Authentication SSFs</vt:lpstr>
      <vt:lpstr>Q3: Describe three Semantic Analysis patterns that could be useful to build. Indicate their main use cases. </vt:lpstr>
      <vt:lpstr>More SAPs</vt:lpstr>
      <vt:lpstr>Assignment 2  (due Wed., June 1st)</vt:lpstr>
      <vt:lpstr>PowerPoint Presentation</vt:lpstr>
      <vt:lpstr>PowerPoint Presentation</vt:lpstr>
      <vt:lpstr>PowerPoint Presentation</vt:lpstr>
      <vt:lpstr>PowerPoint Presentation</vt:lpstr>
      <vt:lpstr>PowerPoint Presentation</vt:lpstr>
      <vt:lpstr>PowerPoint Presentation</vt:lpstr>
      <vt:lpstr> Main players in the IaaS space   (10/14) </vt:lpstr>
      <vt:lpstr>http://www.gartner.com/technology/reprints.do?id=1-1UM9419&amp;ct=140529&amp;st=sb</vt:lpstr>
      <vt:lpstr>HP Helion</vt:lpstr>
      <vt:lpstr>OpenStack</vt:lpstr>
      <vt:lpstr>PowerPoint Presentation</vt:lpstr>
      <vt:lpstr>PowerPoint Presentation</vt:lpstr>
      <vt:lpstr>More requirements</vt:lpstr>
      <vt:lpstr>PowerPoint Presentation</vt:lpstr>
      <vt:lpstr> NIST reference architecture</vt:lpstr>
      <vt:lpstr>PowerPoint Presentation</vt:lpstr>
      <vt:lpstr>Services available to actors</vt:lpstr>
      <vt:lpstr> Keiko Hashizume, Eduardo B. Fernandez, and Maria M. Larrondo-Petrie “A Reference Architecture for Cloud Computing</vt:lpstr>
      <vt:lpstr>PowerPoint Presentation</vt:lpstr>
      <vt:lpstr>System architecture for IaaS</vt:lpstr>
      <vt:lpstr>Use Case Create a VM for a user</vt:lpstr>
      <vt:lpstr>UC Create a VM</vt:lpstr>
      <vt:lpstr>PowerPoint Presentation</vt:lpstr>
      <vt:lpstr>PowerPoint Presentation</vt:lpstr>
      <vt:lpstr>Cloud computing incidents: 128, 40, 37, 4, 4</vt:lpstr>
      <vt:lpstr>PowerPoint Presentation</vt:lpstr>
      <vt:lpstr>Cloud Security Alliance</vt:lpstr>
      <vt:lpstr>PowerPoint Presentation</vt:lpstr>
      <vt:lpstr>PowerPoint Presentation</vt:lpstr>
      <vt:lpstr>Analysis of Cloud systems security issues</vt:lpstr>
      <vt:lpstr>Vulnerabilities in Cloud Computing</vt:lpstr>
      <vt:lpstr>Vulnerabilities in Cloud Computing II</vt:lpstr>
      <vt:lpstr>Threats in Cloud Computing</vt:lpstr>
      <vt:lpstr>Relationships between Threats, Vulnerabilities, and Countermeasures</vt:lpstr>
      <vt:lpstr>PowerPoint Presentation</vt:lpstr>
      <vt:lpstr>Securing an RA</vt:lpstr>
      <vt:lpstr>PowerPoint Presentation</vt:lpstr>
      <vt:lpstr>Analysis of Security Issues</vt:lpstr>
      <vt:lpstr>Applying misuse patterns</vt:lpstr>
      <vt:lpstr>Malicious VM Creation</vt:lpstr>
      <vt:lpstr>Malicious VM Creation</vt:lpstr>
      <vt:lpstr>Malicious VM Creation</vt:lpstr>
      <vt:lpstr>Malicious VM Creation</vt:lpstr>
      <vt:lpstr>PowerPoint Presentation</vt:lpstr>
      <vt:lpstr>Metamodel for security concepts</vt:lpstr>
      <vt:lpstr>Enumerating threats</vt:lpstr>
      <vt:lpstr>Enumerating threats</vt:lpstr>
      <vt:lpstr>PowerPoint Presentation</vt:lpstr>
      <vt:lpstr>Cloud security patterns</vt:lpstr>
      <vt:lpstr>Misuse patterns for clouds</vt:lpstr>
      <vt:lpstr>Some definitions</vt:lpstr>
      <vt:lpstr>SRA </vt:lpstr>
      <vt:lpstr>PowerPoint Presentation</vt:lpstr>
      <vt:lpstr>Secure IaaS</vt:lpstr>
      <vt:lpstr>Validation of the SRA </vt:lpstr>
      <vt:lpstr>Uses of a SRA</vt:lpstr>
      <vt:lpstr>SRAs in practice—used to validate our SRA</vt:lpstr>
      <vt:lpstr>More uses of SRAs</vt:lpstr>
      <vt:lpstr>Evaluating degree of security</vt:lpstr>
      <vt:lpstr>Are clouds secure?</vt:lpstr>
      <vt:lpstr>In summary</vt:lpstr>
      <vt:lpstr>Security perspective</vt:lpstr>
      <vt:lpstr>Security SLA</vt:lpstr>
      <vt:lpstr>Need for Transparency </vt:lpstr>
      <vt:lpstr>Cloud security products</vt:lpstr>
      <vt:lpstr>Terremark</vt:lpstr>
      <vt:lpstr>Verizon/Terremark</vt:lpstr>
      <vt:lpstr>Intel® Expressway Cloud Access 360 http://info.intel.com/rs/intel/images/Intel-Cloud-Access-360_Data-Sheet.pdf</vt:lpstr>
      <vt:lpstr>ECA 360</vt:lpstr>
      <vt:lpstr>360 Access for the Cloud</vt:lpstr>
      <vt:lpstr> Cloud Standards and ECA </vt:lpstr>
      <vt:lpstr> Solutions to Control the Cloud Access lifecycle </vt:lpstr>
      <vt:lpstr>Protecting Cloud Services</vt:lpstr>
      <vt:lpstr>Cloud-based Web Application Firewall</vt:lpstr>
      <vt:lpstr>Lenovo cloud security</vt:lpstr>
      <vt:lpstr>Lenovo II</vt:lpstr>
      <vt:lpstr>VmWare security</vt:lpstr>
      <vt:lpstr>IBM Cloud security services   (10/14)</vt:lpstr>
      <vt:lpstr>IBM security services II</vt:lpstr>
      <vt:lpstr>IBM and the cloud</vt:lpstr>
      <vt:lpstr>Cloud Access Security Broker (CASB) </vt:lpstr>
      <vt:lpstr>Solution idea</vt:lpstr>
      <vt:lpstr>Class diagram of CASB</vt:lpstr>
      <vt:lpstr>Solution</vt:lpstr>
      <vt:lpstr>Use case “Access an application service”</vt:lpstr>
      <vt:lpstr>Known uses</vt:lpstr>
      <vt:lpstr>References</vt:lpstr>
      <vt:lpstr>References  II</vt:lpstr>
      <vt:lpstr>Refs. III</vt:lpstr>
      <vt:lpstr>References IV</vt:lpstr>
      <vt:lpstr>Refs.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Eduardo</dc:creator>
  <cp:lastModifiedBy>Eduardo</cp:lastModifiedBy>
  <cp:revision>144</cp:revision>
  <dcterms:created xsi:type="dcterms:W3CDTF">2014-10-29T00:55:57Z</dcterms:created>
  <dcterms:modified xsi:type="dcterms:W3CDTF">2016-05-30T18:26:14Z</dcterms:modified>
</cp:coreProperties>
</file>