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12" r:id="rId3"/>
    <p:sldId id="415" r:id="rId4"/>
    <p:sldId id="413" r:id="rId5"/>
    <p:sldId id="414" r:id="rId6"/>
    <p:sldId id="381" r:id="rId7"/>
    <p:sldId id="379" r:id="rId8"/>
    <p:sldId id="380" r:id="rId9"/>
    <p:sldId id="382" r:id="rId10"/>
    <p:sldId id="328" r:id="rId11"/>
    <p:sldId id="399" r:id="rId12"/>
    <p:sldId id="284" r:id="rId13"/>
    <p:sldId id="285" r:id="rId14"/>
    <p:sldId id="286" r:id="rId15"/>
    <p:sldId id="377" r:id="rId16"/>
    <p:sldId id="288" r:id="rId17"/>
    <p:sldId id="289" r:id="rId18"/>
    <p:sldId id="378" r:id="rId19"/>
    <p:sldId id="336" r:id="rId20"/>
    <p:sldId id="337" r:id="rId21"/>
    <p:sldId id="338" r:id="rId22"/>
    <p:sldId id="339" r:id="rId23"/>
    <p:sldId id="340" r:id="rId24"/>
    <p:sldId id="369" r:id="rId25"/>
    <p:sldId id="387" r:id="rId26"/>
    <p:sldId id="370" r:id="rId27"/>
    <p:sldId id="371" r:id="rId28"/>
    <p:sldId id="372" r:id="rId29"/>
    <p:sldId id="373" r:id="rId30"/>
    <p:sldId id="374" r:id="rId31"/>
    <p:sldId id="388" r:id="rId32"/>
    <p:sldId id="375" r:id="rId33"/>
    <p:sldId id="389" r:id="rId34"/>
    <p:sldId id="390" r:id="rId35"/>
    <p:sldId id="391" r:id="rId36"/>
    <p:sldId id="392" r:id="rId37"/>
    <p:sldId id="393" r:id="rId38"/>
    <p:sldId id="394" r:id="rId39"/>
    <p:sldId id="395" r:id="rId40"/>
    <p:sldId id="396" r:id="rId41"/>
    <p:sldId id="397" r:id="rId42"/>
    <p:sldId id="398" r:id="rId43"/>
    <p:sldId id="400" r:id="rId44"/>
    <p:sldId id="342" r:id="rId45"/>
    <p:sldId id="343" r:id="rId46"/>
    <p:sldId id="344" r:id="rId47"/>
    <p:sldId id="345" r:id="rId48"/>
    <p:sldId id="346" r:id="rId49"/>
    <p:sldId id="347" r:id="rId50"/>
    <p:sldId id="348" r:id="rId51"/>
    <p:sldId id="349" r:id="rId52"/>
    <p:sldId id="350" r:id="rId53"/>
    <p:sldId id="351" r:id="rId54"/>
    <p:sldId id="352" r:id="rId55"/>
    <p:sldId id="376" r:id="rId56"/>
    <p:sldId id="401" r:id="rId57"/>
    <p:sldId id="402" r:id="rId58"/>
    <p:sldId id="403" r:id="rId59"/>
    <p:sldId id="404" r:id="rId60"/>
    <p:sldId id="420" r:id="rId61"/>
    <p:sldId id="405" r:id="rId62"/>
    <p:sldId id="260" r:id="rId63"/>
    <p:sldId id="335" r:id="rId64"/>
    <p:sldId id="261" r:id="rId65"/>
    <p:sldId id="263" r:id="rId66"/>
    <p:sldId id="264" r:id="rId67"/>
    <p:sldId id="416" r:id="rId68"/>
    <p:sldId id="417" r:id="rId69"/>
    <p:sldId id="418" r:id="rId70"/>
    <p:sldId id="419" r:id="rId71"/>
    <p:sldId id="266" r:id="rId72"/>
    <p:sldId id="267" r:id="rId73"/>
    <p:sldId id="268" r:id="rId74"/>
    <p:sldId id="269" r:id="rId75"/>
    <p:sldId id="270" r:id="rId76"/>
    <p:sldId id="271" r:id="rId77"/>
    <p:sldId id="272" r:id="rId78"/>
    <p:sldId id="273" r:id="rId79"/>
    <p:sldId id="274" r:id="rId80"/>
    <p:sldId id="275" r:id="rId81"/>
    <p:sldId id="333" r:id="rId82"/>
    <p:sldId id="276" r:id="rId83"/>
    <p:sldId id="277" r:id="rId84"/>
    <p:sldId id="278" r:id="rId85"/>
    <p:sldId id="279" r:id="rId86"/>
    <p:sldId id="280" r:id="rId87"/>
    <p:sldId id="281" r:id="rId88"/>
    <p:sldId id="282" r:id="rId89"/>
    <p:sldId id="283" r:id="rId90"/>
    <p:sldId id="421" r:id="rId91"/>
    <p:sldId id="422" r:id="rId92"/>
    <p:sldId id="423" r:id="rId93"/>
    <p:sldId id="334" r:id="rId94"/>
    <p:sldId id="406" r:id="rId95"/>
    <p:sldId id="329" r:id="rId96"/>
    <p:sldId id="330" r:id="rId97"/>
    <p:sldId id="424" r:id="rId98"/>
    <p:sldId id="425" r:id="rId99"/>
    <p:sldId id="368" r:id="rId10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16"/>
      </p:cViewPr>
      <p:guideLst/>
    </p:cSldViewPr>
  </p:slideViewPr>
  <p:notesTextViewPr>
    <p:cViewPr>
      <p:scale>
        <a:sx n="1" d="1"/>
        <a:sy n="1" d="1"/>
      </p:scale>
      <p:origin x="0" y="0"/>
    </p:cViewPr>
  </p:notesTextViewPr>
  <p:sorterViewPr>
    <p:cViewPr>
      <p:scale>
        <a:sx n="40" d="100"/>
        <a:sy n="40" d="100"/>
      </p:scale>
      <p:origin x="0" y="-745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D11F3B-C11B-4C04-A4A4-81544B71CAB6}" type="datetimeFigureOut">
              <a:rPr lang="en-US" smtClean="0"/>
              <a:t>6/2/2016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633151-AFCF-4C9C-AE3B-E496486BE4C5}" type="slidenum">
              <a:rPr lang="en-US" smtClean="0"/>
              <a:t>‹#›</a:t>
            </a:fld>
            <a:endParaRPr lang="en-US"/>
          </a:p>
        </p:txBody>
      </p:sp>
    </p:spTree>
    <p:extLst>
      <p:ext uri="{BB962C8B-B14F-4D97-AF65-F5344CB8AC3E}">
        <p14:creationId xmlns:p14="http://schemas.microsoft.com/office/powerpoint/2010/main" val="1778484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D11F3B-C11B-4C04-A4A4-81544B71CAB6}" type="datetimeFigureOut">
              <a:rPr lang="en-US" smtClean="0"/>
              <a:t>6/2/2016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633151-AFCF-4C9C-AE3B-E496486BE4C5}" type="slidenum">
              <a:rPr lang="en-US" smtClean="0"/>
              <a:t>‹#›</a:t>
            </a:fld>
            <a:endParaRPr lang="en-US"/>
          </a:p>
        </p:txBody>
      </p:sp>
    </p:spTree>
    <p:extLst>
      <p:ext uri="{BB962C8B-B14F-4D97-AF65-F5344CB8AC3E}">
        <p14:creationId xmlns:p14="http://schemas.microsoft.com/office/powerpoint/2010/main" val="3272939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D11F3B-C11B-4C04-A4A4-81544B71CAB6}" type="datetimeFigureOut">
              <a:rPr lang="en-US" smtClean="0"/>
              <a:t>6/2/2016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633151-AFCF-4C9C-AE3B-E496486BE4C5}" type="slidenum">
              <a:rPr lang="en-US" smtClean="0"/>
              <a:t>‹#›</a:t>
            </a:fld>
            <a:endParaRPr lang="en-US"/>
          </a:p>
        </p:txBody>
      </p:sp>
    </p:spTree>
    <p:extLst>
      <p:ext uri="{BB962C8B-B14F-4D97-AF65-F5344CB8AC3E}">
        <p14:creationId xmlns:p14="http://schemas.microsoft.com/office/powerpoint/2010/main" val="3649752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64CFA32-86DF-4CD0-B416-44421737BA9E}" type="datetimeFigureOut">
              <a:rPr lang="en-US"/>
              <a:pPr>
                <a:defRPr/>
              </a:pPr>
              <a:t>6/2/2016</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SK Mansfield</a:t>
            </a:r>
          </a:p>
        </p:txBody>
      </p:sp>
      <p:sp>
        <p:nvSpPr>
          <p:cNvPr id="4" name="Slide Number Placeholder 5"/>
          <p:cNvSpPr>
            <a:spLocks noGrp="1"/>
          </p:cNvSpPr>
          <p:nvPr>
            <p:ph type="sldNum" sz="quarter" idx="12"/>
          </p:nvPr>
        </p:nvSpPr>
        <p:spPr/>
        <p:txBody>
          <a:bodyPr/>
          <a:lstStyle>
            <a:lvl1pPr>
              <a:defRPr/>
            </a:lvl1pPr>
          </a:lstStyle>
          <a:p>
            <a:pPr>
              <a:defRPr/>
            </a:pPr>
            <a:fld id="{8F168A48-41D5-4745-B38E-3A669CBB45D3}" type="slidenum">
              <a:rPr lang="en-US"/>
              <a:pPr>
                <a:defRPr/>
              </a:pPr>
              <a:t>‹#›</a:t>
            </a:fld>
            <a:endParaRPr lang="en-US"/>
          </a:p>
        </p:txBody>
      </p:sp>
    </p:spTree>
    <p:extLst>
      <p:ext uri="{BB962C8B-B14F-4D97-AF65-F5344CB8AC3E}">
        <p14:creationId xmlns:p14="http://schemas.microsoft.com/office/powerpoint/2010/main" val="957765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D11F3B-C11B-4C04-A4A4-81544B71CAB6}" type="datetimeFigureOut">
              <a:rPr lang="en-US" smtClean="0"/>
              <a:t>6/2/2016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633151-AFCF-4C9C-AE3B-E496486BE4C5}" type="slidenum">
              <a:rPr lang="en-US" smtClean="0"/>
              <a:t>‹#›</a:t>
            </a:fld>
            <a:endParaRPr lang="en-US"/>
          </a:p>
        </p:txBody>
      </p:sp>
    </p:spTree>
    <p:extLst>
      <p:ext uri="{BB962C8B-B14F-4D97-AF65-F5344CB8AC3E}">
        <p14:creationId xmlns:p14="http://schemas.microsoft.com/office/powerpoint/2010/main" val="3241854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D11F3B-C11B-4C04-A4A4-81544B71CAB6}" type="datetimeFigureOut">
              <a:rPr lang="en-US" smtClean="0"/>
              <a:t>6/2/2016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633151-AFCF-4C9C-AE3B-E496486BE4C5}" type="slidenum">
              <a:rPr lang="en-US" smtClean="0"/>
              <a:t>‹#›</a:t>
            </a:fld>
            <a:endParaRPr lang="en-US"/>
          </a:p>
        </p:txBody>
      </p:sp>
    </p:spTree>
    <p:extLst>
      <p:ext uri="{BB962C8B-B14F-4D97-AF65-F5344CB8AC3E}">
        <p14:creationId xmlns:p14="http://schemas.microsoft.com/office/powerpoint/2010/main" val="3402485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D11F3B-C11B-4C04-A4A4-81544B71CAB6}" type="datetimeFigureOut">
              <a:rPr lang="en-US" smtClean="0"/>
              <a:t>6/2/2016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633151-AFCF-4C9C-AE3B-E496486BE4C5}" type="slidenum">
              <a:rPr lang="en-US" smtClean="0"/>
              <a:t>‹#›</a:t>
            </a:fld>
            <a:endParaRPr lang="en-US"/>
          </a:p>
        </p:txBody>
      </p:sp>
    </p:spTree>
    <p:extLst>
      <p:ext uri="{BB962C8B-B14F-4D97-AF65-F5344CB8AC3E}">
        <p14:creationId xmlns:p14="http://schemas.microsoft.com/office/powerpoint/2010/main" val="4150302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D11F3B-C11B-4C04-A4A4-81544B71CAB6}" type="datetimeFigureOut">
              <a:rPr lang="en-US" smtClean="0"/>
              <a:t>6/2/2016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633151-AFCF-4C9C-AE3B-E496486BE4C5}" type="slidenum">
              <a:rPr lang="en-US" smtClean="0"/>
              <a:t>‹#›</a:t>
            </a:fld>
            <a:endParaRPr lang="en-US"/>
          </a:p>
        </p:txBody>
      </p:sp>
    </p:spTree>
    <p:extLst>
      <p:ext uri="{BB962C8B-B14F-4D97-AF65-F5344CB8AC3E}">
        <p14:creationId xmlns:p14="http://schemas.microsoft.com/office/powerpoint/2010/main" val="982177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D11F3B-C11B-4C04-A4A4-81544B71CAB6}" type="datetimeFigureOut">
              <a:rPr lang="en-US" smtClean="0"/>
              <a:t>6/2/2016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633151-AFCF-4C9C-AE3B-E496486BE4C5}" type="slidenum">
              <a:rPr lang="en-US" smtClean="0"/>
              <a:t>‹#›</a:t>
            </a:fld>
            <a:endParaRPr lang="en-US"/>
          </a:p>
        </p:txBody>
      </p:sp>
    </p:spTree>
    <p:extLst>
      <p:ext uri="{BB962C8B-B14F-4D97-AF65-F5344CB8AC3E}">
        <p14:creationId xmlns:p14="http://schemas.microsoft.com/office/powerpoint/2010/main" val="1690086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D11F3B-C11B-4C04-A4A4-81544B71CAB6}" type="datetimeFigureOut">
              <a:rPr lang="en-US" smtClean="0"/>
              <a:t>6/2/2016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633151-AFCF-4C9C-AE3B-E496486BE4C5}" type="slidenum">
              <a:rPr lang="en-US" smtClean="0"/>
              <a:t>‹#›</a:t>
            </a:fld>
            <a:endParaRPr lang="en-US"/>
          </a:p>
        </p:txBody>
      </p:sp>
    </p:spTree>
    <p:extLst>
      <p:ext uri="{BB962C8B-B14F-4D97-AF65-F5344CB8AC3E}">
        <p14:creationId xmlns:p14="http://schemas.microsoft.com/office/powerpoint/2010/main" val="1710827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D11F3B-C11B-4C04-A4A4-81544B71CAB6}" type="datetimeFigureOut">
              <a:rPr lang="en-US" smtClean="0"/>
              <a:t>6/2/2016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633151-AFCF-4C9C-AE3B-E496486BE4C5}" type="slidenum">
              <a:rPr lang="en-US" smtClean="0"/>
              <a:t>‹#›</a:t>
            </a:fld>
            <a:endParaRPr lang="en-US"/>
          </a:p>
        </p:txBody>
      </p:sp>
    </p:spTree>
    <p:extLst>
      <p:ext uri="{BB962C8B-B14F-4D97-AF65-F5344CB8AC3E}">
        <p14:creationId xmlns:p14="http://schemas.microsoft.com/office/powerpoint/2010/main" val="18007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D11F3B-C11B-4C04-A4A4-81544B71CAB6}" type="datetimeFigureOut">
              <a:rPr lang="en-US" smtClean="0"/>
              <a:t>6/2/2016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633151-AFCF-4C9C-AE3B-E496486BE4C5}" type="slidenum">
              <a:rPr lang="en-US" smtClean="0"/>
              <a:t>‹#›</a:t>
            </a:fld>
            <a:endParaRPr lang="en-US"/>
          </a:p>
        </p:txBody>
      </p:sp>
    </p:spTree>
    <p:extLst>
      <p:ext uri="{BB962C8B-B14F-4D97-AF65-F5344CB8AC3E}">
        <p14:creationId xmlns:p14="http://schemas.microsoft.com/office/powerpoint/2010/main" val="4079070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D11F3B-C11B-4C04-A4A4-81544B71CAB6}" type="datetimeFigureOut">
              <a:rPr lang="en-US" smtClean="0"/>
              <a:t>6/2/2016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633151-AFCF-4C9C-AE3B-E496486BE4C5}" type="slidenum">
              <a:rPr lang="en-US" smtClean="0"/>
              <a:t>‹#›</a:t>
            </a:fld>
            <a:endParaRPr lang="en-US"/>
          </a:p>
        </p:txBody>
      </p:sp>
    </p:spTree>
    <p:extLst>
      <p:ext uri="{BB962C8B-B14F-4D97-AF65-F5344CB8AC3E}">
        <p14:creationId xmlns:p14="http://schemas.microsoft.com/office/powerpoint/2010/main" val="2962632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41.emf"/></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2.emf"/></Relationships>
</file>

<file path=ppt/slides/_rels/slide9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hyperlink" Target="http://msdn.microsoft.com/en-us/architecture/ff803574.asp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Chapter 6. Security aspects of distributed and networked systems</a:t>
            </a:r>
            <a:endParaRPr lang="en-US" dirty="0"/>
          </a:p>
        </p:txBody>
      </p:sp>
      <p:sp>
        <p:nvSpPr>
          <p:cNvPr id="3" name="Subtitle 2"/>
          <p:cNvSpPr>
            <a:spLocks noGrp="1"/>
          </p:cNvSpPr>
          <p:nvPr>
            <p:ph type="subTitle" idx="1"/>
          </p:nvPr>
        </p:nvSpPr>
        <p:spPr/>
        <p:txBody>
          <a:bodyPr/>
          <a:lstStyle/>
          <a:p>
            <a:r>
              <a:rPr lang="en-US" dirty="0" smtClean="0"/>
              <a:t>Dr. </a:t>
            </a:r>
            <a:r>
              <a:rPr lang="en-US" dirty="0" err="1" smtClean="0"/>
              <a:t>E.B.Fernandez</a:t>
            </a:r>
            <a:endParaRPr lang="en-US" dirty="0"/>
          </a:p>
        </p:txBody>
      </p:sp>
    </p:spTree>
    <p:extLst>
      <p:ext uri="{BB962C8B-B14F-4D97-AF65-F5344CB8AC3E}">
        <p14:creationId xmlns:p14="http://schemas.microsoft.com/office/powerpoint/2010/main" val="23091806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930938"/>
          </a:xfrm>
        </p:spPr>
        <p:txBody>
          <a:bodyPr/>
          <a:lstStyle/>
          <a:p>
            <a:r>
              <a:rPr lang="en-US" dirty="0" smtClean="0"/>
              <a:t>Middleware patterns</a:t>
            </a:r>
            <a:endParaRPr lang="en-US" dirty="0"/>
          </a:p>
        </p:txBody>
      </p:sp>
      <p:pic>
        <p:nvPicPr>
          <p:cNvPr id="5" name="Picture 4"/>
          <p:cNvPicPr>
            <a:picLocks noChangeAspect="1"/>
          </p:cNvPicPr>
          <p:nvPr/>
        </p:nvPicPr>
        <p:blipFill>
          <a:blip r:embed="rId2"/>
          <a:stretch>
            <a:fillRect/>
          </a:stretch>
        </p:blipFill>
        <p:spPr>
          <a:xfrm>
            <a:off x="3992668" y="1690688"/>
            <a:ext cx="4206664" cy="4805527"/>
          </a:xfrm>
          <a:prstGeom prst="rect">
            <a:avLst/>
          </a:prstGeom>
        </p:spPr>
      </p:pic>
    </p:spTree>
    <p:extLst>
      <p:ext uri="{BB962C8B-B14F-4D97-AF65-F5344CB8AC3E}">
        <p14:creationId xmlns:p14="http://schemas.microsoft.com/office/powerpoint/2010/main" val="1326151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styles</a:t>
            </a:r>
            <a:endParaRPr lang="en-US" dirty="0"/>
          </a:p>
        </p:txBody>
      </p:sp>
      <p:sp>
        <p:nvSpPr>
          <p:cNvPr id="3" name="Content Placeholder 2"/>
          <p:cNvSpPr>
            <a:spLocks noGrp="1"/>
          </p:cNvSpPr>
          <p:nvPr>
            <p:ph idx="1"/>
          </p:nvPr>
        </p:nvSpPr>
        <p:spPr/>
        <p:txBody>
          <a:bodyPr/>
          <a:lstStyle/>
          <a:p>
            <a:r>
              <a:rPr lang="en-US" dirty="0" smtClean="0"/>
              <a:t>Define the general structure of the system architecture</a:t>
            </a:r>
            <a:endParaRPr lang="en-US" dirty="0"/>
          </a:p>
        </p:txBody>
      </p:sp>
    </p:spTree>
    <p:extLst>
      <p:ext uri="{BB962C8B-B14F-4D97-AF65-F5344CB8AC3E}">
        <p14:creationId xmlns:p14="http://schemas.microsoft.com/office/powerpoint/2010/main" val="1658531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3" name="Rectangle 2"/>
          <p:cNvSpPr>
            <a:spLocks noGrp="1"/>
          </p:cNvSpPr>
          <p:nvPr>
            <p:ph type="title"/>
          </p:nvPr>
        </p:nvSpPr>
        <p:spPr/>
        <p:txBody>
          <a:bodyPr/>
          <a:lstStyle/>
          <a:p>
            <a:r>
              <a:rPr lang="en-US" dirty="0" smtClean="0"/>
              <a:t>MVC pattern-- intent</a:t>
            </a:r>
          </a:p>
        </p:txBody>
      </p:sp>
      <p:sp>
        <p:nvSpPr>
          <p:cNvPr id="412674" name="Rectangle 3"/>
          <p:cNvSpPr>
            <a:spLocks noGrp="1"/>
          </p:cNvSpPr>
          <p:nvPr>
            <p:ph type="body" idx="1"/>
          </p:nvPr>
        </p:nvSpPr>
        <p:spPr/>
        <p:txBody>
          <a:bodyPr/>
          <a:lstStyle/>
          <a:p>
            <a:r>
              <a:rPr lang="en-US" dirty="0" smtClean="0"/>
              <a:t>The model contains the core functionality and data. Views display information to the user. Controllers handle user input. Views and controllers together comprise the user interface. A change-propagation mechanism ensures consistency between the user interface and the model.</a:t>
            </a:r>
          </a:p>
        </p:txBody>
      </p:sp>
    </p:spTree>
    <p:extLst>
      <p:ext uri="{BB962C8B-B14F-4D97-AF65-F5344CB8AC3E}">
        <p14:creationId xmlns:p14="http://schemas.microsoft.com/office/powerpoint/2010/main" val="31131672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7" name="Title 1"/>
          <p:cNvSpPr>
            <a:spLocks noGrp="1"/>
          </p:cNvSpPr>
          <p:nvPr>
            <p:ph type="title"/>
          </p:nvPr>
        </p:nvSpPr>
        <p:spPr/>
        <p:txBody>
          <a:bodyPr/>
          <a:lstStyle/>
          <a:p>
            <a:r>
              <a:rPr lang="en-US" smtClean="0"/>
              <a:t>Problem</a:t>
            </a:r>
          </a:p>
        </p:txBody>
      </p:sp>
      <p:sp>
        <p:nvSpPr>
          <p:cNvPr id="413698" name="Content Placeholder 2"/>
          <p:cNvSpPr>
            <a:spLocks noGrp="1"/>
          </p:cNvSpPr>
          <p:nvPr>
            <p:ph idx="1"/>
          </p:nvPr>
        </p:nvSpPr>
        <p:spPr/>
        <p:txBody>
          <a:bodyPr>
            <a:normAutofit/>
          </a:bodyPr>
          <a:lstStyle/>
          <a:p>
            <a:r>
              <a:rPr lang="en-US" sz="2400" dirty="0"/>
              <a:t>User interfaces are especially prone to change requests. When you extend the functionality of an application, you must modify menus to access these new functions.</a:t>
            </a:r>
          </a:p>
          <a:p>
            <a:r>
              <a:rPr lang="en-US" sz="2400" dirty="0"/>
              <a:t> A customer may call for a specific user interface adaptation, or a system may need to be ported to another platform with a different ‘look and feel’ standard. </a:t>
            </a:r>
          </a:p>
          <a:p>
            <a:r>
              <a:rPr lang="en-US" sz="2400" dirty="0"/>
              <a:t>Even upgrading to a new release of your windowing system can imply code changes. </a:t>
            </a:r>
          </a:p>
          <a:p>
            <a:r>
              <a:rPr lang="en-US" sz="2400" dirty="0"/>
              <a:t>The user interface platform of long-lived systems thus represents a moving target.</a:t>
            </a:r>
          </a:p>
        </p:txBody>
      </p:sp>
    </p:spTree>
    <p:extLst>
      <p:ext uri="{BB962C8B-B14F-4D97-AF65-F5344CB8AC3E}">
        <p14:creationId xmlns:p14="http://schemas.microsoft.com/office/powerpoint/2010/main" val="12328831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1" name="Title 1"/>
          <p:cNvSpPr>
            <a:spLocks noGrp="1"/>
          </p:cNvSpPr>
          <p:nvPr>
            <p:ph type="title"/>
          </p:nvPr>
        </p:nvSpPr>
        <p:spPr/>
        <p:txBody>
          <a:bodyPr/>
          <a:lstStyle/>
          <a:p>
            <a:r>
              <a:rPr lang="en-US" smtClean="0"/>
              <a:t>Forces</a:t>
            </a:r>
          </a:p>
        </p:txBody>
      </p:sp>
      <p:sp>
        <p:nvSpPr>
          <p:cNvPr id="414722" name="Content Placeholder 2"/>
          <p:cNvSpPr>
            <a:spLocks noGrp="1"/>
          </p:cNvSpPr>
          <p:nvPr>
            <p:ph idx="1"/>
          </p:nvPr>
        </p:nvSpPr>
        <p:spPr/>
        <p:txBody>
          <a:bodyPr/>
          <a:lstStyle/>
          <a:p>
            <a:r>
              <a:rPr lang="en-US" sz="2400"/>
              <a:t>The same information is presented differently in different windows, for example, in a bar or pie chart.</a:t>
            </a:r>
          </a:p>
          <a:p>
            <a:r>
              <a:rPr lang="en-US" sz="2400"/>
              <a:t>The display and behavior of the application must reflect data manipulations immediately.</a:t>
            </a:r>
          </a:p>
          <a:p>
            <a:r>
              <a:rPr lang="en-US" sz="2400"/>
              <a:t>Changes to the user interface should be easy, and even possible at run-time.</a:t>
            </a:r>
          </a:p>
          <a:p>
            <a:r>
              <a:rPr lang="en-US" sz="2400"/>
              <a:t>Supporting different ‘look and feel’ standards or porting the user interface should not affect code in the core of the application.</a:t>
            </a:r>
          </a:p>
        </p:txBody>
      </p:sp>
    </p:spTree>
    <p:extLst>
      <p:ext uri="{BB962C8B-B14F-4D97-AF65-F5344CB8AC3E}">
        <p14:creationId xmlns:p14="http://schemas.microsoft.com/office/powerpoint/2010/main" val="24363534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 of MVC</a:t>
            </a:r>
            <a:endParaRPr lang="en-US" dirty="0"/>
          </a:p>
        </p:txBody>
      </p:sp>
      <p:pic>
        <p:nvPicPr>
          <p:cNvPr id="3" name="Picture 2"/>
          <p:cNvPicPr>
            <a:picLocks noChangeAspect="1"/>
          </p:cNvPicPr>
          <p:nvPr/>
        </p:nvPicPr>
        <p:blipFill>
          <a:blip r:embed="rId2"/>
          <a:stretch>
            <a:fillRect/>
          </a:stretch>
        </p:blipFill>
        <p:spPr>
          <a:xfrm>
            <a:off x="3566160" y="2788920"/>
            <a:ext cx="5175504" cy="2801793"/>
          </a:xfrm>
          <a:prstGeom prst="rect">
            <a:avLst/>
          </a:prstGeom>
        </p:spPr>
      </p:pic>
    </p:spTree>
    <p:extLst>
      <p:ext uri="{BB962C8B-B14F-4D97-AF65-F5344CB8AC3E}">
        <p14:creationId xmlns:p14="http://schemas.microsoft.com/office/powerpoint/2010/main" val="14171252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6769" name="Picture 2"/>
          <p:cNvPicPr>
            <a:picLocks noChangeAspect="1" noChangeArrowheads="1"/>
          </p:cNvPicPr>
          <p:nvPr/>
        </p:nvPicPr>
        <p:blipFill>
          <a:blip r:embed="rId2" cstate="print"/>
          <a:srcRect/>
          <a:stretch>
            <a:fillRect/>
          </a:stretch>
        </p:blipFill>
        <p:spPr bwMode="auto">
          <a:xfrm>
            <a:off x="2390775" y="1376364"/>
            <a:ext cx="7410450" cy="4105275"/>
          </a:xfrm>
          <a:prstGeom prst="rect">
            <a:avLst/>
          </a:prstGeom>
          <a:noFill/>
          <a:ln w="9525">
            <a:noFill/>
            <a:miter lim="800000"/>
            <a:headEnd/>
            <a:tailEnd/>
          </a:ln>
        </p:spPr>
      </p:pic>
      <p:sp>
        <p:nvSpPr>
          <p:cNvPr id="416770" name="Title 2"/>
          <p:cNvSpPr>
            <a:spLocks noGrp="1"/>
          </p:cNvSpPr>
          <p:nvPr>
            <p:ph type="title"/>
          </p:nvPr>
        </p:nvSpPr>
        <p:spPr/>
        <p:txBody>
          <a:bodyPr/>
          <a:lstStyle/>
          <a:p>
            <a:r>
              <a:rPr lang="en-US" smtClean="0"/>
              <a:t>Propagating an event</a:t>
            </a:r>
          </a:p>
        </p:txBody>
      </p:sp>
    </p:spTree>
    <p:extLst>
      <p:ext uri="{BB962C8B-B14F-4D97-AF65-F5344CB8AC3E}">
        <p14:creationId xmlns:p14="http://schemas.microsoft.com/office/powerpoint/2010/main" val="19845206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3" name="Rectangle 2"/>
          <p:cNvSpPr>
            <a:spLocks noGrp="1"/>
          </p:cNvSpPr>
          <p:nvPr>
            <p:ph type="title"/>
          </p:nvPr>
        </p:nvSpPr>
        <p:spPr/>
        <p:txBody>
          <a:bodyPr/>
          <a:lstStyle/>
          <a:p>
            <a:r>
              <a:rPr lang="en-US" smtClean="0"/>
              <a:t>MVC in the web</a:t>
            </a:r>
          </a:p>
        </p:txBody>
      </p:sp>
      <p:sp>
        <p:nvSpPr>
          <p:cNvPr id="417794" name="Rectangle 3"/>
          <p:cNvSpPr>
            <a:spLocks noGrp="1"/>
          </p:cNvSpPr>
          <p:nvPr>
            <p:ph type="body" idx="1"/>
          </p:nvPr>
        </p:nvSpPr>
        <p:spPr/>
        <p:txBody>
          <a:bodyPr/>
          <a:lstStyle/>
          <a:p>
            <a:r>
              <a:rPr lang="en-US" smtClean="0"/>
              <a:t>The model is the information in an application or the database</a:t>
            </a:r>
          </a:p>
          <a:p>
            <a:r>
              <a:rPr lang="en-US" smtClean="0"/>
              <a:t>The controller is an instance of ASP or JSP that assembles information from the application or database</a:t>
            </a:r>
          </a:p>
          <a:p>
            <a:r>
              <a:rPr lang="en-US" smtClean="0"/>
              <a:t>The views are the browser interfaces  that are used to access data</a:t>
            </a:r>
          </a:p>
        </p:txBody>
      </p:sp>
    </p:spTree>
    <p:extLst>
      <p:ext uri="{BB962C8B-B14F-4D97-AF65-F5344CB8AC3E}">
        <p14:creationId xmlns:p14="http://schemas.microsoft.com/office/powerpoint/2010/main" val="20751923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MVC</a:t>
            </a:r>
            <a:endParaRPr lang="en-US" dirty="0"/>
          </a:p>
        </p:txBody>
      </p:sp>
      <p:pic>
        <p:nvPicPr>
          <p:cNvPr id="3" name="Picture 2"/>
          <p:cNvPicPr>
            <a:picLocks noChangeAspect="1"/>
          </p:cNvPicPr>
          <p:nvPr/>
        </p:nvPicPr>
        <p:blipFill>
          <a:blip r:embed="rId2"/>
          <a:stretch>
            <a:fillRect/>
          </a:stretch>
        </p:blipFill>
        <p:spPr>
          <a:xfrm>
            <a:off x="2716436" y="1872856"/>
            <a:ext cx="6089236" cy="4555375"/>
          </a:xfrm>
          <a:prstGeom prst="rect">
            <a:avLst/>
          </a:prstGeom>
        </p:spPr>
      </p:pic>
    </p:spTree>
    <p:extLst>
      <p:ext uri="{BB962C8B-B14F-4D97-AF65-F5344CB8AC3E}">
        <p14:creationId xmlns:p14="http://schemas.microsoft.com/office/powerpoint/2010/main" val="37752195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5"/>
          <p:cNvSpPr>
            <a:spLocks noGrp="1" noChangeArrowheads="1"/>
          </p:cNvSpPr>
          <p:nvPr>
            <p:ph type="title"/>
          </p:nvPr>
        </p:nvSpPr>
        <p:spPr/>
        <p:txBody>
          <a:bodyPr/>
          <a:lstStyle/>
          <a:p>
            <a:r>
              <a:rPr lang="en-US" altLang="en-US" dirty="0" smtClean="0"/>
              <a:t>Broker</a:t>
            </a:r>
          </a:p>
        </p:txBody>
      </p:sp>
      <p:sp>
        <p:nvSpPr>
          <p:cNvPr id="196611" name="Rectangle 6"/>
          <p:cNvSpPr>
            <a:spLocks noGrp="1" noChangeArrowheads="1"/>
          </p:cNvSpPr>
          <p:nvPr>
            <p:ph type="body" idx="1"/>
          </p:nvPr>
        </p:nvSpPr>
        <p:spPr/>
        <p:txBody>
          <a:bodyPr/>
          <a:lstStyle/>
          <a:p>
            <a:pPr marL="0" indent="0">
              <a:buNone/>
            </a:pPr>
            <a:r>
              <a:rPr lang="en-US" altLang="en-US" sz="2400" b="1" dirty="0" smtClean="0"/>
              <a:t>Intent</a:t>
            </a:r>
          </a:p>
          <a:p>
            <a:r>
              <a:rPr lang="en-US" altLang="en-US" sz="2400" dirty="0" smtClean="0"/>
              <a:t>The </a:t>
            </a:r>
            <a:r>
              <a:rPr lang="en-US" altLang="en-US" sz="2400" dirty="0"/>
              <a:t>Broker structures distributed systems with separate components that interact by remote service calls. A broker coordinates communications, including forwarding requests and sending back results and exceptions.</a:t>
            </a:r>
          </a:p>
          <a:p>
            <a:pPr>
              <a:buFontTx/>
              <a:buNone/>
            </a:pPr>
            <a:r>
              <a:rPr lang="en-US" altLang="en-US" sz="2400" b="1" dirty="0"/>
              <a:t>Forces</a:t>
            </a:r>
          </a:p>
          <a:p>
            <a:r>
              <a:rPr lang="en-US" altLang="en-US" sz="2400" dirty="0"/>
              <a:t>Components should be able to access remote services in a location-transparent way.</a:t>
            </a:r>
          </a:p>
          <a:p>
            <a:r>
              <a:rPr lang="en-US" altLang="en-US" sz="2400" dirty="0"/>
              <a:t>Components may need to be exchanged, added, or removed at execution time.</a:t>
            </a:r>
          </a:p>
          <a:p>
            <a:r>
              <a:rPr lang="en-US" altLang="en-US" sz="2400" dirty="0"/>
              <a:t>Implementation details should be hidden from the users of components and services.</a:t>
            </a:r>
          </a:p>
        </p:txBody>
      </p:sp>
    </p:spTree>
    <p:extLst>
      <p:ext uri="{BB962C8B-B14F-4D97-AF65-F5344CB8AC3E}">
        <p14:creationId xmlns:p14="http://schemas.microsoft.com/office/powerpoint/2010/main" val="1556742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services</a:t>
            </a:r>
            <a:endParaRPr lang="en-US" dirty="0"/>
          </a:p>
        </p:txBody>
      </p:sp>
      <p:pic>
        <p:nvPicPr>
          <p:cNvPr id="3" name="Picture 2"/>
          <p:cNvPicPr>
            <a:picLocks noChangeAspect="1"/>
          </p:cNvPicPr>
          <p:nvPr/>
        </p:nvPicPr>
        <p:blipFill>
          <a:blip r:embed="rId2"/>
          <a:stretch>
            <a:fillRect/>
          </a:stretch>
        </p:blipFill>
        <p:spPr>
          <a:xfrm>
            <a:off x="3104508" y="2053465"/>
            <a:ext cx="4854748" cy="3854354"/>
          </a:xfrm>
          <a:prstGeom prst="rect">
            <a:avLst/>
          </a:prstGeom>
        </p:spPr>
      </p:pic>
    </p:spTree>
    <p:extLst>
      <p:ext uri="{BB962C8B-B14F-4D97-AF65-F5344CB8AC3E}">
        <p14:creationId xmlns:p14="http://schemas.microsoft.com/office/powerpoint/2010/main" val="35277602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763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600200"/>
            <a:ext cx="72390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7635" name="Rectangle 5"/>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defTabSz="-13873163" eaLnBrk="0" hangingPunct="0">
              <a:spcBef>
                <a:spcPct val="20000"/>
              </a:spcBef>
              <a:buChar char="•"/>
              <a:defRPr sz="2800" b="1" i="1">
                <a:solidFill>
                  <a:schemeClr val="tx1"/>
                </a:solidFill>
                <a:latin typeface="Arial" panose="020B0604020202020204" pitchFamily="34" charset="0"/>
              </a:defRPr>
            </a:lvl1pPr>
            <a:lvl2pPr marL="742950" indent="-285750" defTabSz="-13873163" eaLnBrk="0" hangingPunct="0">
              <a:spcBef>
                <a:spcPct val="20000"/>
              </a:spcBef>
              <a:buChar char="–"/>
              <a:defRPr sz="2800">
                <a:solidFill>
                  <a:schemeClr val="tx1"/>
                </a:solidFill>
                <a:latin typeface="Arial" panose="020B0604020202020204" pitchFamily="34" charset="0"/>
              </a:defRPr>
            </a:lvl2pPr>
            <a:lvl3pPr marL="1143000" indent="-228600" defTabSz="-13873163" eaLnBrk="0" hangingPunct="0">
              <a:spcBef>
                <a:spcPct val="20000"/>
              </a:spcBef>
              <a:buChar char="•"/>
              <a:defRPr sz="2400">
                <a:solidFill>
                  <a:schemeClr val="tx1"/>
                </a:solidFill>
                <a:latin typeface="Arial" panose="020B0604020202020204" pitchFamily="34" charset="0"/>
              </a:defRPr>
            </a:lvl3pPr>
            <a:lvl4pPr marL="1600200" indent="-228600" defTabSz="-13873163" eaLnBrk="0" hangingPunct="0">
              <a:spcBef>
                <a:spcPct val="20000"/>
              </a:spcBef>
              <a:buChar char="–"/>
              <a:defRPr sz="2000">
                <a:solidFill>
                  <a:schemeClr val="tx1"/>
                </a:solidFill>
                <a:latin typeface="Arial" panose="020B0604020202020204" pitchFamily="34" charset="0"/>
              </a:defRPr>
            </a:lvl4pPr>
            <a:lvl5pPr marL="2057400" indent="-228600" defTabSz="-13873163" eaLnBrk="0" hangingPunct="0">
              <a:spcBef>
                <a:spcPct val="20000"/>
              </a:spcBef>
              <a:buChar char="»"/>
              <a:defRPr sz="2000">
                <a:solidFill>
                  <a:schemeClr val="tx1"/>
                </a:solidFill>
                <a:latin typeface="Arial" panose="020B0604020202020204" pitchFamily="34" charset="0"/>
              </a:defRPr>
            </a:lvl5pPr>
            <a:lvl6pPr marL="25146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Class diagram of Broker</a:t>
            </a:r>
          </a:p>
        </p:txBody>
      </p:sp>
    </p:spTree>
    <p:extLst>
      <p:ext uri="{BB962C8B-B14F-4D97-AF65-F5344CB8AC3E}">
        <p14:creationId xmlns:p14="http://schemas.microsoft.com/office/powerpoint/2010/main" val="21332676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8658" name="Object 4"/>
          <p:cNvGraphicFramePr>
            <a:graphicFrameLocks noChangeAspect="1"/>
          </p:cNvGraphicFramePr>
          <p:nvPr/>
        </p:nvGraphicFramePr>
        <p:xfrm>
          <a:off x="3810000" y="1143000"/>
          <a:ext cx="4724400" cy="4953000"/>
        </p:xfrm>
        <a:graphic>
          <a:graphicData uri="http://schemas.openxmlformats.org/presentationml/2006/ole">
            <mc:AlternateContent xmlns:mc="http://schemas.openxmlformats.org/markup-compatibility/2006">
              <mc:Choice xmlns:v="urn:schemas-microsoft-com:vml" Requires="v">
                <p:oleObj spid="_x0000_s4151" name="Document" r:id="rId3" imgW="4050000" imgH="4050000" progId="Word.Document.8">
                  <p:embed/>
                </p:oleObj>
              </mc:Choice>
              <mc:Fallback>
                <p:oleObj name="Document" r:id="rId3" imgW="4050000" imgH="405000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143000"/>
                        <a:ext cx="4724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8659" name="Rectangle 5"/>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defTabSz="-13873163" eaLnBrk="0" hangingPunct="0">
              <a:spcBef>
                <a:spcPct val="20000"/>
              </a:spcBef>
              <a:buChar char="•"/>
              <a:defRPr sz="2800" b="1" i="1">
                <a:solidFill>
                  <a:schemeClr val="tx1"/>
                </a:solidFill>
                <a:latin typeface="Arial" panose="020B0604020202020204" pitchFamily="34" charset="0"/>
              </a:defRPr>
            </a:lvl1pPr>
            <a:lvl2pPr marL="742950" indent="-285750" defTabSz="-13873163" eaLnBrk="0" hangingPunct="0">
              <a:spcBef>
                <a:spcPct val="20000"/>
              </a:spcBef>
              <a:buChar char="–"/>
              <a:defRPr sz="2800">
                <a:solidFill>
                  <a:schemeClr val="tx1"/>
                </a:solidFill>
                <a:latin typeface="Arial" panose="020B0604020202020204" pitchFamily="34" charset="0"/>
              </a:defRPr>
            </a:lvl2pPr>
            <a:lvl3pPr marL="1143000" indent="-228600" defTabSz="-13873163" eaLnBrk="0" hangingPunct="0">
              <a:spcBef>
                <a:spcPct val="20000"/>
              </a:spcBef>
              <a:buChar char="•"/>
              <a:defRPr sz="2400">
                <a:solidFill>
                  <a:schemeClr val="tx1"/>
                </a:solidFill>
                <a:latin typeface="Arial" panose="020B0604020202020204" pitchFamily="34" charset="0"/>
              </a:defRPr>
            </a:lvl3pPr>
            <a:lvl4pPr marL="1600200" indent="-228600" defTabSz="-13873163" eaLnBrk="0" hangingPunct="0">
              <a:spcBef>
                <a:spcPct val="20000"/>
              </a:spcBef>
              <a:buChar char="–"/>
              <a:defRPr sz="2000">
                <a:solidFill>
                  <a:schemeClr val="tx1"/>
                </a:solidFill>
                <a:latin typeface="Arial" panose="020B0604020202020204" pitchFamily="34" charset="0"/>
              </a:defRPr>
            </a:lvl4pPr>
            <a:lvl5pPr marL="2057400" indent="-228600" defTabSz="-13873163" eaLnBrk="0" hangingPunct="0">
              <a:spcBef>
                <a:spcPct val="20000"/>
              </a:spcBef>
              <a:buChar char="»"/>
              <a:defRPr sz="2000">
                <a:solidFill>
                  <a:schemeClr val="tx1"/>
                </a:solidFill>
                <a:latin typeface="Arial" panose="020B0604020202020204" pitchFamily="34" charset="0"/>
              </a:defRPr>
            </a:lvl5pPr>
            <a:lvl6pPr marL="25146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200" i="0">
                <a:solidFill>
                  <a:schemeClr val="tx2"/>
                </a:solidFill>
              </a:rPr>
              <a:t>UCs: Register and Request Service</a:t>
            </a:r>
          </a:p>
        </p:txBody>
      </p:sp>
    </p:spTree>
    <p:extLst>
      <p:ext uri="{BB962C8B-B14F-4D97-AF65-F5344CB8AC3E}">
        <p14:creationId xmlns:p14="http://schemas.microsoft.com/office/powerpoint/2010/main" val="40631240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ltLang="en-US" smtClean="0"/>
              <a:t>Known uses</a:t>
            </a:r>
          </a:p>
        </p:txBody>
      </p:sp>
      <p:sp>
        <p:nvSpPr>
          <p:cNvPr id="199683" name="Rectangle 3"/>
          <p:cNvSpPr>
            <a:spLocks noGrp="1" noChangeArrowheads="1"/>
          </p:cNvSpPr>
          <p:nvPr>
            <p:ph type="body" idx="1"/>
          </p:nvPr>
        </p:nvSpPr>
        <p:spPr/>
        <p:txBody>
          <a:bodyPr/>
          <a:lstStyle/>
          <a:p>
            <a:r>
              <a:rPr lang="en-US" altLang="en-US" smtClean="0"/>
              <a:t>CORBA</a:t>
            </a:r>
          </a:p>
          <a:p>
            <a:r>
              <a:rPr lang="en-US" altLang="en-US" smtClean="0"/>
              <a:t>IBM’s SOM/DSOM</a:t>
            </a:r>
          </a:p>
          <a:p>
            <a:r>
              <a:rPr lang="en-US" altLang="en-US" smtClean="0"/>
              <a:t>Microsoft’s DCOM, .NET Remoting</a:t>
            </a:r>
          </a:p>
          <a:p>
            <a:r>
              <a:rPr lang="en-US" altLang="en-US" smtClean="0"/>
              <a:t>Sun’s RMI</a:t>
            </a:r>
          </a:p>
          <a:p>
            <a:r>
              <a:rPr lang="en-US" altLang="en-US" smtClean="0"/>
              <a:t>This pattern (and the Layers and Lookup patterns) are used in the Bluetooth specification </a:t>
            </a:r>
          </a:p>
        </p:txBody>
      </p:sp>
    </p:spTree>
    <p:extLst>
      <p:ext uri="{BB962C8B-B14F-4D97-AF65-F5344CB8AC3E}">
        <p14:creationId xmlns:p14="http://schemas.microsoft.com/office/powerpoint/2010/main" val="560304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altLang="en-US" smtClean="0"/>
              <a:t>Consequences</a:t>
            </a:r>
          </a:p>
        </p:txBody>
      </p:sp>
      <p:sp>
        <p:nvSpPr>
          <p:cNvPr id="200707" name="Rectangle 3"/>
          <p:cNvSpPr>
            <a:spLocks noGrp="1" noChangeArrowheads="1"/>
          </p:cNvSpPr>
          <p:nvPr>
            <p:ph type="body" idx="1"/>
          </p:nvPr>
        </p:nvSpPr>
        <p:spPr/>
        <p:txBody>
          <a:bodyPr>
            <a:normAutofit lnSpcReduction="10000"/>
          </a:bodyPr>
          <a:lstStyle/>
          <a:p>
            <a:pPr>
              <a:lnSpc>
                <a:spcPct val="80000"/>
              </a:lnSpc>
              <a:buFontTx/>
              <a:buNone/>
            </a:pPr>
            <a:r>
              <a:rPr lang="en-US" altLang="en-US" sz="2400" b="1" dirty="0" smtClean="0"/>
              <a:t>Advantages</a:t>
            </a:r>
            <a:endParaRPr lang="en-US" altLang="en-US" sz="2400" b="1" dirty="0"/>
          </a:p>
          <a:p>
            <a:pPr>
              <a:lnSpc>
                <a:spcPct val="80000"/>
              </a:lnSpc>
            </a:pPr>
            <a:r>
              <a:rPr lang="en-US" altLang="en-US" sz="2400" dirty="0"/>
              <a:t>Remote objects or units can be accessed transparently, as if they were local</a:t>
            </a:r>
          </a:p>
          <a:p>
            <a:pPr>
              <a:lnSpc>
                <a:spcPct val="80000"/>
              </a:lnSpc>
            </a:pPr>
            <a:r>
              <a:rPr lang="en-US" altLang="en-US" sz="2400" dirty="0"/>
              <a:t>Changeability and extensibility of components</a:t>
            </a:r>
          </a:p>
          <a:p>
            <a:pPr>
              <a:lnSpc>
                <a:spcPct val="80000"/>
              </a:lnSpc>
            </a:pPr>
            <a:r>
              <a:rPr lang="en-US" altLang="en-US" sz="2400" dirty="0"/>
              <a:t>Interoperability between different Broker systems</a:t>
            </a:r>
          </a:p>
          <a:p>
            <a:pPr>
              <a:lnSpc>
                <a:spcPct val="80000"/>
              </a:lnSpc>
            </a:pPr>
            <a:r>
              <a:rPr lang="en-US" altLang="en-US" sz="2400" dirty="0"/>
              <a:t>Portability of a broker system because low level details are hidden from users</a:t>
            </a:r>
          </a:p>
          <a:p>
            <a:pPr>
              <a:lnSpc>
                <a:spcPct val="80000"/>
              </a:lnSpc>
            </a:pPr>
            <a:r>
              <a:rPr lang="en-US" altLang="en-US" sz="2400" dirty="0"/>
              <a:t>Reusability</a:t>
            </a:r>
          </a:p>
          <a:p>
            <a:pPr>
              <a:lnSpc>
                <a:spcPct val="80000"/>
              </a:lnSpc>
              <a:buFontTx/>
              <a:buNone/>
            </a:pPr>
            <a:r>
              <a:rPr lang="en-US" altLang="en-US" sz="2400" b="1" dirty="0"/>
              <a:t>Liabilities</a:t>
            </a:r>
          </a:p>
          <a:p>
            <a:pPr>
              <a:lnSpc>
                <a:spcPct val="80000"/>
              </a:lnSpc>
            </a:pPr>
            <a:r>
              <a:rPr lang="en-US" altLang="en-US" sz="2400" dirty="0"/>
              <a:t>Error handling</a:t>
            </a:r>
          </a:p>
          <a:p>
            <a:pPr>
              <a:lnSpc>
                <a:spcPct val="80000"/>
              </a:lnSpc>
            </a:pPr>
            <a:r>
              <a:rPr lang="en-US" altLang="en-US" sz="2400" dirty="0"/>
              <a:t>Lower fault tolerance</a:t>
            </a:r>
          </a:p>
          <a:p>
            <a:pPr>
              <a:lnSpc>
                <a:spcPct val="80000"/>
              </a:lnSpc>
            </a:pPr>
            <a:r>
              <a:rPr lang="en-US" altLang="en-US" sz="2400" dirty="0"/>
              <a:t>Restricted efficiency</a:t>
            </a:r>
          </a:p>
          <a:p>
            <a:pPr>
              <a:lnSpc>
                <a:spcPct val="80000"/>
              </a:lnSpc>
            </a:pPr>
            <a:r>
              <a:rPr lang="en-US" altLang="en-US" sz="2400" dirty="0"/>
              <a:t>Testing and debugging</a:t>
            </a:r>
          </a:p>
        </p:txBody>
      </p:sp>
    </p:spTree>
    <p:extLst>
      <p:ext uri="{BB962C8B-B14F-4D97-AF65-F5344CB8AC3E}">
        <p14:creationId xmlns:p14="http://schemas.microsoft.com/office/powerpoint/2010/main" val="42118933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Broker: problems</a:t>
            </a:r>
            <a:endParaRPr lang="en-US" dirty="0"/>
          </a:p>
        </p:txBody>
      </p:sp>
      <p:sp>
        <p:nvSpPr>
          <p:cNvPr id="3" name="Content Placeholder 2"/>
          <p:cNvSpPr>
            <a:spLocks noGrp="1"/>
          </p:cNvSpPr>
          <p:nvPr>
            <p:ph idx="1"/>
          </p:nvPr>
        </p:nvSpPr>
        <p:spPr/>
        <p:txBody>
          <a:bodyPr>
            <a:normAutofit fontScale="70000" lnSpcReduction="20000"/>
          </a:bodyPr>
          <a:lstStyle/>
          <a:p>
            <a:pPr lvl="0"/>
            <a:r>
              <a:rPr lang="en-US" b="1" i="1" dirty="0" smtClean="0"/>
              <a:t>Illegal </a:t>
            </a:r>
            <a:r>
              <a:rPr lang="en-US" b="1" i="1" dirty="0"/>
              <a:t>access</a:t>
            </a:r>
            <a:r>
              <a:rPr lang="en-US" dirty="0"/>
              <a:t>. Client access to servers may need to be restricted and server access to clients may need to be restricted for compliance and application semantics purposes.</a:t>
            </a:r>
          </a:p>
          <a:p>
            <a:r>
              <a:rPr lang="en-US" b="1" i="1" dirty="0" smtClean="0"/>
              <a:t>Message </a:t>
            </a:r>
            <a:r>
              <a:rPr lang="en-US" b="1" i="1" dirty="0"/>
              <a:t>interception or replaying</a:t>
            </a:r>
            <a:r>
              <a:rPr lang="en-US" dirty="0"/>
              <a:t>. An attacker may intercept the messages from client to server and read or modify them. Message replaying is another possibility.</a:t>
            </a:r>
          </a:p>
          <a:p>
            <a:r>
              <a:rPr lang="en-US" dirty="0"/>
              <a:t> </a:t>
            </a:r>
            <a:r>
              <a:rPr lang="en-US" b="1" i="1" dirty="0" smtClean="0"/>
              <a:t>Spoofing </a:t>
            </a:r>
            <a:r>
              <a:rPr lang="en-US" b="1" i="1" dirty="0"/>
              <a:t>(Forgery). </a:t>
            </a:r>
            <a:r>
              <a:rPr lang="en-US" dirty="0"/>
              <a:t>If a rogue server can portray itself as valid to the Broker, it can appear to service client requests while also compromising client data, or perform a wide variety of other attacks on </a:t>
            </a:r>
            <a:r>
              <a:rPr lang="en-US" dirty="0" smtClean="0"/>
              <a:t>clients</a:t>
            </a:r>
            <a:r>
              <a:rPr lang="en-US" dirty="0"/>
              <a:t>. Likewise, if a rogue Broker can portray itself as valid to Servers and Clients, it can do harm by recording traffic between clients and servers, substituting other clients and servers for valid ones, and so on.  And if a client can forge its identity to a Broker, it can access services for which it does not have rights.  There are a wide variety of attacks based on Forgery:  redirection of traffic from official  sites to forged sites; spamming while masking the source's destination; Cache Poisoning, where invalid entries are stored in the Broker's repository; and routing attacks, where traffic intended for one destination is sent to </a:t>
            </a:r>
            <a:r>
              <a:rPr lang="en-US" dirty="0" smtClean="0"/>
              <a:t>another. </a:t>
            </a:r>
            <a:endParaRPr lang="en-US" b="1" dirty="0"/>
          </a:p>
          <a:p>
            <a:r>
              <a:rPr lang="en-US" b="1" i="1" dirty="0" smtClean="0"/>
              <a:t>Denial </a:t>
            </a:r>
            <a:r>
              <a:rPr lang="en-US" b="1" i="1" dirty="0"/>
              <a:t>of Service</a:t>
            </a:r>
            <a:r>
              <a:rPr lang="en-US" b="1" dirty="0"/>
              <a:t>. </a:t>
            </a:r>
            <a:r>
              <a:rPr lang="en-US" dirty="0"/>
              <a:t>Valid entries in the repository could be removed, and they will not be accessible.  And with access to the Broker's server repository, </a:t>
            </a:r>
            <a:r>
              <a:rPr lang="en-US" dirty="0" err="1"/>
              <a:t>DoS</a:t>
            </a:r>
            <a:r>
              <a:rPr lang="en-US" dirty="0"/>
              <a:t> attacks can be launched against member servers. By limiting the server’s abilities to respond to requests, clients can be </a:t>
            </a:r>
            <a:r>
              <a:rPr lang="en-US" dirty="0" smtClean="0"/>
              <a:t>disabled.</a:t>
            </a:r>
            <a:endParaRPr lang="en-US" b="1" dirty="0"/>
          </a:p>
          <a:p>
            <a:endParaRPr lang="en-US" dirty="0"/>
          </a:p>
        </p:txBody>
      </p:sp>
    </p:spTree>
    <p:extLst>
      <p:ext uri="{BB962C8B-B14F-4D97-AF65-F5344CB8AC3E}">
        <p14:creationId xmlns:p14="http://schemas.microsoft.com/office/powerpoint/2010/main" val="12514801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Securing a Broker </a:t>
            </a:r>
            <a:endParaRPr lang="en-US" dirty="0"/>
          </a:p>
        </p:txBody>
      </p:sp>
      <p:pic>
        <p:nvPicPr>
          <p:cNvPr id="3" name="Picture 2"/>
          <p:cNvPicPr>
            <a:picLocks noChangeAspect="1"/>
          </p:cNvPicPr>
          <p:nvPr/>
        </p:nvPicPr>
        <p:blipFill>
          <a:blip r:embed="rId2"/>
          <a:stretch>
            <a:fillRect/>
          </a:stretch>
        </p:blipFill>
        <p:spPr>
          <a:xfrm>
            <a:off x="2620771" y="2616164"/>
            <a:ext cx="6221477" cy="3665764"/>
          </a:xfrm>
          <a:prstGeom prst="rect">
            <a:avLst/>
          </a:prstGeom>
        </p:spPr>
      </p:pic>
    </p:spTree>
    <p:extLst>
      <p:ext uri="{BB962C8B-B14F-4D97-AF65-F5344CB8AC3E}">
        <p14:creationId xmlns:p14="http://schemas.microsoft.com/office/powerpoint/2010/main" val="30435037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Pipes and Filters</a:t>
            </a:r>
            <a:endParaRPr lang="en-US" dirty="0"/>
          </a:p>
        </p:txBody>
      </p:sp>
      <p:sp>
        <p:nvSpPr>
          <p:cNvPr id="3" name="Content Placeholder 2"/>
          <p:cNvSpPr>
            <a:spLocks noGrp="1"/>
          </p:cNvSpPr>
          <p:nvPr>
            <p:ph idx="1"/>
          </p:nvPr>
        </p:nvSpPr>
        <p:spPr/>
        <p:txBody>
          <a:bodyPr/>
          <a:lstStyle/>
          <a:p>
            <a:r>
              <a:rPr lang="en-US" dirty="0" smtClean="0"/>
              <a:t>The </a:t>
            </a:r>
            <a:r>
              <a:rPr lang="en-US" dirty="0"/>
              <a:t>Secure Pipes and Filters pattern provides secure handling of data streams. Each processing step applies some data transformation or filtering. The rights to apply specific transformations to the data can be controlled. The communication of data between stages can be also protected. The operations applied can be logged.</a:t>
            </a:r>
          </a:p>
        </p:txBody>
      </p:sp>
    </p:spTree>
    <p:extLst>
      <p:ext uri="{BB962C8B-B14F-4D97-AF65-F5344CB8AC3E}">
        <p14:creationId xmlns:p14="http://schemas.microsoft.com/office/powerpoint/2010/main" val="30813198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Pipes and Filters object diagram</a:t>
            </a:r>
            <a:endParaRPr lang="en-US" dirty="0"/>
          </a:p>
        </p:txBody>
      </p:sp>
      <p:pic>
        <p:nvPicPr>
          <p:cNvPr id="3" name="Picture 2"/>
          <p:cNvPicPr>
            <a:picLocks noChangeAspect="1"/>
          </p:cNvPicPr>
          <p:nvPr/>
        </p:nvPicPr>
        <p:blipFill>
          <a:blip r:embed="rId2"/>
          <a:stretch>
            <a:fillRect/>
          </a:stretch>
        </p:blipFill>
        <p:spPr>
          <a:xfrm>
            <a:off x="2386584" y="1790001"/>
            <a:ext cx="7397495" cy="4089591"/>
          </a:xfrm>
          <a:prstGeom prst="rect">
            <a:avLst/>
          </a:prstGeom>
        </p:spPr>
      </p:pic>
    </p:spTree>
    <p:extLst>
      <p:ext uri="{BB962C8B-B14F-4D97-AF65-F5344CB8AC3E}">
        <p14:creationId xmlns:p14="http://schemas.microsoft.com/office/powerpoint/2010/main" val="31554858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UC “Apply an operation on a data stream”</a:t>
            </a:r>
            <a:endParaRPr lang="en-US" dirty="0"/>
          </a:p>
        </p:txBody>
      </p:sp>
      <p:pic>
        <p:nvPicPr>
          <p:cNvPr id="3" name="Picture 2"/>
          <p:cNvPicPr>
            <a:picLocks noChangeAspect="1"/>
          </p:cNvPicPr>
          <p:nvPr/>
        </p:nvPicPr>
        <p:blipFill>
          <a:blip r:embed="rId2"/>
          <a:stretch>
            <a:fillRect/>
          </a:stretch>
        </p:blipFill>
        <p:spPr>
          <a:xfrm>
            <a:off x="2414016" y="1818154"/>
            <a:ext cx="7278623" cy="4116301"/>
          </a:xfrm>
          <a:prstGeom prst="rect">
            <a:avLst/>
          </a:prstGeom>
        </p:spPr>
      </p:pic>
    </p:spTree>
    <p:extLst>
      <p:ext uri="{BB962C8B-B14F-4D97-AF65-F5344CB8AC3E}">
        <p14:creationId xmlns:p14="http://schemas.microsoft.com/office/powerpoint/2010/main" val="21781864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Blackboard</a:t>
            </a:r>
            <a:endParaRPr lang="en-US" dirty="0"/>
          </a:p>
        </p:txBody>
      </p:sp>
      <p:sp>
        <p:nvSpPr>
          <p:cNvPr id="3" name="Content Placeholder 2"/>
          <p:cNvSpPr>
            <a:spLocks noGrp="1"/>
          </p:cNvSpPr>
          <p:nvPr>
            <p:ph idx="1"/>
          </p:nvPr>
        </p:nvSpPr>
        <p:spPr/>
        <p:txBody>
          <a:bodyPr>
            <a:normAutofit/>
          </a:bodyPr>
          <a:lstStyle/>
          <a:p>
            <a:r>
              <a:rPr lang="en-US" dirty="0"/>
              <a:t>A Blackboard system is used to receive and modify information about a problem in progress from several data sources. The execution platform for this kind of system is normally distributed, with knowledge sources possibly remote. The data is exchanged between blackboard and knowledge sources in a client/server fashion. </a:t>
            </a:r>
          </a:p>
        </p:txBody>
      </p:sp>
    </p:spTree>
    <p:extLst>
      <p:ext uri="{BB962C8B-B14F-4D97-AF65-F5344CB8AC3E}">
        <p14:creationId xmlns:p14="http://schemas.microsoft.com/office/powerpoint/2010/main" val="3334585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of protection</a:t>
            </a:r>
            <a:endParaRPr lang="en-US" dirty="0"/>
          </a:p>
        </p:txBody>
      </p:sp>
      <p:sp>
        <p:nvSpPr>
          <p:cNvPr id="3" name="Content Placeholder 2"/>
          <p:cNvSpPr>
            <a:spLocks noGrp="1"/>
          </p:cNvSpPr>
          <p:nvPr>
            <p:ph idx="1"/>
          </p:nvPr>
        </p:nvSpPr>
        <p:spPr/>
        <p:txBody>
          <a:bodyPr/>
          <a:lstStyle/>
          <a:p>
            <a:r>
              <a:rPr lang="en-US" dirty="0" smtClean="0"/>
              <a:t>In centralized applications the unit of protection, where we apply security services, is a class</a:t>
            </a:r>
          </a:p>
          <a:p>
            <a:r>
              <a:rPr lang="en-US" dirty="0" smtClean="0"/>
              <a:t>In distributed applications and systems, we protect services (which may imply operations in several classes) </a:t>
            </a:r>
            <a:endParaRPr lang="en-US" dirty="0"/>
          </a:p>
        </p:txBody>
      </p:sp>
    </p:spTree>
    <p:extLst>
      <p:ext uri="{BB962C8B-B14F-4D97-AF65-F5344CB8AC3E}">
        <p14:creationId xmlns:p14="http://schemas.microsoft.com/office/powerpoint/2010/main" val="2511525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diagram of Blackboard pattern</a:t>
            </a:r>
            <a:endParaRPr lang="en-US" dirty="0"/>
          </a:p>
        </p:txBody>
      </p:sp>
      <p:pic>
        <p:nvPicPr>
          <p:cNvPr id="3" name="Picture 2"/>
          <p:cNvPicPr>
            <a:picLocks noChangeAspect="1"/>
          </p:cNvPicPr>
          <p:nvPr/>
        </p:nvPicPr>
        <p:blipFill>
          <a:blip r:embed="rId2"/>
          <a:stretch>
            <a:fillRect/>
          </a:stretch>
        </p:blipFill>
        <p:spPr>
          <a:xfrm>
            <a:off x="2447035" y="2436066"/>
            <a:ext cx="6340349" cy="3150918"/>
          </a:xfrm>
          <a:prstGeom prst="rect">
            <a:avLst/>
          </a:prstGeom>
        </p:spPr>
      </p:pic>
    </p:spTree>
    <p:extLst>
      <p:ext uri="{BB962C8B-B14F-4D97-AF65-F5344CB8AC3E}">
        <p14:creationId xmlns:p14="http://schemas.microsoft.com/office/powerpoint/2010/main" val="41601609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Blackboard</a:t>
            </a:r>
            <a:endParaRPr lang="en-US" dirty="0"/>
          </a:p>
        </p:txBody>
      </p:sp>
      <p:sp>
        <p:nvSpPr>
          <p:cNvPr id="3" name="Content Placeholder 2"/>
          <p:cNvSpPr>
            <a:spLocks noGrp="1"/>
          </p:cNvSpPr>
          <p:nvPr>
            <p:ph idx="1"/>
          </p:nvPr>
        </p:nvSpPr>
        <p:spPr/>
        <p:txBody>
          <a:bodyPr/>
          <a:lstStyle/>
          <a:p>
            <a:r>
              <a:rPr lang="en-US" dirty="0"/>
              <a:t>The Secure Blackboard pattern provides secure handling of data when its blackboard is accessed by some knowledge sources. Each knowledge source reads data from the blackboard, applies some processing or data transformation, and updates the blackboard. </a:t>
            </a:r>
            <a:endParaRPr lang="en-US" dirty="0" smtClean="0"/>
          </a:p>
          <a:p>
            <a:r>
              <a:rPr lang="en-US" dirty="0" smtClean="0"/>
              <a:t>In </a:t>
            </a:r>
            <a:r>
              <a:rPr lang="en-US" dirty="0"/>
              <a:t>order to prevent violations of integrity and confidentiality, the rights to reading and updating data are controlled according to their predefined rights and their actions are logged. </a:t>
            </a:r>
            <a:endParaRPr lang="en-US" dirty="0" smtClean="0"/>
          </a:p>
          <a:p>
            <a:r>
              <a:rPr lang="en-US" dirty="0" smtClean="0"/>
              <a:t>The </a:t>
            </a:r>
            <a:r>
              <a:rPr lang="en-US" dirty="0"/>
              <a:t>sources are </a:t>
            </a:r>
            <a:r>
              <a:rPr lang="en-US" dirty="0" smtClean="0"/>
              <a:t> </a:t>
            </a:r>
            <a:r>
              <a:rPr lang="en-US" dirty="0"/>
              <a:t>authenticated before being allowed to access the blackboard.</a:t>
            </a:r>
          </a:p>
          <a:p>
            <a:pPr marL="0" indent="0">
              <a:buNone/>
            </a:pPr>
            <a:endParaRPr lang="en-US" dirty="0"/>
          </a:p>
        </p:txBody>
      </p:sp>
    </p:spTree>
    <p:extLst>
      <p:ext uri="{BB962C8B-B14F-4D97-AF65-F5344CB8AC3E}">
        <p14:creationId xmlns:p14="http://schemas.microsoft.com/office/powerpoint/2010/main" val="31880155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Blackboard</a:t>
            </a:r>
            <a:endParaRPr lang="en-US" dirty="0"/>
          </a:p>
        </p:txBody>
      </p:sp>
      <p:pic>
        <p:nvPicPr>
          <p:cNvPr id="3" name="Picture 2"/>
          <p:cNvPicPr>
            <a:picLocks noChangeAspect="1"/>
          </p:cNvPicPr>
          <p:nvPr/>
        </p:nvPicPr>
        <p:blipFill>
          <a:blip r:embed="rId2"/>
          <a:stretch>
            <a:fillRect/>
          </a:stretch>
        </p:blipFill>
        <p:spPr>
          <a:xfrm>
            <a:off x="2596897" y="1819656"/>
            <a:ext cx="6247386" cy="4187951"/>
          </a:xfrm>
          <a:prstGeom prst="rect">
            <a:avLst/>
          </a:prstGeom>
        </p:spPr>
      </p:pic>
    </p:spTree>
    <p:extLst>
      <p:ext uri="{BB962C8B-B14F-4D97-AF65-F5344CB8AC3E}">
        <p14:creationId xmlns:p14="http://schemas.microsoft.com/office/powerpoint/2010/main" val="20528349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Use </a:t>
            </a:r>
            <a:r>
              <a:rPr lang="en-US" sz="3600" b="1" dirty="0"/>
              <a:t>case “Apply an operation on the Blackboard”</a:t>
            </a:r>
            <a:endParaRPr lang="en-US" sz="3600" dirty="0"/>
          </a:p>
        </p:txBody>
      </p:sp>
      <p:pic>
        <p:nvPicPr>
          <p:cNvPr id="4" name="Picture 3"/>
          <p:cNvPicPr>
            <a:picLocks noChangeAspect="1"/>
          </p:cNvPicPr>
          <p:nvPr/>
        </p:nvPicPr>
        <p:blipFill>
          <a:blip r:embed="rId2"/>
          <a:stretch>
            <a:fillRect/>
          </a:stretch>
        </p:blipFill>
        <p:spPr>
          <a:xfrm>
            <a:off x="2624328" y="1646950"/>
            <a:ext cx="6839711" cy="4342370"/>
          </a:xfrm>
          <a:prstGeom prst="rect">
            <a:avLst/>
          </a:prstGeom>
        </p:spPr>
      </p:pic>
    </p:spTree>
    <p:extLst>
      <p:ext uri="{BB962C8B-B14F-4D97-AF65-F5344CB8AC3E}">
        <p14:creationId xmlns:p14="http://schemas.microsoft.com/office/powerpoint/2010/main" val="31273463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Secure </a:t>
            </a:r>
            <a:r>
              <a:rPr lang="en-US" b="1" dirty="0"/>
              <a:t>Three-Tier Architecture Pattern</a:t>
            </a:r>
            <a:r>
              <a:rPr lang="en-US" dirty="0"/>
              <a:t/>
            </a:r>
            <a:br>
              <a:rPr lang="en-US" dirty="0"/>
            </a:br>
            <a:r>
              <a:rPr lang="en-US" dirty="0"/>
              <a:t>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b="1" i="1" dirty="0"/>
              <a:t>Three-Tier Architecture</a:t>
            </a:r>
            <a:r>
              <a:rPr lang="en-US" b="1" dirty="0"/>
              <a:t> pattern </a:t>
            </a:r>
            <a:r>
              <a:rPr lang="en-US" dirty="0"/>
              <a:t>provides a means of structuring and decomposing applications into tiers or layers, where each tier provides a different level of responsibility. One tier deals with the presentation part of the system (user and system interfaces), another handles the business logic, being the core of the system, and the last tier represents the data storage. </a:t>
            </a:r>
          </a:p>
          <a:p>
            <a:pPr marL="0" indent="0">
              <a:buNone/>
            </a:pPr>
            <a:endParaRPr lang="en-US" dirty="0"/>
          </a:p>
          <a:p>
            <a:r>
              <a:rPr lang="en-US" dirty="0"/>
              <a:t>The </a:t>
            </a:r>
            <a:r>
              <a:rPr lang="en-US" b="1" i="1" dirty="0"/>
              <a:t>Secure</a:t>
            </a:r>
            <a:r>
              <a:rPr lang="en-US" b="1" dirty="0"/>
              <a:t> </a:t>
            </a:r>
            <a:r>
              <a:rPr lang="en-US" b="1" i="1" dirty="0"/>
              <a:t>Three-Tier Architecture</a:t>
            </a:r>
            <a:r>
              <a:rPr lang="en-US" b="1" dirty="0"/>
              <a:t> pattern </a:t>
            </a:r>
            <a:r>
              <a:rPr lang="en-US" dirty="0"/>
              <a:t>extends the Three-tier Architecture pattern by enforcing a global view of security for all the three layers. In the presentation part of the system, security aspects dealing with user interaction are enforced; in the business logic, global security constraints are applied; the data storage applies policies to constrain access of users to data.</a:t>
            </a:r>
          </a:p>
          <a:p>
            <a:endParaRPr lang="en-US" dirty="0"/>
          </a:p>
        </p:txBody>
      </p:sp>
    </p:spTree>
    <p:extLst>
      <p:ext uri="{BB962C8B-B14F-4D97-AF65-F5344CB8AC3E}">
        <p14:creationId xmlns:p14="http://schemas.microsoft.com/office/powerpoint/2010/main" val="15158773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Three-tier  (N-tier in general)</a:t>
            </a:r>
            <a:endParaRPr lang="en-US" dirty="0"/>
          </a:p>
        </p:txBody>
      </p:sp>
      <p:pic>
        <p:nvPicPr>
          <p:cNvPr id="3" name="Picture 2"/>
          <p:cNvPicPr>
            <a:picLocks noChangeAspect="1"/>
          </p:cNvPicPr>
          <p:nvPr/>
        </p:nvPicPr>
        <p:blipFill>
          <a:blip r:embed="rId2"/>
          <a:stretch>
            <a:fillRect/>
          </a:stretch>
        </p:blipFill>
        <p:spPr>
          <a:xfrm>
            <a:off x="2377440" y="2340864"/>
            <a:ext cx="7498079" cy="3434816"/>
          </a:xfrm>
          <a:prstGeom prst="rect">
            <a:avLst/>
          </a:prstGeom>
        </p:spPr>
      </p:pic>
    </p:spTree>
    <p:extLst>
      <p:ext uri="{BB962C8B-B14F-4D97-AF65-F5344CB8AC3E}">
        <p14:creationId xmlns:p14="http://schemas.microsoft.com/office/powerpoint/2010/main" val="2605239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r>
              <a:rPr lang="en-US" altLang="en-US" dirty="0" smtClean="0"/>
              <a:t>Enterprise Service Bus (ESB) pattern</a:t>
            </a:r>
          </a:p>
        </p:txBody>
      </p:sp>
      <p:sp>
        <p:nvSpPr>
          <p:cNvPr id="315395" name="Rectangle 3"/>
          <p:cNvSpPr>
            <a:spLocks noGrp="1" noChangeArrowheads="1"/>
          </p:cNvSpPr>
          <p:nvPr>
            <p:ph type="body" idx="1"/>
          </p:nvPr>
        </p:nvSpPr>
        <p:spPr/>
        <p:txBody>
          <a:bodyPr>
            <a:normAutofit/>
          </a:bodyPr>
          <a:lstStyle/>
          <a:p>
            <a:r>
              <a:rPr lang="en-US" altLang="en-US" sz="3200" dirty="0" smtClean="0"/>
              <a:t>Components connect to a variety of message bus via their service interfaces</a:t>
            </a:r>
          </a:p>
          <a:p>
            <a:r>
              <a:rPr lang="en-US" altLang="en-US" sz="3200" dirty="0" smtClean="0"/>
              <a:t>Extension: </a:t>
            </a:r>
            <a:r>
              <a:rPr lang="en-US" altLang="en-US" sz="3200" b="1" dirty="0" smtClean="0"/>
              <a:t>Internet Service Bus </a:t>
            </a:r>
            <a:r>
              <a:rPr lang="en-US" altLang="en-US" sz="3200" dirty="0" smtClean="0"/>
              <a:t>[</a:t>
            </a:r>
            <a:r>
              <a:rPr lang="en-US" altLang="en-US" sz="3200" dirty="0" err="1" smtClean="0"/>
              <a:t>D.F.Ferguson</a:t>
            </a:r>
            <a:r>
              <a:rPr lang="en-US" altLang="en-US" sz="3200" dirty="0" smtClean="0"/>
              <a:t>]</a:t>
            </a:r>
          </a:p>
          <a:p>
            <a:r>
              <a:rPr lang="en-US" altLang="en-US" sz="3200" dirty="0" smtClean="0"/>
              <a:t> A SOA Registry  (repository, catalog), is used for service description, naming, location, It includes Registry, Activator, and Lookout patterns</a:t>
            </a:r>
          </a:p>
        </p:txBody>
      </p:sp>
    </p:spTree>
    <p:extLst>
      <p:ext uri="{BB962C8B-B14F-4D97-AF65-F5344CB8AC3E}">
        <p14:creationId xmlns:p14="http://schemas.microsoft.com/office/powerpoint/2010/main" val="11628919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Title 1"/>
          <p:cNvSpPr>
            <a:spLocks noGrp="1"/>
          </p:cNvSpPr>
          <p:nvPr>
            <p:ph type="title"/>
          </p:nvPr>
        </p:nvSpPr>
        <p:spPr/>
        <p:txBody>
          <a:bodyPr/>
          <a:lstStyle/>
          <a:p>
            <a:r>
              <a:rPr lang="en-US" altLang="en-US" smtClean="0"/>
              <a:t>ESB pattern</a:t>
            </a:r>
          </a:p>
        </p:txBody>
      </p:sp>
      <p:sp>
        <p:nvSpPr>
          <p:cNvPr id="3" name="Content Placeholder 2"/>
          <p:cNvSpPr>
            <a:spLocks noGrp="1"/>
          </p:cNvSpPr>
          <p:nvPr>
            <p:ph idx="1"/>
          </p:nvPr>
        </p:nvSpPr>
        <p:spPr/>
        <p:txBody>
          <a:bodyPr/>
          <a:lstStyle/>
          <a:p>
            <a:pPr marL="0" indent="0">
              <a:buNone/>
              <a:defRPr/>
            </a:pPr>
            <a:r>
              <a:rPr lang="en-US" sz="2000" b="1" dirty="0"/>
              <a:t>Intent:</a:t>
            </a:r>
            <a:r>
              <a:rPr lang="en-US" sz="2000" dirty="0"/>
              <a:t> Provide a convenient infrastructure to integrate a variety of distributed services and related components in a simple way.   </a:t>
            </a:r>
          </a:p>
          <a:p>
            <a:pPr marL="0" indent="0">
              <a:buNone/>
              <a:defRPr/>
            </a:pPr>
            <a:r>
              <a:rPr lang="en-US" sz="2000" b="1" dirty="0"/>
              <a:t>Forces:</a:t>
            </a:r>
            <a:r>
              <a:rPr lang="en-US" sz="2000" dirty="0"/>
              <a:t>   </a:t>
            </a:r>
          </a:p>
          <a:p>
            <a:pPr>
              <a:defRPr/>
            </a:pPr>
            <a:r>
              <a:rPr lang="en-US" sz="1800" dirty="0"/>
              <a:t>Interoperability. It is fundamental for a business unit in an institution to be able to interact with a variety of services, internal or external. </a:t>
            </a:r>
          </a:p>
          <a:p>
            <a:pPr>
              <a:defRPr/>
            </a:pPr>
            <a:r>
              <a:rPr lang="en-US" sz="1800" dirty="0"/>
              <a:t>Simplicity of structure: we want a simple way to interconnect services; this simplifies the work of the integrators.</a:t>
            </a:r>
          </a:p>
          <a:p>
            <a:pPr>
              <a:defRPr/>
            </a:pPr>
            <a:r>
              <a:rPr lang="en-US" sz="1800" dirty="0"/>
              <a:t>Scalability: we need to have the ability to expand the number of interconnected  services without making changes to the basic architecture.</a:t>
            </a:r>
          </a:p>
          <a:p>
            <a:pPr>
              <a:defRPr/>
            </a:pPr>
            <a:r>
              <a:rPr lang="en-US" sz="1800" dirty="0"/>
              <a:t>Message flexibility: we need to provide a variety of message invocation styles (synchronous and asynchronous) and formatting. We can thus accommodate all component needs</a:t>
            </a:r>
            <a:r>
              <a:rPr lang="en-US" sz="2000" dirty="0"/>
              <a:t>. </a:t>
            </a:r>
          </a:p>
        </p:txBody>
      </p:sp>
    </p:spTree>
    <p:extLst>
      <p:ext uri="{BB962C8B-B14F-4D97-AF65-F5344CB8AC3E}">
        <p14:creationId xmlns:p14="http://schemas.microsoft.com/office/powerpoint/2010/main" val="34466427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Title 1"/>
          <p:cNvSpPr>
            <a:spLocks noGrp="1"/>
          </p:cNvSpPr>
          <p:nvPr>
            <p:ph type="title"/>
          </p:nvPr>
        </p:nvSpPr>
        <p:spPr/>
        <p:txBody>
          <a:bodyPr/>
          <a:lstStyle/>
          <a:p>
            <a:r>
              <a:rPr lang="en-US" altLang="en-US" smtClean="0"/>
              <a:t>Forces (Cont.)</a:t>
            </a:r>
          </a:p>
        </p:txBody>
      </p:sp>
      <p:sp>
        <p:nvSpPr>
          <p:cNvPr id="317443" name="Content Placeholder 2"/>
          <p:cNvSpPr>
            <a:spLocks noGrp="1"/>
          </p:cNvSpPr>
          <p:nvPr>
            <p:ph idx="1"/>
          </p:nvPr>
        </p:nvSpPr>
        <p:spPr/>
        <p:txBody>
          <a:bodyPr/>
          <a:lstStyle/>
          <a:p>
            <a:r>
              <a:rPr lang="en-US" altLang="en-US" sz="1800" b="1" dirty="0"/>
              <a:t>Simplicity of management</a:t>
            </a:r>
            <a:r>
              <a:rPr lang="en-US" altLang="en-US" sz="1800" dirty="0"/>
              <a:t>: we need to monitor and manage many services, perform load balancing, logging, routing, format conversion, and filtering. </a:t>
            </a:r>
          </a:p>
          <a:p>
            <a:r>
              <a:rPr lang="en-US" altLang="en-US" sz="1800" b="1" dirty="0"/>
              <a:t>Flexibility</a:t>
            </a:r>
            <a:r>
              <a:rPr lang="en-US" altLang="en-US" sz="1800" dirty="0"/>
              <a:t>: New types of services should be accommodated easily.</a:t>
            </a:r>
          </a:p>
          <a:p>
            <a:r>
              <a:rPr lang="en-US" altLang="en-US" sz="1800" b="1" dirty="0"/>
              <a:t>Transparency</a:t>
            </a:r>
            <a:r>
              <a:rPr lang="en-US" altLang="en-US" sz="1800" dirty="0"/>
              <a:t>: we should be able to find services without needing to know their locations.</a:t>
            </a:r>
          </a:p>
          <a:p>
            <a:r>
              <a:rPr lang="en-US" altLang="en-US" sz="1800" b="1" dirty="0"/>
              <a:t>Quality of service</a:t>
            </a:r>
            <a:r>
              <a:rPr lang="en-US" altLang="en-US" sz="1800" dirty="0"/>
              <a:t>: we may need to provide different degrees of security, reliability, availability, or performance.</a:t>
            </a:r>
          </a:p>
          <a:p>
            <a:r>
              <a:rPr lang="en-US" altLang="en-US" sz="1800" b="1" dirty="0"/>
              <a:t>Use of policies</a:t>
            </a:r>
            <a:r>
              <a:rPr lang="en-US" altLang="en-US" sz="1800" dirty="0"/>
              <a:t>: we need a policy-based configuration and management. This allows convenient governance and systematic changes. Policies are high-level guidelines about architectural or institutional aspects and are important in any system that supports systematic governance [Sch06].</a:t>
            </a:r>
          </a:p>
          <a:p>
            <a:r>
              <a:rPr lang="en-US" altLang="en-US" sz="1800" b="1" dirty="0"/>
              <a:t>Standard interfaces</a:t>
            </a:r>
            <a:r>
              <a:rPr lang="en-US" altLang="en-US" sz="1800" dirty="0"/>
              <a:t>: we need explicit and formal interface contracts. </a:t>
            </a:r>
          </a:p>
          <a:p>
            <a:endParaRPr lang="en-US" altLang="en-US" sz="1800" dirty="0"/>
          </a:p>
          <a:p>
            <a:endParaRPr lang="en-US" altLang="en-US" sz="1800" dirty="0"/>
          </a:p>
        </p:txBody>
      </p:sp>
    </p:spTree>
    <p:extLst>
      <p:ext uri="{BB962C8B-B14F-4D97-AF65-F5344CB8AC3E}">
        <p14:creationId xmlns:p14="http://schemas.microsoft.com/office/powerpoint/2010/main" val="27886944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Title 1"/>
          <p:cNvSpPr>
            <a:spLocks noGrp="1"/>
          </p:cNvSpPr>
          <p:nvPr>
            <p:ph type="title"/>
          </p:nvPr>
        </p:nvSpPr>
        <p:spPr/>
        <p:txBody>
          <a:bodyPr/>
          <a:lstStyle/>
          <a:p>
            <a:r>
              <a:rPr lang="en-US" altLang="en-US" smtClean="0"/>
              <a:t>ESB structure </a:t>
            </a:r>
          </a:p>
        </p:txBody>
      </p:sp>
      <p:pic>
        <p:nvPicPr>
          <p:cNvPr id="31846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4200" y="1976438"/>
            <a:ext cx="5943600" cy="328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4559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p:cNvSpPr>
          <p:nvPr>
            <p:ph type="title"/>
          </p:nvPr>
        </p:nvSpPr>
        <p:spPr/>
        <p:txBody>
          <a:bodyPr/>
          <a:lstStyle/>
          <a:p>
            <a:r>
              <a:rPr lang="en-US" b="1" smtClean="0"/>
              <a:t>Security Logger and Auditor</a:t>
            </a:r>
          </a:p>
        </p:txBody>
      </p:sp>
      <p:sp>
        <p:nvSpPr>
          <p:cNvPr id="68610" name="Rectangle 3"/>
          <p:cNvSpPr>
            <a:spLocks noGrp="1"/>
          </p:cNvSpPr>
          <p:nvPr>
            <p:ph type="body" idx="1"/>
          </p:nvPr>
        </p:nvSpPr>
        <p:spPr/>
        <p:txBody>
          <a:bodyPr/>
          <a:lstStyle/>
          <a:p>
            <a:pPr>
              <a:lnSpc>
                <a:spcPct val="80000"/>
              </a:lnSpc>
            </a:pPr>
            <a:endParaRPr lang="en-US" sz="1800" b="1"/>
          </a:p>
          <a:p>
            <a:pPr>
              <a:lnSpc>
                <a:spcPct val="80000"/>
              </a:lnSpc>
              <a:buFont typeface="Arial" charset="0"/>
              <a:buNone/>
            </a:pPr>
            <a:r>
              <a:rPr lang="en-US" sz="1800" b="1"/>
              <a:t>Intent</a:t>
            </a:r>
            <a:endParaRPr lang="en-US" sz="1800"/>
          </a:p>
          <a:p>
            <a:pPr>
              <a:lnSpc>
                <a:spcPct val="80000"/>
              </a:lnSpc>
            </a:pPr>
            <a:r>
              <a:rPr lang="en-US" sz="1800"/>
              <a:t>How can we keep track of user’s actions in order to determine who did what and when?</a:t>
            </a:r>
          </a:p>
          <a:p>
            <a:pPr>
              <a:lnSpc>
                <a:spcPct val="80000"/>
              </a:lnSpc>
            </a:pPr>
            <a:r>
              <a:rPr lang="en-US" sz="1800"/>
              <a:t>Log all security-sensitive actions performed by users and provide controlled access to records for Audit purposes.</a:t>
            </a:r>
          </a:p>
          <a:p>
            <a:pPr>
              <a:lnSpc>
                <a:spcPct val="80000"/>
              </a:lnSpc>
              <a:buFont typeface="Arial" charset="0"/>
              <a:buNone/>
            </a:pPr>
            <a:r>
              <a:rPr lang="en-US" sz="1800" b="1"/>
              <a:t>Variants</a:t>
            </a:r>
            <a:endParaRPr lang="en-US" sz="1800"/>
          </a:p>
          <a:p>
            <a:pPr>
              <a:lnSpc>
                <a:spcPct val="80000"/>
              </a:lnSpc>
            </a:pPr>
            <a:r>
              <a:rPr lang="en-US" sz="1800"/>
              <a:t>Most systems have a System Logger, used to undo/rollback actions after a system crash. That type of Logger has different requirements but sometimes is merged with the Security Logger [SAP01]. System logs are of interest to system and database administrators, while security logs are used by security administrators, auditors, and system designers.</a:t>
            </a:r>
          </a:p>
          <a:p>
            <a:pPr>
              <a:lnSpc>
                <a:spcPct val="80000"/>
              </a:lnSpc>
            </a:pPr>
            <a:r>
              <a:rPr lang="en-US" sz="1800"/>
              <a:t>Another variant could include the automatic rising of alarms by periodic examination of the Log, searching records that match a number of rules that characterize known violations. For example, Intrusion Detection Systems use this variant. </a:t>
            </a:r>
          </a:p>
          <a:p>
            <a:pPr>
              <a:lnSpc>
                <a:spcPct val="80000"/>
              </a:lnSpc>
            </a:pPr>
            <a:r>
              <a:rPr lang="en-US" sz="1800"/>
              <a:t>We can also add logging for reliability, to detect accidental errors.</a:t>
            </a:r>
          </a:p>
        </p:txBody>
      </p:sp>
    </p:spTree>
    <p:extLst>
      <p:ext uri="{BB962C8B-B14F-4D97-AF65-F5344CB8AC3E}">
        <p14:creationId xmlns:p14="http://schemas.microsoft.com/office/powerpoint/2010/main" val="5152242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Title 1"/>
          <p:cNvSpPr>
            <a:spLocks noGrp="1"/>
          </p:cNvSpPr>
          <p:nvPr>
            <p:ph type="title"/>
          </p:nvPr>
        </p:nvSpPr>
        <p:spPr/>
        <p:txBody>
          <a:bodyPr/>
          <a:lstStyle/>
          <a:p>
            <a:r>
              <a:rPr lang="en-US" altLang="en-US" smtClean="0"/>
              <a:t>ESB class model</a:t>
            </a:r>
          </a:p>
        </p:txBody>
      </p:sp>
      <p:pic>
        <p:nvPicPr>
          <p:cNvPr id="31949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10014" y="1524000"/>
            <a:ext cx="437197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80366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itle 1"/>
          <p:cNvSpPr>
            <a:spLocks noGrp="1"/>
          </p:cNvSpPr>
          <p:nvPr>
            <p:ph type="title"/>
          </p:nvPr>
        </p:nvSpPr>
        <p:spPr>
          <a:xfrm>
            <a:off x="2209800" y="228600"/>
            <a:ext cx="7772400" cy="838200"/>
          </a:xfrm>
        </p:spPr>
        <p:txBody>
          <a:bodyPr/>
          <a:lstStyle/>
          <a:p>
            <a:r>
              <a:rPr lang="en-US" altLang="en-US" sz="2400"/>
              <a:t>ESB service access</a:t>
            </a:r>
          </a:p>
        </p:txBody>
      </p:sp>
      <p:pic>
        <p:nvPicPr>
          <p:cNvPr id="3205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5025" y="838201"/>
            <a:ext cx="7981950" cy="537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16387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p:nvPr>
        </p:nvSpPr>
        <p:spPr/>
        <p:txBody>
          <a:bodyPr/>
          <a:lstStyle/>
          <a:p>
            <a:r>
              <a:rPr lang="en-US" altLang="en-US" smtClean="0"/>
              <a:t>ESB related patterns</a:t>
            </a:r>
          </a:p>
        </p:txBody>
      </p:sp>
      <p:pic>
        <p:nvPicPr>
          <p:cNvPr id="32153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6451" y="1743076"/>
            <a:ext cx="5497513"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15581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patterns</a:t>
            </a:r>
            <a:endParaRPr lang="en-US" dirty="0"/>
          </a:p>
        </p:txBody>
      </p:sp>
      <p:sp>
        <p:nvSpPr>
          <p:cNvPr id="3" name="Content Placeholder 2"/>
          <p:cNvSpPr>
            <a:spLocks noGrp="1"/>
          </p:cNvSpPr>
          <p:nvPr>
            <p:ph idx="1"/>
          </p:nvPr>
        </p:nvSpPr>
        <p:spPr/>
        <p:txBody>
          <a:bodyPr/>
          <a:lstStyle/>
          <a:p>
            <a:r>
              <a:rPr lang="en-US" dirty="0" smtClean="0"/>
              <a:t>Provide auxiliary functions in an application</a:t>
            </a:r>
            <a:endParaRPr lang="en-US" dirty="0"/>
          </a:p>
        </p:txBody>
      </p:sp>
    </p:spTree>
    <p:extLst>
      <p:ext uri="{BB962C8B-B14F-4D97-AF65-F5344CB8AC3E}">
        <p14:creationId xmlns:p14="http://schemas.microsoft.com/office/powerpoint/2010/main" val="18112708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Title 1"/>
          <p:cNvSpPr>
            <a:spLocks noGrp="1"/>
          </p:cNvSpPr>
          <p:nvPr>
            <p:ph type="title"/>
          </p:nvPr>
        </p:nvSpPr>
        <p:spPr/>
        <p:txBody>
          <a:bodyPr/>
          <a:lstStyle/>
          <a:p>
            <a:r>
              <a:rPr lang="en-US" altLang="en-US" smtClean="0"/>
              <a:t>Publish Subscribe</a:t>
            </a:r>
          </a:p>
        </p:txBody>
      </p:sp>
      <p:sp>
        <p:nvSpPr>
          <p:cNvPr id="275459" name="Content Placeholder 2"/>
          <p:cNvSpPr>
            <a:spLocks noGrp="1"/>
          </p:cNvSpPr>
          <p:nvPr>
            <p:ph idx="1"/>
          </p:nvPr>
        </p:nvSpPr>
        <p:spPr/>
        <p:txBody>
          <a:bodyPr>
            <a:normAutofit/>
          </a:bodyPr>
          <a:lstStyle/>
          <a:p>
            <a:pPr>
              <a:buFontTx/>
              <a:buNone/>
              <a:defRPr/>
            </a:pPr>
            <a:r>
              <a:rPr lang="en-US" sz="2400" b="1" dirty="0"/>
              <a:t>Intent:</a:t>
            </a:r>
            <a:r>
              <a:rPr lang="en-US" sz="2400" dirty="0"/>
              <a:t> Decouple the publishers of events from those interested in the events (subscribers). </a:t>
            </a:r>
          </a:p>
          <a:p>
            <a:pPr marL="0" indent="0">
              <a:buNone/>
              <a:defRPr/>
            </a:pPr>
            <a:r>
              <a:rPr lang="en-US" sz="2400" b="1" dirty="0" smtClean="0"/>
              <a:t>Problem</a:t>
            </a:r>
            <a:r>
              <a:rPr lang="en-US" sz="2400" b="1" dirty="0"/>
              <a:t>:</a:t>
            </a:r>
            <a:r>
              <a:rPr lang="en-US" sz="2400" dirty="0"/>
              <a:t> Having each client call a publisher is inefficient and non-scalable. Also, more than one client could be interested in the events.</a:t>
            </a:r>
          </a:p>
          <a:p>
            <a:pPr>
              <a:defRPr/>
            </a:pPr>
            <a:r>
              <a:rPr lang="en-US" sz="2400" dirty="0"/>
              <a:t> The number of clients is dynamic</a:t>
            </a:r>
          </a:p>
          <a:p>
            <a:pPr>
              <a:buFontTx/>
              <a:buNone/>
              <a:defRPr/>
            </a:pPr>
            <a:r>
              <a:rPr lang="en-US" sz="2400" b="1" dirty="0"/>
              <a:t>Solution</a:t>
            </a:r>
          </a:p>
          <a:p>
            <a:pPr>
              <a:defRPr/>
            </a:pPr>
            <a:r>
              <a:rPr lang="en-US" sz="2400" dirty="0"/>
              <a:t>Use an event channel (a queue) where publishers send their events and interested subscribers can receive the events. For event transmission it is possible to use push and pull approaches</a:t>
            </a:r>
          </a:p>
        </p:txBody>
      </p:sp>
    </p:spTree>
    <p:extLst>
      <p:ext uri="{BB962C8B-B14F-4D97-AF65-F5344CB8AC3E}">
        <p14:creationId xmlns:p14="http://schemas.microsoft.com/office/powerpoint/2010/main" val="23650974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Title 1"/>
          <p:cNvSpPr>
            <a:spLocks noGrp="1"/>
          </p:cNvSpPr>
          <p:nvPr>
            <p:ph type="title"/>
          </p:nvPr>
        </p:nvSpPr>
        <p:spPr/>
        <p:txBody>
          <a:bodyPr/>
          <a:lstStyle/>
          <a:p>
            <a:r>
              <a:rPr lang="en-US" altLang="en-US" smtClean="0"/>
              <a:t>Distributed P/S</a:t>
            </a:r>
          </a:p>
        </p:txBody>
      </p:sp>
      <p:sp>
        <p:nvSpPr>
          <p:cNvPr id="237571" name="Content Placeholder 2"/>
          <p:cNvSpPr>
            <a:spLocks noGrp="1"/>
          </p:cNvSpPr>
          <p:nvPr>
            <p:ph idx="1"/>
          </p:nvPr>
        </p:nvSpPr>
        <p:spPr/>
        <p:txBody>
          <a:bodyPr>
            <a:normAutofit/>
          </a:bodyPr>
          <a:lstStyle/>
          <a:p>
            <a:r>
              <a:rPr lang="en-US" altLang="en-US" sz="2400" b="1" dirty="0"/>
              <a:t>Intent:</a:t>
            </a:r>
            <a:r>
              <a:rPr lang="en-US" altLang="en-US" sz="2400" dirty="0"/>
              <a:t> In a distributed system, decouple the publishers of events from those interested in the events (subscribers). </a:t>
            </a:r>
          </a:p>
          <a:p>
            <a:r>
              <a:rPr lang="en-US" altLang="en-US" sz="2400" b="1" dirty="0"/>
              <a:t>Context:</a:t>
            </a:r>
            <a:r>
              <a:rPr lang="en-US" altLang="en-US" sz="2400" dirty="0"/>
              <a:t> Distributed applications using web services, as well as related services such as directories, databases, security, and monitoring. There may be also other types of components (J2EE, .NET). There may be different standards applying to specific components and components that do not follow any standards. </a:t>
            </a:r>
          </a:p>
          <a:p>
            <a:r>
              <a:rPr lang="en-US" altLang="en-US" sz="2400" b="1" dirty="0"/>
              <a:t>Problem:</a:t>
            </a:r>
            <a:r>
              <a:rPr lang="en-US" altLang="en-US" sz="2400" dirty="0"/>
              <a:t> Having each client call a publisher to find out if they have something of interest to them is inefficient and non-scalable. Also, more than one client could be interested in the same events. How do we organize publishers and subscribers in a more efficient way? </a:t>
            </a:r>
          </a:p>
        </p:txBody>
      </p:sp>
    </p:spTree>
    <p:extLst>
      <p:ext uri="{BB962C8B-B14F-4D97-AF65-F5344CB8AC3E}">
        <p14:creationId xmlns:p14="http://schemas.microsoft.com/office/powerpoint/2010/main" val="4380266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Title 1"/>
          <p:cNvSpPr>
            <a:spLocks noGrp="1"/>
          </p:cNvSpPr>
          <p:nvPr>
            <p:ph type="title"/>
          </p:nvPr>
        </p:nvSpPr>
        <p:spPr/>
        <p:txBody>
          <a:bodyPr/>
          <a:lstStyle/>
          <a:p>
            <a:r>
              <a:rPr lang="en-US" altLang="en-US" smtClean="0"/>
              <a:t>Solution</a:t>
            </a:r>
          </a:p>
        </p:txBody>
      </p:sp>
      <p:sp>
        <p:nvSpPr>
          <p:cNvPr id="238595" name="Content Placeholder 2"/>
          <p:cNvSpPr>
            <a:spLocks noGrp="1"/>
          </p:cNvSpPr>
          <p:nvPr>
            <p:ph idx="1"/>
          </p:nvPr>
        </p:nvSpPr>
        <p:spPr/>
        <p:txBody>
          <a:bodyPr>
            <a:normAutofit/>
          </a:bodyPr>
          <a:lstStyle/>
          <a:p>
            <a:r>
              <a:rPr lang="en-US" altLang="en-US" dirty="0"/>
              <a:t>Use an event channel where publishers send their events and interested subscribers can receive the events. Subscribers register for the events on which they are interested. </a:t>
            </a:r>
          </a:p>
          <a:p>
            <a:r>
              <a:rPr lang="en-US" altLang="en-US" b="1" dirty="0"/>
              <a:t>Structure</a:t>
            </a:r>
            <a:r>
              <a:rPr lang="en-US" altLang="en-US" dirty="0"/>
              <a:t> Subscribers can register to receive specific events. Their conditions are described in the class </a:t>
            </a:r>
            <a:r>
              <a:rPr lang="en-US" altLang="en-US" dirty="0">
                <a:solidFill>
                  <a:schemeClr val="accent2"/>
                </a:solidFill>
              </a:rPr>
              <a:t>Subscription</a:t>
            </a:r>
            <a:r>
              <a:rPr lang="en-US" altLang="en-US" dirty="0"/>
              <a:t>. The </a:t>
            </a:r>
            <a:r>
              <a:rPr lang="en-US" altLang="en-US" dirty="0">
                <a:solidFill>
                  <a:schemeClr val="accent2"/>
                </a:solidFill>
              </a:rPr>
              <a:t>Channel</a:t>
            </a:r>
            <a:r>
              <a:rPr lang="en-US" altLang="en-US" dirty="0"/>
              <a:t> represents different ways of publishing events. </a:t>
            </a:r>
          </a:p>
          <a:p>
            <a:r>
              <a:rPr lang="en-US" altLang="en-US" b="1" dirty="0"/>
              <a:t>Dynamics</a:t>
            </a:r>
            <a:r>
              <a:rPr lang="en-US" altLang="en-US" dirty="0">
                <a:solidFill>
                  <a:schemeClr val="accent2"/>
                </a:solidFill>
              </a:rPr>
              <a:t> </a:t>
            </a:r>
            <a:r>
              <a:rPr lang="en-US" altLang="en-US" dirty="0"/>
              <a:t>Figure 6 shows a sequence diagram for the use case Publish Event. Other use cases include Register Subscriber and Remove Subscriber</a:t>
            </a:r>
            <a:r>
              <a:rPr lang="en-US" altLang="en-US" dirty="0" smtClean="0"/>
              <a:t>. </a:t>
            </a:r>
          </a:p>
        </p:txBody>
      </p:sp>
    </p:spTree>
    <p:extLst>
      <p:ext uri="{BB962C8B-B14F-4D97-AF65-F5344CB8AC3E}">
        <p14:creationId xmlns:p14="http://schemas.microsoft.com/office/powerpoint/2010/main" val="38792080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Title 1"/>
          <p:cNvSpPr>
            <a:spLocks noGrp="1"/>
          </p:cNvSpPr>
          <p:nvPr>
            <p:ph type="title"/>
          </p:nvPr>
        </p:nvSpPr>
        <p:spPr/>
        <p:txBody>
          <a:bodyPr/>
          <a:lstStyle/>
          <a:p>
            <a:r>
              <a:rPr lang="en-US" altLang="en-US" smtClean="0"/>
              <a:t>Dist. P/S class diagram</a:t>
            </a:r>
          </a:p>
        </p:txBody>
      </p:sp>
      <p:pic>
        <p:nvPicPr>
          <p:cNvPr id="23961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0" y="1600200"/>
            <a:ext cx="67818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21775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Title 1"/>
          <p:cNvSpPr>
            <a:spLocks noGrp="1"/>
          </p:cNvSpPr>
          <p:nvPr>
            <p:ph type="title"/>
          </p:nvPr>
        </p:nvSpPr>
        <p:spPr/>
        <p:txBody>
          <a:bodyPr/>
          <a:lstStyle/>
          <a:p>
            <a:r>
              <a:rPr lang="en-US" altLang="en-US" smtClean="0"/>
              <a:t>UC: Publish an event</a:t>
            </a:r>
          </a:p>
        </p:txBody>
      </p:sp>
      <p:pic>
        <p:nvPicPr>
          <p:cNvPr id="2406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050" y="1524001"/>
            <a:ext cx="8343900" cy="469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31347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Title 1"/>
          <p:cNvSpPr>
            <a:spLocks noGrp="1"/>
          </p:cNvSpPr>
          <p:nvPr>
            <p:ph type="title"/>
          </p:nvPr>
        </p:nvSpPr>
        <p:spPr/>
        <p:txBody>
          <a:bodyPr/>
          <a:lstStyle/>
          <a:p>
            <a:r>
              <a:rPr lang="en-US" altLang="en-US" smtClean="0"/>
              <a:t>Implementation</a:t>
            </a:r>
          </a:p>
        </p:txBody>
      </p:sp>
      <p:sp>
        <p:nvSpPr>
          <p:cNvPr id="241667" name="Content Placeholder 2"/>
          <p:cNvSpPr>
            <a:spLocks noGrp="1"/>
          </p:cNvSpPr>
          <p:nvPr>
            <p:ph idx="1"/>
          </p:nvPr>
        </p:nvSpPr>
        <p:spPr/>
        <p:txBody>
          <a:bodyPr>
            <a:normAutofit/>
          </a:bodyPr>
          <a:lstStyle/>
          <a:p>
            <a:r>
              <a:rPr lang="en-US" altLang="en-US" dirty="0"/>
              <a:t>For event transmission it is possible to use push and pull approaches</a:t>
            </a:r>
          </a:p>
          <a:p>
            <a:r>
              <a:rPr lang="en-US" altLang="en-US" dirty="0"/>
              <a:t>The event channel can be any type of asynchronous channel and may use an ESB. </a:t>
            </a:r>
          </a:p>
          <a:p>
            <a:r>
              <a:rPr lang="en-US" altLang="en-US" dirty="0"/>
              <a:t>Subscribers usually receive only a subset of the total messages published. The process of selecting messages for reception and processing is called filtering. There are two common forms of filtering: topic-based and content-based [</a:t>
            </a:r>
            <a:r>
              <a:rPr lang="en-US" altLang="en-US" dirty="0" err="1"/>
              <a:t>wik</a:t>
            </a:r>
            <a:r>
              <a:rPr lang="en-US" altLang="en-US" dirty="0"/>
              <a:t>]. </a:t>
            </a:r>
          </a:p>
          <a:p>
            <a:r>
              <a:rPr lang="en-US" altLang="en-US" dirty="0"/>
              <a:t>An example of implementation is given in [Rou02].</a:t>
            </a:r>
          </a:p>
        </p:txBody>
      </p:sp>
    </p:spTree>
    <p:extLst>
      <p:ext uri="{BB962C8B-B14F-4D97-AF65-F5344CB8AC3E}">
        <p14:creationId xmlns:p14="http://schemas.microsoft.com/office/powerpoint/2010/main" val="35533936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3" name="Rectangle 7"/>
          <p:cNvSpPr>
            <a:spLocks noGrp="1"/>
          </p:cNvSpPr>
          <p:nvPr>
            <p:ph type="title"/>
          </p:nvPr>
        </p:nvSpPr>
        <p:spPr/>
        <p:txBody>
          <a:bodyPr/>
          <a:lstStyle/>
          <a:p>
            <a:r>
              <a:rPr lang="en-US" smtClean="0"/>
              <a:t>Class diagram of Logger/Auditor</a:t>
            </a:r>
          </a:p>
        </p:txBody>
      </p:sp>
      <p:graphicFrame>
        <p:nvGraphicFramePr>
          <p:cNvPr id="106502" name="Object 6"/>
          <p:cNvGraphicFramePr>
            <a:graphicFrameLocks noGrp="1" noChangeAspect="1"/>
          </p:cNvGraphicFramePr>
          <p:nvPr>
            <p:ph idx="1"/>
          </p:nvPr>
        </p:nvGraphicFramePr>
        <p:xfrm>
          <a:off x="3413126" y="2478089"/>
          <a:ext cx="5364163" cy="2770187"/>
        </p:xfrm>
        <a:graphic>
          <a:graphicData uri="http://schemas.openxmlformats.org/presentationml/2006/ole">
            <mc:AlternateContent xmlns:mc="http://schemas.openxmlformats.org/markup-compatibility/2006">
              <mc:Choice xmlns:v="urn:schemas-microsoft-com:vml" Requires="v">
                <p:oleObj spid="_x0000_s6165" name="Document" r:id="rId3" imgW="5364046" imgH="2770238" progId="Word.Document.8">
                  <p:embed/>
                </p:oleObj>
              </mc:Choice>
              <mc:Fallback>
                <p:oleObj name="Document" r:id="rId3" imgW="5364046" imgH="2770238" progId="Word.Document.8">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3126" y="2478089"/>
                        <a:ext cx="5364163" cy="2770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5761008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Title 1"/>
          <p:cNvSpPr>
            <a:spLocks noGrp="1"/>
          </p:cNvSpPr>
          <p:nvPr>
            <p:ph type="title"/>
          </p:nvPr>
        </p:nvSpPr>
        <p:spPr/>
        <p:txBody>
          <a:bodyPr/>
          <a:lstStyle/>
          <a:p>
            <a:r>
              <a:rPr lang="en-US" altLang="en-US" smtClean="0"/>
              <a:t>Known uses</a:t>
            </a:r>
          </a:p>
        </p:txBody>
      </p:sp>
      <p:sp>
        <p:nvSpPr>
          <p:cNvPr id="3" name="Content Placeholder 2"/>
          <p:cNvSpPr>
            <a:spLocks noGrp="1"/>
          </p:cNvSpPr>
          <p:nvPr>
            <p:ph idx="1"/>
          </p:nvPr>
        </p:nvSpPr>
        <p:spPr/>
        <p:txBody>
          <a:bodyPr/>
          <a:lstStyle/>
          <a:p>
            <a:pPr>
              <a:defRPr/>
            </a:pPr>
            <a:r>
              <a:rPr lang="en-US" dirty="0"/>
              <a:t>The IBM </a:t>
            </a:r>
            <a:r>
              <a:rPr lang="en-US" dirty="0" err="1"/>
              <a:t>MQSeries</a:t>
            </a:r>
            <a:r>
              <a:rPr lang="en-US" dirty="0"/>
              <a:t> provides guaranteed, once-only delivery of messages between IT systems. It can connect different types of  platforms, including those from IBM, Microsoft, Sun, and HP using a variety of communications protocols  </a:t>
            </a:r>
          </a:p>
          <a:p>
            <a:pPr>
              <a:defRPr/>
            </a:pPr>
            <a:r>
              <a:rPr lang="en-US" dirty="0"/>
              <a:t>Software AG  has an Integrator Server that distributes documents using a Broker as publishing channel </a:t>
            </a:r>
          </a:p>
          <a:p>
            <a:pPr>
              <a:defRPr/>
            </a:pPr>
            <a:r>
              <a:rPr lang="en-US" dirty="0"/>
              <a:t>Oracle uses Publish/Subscribers in conjunction with their database architectures </a:t>
            </a:r>
          </a:p>
          <a:p>
            <a:pPr marL="0" indent="0">
              <a:buNone/>
              <a:defRPr/>
            </a:pPr>
            <a:endParaRPr lang="en-US" dirty="0"/>
          </a:p>
          <a:p>
            <a:pPr>
              <a:defRPr/>
            </a:pPr>
            <a:endParaRPr lang="en-US" dirty="0"/>
          </a:p>
        </p:txBody>
      </p:sp>
    </p:spTree>
    <p:extLst>
      <p:ext uri="{BB962C8B-B14F-4D97-AF65-F5344CB8AC3E}">
        <p14:creationId xmlns:p14="http://schemas.microsoft.com/office/powerpoint/2010/main" val="37370551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Title 1"/>
          <p:cNvSpPr>
            <a:spLocks noGrp="1"/>
          </p:cNvSpPr>
          <p:nvPr>
            <p:ph type="title"/>
          </p:nvPr>
        </p:nvSpPr>
        <p:spPr/>
        <p:txBody>
          <a:bodyPr/>
          <a:lstStyle/>
          <a:p>
            <a:r>
              <a:rPr lang="en-US" altLang="en-US" smtClean="0"/>
              <a:t>Variants</a:t>
            </a:r>
          </a:p>
        </p:txBody>
      </p:sp>
      <p:sp>
        <p:nvSpPr>
          <p:cNvPr id="243715" name="Content Placeholder 2"/>
          <p:cNvSpPr>
            <a:spLocks noGrp="1"/>
          </p:cNvSpPr>
          <p:nvPr>
            <p:ph idx="1"/>
          </p:nvPr>
        </p:nvSpPr>
        <p:spPr/>
        <p:txBody>
          <a:bodyPr/>
          <a:lstStyle/>
          <a:p>
            <a:r>
              <a:rPr lang="en-US" altLang="en-US" dirty="0"/>
              <a:t>If we add security  mechanisms we can define a </a:t>
            </a:r>
            <a:r>
              <a:rPr lang="en-US" altLang="en-US" b="1" dirty="0"/>
              <a:t>Secure </a:t>
            </a:r>
            <a:r>
              <a:rPr lang="en-US" altLang="en-US" b="1" dirty="0" smtClean="0"/>
              <a:t>Publish/Subscriber</a:t>
            </a:r>
            <a:r>
              <a:rPr lang="en-US" altLang="en-US" dirty="0" smtClean="0"/>
              <a:t> </a:t>
            </a:r>
            <a:r>
              <a:rPr lang="en-US" altLang="en-US" dirty="0"/>
              <a:t>which uses the </a:t>
            </a:r>
            <a:r>
              <a:rPr lang="en-US" altLang="en-US" dirty="0" smtClean="0"/>
              <a:t>Secure </a:t>
            </a:r>
            <a:r>
              <a:rPr lang="en-US" altLang="en-US" dirty="0"/>
              <a:t>Channel pattern for event channel, uses RBAC pattern for control of contents, provides mutual authentication,  and includes logging. </a:t>
            </a:r>
          </a:p>
          <a:p>
            <a:r>
              <a:rPr lang="en-US" altLang="en-US" dirty="0"/>
              <a:t>[Cor06] describes variants based on the type of service provided: topic-based, content-based, concept-based, and type-based. </a:t>
            </a:r>
          </a:p>
          <a:p>
            <a:r>
              <a:rPr lang="en-US" altLang="en-US" dirty="0"/>
              <a:t>We can also define a P/S focusing on its functional or conceptual aspects, not in its software realization as we have done here. That is an style.</a:t>
            </a:r>
          </a:p>
          <a:p>
            <a:endParaRPr lang="en-US" altLang="en-US" dirty="0" smtClean="0"/>
          </a:p>
        </p:txBody>
      </p:sp>
    </p:spTree>
    <p:extLst>
      <p:ext uri="{BB962C8B-B14F-4D97-AF65-F5344CB8AC3E}">
        <p14:creationId xmlns:p14="http://schemas.microsoft.com/office/powerpoint/2010/main" val="15904232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Title 1"/>
          <p:cNvSpPr>
            <a:spLocks noGrp="1"/>
          </p:cNvSpPr>
          <p:nvPr>
            <p:ph type="title"/>
          </p:nvPr>
        </p:nvSpPr>
        <p:spPr/>
        <p:txBody>
          <a:bodyPr/>
          <a:lstStyle/>
          <a:p>
            <a:r>
              <a:rPr lang="en-US" altLang="en-US" smtClean="0"/>
              <a:t>Advantages</a:t>
            </a:r>
          </a:p>
        </p:txBody>
      </p:sp>
      <p:sp>
        <p:nvSpPr>
          <p:cNvPr id="244739" name="Content Placeholder 2"/>
          <p:cNvSpPr>
            <a:spLocks noGrp="1"/>
          </p:cNvSpPr>
          <p:nvPr>
            <p:ph idx="1"/>
          </p:nvPr>
        </p:nvSpPr>
        <p:spPr/>
        <p:txBody>
          <a:bodyPr>
            <a:normAutofit/>
          </a:bodyPr>
          <a:lstStyle/>
          <a:p>
            <a:r>
              <a:rPr lang="en-US" altLang="en-US" sz="2400" b="1" dirty="0"/>
              <a:t>Interoperability.</a:t>
            </a:r>
            <a:r>
              <a:rPr lang="en-US" altLang="en-US" sz="2400" dirty="0"/>
              <a:t> Because of its decoupling effect, this pattern allows the interaction of any type of publishers and subscribers.</a:t>
            </a:r>
          </a:p>
          <a:p>
            <a:r>
              <a:rPr lang="en-US" altLang="en-US" sz="2400" b="1" dirty="0"/>
              <a:t>Freedom: </a:t>
            </a:r>
            <a:r>
              <a:rPr lang="en-US" altLang="en-US" sz="2400" dirty="0"/>
              <a:t>Subscribers only need to register to receive some events; after this they can go on their own businesses and they are notified when there is something new. </a:t>
            </a:r>
          </a:p>
          <a:p>
            <a:r>
              <a:rPr lang="en-US" altLang="en-US" sz="2400" b="1" dirty="0"/>
              <a:t>Dynamicity:</a:t>
            </a:r>
            <a:r>
              <a:rPr lang="en-US" altLang="en-US" sz="2400" dirty="0"/>
              <a:t> We can add or remove subscribers at any time. Subscribers can also change their interests by changing their type of subscription. </a:t>
            </a:r>
          </a:p>
          <a:p>
            <a:r>
              <a:rPr lang="en-US" altLang="en-US" sz="2400" b="1" dirty="0"/>
              <a:t>Scalability:</a:t>
            </a:r>
            <a:r>
              <a:rPr lang="en-US" altLang="en-US" sz="2400" dirty="0"/>
              <a:t> The number of subscribers can be extended by just extending the subscriber list as far as we have appropriate communication channels for the events.</a:t>
            </a:r>
          </a:p>
        </p:txBody>
      </p:sp>
    </p:spTree>
    <p:extLst>
      <p:ext uri="{BB962C8B-B14F-4D97-AF65-F5344CB8AC3E}">
        <p14:creationId xmlns:p14="http://schemas.microsoft.com/office/powerpoint/2010/main" val="41905175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Title 1"/>
          <p:cNvSpPr>
            <a:spLocks noGrp="1"/>
          </p:cNvSpPr>
          <p:nvPr>
            <p:ph type="title"/>
          </p:nvPr>
        </p:nvSpPr>
        <p:spPr/>
        <p:txBody>
          <a:bodyPr/>
          <a:lstStyle/>
          <a:p>
            <a:r>
              <a:rPr lang="en-US" altLang="en-US" dirty="0" smtClean="0"/>
              <a:t>More advantages</a:t>
            </a:r>
          </a:p>
        </p:txBody>
      </p:sp>
      <p:sp>
        <p:nvSpPr>
          <p:cNvPr id="245763" name="Content Placeholder 2"/>
          <p:cNvSpPr>
            <a:spLocks noGrp="1"/>
          </p:cNvSpPr>
          <p:nvPr>
            <p:ph idx="1"/>
          </p:nvPr>
        </p:nvSpPr>
        <p:spPr/>
        <p:txBody>
          <a:bodyPr>
            <a:normAutofit/>
          </a:bodyPr>
          <a:lstStyle/>
          <a:p>
            <a:r>
              <a:rPr lang="en-US" altLang="en-US" sz="2000" b="1" dirty="0"/>
              <a:t>Loose coupling</a:t>
            </a:r>
            <a:r>
              <a:rPr lang="en-US" altLang="en-US" sz="2000" dirty="0"/>
              <a:t>: Publishers can work without knowledge of their subscriber details and vice versa. As far as their interfaces remain constant, both can change independently. </a:t>
            </a:r>
          </a:p>
          <a:p>
            <a:r>
              <a:rPr lang="en-US" altLang="en-US" sz="2000" b="1" dirty="0"/>
              <a:t>Location Transparency</a:t>
            </a:r>
            <a:r>
              <a:rPr lang="en-US" altLang="en-US" sz="2000" dirty="0"/>
              <a:t>: Neither subscribers nor publishers need to know each other’s locations, a lookup service can find their locations. </a:t>
            </a:r>
          </a:p>
          <a:p>
            <a:r>
              <a:rPr lang="en-US" altLang="en-US" sz="2000" b="1" dirty="0"/>
              <a:t>Security:</a:t>
            </a:r>
            <a:r>
              <a:rPr lang="en-US" altLang="en-US" sz="2000" dirty="0"/>
              <a:t> if events are sensitive we can encrypt the event channel. We can also use digital signatures for authenticity. See the description of the Secure P/S variant.  </a:t>
            </a:r>
          </a:p>
          <a:p>
            <a:r>
              <a:rPr lang="en-US" altLang="en-US" sz="2000" b="1" dirty="0"/>
              <a:t>Selectivity</a:t>
            </a:r>
            <a:r>
              <a:rPr lang="en-US" altLang="en-US" sz="2000" dirty="0"/>
              <a:t>: it is possible for the clients to select the published events according to different criteria, e.g., topic-based, content-based, concept-based, and type-based [Cor06]. </a:t>
            </a:r>
          </a:p>
          <a:p>
            <a:r>
              <a:rPr lang="en-US" altLang="en-US" sz="2000" b="1" dirty="0"/>
              <a:t>Role changing</a:t>
            </a:r>
            <a:r>
              <a:rPr lang="en-US" altLang="en-US" sz="2000" dirty="0"/>
              <a:t>: Publishers and subscribers may be just roles that can be taken by any entity.</a:t>
            </a:r>
          </a:p>
        </p:txBody>
      </p:sp>
    </p:spTree>
    <p:extLst>
      <p:ext uri="{BB962C8B-B14F-4D97-AF65-F5344CB8AC3E}">
        <p14:creationId xmlns:p14="http://schemas.microsoft.com/office/powerpoint/2010/main" val="35126271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Title 1"/>
          <p:cNvSpPr>
            <a:spLocks noGrp="1"/>
          </p:cNvSpPr>
          <p:nvPr>
            <p:ph type="title"/>
          </p:nvPr>
        </p:nvSpPr>
        <p:spPr/>
        <p:txBody>
          <a:bodyPr/>
          <a:lstStyle/>
          <a:p>
            <a:r>
              <a:rPr lang="en-US" altLang="en-US" smtClean="0"/>
              <a:t>Liabilities</a:t>
            </a:r>
          </a:p>
        </p:txBody>
      </p:sp>
      <p:sp>
        <p:nvSpPr>
          <p:cNvPr id="246787" name="Content Placeholder 2"/>
          <p:cNvSpPr>
            <a:spLocks noGrp="1"/>
          </p:cNvSpPr>
          <p:nvPr>
            <p:ph idx="1"/>
          </p:nvPr>
        </p:nvSpPr>
        <p:spPr/>
        <p:txBody>
          <a:bodyPr>
            <a:normAutofit/>
          </a:bodyPr>
          <a:lstStyle/>
          <a:p>
            <a:r>
              <a:rPr lang="en-US" altLang="en-US" sz="3200" dirty="0" smtClean="0"/>
              <a:t>There is some </a:t>
            </a:r>
            <a:r>
              <a:rPr lang="en-US" altLang="en-US" sz="3200" b="1" dirty="0" smtClean="0"/>
              <a:t>overhead </a:t>
            </a:r>
            <a:r>
              <a:rPr lang="en-US" altLang="en-US" sz="3200" dirty="0" smtClean="0"/>
              <a:t>in the event structure,, i.e. a tight coupling of subscribers to their publishers would have better performance at the cost of flexibility. </a:t>
            </a:r>
          </a:p>
          <a:p>
            <a:r>
              <a:rPr lang="en-US" altLang="en-US" sz="3200" dirty="0" smtClean="0"/>
              <a:t>There may be </a:t>
            </a:r>
            <a:r>
              <a:rPr lang="en-US" altLang="en-US" sz="3200" b="1" dirty="0" smtClean="0"/>
              <a:t>coordination </a:t>
            </a:r>
            <a:r>
              <a:rPr lang="en-US" altLang="en-US" sz="3200" dirty="0" smtClean="0"/>
              <a:t>problems because of the decoupling.</a:t>
            </a:r>
          </a:p>
        </p:txBody>
      </p:sp>
    </p:spTree>
    <p:extLst>
      <p:ext uri="{BB962C8B-B14F-4D97-AF65-F5344CB8AC3E}">
        <p14:creationId xmlns:p14="http://schemas.microsoft.com/office/powerpoint/2010/main" val="153116350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P/S</a:t>
            </a:r>
            <a:endParaRPr lang="en-US" dirty="0"/>
          </a:p>
        </p:txBody>
      </p:sp>
      <p:pic>
        <p:nvPicPr>
          <p:cNvPr id="3" name="Picture 2"/>
          <p:cNvPicPr>
            <a:picLocks noChangeAspect="1"/>
          </p:cNvPicPr>
          <p:nvPr/>
        </p:nvPicPr>
        <p:blipFill>
          <a:blip r:embed="rId2"/>
          <a:stretch>
            <a:fillRect/>
          </a:stretch>
        </p:blipFill>
        <p:spPr>
          <a:xfrm>
            <a:off x="2152227" y="2450600"/>
            <a:ext cx="6113949" cy="3392416"/>
          </a:xfrm>
          <a:prstGeom prst="rect">
            <a:avLst/>
          </a:prstGeom>
        </p:spPr>
      </p:pic>
    </p:spTree>
    <p:extLst>
      <p:ext uri="{BB962C8B-B14F-4D97-AF65-F5344CB8AC3E}">
        <p14:creationId xmlns:p14="http://schemas.microsoft.com/office/powerpoint/2010/main" val="7420693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itle 1"/>
          <p:cNvSpPr>
            <a:spLocks/>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a:latin typeface="Calibri" panose="020F0502020204030204" pitchFamily="34" charset="0"/>
              </a:rPr>
              <a:t>Adapter  </a:t>
            </a:r>
            <a:r>
              <a:rPr lang="en-US" altLang="en-US" b="0" i="0">
                <a:latin typeface="Calibri" panose="020F0502020204030204" pitchFamily="34" charset="0"/>
              </a:rPr>
              <a:t>(www.vico.org)</a:t>
            </a:r>
          </a:p>
        </p:txBody>
      </p:sp>
      <p:sp>
        <p:nvSpPr>
          <p:cNvPr id="159747" name="Content Placeholder 2"/>
          <p:cNvSpPr>
            <a:spLocks/>
          </p:cNvSpPr>
          <p:nvPr/>
        </p:nvSpPr>
        <p:spPr bwMode="auto">
          <a:xfrm>
            <a:off x="2209800" y="13716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2400" i="0" dirty="0">
                <a:latin typeface="Calibri" panose="020F0502020204030204" pitchFamily="34" charset="0"/>
              </a:rPr>
              <a:t>Intent:</a:t>
            </a:r>
            <a:r>
              <a:rPr lang="en-US" altLang="en-US" sz="2400" b="0" i="0" dirty="0">
                <a:latin typeface="Calibri" panose="020F0502020204030204" pitchFamily="34" charset="0"/>
              </a:rPr>
              <a:t> The Adapter pattern converts the interface of an existing class into a more convenient interface, expected by a client.</a:t>
            </a:r>
          </a:p>
          <a:p>
            <a:r>
              <a:rPr lang="en-US" altLang="en-US" sz="2400" b="0" i="0" dirty="0">
                <a:latin typeface="Calibri" panose="020F0502020204030204" pitchFamily="34" charset="0"/>
              </a:rPr>
              <a:t>Also Known As: </a:t>
            </a:r>
            <a:r>
              <a:rPr lang="en-US" altLang="en-US" sz="2400" b="0" i="0" dirty="0" smtClean="0">
                <a:latin typeface="Calibri" panose="020F0502020204030204" pitchFamily="34" charset="0"/>
              </a:rPr>
              <a:t>Wrapper</a:t>
            </a:r>
          </a:p>
          <a:p>
            <a:r>
              <a:rPr lang="en-US" altLang="en-US" sz="2400" i="0" dirty="0" smtClean="0">
                <a:latin typeface="Calibri" panose="020F0502020204030204" pitchFamily="34" charset="0"/>
              </a:rPr>
              <a:t>Applicability</a:t>
            </a:r>
            <a:r>
              <a:rPr lang="en-US" altLang="en-US" sz="2400" b="0" i="0" dirty="0">
                <a:latin typeface="Calibri" panose="020F0502020204030204" pitchFamily="34" charset="0"/>
              </a:rPr>
              <a:t>: An existing class may have an interface that doesn’t match a new application. We may make its interface look like the new application by adapting it. Now the clients see a class according to the new application; calls to that interface are passed over to the old class. </a:t>
            </a:r>
          </a:p>
          <a:p>
            <a:r>
              <a:rPr lang="en-US" altLang="en-US" sz="2400" b="0" i="0" dirty="0">
                <a:latin typeface="Calibri" panose="020F0502020204030204" pitchFamily="34" charset="0"/>
              </a:rPr>
              <a:t>GOF book gives sample code. </a:t>
            </a:r>
          </a:p>
          <a:p>
            <a:pPr>
              <a:buFontTx/>
              <a:buNone/>
            </a:pPr>
            <a:endParaRPr lang="en-US" altLang="en-US" sz="3200" b="0" i="0" dirty="0">
              <a:latin typeface="Calibri" panose="020F0502020204030204" pitchFamily="34" charset="0"/>
            </a:endParaRPr>
          </a:p>
        </p:txBody>
      </p:sp>
    </p:spTree>
    <p:extLst>
      <p:ext uri="{BB962C8B-B14F-4D97-AF65-F5344CB8AC3E}">
        <p14:creationId xmlns:p14="http://schemas.microsoft.com/office/powerpoint/2010/main" val="237788636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4"/>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a:latin typeface="Calibri" panose="020F0502020204030204" pitchFamily="34" charset="0"/>
              </a:rPr>
              <a:t>Class Adapter</a:t>
            </a:r>
          </a:p>
        </p:txBody>
      </p:sp>
      <p:pic>
        <p:nvPicPr>
          <p:cNvPr id="16077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752600"/>
            <a:ext cx="57912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504035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Title 1"/>
          <p:cNvSpPr>
            <a:spLocks noGrp="1"/>
          </p:cNvSpPr>
          <p:nvPr>
            <p:ph type="title"/>
          </p:nvPr>
        </p:nvSpPr>
        <p:spPr/>
        <p:txBody>
          <a:bodyPr/>
          <a:lstStyle/>
          <a:p>
            <a:r>
              <a:rPr lang="en-US" altLang="en-US" smtClean="0"/>
              <a:t>Façade </a:t>
            </a:r>
          </a:p>
        </p:txBody>
      </p:sp>
      <p:sp>
        <p:nvSpPr>
          <p:cNvPr id="313347" name="Content Placeholder 2"/>
          <p:cNvSpPr>
            <a:spLocks noGrp="1"/>
          </p:cNvSpPr>
          <p:nvPr>
            <p:ph idx="1"/>
          </p:nvPr>
        </p:nvSpPr>
        <p:spPr/>
        <p:txBody>
          <a:bodyPr/>
          <a:lstStyle/>
          <a:p>
            <a:pPr>
              <a:defRPr/>
            </a:pPr>
            <a:r>
              <a:rPr lang="en-US" b="1" dirty="0" smtClean="0"/>
              <a:t>Intent: </a:t>
            </a:r>
            <a:r>
              <a:rPr lang="en-US" dirty="0" smtClean="0"/>
              <a:t>Provide a unified higher-level interface to a set of interfaces in a subsystem.</a:t>
            </a:r>
          </a:p>
          <a:p>
            <a:pPr marL="0" indent="0">
              <a:buNone/>
              <a:defRPr/>
            </a:pPr>
            <a:r>
              <a:rPr lang="en-US" dirty="0" smtClean="0"/>
              <a:t> </a:t>
            </a:r>
          </a:p>
          <a:p>
            <a:pPr>
              <a:defRPr/>
            </a:pPr>
            <a:r>
              <a:rPr lang="en-US" b="1" dirty="0" smtClean="0"/>
              <a:t>Applicability:</a:t>
            </a:r>
            <a:r>
              <a:rPr lang="en-US" dirty="0" smtClean="0"/>
              <a:t> Use Façade when you want to provide a simple interface to a complex  object-oriented subsystem or you want an entry point to a layer in a layered  system. </a:t>
            </a:r>
          </a:p>
          <a:p>
            <a:pPr marL="0" indent="0">
              <a:buNone/>
              <a:defRPr/>
            </a:pPr>
            <a:r>
              <a:rPr lang="en-US" dirty="0" smtClean="0"/>
              <a:t> </a:t>
            </a:r>
          </a:p>
          <a:p>
            <a:pPr>
              <a:defRPr/>
            </a:pPr>
            <a:endParaRPr lang="en-US" dirty="0" smtClean="0"/>
          </a:p>
        </p:txBody>
      </p:sp>
    </p:spTree>
    <p:extLst>
      <p:ext uri="{BB962C8B-B14F-4D97-AF65-F5344CB8AC3E}">
        <p14:creationId xmlns:p14="http://schemas.microsoft.com/office/powerpoint/2010/main" val="26337542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4"/>
          <p:cNvSpPr>
            <a:spLocks noGrp="1" noChangeArrowheads="1"/>
          </p:cNvSpPr>
          <p:nvPr>
            <p:ph type="title"/>
          </p:nvPr>
        </p:nvSpPr>
        <p:spPr/>
        <p:txBody>
          <a:bodyPr/>
          <a:lstStyle/>
          <a:p>
            <a:r>
              <a:rPr lang="en-US" altLang="en-US" smtClean="0"/>
              <a:t>Façade class diagram</a:t>
            </a:r>
          </a:p>
        </p:txBody>
      </p:sp>
      <p:pic>
        <p:nvPicPr>
          <p:cNvPr id="27136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752600"/>
            <a:ext cx="41910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5904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architectures</a:t>
            </a:r>
            <a:endParaRPr lang="en-US" dirty="0"/>
          </a:p>
        </p:txBody>
      </p:sp>
      <p:sp>
        <p:nvSpPr>
          <p:cNvPr id="3" name="Content Placeholder 2"/>
          <p:cNvSpPr>
            <a:spLocks noGrp="1"/>
          </p:cNvSpPr>
          <p:nvPr>
            <p:ph idx="1"/>
          </p:nvPr>
        </p:nvSpPr>
        <p:spPr/>
        <p:txBody>
          <a:bodyPr/>
          <a:lstStyle/>
          <a:p>
            <a:r>
              <a:rPr lang="en-US" dirty="0" smtClean="0"/>
              <a:t>Ad hoc methods, used in early systems</a:t>
            </a:r>
          </a:p>
          <a:p>
            <a:r>
              <a:rPr lang="en-US" dirty="0" smtClean="0"/>
              <a:t>Distributed objects: CORBA, Java RMI, Microsoft .NET Remoting</a:t>
            </a:r>
          </a:p>
          <a:p>
            <a:r>
              <a:rPr lang="en-US" dirty="0" smtClean="0"/>
              <a:t>Web services:  XML and REST  (next chapter)</a:t>
            </a:r>
          </a:p>
          <a:p>
            <a:r>
              <a:rPr lang="en-US" dirty="0" smtClean="0"/>
              <a:t>Cloud Computing  (Chapter 5)</a:t>
            </a:r>
          </a:p>
          <a:p>
            <a:r>
              <a:rPr lang="en-US" dirty="0" smtClean="0"/>
              <a:t>Distributed applications are needed more and more so we have to use some type of distribution</a:t>
            </a:r>
          </a:p>
          <a:p>
            <a:r>
              <a:rPr lang="en-US" dirty="0" smtClean="0"/>
              <a:t>Can be combined, typically web services and clouds</a:t>
            </a:r>
            <a:endParaRPr lang="en-US" dirty="0"/>
          </a:p>
        </p:txBody>
      </p:sp>
    </p:spTree>
    <p:extLst>
      <p:ext uri="{BB962C8B-B14F-4D97-AF65-F5344CB8AC3E}">
        <p14:creationId xmlns:p14="http://schemas.microsoft.com/office/powerpoint/2010/main" val="6550231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r>
              <a:rPr lang="en-US" altLang="en-US" smtClean="0"/>
              <a:t>Consequences</a:t>
            </a:r>
          </a:p>
        </p:txBody>
      </p:sp>
      <p:sp>
        <p:nvSpPr>
          <p:cNvPr id="272387" name="Rectangle 3"/>
          <p:cNvSpPr>
            <a:spLocks noGrp="1" noChangeArrowheads="1"/>
          </p:cNvSpPr>
          <p:nvPr>
            <p:ph type="body" idx="1"/>
          </p:nvPr>
        </p:nvSpPr>
        <p:spPr/>
        <p:txBody>
          <a:bodyPr/>
          <a:lstStyle/>
          <a:p>
            <a:r>
              <a:rPr lang="en-US" altLang="en-US" smtClean="0"/>
              <a:t>Shields clients of details from subsystem units</a:t>
            </a:r>
          </a:p>
          <a:p>
            <a:r>
              <a:rPr lang="en-US" altLang="en-US" smtClean="0"/>
              <a:t>Units in the subsystems can vary without affecting clients</a:t>
            </a:r>
          </a:p>
          <a:p>
            <a:r>
              <a:rPr lang="en-US" altLang="en-US" smtClean="0"/>
              <a:t>Can improve security and reliability by hiding implementation details</a:t>
            </a:r>
          </a:p>
          <a:p>
            <a:endParaRPr lang="en-US" altLang="en-US" smtClean="0"/>
          </a:p>
        </p:txBody>
      </p:sp>
    </p:spTree>
    <p:extLst>
      <p:ext uri="{BB962C8B-B14F-4D97-AF65-F5344CB8AC3E}">
        <p14:creationId xmlns:p14="http://schemas.microsoft.com/office/powerpoint/2010/main" val="1709631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Network security</a:t>
            </a:r>
            <a:endParaRPr lang="en-US" dirty="0"/>
          </a:p>
        </p:txBody>
      </p:sp>
      <p:sp>
        <p:nvSpPr>
          <p:cNvPr id="4" name="Content Placeholder 3"/>
          <p:cNvSpPr>
            <a:spLocks noGrp="1"/>
          </p:cNvSpPr>
          <p:nvPr>
            <p:ph idx="1"/>
          </p:nvPr>
        </p:nvSpPr>
        <p:spPr/>
        <p:txBody>
          <a:bodyPr/>
          <a:lstStyle/>
          <a:p>
            <a:r>
              <a:rPr lang="en-US" dirty="0" smtClean="0"/>
              <a:t>Cryptography is the most important mechanism</a:t>
            </a:r>
          </a:p>
          <a:p>
            <a:r>
              <a:rPr lang="en-US" dirty="0" smtClean="0"/>
              <a:t>Protocols apply cryptography to build secure channels</a:t>
            </a:r>
          </a:p>
          <a:p>
            <a:r>
              <a:rPr lang="en-US" dirty="0" smtClean="0"/>
              <a:t>VPNs provide cryptographic tunnels</a:t>
            </a:r>
          </a:p>
          <a:p>
            <a:r>
              <a:rPr lang="en-US" dirty="0" smtClean="0"/>
              <a:t>IDS (Intrusion Detection Systems) detect attacks in real </a:t>
            </a:r>
            <a:r>
              <a:rPr lang="en-US" dirty="0" smtClean="0"/>
              <a:t>time </a:t>
            </a:r>
            <a:r>
              <a:rPr lang="en-US" dirty="0" smtClean="0"/>
              <a:t>and alert the system</a:t>
            </a:r>
          </a:p>
          <a:p>
            <a:r>
              <a:rPr lang="en-US" dirty="0"/>
              <a:t>Firewalls filter traffic</a:t>
            </a:r>
          </a:p>
          <a:p>
            <a:pPr marL="0" indent="0">
              <a:buNone/>
            </a:pPr>
            <a:endParaRPr lang="en-US" dirty="0"/>
          </a:p>
        </p:txBody>
      </p:sp>
    </p:spTree>
    <p:extLst>
      <p:ext uri="{BB962C8B-B14F-4D97-AF65-F5344CB8AC3E}">
        <p14:creationId xmlns:p14="http://schemas.microsoft.com/office/powerpoint/2010/main" val="41205635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Date Placeholder 1"/>
          <p:cNvSpPr>
            <a:spLocks noGrp="1"/>
          </p:cNvSpPr>
          <p:nvPr>
            <p:ph type="dt" sz="quarter" idx="10"/>
          </p:nvPr>
        </p:nvSpPr>
        <p:spPr/>
        <p:txBody>
          <a:bodyPr/>
          <a:lstStyle/>
          <a:p>
            <a:pPr eaLnBrk="0" hangingPunct="0">
              <a:defRPr/>
            </a:pPr>
            <a:fld id="{3E7493FB-D6DF-411C-8869-BF1BF6F80356}" type="datetime1">
              <a:rPr lang="en-US" smtClean="0"/>
              <a:pPr eaLnBrk="0" hangingPunct="0">
                <a:defRPr/>
              </a:pPr>
              <a:t>6/2/2016</a:t>
            </a:fld>
            <a:endParaRPr lang="en-US" smtClean="0"/>
          </a:p>
        </p:txBody>
      </p:sp>
      <p:sp>
        <p:nvSpPr>
          <p:cNvPr id="171011" name="Slide Number Placeholder 3"/>
          <p:cNvSpPr>
            <a:spLocks noGrp="1"/>
          </p:cNvSpPr>
          <p:nvPr>
            <p:ph type="sldNum" sz="quarter" idx="12"/>
          </p:nvPr>
        </p:nvSpPr>
        <p:spPr/>
        <p:txBody>
          <a:bodyPr/>
          <a:lstStyle/>
          <a:p>
            <a:pPr eaLnBrk="0" hangingPunct="0">
              <a:defRPr/>
            </a:pPr>
            <a:fld id="{9C4910FF-2E3E-4620-A988-271D50775DB6}" type="slidenum">
              <a:rPr lang="en-US" smtClean="0"/>
              <a:pPr eaLnBrk="0" hangingPunct="0">
                <a:defRPr/>
              </a:pPr>
              <a:t>62</a:t>
            </a:fld>
            <a:endParaRPr lang="en-US" smtClean="0"/>
          </a:p>
        </p:txBody>
      </p:sp>
      <p:sp>
        <p:nvSpPr>
          <p:cNvPr id="107523" name="Rectangle 4"/>
          <p:cNvSpPr>
            <a:spLocks noChangeArrowheads="1"/>
          </p:cNvSpPr>
          <p:nvPr/>
        </p:nvSpPr>
        <p:spPr bwMode="auto">
          <a:xfrm>
            <a:off x="2209800" y="609600"/>
            <a:ext cx="7772400" cy="1143000"/>
          </a:xfrm>
          <a:prstGeom prst="rect">
            <a:avLst/>
          </a:prstGeom>
          <a:noFill/>
          <a:ln w="9525">
            <a:noFill/>
            <a:miter lim="800000"/>
            <a:headEnd/>
            <a:tailEnd/>
          </a:ln>
        </p:spPr>
        <p:txBody>
          <a:bodyPr anchor="ctr"/>
          <a:lstStyle/>
          <a:p>
            <a:pPr algn="ctr"/>
            <a:r>
              <a:rPr lang="en-US" sz="4400">
                <a:solidFill>
                  <a:schemeClr val="tx2"/>
                </a:solidFill>
                <a:latin typeface="Times New Roman" pitchFamily="18" charset="0"/>
              </a:rPr>
              <a:t>Cryptography</a:t>
            </a:r>
          </a:p>
        </p:txBody>
      </p:sp>
      <p:sp>
        <p:nvSpPr>
          <p:cNvPr id="107524" name="Rectangle 5"/>
          <p:cNvSpPr>
            <a:spLocks noChangeArrowheads="1"/>
          </p:cNvSpPr>
          <p:nvPr/>
        </p:nvSpPr>
        <p:spPr bwMode="auto">
          <a:xfrm>
            <a:off x="2209800" y="1981200"/>
            <a:ext cx="7772400" cy="4114800"/>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sz="2800" dirty="0">
                <a:solidFill>
                  <a:schemeClr val="accent2"/>
                </a:solidFill>
                <a:latin typeface="Times New Roman" pitchFamily="18" charset="0"/>
              </a:rPr>
              <a:t>Cryptography</a:t>
            </a:r>
            <a:r>
              <a:rPr lang="en-US" sz="2800" dirty="0">
                <a:latin typeface="Times New Roman" pitchFamily="18" charset="0"/>
              </a:rPr>
              <a:t> is the study of message concealment</a:t>
            </a:r>
          </a:p>
          <a:p>
            <a:pPr marL="342900" indent="-342900">
              <a:lnSpc>
                <a:spcPct val="90000"/>
              </a:lnSpc>
              <a:spcBef>
                <a:spcPct val="20000"/>
              </a:spcBef>
              <a:buFontTx/>
              <a:buChar char="•"/>
            </a:pPr>
            <a:r>
              <a:rPr lang="en-US" sz="2800" dirty="0">
                <a:solidFill>
                  <a:schemeClr val="accent2"/>
                </a:solidFill>
                <a:latin typeface="Times New Roman" pitchFamily="18" charset="0"/>
              </a:rPr>
              <a:t>Cryptanalysis</a:t>
            </a:r>
            <a:r>
              <a:rPr lang="en-US" sz="2800" dirty="0">
                <a:latin typeface="Times New Roman" pitchFamily="18" charset="0"/>
              </a:rPr>
              <a:t> is the study of how to discover the encrypted message. </a:t>
            </a:r>
          </a:p>
          <a:p>
            <a:pPr marL="342900" indent="-342900">
              <a:lnSpc>
                <a:spcPct val="90000"/>
              </a:lnSpc>
              <a:spcBef>
                <a:spcPct val="20000"/>
              </a:spcBef>
              <a:buFontTx/>
              <a:buChar char="•"/>
            </a:pPr>
            <a:r>
              <a:rPr lang="en-US" sz="2800" dirty="0">
                <a:solidFill>
                  <a:schemeClr val="accent2"/>
                </a:solidFill>
                <a:latin typeface="Times New Roman" pitchFamily="18" charset="0"/>
              </a:rPr>
              <a:t>Cryptology</a:t>
            </a:r>
            <a:r>
              <a:rPr lang="en-US" sz="2800" dirty="0">
                <a:latin typeface="Times New Roman" pitchFamily="18" charset="0"/>
              </a:rPr>
              <a:t> includes both </a:t>
            </a:r>
          </a:p>
          <a:p>
            <a:pPr>
              <a:lnSpc>
                <a:spcPct val="90000"/>
              </a:lnSpc>
              <a:spcBef>
                <a:spcPct val="20000"/>
              </a:spcBef>
            </a:pPr>
            <a:endParaRPr lang="en-US" sz="3200" dirty="0">
              <a:latin typeface="Times New Roman" pitchFamily="18" charset="0"/>
            </a:endParaRPr>
          </a:p>
          <a:p>
            <a:pPr marL="342900" indent="-342900">
              <a:lnSpc>
                <a:spcPct val="90000"/>
              </a:lnSpc>
              <a:spcBef>
                <a:spcPct val="20000"/>
              </a:spcBef>
              <a:buFontTx/>
              <a:buChar char="•"/>
            </a:pPr>
            <a:endParaRPr lang="en-US" sz="3200" dirty="0">
              <a:latin typeface="Times New Roman" pitchFamily="18" charset="0"/>
            </a:endParaRPr>
          </a:p>
        </p:txBody>
      </p:sp>
    </p:spTree>
    <p:extLst>
      <p:ext uri="{BB962C8B-B14F-4D97-AF65-F5344CB8AC3E}">
        <p14:creationId xmlns:p14="http://schemas.microsoft.com/office/powerpoint/2010/main" val="156586542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Title 1"/>
          <p:cNvSpPr>
            <a:spLocks noGrp="1"/>
          </p:cNvSpPr>
          <p:nvPr>
            <p:ph type="title"/>
          </p:nvPr>
        </p:nvSpPr>
        <p:spPr/>
        <p:txBody>
          <a:bodyPr/>
          <a:lstStyle/>
          <a:p>
            <a:r>
              <a:rPr lang="en-US" altLang="en-US" sz="2800"/>
              <a:t>Use of encryption in the architecture</a:t>
            </a:r>
          </a:p>
        </p:txBody>
      </p:sp>
      <p:pic>
        <p:nvPicPr>
          <p:cNvPr id="2426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4739" y="2339975"/>
            <a:ext cx="4962525"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102718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Date Placeholder 3"/>
          <p:cNvSpPr>
            <a:spLocks noGrp="1"/>
          </p:cNvSpPr>
          <p:nvPr>
            <p:ph type="dt" sz="quarter" idx="10"/>
          </p:nvPr>
        </p:nvSpPr>
        <p:spPr/>
        <p:txBody>
          <a:bodyPr/>
          <a:lstStyle/>
          <a:p>
            <a:pPr eaLnBrk="0" hangingPunct="0">
              <a:defRPr/>
            </a:pPr>
            <a:fld id="{F997EA29-1206-42D4-B783-622062EE4034}" type="datetime1">
              <a:rPr lang="en-US" smtClean="0"/>
              <a:pPr eaLnBrk="0" hangingPunct="0">
                <a:defRPr/>
              </a:pPr>
              <a:t>6/2/2016</a:t>
            </a:fld>
            <a:endParaRPr lang="en-US" smtClean="0"/>
          </a:p>
        </p:txBody>
      </p:sp>
      <p:sp>
        <p:nvSpPr>
          <p:cNvPr id="172035" name="Slide Number Placeholder 5"/>
          <p:cNvSpPr>
            <a:spLocks noGrp="1"/>
          </p:cNvSpPr>
          <p:nvPr>
            <p:ph type="sldNum" sz="quarter" idx="12"/>
          </p:nvPr>
        </p:nvSpPr>
        <p:spPr/>
        <p:txBody>
          <a:bodyPr/>
          <a:lstStyle/>
          <a:p>
            <a:pPr eaLnBrk="0" hangingPunct="0">
              <a:defRPr/>
            </a:pPr>
            <a:fld id="{8585E442-C02C-4371-B746-CF87BC0521FB}" type="slidenum">
              <a:rPr lang="en-US" smtClean="0"/>
              <a:pPr eaLnBrk="0" hangingPunct="0">
                <a:defRPr/>
              </a:pPr>
              <a:t>64</a:t>
            </a:fld>
            <a:endParaRPr lang="en-US" smtClean="0"/>
          </a:p>
        </p:txBody>
      </p:sp>
      <p:sp>
        <p:nvSpPr>
          <p:cNvPr id="108547" name="Rectangle 1026"/>
          <p:cNvSpPr>
            <a:spLocks noGrp="1" noChangeArrowheads="1"/>
          </p:cNvSpPr>
          <p:nvPr>
            <p:ph type="title" idx="4294967295"/>
          </p:nvPr>
        </p:nvSpPr>
        <p:spPr/>
        <p:txBody>
          <a:bodyPr/>
          <a:lstStyle/>
          <a:p>
            <a:pPr eaLnBrk="1" hangingPunct="1"/>
            <a:r>
              <a:rPr lang="en-US" smtClean="0"/>
              <a:t>Cryptography value</a:t>
            </a:r>
          </a:p>
        </p:txBody>
      </p:sp>
      <p:sp>
        <p:nvSpPr>
          <p:cNvPr id="108548" name="Rectangle 1027"/>
          <p:cNvSpPr>
            <a:spLocks noGrp="1" noChangeArrowheads="1"/>
          </p:cNvSpPr>
          <p:nvPr>
            <p:ph type="body" idx="4294967295"/>
          </p:nvPr>
        </p:nvSpPr>
        <p:spPr/>
        <p:txBody>
          <a:bodyPr>
            <a:normAutofit/>
          </a:bodyPr>
          <a:lstStyle/>
          <a:p>
            <a:pPr eaLnBrk="1" hangingPunct="1"/>
            <a:r>
              <a:rPr lang="en-US" sz="2400" b="1" dirty="0"/>
              <a:t>Authentication</a:t>
            </a:r>
            <a:r>
              <a:rPr lang="en-US" sz="2400" dirty="0"/>
              <a:t>—Can authenticate the identity of users, transactions, and systems.</a:t>
            </a:r>
          </a:p>
          <a:p>
            <a:pPr eaLnBrk="1" hangingPunct="1"/>
            <a:r>
              <a:rPr lang="en-US" sz="2400" b="1" dirty="0"/>
              <a:t>Protection of messages</a:t>
            </a:r>
            <a:r>
              <a:rPr lang="en-US" sz="2400" dirty="0"/>
              <a:t>—Can protect the secrecy of a message and prevent illegal modification. Cannot protect against destruction of the message.  </a:t>
            </a:r>
          </a:p>
          <a:p>
            <a:pPr eaLnBrk="1" hangingPunct="1"/>
            <a:r>
              <a:rPr lang="en-US" sz="2400" b="1" dirty="0"/>
              <a:t>Protection of software and data</a:t>
            </a:r>
            <a:r>
              <a:rPr lang="en-US" sz="2400" dirty="0"/>
              <a:t>—Can protect the confidentiality of them although not avoid their destruction. For example, passwords can be </a:t>
            </a:r>
            <a:r>
              <a:rPr lang="en-US" sz="2400" dirty="0" smtClean="0"/>
              <a:t>encrypted.</a:t>
            </a:r>
          </a:p>
          <a:p>
            <a:pPr eaLnBrk="1" hangingPunct="1"/>
            <a:r>
              <a:rPr lang="en-US" sz="2400" b="1" dirty="0" smtClean="0"/>
              <a:t>Digital </a:t>
            </a:r>
            <a:r>
              <a:rPr lang="en-US" sz="2400" b="1" dirty="0"/>
              <a:t>signatures</a:t>
            </a:r>
            <a:r>
              <a:rPr lang="en-US" sz="2400" dirty="0"/>
              <a:t>—Can authenticate the origin of a </a:t>
            </a:r>
            <a:r>
              <a:rPr lang="en-US" sz="2400" dirty="0" smtClean="0"/>
              <a:t>message.</a:t>
            </a:r>
          </a:p>
          <a:p>
            <a:pPr eaLnBrk="1" hangingPunct="1"/>
            <a:r>
              <a:rPr lang="en-US" sz="2400" b="1" dirty="0" smtClean="0"/>
              <a:t>Nonrepudiation</a:t>
            </a:r>
            <a:r>
              <a:rPr lang="en-US" sz="2400" dirty="0" smtClean="0"/>
              <a:t>—A </a:t>
            </a:r>
            <a:r>
              <a:rPr lang="en-US" sz="2400" dirty="0"/>
              <a:t>user that signed or otherwise authenticated a document using cryptography cannot deny having sent</a:t>
            </a:r>
          </a:p>
        </p:txBody>
      </p:sp>
    </p:spTree>
    <p:extLst>
      <p:ext uri="{BB962C8B-B14F-4D97-AF65-F5344CB8AC3E}">
        <p14:creationId xmlns:p14="http://schemas.microsoft.com/office/powerpoint/2010/main" val="179186134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Date Placeholder 3"/>
          <p:cNvSpPr>
            <a:spLocks noGrp="1"/>
          </p:cNvSpPr>
          <p:nvPr>
            <p:ph type="dt" sz="quarter" idx="10"/>
          </p:nvPr>
        </p:nvSpPr>
        <p:spPr/>
        <p:txBody>
          <a:bodyPr/>
          <a:lstStyle/>
          <a:p>
            <a:pPr eaLnBrk="0" hangingPunct="0">
              <a:defRPr/>
            </a:pPr>
            <a:fld id="{7FBCC4F1-891E-424D-88D5-BC3E3D627D49}" type="datetime1">
              <a:rPr lang="en-US" smtClean="0"/>
              <a:pPr eaLnBrk="0" hangingPunct="0">
                <a:defRPr/>
              </a:pPr>
              <a:t>6/2/2016</a:t>
            </a:fld>
            <a:endParaRPr lang="en-US" smtClean="0"/>
          </a:p>
        </p:txBody>
      </p:sp>
      <p:sp>
        <p:nvSpPr>
          <p:cNvPr id="174083" name="Slide Number Placeholder 5"/>
          <p:cNvSpPr>
            <a:spLocks noGrp="1"/>
          </p:cNvSpPr>
          <p:nvPr>
            <p:ph type="sldNum" sz="quarter" idx="12"/>
          </p:nvPr>
        </p:nvSpPr>
        <p:spPr/>
        <p:txBody>
          <a:bodyPr/>
          <a:lstStyle/>
          <a:p>
            <a:pPr eaLnBrk="0" hangingPunct="0">
              <a:defRPr/>
            </a:pPr>
            <a:fld id="{F9B9F9C7-955D-43B4-9E99-06F9A126DD4B}" type="slidenum">
              <a:rPr lang="en-US" smtClean="0"/>
              <a:pPr eaLnBrk="0" hangingPunct="0">
                <a:defRPr/>
              </a:pPr>
              <a:t>65</a:t>
            </a:fld>
            <a:endParaRPr lang="en-US" smtClean="0"/>
          </a:p>
        </p:txBody>
      </p:sp>
      <p:sp>
        <p:nvSpPr>
          <p:cNvPr id="110595" name="Rectangle 2"/>
          <p:cNvSpPr>
            <a:spLocks noGrp="1" noChangeArrowheads="1"/>
          </p:cNvSpPr>
          <p:nvPr>
            <p:ph type="title" idx="4294967295"/>
          </p:nvPr>
        </p:nvSpPr>
        <p:spPr/>
        <p:txBody>
          <a:bodyPr/>
          <a:lstStyle/>
          <a:p>
            <a:pPr eaLnBrk="1" hangingPunct="1"/>
            <a:r>
              <a:rPr lang="en-US" smtClean="0"/>
              <a:t>Mechanism</a:t>
            </a:r>
          </a:p>
        </p:txBody>
      </p:sp>
      <p:sp>
        <p:nvSpPr>
          <p:cNvPr id="110596" name="Rectangle 3"/>
          <p:cNvSpPr>
            <a:spLocks noGrp="1" noChangeArrowheads="1"/>
          </p:cNvSpPr>
          <p:nvPr>
            <p:ph type="body" idx="4294967295"/>
          </p:nvPr>
        </p:nvSpPr>
        <p:spPr/>
        <p:txBody>
          <a:bodyPr/>
          <a:lstStyle/>
          <a:p>
            <a:pPr eaLnBrk="1" hangingPunct="1"/>
            <a:endParaRPr lang="en-US" smtClean="0"/>
          </a:p>
          <a:p>
            <a:pPr eaLnBrk="1" hangingPunct="1"/>
            <a:r>
              <a:rPr lang="en-US" smtClean="0"/>
              <a:t>Encryption is encoding a message to hide its meaning. </a:t>
            </a:r>
          </a:p>
          <a:p>
            <a:pPr eaLnBrk="1" hangingPunct="1"/>
            <a:r>
              <a:rPr lang="en-US" smtClean="0"/>
              <a:t>Plaintext is converted into cyphertext.  Formally, C=E(P) and P=D(C) . </a:t>
            </a:r>
          </a:p>
          <a:p>
            <a:pPr eaLnBrk="1" hangingPunct="1"/>
            <a:r>
              <a:rPr lang="en-US" smtClean="0"/>
              <a:t>The cryptosystem must produce P=D(E(P)) to be useful</a:t>
            </a:r>
          </a:p>
          <a:p>
            <a:pPr eaLnBrk="1" hangingPunct="1"/>
            <a:endParaRPr lang="en-US" smtClean="0"/>
          </a:p>
        </p:txBody>
      </p:sp>
    </p:spTree>
    <p:extLst>
      <p:ext uri="{BB962C8B-B14F-4D97-AF65-F5344CB8AC3E}">
        <p14:creationId xmlns:p14="http://schemas.microsoft.com/office/powerpoint/2010/main" val="61937905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Date Placeholder 2"/>
          <p:cNvSpPr>
            <a:spLocks noGrp="1"/>
          </p:cNvSpPr>
          <p:nvPr>
            <p:ph type="dt" sz="quarter" idx="10"/>
          </p:nvPr>
        </p:nvSpPr>
        <p:spPr/>
        <p:txBody>
          <a:bodyPr/>
          <a:lstStyle/>
          <a:p>
            <a:pPr eaLnBrk="0" hangingPunct="0">
              <a:defRPr/>
            </a:pPr>
            <a:fld id="{1D698BD0-4C07-4890-A407-460AB2962C5C}" type="datetime1">
              <a:rPr lang="en-US" smtClean="0"/>
              <a:pPr eaLnBrk="0" hangingPunct="0">
                <a:defRPr/>
              </a:pPr>
              <a:t>6/2/2016</a:t>
            </a:fld>
            <a:endParaRPr lang="en-US" smtClean="0"/>
          </a:p>
        </p:txBody>
      </p:sp>
      <p:sp>
        <p:nvSpPr>
          <p:cNvPr id="175107" name="Slide Number Placeholder 4"/>
          <p:cNvSpPr>
            <a:spLocks noGrp="1"/>
          </p:cNvSpPr>
          <p:nvPr>
            <p:ph type="sldNum" sz="quarter" idx="12"/>
          </p:nvPr>
        </p:nvSpPr>
        <p:spPr/>
        <p:txBody>
          <a:bodyPr/>
          <a:lstStyle/>
          <a:p>
            <a:pPr eaLnBrk="0" hangingPunct="0">
              <a:defRPr/>
            </a:pPr>
            <a:fld id="{2147121B-0464-47F8-8B3B-D22248D5ED82}" type="slidenum">
              <a:rPr lang="en-US" smtClean="0"/>
              <a:pPr eaLnBrk="0" hangingPunct="0">
                <a:defRPr/>
              </a:pPr>
              <a:t>66</a:t>
            </a:fld>
            <a:endParaRPr lang="en-US" smtClean="0"/>
          </a:p>
        </p:txBody>
      </p:sp>
      <p:pic>
        <p:nvPicPr>
          <p:cNvPr id="111619" name="Picture 2051"/>
          <p:cNvPicPr>
            <a:picLocks noChangeAspect="1" noChangeArrowheads="1"/>
          </p:cNvPicPr>
          <p:nvPr/>
        </p:nvPicPr>
        <p:blipFill>
          <a:blip r:embed="rId2" cstate="print"/>
          <a:srcRect/>
          <a:stretch>
            <a:fillRect/>
          </a:stretch>
        </p:blipFill>
        <p:spPr bwMode="auto">
          <a:xfrm>
            <a:off x="3352800" y="2052639"/>
            <a:ext cx="5486400" cy="2752725"/>
          </a:xfrm>
          <a:prstGeom prst="rect">
            <a:avLst/>
          </a:prstGeom>
          <a:noFill/>
          <a:ln w="9525">
            <a:noFill/>
            <a:miter lim="800000"/>
            <a:headEnd/>
            <a:tailEnd/>
          </a:ln>
        </p:spPr>
      </p:pic>
      <p:sp>
        <p:nvSpPr>
          <p:cNvPr id="111620" name="Rectangle 2052"/>
          <p:cNvSpPr>
            <a:spLocks noGrp="1" noChangeArrowheads="1"/>
          </p:cNvSpPr>
          <p:nvPr>
            <p:ph type="title" idx="4294967295"/>
          </p:nvPr>
        </p:nvSpPr>
        <p:spPr/>
        <p:txBody>
          <a:bodyPr/>
          <a:lstStyle/>
          <a:p>
            <a:pPr eaLnBrk="1" hangingPunct="1"/>
            <a:r>
              <a:rPr lang="en-US" smtClean="0"/>
              <a:t>Symmetric cryptosystem</a:t>
            </a:r>
          </a:p>
        </p:txBody>
      </p:sp>
    </p:spTree>
    <p:extLst>
      <p:ext uri="{BB962C8B-B14F-4D97-AF65-F5344CB8AC3E}">
        <p14:creationId xmlns:p14="http://schemas.microsoft.com/office/powerpoint/2010/main" val="141272785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Symmetric Encryption</a:t>
            </a:r>
            <a:r>
              <a:rPr lang="en-US" dirty="0"/>
              <a:t/>
            </a:r>
            <a:br>
              <a:rPr lang="en-US" dirty="0"/>
            </a:br>
            <a:endParaRPr lang="en-US" dirty="0"/>
          </a:p>
        </p:txBody>
      </p:sp>
      <p:sp>
        <p:nvSpPr>
          <p:cNvPr id="4" name="Content Placeholder 3"/>
          <p:cNvSpPr>
            <a:spLocks noGrp="1"/>
          </p:cNvSpPr>
          <p:nvPr>
            <p:ph idx="1"/>
          </p:nvPr>
        </p:nvSpPr>
        <p:spPr/>
        <p:txBody>
          <a:bodyPr/>
          <a:lstStyle/>
          <a:p>
            <a:r>
              <a:rPr lang="en-US" dirty="0" smtClean="0"/>
              <a:t>Encryption </a:t>
            </a:r>
            <a:r>
              <a:rPr lang="en-US" dirty="0"/>
              <a:t>protects message confidentiality by making a message unreadable to those that do not have access to the key. Symmetric encryption uses the same key for encryption and decryption.</a:t>
            </a:r>
          </a:p>
          <a:p>
            <a:endParaRPr lang="en-US" dirty="0"/>
          </a:p>
        </p:txBody>
      </p:sp>
    </p:spTree>
    <p:extLst>
      <p:ext uri="{BB962C8B-B14F-4D97-AF65-F5344CB8AC3E}">
        <p14:creationId xmlns:p14="http://schemas.microsoft.com/office/powerpoint/2010/main" val="40473099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309663" y="1479524"/>
            <a:ext cx="7035505" cy="4994428"/>
          </a:xfrm>
          <a:prstGeom prst="rect">
            <a:avLst/>
          </a:prstGeom>
        </p:spPr>
      </p:pic>
    </p:spTree>
    <p:extLst>
      <p:ext uri="{BB962C8B-B14F-4D97-AF65-F5344CB8AC3E}">
        <p14:creationId xmlns:p14="http://schemas.microsoft.com/office/powerpoint/2010/main" val="4599192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730287" y="2276856"/>
            <a:ext cx="6402241" cy="3319931"/>
          </a:xfrm>
          <a:prstGeom prst="rect">
            <a:avLst/>
          </a:prstGeom>
        </p:spPr>
      </p:pic>
      <p:sp>
        <p:nvSpPr>
          <p:cNvPr id="6" name="Title 5"/>
          <p:cNvSpPr>
            <a:spLocks noGrp="1"/>
          </p:cNvSpPr>
          <p:nvPr>
            <p:ph type="title"/>
          </p:nvPr>
        </p:nvSpPr>
        <p:spPr/>
        <p:txBody>
          <a:bodyPr/>
          <a:lstStyle/>
          <a:p>
            <a:r>
              <a:rPr lang="en-US" dirty="0" smtClean="0"/>
              <a:t>UC “Encrypt a message”</a:t>
            </a:r>
            <a:endParaRPr lang="en-US" dirty="0"/>
          </a:p>
        </p:txBody>
      </p:sp>
    </p:spTree>
    <p:extLst>
      <p:ext uri="{BB962C8B-B14F-4D97-AF65-F5344CB8AC3E}">
        <p14:creationId xmlns:p14="http://schemas.microsoft.com/office/powerpoint/2010/main" val="22731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22405BFA-5C05-4902-9032-DD8EE5C5E113}" type="datetime1">
              <a:rPr lang="en-US" altLang="en-US" sz="1400" b="0" i="0">
                <a:latin typeface="Times New Roman" panose="02020603050405020304" pitchFamily="18" charset="0"/>
              </a:rPr>
              <a:pPr eaLnBrk="0" hangingPunct="0">
                <a:spcBef>
                  <a:spcPct val="0"/>
                </a:spcBef>
                <a:buFontTx/>
                <a:buNone/>
              </a:pPr>
              <a:t>6/2/2016</a:t>
            </a:fld>
            <a:endParaRPr lang="en-US" altLang="en-US" sz="1400" b="0" i="0">
              <a:latin typeface="Times New Roman" panose="02020603050405020304" pitchFamily="18" charset="0"/>
            </a:endParaRPr>
          </a:p>
        </p:txBody>
      </p:sp>
      <p:sp>
        <p:nvSpPr>
          <p:cNvPr id="6778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893470AC-4FDA-464A-8BC7-F805B1F12BBC}" type="slidenum">
              <a:rPr lang="en-US" altLang="en-US" sz="1400" b="0" i="0">
                <a:latin typeface="Times New Roman" panose="02020603050405020304" pitchFamily="18" charset="0"/>
              </a:rPr>
              <a:pPr eaLnBrk="0" hangingPunct="0">
                <a:spcBef>
                  <a:spcPct val="0"/>
                </a:spcBef>
                <a:buFontTx/>
                <a:buNone/>
              </a:pPr>
              <a:t>7</a:t>
            </a:fld>
            <a:endParaRPr lang="en-US" altLang="en-US" sz="1400" b="0" i="0">
              <a:latin typeface="Times New Roman" panose="02020603050405020304" pitchFamily="18" charset="0"/>
            </a:endParaRPr>
          </a:p>
        </p:txBody>
      </p:sp>
      <p:sp>
        <p:nvSpPr>
          <p:cNvPr id="677892" name="Rectangle 2"/>
          <p:cNvSpPr>
            <a:spLocks noGrp="1" noChangeArrowheads="1"/>
          </p:cNvSpPr>
          <p:nvPr>
            <p:ph type="title" idx="4294967295"/>
          </p:nvPr>
        </p:nvSpPr>
        <p:spPr/>
        <p:txBody>
          <a:bodyPr/>
          <a:lstStyle/>
          <a:p>
            <a:pPr eaLnBrk="1" hangingPunct="1"/>
            <a:r>
              <a:rPr lang="en-US" altLang="en-US" smtClean="0">
                <a:solidFill>
                  <a:schemeClr val="accent2"/>
                </a:solidFill>
                <a:latin typeface="Script" pitchFamily="66"/>
              </a:rPr>
              <a:t>Distributed Objects</a:t>
            </a:r>
            <a:endParaRPr lang="en-US" altLang="en-US" smtClean="0"/>
          </a:p>
        </p:txBody>
      </p:sp>
      <p:sp>
        <p:nvSpPr>
          <p:cNvPr id="677893" name="Rectangle 3"/>
          <p:cNvSpPr>
            <a:spLocks noGrp="1" noChangeArrowheads="1"/>
          </p:cNvSpPr>
          <p:nvPr>
            <p:ph type="body" idx="4294967295"/>
          </p:nvPr>
        </p:nvSpPr>
        <p:spPr/>
        <p:txBody>
          <a:bodyPr/>
          <a:lstStyle/>
          <a:p>
            <a:pPr eaLnBrk="1" hangingPunct="1"/>
            <a:r>
              <a:rPr lang="en-US" altLang="en-US" sz="2400"/>
              <a:t>Unit of distribution is an object</a:t>
            </a:r>
          </a:p>
          <a:p>
            <a:pPr eaLnBrk="1" hangingPunct="1"/>
            <a:r>
              <a:rPr lang="en-US" altLang="en-US" sz="2400"/>
              <a:t>A local progran can apply operations to remote objects as if they were local (location transparency)</a:t>
            </a:r>
          </a:p>
          <a:p>
            <a:pPr eaLnBrk="1" hangingPunct="1"/>
            <a:r>
              <a:rPr lang="en-US" altLang="en-US" sz="2400"/>
              <a:t>CORBA:  has well developed security specifications</a:t>
            </a:r>
          </a:p>
          <a:p>
            <a:pPr eaLnBrk="1" hangingPunct="1"/>
            <a:r>
              <a:rPr lang="en-US" altLang="en-US" sz="2400"/>
              <a:t>.NET Remoting: Windows-based approach, uses .Net security</a:t>
            </a:r>
          </a:p>
          <a:p>
            <a:pPr eaLnBrk="1" hangingPunct="1"/>
            <a:r>
              <a:rPr lang="en-US" altLang="en-US" sz="2400"/>
              <a:t>RMI: based on Java, uses Java A&amp;A</a:t>
            </a:r>
          </a:p>
          <a:p>
            <a:pPr eaLnBrk="1" hangingPunct="1"/>
            <a:r>
              <a:rPr lang="en-US" altLang="en-US" sz="2400"/>
              <a:t>Combinations of the above with the Internet as communication vehicle</a:t>
            </a:r>
          </a:p>
        </p:txBody>
      </p:sp>
    </p:spTree>
    <p:extLst>
      <p:ext uri="{BB962C8B-B14F-4D97-AF65-F5344CB8AC3E}">
        <p14:creationId xmlns:p14="http://schemas.microsoft.com/office/powerpoint/2010/main" val="97943989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UC “Decrypt a message”</a:t>
            </a:r>
            <a:endParaRPr lang="en-US" dirty="0"/>
          </a:p>
        </p:txBody>
      </p:sp>
      <p:pic>
        <p:nvPicPr>
          <p:cNvPr id="3" name="Picture 2"/>
          <p:cNvPicPr>
            <a:picLocks noChangeAspect="1"/>
          </p:cNvPicPr>
          <p:nvPr/>
        </p:nvPicPr>
        <p:blipFill>
          <a:blip r:embed="rId2"/>
          <a:stretch>
            <a:fillRect/>
          </a:stretch>
        </p:blipFill>
        <p:spPr>
          <a:xfrm>
            <a:off x="2894879" y="2142302"/>
            <a:ext cx="6402241" cy="3389818"/>
          </a:xfrm>
          <a:prstGeom prst="rect">
            <a:avLst/>
          </a:prstGeom>
        </p:spPr>
      </p:pic>
    </p:spTree>
    <p:extLst>
      <p:ext uri="{BB962C8B-B14F-4D97-AF65-F5344CB8AC3E}">
        <p14:creationId xmlns:p14="http://schemas.microsoft.com/office/powerpoint/2010/main" val="23030796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title" idx="4294967295"/>
          </p:nvPr>
        </p:nvSpPr>
        <p:spPr/>
        <p:txBody>
          <a:bodyPr/>
          <a:lstStyle/>
          <a:p>
            <a:r>
              <a:rPr lang="en-US" smtClean="0"/>
              <a:t>Public Key systems</a:t>
            </a:r>
          </a:p>
        </p:txBody>
      </p:sp>
      <p:sp>
        <p:nvSpPr>
          <p:cNvPr id="117762" name="Rectangle 3"/>
          <p:cNvSpPr>
            <a:spLocks noGrp="1" noChangeArrowheads="1"/>
          </p:cNvSpPr>
          <p:nvPr>
            <p:ph type="body" idx="4294967295"/>
          </p:nvPr>
        </p:nvSpPr>
        <p:spPr/>
        <p:txBody>
          <a:bodyPr/>
          <a:lstStyle/>
          <a:p>
            <a:pPr>
              <a:lnSpc>
                <a:spcPct val="80000"/>
              </a:lnSpc>
            </a:pPr>
            <a:r>
              <a:rPr lang="en-US" sz="2000" dirty="0"/>
              <a:t>The main problem with symmetric encryption is that to be secure, it requires periodic change of the common encryption key</a:t>
            </a:r>
          </a:p>
          <a:p>
            <a:pPr>
              <a:lnSpc>
                <a:spcPct val="80000"/>
              </a:lnSpc>
            </a:pPr>
            <a:r>
              <a:rPr lang="en-US" sz="2000" dirty="0"/>
              <a:t>A secure channel is required for key exchange, which makes the scheme inconvenient </a:t>
            </a:r>
          </a:p>
          <a:p>
            <a:pPr>
              <a:lnSpc>
                <a:spcPct val="80000"/>
              </a:lnSpc>
            </a:pPr>
            <a:r>
              <a:rPr lang="en-US" sz="2000" dirty="0"/>
              <a:t>The main feature that distinguishes public-key from symmetric-key schemes is the separation of encryption and decryption capabilities.</a:t>
            </a:r>
          </a:p>
          <a:p>
            <a:pPr>
              <a:lnSpc>
                <a:spcPct val="80000"/>
              </a:lnSpc>
            </a:pPr>
            <a:r>
              <a:rPr lang="en-US" sz="2000" dirty="0"/>
              <a:t>The public key algorithms use two keys, one of which is public and the other secret. The approach is based on the infeasibility of determining the decryption key given the algorithm and the public key</a:t>
            </a:r>
          </a:p>
          <a:p>
            <a:pPr>
              <a:lnSpc>
                <a:spcPct val="80000"/>
              </a:lnSpc>
            </a:pPr>
            <a:r>
              <a:rPr lang="en-US" sz="2000" dirty="0"/>
              <a:t>Instead of permutations and substitutions these algorithms use properties of mathematical functions. In particular, they use the theory of NP functions, those for which there is no known polynomial time solution algorithm. The most famous public key cipher is the RSA cipher developed by </a:t>
            </a:r>
            <a:r>
              <a:rPr lang="en-US" sz="2000" dirty="0" err="1"/>
              <a:t>Rivest</a:t>
            </a:r>
            <a:r>
              <a:rPr lang="en-US" sz="2000" dirty="0"/>
              <a:t>, Shamir, and Adelman, which is used in most current systems. This cipher takes advantage of the difficulty of factoring a large number into primes</a:t>
            </a:r>
            <a:r>
              <a:rPr lang="en-US" sz="2000" b="1" dirty="0"/>
              <a:t>.</a:t>
            </a:r>
          </a:p>
          <a:p>
            <a:pPr>
              <a:lnSpc>
                <a:spcPct val="80000"/>
              </a:lnSpc>
            </a:pPr>
            <a:endParaRPr lang="en-US" sz="2000" dirty="0"/>
          </a:p>
        </p:txBody>
      </p:sp>
    </p:spTree>
    <p:extLst>
      <p:ext uri="{BB962C8B-B14F-4D97-AF65-F5344CB8AC3E}">
        <p14:creationId xmlns:p14="http://schemas.microsoft.com/office/powerpoint/2010/main" val="275792503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Date Placeholder 3"/>
          <p:cNvSpPr txBox="1">
            <a:spLocks noGrp="1"/>
          </p:cNvSpPr>
          <p:nvPr/>
        </p:nvSpPr>
        <p:spPr bwMode="auto">
          <a:xfrm>
            <a:off x="2209800" y="6248400"/>
            <a:ext cx="1905000" cy="457200"/>
          </a:xfrm>
          <a:prstGeom prst="rect">
            <a:avLst/>
          </a:prstGeom>
          <a:noFill/>
          <a:ln w="9525">
            <a:noFill/>
            <a:miter lim="800000"/>
            <a:headEnd/>
            <a:tailEnd/>
          </a:ln>
        </p:spPr>
        <p:txBody>
          <a:bodyPr/>
          <a:lstStyle/>
          <a:p>
            <a:pPr eaLnBrk="0" hangingPunct="0"/>
            <a:fld id="{E76F268A-2E98-461A-BCD0-EB15E94562CB}" type="datetime1">
              <a:rPr lang="en-US" sz="1400">
                <a:latin typeface="Times New Roman" pitchFamily="18" charset="0"/>
              </a:rPr>
              <a:pPr eaLnBrk="0" hangingPunct="0"/>
              <a:t>6/2/2016</a:t>
            </a:fld>
            <a:endParaRPr lang="en-US" sz="1400">
              <a:latin typeface="Times New Roman" pitchFamily="18" charset="0"/>
            </a:endParaRPr>
          </a:p>
        </p:txBody>
      </p:sp>
      <p:sp>
        <p:nvSpPr>
          <p:cNvPr id="118786" name="Slide Number Placeholder 5"/>
          <p:cNvSpPr txBox="1">
            <a:spLocks noGrp="1"/>
          </p:cNvSpPr>
          <p:nvPr/>
        </p:nvSpPr>
        <p:spPr bwMode="auto">
          <a:xfrm>
            <a:off x="8077200" y="6248400"/>
            <a:ext cx="1905000" cy="457200"/>
          </a:xfrm>
          <a:prstGeom prst="rect">
            <a:avLst/>
          </a:prstGeom>
          <a:noFill/>
          <a:ln w="9525">
            <a:noFill/>
            <a:miter lim="800000"/>
            <a:headEnd/>
            <a:tailEnd/>
          </a:ln>
        </p:spPr>
        <p:txBody>
          <a:bodyPr/>
          <a:lstStyle/>
          <a:p>
            <a:pPr algn="r" eaLnBrk="0" hangingPunct="0"/>
            <a:fld id="{B3995992-4E7C-4CBA-9853-34915111A20E}" type="slidenum">
              <a:rPr lang="en-US" sz="1400">
                <a:latin typeface="Times New Roman" pitchFamily="18" charset="0"/>
              </a:rPr>
              <a:pPr algn="r" eaLnBrk="0" hangingPunct="0"/>
              <a:t>72</a:t>
            </a:fld>
            <a:endParaRPr lang="en-US" sz="1400">
              <a:latin typeface="Times New Roman" pitchFamily="18" charset="0"/>
            </a:endParaRPr>
          </a:p>
        </p:txBody>
      </p:sp>
      <p:sp>
        <p:nvSpPr>
          <p:cNvPr id="118787" name="Rectangle 5"/>
          <p:cNvSpPr>
            <a:spLocks noGrp="1" noChangeArrowheads="1"/>
          </p:cNvSpPr>
          <p:nvPr>
            <p:ph type="title" idx="4294967295"/>
          </p:nvPr>
        </p:nvSpPr>
        <p:spPr/>
        <p:txBody>
          <a:bodyPr/>
          <a:lstStyle/>
          <a:p>
            <a:pPr eaLnBrk="1" hangingPunct="1"/>
            <a:r>
              <a:rPr lang="en-US" smtClean="0"/>
              <a:t>Public key systems</a:t>
            </a:r>
          </a:p>
        </p:txBody>
      </p:sp>
      <p:pic>
        <p:nvPicPr>
          <p:cNvPr id="118788" name="Picture 4"/>
          <p:cNvPicPr>
            <a:picLocks noGrp="1" noChangeAspect="1" noChangeArrowheads="1"/>
          </p:cNvPicPr>
          <p:nvPr>
            <p:ph idx="4294967295"/>
          </p:nvPr>
        </p:nvPicPr>
        <p:blipFill>
          <a:blip r:embed="rId2" cstate="print"/>
          <a:srcRect/>
          <a:stretch>
            <a:fillRect/>
          </a:stretch>
        </p:blipFill>
        <p:spPr>
          <a:xfrm>
            <a:off x="3190875" y="2684464"/>
            <a:ext cx="5810250" cy="2357437"/>
          </a:xfrm>
        </p:spPr>
      </p:pic>
    </p:spTree>
    <p:extLst>
      <p:ext uri="{BB962C8B-B14F-4D97-AF65-F5344CB8AC3E}">
        <p14:creationId xmlns:p14="http://schemas.microsoft.com/office/powerpoint/2010/main" val="407177296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r>
              <a:rPr lang="en-US" smtClean="0"/>
              <a:t>Digital signature requirements</a:t>
            </a:r>
          </a:p>
        </p:txBody>
      </p:sp>
      <p:sp>
        <p:nvSpPr>
          <p:cNvPr id="119810" name="Rectangle 3"/>
          <p:cNvSpPr>
            <a:spLocks noGrp="1" noChangeArrowheads="1"/>
          </p:cNvSpPr>
          <p:nvPr>
            <p:ph type="body" idx="1"/>
          </p:nvPr>
        </p:nvSpPr>
        <p:spPr/>
        <p:txBody>
          <a:bodyPr/>
          <a:lstStyle/>
          <a:p>
            <a:r>
              <a:rPr lang="en-US" smtClean="0"/>
              <a:t>a) Authenticity - the signature must be authentic, i.e. belongs only to the signing user</a:t>
            </a:r>
          </a:p>
          <a:p>
            <a:r>
              <a:rPr lang="en-US" smtClean="0"/>
              <a:t>b)	Unforgeable - no other user can sign on behalf of the valid user, or forge his signature </a:t>
            </a:r>
          </a:p>
          <a:p>
            <a:r>
              <a:rPr lang="en-US" smtClean="0"/>
              <a:t>c)	Nonrepudiation - the signing user, once he has signed, cannot deny his signature. That is, it is impossible to claim that a certain message was “made up” by someone else and has the sender’s authentic signature.</a:t>
            </a:r>
          </a:p>
        </p:txBody>
      </p:sp>
    </p:spTree>
    <p:extLst>
      <p:ext uri="{BB962C8B-B14F-4D97-AF65-F5344CB8AC3E}">
        <p14:creationId xmlns:p14="http://schemas.microsoft.com/office/powerpoint/2010/main" val="59252033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Date Placeholder 1"/>
          <p:cNvSpPr>
            <a:spLocks noGrp="1"/>
          </p:cNvSpPr>
          <p:nvPr>
            <p:ph type="dt" sz="quarter" idx="10"/>
          </p:nvPr>
        </p:nvSpPr>
        <p:spPr/>
        <p:txBody>
          <a:bodyPr/>
          <a:lstStyle/>
          <a:p>
            <a:pPr eaLnBrk="0" hangingPunct="0">
              <a:defRPr/>
            </a:pPr>
            <a:fld id="{7C15DF0D-49C9-49D4-AAC1-633AB5111F01}" type="datetime1">
              <a:rPr lang="en-US" smtClean="0"/>
              <a:pPr eaLnBrk="0" hangingPunct="0">
                <a:defRPr/>
              </a:pPr>
              <a:t>6/2/2016</a:t>
            </a:fld>
            <a:endParaRPr lang="en-US" smtClean="0"/>
          </a:p>
        </p:txBody>
      </p:sp>
      <p:sp>
        <p:nvSpPr>
          <p:cNvPr id="202755" name="Slide Number Placeholder 3"/>
          <p:cNvSpPr>
            <a:spLocks noGrp="1"/>
          </p:cNvSpPr>
          <p:nvPr>
            <p:ph type="sldNum" sz="quarter" idx="12"/>
          </p:nvPr>
        </p:nvSpPr>
        <p:spPr/>
        <p:txBody>
          <a:bodyPr/>
          <a:lstStyle/>
          <a:p>
            <a:pPr eaLnBrk="0" hangingPunct="0">
              <a:defRPr/>
            </a:pPr>
            <a:fld id="{F87D0B0E-672E-43A4-B007-C53648F9B4FF}" type="slidenum">
              <a:rPr lang="en-US" smtClean="0"/>
              <a:pPr eaLnBrk="0" hangingPunct="0">
                <a:defRPr/>
              </a:pPr>
              <a:t>74</a:t>
            </a:fld>
            <a:endParaRPr lang="en-US" smtClean="0"/>
          </a:p>
        </p:txBody>
      </p:sp>
      <p:sp>
        <p:nvSpPr>
          <p:cNvPr id="120835" name="Rectangle 2"/>
          <p:cNvSpPr>
            <a:spLocks noChangeArrowheads="1"/>
          </p:cNvSpPr>
          <p:nvPr/>
        </p:nvSpPr>
        <p:spPr bwMode="auto">
          <a:xfrm>
            <a:off x="2209800" y="609600"/>
            <a:ext cx="7772400" cy="1143000"/>
          </a:xfrm>
          <a:prstGeom prst="rect">
            <a:avLst/>
          </a:prstGeom>
          <a:noFill/>
          <a:ln w="9525">
            <a:noFill/>
            <a:miter lim="800000"/>
            <a:headEnd/>
            <a:tailEnd/>
          </a:ln>
        </p:spPr>
        <p:txBody>
          <a:bodyPr anchor="ctr"/>
          <a:lstStyle/>
          <a:p>
            <a:pPr algn="ctr"/>
            <a:r>
              <a:rPr lang="en-US" sz="4400">
                <a:solidFill>
                  <a:schemeClr val="tx2"/>
                </a:solidFill>
                <a:latin typeface="Times New Roman" pitchFamily="18" charset="0"/>
              </a:rPr>
              <a:t>Digital signatures</a:t>
            </a:r>
          </a:p>
        </p:txBody>
      </p:sp>
      <p:sp>
        <p:nvSpPr>
          <p:cNvPr id="120836" name="Rectangle 3"/>
          <p:cNvSpPr>
            <a:spLocks noChangeArrowheads="1"/>
          </p:cNvSpPr>
          <p:nvPr/>
        </p:nvSpPr>
        <p:spPr bwMode="auto">
          <a:xfrm>
            <a:off x="2209800" y="1981200"/>
            <a:ext cx="7772400" cy="4114800"/>
          </a:xfrm>
          <a:prstGeom prst="rect">
            <a:avLst/>
          </a:prstGeom>
          <a:noFill/>
          <a:ln w="9525">
            <a:noFill/>
            <a:miter lim="800000"/>
            <a:headEnd/>
            <a:tailEnd/>
          </a:ln>
        </p:spPr>
        <p:txBody>
          <a:bodyPr/>
          <a:lstStyle/>
          <a:p>
            <a:pPr marL="342900" indent="-342900">
              <a:spcBef>
                <a:spcPct val="20000"/>
              </a:spcBef>
              <a:buFontTx/>
              <a:buChar char="•"/>
            </a:pPr>
            <a:endParaRPr lang="en-US" sz="3200">
              <a:latin typeface="Times New Roman" pitchFamily="18" charset="0"/>
            </a:endParaRPr>
          </a:p>
          <a:p>
            <a:pPr marL="342900" indent="-342900">
              <a:spcBef>
                <a:spcPct val="20000"/>
              </a:spcBef>
              <a:buFontTx/>
              <a:buChar char="•"/>
            </a:pPr>
            <a:r>
              <a:rPr lang="en-US" sz="2000">
                <a:latin typeface="Times New Roman" pitchFamily="18" charset="0"/>
              </a:rPr>
              <a:t>PK algorithms have the property that the roles of the keys can be reversed; that is, D(E(M)) =  E(D(M)) = M. This is the basis for digital signatures. </a:t>
            </a:r>
          </a:p>
          <a:p>
            <a:pPr marL="342900" indent="-342900">
              <a:spcBef>
                <a:spcPct val="20000"/>
              </a:spcBef>
              <a:buFontTx/>
              <a:buChar char="•"/>
            </a:pPr>
            <a:r>
              <a:rPr lang="da-DK" sz="2000">
                <a:latin typeface="Times New Roman" pitchFamily="18" charset="0"/>
              </a:rPr>
              <a:t>The sender does: SIG = D private key(M)</a:t>
            </a:r>
          </a:p>
          <a:p>
            <a:pPr marL="342900" indent="-342900">
              <a:spcBef>
                <a:spcPct val="20000"/>
              </a:spcBef>
              <a:buFontTx/>
              <a:buChar char="•"/>
            </a:pPr>
            <a:r>
              <a:rPr lang="en-US" sz="2000">
                <a:latin typeface="Times New Roman" pitchFamily="18" charset="0"/>
              </a:rPr>
              <a:t>Now using E which is known, everybody can recover M. However, only the sender could have signed it, since only he knows the private key, that  is, the signature verification scheme is: </a:t>
            </a:r>
          </a:p>
          <a:p>
            <a:pPr marL="342900" indent="-342900">
              <a:spcBef>
                <a:spcPct val="20000"/>
              </a:spcBef>
            </a:pPr>
            <a:r>
              <a:rPr lang="en-US" sz="2000">
                <a:latin typeface="Times New Roman" pitchFamily="18" charset="0"/>
              </a:rPr>
              <a:t>      M =? E public key (SIG)</a:t>
            </a:r>
            <a:endParaRPr lang="en-US" sz="2000" b="1">
              <a:latin typeface="Times New Roman" pitchFamily="18" charset="0"/>
            </a:endParaRPr>
          </a:p>
          <a:p>
            <a:pPr marL="342900" indent="-342900">
              <a:spcBef>
                <a:spcPct val="20000"/>
              </a:spcBef>
              <a:buFontTx/>
              <a:buChar char="•"/>
            </a:pPr>
            <a:endParaRPr lang="en-US" sz="2000">
              <a:latin typeface="Times New Roman" pitchFamily="18" charset="0"/>
            </a:endParaRPr>
          </a:p>
          <a:p>
            <a:pPr marL="342900" indent="-342900">
              <a:spcBef>
                <a:spcPct val="20000"/>
              </a:spcBef>
              <a:buFontTx/>
              <a:buChar char="•"/>
            </a:pPr>
            <a:endParaRPr lang="en-US" sz="2000">
              <a:latin typeface="Times New Roman" pitchFamily="18" charset="0"/>
            </a:endParaRPr>
          </a:p>
        </p:txBody>
      </p:sp>
    </p:spTree>
    <p:extLst>
      <p:ext uri="{BB962C8B-B14F-4D97-AF65-F5344CB8AC3E}">
        <p14:creationId xmlns:p14="http://schemas.microsoft.com/office/powerpoint/2010/main" val="381021923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title"/>
          </p:nvPr>
        </p:nvSpPr>
        <p:spPr/>
        <p:txBody>
          <a:bodyPr/>
          <a:lstStyle/>
          <a:p>
            <a:r>
              <a:rPr lang="en-US" smtClean="0"/>
              <a:t>Certificates</a:t>
            </a:r>
          </a:p>
        </p:txBody>
      </p:sp>
      <p:sp>
        <p:nvSpPr>
          <p:cNvPr id="121858" name="Rectangle 3"/>
          <p:cNvSpPr>
            <a:spLocks noGrp="1" noChangeArrowheads="1"/>
          </p:cNvSpPr>
          <p:nvPr>
            <p:ph type="body" idx="1"/>
          </p:nvPr>
        </p:nvSpPr>
        <p:spPr/>
        <p:txBody>
          <a:bodyPr/>
          <a:lstStyle/>
          <a:p>
            <a:pPr marL="711200" indent="-711200"/>
            <a:r>
              <a:rPr lang="en-US" sz="2000"/>
              <a:t>To make sure that public keys are valid, and to prevent the "man in the Middle" attacks, one uses the notion of Certificates. Certificates use the following principles:</a:t>
            </a:r>
            <a:br>
              <a:rPr lang="en-US" sz="2000"/>
            </a:br>
            <a:r>
              <a:rPr lang="en-US" sz="2000"/>
              <a:t/>
            </a:r>
            <a:br>
              <a:rPr lang="en-US" sz="2000"/>
            </a:br>
            <a:endParaRPr lang="en-US" sz="2000"/>
          </a:p>
          <a:p>
            <a:pPr marL="711200" indent="-711200"/>
            <a:r>
              <a:rPr lang="en-US" sz="2000"/>
              <a:t>The public keys are normally registered with a certification authority (CA). This authority distributes certificates, which are public keys with the signature of the CA.</a:t>
            </a:r>
            <a:br>
              <a:rPr lang="en-US" sz="2000"/>
            </a:br>
            <a:r>
              <a:rPr lang="en-US" sz="2000"/>
              <a:t/>
            </a:r>
            <a:br>
              <a:rPr lang="en-US" sz="2000"/>
            </a:br>
            <a:endParaRPr lang="en-US" sz="2000"/>
          </a:p>
          <a:p>
            <a:pPr marL="711200" indent="-711200"/>
            <a:r>
              <a:rPr lang="en-US" sz="2000"/>
              <a:t>There are authentication and attribute certificates. Attribute certificates assert that certain properties are true of the owner of some authentication certificate. Attribute certificates are also used in SSL and other protocols.</a:t>
            </a:r>
          </a:p>
          <a:p>
            <a:pPr marL="711200" indent="-711200"/>
            <a:endParaRPr lang="en-US" sz="2000"/>
          </a:p>
        </p:txBody>
      </p:sp>
    </p:spTree>
    <p:extLst>
      <p:ext uri="{BB962C8B-B14F-4D97-AF65-F5344CB8AC3E}">
        <p14:creationId xmlns:p14="http://schemas.microsoft.com/office/powerpoint/2010/main" val="94542224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ChangeArrowheads="1"/>
          </p:cNvSpPr>
          <p:nvPr>
            <p:ph type="title"/>
          </p:nvPr>
        </p:nvSpPr>
        <p:spPr/>
        <p:txBody>
          <a:bodyPr/>
          <a:lstStyle/>
          <a:p>
            <a:r>
              <a:rPr lang="en-US" smtClean="0"/>
              <a:t>Certificate contents</a:t>
            </a:r>
          </a:p>
        </p:txBody>
      </p:sp>
      <p:sp>
        <p:nvSpPr>
          <p:cNvPr id="122882" name="Rectangle 3"/>
          <p:cNvSpPr>
            <a:spLocks noGrp="1" noChangeArrowheads="1"/>
          </p:cNvSpPr>
          <p:nvPr>
            <p:ph type="body" idx="1"/>
          </p:nvPr>
        </p:nvSpPr>
        <p:spPr/>
        <p:txBody>
          <a:bodyPr/>
          <a:lstStyle/>
          <a:p>
            <a:pPr marL="711200" indent="-711200">
              <a:lnSpc>
                <a:spcPct val="80000"/>
              </a:lnSpc>
            </a:pPr>
            <a:r>
              <a:rPr lang="en-US" sz="2400"/>
              <a:t>Version – which version of the standard</a:t>
            </a:r>
          </a:p>
          <a:p>
            <a:pPr marL="711200" indent="-711200">
              <a:lnSpc>
                <a:spcPct val="80000"/>
              </a:lnSpc>
            </a:pPr>
            <a:r>
              <a:rPr lang="en-US" sz="2400"/>
              <a:t>Serial number – unique, used for Revocation</a:t>
            </a:r>
          </a:p>
          <a:p>
            <a:pPr marL="711200" indent="-711200">
              <a:lnSpc>
                <a:spcPct val="80000"/>
              </a:lnSpc>
            </a:pPr>
            <a:r>
              <a:rPr lang="en-US" sz="2400"/>
              <a:t>Algorithm Id – which algorithm is used for the signature</a:t>
            </a:r>
          </a:p>
          <a:p>
            <a:pPr marL="711200" indent="-711200">
              <a:lnSpc>
                <a:spcPct val="80000"/>
              </a:lnSpc>
            </a:pPr>
            <a:r>
              <a:rPr lang="en-US" sz="2400"/>
              <a:t>Issuer – the CA issuing the certificate</a:t>
            </a:r>
          </a:p>
          <a:p>
            <a:pPr marL="711200" indent="-711200">
              <a:lnSpc>
                <a:spcPct val="80000"/>
              </a:lnSpc>
            </a:pPr>
            <a:r>
              <a:rPr lang="en-US" sz="2400"/>
              <a:t>Period of validity</a:t>
            </a:r>
          </a:p>
          <a:p>
            <a:pPr marL="711200" indent="-711200">
              <a:lnSpc>
                <a:spcPct val="80000"/>
              </a:lnSpc>
            </a:pPr>
            <a:r>
              <a:rPr lang="en-US" sz="2400"/>
              <a:t>The subject – attributes describing the subject (name, position, etc.)</a:t>
            </a:r>
          </a:p>
          <a:p>
            <a:pPr marL="711200" indent="-711200">
              <a:lnSpc>
                <a:spcPct val="80000"/>
              </a:lnSpc>
            </a:pPr>
            <a:r>
              <a:rPr lang="en-US" sz="2400"/>
              <a:t>Public key – of the subject</a:t>
            </a:r>
          </a:p>
          <a:p>
            <a:pPr marL="711200" indent="-711200">
              <a:lnSpc>
                <a:spcPct val="80000"/>
              </a:lnSpc>
            </a:pPr>
            <a:r>
              <a:rPr lang="en-US" sz="2400"/>
              <a:t>Signature – of the above by the private key of the CA</a:t>
            </a:r>
          </a:p>
          <a:p>
            <a:pPr marL="711200" indent="-711200">
              <a:lnSpc>
                <a:spcPct val="80000"/>
              </a:lnSpc>
              <a:buNone/>
            </a:pPr>
            <a:r>
              <a:rPr lang="en-US" sz="2400"/>
              <a:t> </a:t>
            </a:r>
          </a:p>
        </p:txBody>
      </p:sp>
    </p:spTree>
    <p:extLst>
      <p:ext uri="{BB962C8B-B14F-4D97-AF65-F5344CB8AC3E}">
        <p14:creationId xmlns:p14="http://schemas.microsoft.com/office/powerpoint/2010/main" val="72386998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Date Placeholder 2"/>
          <p:cNvSpPr txBox="1">
            <a:spLocks noGrp="1"/>
          </p:cNvSpPr>
          <p:nvPr/>
        </p:nvSpPr>
        <p:spPr bwMode="auto">
          <a:xfrm>
            <a:off x="2209800" y="6248400"/>
            <a:ext cx="1905000" cy="457200"/>
          </a:xfrm>
          <a:prstGeom prst="rect">
            <a:avLst/>
          </a:prstGeom>
          <a:noFill/>
          <a:ln w="9525">
            <a:noFill/>
            <a:miter lim="800000"/>
            <a:headEnd/>
            <a:tailEnd/>
          </a:ln>
        </p:spPr>
        <p:txBody>
          <a:bodyPr/>
          <a:lstStyle/>
          <a:p>
            <a:pPr eaLnBrk="0" hangingPunct="0"/>
            <a:fld id="{836852A2-FA07-4F36-BC23-D08807D040D6}" type="datetime1">
              <a:rPr lang="en-US" sz="1400">
                <a:latin typeface="Times New Roman" pitchFamily="18" charset="0"/>
              </a:rPr>
              <a:pPr eaLnBrk="0" hangingPunct="0"/>
              <a:t>6/2/2016</a:t>
            </a:fld>
            <a:endParaRPr lang="en-US" sz="1400">
              <a:latin typeface="Times New Roman" pitchFamily="18" charset="0"/>
            </a:endParaRPr>
          </a:p>
        </p:txBody>
      </p:sp>
      <p:sp>
        <p:nvSpPr>
          <p:cNvPr id="129026" name="Slide Number Placeholder 4"/>
          <p:cNvSpPr txBox="1">
            <a:spLocks noGrp="1"/>
          </p:cNvSpPr>
          <p:nvPr/>
        </p:nvSpPr>
        <p:spPr bwMode="auto">
          <a:xfrm>
            <a:off x="8077200" y="6248400"/>
            <a:ext cx="1905000" cy="457200"/>
          </a:xfrm>
          <a:prstGeom prst="rect">
            <a:avLst/>
          </a:prstGeom>
          <a:noFill/>
          <a:ln w="9525">
            <a:noFill/>
            <a:miter lim="800000"/>
            <a:headEnd/>
            <a:tailEnd/>
          </a:ln>
        </p:spPr>
        <p:txBody>
          <a:bodyPr/>
          <a:lstStyle/>
          <a:p>
            <a:pPr algn="r" eaLnBrk="0" hangingPunct="0"/>
            <a:fld id="{20855D25-343E-4FAA-AB07-F9BA61F19F18}" type="slidenum">
              <a:rPr lang="en-US" sz="1400">
                <a:latin typeface="Times New Roman" pitchFamily="18" charset="0"/>
              </a:rPr>
              <a:pPr algn="r" eaLnBrk="0" hangingPunct="0"/>
              <a:t>77</a:t>
            </a:fld>
            <a:endParaRPr lang="en-US" sz="1400">
              <a:latin typeface="Times New Roman" pitchFamily="18" charset="0"/>
            </a:endParaRPr>
          </a:p>
        </p:txBody>
      </p:sp>
      <p:sp>
        <p:nvSpPr>
          <p:cNvPr id="129027" name="Rectangle 2"/>
          <p:cNvSpPr>
            <a:spLocks noChangeArrowheads="1"/>
          </p:cNvSpPr>
          <p:nvPr/>
        </p:nvSpPr>
        <p:spPr bwMode="auto">
          <a:xfrm>
            <a:off x="2209800" y="228600"/>
            <a:ext cx="7772400" cy="1143000"/>
          </a:xfrm>
          <a:prstGeom prst="rect">
            <a:avLst/>
          </a:prstGeom>
          <a:noFill/>
          <a:ln w="9525">
            <a:noFill/>
            <a:miter lim="800000"/>
            <a:headEnd/>
            <a:tailEnd/>
          </a:ln>
        </p:spPr>
        <p:txBody>
          <a:bodyPr anchor="ctr"/>
          <a:lstStyle/>
          <a:p>
            <a:pPr algn="ctr"/>
            <a:r>
              <a:rPr lang="en-US" sz="4400">
                <a:latin typeface="Calibri" pitchFamily="34" charset="0"/>
              </a:rPr>
              <a:t>Secure channels</a:t>
            </a:r>
          </a:p>
        </p:txBody>
      </p:sp>
      <p:pic>
        <p:nvPicPr>
          <p:cNvPr id="129028" name="Picture 3"/>
          <p:cNvPicPr>
            <a:picLocks noChangeAspect="1" noChangeArrowheads="1"/>
          </p:cNvPicPr>
          <p:nvPr/>
        </p:nvPicPr>
        <p:blipFill>
          <a:blip r:embed="rId2" cstate="print"/>
          <a:srcRect/>
          <a:stretch>
            <a:fillRect/>
          </a:stretch>
        </p:blipFill>
        <p:spPr bwMode="auto">
          <a:xfrm>
            <a:off x="3076575" y="1524000"/>
            <a:ext cx="6040438" cy="4959350"/>
          </a:xfrm>
          <a:prstGeom prst="rect">
            <a:avLst/>
          </a:prstGeom>
          <a:noFill/>
          <a:ln w="9525">
            <a:noFill/>
            <a:miter lim="800000"/>
            <a:headEnd/>
            <a:tailEnd/>
          </a:ln>
        </p:spPr>
      </p:pic>
    </p:spTree>
    <p:extLst>
      <p:ext uri="{BB962C8B-B14F-4D97-AF65-F5344CB8AC3E}">
        <p14:creationId xmlns:p14="http://schemas.microsoft.com/office/powerpoint/2010/main" val="300915501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ChangeArrowheads="1"/>
          </p:cNvSpPr>
          <p:nvPr/>
        </p:nvSpPr>
        <p:spPr bwMode="auto">
          <a:xfrm>
            <a:off x="2209800" y="228600"/>
            <a:ext cx="7772400" cy="1143000"/>
          </a:xfrm>
          <a:prstGeom prst="rect">
            <a:avLst/>
          </a:prstGeom>
          <a:noFill/>
          <a:ln w="9525">
            <a:noFill/>
            <a:miter lim="800000"/>
            <a:headEnd/>
            <a:tailEnd/>
          </a:ln>
        </p:spPr>
        <p:txBody>
          <a:bodyPr anchor="ctr"/>
          <a:lstStyle/>
          <a:p>
            <a:pPr algn="ctr" eaLnBrk="0" hangingPunct="0"/>
            <a:r>
              <a:rPr lang="en-US" sz="4400">
                <a:latin typeface="Calibri" pitchFamily="34" charset="0"/>
              </a:rPr>
              <a:t>IPsec</a:t>
            </a:r>
          </a:p>
        </p:txBody>
      </p:sp>
      <p:sp>
        <p:nvSpPr>
          <p:cNvPr id="130050" name="Rectangle 3"/>
          <p:cNvSpPr>
            <a:spLocks noChangeArrowheads="1"/>
          </p:cNvSpPr>
          <p:nvPr/>
        </p:nvSpPr>
        <p:spPr bwMode="auto">
          <a:xfrm>
            <a:off x="2209800" y="1676400"/>
            <a:ext cx="7772400" cy="4419600"/>
          </a:xfrm>
          <a:prstGeom prst="rect">
            <a:avLst/>
          </a:prstGeom>
          <a:noFill/>
          <a:ln w="9525">
            <a:noFill/>
            <a:miter lim="800000"/>
            <a:headEnd/>
            <a:tailEnd/>
          </a:ln>
        </p:spPr>
        <p:txBody>
          <a:bodyPr/>
          <a:lstStyle/>
          <a:p>
            <a:pPr marL="342900" indent="-342900" eaLnBrk="0" hangingPunct="0">
              <a:lnSpc>
                <a:spcPct val="90000"/>
              </a:lnSpc>
              <a:spcBef>
                <a:spcPct val="20000"/>
              </a:spcBef>
              <a:buFont typeface="Arial" charset="0"/>
              <a:buChar char="•"/>
            </a:pPr>
            <a:r>
              <a:rPr lang="en-US" sz="2800">
                <a:latin typeface="Calibri" pitchFamily="34" charset="0"/>
              </a:rPr>
              <a:t>IPsec defines security protocols for the IP layer and can be used with TCP or UDP. It provides for confidentiality, authentication, and key management. It can also be used to build VPNs (see later). </a:t>
            </a:r>
          </a:p>
          <a:p>
            <a:pPr marL="342900" indent="-342900" eaLnBrk="0" hangingPunct="0">
              <a:lnSpc>
                <a:spcPct val="90000"/>
              </a:lnSpc>
              <a:spcBef>
                <a:spcPct val="20000"/>
              </a:spcBef>
              <a:buFont typeface="Arial" charset="0"/>
              <a:buChar char="•"/>
            </a:pPr>
            <a:r>
              <a:rPr lang="en-US" sz="2800">
                <a:latin typeface="Calibri" pitchFamily="34" charset="0"/>
              </a:rPr>
              <a:t>Its advantages include being transparent to applications and to users because it is below the transport layer. </a:t>
            </a:r>
          </a:p>
          <a:p>
            <a:pPr marL="342900" indent="-342900" eaLnBrk="0" hangingPunct="0">
              <a:lnSpc>
                <a:spcPct val="90000"/>
              </a:lnSpc>
              <a:spcBef>
                <a:spcPct val="20000"/>
              </a:spcBef>
              <a:buFont typeface="Arial" charset="0"/>
              <a:buChar char="•"/>
            </a:pPr>
            <a:r>
              <a:rPr lang="en-US" sz="2800">
                <a:latin typeface="Calibri" pitchFamily="34" charset="0"/>
              </a:rPr>
              <a:t>Two protocols provide security: an authentication protocol using the message header (AH) and an encryption/authentication protocol, the Encapsulation Security Payload (ESP). </a:t>
            </a:r>
          </a:p>
        </p:txBody>
      </p:sp>
    </p:spTree>
    <p:extLst>
      <p:ext uri="{BB962C8B-B14F-4D97-AF65-F5344CB8AC3E}">
        <p14:creationId xmlns:p14="http://schemas.microsoft.com/office/powerpoint/2010/main" val="133039652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ChangeArrowheads="1"/>
          </p:cNvSpPr>
          <p:nvPr/>
        </p:nvSpPr>
        <p:spPr bwMode="auto">
          <a:xfrm>
            <a:off x="2209800" y="228600"/>
            <a:ext cx="7772400" cy="1143000"/>
          </a:xfrm>
          <a:prstGeom prst="rect">
            <a:avLst/>
          </a:prstGeom>
          <a:noFill/>
          <a:ln w="9525">
            <a:noFill/>
            <a:miter lim="800000"/>
            <a:headEnd/>
            <a:tailEnd/>
          </a:ln>
        </p:spPr>
        <p:txBody>
          <a:bodyPr anchor="ctr"/>
          <a:lstStyle/>
          <a:p>
            <a:pPr algn="ctr" eaLnBrk="0" hangingPunct="0"/>
            <a:r>
              <a:rPr lang="en-US" sz="4400">
                <a:latin typeface="Calibri" pitchFamily="34" charset="0"/>
              </a:rPr>
              <a:t>SSL/TLS</a:t>
            </a:r>
          </a:p>
        </p:txBody>
      </p:sp>
      <p:sp>
        <p:nvSpPr>
          <p:cNvPr id="131074" name="Rectangle 3"/>
          <p:cNvSpPr>
            <a:spLocks noChangeArrowheads="1"/>
          </p:cNvSpPr>
          <p:nvPr/>
        </p:nvSpPr>
        <p:spPr bwMode="auto">
          <a:xfrm>
            <a:off x="2209800" y="1676400"/>
            <a:ext cx="7772400" cy="4419600"/>
          </a:xfrm>
          <a:prstGeom prst="rect">
            <a:avLst/>
          </a:prstGeom>
          <a:noFill/>
          <a:ln w="9525">
            <a:noFill/>
            <a:miter lim="800000"/>
            <a:headEnd/>
            <a:tailEnd/>
          </a:ln>
        </p:spPr>
        <p:txBody>
          <a:bodyPr/>
          <a:lstStyle/>
          <a:p>
            <a:pPr marL="342900" indent="-342900" eaLnBrk="0" hangingPunct="0">
              <a:lnSpc>
                <a:spcPct val="80000"/>
              </a:lnSpc>
              <a:spcBef>
                <a:spcPct val="20000"/>
              </a:spcBef>
              <a:buFont typeface="Arial" charset="0"/>
              <a:buChar char="•"/>
            </a:pPr>
            <a:r>
              <a:rPr lang="en-US" sz="2000">
                <a:latin typeface="Calibri" pitchFamily="34" charset="0"/>
              </a:rPr>
              <a:t>SSL (Secure Sockets Layer) was developed by Netscape to provide message con­fidentiality and integrity.  SSL has now been replaced by TLS (Transport Layer Security) which is standardized by the IETF.</a:t>
            </a:r>
          </a:p>
          <a:p>
            <a:pPr marL="342900" indent="-342900" eaLnBrk="0" hangingPunct="0">
              <a:lnSpc>
                <a:spcPct val="80000"/>
              </a:lnSpc>
              <a:spcBef>
                <a:spcPct val="20000"/>
              </a:spcBef>
              <a:buFont typeface="Arial" charset="0"/>
              <a:buChar char="•"/>
            </a:pPr>
            <a:r>
              <a:rPr lang="en-US" sz="2000">
                <a:latin typeface="Calibri" pitchFamily="34" charset="0"/>
              </a:rPr>
              <a:t>Both SSL and TLS are transport layer protocols: They encrypt the traffic between two communicating applications.  SSL/TLS is positioned just above TCP.  In many cases it is used to encrypt communication between a Web browser and a Web server.  However, its application is not restricted to the Web — in principle it is possible to use it between any two parts of a communicating application.  It is, for example, also often used between an email client and an email server when the client retrieves mail from the server using POP3 (Post Office Protocol 3).</a:t>
            </a:r>
          </a:p>
          <a:p>
            <a:pPr marL="342900" indent="-342900" eaLnBrk="0" hangingPunct="0">
              <a:lnSpc>
                <a:spcPct val="80000"/>
              </a:lnSpc>
              <a:spcBef>
                <a:spcPct val="20000"/>
              </a:spcBef>
              <a:buFont typeface="Arial" charset="0"/>
              <a:buChar char="•"/>
            </a:pPr>
            <a:r>
              <a:rPr lang="en-US" sz="2000">
                <a:latin typeface="Calibri" pitchFamily="34" charset="0"/>
              </a:rPr>
              <a:t>SSL/TLS is a two-layer protocol.  The SSL/TLS Record Protocol is responsible for encryption between the two endpoints of the communications channel.  The SSL/TLS Handshake Protocol is the second layer.  It authenticates the parties who will be communicating, and negotiates an encryption algorithm and keys to use during communication.</a:t>
            </a:r>
          </a:p>
        </p:txBody>
      </p:sp>
    </p:spTree>
    <p:extLst>
      <p:ext uri="{BB962C8B-B14F-4D97-AF65-F5344CB8AC3E}">
        <p14:creationId xmlns:p14="http://schemas.microsoft.com/office/powerpoint/2010/main" val="8602980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00400" y="2028825"/>
            <a:ext cx="990600" cy="5334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Times New Roman" pitchFamily="18" charset="0"/>
                <a:cs typeface="Times New Roman" pitchFamily="18" charset="0"/>
              </a:rPr>
              <a:t>Processor</a:t>
            </a:r>
          </a:p>
        </p:txBody>
      </p:sp>
      <p:sp>
        <p:nvSpPr>
          <p:cNvPr id="5" name="Flowchart: Magnetic Disk 4"/>
          <p:cNvSpPr/>
          <p:nvPr/>
        </p:nvSpPr>
        <p:spPr>
          <a:xfrm>
            <a:off x="3200400" y="2867025"/>
            <a:ext cx="304800" cy="381000"/>
          </a:xfrm>
          <a:prstGeom prst="flowChartMagneticDisk">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Flowchart: Magnetic Disk 5"/>
          <p:cNvSpPr/>
          <p:nvPr/>
        </p:nvSpPr>
        <p:spPr>
          <a:xfrm>
            <a:off x="3886200" y="2867025"/>
            <a:ext cx="304800" cy="381000"/>
          </a:xfrm>
          <a:prstGeom prst="flowChartMagneticDisk">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9" name="Straight Connector 8"/>
          <p:cNvCxnSpPr/>
          <p:nvPr/>
        </p:nvCxnSpPr>
        <p:spPr>
          <a:xfrm rot="16200000" flipH="1">
            <a:off x="3810000" y="2638425"/>
            <a:ext cx="3048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3276600" y="2638425"/>
            <a:ext cx="3048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Down Arrow 11"/>
          <p:cNvSpPr/>
          <p:nvPr/>
        </p:nvSpPr>
        <p:spPr>
          <a:xfrm>
            <a:off x="3559175" y="1724025"/>
            <a:ext cx="304800" cy="304800"/>
          </a:xfrm>
          <a:prstGeom prst="down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3230564" y="850900"/>
            <a:ext cx="960437" cy="9144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Times New Roman" pitchFamily="18" charset="0"/>
                <a:cs typeface="Times New Roman" pitchFamily="18" charset="0"/>
              </a:rPr>
              <a:t>OS</a:t>
            </a:r>
          </a:p>
        </p:txBody>
      </p:sp>
      <p:sp>
        <p:nvSpPr>
          <p:cNvPr id="15" name="Freeform 14"/>
          <p:cNvSpPr/>
          <p:nvPr/>
        </p:nvSpPr>
        <p:spPr>
          <a:xfrm rot="20004846">
            <a:off x="4095751" y="814389"/>
            <a:ext cx="1560513" cy="966787"/>
          </a:xfrm>
          <a:custGeom>
            <a:avLst/>
            <a:gdLst>
              <a:gd name="connsiteX0" fmla="*/ 312420 w 1893570"/>
              <a:gd name="connsiteY0" fmla="*/ 704850 h 1400175"/>
              <a:gd name="connsiteX1" fmla="*/ 152400 w 1893570"/>
              <a:gd name="connsiteY1" fmla="*/ 476250 h 1400175"/>
              <a:gd name="connsiteX2" fmla="*/ 3810 w 1893570"/>
              <a:gd name="connsiteY2" fmla="*/ 224790 h 1400175"/>
              <a:gd name="connsiteX3" fmla="*/ 175260 w 1893570"/>
              <a:gd name="connsiteY3" fmla="*/ 19050 h 1400175"/>
              <a:gd name="connsiteX4" fmla="*/ 689610 w 1893570"/>
              <a:gd name="connsiteY4" fmla="*/ 110490 h 1400175"/>
              <a:gd name="connsiteX5" fmla="*/ 1181100 w 1893570"/>
              <a:gd name="connsiteY5" fmla="*/ 41910 h 1400175"/>
              <a:gd name="connsiteX6" fmla="*/ 1455420 w 1893570"/>
              <a:gd name="connsiteY6" fmla="*/ 64770 h 1400175"/>
              <a:gd name="connsiteX7" fmla="*/ 1649730 w 1893570"/>
              <a:gd name="connsiteY7" fmla="*/ 224790 h 1400175"/>
              <a:gd name="connsiteX8" fmla="*/ 1649730 w 1893570"/>
              <a:gd name="connsiteY8" fmla="*/ 510540 h 1400175"/>
              <a:gd name="connsiteX9" fmla="*/ 1866900 w 1893570"/>
              <a:gd name="connsiteY9" fmla="*/ 979170 h 1400175"/>
              <a:gd name="connsiteX10" fmla="*/ 1809750 w 1893570"/>
              <a:gd name="connsiteY10" fmla="*/ 1276350 h 1400175"/>
              <a:gd name="connsiteX11" fmla="*/ 1421130 w 1893570"/>
              <a:gd name="connsiteY11" fmla="*/ 1242060 h 1400175"/>
              <a:gd name="connsiteX12" fmla="*/ 1043940 w 1893570"/>
              <a:gd name="connsiteY12" fmla="*/ 1390650 h 1400175"/>
              <a:gd name="connsiteX13" fmla="*/ 643890 w 1893570"/>
              <a:gd name="connsiteY13" fmla="*/ 1299210 h 1400175"/>
              <a:gd name="connsiteX14" fmla="*/ 403860 w 1893570"/>
              <a:gd name="connsiteY14" fmla="*/ 830580 h 1400175"/>
              <a:gd name="connsiteX15" fmla="*/ 312420 w 1893570"/>
              <a:gd name="connsiteY15" fmla="*/ 704850 h 1400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93570" h="1400175">
                <a:moveTo>
                  <a:pt x="312420" y="704850"/>
                </a:moveTo>
                <a:cubicBezTo>
                  <a:pt x="270510" y="645795"/>
                  <a:pt x="203835" y="556260"/>
                  <a:pt x="152400" y="476250"/>
                </a:cubicBezTo>
                <a:cubicBezTo>
                  <a:pt x="100965" y="396240"/>
                  <a:pt x="0" y="300990"/>
                  <a:pt x="3810" y="224790"/>
                </a:cubicBezTo>
                <a:cubicBezTo>
                  <a:pt x="7620" y="148590"/>
                  <a:pt x="60960" y="38100"/>
                  <a:pt x="175260" y="19050"/>
                </a:cubicBezTo>
                <a:cubicBezTo>
                  <a:pt x="289560" y="0"/>
                  <a:pt x="521970" y="106680"/>
                  <a:pt x="689610" y="110490"/>
                </a:cubicBezTo>
                <a:cubicBezTo>
                  <a:pt x="857250" y="114300"/>
                  <a:pt x="1053465" y="49530"/>
                  <a:pt x="1181100" y="41910"/>
                </a:cubicBezTo>
                <a:cubicBezTo>
                  <a:pt x="1308735" y="34290"/>
                  <a:pt x="1377315" y="34290"/>
                  <a:pt x="1455420" y="64770"/>
                </a:cubicBezTo>
                <a:cubicBezTo>
                  <a:pt x="1533525" y="95250"/>
                  <a:pt x="1617345" y="150495"/>
                  <a:pt x="1649730" y="224790"/>
                </a:cubicBezTo>
                <a:cubicBezTo>
                  <a:pt x="1682115" y="299085"/>
                  <a:pt x="1613535" y="384810"/>
                  <a:pt x="1649730" y="510540"/>
                </a:cubicBezTo>
                <a:cubicBezTo>
                  <a:pt x="1685925" y="636270"/>
                  <a:pt x="1840230" y="851535"/>
                  <a:pt x="1866900" y="979170"/>
                </a:cubicBezTo>
                <a:cubicBezTo>
                  <a:pt x="1893570" y="1106805"/>
                  <a:pt x="1884045" y="1232535"/>
                  <a:pt x="1809750" y="1276350"/>
                </a:cubicBezTo>
                <a:cubicBezTo>
                  <a:pt x="1735455" y="1320165"/>
                  <a:pt x="1548765" y="1223010"/>
                  <a:pt x="1421130" y="1242060"/>
                </a:cubicBezTo>
                <a:cubicBezTo>
                  <a:pt x="1293495" y="1261110"/>
                  <a:pt x="1173480" y="1381125"/>
                  <a:pt x="1043940" y="1390650"/>
                </a:cubicBezTo>
                <a:cubicBezTo>
                  <a:pt x="914400" y="1400175"/>
                  <a:pt x="750570" y="1392555"/>
                  <a:pt x="643890" y="1299210"/>
                </a:cubicBezTo>
                <a:cubicBezTo>
                  <a:pt x="537210" y="1205865"/>
                  <a:pt x="457200" y="927735"/>
                  <a:pt x="403860" y="830580"/>
                </a:cubicBezTo>
                <a:cubicBezTo>
                  <a:pt x="350520" y="733425"/>
                  <a:pt x="354330" y="763905"/>
                  <a:pt x="312420" y="70485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78922" name="TextBox 15"/>
          <p:cNvSpPr txBox="1">
            <a:spLocks noChangeArrowheads="1"/>
          </p:cNvSpPr>
          <p:nvPr/>
        </p:nvSpPr>
        <p:spPr bwMode="auto">
          <a:xfrm>
            <a:off x="4592638" y="1127126"/>
            <a:ext cx="762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b="0" i="0">
                <a:latin typeface="Times New Roman" panose="02020603050405020304" pitchFamily="18" charset="0"/>
                <a:cs typeface="Times New Roman" panose="02020603050405020304" pitchFamily="18" charset="0"/>
              </a:rPr>
              <a:t>process</a:t>
            </a:r>
          </a:p>
        </p:txBody>
      </p:sp>
      <p:sp>
        <p:nvSpPr>
          <p:cNvPr id="678923" name="TextBox 27"/>
          <p:cNvSpPr txBox="1">
            <a:spLocks noChangeArrowheads="1"/>
          </p:cNvSpPr>
          <p:nvPr/>
        </p:nvSpPr>
        <p:spPr bwMode="auto">
          <a:xfrm>
            <a:off x="5475288" y="696913"/>
            <a:ext cx="7620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b="0" i="0">
                <a:latin typeface="Times New Roman" panose="02020603050405020304" pitchFamily="18" charset="0"/>
                <a:cs typeface="Times New Roman" panose="02020603050405020304" pitchFamily="18" charset="0"/>
              </a:rPr>
              <a:t>Client</a:t>
            </a:r>
          </a:p>
        </p:txBody>
      </p:sp>
      <p:sp>
        <p:nvSpPr>
          <p:cNvPr id="29" name="Freeform 28"/>
          <p:cNvSpPr/>
          <p:nvPr/>
        </p:nvSpPr>
        <p:spPr>
          <a:xfrm>
            <a:off x="5710238" y="1571625"/>
            <a:ext cx="133350" cy="285750"/>
          </a:xfrm>
          <a:custGeom>
            <a:avLst/>
            <a:gdLst>
              <a:gd name="connsiteX0" fmla="*/ 0 w 704850"/>
              <a:gd name="connsiteY0" fmla="*/ 0 h 1057275"/>
              <a:gd name="connsiteX1" fmla="*/ 142875 w 704850"/>
              <a:gd name="connsiteY1" fmla="*/ 533400 h 1057275"/>
              <a:gd name="connsiteX2" fmla="*/ 704850 w 704850"/>
              <a:gd name="connsiteY2" fmla="*/ 1057275 h 1057275"/>
            </a:gdLst>
            <a:ahLst/>
            <a:cxnLst>
              <a:cxn ang="0">
                <a:pos x="connsiteX0" y="connsiteY0"/>
              </a:cxn>
              <a:cxn ang="0">
                <a:pos x="connsiteX1" y="connsiteY1"/>
              </a:cxn>
              <a:cxn ang="0">
                <a:pos x="connsiteX2" y="connsiteY2"/>
              </a:cxn>
            </a:cxnLst>
            <a:rect l="l" t="t" r="r" b="b"/>
            <a:pathLst>
              <a:path w="704850" h="1057275">
                <a:moveTo>
                  <a:pt x="0" y="0"/>
                </a:moveTo>
                <a:cubicBezTo>
                  <a:pt x="12700" y="178593"/>
                  <a:pt x="25400" y="357187"/>
                  <a:pt x="142875" y="533400"/>
                </a:cubicBezTo>
                <a:cubicBezTo>
                  <a:pt x="260350" y="709613"/>
                  <a:pt x="482600" y="883444"/>
                  <a:pt x="704850" y="1057275"/>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678925" name="TextBox 29"/>
          <p:cNvSpPr txBox="1">
            <a:spLocks noChangeArrowheads="1"/>
          </p:cNvSpPr>
          <p:nvPr/>
        </p:nvSpPr>
        <p:spPr bwMode="auto">
          <a:xfrm>
            <a:off x="5721350" y="1504951"/>
            <a:ext cx="2133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b="0" i="0">
                <a:latin typeface="Times New Roman" panose="02020603050405020304" pitchFamily="18" charset="0"/>
                <a:cs typeface="Times New Roman" panose="02020603050405020304" pitchFamily="18" charset="0"/>
              </a:rPr>
              <a:t>object request with parameters</a:t>
            </a:r>
          </a:p>
        </p:txBody>
      </p:sp>
      <p:sp>
        <p:nvSpPr>
          <p:cNvPr id="34" name="Freeform 33"/>
          <p:cNvSpPr/>
          <p:nvPr/>
        </p:nvSpPr>
        <p:spPr>
          <a:xfrm>
            <a:off x="5486401" y="1419226"/>
            <a:ext cx="385763" cy="771525"/>
          </a:xfrm>
          <a:custGeom>
            <a:avLst/>
            <a:gdLst>
              <a:gd name="connsiteX0" fmla="*/ 0 w 371475"/>
              <a:gd name="connsiteY0" fmla="*/ 0 h 676275"/>
              <a:gd name="connsiteX1" fmla="*/ 85725 w 371475"/>
              <a:gd name="connsiteY1" fmla="*/ 381000 h 676275"/>
              <a:gd name="connsiteX2" fmla="*/ 371475 w 371475"/>
              <a:gd name="connsiteY2" fmla="*/ 676275 h 676275"/>
            </a:gdLst>
            <a:ahLst/>
            <a:cxnLst>
              <a:cxn ang="0">
                <a:pos x="connsiteX0" y="connsiteY0"/>
              </a:cxn>
              <a:cxn ang="0">
                <a:pos x="connsiteX1" y="connsiteY1"/>
              </a:cxn>
              <a:cxn ang="0">
                <a:pos x="connsiteX2" y="connsiteY2"/>
              </a:cxn>
            </a:cxnLst>
            <a:rect l="l" t="t" r="r" b="b"/>
            <a:pathLst>
              <a:path w="371475" h="676275">
                <a:moveTo>
                  <a:pt x="0" y="0"/>
                </a:moveTo>
                <a:cubicBezTo>
                  <a:pt x="11906" y="134144"/>
                  <a:pt x="23813" y="268288"/>
                  <a:pt x="85725" y="381000"/>
                </a:cubicBezTo>
                <a:cubicBezTo>
                  <a:pt x="147638" y="493713"/>
                  <a:pt x="259556" y="584994"/>
                  <a:pt x="371475" y="676275"/>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6" name="Oval 35"/>
          <p:cNvSpPr/>
          <p:nvPr/>
        </p:nvSpPr>
        <p:spPr>
          <a:xfrm>
            <a:off x="5638800" y="1876425"/>
            <a:ext cx="2514600" cy="1371600"/>
          </a:xfrm>
          <a:prstGeom prst="ellipse">
            <a:avLst/>
          </a:prstGeom>
          <a:solidFill>
            <a:schemeClr val="bg1"/>
          </a:solidFill>
          <a:ln w="952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8928" name="TextBox 37"/>
          <p:cNvSpPr txBox="1">
            <a:spLocks noChangeArrowheads="1"/>
          </p:cNvSpPr>
          <p:nvPr/>
        </p:nvSpPr>
        <p:spPr bwMode="auto">
          <a:xfrm>
            <a:off x="7143750" y="2100263"/>
            <a:ext cx="1162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b="0" i="0">
                <a:latin typeface="Times New Roman" panose="02020603050405020304" pitchFamily="18" charset="0"/>
                <a:cs typeface="Times New Roman" panose="02020603050405020304" pitchFamily="18" charset="0"/>
              </a:rPr>
              <a:t>.NET</a:t>
            </a:r>
          </a:p>
          <a:p>
            <a:pPr eaLnBrk="1" hangingPunct="1">
              <a:spcBef>
                <a:spcPct val="0"/>
              </a:spcBef>
              <a:buFontTx/>
              <a:buNone/>
            </a:pPr>
            <a:r>
              <a:rPr lang="en-US" altLang="en-US" sz="1200" b="0" i="0">
                <a:latin typeface="Times New Roman" panose="02020603050405020304" pitchFamily="18" charset="0"/>
                <a:cs typeface="Times New Roman" panose="02020603050405020304" pitchFamily="18" charset="0"/>
              </a:rPr>
              <a:t>     Remoting</a:t>
            </a:r>
          </a:p>
        </p:txBody>
      </p:sp>
      <p:sp>
        <p:nvSpPr>
          <p:cNvPr id="678929" name="TextBox 38"/>
          <p:cNvSpPr txBox="1">
            <a:spLocks noChangeArrowheads="1"/>
          </p:cNvSpPr>
          <p:nvPr/>
        </p:nvSpPr>
        <p:spPr bwMode="auto">
          <a:xfrm>
            <a:off x="7562850" y="2486026"/>
            <a:ext cx="5524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b="0" i="0">
                <a:latin typeface="Times New Roman" panose="02020603050405020304" pitchFamily="18" charset="0"/>
                <a:cs typeface="Times New Roman" panose="02020603050405020304" pitchFamily="18" charset="0"/>
              </a:rPr>
              <a:t>RMI</a:t>
            </a:r>
          </a:p>
        </p:txBody>
      </p:sp>
      <p:sp>
        <p:nvSpPr>
          <p:cNvPr id="678930" name="TextBox 39"/>
          <p:cNvSpPr txBox="1">
            <a:spLocks noChangeArrowheads="1"/>
          </p:cNvSpPr>
          <p:nvPr/>
        </p:nvSpPr>
        <p:spPr bwMode="auto">
          <a:xfrm>
            <a:off x="7562850" y="2543175"/>
            <a:ext cx="552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0" i="0">
                <a:latin typeface="Times New Roman" panose="02020603050405020304" pitchFamily="18" charset="0"/>
                <a:cs typeface="Times New Roman" panose="02020603050405020304" pitchFamily="18" charset="0"/>
              </a:rPr>
              <a:t>…</a:t>
            </a:r>
          </a:p>
        </p:txBody>
      </p:sp>
      <p:sp>
        <p:nvSpPr>
          <p:cNvPr id="678931" name="TextBox 40"/>
          <p:cNvSpPr txBox="1">
            <a:spLocks noChangeArrowheads="1"/>
          </p:cNvSpPr>
          <p:nvPr/>
        </p:nvSpPr>
        <p:spPr bwMode="auto">
          <a:xfrm>
            <a:off x="6457950" y="1981201"/>
            <a:ext cx="762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b="0" i="0">
                <a:latin typeface="Times New Roman" panose="02020603050405020304" pitchFamily="18" charset="0"/>
                <a:cs typeface="Times New Roman" panose="02020603050405020304" pitchFamily="18" charset="0"/>
              </a:rPr>
              <a:t>CORBA</a:t>
            </a:r>
          </a:p>
        </p:txBody>
      </p:sp>
      <p:sp>
        <p:nvSpPr>
          <p:cNvPr id="42" name="Freeform 41"/>
          <p:cNvSpPr/>
          <p:nvPr/>
        </p:nvSpPr>
        <p:spPr>
          <a:xfrm>
            <a:off x="5853114" y="2171701"/>
            <a:ext cx="547687" cy="314325"/>
          </a:xfrm>
          <a:custGeom>
            <a:avLst/>
            <a:gdLst>
              <a:gd name="connsiteX0" fmla="*/ 0 w 466725"/>
              <a:gd name="connsiteY0" fmla="*/ 0 h 347662"/>
              <a:gd name="connsiteX1" fmla="*/ 276225 w 466725"/>
              <a:gd name="connsiteY1" fmla="*/ 214312 h 347662"/>
              <a:gd name="connsiteX2" fmla="*/ 466725 w 466725"/>
              <a:gd name="connsiteY2" fmla="*/ 347662 h 347662"/>
            </a:gdLst>
            <a:ahLst/>
            <a:cxnLst>
              <a:cxn ang="0">
                <a:pos x="connsiteX0" y="connsiteY0"/>
              </a:cxn>
              <a:cxn ang="0">
                <a:pos x="connsiteX1" y="connsiteY1"/>
              </a:cxn>
              <a:cxn ang="0">
                <a:pos x="connsiteX2" y="connsiteY2"/>
              </a:cxn>
            </a:cxnLst>
            <a:rect l="l" t="t" r="r" b="b"/>
            <a:pathLst>
              <a:path w="466725" h="347662">
                <a:moveTo>
                  <a:pt x="0" y="0"/>
                </a:moveTo>
                <a:cubicBezTo>
                  <a:pt x="99219" y="78184"/>
                  <a:pt x="198438" y="156368"/>
                  <a:pt x="276225" y="214312"/>
                </a:cubicBezTo>
                <a:cubicBezTo>
                  <a:pt x="354013" y="272256"/>
                  <a:pt x="410369" y="309959"/>
                  <a:pt x="466725" y="347662"/>
                </a:cubicBezTo>
              </a:path>
            </a:pathLst>
          </a:custGeom>
          <a:ln>
            <a:solidFill>
              <a:schemeClr val="tx1"/>
            </a:solidFill>
            <a:prstDash val="lgDashDotDot"/>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4" name="Freeform 43"/>
          <p:cNvSpPr/>
          <p:nvPr/>
        </p:nvSpPr>
        <p:spPr>
          <a:xfrm>
            <a:off x="7162801" y="2943226"/>
            <a:ext cx="404813" cy="200025"/>
          </a:xfrm>
          <a:custGeom>
            <a:avLst/>
            <a:gdLst>
              <a:gd name="connsiteX0" fmla="*/ 0 w 466725"/>
              <a:gd name="connsiteY0" fmla="*/ 0 h 347662"/>
              <a:gd name="connsiteX1" fmla="*/ 276225 w 466725"/>
              <a:gd name="connsiteY1" fmla="*/ 214312 h 347662"/>
              <a:gd name="connsiteX2" fmla="*/ 466725 w 466725"/>
              <a:gd name="connsiteY2" fmla="*/ 347662 h 347662"/>
            </a:gdLst>
            <a:ahLst/>
            <a:cxnLst>
              <a:cxn ang="0">
                <a:pos x="connsiteX0" y="connsiteY0"/>
              </a:cxn>
              <a:cxn ang="0">
                <a:pos x="connsiteX1" y="connsiteY1"/>
              </a:cxn>
              <a:cxn ang="0">
                <a:pos x="connsiteX2" y="connsiteY2"/>
              </a:cxn>
            </a:cxnLst>
            <a:rect l="l" t="t" r="r" b="b"/>
            <a:pathLst>
              <a:path w="466725" h="347662">
                <a:moveTo>
                  <a:pt x="0" y="0"/>
                </a:moveTo>
                <a:cubicBezTo>
                  <a:pt x="99219" y="78184"/>
                  <a:pt x="198438" y="156368"/>
                  <a:pt x="276225" y="214312"/>
                </a:cubicBezTo>
                <a:cubicBezTo>
                  <a:pt x="354013" y="272256"/>
                  <a:pt x="410369" y="309959"/>
                  <a:pt x="466725" y="347662"/>
                </a:cubicBezTo>
              </a:path>
            </a:pathLst>
          </a:custGeom>
          <a:ln>
            <a:solidFill>
              <a:schemeClr val="tx1"/>
            </a:solidFill>
            <a:prstDash val="lgDashDotDot"/>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5" name="Freeform 44"/>
          <p:cNvSpPr/>
          <p:nvPr/>
        </p:nvSpPr>
        <p:spPr>
          <a:xfrm>
            <a:off x="6038850" y="2270125"/>
            <a:ext cx="1589088" cy="730250"/>
          </a:xfrm>
          <a:custGeom>
            <a:avLst/>
            <a:gdLst>
              <a:gd name="connsiteX0" fmla="*/ 632460 w 1994535"/>
              <a:gd name="connsiteY0" fmla="*/ 653415 h 659130"/>
              <a:gd name="connsiteX1" fmla="*/ 95250 w 1994535"/>
              <a:gd name="connsiteY1" fmla="*/ 607695 h 659130"/>
              <a:gd name="connsiteX2" fmla="*/ 60960 w 1994535"/>
              <a:gd name="connsiteY2" fmla="*/ 344805 h 659130"/>
              <a:gd name="connsiteX3" fmla="*/ 381000 w 1994535"/>
              <a:gd name="connsiteY3" fmla="*/ 219075 h 659130"/>
              <a:gd name="connsiteX4" fmla="*/ 483870 w 1994535"/>
              <a:gd name="connsiteY4" fmla="*/ 70485 h 659130"/>
              <a:gd name="connsiteX5" fmla="*/ 792480 w 1994535"/>
              <a:gd name="connsiteY5" fmla="*/ 1905 h 659130"/>
              <a:gd name="connsiteX6" fmla="*/ 1398270 w 1994535"/>
              <a:gd name="connsiteY6" fmla="*/ 59055 h 659130"/>
              <a:gd name="connsiteX7" fmla="*/ 1615440 w 1994535"/>
              <a:gd name="connsiteY7" fmla="*/ 219075 h 659130"/>
              <a:gd name="connsiteX8" fmla="*/ 1889760 w 1994535"/>
              <a:gd name="connsiteY8" fmla="*/ 344805 h 659130"/>
              <a:gd name="connsiteX9" fmla="*/ 1935480 w 1994535"/>
              <a:gd name="connsiteY9" fmla="*/ 539115 h 659130"/>
              <a:gd name="connsiteX10" fmla="*/ 1535430 w 1994535"/>
              <a:gd name="connsiteY10" fmla="*/ 619125 h 659130"/>
              <a:gd name="connsiteX11" fmla="*/ 632460 w 1994535"/>
              <a:gd name="connsiteY11" fmla="*/ 653415 h 659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94535" h="659130">
                <a:moveTo>
                  <a:pt x="632460" y="653415"/>
                </a:moveTo>
                <a:cubicBezTo>
                  <a:pt x="392430" y="651510"/>
                  <a:pt x="190500" y="659130"/>
                  <a:pt x="95250" y="607695"/>
                </a:cubicBezTo>
                <a:cubicBezTo>
                  <a:pt x="0" y="556260"/>
                  <a:pt x="13335" y="409575"/>
                  <a:pt x="60960" y="344805"/>
                </a:cubicBezTo>
                <a:cubicBezTo>
                  <a:pt x="108585" y="280035"/>
                  <a:pt x="310515" y="264795"/>
                  <a:pt x="381000" y="219075"/>
                </a:cubicBezTo>
                <a:cubicBezTo>
                  <a:pt x="451485" y="173355"/>
                  <a:pt x="415290" y="106680"/>
                  <a:pt x="483870" y="70485"/>
                </a:cubicBezTo>
                <a:cubicBezTo>
                  <a:pt x="552450" y="34290"/>
                  <a:pt x="640080" y="3810"/>
                  <a:pt x="792480" y="1905"/>
                </a:cubicBezTo>
                <a:cubicBezTo>
                  <a:pt x="944880" y="0"/>
                  <a:pt x="1261110" y="22860"/>
                  <a:pt x="1398270" y="59055"/>
                </a:cubicBezTo>
                <a:cubicBezTo>
                  <a:pt x="1535430" y="95250"/>
                  <a:pt x="1533525" y="171450"/>
                  <a:pt x="1615440" y="219075"/>
                </a:cubicBezTo>
                <a:cubicBezTo>
                  <a:pt x="1697355" y="266700"/>
                  <a:pt x="1836420" y="291465"/>
                  <a:pt x="1889760" y="344805"/>
                </a:cubicBezTo>
                <a:cubicBezTo>
                  <a:pt x="1943100" y="398145"/>
                  <a:pt x="1994535" y="493395"/>
                  <a:pt x="1935480" y="539115"/>
                </a:cubicBezTo>
                <a:cubicBezTo>
                  <a:pt x="1876425" y="584835"/>
                  <a:pt x="1752600" y="600075"/>
                  <a:pt x="1535430" y="619125"/>
                </a:cubicBezTo>
                <a:cubicBezTo>
                  <a:pt x="1318260" y="638175"/>
                  <a:pt x="872490" y="655320"/>
                  <a:pt x="632460" y="653415"/>
                </a:cubicBezTo>
                <a:close/>
              </a:path>
            </a:pathLst>
          </a:cu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Times New Roman" pitchFamily="18" charset="0"/>
                <a:cs typeface="Times New Roman" pitchFamily="18" charset="0"/>
              </a:rPr>
              <a:t>Network</a:t>
            </a:r>
          </a:p>
        </p:txBody>
      </p:sp>
      <p:sp>
        <p:nvSpPr>
          <p:cNvPr id="48" name="Freeform 47"/>
          <p:cNvSpPr/>
          <p:nvPr/>
        </p:nvSpPr>
        <p:spPr>
          <a:xfrm>
            <a:off x="7562850" y="3138489"/>
            <a:ext cx="590550" cy="1023937"/>
          </a:xfrm>
          <a:custGeom>
            <a:avLst/>
            <a:gdLst>
              <a:gd name="connsiteX0" fmla="*/ 0 w 1643063"/>
              <a:gd name="connsiteY0" fmla="*/ 0 h 1852612"/>
              <a:gd name="connsiteX1" fmla="*/ 785813 w 1643063"/>
              <a:gd name="connsiteY1" fmla="*/ 328612 h 1852612"/>
              <a:gd name="connsiteX2" fmla="*/ 1276350 w 1643063"/>
              <a:gd name="connsiteY2" fmla="*/ 776287 h 1852612"/>
              <a:gd name="connsiteX3" fmla="*/ 1643063 w 1643063"/>
              <a:gd name="connsiteY3" fmla="*/ 1852612 h 1852612"/>
            </a:gdLst>
            <a:ahLst/>
            <a:cxnLst>
              <a:cxn ang="0">
                <a:pos x="connsiteX0" y="connsiteY0"/>
              </a:cxn>
              <a:cxn ang="0">
                <a:pos x="connsiteX1" y="connsiteY1"/>
              </a:cxn>
              <a:cxn ang="0">
                <a:pos x="connsiteX2" y="connsiteY2"/>
              </a:cxn>
              <a:cxn ang="0">
                <a:pos x="connsiteX3" y="connsiteY3"/>
              </a:cxn>
            </a:cxnLst>
            <a:rect l="l" t="t" r="r" b="b"/>
            <a:pathLst>
              <a:path w="1643063" h="1852612">
                <a:moveTo>
                  <a:pt x="0" y="0"/>
                </a:moveTo>
                <a:cubicBezTo>
                  <a:pt x="286544" y="99615"/>
                  <a:pt x="573088" y="199231"/>
                  <a:pt x="785813" y="328612"/>
                </a:cubicBezTo>
                <a:cubicBezTo>
                  <a:pt x="998538" y="457993"/>
                  <a:pt x="1133475" y="522287"/>
                  <a:pt x="1276350" y="776287"/>
                </a:cubicBezTo>
                <a:cubicBezTo>
                  <a:pt x="1419225" y="1030287"/>
                  <a:pt x="1531144" y="1441449"/>
                  <a:pt x="1643063" y="1852612"/>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9" name="Freeform 48"/>
          <p:cNvSpPr/>
          <p:nvPr/>
        </p:nvSpPr>
        <p:spPr>
          <a:xfrm>
            <a:off x="8210550" y="3476625"/>
            <a:ext cx="76200" cy="323850"/>
          </a:xfrm>
          <a:custGeom>
            <a:avLst/>
            <a:gdLst>
              <a:gd name="connsiteX0" fmla="*/ 76200 w 76200"/>
              <a:gd name="connsiteY0" fmla="*/ 323850 h 323850"/>
              <a:gd name="connsiteX1" fmla="*/ 47625 w 76200"/>
              <a:gd name="connsiteY1" fmla="*/ 152400 h 323850"/>
              <a:gd name="connsiteX2" fmla="*/ 0 w 76200"/>
              <a:gd name="connsiteY2" fmla="*/ 0 h 323850"/>
            </a:gdLst>
            <a:ahLst/>
            <a:cxnLst>
              <a:cxn ang="0">
                <a:pos x="connsiteX0" y="connsiteY0"/>
              </a:cxn>
              <a:cxn ang="0">
                <a:pos x="connsiteX1" y="connsiteY1"/>
              </a:cxn>
              <a:cxn ang="0">
                <a:pos x="connsiteX2" y="connsiteY2"/>
              </a:cxn>
            </a:cxnLst>
            <a:rect l="l" t="t" r="r" b="b"/>
            <a:pathLst>
              <a:path w="76200" h="323850">
                <a:moveTo>
                  <a:pt x="76200" y="323850"/>
                </a:moveTo>
                <a:cubicBezTo>
                  <a:pt x="68262" y="265112"/>
                  <a:pt x="60325" y="206375"/>
                  <a:pt x="47625" y="152400"/>
                </a:cubicBezTo>
                <a:cubicBezTo>
                  <a:pt x="34925" y="98425"/>
                  <a:pt x="17462" y="49212"/>
                  <a:pt x="0" y="0"/>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60" name="Rectangle 59"/>
          <p:cNvSpPr/>
          <p:nvPr/>
        </p:nvSpPr>
        <p:spPr>
          <a:xfrm>
            <a:off x="6472238" y="5402263"/>
            <a:ext cx="990600" cy="5334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Times New Roman" pitchFamily="18" charset="0"/>
                <a:cs typeface="Times New Roman" pitchFamily="18" charset="0"/>
              </a:rPr>
              <a:t>Processor</a:t>
            </a:r>
          </a:p>
        </p:txBody>
      </p:sp>
      <p:sp>
        <p:nvSpPr>
          <p:cNvPr id="61" name="Flowchart: Magnetic Disk 60"/>
          <p:cNvSpPr/>
          <p:nvPr/>
        </p:nvSpPr>
        <p:spPr>
          <a:xfrm>
            <a:off x="7772400" y="5715000"/>
            <a:ext cx="304800" cy="381000"/>
          </a:xfrm>
          <a:prstGeom prst="flowChartMagneticDisk">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 name="Flowchart: Magnetic Disk 61"/>
          <p:cNvSpPr/>
          <p:nvPr/>
        </p:nvSpPr>
        <p:spPr>
          <a:xfrm>
            <a:off x="7772400" y="5210175"/>
            <a:ext cx="304800" cy="381000"/>
          </a:xfrm>
          <a:prstGeom prst="flowChartMagneticDisk">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3" name="Straight Connector 62"/>
          <p:cNvCxnSpPr/>
          <p:nvPr/>
        </p:nvCxnSpPr>
        <p:spPr>
          <a:xfrm flipH="1">
            <a:off x="7467600" y="5419725"/>
            <a:ext cx="3048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Down Arrow 64"/>
          <p:cNvSpPr/>
          <p:nvPr/>
        </p:nvSpPr>
        <p:spPr>
          <a:xfrm>
            <a:off x="6831013" y="5097463"/>
            <a:ext cx="304800" cy="304800"/>
          </a:xfrm>
          <a:prstGeom prst="down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 name="Oval 65"/>
          <p:cNvSpPr/>
          <p:nvPr/>
        </p:nvSpPr>
        <p:spPr>
          <a:xfrm>
            <a:off x="6502400" y="4225925"/>
            <a:ext cx="960438" cy="9144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Times New Roman" pitchFamily="18" charset="0"/>
                <a:cs typeface="Times New Roman" pitchFamily="18" charset="0"/>
              </a:rPr>
              <a:t>OS</a:t>
            </a:r>
          </a:p>
        </p:txBody>
      </p:sp>
      <p:sp>
        <p:nvSpPr>
          <p:cNvPr id="67" name="Freeform 66"/>
          <p:cNvSpPr/>
          <p:nvPr/>
        </p:nvSpPr>
        <p:spPr>
          <a:xfrm rot="20004846">
            <a:off x="7356476" y="4200525"/>
            <a:ext cx="1560513" cy="915988"/>
          </a:xfrm>
          <a:custGeom>
            <a:avLst/>
            <a:gdLst>
              <a:gd name="connsiteX0" fmla="*/ 312420 w 1893570"/>
              <a:gd name="connsiteY0" fmla="*/ 704850 h 1400175"/>
              <a:gd name="connsiteX1" fmla="*/ 152400 w 1893570"/>
              <a:gd name="connsiteY1" fmla="*/ 476250 h 1400175"/>
              <a:gd name="connsiteX2" fmla="*/ 3810 w 1893570"/>
              <a:gd name="connsiteY2" fmla="*/ 224790 h 1400175"/>
              <a:gd name="connsiteX3" fmla="*/ 175260 w 1893570"/>
              <a:gd name="connsiteY3" fmla="*/ 19050 h 1400175"/>
              <a:gd name="connsiteX4" fmla="*/ 689610 w 1893570"/>
              <a:gd name="connsiteY4" fmla="*/ 110490 h 1400175"/>
              <a:gd name="connsiteX5" fmla="*/ 1181100 w 1893570"/>
              <a:gd name="connsiteY5" fmla="*/ 41910 h 1400175"/>
              <a:gd name="connsiteX6" fmla="*/ 1455420 w 1893570"/>
              <a:gd name="connsiteY6" fmla="*/ 64770 h 1400175"/>
              <a:gd name="connsiteX7" fmla="*/ 1649730 w 1893570"/>
              <a:gd name="connsiteY7" fmla="*/ 224790 h 1400175"/>
              <a:gd name="connsiteX8" fmla="*/ 1649730 w 1893570"/>
              <a:gd name="connsiteY8" fmla="*/ 510540 h 1400175"/>
              <a:gd name="connsiteX9" fmla="*/ 1866900 w 1893570"/>
              <a:gd name="connsiteY9" fmla="*/ 979170 h 1400175"/>
              <a:gd name="connsiteX10" fmla="*/ 1809750 w 1893570"/>
              <a:gd name="connsiteY10" fmla="*/ 1276350 h 1400175"/>
              <a:gd name="connsiteX11" fmla="*/ 1421130 w 1893570"/>
              <a:gd name="connsiteY11" fmla="*/ 1242060 h 1400175"/>
              <a:gd name="connsiteX12" fmla="*/ 1043940 w 1893570"/>
              <a:gd name="connsiteY12" fmla="*/ 1390650 h 1400175"/>
              <a:gd name="connsiteX13" fmla="*/ 643890 w 1893570"/>
              <a:gd name="connsiteY13" fmla="*/ 1299210 h 1400175"/>
              <a:gd name="connsiteX14" fmla="*/ 403860 w 1893570"/>
              <a:gd name="connsiteY14" fmla="*/ 830580 h 1400175"/>
              <a:gd name="connsiteX15" fmla="*/ 312420 w 1893570"/>
              <a:gd name="connsiteY15" fmla="*/ 704850 h 1400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93570" h="1400175">
                <a:moveTo>
                  <a:pt x="312420" y="704850"/>
                </a:moveTo>
                <a:cubicBezTo>
                  <a:pt x="270510" y="645795"/>
                  <a:pt x="203835" y="556260"/>
                  <a:pt x="152400" y="476250"/>
                </a:cubicBezTo>
                <a:cubicBezTo>
                  <a:pt x="100965" y="396240"/>
                  <a:pt x="0" y="300990"/>
                  <a:pt x="3810" y="224790"/>
                </a:cubicBezTo>
                <a:cubicBezTo>
                  <a:pt x="7620" y="148590"/>
                  <a:pt x="60960" y="38100"/>
                  <a:pt x="175260" y="19050"/>
                </a:cubicBezTo>
                <a:cubicBezTo>
                  <a:pt x="289560" y="0"/>
                  <a:pt x="521970" y="106680"/>
                  <a:pt x="689610" y="110490"/>
                </a:cubicBezTo>
                <a:cubicBezTo>
                  <a:pt x="857250" y="114300"/>
                  <a:pt x="1053465" y="49530"/>
                  <a:pt x="1181100" y="41910"/>
                </a:cubicBezTo>
                <a:cubicBezTo>
                  <a:pt x="1308735" y="34290"/>
                  <a:pt x="1377315" y="34290"/>
                  <a:pt x="1455420" y="64770"/>
                </a:cubicBezTo>
                <a:cubicBezTo>
                  <a:pt x="1533525" y="95250"/>
                  <a:pt x="1617345" y="150495"/>
                  <a:pt x="1649730" y="224790"/>
                </a:cubicBezTo>
                <a:cubicBezTo>
                  <a:pt x="1682115" y="299085"/>
                  <a:pt x="1613535" y="384810"/>
                  <a:pt x="1649730" y="510540"/>
                </a:cubicBezTo>
                <a:cubicBezTo>
                  <a:pt x="1685925" y="636270"/>
                  <a:pt x="1840230" y="851535"/>
                  <a:pt x="1866900" y="979170"/>
                </a:cubicBezTo>
                <a:cubicBezTo>
                  <a:pt x="1893570" y="1106805"/>
                  <a:pt x="1884045" y="1232535"/>
                  <a:pt x="1809750" y="1276350"/>
                </a:cubicBezTo>
                <a:cubicBezTo>
                  <a:pt x="1735455" y="1320165"/>
                  <a:pt x="1548765" y="1223010"/>
                  <a:pt x="1421130" y="1242060"/>
                </a:cubicBezTo>
                <a:cubicBezTo>
                  <a:pt x="1293495" y="1261110"/>
                  <a:pt x="1173480" y="1381125"/>
                  <a:pt x="1043940" y="1390650"/>
                </a:cubicBezTo>
                <a:cubicBezTo>
                  <a:pt x="914400" y="1400175"/>
                  <a:pt x="750570" y="1392555"/>
                  <a:pt x="643890" y="1299210"/>
                </a:cubicBezTo>
                <a:cubicBezTo>
                  <a:pt x="537210" y="1205865"/>
                  <a:pt x="457200" y="927735"/>
                  <a:pt x="403860" y="830580"/>
                </a:cubicBezTo>
                <a:cubicBezTo>
                  <a:pt x="350520" y="733425"/>
                  <a:pt x="354330" y="763905"/>
                  <a:pt x="312420" y="70485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78944" name="TextBox 67"/>
          <p:cNvSpPr txBox="1">
            <a:spLocks noChangeArrowheads="1"/>
          </p:cNvSpPr>
          <p:nvPr/>
        </p:nvSpPr>
        <p:spPr bwMode="auto">
          <a:xfrm>
            <a:off x="7874000" y="4476751"/>
            <a:ext cx="762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b="0" i="0">
                <a:latin typeface="Times New Roman" panose="02020603050405020304" pitchFamily="18" charset="0"/>
                <a:cs typeface="Times New Roman" panose="02020603050405020304" pitchFamily="18" charset="0"/>
              </a:rPr>
              <a:t>process</a:t>
            </a:r>
          </a:p>
        </p:txBody>
      </p:sp>
      <p:cxnSp>
        <p:nvCxnSpPr>
          <p:cNvPr id="69" name="Straight Connector 68"/>
          <p:cNvCxnSpPr/>
          <p:nvPr/>
        </p:nvCxnSpPr>
        <p:spPr>
          <a:xfrm flipH="1" flipV="1">
            <a:off x="7467600" y="5762625"/>
            <a:ext cx="3048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8946" name="TextBox 69"/>
          <p:cNvSpPr txBox="1">
            <a:spLocks noChangeArrowheads="1"/>
          </p:cNvSpPr>
          <p:nvPr/>
        </p:nvSpPr>
        <p:spPr bwMode="auto">
          <a:xfrm>
            <a:off x="8054975" y="5508626"/>
            <a:ext cx="7620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b="0" i="0">
                <a:latin typeface="Times New Roman" panose="02020603050405020304" pitchFamily="18" charset="0"/>
                <a:cs typeface="Times New Roman" panose="02020603050405020304" pitchFamily="18" charset="0"/>
              </a:rPr>
              <a:t>Objects</a:t>
            </a:r>
          </a:p>
        </p:txBody>
      </p:sp>
      <p:sp>
        <p:nvSpPr>
          <p:cNvPr id="678947" name="TextBox 70"/>
          <p:cNvSpPr txBox="1">
            <a:spLocks noChangeArrowheads="1"/>
          </p:cNvSpPr>
          <p:nvPr/>
        </p:nvSpPr>
        <p:spPr bwMode="auto">
          <a:xfrm>
            <a:off x="3375025" y="3254376"/>
            <a:ext cx="762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b="0" i="0">
                <a:latin typeface="Times New Roman" panose="02020603050405020304" pitchFamily="18" charset="0"/>
                <a:cs typeface="Times New Roman" panose="02020603050405020304" pitchFamily="18" charset="0"/>
              </a:rPr>
              <a:t>Objects</a:t>
            </a:r>
          </a:p>
        </p:txBody>
      </p:sp>
      <p:sp>
        <p:nvSpPr>
          <p:cNvPr id="678948" name="TextBox 71"/>
          <p:cNvSpPr txBox="1">
            <a:spLocks noChangeArrowheads="1"/>
          </p:cNvSpPr>
          <p:nvPr/>
        </p:nvSpPr>
        <p:spPr bwMode="auto">
          <a:xfrm>
            <a:off x="8294688" y="3482976"/>
            <a:ext cx="762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b="0" i="0">
                <a:latin typeface="Times New Roman" panose="02020603050405020304" pitchFamily="18" charset="0"/>
                <a:cs typeface="Times New Roman" panose="02020603050405020304" pitchFamily="18" charset="0"/>
              </a:rPr>
              <a:t>results</a:t>
            </a:r>
          </a:p>
        </p:txBody>
      </p:sp>
      <p:sp>
        <p:nvSpPr>
          <p:cNvPr id="678949" name="TextBox 72"/>
          <p:cNvSpPr txBox="1">
            <a:spLocks noChangeArrowheads="1"/>
          </p:cNvSpPr>
          <p:nvPr/>
        </p:nvSpPr>
        <p:spPr bwMode="auto">
          <a:xfrm>
            <a:off x="8763000" y="4103689"/>
            <a:ext cx="762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b="0" i="0">
                <a:latin typeface="Times New Roman" panose="02020603050405020304" pitchFamily="18" charset="0"/>
                <a:cs typeface="Times New Roman" panose="02020603050405020304" pitchFamily="18" charset="0"/>
              </a:rPr>
              <a:t>Server</a:t>
            </a:r>
          </a:p>
        </p:txBody>
      </p:sp>
    </p:spTree>
    <p:extLst>
      <p:ext uri="{BB962C8B-B14F-4D97-AF65-F5344CB8AC3E}">
        <p14:creationId xmlns:p14="http://schemas.microsoft.com/office/powerpoint/2010/main" val="104849077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Title 1"/>
          <p:cNvSpPr>
            <a:spLocks noGrp="1"/>
          </p:cNvSpPr>
          <p:nvPr>
            <p:ph type="title"/>
          </p:nvPr>
        </p:nvSpPr>
        <p:spPr/>
        <p:txBody>
          <a:bodyPr/>
          <a:lstStyle/>
          <a:p>
            <a:r>
              <a:rPr lang="en-US" altLang="en-US" smtClean="0"/>
              <a:t>TLS (SSL) protocol pattern</a:t>
            </a:r>
          </a:p>
        </p:txBody>
      </p:sp>
      <p:pic>
        <p:nvPicPr>
          <p:cNvPr id="2252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676400"/>
            <a:ext cx="11074400" cy="404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659801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Title 1"/>
          <p:cNvSpPr>
            <a:spLocks noGrp="1"/>
          </p:cNvSpPr>
          <p:nvPr>
            <p:ph type="title"/>
          </p:nvPr>
        </p:nvSpPr>
        <p:spPr/>
        <p:txBody>
          <a:bodyPr/>
          <a:lstStyle/>
          <a:p>
            <a:r>
              <a:rPr lang="en-US" altLang="en-US" smtClean="0"/>
              <a:t>UC: Request service</a:t>
            </a:r>
          </a:p>
        </p:txBody>
      </p:sp>
      <p:pic>
        <p:nvPicPr>
          <p:cNvPr id="22630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295401"/>
            <a:ext cx="8229600" cy="476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572967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p:cNvSpPr>
            <a:spLocks noGrp="1"/>
          </p:cNvSpPr>
          <p:nvPr>
            <p:ph type="title"/>
          </p:nvPr>
        </p:nvSpPr>
        <p:spPr/>
        <p:txBody>
          <a:bodyPr/>
          <a:lstStyle/>
          <a:p>
            <a:r>
              <a:rPr lang="en-US" smtClean="0"/>
              <a:t>Virtual Private Networks (VPNs)</a:t>
            </a:r>
          </a:p>
        </p:txBody>
      </p:sp>
      <p:sp>
        <p:nvSpPr>
          <p:cNvPr id="132098" name="Rectangle 3"/>
          <p:cNvSpPr>
            <a:spLocks noGrp="1"/>
          </p:cNvSpPr>
          <p:nvPr>
            <p:ph type="body" idx="1"/>
          </p:nvPr>
        </p:nvSpPr>
        <p:spPr/>
        <p:txBody>
          <a:bodyPr/>
          <a:lstStyle/>
          <a:p>
            <a:r>
              <a:rPr lang="en-US" smtClean="0"/>
              <a:t>VPNs make use of public network resources to access the internal nodes of an enterprise. The transmission is protected through a cryptographic tunnel that provides message confidentiality and integrity. </a:t>
            </a:r>
          </a:p>
          <a:p>
            <a:r>
              <a:rPr lang="en-US" smtClean="0"/>
              <a:t>There may be authentication at each endpoint</a:t>
            </a:r>
          </a:p>
        </p:txBody>
      </p:sp>
    </p:spTree>
    <p:extLst>
      <p:ext uri="{BB962C8B-B14F-4D97-AF65-F5344CB8AC3E}">
        <p14:creationId xmlns:p14="http://schemas.microsoft.com/office/powerpoint/2010/main" val="370761277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Date Placeholder 1"/>
          <p:cNvSpPr txBox="1">
            <a:spLocks noGrp="1"/>
          </p:cNvSpPr>
          <p:nvPr/>
        </p:nvSpPr>
        <p:spPr bwMode="auto">
          <a:xfrm>
            <a:off x="2209800" y="6248400"/>
            <a:ext cx="1905000" cy="457200"/>
          </a:xfrm>
          <a:prstGeom prst="rect">
            <a:avLst/>
          </a:prstGeom>
          <a:noFill/>
          <a:ln w="9525">
            <a:noFill/>
            <a:miter lim="800000"/>
            <a:headEnd/>
            <a:tailEnd/>
          </a:ln>
        </p:spPr>
        <p:txBody>
          <a:bodyPr/>
          <a:lstStyle/>
          <a:p>
            <a:pPr eaLnBrk="0" hangingPunct="0"/>
            <a:fld id="{584B6383-F01B-4702-A16E-FC26A29B9172}" type="datetime1">
              <a:rPr lang="en-US" sz="1400">
                <a:latin typeface="Times New Roman" pitchFamily="18" charset="0"/>
              </a:rPr>
              <a:pPr eaLnBrk="0" hangingPunct="0"/>
              <a:t>6/2/2016</a:t>
            </a:fld>
            <a:endParaRPr lang="en-US" sz="1400">
              <a:latin typeface="Times New Roman" pitchFamily="18" charset="0"/>
            </a:endParaRPr>
          </a:p>
        </p:txBody>
      </p:sp>
      <p:sp>
        <p:nvSpPr>
          <p:cNvPr id="134146" name="Slide Number Placeholder 3"/>
          <p:cNvSpPr txBox="1">
            <a:spLocks noGrp="1"/>
          </p:cNvSpPr>
          <p:nvPr/>
        </p:nvSpPr>
        <p:spPr bwMode="auto">
          <a:xfrm>
            <a:off x="8077200" y="6248400"/>
            <a:ext cx="1905000" cy="457200"/>
          </a:xfrm>
          <a:prstGeom prst="rect">
            <a:avLst/>
          </a:prstGeom>
          <a:noFill/>
          <a:ln w="9525">
            <a:noFill/>
            <a:miter lim="800000"/>
            <a:headEnd/>
            <a:tailEnd/>
          </a:ln>
        </p:spPr>
        <p:txBody>
          <a:bodyPr/>
          <a:lstStyle/>
          <a:p>
            <a:pPr algn="r" eaLnBrk="0" hangingPunct="0"/>
            <a:fld id="{A05D8727-C881-473E-966D-F591E94A918D}" type="slidenum">
              <a:rPr lang="en-US" sz="1400">
                <a:latin typeface="Times New Roman" pitchFamily="18" charset="0"/>
              </a:rPr>
              <a:pPr algn="r" eaLnBrk="0" hangingPunct="0"/>
              <a:t>83</a:t>
            </a:fld>
            <a:endParaRPr lang="en-US" sz="1400">
              <a:latin typeface="Times New Roman" pitchFamily="18" charset="0"/>
            </a:endParaRPr>
          </a:p>
        </p:txBody>
      </p:sp>
      <p:sp>
        <p:nvSpPr>
          <p:cNvPr id="134147" name="Rectangle 4"/>
          <p:cNvSpPr>
            <a:spLocks noChangeArrowheads="1"/>
          </p:cNvSpPr>
          <p:nvPr/>
        </p:nvSpPr>
        <p:spPr bwMode="auto">
          <a:xfrm>
            <a:off x="2209800" y="609600"/>
            <a:ext cx="7772400" cy="1143000"/>
          </a:xfrm>
          <a:prstGeom prst="rect">
            <a:avLst/>
          </a:prstGeom>
          <a:noFill/>
          <a:ln w="9525">
            <a:noFill/>
            <a:miter lim="800000"/>
            <a:headEnd/>
            <a:tailEnd/>
          </a:ln>
        </p:spPr>
        <p:txBody>
          <a:bodyPr anchor="ctr"/>
          <a:lstStyle/>
          <a:p>
            <a:pPr algn="ctr" eaLnBrk="0" hangingPunct="0"/>
            <a:r>
              <a:rPr lang="en-US" sz="4400">
                <a:solidFill>
                  <a:schemeClr val="tx2"/>
                </a:solidFill>
                <a:latin typeface="Times New Roman" pitchFamily="18" charset="0"/>
              </a:rPr>
              <a:t>Intrusion Detection Systems (IDSs)</a:t>
            </a:r>
          </a:p>
        </p:txBody>
      </p:sp>
      <p:sp>
        <p:nvSpPr>
          <p:cNvPr id="134148" name="Rectangle 5"/>
          <p:cNvSpPr>
            <a:spLocks noChangeArrowheads="1"/>
          </p:cNvSpPr>
          <p:nvPr/>
        </p:nvSpPr>
        <p:spPr bwMode="auto">
          <a:xfrm>
            <a:off x="2209800" y="1981200"/>
            <a:ext cx="7772400" cy="4114800"/>
          </a:xfrm>
          <a:prstGeom prst="rect">
            <a:avLst/>
          </a:prstGeom>
          <a:noFill/>
          <a:ln w="9525">
            <a:noFill/>
            <a:miter lim="800000"/>
            <a:headEnd/>
            <a:tailEnd/>
          </a:ln>
        </p:spPr>
        <p:txBody>
          <a:bodyPr/>
          <a:lstStyle/>
          <a:p>
            <a:pPr marL="1143000" lvl="2" indent="-228600" eaLnBrk="0" hangingPunct="0">
              <a:spcBef>
                <a:spcPct val="20000"/>
              </a:spcBef>
              <a:buFont typeface="Symbol" pitchFamily="18" charset="2"/>
              <a:buChar char="·"/>
            </a:pPr>
            <a:r>
              <a:rPr lang="en-US" sz="2400" i="1">
                <a:latin typeface="Times New Roman" pitchFamily="18" charset="0"/>
              </a:rPr>
              <a:t>Statistical anomaly detection</a:t>
            </a:r>
            <a:r>
              <a:rPr lang="en-US" sz="2400">
                <a:latin typeface="Times New Roman" pitchFamily="18" charset="0"/>
              </a:rPr>
              <a:t> --based on profiles of normal user and system behavior. Events that deviate from this behavior are considered suspicious. The profiles are built from past audit logs.</a:t>
            </a:r>
          </a:p>
          <a:p>
            <a:pPr marL="1143000" lvl="2" indent="-228600" eaLnBrk="0" hangingPunct="0">
              <a:spcBef>
                <a:spcPct val="20000"/>
              </a:spcBef>
              <a:buFont typeface="Symbol" pitchFamily="18" charset="2"/>
              <a:buChar char="·"/>
            </a:pPr>
            <a:r>
              <a:rPr lang="en-US" sz="2400" i="1">
                <a:latin typeface="Times New Roman" pitchFamily="18" charset="0"/>
              </a:rPr>
              <a:t>Rules-based detection</a:t>
            </a:r>
            <a:r>
              <a:rPr lang="en-US" sz="2400">
                <a:latin typeface="Times New Roman" pitchFamily="18" charset="0"/>
              </a:rPr>
              <a:t> -- based on sequences of events (attack signatures), that correspond to known types of attack.</a:t>
            </a:r>
          </a:p>
          <a:p>
            <a:pPr marL="342900" indent="-342900" eaLnBrk="0" hangingPunct="0">
              <a:spcBef>
                <a:spcPct val="20000"/>
              </a:spcBef>
              <a:buFontTx/>
              <a:buChar char="•"/>
            </a:pPr>
            <a:endParaRPr lang="en-US" sz="3200">
              <a:latin typeface="Times New Roman" pitchFamily="18" charset="0"/>
            </a:endParaRPr>
          </a:p>
          <a:p>
            <a:pPr marL="342900" indent="-342900" eaLnBrk="0" hangingPunct="0">
              <a:spcBef>
                <a:spcPct val="20000"/>
              </a:spcBef>
              <a:buFontTx/>
              <a:buChar char="•"/>
            </a:pPr>
            <a:endParaRPr lang="en-US" sz="3200">
              <a:latin typeface="Times New Roman" pitchFamily="18" charset="0"/>
            </a:endParaRPr>
          </a:p>
        </p:txBody>
      </p:sp>
    </p:spTree>
    <p:extLst>
      <p:ext uri="{BB962C8B-B14F-4D97-AF65-F5344CB8AC3E}">
        <p14:creationId xmlns:p14="http://schemas.microsoft.com/office/powerpoint/2010/main" val="416664348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9DFB394B-717E-4CA8-A512-A11F042E6068}" type="datetime1">
              <a:rPr lang="en-US" altLang="en-US" sz="1400" b="0" i="0" smtClean="0">
                <a:latin typeface="Times New Roman" pitchFamily="18" charset="0"/>
              </a:rPr>
              <a:pPr eaLnBrk="0" hangingPunct="0">
                <a:spcBef>
                  <a:spcPct val="0"/>
                </a:spcBef>
                <a:buFontTx/>
                <a:buNone/>
              </a:pPr>
              <a:t>6/2/2016</a:t>
            </a:fld>
            <a:endParaRPr lang="en-US" altLang="en-US" sz="1400" b="0" i="0" smtClean="0">
              <a:latin typeface="Times New Roman" pitchFamily="18" charset="0"/>
            </a:endParaRPr>
          </a:p>
        </p:txBody>
      </p:sp>
      <p:sp>
        <p:nvSpPr>
          <p:cNvPr id="2232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CC8AD4EC-86CA-4BEC-9AE0-D675B97A93BA}" type="slidenum">
              <a:rPr lang="en-US" altLang="en-US" sz="1400" b="0" i="0">
                <a:latin typeface="Times New Roman" pitchFamily="18" charset="0"/>
              </a:rPr>
              <a:pPr eaLnBrk="0" hangingPunct="0">
                <a:spcBef>
                  <a:spcPct val="0"/>
                </a:spcBef>
                <a:buFontTx/>
                <a:buNone/>
              </a:pPr>
              <a:t>84</a:t>
            </a:fld>
            <a:endParaRPr lang="en-US" altLang="en-US" sz="1400" b="0" i="0">
              <a:latin typeface="Times New Roman" pitchFamily="18" charset="0"/>
            </a:endParaRPr>
          </a:p>
        </p:txBody>
      </p:sp>
      <p:pic>
        <p:nvPicPr>
          <p:cNvPr id="22323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5934" y="723900"/>
            <a:ext cx="10380133"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238878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Date Placeholder 1"/>
          <p:cNvSpPr txBox="1">
            <a:spLocks noGrp="1"/>
          </p:cNvSpPr>
          <p:nvPr/>
        </p:nvSpPr>
        <p:spPr bwMode="auto">
          <a:xfrm>
            <a:off x="2209800" y="6248400"/>
            <a:ext cx="1905000" cy="457200"/>
          </a:xfrm>
          <a:prstGeom prst="rect">
            <a:avLst/>
          </a:prstGeom>
          <a:noFill/>
          <a:ln w="9525">
            <a:noFill/>
            <a:miter lim="800000"/>
            <a:headEnd/>
            <a:tailEnd/>
          </a:ln>
        </p:spPr>
        <p:txBody>
          <a:bodyPr/>
          <a:lstStyle/>
          <a:p>
            <a:pPr eaLnBrk="0" hangingPunct="0"/>
            <a:fld id="{59B4B2AB-9723-4795-99CD-8C29F569BAC7}" type="datetime1">
              <a:rPr lang="en-US" sz="1400">
                <a:latin typeface="Times New Roman" pitchFamily="18" charset="0"/>
              </a:rPr>
              <a:pPr eaLnBrk="0" hangingPunct="0"/>
              <a:t>6/2/2016</a:t>
            </a:fld>
            <a:endParaRPr lang="en-US" sz="1400">
              <a:latin typeface="Times New Roman" pitchFamily="18" charset="0"/>
            </a:endParaRPr>
          </a:p>
        </p:txBody>
      </p:sp>
      <p:sp>
        <p:nvSpPr>
          <p:cNvPr id="136194" name="Slide Number Placeholder 3"/>
          <p:cNvSpPr txBox="1">
            <a:spLocks noGrp="1"/>
          </p:cNvSpPr>
          <p:nvPr/>
        </p:nvSpPr>
        <p:spPr bwMode="auto">
          <a:xfrm>
            <a:off x="8077200" y="6248400"/>
            <a:ext cx="1905000" cy="457200"/>
          </a:xfrm>
          <a:prstGeom prst="rect">
            <a:avLst/>
          </a:prstGeom>
          <a:noFill/>
          <a:ln w="9525">
            <a:noFill/>
            <a:miter lim="800000"/>
            <a:headEnd/>
            <a:tailEnd/>
          </a:ln>
        </p:spPr>
        <p:txBody>
          <a:bodyPr/>
          <a:lstStyle/>
          <a:p>
            <a:pPr algn="r" eaLnBrk="0" hangingPunct="0"/>
            <a:fld id="{C16BCD64-984D-487D-969F-ED07960FADBA}" type="slidenum">
              <a:rPr lang="en-US" sz="1400">
                <a:latin typeface="Times New Roman" pitchFamily="18" charset="0"/>
              </a:rPr>
              <a:pPr algn="r" eaLnBrk="0" hangingPunct="0"/>
              <a:t>85</a:t>
            </a:fld>
            <a:endParaRPr lang="en-US" sz="1400">
              <a:latin typeface="Times New Roman" pitchFamily="18" charset="0"/>
            </a:endParaRPr>
          </a:p>
        </p:txBody>
      </p:sp>
      <p:sp>
        <p:nvSpPr>
          <p:cNvPr id="136195" name="Rectangle 2"/>
          <p:cNvSpPr>
            <a:spLocks noChangeArrowheads="1"/>
          </p:cNvSpPr>
          <p:nvPr/>
        </p:nvSpPr>
        <p:spPr bwMode="auto">
          <a:xfrm>
            <a:off x="2209800" y="609600"/>
            <a:ext cx="7772400" cy="1143000"/>
          </a:xfrm>
          <a:prstGeom prst="rect">
            <a:avLst/>
          </a:prstGeom>
          <a:noFill/>
          <a:ln w="9525">
            <a:noFill/>
            <a:miter lim="800000"/>
            <a:headEnd/>
            <a:tailEnd/>
          </a:ln>
        </p:spPr>
        <p:txBody>
          <a:bodyPr anchor="ctr"/>
          <a:lstStyle/>
          <a:p>
            <a:pPr algn="ctr" eaLnBrk="0" hangingPunct="0"/>
            <a:r>
              <a:rPr lang="en-US" sz="4400">
                <a:solidFill>
                  <a:schemeClr val="tx2"/>
                </a:solidFill>
                <a:latin typeface="Times New Roman" pitchFamily="18" charset="0"/>
              </a:rPr>
              <a:t>Firewalls </a:t>
            </a:r>
          </a:p>
        </p:txBody>
      </p:sp>
      <p:sp>
        <p:nvSpPr>
          <p:cNvPr id="136196" name="Rectangle 3"/>
          <p:cNvSpPr>
            <a:spLocks noChangeArrowheads="1"/>
          </p:cNvSpPr>
          <p:nvPr/>
        </p:nvSpPr>
        <p:spPr bwMode="auto">
          <a:xfrm>
            <a:off x="2209800" y="1981200"/>
            <a:ext cx="7772400" cy="4114800"/>
          </a:xfrm>
          <a:prstGeom prst="rect">
            <a:avLst/>
          </a:prstGeom>
          <a:noFill/>
          <a:ln w="9525">
            <a:noFill/>
            <a:miter lim="800000"/>
            <a:headEnd/>
            <a:tailEnd/>
          </a:ln>
        </p:spPr>
        <p:txBody>
          <a:bodyPr/>
          <a:lstStyle/>
          <a:p>
            <a:pPr marL="342900" indent="-342900" eaLnBrk="0" hangingPunct="0">
              <a:spcBef>
                <a:spcPct val="20000"/>
              </a:spcBef>
              <a:buFontTx/>
              <a:buChar char="•"/>
            </a:pPr>
            <a:r>
              <a:rPr lang="en-US" sz="3200">
                <a:latin typeface="Times New Roman" pitchFamily="18" charset="0"/>
              </a:rPr>
              <a:t>Firewalls control access from networks to internal systems (boundary protection)  </a:t>
            </a:r>
          </a:p>
          <a:p>
            <a:pPr marL="342900" indent="-342900" eaLnBrk="0" hangingPunct="0">
              <a:spcBef>
                <a:spcPct val="20000"/>
              </a:spcBef>
              <a:buFontTx/>
              <a:buChar char="•"/>
            </a:pPr>
            <a:r>
              <a:rPr lang="en-US" sz="3200">
                <a:latin typeface="Times New Roman" pitchFamily="18" charset="0"/>
              </a:rPr>
              <a:t>Network layer firewall --analyzes packets</a:t>
            </a:r>
          </a:p>
          <a:p>
            <a:pPr marL="342900" indent="-342900" eaLnBrk="0" hangingPunct="0">
              <a:spcBef>
                <a:spcPct val="20000"/>
              </a:spcBef>
              <a:buFontTx/>
              <a:buChar char="•"/>
            </a:pPr>
            <a:r>
              <a:rPr lang="en-US" sz="3200">
                <a:latin typeface="Times New Roman" pitchFamily="18" charset="0"/>
              </a:rPr>
              <a:t>Application layer firewall -- uses application proxies</a:t>
            </a:r>
          </a:p>
          <a:p>
            <a:pPr marL="342900" indent="-342900" eaLnBrk="0" hangingPunct="0">
              <a:spcBef>
                <a:spcPct val="20000"/>
              </a:spcBef>
              <a:buFontTx/>
              <a:buChar char="•"/>
            </a:pPr>
            <a:r>
              <a:rPr lang="en-US" sz="3200">
                <a:latin typeface="Times New Roman" pitchFamily="18" charset="0"/>
              </a:rPr>
              <a:t>Stateful firewall-- keeps the state of connections</a:t>
            </a:r>
          </a:p>
        </p:txBody>
      </p:sp>
    </p:spTree>
    <p:extLst>
      <p:ext uri="{BB962C8B-B14F-4D97-AF65-F5344CB8AC3E}">
        <p14:creationId xmlns:p14="http://schemas.microsoft.com/office/powerpoint/2010/main" val="324879809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Date Placeholder 2"/>
          <p:cNvSpPr txBox="1">
            <a:spLocks noGrp="1"/>
          </p:cNvSpPr>
          <p:nvPr/>
        </p:nvSpPr>
        <p:spPr bwMode="auto">
          <a:xfrm>
            <a:off x="2209800" y="6248400"/>
            <a:ext cx="1905000" cy="457200"/>
          </a:xfrm>
          <a:prstGeom prst="rect">
            <a:avLst/>
          </a:prstGeom>
          <a:noFill/>
          <a:ln w="9525">
            <a:noFill/>
            <a:miter lim="800000"/>
            <a:headEnd/>
            <a:tailEnd/>
          </a:ln>
        </p:spPr>
        <p:txBody>
          <a:bodyPr/>
          <a:lstStyle/>
          <a:p>
            <a:pPr eaLnBrk="0" hangingPunct="0"/>
            <a:fld id="{198EEDC7-25C0-4D87-9454-5235F03D0BEA}" type="datetime1">
              <a:rPr lang="en-US" sz="1400">
                <a:latin typeface="Times New Roman" pitchFamily="18" charset="0"/>
              </a:rPr>
              <a:pPr eaLnBrk="0" hangingPunct="0"/>
              <a:t>6/2/2016</a:t>
            </a:fld>
            <a:endParaRPr lang="en-US" sz="1400">
              <a:latin typeface="Times New Roman" pitchFamily="18" charset="0"/>
            </a:endParaRPr>
          </a:p>
        </p:txBody>
      </p:sp>
      <p:sp>
        <p:nvSpPr>
          <p:cNvPr id="137218" name="Slide Number Placeholder 4"/>
          <p:cNvSpPr txBox="1">
            <a:spLocks noGrp="1"/>
          </p:cNvSpPr>
          <p:nvPr/>
        </p:nvSpPr>
        <p:spPr bwMode="auto">
          <a:xfrm>
            <a:off x="8077200" y="6248400"/>
            <a:ext cx="1905000" cy="457200"/>
          </a:xfrm>
          <a:prstGeom prst="rect">
            <a:avLst/>
          </a:prstGeom>
          <a:noFill/>
          <a:ln w="9525">
            <a:noFill/>
            <a:miter lim="800000"/>
            <a:headEnd/>
            <a:tailEnd/>
          </a:ln>
        </p:spPr>
        <p:txBody>
          <a:bodyPr/>
          <a:lstStyle/>
          <a:p>
            <a:pPr algn="r" eaLnBrk="0" hangingPunct="0"/>
            <a:fld id="{5FF51A4D-D941-42DE-8F83-FBC4D217EBE8}" type="slidenum">
              <a:rPr lang="en-US" sz="1400">
                <a:latin typeface="Times New Roman" pitchFamily="18" charset="0"/>
              </a:rPr>
              <a:pPr algn="r" eaLnBrk="0" hangingPunct="0"/>
              <a:t>86</a:t>
            </a:fld>
            <a:endParaRPr lang="en-US" sz="1400">
              <a:latin typeface="Times New Roman" pitchFamily="18" charset="0"/>
            </a:endParaRPr>
          </a:p>
        </p:txBody>
      </p:sp>
      <p:sp>
        <p:nvSpPr>
          <p:cNvPr id="137219" name="Rectangle 2"/>
          <p:cNvSpPr>
            <a:spLocks noChangeArrowheads="1"/>
          </p:cNvSpPr>
          <p:nvPr/>
        </p:nvSpPr>
        <p:spPr bwMode="auto">
          <a:xfrm>
            <a:off x="2209800" y="228600"/>
            <a:ext cx="7772400" cy="1143000"/>
          </a:xfrm>
          <a:prstGeom prst="rect">
            <a:avLst/>
          </a:prstGeom>
          <a:noFill/>
          <a:ln w="9525">
            <a:noFill/>
            <a:miter lim="800000"/>
            <a:headEnd/>
            <a:tailEnd/>
          </a:ln>
        </p:spPr>
        <p:txBody>
          <a:bodyPr anchor="ctr"/>
          <a:lstStyle/>
          <a:p>
            <a:pPr algn="ctr"/>
            <a:r>
              <a:rPr lang="en-US" sz="4400">
                <a:latin typeface="Calibri" pitchFamily="34" charset="0"/>
              </a:rPr>
              <a:t>Network layer firewall</a:t>
            </a:r>
          </a:p>
        </p:txBody>
      </p:sp>
      <p:pic>
        <p:nvPicPr>
          <p:cNvPr id="137220" name="Picture 3"/>
          <p:cNvPicPr>
            <a:picLocks noChangeAspect="1" noChangeArrowheads="1"/>
          </p:cNvPicPr>
          <p:nvPr/>
        </p:nvPicPr>
        <p:blipFill>
          <a:blip r:embed="rId2" cstate="print"/>
          <a:srcRect/>
          <a:stretch>
            <a:fillRect/>
          </a:stretch>
        </p:blipFill>
        <p:spPr bwMode="auto">
          <a:xfrm>
            <a:off x="3074989" y="1209676"/>
            <a:ext cx="6035675" cy="4441825"/>
          </a:xfrm>
          <a:prstGeom prst="rect">
            <a:avLst/>
          </a:prstGeom>
          <a:noFill/>
          <a:ln w="9525">
            <a:noFill/>
            <a:miter lim="800000"/>
            <a:headEnd/>
            <a:tailEnd/>
          </a:ln>
        </p:spPr>
      </p:pic>
    </p:spTree>
    <p:extLst>
      <p:ext uri="{BB962C8B-B14F-4D97-AF65-F5344CB8AC3E}">
        <p14:creationId xmlns:p14="http://schemas.microsoft.com/office/powerpoint/2010/main" val="167822594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Date Placeholder 3"/>
          <p:cNvSpPr txBox="1">
            <a:spLocks noGrp="1"/>
          </p:cNvSpPr>
          <p:nvPr/>
        </p:nvSpPr>
        <p:spPr bwMode="auto">
          <a:xfrm>
            <a:off x="2209800" y="6248400"/>
            <a:ext cx="1905000" cy="457200"/>
          </a:xfrm>
          <a:prstGeom prst="rect">
            <a:avLst/>
          </a:prstGeom>
          <a:noFill/>
          <a:ln w="9525">
            <a:noFill/>
            <a:miter lim="800000"/>
            <a:headEnd/>
            <a:tailEnd/>
          </a:ln>
        </p:spPr>
        <p:txBody>
          <a:bodyPr/>
          <a:lstStyle/>
          <a:p>
            <a:pPr eaLnBrk="0" hangingPunct="0"/>
            <a:fld id="{ABE9F6B5-A0C8-4D66-8513-FBFCC37ED002}" type="datetime1">
              <a:rPr lang="en-US" sz="1400">
                <a:latin typeface="Times New Roman" pitchFamily="18" charset="0"/>
              </a:rPr>
              <a:pPr eaLnBrk="0" hangingPunct="0"/>
              <a:t>6/2/2016</a:t>
            </a:fld>
            <a:endParaRPr lang="en-US" sz="1400">
              <a:latin typeface="Times New Roman" pitchFamily="18" charset="0"/>
            </a:endParaRPr>
          </a:p>
        </p:txBody>
      </p:sp>
      <p:sp>
        <p:nvSpPr>
          <p:cNvPr id="138242" name="Slide Number Placeholder 5"/>
          <p:cNvSpPr txBox="1">
            <a:spLocks noGrp="1"/>
          </p:cNvSpPr>
          <p:nvPr/>
        </p:nvSpPr>
        <p:spPr bwMode="auto">
          <a:xfrm>
            <a:off x="8077200" y="6248400"/>
            <a:ext cx="1905000" cy="457200"/>
          </a:xfrm>
          <a:prstGeom prst="rect">
            <a:avLst/>
          </a:prstGeom>
          <a:noFill/>
          <a:ln w="9525">
            <a:noFill/>
            <a:miter lim="800000"/>
            <a:headEnd/>
            <a:tailEnd/>
          </a:ln>
        </p:spPr>
        <p:txBody>
          <a:bodyPr/>
          <a:lstStyle/>
          <a:p>
            <a:pPr algn="r" eaLnBrk="0" hangingPunct="0"/>
            <a:fld id="{59A2ADC7-9478-4C44-A282-AA7F06F11F45}" type="slidenum">
              <a:rPr lang="en-US" sz="1400">
                <a:latin typeface="Times New Roman" pitchFamily="18" charset="0"/>
              </a:rPr>
              <a:pPr algn="r" eaLnBrk="0" hangingPunct="0"/>
              <a:t>87</a:t>
            </a:fld>
            <a:endParaRPr lang="en-US" sz="1400">
              <a:latin typeface="Times New Roman" pitchFamily="18" charset="0"/>
            </a:endParaRPr>
          </a:p>
        </p:txBody>
      </p:sp>
      <p:sp>
        <p:nvSpPr>
          <p:cNvPr id="138243" name="Rectangle 2"/>
          <p:cNvSpPr>
            <a:spLocks noChangeArrowheads="1"/>
          </p:cNvSpPr>
          <p:nvPr/>
        </p:nvSpPr>
        <p:spPr bwMode="auto">
          <a:xfrm>
            <a:off x="2209800" y="228600"/>
            <a:ext cx="7772400" cy="1143000"/>
          </a:xfrm>
          <a:prstGeom prst="rect">
            <a:avLst/>
          </a:prstGeom>
          <a:noFill/>
          <a:ln w="9525">
            <a:noFill/>
            <a:miter lim="800000"/>
            <a:headEnd/>
            <a:tailEnd/>
          </a:ln>
        </p:spPr>
        <p:txBody>
          <a:bodyPr anchor="ctr"/>
          <a:lstStyle/>
          <a:p>
            <a:pPr algn="ctr"/>
            <a:r>
              <a:rPr lang="en-US" sz="4400" dirty="0" smtClean="0">
                <a:latin typeface="Calibri" pitchFamily="34" charset="0"/>
              </a:rPr>
              <a:t>Application (Proxy)  </a:t>
            </a:r>
            <a:r>
              <a:rPr lang="en-US" sz="4400" dirty="0">
                <a:latin typeface="Calibri" pitchFamily="34" charset="0"/>
              </a:rPr>
              <a:t>layer firewall</a:t>
            </a:r>
          </a:p>
        </p:txBody>
      </p:sp>
      <p:sp>
        <p:nvSpPr>
          <p:cNvPr id="138244" name="Rectangle 3"/>
          <p:cNvSpPr>
            <a:spLocks noChangeArrowheads="1"/>
          </p:cNvSpPr>
          <p:nvPr/>
        </p:nvSpPr>
        <p:spPr bwMode="auto">
          <a:xfrm>
            <a:off x="2209800" y="1676400"/>
            <a:ext cx="7772400" cy="4419600"/>
          </a:xfrm>
          <a:prstGeom prst="rect">
            <a:avLst/>
          </a:prstGeom>
          <a:noFill/>
          <a:ln w="9525">
            <a:noFill/>
            <a:miter lim="800000"/>
            <a:headEnd/>
            <a:tailEnd/>
          </a:ln>
        </p:spPr>
        <p:txBody>
          <a:bodyPr/>
          <a:lstStyle/>
          <a:p>
            <a:pPr marL="342900" indent="-342900">
              <a:spcBef>
                <a:spcPct val="20000"/>
              </a:spcBef>
              <a:buFont typeface="Arial" charset="0"/>
              <a:buChar char="•"/>
            </a:pPr>
            <a:r>
              <a:rPr lang="en-US" sz="3200">
                <a:latin typeface="Calibri" pitchFamily="34" charset="0"/>
              </a:rPr>
              <a:t>Uses security proxies to represent services</a:t>
            </a:r>
          </a:p>
          <a:p>
            <a:pPr marL="342900" indent="-342900">
              <a:spcBef>
                <a:spcPct val="20000"/>
              </a:spcBef>
              <a:buFont typeface="Arial" charset="0"/>
              <a:buChar char="•"/>
            </a:pPr>
            <a:r>
              <a:rPr lang="en-US" sz="3200">
                <a:latin typeface="Calibri" pitchFamily="34" charset="0"/>
              </a:rPr>
              <a:t>Uses a  variety of the Proxy pattern </a:t>
            </a:r>
          </a:p>
          <a:p>
            <a:pPr marL="342900" indent="-342900">
              <a:spcBef>
                <a:spcPct val="20000"/>
              </a:spcBef>
              <a:buFont typeface="Arial" charset="0"/>
              <a:buChar char="•"/>
            </a:pPr>
            <a:r>
              <a:rPr lang="en-US" sz="3200">
                <a:latin typeface="Calibri" pitchFamily="34" charset="0"/>
              </a:rPr>
              <a:t>Prevents direct access</a:t>
            </a:r>
          </a:p>
          <a:p>
            <a:pPr marL="342900" indent="-342900">
              <a:spcBef>
                <a:spcPct val="20000"/>
              </a:spcBef>
              <a:buFont typeface="Arial" charset="0"/>
              <a:buChar char="•"/>
            </a:pPr>
            <a:r>
              <a:rPr lang="en-US" sz="3200">
                <a:latin typeface="Calibri" pitchFamily="34" charset="0"/>
              </a:rPr>
              <a:t>Analyzes application commands</a:t>
            </a:r>
          </a:p>
          <a:p>
            <a:pPr marL="342900" indent="-342900">
              <a:spcBef>
                <a:spcPct val="20000"/>
              </a:spcBef>
              <a:buFont typeface="Arial" charset="0"/>
              <a:buChar char="•"/>
            </a:pPr>
            <a:r>
              <a:rPr lang="en-US" sz="3200">
                <a:latin typeface="Calibri" pitchFamily="34" charset="0"/>
              </a:rPr>
              <a:t>Keeps logs for later auditing</a:t>
            </a:r>
          </a:p>
          <a:p>
            <a:pPr marL="342900" indent="-342900">
              <a:spcBef>
                <a:spcPct val="20000"/>
              </a:spcBef>
              <a:buFont typeface="Arial" charset="0"/>
              <a:buChar char="•"/>
            </a:pPr>
            <a:r>
              <a:rPr lang="en-US" sz="3200">
                <a:latin typeface="Calibri" pitchFamily="34" charset="0"/>
              </a:rPr>
              <a:t>Poor scalability</a:t>
            </a:r>
          </a:p>
          <a:p>
            <a:pPr marL="342900" indent="-342900">
              <a:spcBef>
                <a:spcPct val="20000"/>
              </a:spcBef>
              <a:buFont typeface="Arial" charset="0"/>
              <a:buChar char="•"/>
            </a:pPr>
            <a:r>
              <a:rPr lang="en-US" sz="3200">
                <a:latin typeface="Calibri" pitchFamily="34" charset="0"/>
              </a:rPr>
              <a:t>Complex if no proxies are available</a:t>
            </a:r>
          </a:p>
        </p:txBody>
      </p:sp>
    </p:spTree>
    <p:extLst>
      <p:ext uri="{BB962C8B-B14F-4D97-AF65-F5344CB8AC3E}">
        <p14:creationId xmlns:p14="http://schemas.microsoft.com/office/powerpoint/2010/main" val="292248501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Date Placeholder 2"/>
          <p:cNvSpPr txBox="1">
            <a:spLocks noGrp="1"/>
          </p:cNvSpPr>
          <p:nvPr/>
        </p:nvSpPr>
        <p:spPr bwMode="auto">
          <a:xfrm>
            <a:off x="2209800" y="6248400"/>
            <a:ext cx="1905000" cy="457200"/>
          </a:xfrm>
          <a:prstGeom prst="rect">
            <a:avLst/>
          </a:prstGeom>
          <a:noFill/>
          <a:ln w="9525">
            <a:noFill/>
            <a:miter lim="800000"/>
            <a:headEnd/>
            <a:tailEnd/>
          </a:ln>
        </p:spPr>
        <p:txBody>
          <a:bodyPr/>
          <a:lstStyle/>
          <a:p>
            <a:pPr eaLnBrk="0" hangingPunct="0"/>
            <a:fld id="{BC40E7E5-AD34-4702-A2FF-C801985FBE50}" type="datetime1">
              <a:rPr lang="en-US" sz="1400">
                <a:latin typeface="Times New Roman" pitchFamily="18" charset="0"/>
              </a:rPr>
              <a:pPr eaLnBrk="0" hangingPunct="0"/>
              <a:t>6/2/2016</a:t>
            </a:fld>
            <a:endParaRPr lang="en-US" sz="1400">
              <a:latin typeface="Times New Roman" pitchFamily="18" charset="0"/>
            </a:endParaRPr>
          </a:p>
        </p:txBody>
      </p:sp>
      <p:sp>
        <p:nvSpPr>
          <p:cNvPr id="139266" name="Slide Number Placeholder 4"/>
          <p:cNvSpPr txBox="1">
            <a:spLocks noGrp="1"/>
          </p:cNvSpPr>
          <p:nvPr/>
        </p:nvSpPr>
        <p:spPr bwMode="auto">
          <a:xfrm>
            <a:off x="8077200" y="6248400"/>
            <a:ext cx="1905000" cy="457200"/>
          </a:xfrm>
          <a:prstGeom prst="rect">
            <a:avLst/>
          </a:prstGeom>
          <a:noFill/>
          <a:ln w="9525">
            <a:noFill/>
            <a:miter lim="800000"/>
            <a:headEnd/>
            <a:tailEnd/>
          </a:ln>
        </p:spPr>
        <p:txBody>
          <a:bodyPr/>
          <a:lstStyle/>
          <a:p>
            <a:pPr algn="r" eaLnBrk="0" hangingPunct="0"/>
            <a:fld id="{A652232B-7023-4DD9-BEA5-C45110683604}" type="slidenum">
              <a:rPr lang="en-US" sz="1400">
                <a:latin typeface="Times New Roman" pitchFamily="18" charset="0"/>
              </a:rPr>
              <a:pPr algn="r" eaLnBrk="0" hangingPunct="0"/>
              <a:t>88</a:t>
            </a:fld>
            <a:endParaRPr lang="en-US" sz="1400">
              <a:latin typeface="Times New Roman" pitchFamily="18" charset="0"/>
            </a:endParaRPr>
          </a:p>
        </p:txBody>
      </p:sp>
      <p:sp>
        <p:nvSpPr>
          <p:cNvPr id="139267" name="Rectangle 2"/>
          <p:cNvSpPr>
            <a:spLocks noChangeArrowheads="1"/>
          </p:cNvSpPr>
          <p:nvPr/>
        </p:nvSpPr>
        <p:spPr bwMode="auto">
          <a:xfrm>
            <a:off x="2133600" y="381000"/>
            <a:ext cx="7772400" cy="1143000"/>
          </a:xfrm>
          <a:prstGeom prst="rect">
            <a:avLst/>
          </a:prstGeom>
          <a:noFill/>
          <a:ln w="9525">
            <a:noFill/>
            <a:miter lim="800000"/>
            <a:headEnd/>
            <a:tailEnd/>
          </a:ln>
        </p:spPr>
        <p:txBody>
          <a:bodyPr anchor="ctr"/>
          <a:lstStyle/>
          <a:p>
            <a:pPr algn="ctr"/>
            <a:r>
              <a:rPr lang="en-US" sz="4400">
                <a:latin typeface="Calibri" pitchFamily="34" charset="0"/>
              </a:rPr>
              <a:t>Application layer firewall</a:t>
            </a:r>
          </a:p>
        </p:txBody>
      </p:sp>
      <p:pic>
        <p:nvPicPr>
          <p:cNvPr id="139268" name="Picture 3"/>
          <p:cNvPicPr>
            <a:picLocks noChangeAspect="1" noChangeArrowheads="1"/>
          </p:cNvPicPr>
          <p:nvPr/>
        </p:nvPicPr>
        <p:blipFill>
          <a:blip r:embed="rId2" cstate="print"/>
          <a:srcRect/>
          <a:stretch>
            <a:fillRect/>
          </a:stretch>
        </p:blipFill>
        <p:spPr bwMode="auto">
          <a:xfrm>
            <a:off x="2808289" y="1404938"/>
            <a:ext cx="6569075" cy="4051300"/>
          </a:xfrm>
          <a:prstGeom prst="rect">
            <a:avLst/>
          </a:prstGeom>
          <a:noFill/>
          <a:ln w="9525">
            <a:noFill/>
            <a:miter lim="800000"/>
            <a:headEnd/>
            <a:tailEnd/>
          </a:ln>
        </p:spPr>
      </p:pic>
    </p:spTree>
    <p:extLst>
      <p:ext uri="{BB962C8B-B14F-4D97-AF65-F5344CB8AC3E}">
        <p14:creationId xmlns:p14="http://schemas.microsoft.com/office/powerpoint/2010/main" val="267204244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09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5934" y="381000"/>
            <a:ext cx="10380133"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75041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Middleware support for application architecture</a:t>
            </a:r>
            <a:endParaRPr lang="en-US" dirty="0"/>
          </a:p>
        </p:txBody>
      </p:sp>
      <p:sp>
        <p:nvSpPr>
          <p:cNvPr id="3" name="Content Placeholder 2"/>
          <p:cNvSpPr>
            <a:spLocks noGrp="1"/>
          </p:cNvSpPr>
          <p:nvPr>
            <p:ph idx="1"/>
          </p:nvPr>
        </p:nvSpPr>
        <p:spPr/>
        <p:txBody>
          <a:bodyPr/>
          <a:lstStyle/>
          <a:p>
            <a:r>
              <a:rPr lang="en-US" dirty="0" smtClean="0"/>
              <a:t>General architecture styles: MVC, Broker,  Pipes and Filters, Blackboard, N-tier architectures, Enterprise Service Bus </a:t>
            </a:r>
          </a:p>
          <a:p>
            <a:r>
              <a:rPr lang="en-US" dirty="0" smtClean="0"/>
              <a:t>Support patterns: Publish/Subscribe, Adapter, Façade</a:t>
            </a:r>
          </a:p>
          <a:p>
            <a:r>
              <a:rPr lang="en-US" dirty="0" smtClean="0"/>
              <a:t>Secure versions of them include Authentication, Authorization, Security Logger/Auditor</a:t>
            </a:r>
          </a:p>
          <a:p>
            <a:r>
              <a:rPr lang="en-US" dirty="0" smtClean="0"/>
              <a:t>An application can use general styles and then add security or use secure patterns</a:t>
            </a:r>
          </a:p>
          <a:p>
            <a:r>
              <a:rPr lang="en-US" dirty="0" smtClean="0"/>
              <a:t>The network must complement distribution security</a:t>
            </a:r>
            <a:endParaRPr lang="en-US" dirty="0"/>
          </a:p>
        </p:txBody>
      </p:sp>
    </p:spTree>
    <p:extLst>
      <p:ext uri="{BB962C8B-B14F-4D97-AF65-F5344CB8AC3E}">
        <p14:creationId xmlns:p14="http://schemas.microsoft.com/office/powerpoint/2010/main" val="357649409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Defined Networks (SDN)</a:t>
            </a:r>
            <a:endParaRPr lang="en-US" dirty="0"/>
          </a:p>
        </p:txBody>
      </p:sp>
      <p:sp>
        <p:nvSpPr>
          <p:cNvPr id="3" name="Content Placeholder 2"/>
          <p:cNvSpPr>
            <a:spLocks noGrp="1"/>
          </p:cNvSpPr>
          <p:nvPr>
            <p:ph idx="1"/>
          </p:nvPr>
        </p:nvSpPr>
        <p:spPr/>
        <p:txBody>
          <a:bodyPr>
            <a:normAutofit/>
          </a:bodyPr>
          <a:lstStyle/>
          <a:p>
            <a:r>
              <a:rPr lang="en-US" dirty="0"/>
              <a:t>Network intelligence </a:t>
            </a:r>
            <a:r>
              <a:rPr lang="en-US" dirty="0" smtClean="0"/>
              <a:t>is </a:t>
            </a:r>
            <a:r>
              <a:rPr lang="en-US" dirty="0"/>
              <a:t>(logically) centralized in software-based SDN controllers, which maintain </a:t>
            </a:r>
            <a:r>
              <a:rPr lang="en-US" dirty="0" smtClean="0"/>
              <a:t>a </a:t>
            </a:r>
            <a:r>
              <a:rPr lang="en-US" dirty="0"/>
              <a:t>global view of the network. As a result, the network appears to the </a:t>
            </a:r>
            <a:r>
              <a:rPr lang="en-US" dirty="0" smtClean="0"/>
              <a:t>applications </a:t>
            </a:r>
            <a:r>
              <a:rPr lang="en-US" dirty="0"/>
              <a:t>and policy engines as a single, logical switch. </a:t>
            </a:r>
            <a:endParaRPr lang="en-US" dirty="0" smtClean="0"/>
          </a:p>
          <a:p>
            <a:r>
              <a:rPr lang="en-US" dirty="0" smtClean="0"/>
              <a:t>With </a:t>
            </a:r>
            <a:r>
              <a:rPr lang="en-US" dirty="0"/>
              <a:t>SDN, </a:t>
            </a:r>
            <a:r>
              <a:rPr lang="en-US" dirty="0" smtClean="0"/>
              <a:t>enterprises </a:t>
            </a:r>
            <a:r>
              <a:rPr lang="en-US" dirty="0"/>
              <a:t>and carriers gain vendor-independent control over the entire </a:t>
            </a:r>
            <a:r>
              <a:rPr lang="en-US" dirty="0" smtClean="0"/>
              <a:t>network </a:t>
            </a:r>
            <a:r>
              <a:rPr lang="en-US" dirty="0"/>
              <a:t>from a single logical point, which greatly simplifies the network </a:t>
            </a:r>
            <a:r>
              <a:rPr lang="en-US" dirty="0" smtClean="0"/>
              <a:t>design </a:t>
            </a:r>
            <a:r>
              <a:rPr lang="en-US" dirty="0"/>
              <a:t>and operation. </a:t>
            </a:r>
            <a:endParaRPr lang="en-US" dirty="0" smtClean="0"/>
          </a:p>
          <a:p>
            <a:r>
              <a:rPr lang="en-US" dirty="0" smtClean="0"/>
              <a:t>SDN </a:t>
            </a:r>
            <a:r>
              <a:rPr lang="en-US" dirty="0"/>
              <a:t>also greatly simplifies the network devices </a:t>
            </a:r>
            <a:r>
              <a:rPr lang="en-US" dirty="0" smtClean="0"/>
              <a:t>themselves</a:t>
            </a:r>
            <a:r>
              <a:rPr lang="en-US" dirty="0"/>
              <a:t>, since they no longer need to understand and process </a:t>
            </a:r>
            <a:r>
              <a:rPr lang="en-US" dirty="0" smtClean="0"/>
              <a:t>thousands </a:t>
            </a:r>
            <a:r>
              <a:rPr lang="en-US" dirty="0"/>
              <a:t>of protocol standards but merely accept instructions </a:t>
            </a:r>
            <a:r>
              <a:rPr lang="en-US" dirty="0" smtClean="0"/>
              <a:t>from the SDN controllers</a:t>
            </a:r>
            <a:endParaRPr lang="en-US" dirty="0"/>
          </a:p>
        </p:txBody>
      </p:sp>
    </p:spTree>
    <p:extLst>
      <p:ext uri="{BB962C8B-B14F-4D97-AF65-F5344CB8AC3E}">
        <p14:creationId xmlns:p14="http://schemas.microsoft.com/office/powerpoint/2010/main" val="3033121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Software Defined Network (SDN) Architecture</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057400"/>
            <a:ext cx="5791200"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268003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825" y="1"/>
            <a:ext cx="8896350" cy="709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750553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835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3450" y="533400"/>
            <a:ext cx="7785100" cy="522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510196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 support for clouds</a:t>
            </a:r>
            <a:endParaRPr lang="en-US" dirty="0"/>
          </a:p>
        </p:txBody>
      </p:sp>
      <p:sp>
        <p:nvSpPr>
          <p:cNvPr id="3" name="Content Placeholder 2"/>
          <p:cNvSpPr>
            <a:spLocks noGrp="1"/>
          </p:cNvSpPr>
          <p:nvPr>
            <p:ph idx="1"/>
          </p:nvPr>
        </p:nvSpPr>
        <p:spPr/>
        <p:txBody>
          <a:bodyPr/>
          <a:lstStyle/>
          <a:p>
            <a:r>
              <a:rPr lang="en-US" dirty="0" smtClean="0"/>
              <a:t>VM Operating </a:t>
            </a:r>
            <a:r>
              <a:rPr lang="en-US" dirty="0" smtClean="0"/>
              <a:t>System</a:t>
            </a:r>
          </a:p>
          <a:p>
            <a:r>
              <a:rPr lang="en-US" dirty="0" smtClean="0"/>
              <a:t>Virtualization</a:t>
            </a:r>
            <a:endParaRPr lang="en-US" dirty="0"/>
          </a:p>
        </p:txBody>
      </p:sp>
    </p:spTree>
    <p:extLst>
      <p:ext uri="{BB962C8B-B14F-4D97-AF65-F5344CB8AC3E}">
        <p14:creationId xmlns:p14="http://schemas.microsoft.com/office/powerpoint/2010/main" val="155133639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6194" name="Object 6"/>
          <p:cNvGraphicFramePr>
            <a:graphicFrameLocks noChangeAspect="1"/>
          </p:cNvGraphicFramePr>
          <p:nvPr/>
        </p:nvGraphicFramePr>
        <p:xfrm>
          <a:off x="3657600" y="2514600"/>
          <a:ext cx="3962400" cy="2776538"/>
        </p:xfrm>
        <a:graphic>
          <a:graphicData uri="http://schemas.openxmlformats.org/presentationml/2006/ole">
            <mc:AlternateContent xmlns:mc="http://schemas.openxmlformats.org/markup-compatibility/2006">
              <mc:Choice xmlns:v="urn:schemas-microsoft-com:vml" Requires="v">
                <p:oleObj spid="_x0000_s2108" name="Slide" r:id="rId3" imgW="3655547" imgH="1897036" progId="PowerPoint.Slide.8">
                  <p:embed/>
                </p:oleObj>
              </mc:Choice>
              <mc:Fallback>
                <p:oleObj name="Slide" r:id="rId3" imgW="3655547" imgH="1897036" progId="PowerPoint.Slid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2514600"/>
                        <a:ext cx="3962400" cy="2776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6195" name="Rectangle 7"/>
          <p:cNvSpPr>
            <a:spLocks noGrp="1"/>
          </p:cNvSpPr>
          <p:nvPr>
            <p:ph type="title"/>
          </p:nvPr>
        </p:nvSpPr>
        <p:spPr/>
        <p:txBody>
          <a:bodyPr/>
          <a:lstStyle/>
          <a:p>
            <a:r>
              <a:rPr lang="en-US" altLang="en-US" smtClean="0"/>
              <a:t>VM execution</a:t>
            </a:r>
          </a:p>
        </p:txBody>
      </p:sp>
    </p:spTree>
    <p:extLst>
      <p:ext uri="{BB962C8B-B14F-4D97-AF65-F5344CB8AC3E}">
        <p14:creationId xmlns:p14="http://schemas.microsoft.com/office/powerpoint/2010/main" val="203363061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6"/>
          <p:cNvSpPr>
            <a:spLocks noGrp="1"/>
          </p:cNvSpPr>
          <p:nvPr>
            <p:ph type="title"/>
          </p:nvPr>
        </p:nvSpPr>
        <p:spPr/>
        <p:txBody>
          <a:bodyPr/>
          <a:lstStyle/>
          <a:p>
            <a:r>
              <a:rPr lang="en-US" altLang="en-US" smtClean="0"/>
              <a:t>VM operating system</a:t>
            </a:r>
          </a:p>
        </p:txBody>
      </p:sp>
      <p:graphicFrame>
        <p:nvGraphicFramePr>
          <p:cNvPr id="137219" name="Object 5"/>
          <p:cNvGraphicFramePr>
            <a:graphicFrameLocks noGrp="1" noChangeAspect="1"/>
          </p:cNvGraphicFramePr>
          <p:nvPr>
            <p:ph idx="1"/>
          </p:nvPr>
        </p:nvGraphicFramePr>
        <p:xfrm>
          <a:off x="3182938" y="1905001"/>
          <a:ext cx="6113462" cy="3444875"/>
        </p:xfrm>
        <a:graphic>
          <a:graphicData uri="http://schemas.openxmlformats.org/presentationml/2006/ole">
            <mc:AlternateContent xmlns:mc="http://schemas.openxmlformats.org/markup-compatibility/2006">
              <mc:Choice xmlns:v="urn:schemas-microsoft-com:vml" Requires="v">
                <p:oleObj spid="_x0000_s3132" name="Slide" r:id="rId3" imgW="5826421" imgH="2975700" progId="PowerPoint.Slide.8">
                  <p:embed/>
                </p:oleObj>
              </mc:Choice>
              <mc:Fallback>
                <p:oleObj name="Slide" r:id="rId3" imgW="5826421" imgH="2975700" progId="PowerPoint.Slide.8">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2938" y="1905001"/>
                        <a:ext cx="6113462"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5838272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SK Mansfield</a:t>
            </a:r>
            <a:endParaRPr lang="en-US"/>
          </a:p>
        </p:txBody>
      </p:sp>
      <p:sp>
        <p:nvSpPr>
          <p:cNvPr id="3" name="Slide Number Placeholder 2"/>
          <p:cNvSpPr>
            <a:spLocks noGrp="1"/>
          </p:cNvSpPr>
          <p:nvPr>
            <p:ph type="sldNum" sz="quarter" idx="12"/>
          </p:nvPr>
        </p:nvSpPr>
        <p:spPr/>
        <p:txBody>
          <a:bodyPr/>
          <a:lstStyle/>
          <a:p>
            <a:pPr>
              <a:defRPr/>
            </a:pPr>
            <a:fld id="{6AC79525-386C-408D-A376-12F7FF11DBB1}" type="slidenum">
              <a:rPr lang="en-US" smtClean="0"/>
              <a:pPr>
                <a:defRPr/>
              </a:pPr>
              <a:t>97</a:t>
            </a:fld>
            <a:endParaRPr lang="en-US"/>
          </a:p>
        </p:txBody>
      </p:sp>
      <p:sp>
        <p:nvSpPr>
          <p:cNvPr id="5124" name="TextBox 3"/>
          <p:cNvSpPr txBox="1">
            <a:spLocks noChangeArrowheads="1"/>
          </p:cNvSpPr>
          <p:nvPr/>
        </p:nvSpPr>
        <p:spPr bwMode="auto">
          <a:xfrm>
            <a:off x="6734961" y="214314"/>
            <a:ext cx="3766352" cy="461665"/>
          </a:xfrm>
          <a:prstGeom prst="rect">
            <a:avLst/>
          </a:prstGeom>
          <a:noFill/>
          <a:ln w="9525">
            <a:noFill/>
            <a:miter lim="800000"/>
            <a:headEnd/>
            <a:tailEnd/>
          </a:ln>
        </p:spPr>
        <p:txBody>
          <a:bodyPr wrap="none">
            <a:spAutoFit/>
          </a:bodyPr>
          <a:lstStyle/>
          <a:p>
            <a:pPr algn="r"/>
            <a:r>
              <a:rPr lang="en-US" sz="2400" b="1"/>
              <a:t>Overview of VM Technology</a:t>
            </a:r>
          </a:p>
        </p:txBody>
      </p:sp>
      <p:sp>
        <p:nvSpPr>
          <p:cNvPr id="5125" name="TextBox 17"/>
          <p:cNvSpPr txBox="1">
            <a:spLocks noChangeArrowheads="1"/>
          </p:cNvSpPr>
          <p:nvPr/>
        </p:nvSpPr>
        <p:spPr bwMode="auto">
          <a:xfrm>
            <a:off x="1855788" y="1081089"/>
            <a:ext cx="7542212" cy="5632311"/>
          </a:xfrm>
          <a:prstGeom prst="rect">
            <a:avLst/>
          </a:prstGeom>
          <a:noFill/>
          <a:ln w="9525">
            <a:noFill/>
            <a:miter lim="800000"/>
            <a:headEnd/>
            <a:tailEnd/>
          </a:ln>
        </p:spPr>
        <p:txBody>
          <a:bodyPr>
            <a:spAutoFit/>
          </a:bodyPr>
          <a:lstStyle/>
          <a:p>
            <a:r>
              <a:rPr lang="en-US" b="1" dirty="0"/>
              <a:t>VM technology grouped into 6 categories</a:t>
            </a:r>
          </a:p>
          <a:p>
            <a:endParaRPr lang="en-US" sz="600" dirty="0"/>
          </a:p>
          <a:p>
            <a:pPr lvl="1"/>
            <a:r>
              <a:rPr lang="en-US" dirty="0"/>
              <a:t>Hardware Virtualization (Emulation)</a:t>
            </a:r>
          </a:p>
          <a:p>
            <a:pPr lvl="1"/>
            <a:r>
              <a:rPr lang="en-US" dirty="0"/>
              <a:t>Full or Native Virtualization</a:t>
            </a:r>
          </a:p>
          <a:p>
            <a:pPr lvl="1"/>
            <a:r>
              <a:rPr lang="en-US" dirty="0" err="1"/>
              <a:t>Paravirtualization</a:t>
            </a:r>
            <a:endParaRPr lang="en-US" dirty="0"/>
          </a:p>
          <a:p>
            <a:pPr lvl="1"/>
            <a:r>
              <a:rPr lang="en-US" dirty="0"/>
              <a:t>Operating System Virtualization</a:t>
            </a:r>
          </a:p>
          <a:p>
            <a:pPr lvl="1"/>
            <a:r>
              <a:rPr lang="en-US" dirty="0"/>
              <a:t>Library Level Virtualization</a:t>
            </a:r>
          </a:p>
          <a:p>
            <a:pPr lvl="1"/>
            <a:r>
              <a:rPr lang="en-US" dirty="0"/>
              <a:t>Virtual Container</a:t>
            </a:r>
          </a:p>
          <a:p>
            <a:endParaRPr lang="en-US" dirty="0"/>
          </a:p>
          <a:p>
            <a:r>
              <a:rPr lang="en-US" b="1" dirty="0"/>
              <a:t>Principal Components</a:t>
            </a:r>
          </a:p>
          <a:p>
            <a:endParaRPr lang="en-US" sz="600" dirty="0"/>
          </a:p>
          <a:p>
            <a:pPr lvl="1"/>
            <a:r>
              <a:rPr lang="en-US" dirty="0"/>
              <a:t>Hardware</a:t>
            </a:r>
          </a:p>
          <a:p>
            <a:pPr lvl="1"/>
            <a:r>
              <a:rPr lang="en-US" dirty="0"/>
              <a:t>Virtual Machine Monitor (Hypervisor)</a:t>
            </a:r>
          </a:p>
          <a:p>
            <a:pPr lvl="1"/>
            <a:r>
              <a:rPr lang="en-US" dirty="0"/>
              <a:t>Guest Operating System</a:t>
            </a:r>
          </a:p>
          <a:p>
            <a:pPr lvl="1"/>
            <a:r>
              <a:rPr lang="en-US" dirty="0"/>
              <a:t>Host Monitor or Operating System</a:t>
            </a:r>
          </a:p>
          <a:p>
            <a:pPr lvl="1"/>
            <a:r>
              <a:rPr lang="en-US" dirty="0"/>
              <a:t>Applications</a:t>
            </a:r>
          </a:p>
          <a:p>
            <a:pPr lvl="1"/>
            <a:endParaRPr lang="en-US" dirty="0"/>
          </a:p>
          <a:p>
            <a:r>
              <a:rPr lang="en-US" b="1" dirty="0"/>
              <a:t>VM works on the principle that VMM manages all system resources</a:t>
            </a:r>
          </a:p>
          <a:p>
            <a:endParaRPr lang="en-US" sz="600" dirty="0"/>
          </a:p>
          <a:p>
            <a:pPr lvl="1"/>
            <a:r>
              <a:rPr lang="en-US" dirty="0"/>
              <a:t>I/O</a:t>
            </a:r>
          </a:p>
          <a:p>
            <a:pPr lvl="1"/>
            <a:r>
              <a:rPr lang="en-US" dirty="0"/>
              <a:t>Memory</a:t>
            </a:r>
          </a:p>
          <a:p>
            <a:pPr lvl="1"/>
            <a:r>
              <a:rPr lang="en-US" dirty="0"/>
              <a:t>Privileged Instructions</a:t>
            </a:r>
          </a:p>
        </p:txBody>
      </p:sp>
      <p:sp>
        <p:nvSpPr>
          <p:cNvPr id="20" name="Right Brace 19"/>
          <p:cNvSpPr/>
          <p:nvPr/>
        </p:nvSpPr>
        <p:spPr>
          <a:xfrm>
            <a:off x="5216525" y="5794375"/>
            <a:ext cx="203200" cy="83185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5127" name="TextBox 20"/>
          <p:cNvSpPr txBox="1">
            <a:spLocks noChangeArrowheads="1"/>
          </p:cNvSpPr>
          <p:nvPr/>
        </p:nvSpPr>
        <p:spPr bwMode="auto">
          <a:xfrm>
            <a:off x="5645150" y="5830889"/>
            <a:ext cx="4713288" cy="738187"/>
          </a:xfrm>
          <a:prstGeom prst="rect">
            <a:avLst/>
          </a:prstGeom>
          <a:noFill/>
          <a:ln w="9525">
            <a:noFill/>
            <a:miter lim="800000"/>
            <a:headEnd/>
            <a:tailEnd/>
          </a:ln>
        </p:spPr>
        <p:txBody>
          <a:bodyPr>
            <a:spAutoFit/>
          </a:bodyPr>
          <a:lstStyle/>
          <a:p>
            <a:r>
              <a:rPr lang="en-US" sz="1400"/>
              <a:t>VMM handles all system resource requests by taking</a:t>
            </a:r>
          </a:p>
          <a:p>
            <a:r>
              <a:rPr lang="en-US" sz="1400"/>
              <a:t>control and managing request.  Guest operating systems</a:t>
            </a:r>
          </a:p>
          <a:p>
            <a:r>
              <a:rPr lang="en-US" sz="1400"/>
              <a:t>and applications usually have no knowledge of the VMM.</a:t>
            </a:r>
          </a:p>
        </p:txBody>
      </p:sp>
      <p:pic>
        <p:nvPicPr>
          <p:cNvPr id="5128" name="Picture 2"/>
          <p:cNvPicPr>
            <a:picLocks noChangeAspect="1" noChangeArrowheads="1"/>
          </p:cNvPicPr>
          <p:nvPr/>
        </p:nvPicPr>
        <p:blipFill>
          <a:blip r:embed="rId2" cstate="print"/>
          <a:srcRect/>
          <a:stretch>
            <a:fillRect/>
          </a:stretch>
        </p:blipFill>
        <p:spPr bwMode="auto">
          <a:xfrm>
            <a:off x="7550150" y="804863"/>
            <a:ext cx="2959100" cy="2805112"/>
          </a:xfrm>
          <a:prstGeom prst="rect">
            <a:avLst/>
          </a:prstGeom>
          <a:noFill/>
          <a:ln w="9525">
            <a:noFill/>
            <a:miter lim="800000"/>
            <a:headEnd/>
            <a:tailEnd/>
          </a:ln>
        </p:spPr>
      </p:pic>
    </p:spTree>
    <p:extLst>
      <p:ext uri="{BB962C8B-B14F-4D97-AF65-F5344CB8AC3E}">
        <p14:creationId xmlns:p14="http://schemas.microsoft.com/office/powerpoint/2010/main" val="76999720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SK Mansfield</a:t>
            </a:r>
            <a:endParaRPr lang="en-US"/>
          </a:p>
        </p:txBody>
      </p:sp>
      <p:sp>
        <p:nvSpPr>
          <p:cNvPr id="3" name="Slide Number Placeholder 2"/>
          <p:cNvSpPr>
            <a:spLocks noGrp="1"/>
          </p:cNvSpPr>
          <p:nvPr>
            <p:ph type="sldNum" sz="quarter" idx="12"/>
          </p:nvPr>
        </p:nvSpPr>
        <p:spPr/>
        <p:txBody>
          <a:bodyPr/>
          <a:lstStyle/>
          <a:p>
            <a:pPr>
              <a:defRPr/>
            </a:pPr>
            <a:fld id="{2A697B5A-5A61-4996-B058-EE0E3DEE1696}" type="slidenum">
              <a:rPr lang="en-US" smtClean="0"/>
              <a:pPr>
                <a:defRPr/>
              </a:pPr>
              <a:t>98</a:t>
            </a:fld>
            <a:endParaRPr lang="en-US"/>
          </a:p>
        </p:txBody>
      </p:sp>
      <p:sp>
        <p:nvSpPr>
          <p:cNvPr id="6148" name="TextBox 3"/>
          <p:cNvSpPr txBox="1">
            <a:spLocks noChangeArrowheads="1"/>
          </p:cNvSpPr>
          <p:nvPr/>
        </p:nvSpPr>
        <p:spPr bwMode="auto">
          <a:xfrm>
            <a:off x="6734961" y="214314"/>
            <a:ext cx="3766352" cy="461665"/>
          </a:xfrm>
          <a:prstGeom prst="rect">
            <a:avLst/>
          </a:prstGeom>
          <a:noFill/>
          <a:ln w="9525">
            <a:noFill/>
            <a:miter lim="800000"/>
            <a:headEnd/>
            <a:tailEnd/>
          </a:ln>
        </p:spPr>
        <p:txBody>
          <a:bodyPr wrap="none">
            <a:spAutoFit/>
          </a:bodyPr>
          <a:lstStyle/>
          <a:p>
            <a:pPr algn="r"/>
            <a:r>
              <a:rPr lang="en-US" sz="2400" b="1"/>
              <a:t>Overview of VM Technology</a:t>
            </a:r>
          </a:p>
        </p:txBody>
      </p:sp>
      <p:pic>
        <p:nvPicPr>
          <p:cNvPr id="6149" name="Picture 3"/>
          <p:cNvPicPr>
            <a:picLocks noChangeAspect="1" noChangeArrowheads="1"/>
          </p:cNvPicPr>
          <p:nvPr/>
        </p:nvPicPr>
        <p:blipFill>
          <a:blip r:embed="rId2" cstate="print"/>
          <a:srcRect/>
          <a:stretch>
            <a:fillRect/>
          </a:stretch>
        </p:blipFill>
        <p:spPr bwMode="auto">
          <a:xfrm>
            <a:off x="6748463" y="1044576"/>
            <a:ext cx="3771900" cy="2239963"/>
          </a:xfrm>
          <a:prstGeom prst="rect">
            <a:avLst/>
          </a:prstGeom>
          <a:noFill/>
          <a:ln w="9525">
            <a:noFill/>
            <a:miter lim="800000"/>
            <a:headEnd/>
            <a:tailEnd/>
          </a:ln>
        </p:spPr>
      </p:pic>
      <p:pic>
        <p:nvPicPr>
          <p:cNvPr id="6150" name="Picture 4"/>
          <p:cNvPicPr>
            <a:picLocks noChangeAspect="1" noChangeArrowheads="1"/>
          </p:cNvPicPr>
          <p:nvPr/>
        </p:nvPicPr>
        <p:blipFill>
          <a:blip r:embed="rId3" cstate="print"/>
          <a:srcRect/>
          <a:stretch>
            <a:fillRect/>
          </a:stretch>
        </p:blipFill>
        <p:spPr bwMode="auto">
          <a:xfrm>
            <a:off x="6732588" y="4013201"/>
            <a:ext cx="3757612" cy="2232025"/>
          </a:xfrm>
          <a:prstGeom prst="rect">
            <a:avLst/>
          </a:prstGeom>
          <a:noFill/>
          <a:ln w="9525">
            <a:noFill/>
            <a:miter lim="800000"/>
            <a:headEnd/>
            <a:tailEnd/>
          </a:ln>
        </p:spPr>
      </p:pic>
      <p:sp>
        <p:nvSpPr>
          <p:cNvPr id="6151" name="TextBox 7"/>
          <p:cNvSpPr txBox="1">
            <a:spLocks noChangeArrowheads="1"/>
          </p:cNvSpPr>
          <p:nvPr/>
        </p:nvSpPr>
        <p:spPr bwMode="auto">
          <a:xfrm>
            <a:off x="1595438" y="1152525"/>
            <a:ext cx="4745530" cy="5509200"/>
          </a:xfrm>
          <a:prstGeom prst="rect">
            <a:avLst/>
          </a:prstGeom>
          <a:noFill/>
          <a:ln w="9525">
            <a:noFill/>
            <a:miter lim="800000"/>
            <a:headEnd/>
            <a:tailEnd/>
          </a:ln>
        </p:spPr>
        <p:txBody>
          <a:bodyPr wrap="none">
            <a:spAutoFit/>
          </a:bodyPr>
          <a:lstStyle/>
          <a:p>
            <a:r>
              <a:rPr lang="en-US" b="1"/>
              <a:t>Hardware Virtualization (Emulation)</a:t>
            </a:r>
          </a:p>
          <a:p>
            <a:endParaRPr lang="en-US" sz="600"/>
          </a:p>
          <a:p>
            <a:pPr lvl="1"/>
            <a:r>
              <a:rPr lang="en-US" sz="1600"/>
              <a:t>HVM emulates guest hardware platform</a:t>
            </a:r>
          </a:p>
          <a:p>
            <a:pPr lvl="1"/>
            <a:r>
              <a:rPr lang="en-US" sz="1600"/>
              <a:t>HVM manages all system resources</a:t>
            </a:r>
          </a:p>
          <a:p>
            <a:pPr lvl="1"/>
            <a:r>
              <a:rPr lang="en-US" sz="1600"/>
              <a:t>New hardware platforms</a:t>
            </a:r>
          </a:p>
          <a:p>
            <a:pPr lvl="1"/>
            <a:r>
              <a:rPr lang="en-US" sz="1600"/>
              <a:t>Multi-hardware platform utilization</a:t>
            </a:r>
          </a:p>
          <a:p>
            <a:pPr lvl="1"/>
            <a:r>
              <a:rPr lang="en-US" sz="1600"/>
              <a:t>Legacy hardware, operating system, and</a:t>
            </a:r>
          </a:p>
          <a:p>
            <a:pPr lvl="1"/>
            <a:r>
              <a:rPr lang="en-US" sz="1600"/>
              <a:t>   application platforms</a:t>
            </a:r>
          </a:p>
          <a:p>
            <a:pPr lvl="1"/>
            <a:r>
              <a:rPr lang="en-US" sz="1600"/>
              <a:t>Inefficient instruction ratio – 100 to 1000 : 1</a:t>
            </a:r>
          </a:p>
          <a:p>
            <a:pPr lvl="1"/>
            <a:r>
              <a:rPr lang="en-US" sz="1600"/>
              <a:t>   For legacy systems this may be ok</a:t>
            </a:r>
          </a:p>
          <a:p>
            <a:pPr lvl="1"/>
            <a:endParaRPr lang="en-US" sz="1600"/>
          </a:p>
          <a:p>
            <a:r>
              <a:rPr lang="en-US" b="1"/>
              <a:t>Full Virtualization</a:t>
            </a:r>
          </a:p>
          <a:p>
            <a:endParaRPr lang="en-US" sz="600"/>
          </a:p>
          <a:p>
            <a:pPr lvl="1"/>
            <a:r>
              <a:rPr lang="en-US" sz="1600"/>
              <a:t>Hardware Virtualization – Trap &amp; Emulate</a:t>
            </a:r>
          </a:p>
          <a:p>
            <a:pPr lvl="1"/>
            <a:r>
              <a:rPr lang="en-US" sz="1600"/>
              <a:t>Software Virtualization – Binary Translation(BT)</a:t>
            </a:r>
          </a:p>
          <a:p>
            <a:pPr lvl="1"/>
            <a:r>
              <a:rPr lang="en-US" sz="1600"/>
              <a:t>VMM manages all system resource requests</a:t>
            </a:r>
          </a:p>
          <a:p>
            <a:pPr lvl="1"/>
            <a:r>
              <a:rPr lang="en-US" sz="1600"/>
              <a:t>Guest OS have no knowledge of VM environment</a:t>
            </a:r>
          </a:p>
          <a:p>
            <a:pPr lvl="1"/>
            <a:r>
              <a:rPr lang="en-US" sz="1600"/>
              <a:t>Sometimes VMM has I/O driver suite</a:t>
            </a:r>
          </a:p>
          <a:p>
            <a:pPr lvl="1"/>
            <a:r>
              <a:rPr lang="en-US" sz="1600"/>
              <a:t>    Faster but a lot of new I/O code development</a:t>
            </a:r>
          </a:p>
          <a:p>
            <a:pPr lvl="1"/>
            <a:r>
              <a:rPr lang="en-US" sz="1600"/>
              <a:t>Sometimes Host OS manages I/O driver suite</a:t>
            </a:r>
          </a:p>
          <a:p>
            <a:pPr lvl="1"/>
            <a:r>
              <a:rPr lang="en-US" sz="1600"/>
              <a:t>    Slower but little new I/O code development</a:t>
            </a:r>
          </a:p>
          <a:p>
            <a:pPr lvl="1"/>
            <a:r>
              <a:rPr lang="en-US" sz="1600"/>
              <a:t>Some Combine both for best performance/code</a:t>
            </a:r>
          </a:p>
          <a:p>
            <a:pPr lvl="1"/>
            <a:r>
              <a:rPr lang="en-US" sz="1600"/>
              <a:t>    tradeoff</a:t>
            </a:r>
          </a:p>
        </p:txBody>
      </p:sp>
      <p:sp>
        <p:nvSpPr>
          <p:cNvPr id="6152" name="TextBox 8"/>
          <p:cNvSpPr txBox="1">
            <a:spLocks noChangeArrowheads="1"/>
          </p:cNvSpPr>
          <p:nvPr/>
        </p:nvSpPr>
        <p:spPr bwMode="auto">
          <a:xfrm>
            <a:off x="6748464" y="3074989"/>
            <a:ext cx="1963551" cy="307777"/>
          </a:xfrm>
          <a:prstGeom prst="rect">
            <a:avLst/>
          </a:prstGeom>
          <a:noFill/>
          <a:ln w="9525">
            <a:noFill/>
            <a:miter lim="800000"/>
            <a:headEnd/>
            <a:tailEnd/>
          </a:ln>
        </p:spPr>
        <p:txBody>
          <a:bodyPr wrap="none">
            <a:spAutoFit/>
          </a:bodyPr>
          <a:lstStyle/>
          <a:p>
            <a:r>
              <a:rPr lang="en-US" sz="1400" b="1"/>
              <a:t>Hardware Virtualization</a:t>
            </a:r>
          </a:p>
        </p:txBody>
      </p:sp>
      <p:sp>
        <p:nvSpPr>
          <p:cNvPr id="6153" name="TextBox 9"/>
          <p:cNvSpPr txBox="1">
            <a:spLocks noChangeArrowheads="1"/>
          </p:cNvSpPr>
          <p:nvPr/>
        </p:nvSpPr>
        <p:spPr bwMode="auto">
          <a:xfrm>
            <a:off x="6735763" y="6018214"/>
            <a:ext cx="1499962" cy="307777"/>
          </a:xfrm>
          <a:prstGeom prst="rect">
            <a:avLst/>
          </a:prstGeom>
          <a:noFill/>
          <a:ln w="9525">
            <a:noFill/>
            <a:miter lim="800000"/>
            <a:headEnd/>
            <a:tailEnd/>
          </a:ln>
        </p:spPr>
        <p:txBody>
          <a:bodyPr wrap="none">
            <a:spAutoFit/>
          </a:bodyPr>
          <a:lstStyle/>
          <a:p>
            <a:r>
              <a:rPr lang="en-US" sz="1400" b="1"/>
              <a:t>Full Virtualization</a:t>
            </a:r>
          </a:p>
        </p:txBody>
      </p:sp>
    </p:spTree>
    <p:extLst>
      <p:ext uri="{BB962C8B-B14F-4D97-AF65-F5344CB8AC3E}">
        <p14:creationId xmlns:p14="http://schemas.microsoft.com/office/powerpoint/2010/main" val="333147701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85000" lnSpcReduction="20000"/>
          </a:bodyPr>
          <a:lstStyle/>
          <a:p>
            <a:r>
              <a:rPr lang="de-DE" dirty="0"/>
              <a:t>[Bus96]  F. Buschmann, R. Meunier, H. Rohnert, P. Sommerland, and M. Stal.</a:t>
            </a:r>
            <a:r>
              <a:rPr lang="de-DE" i="1" dirty="0"/>
              <a:t>, </a:t>
            </a:r>
            <a:r>
              <a:rPr lang="de-DE" i="1" dirty="0" smtClean="0"/>
              <a:t>Pattern-</a:t>
            </a:r>
            <a:r>
              <a:rPr lang="en-US" i="1" dirty="0" smtClean="0"/>
              <a:t>oriented </a:t>
            </a:r>
            <a:r>
              <a:rPr lang="en-US" i="1" dirty="0"/>
              <a:t>software architecture</a:t>
            </a:r>
            <a:r>
              <a:rPr lang="en-US" dirty="0"/>
              <a:t>, Wiley 1996</a:t>
            </a:r>
            <a:r>
              <a:rPr lang="en-US" dirty="0" smtClean="0"/>
              <a:t>.</a:t>
            </a:r>
          </a:p>
          <a:p>
            <a:r>
              <a:rPr lang="en-US" dirty="0"/>
              <a:t>[Hut10]  G. Hutch, “Getting the most out of Virtualization”, The Architecture Journal, </a:t>
            </a:r>
            <a:r>
              <a:rPr lang="en-US" dirty="0">
                <a:hlinkClick r:id="rId2"/>
              </a:rPr>
              <a:t>http://msdn.microsoft.com/en-us/architecture/ff803574.aspx</a:t>
            </a:r>
            <a:endParaRPr lang="en-US" dirty="0"/>
          </a:p>
          <a:p>
            <a:r>
              <a:rPr lang="en-US" dirty="0"/>
              <a:t>[Luo10] Y. Luo, “Network I/O virtualization for cloud computing”, </a:t>
            </a:r>
            <a:r>
              <a:rPr lang="en-US" i="1" dirty="0"/>
              <a:t>IEEE IT Pro</a:t>
            </a:r>
            <a:r>
              <a:rPr lang="en-US" dirty="0"/>
              <a:t>, Sept./Oct. 2010, 36-41</a:t>
            </a:r>
          </a:p>
          <a:p>
            <a:r>
              <a:rPr lang="en-US" dirty="0" smtClean="0"/>
              <a:t>[</a:t>
            </a:r>
            <a:r>
              <a:rPr lang="en-US" dirty="0"/>
              <a:t>Sch95]  D.C. Schmidt, “Using design patterns to develop reusable object-oriented communication software”, </a:t>
            </a:r>
            <a:r>
              <a:rPr lang="en-US" i="1" dirty="0"/>
              <a:t>Comm. of the ACM</a:t>
            </a:r>
            <a:r>
              <a:rPr lang="en-US" dirty="0"/>
              <a:t>, vol. 38, No 10, October 1995, 65-74.</a:t>
            </a:r>
          </a:p>
          <a:p>
            <a:r>
              <a:rPr lang="en-US" dirty="0" smtClean="0"/>
              <a:t>[</a:t>
            </a:r>
            <a:r>
              <a:rPr lang="en-US" dirty="0"/>
              <a:t>Sch99] D.C. Schmidt and C. </a:t>
            </a:r>
            <a:r>
              <a:rPr lang="en-US" dirty="0" err="1"/>
              <a:t>Cleeland</a:t>
            </a:r>
            <a:r>
              <a:rPr lang="en-US" dirty="0"/>
              <a:t>, “Applying patterns to develop extensible ORB middleware”, </a:t>
            </a:r>
            <a:r>
              <a:rPr lang="en-US" i="1" dirty="0"/>
              <a:t>IEEE Comm. Mag.,</a:t>
            </a:r>
            <a:r>
              <a:rPr lang="en-US" dirty="0"/>
              <a:t> April 1999, 54-63.</a:t>
            </a:r>
          </a:p>
          <a:p>
            <a:r>
              <a:rPr lang="en-US" dirty="0" smtClean="0"/>
              <a:t>[</a:t>
            </a:r>
            <a:r>
              <a:rPr lang="en-US" dirty="0"/>
              <a:t>Sch00]  D. C. Schmidt, M. </a:t>
            </a:r>
            <a:r>
              <a:rPr lang="en-US" dirty="0" err="1"/>
              <a:t>Stal</a:t>
            </a:r>
            <a:r>
              <a:rPr lang="en-US" dirty="0"/>
              <a:t>, H. Rohnert, and F. </a:t>
            </a:r>
            <a:r>
              <a:rPr lang="en-US" dirty="0" err="1"/>
              <a:t>Buschmann</a:t>
            </a:r>
            <a:r>
              <a:rPr lang="en-US" dirty="0"/>
              <a:t>, </a:t>
            </a:r>
            <a:r>
              <a:rPr lang="en-US" i="1" dirty="0"/>
              <a:t>Pattern-Oriented Software Architecture</a:t>
            </a:r>
            <a:r>
              <a:rPr lang="en-US" dirty="0"/>
              <a:t>,” Wiley  2000.</a:t>
            </a:r>
          </a:p>
          <a:p>
            <a:pPr marL="0" indent="0">
              <a:buNone/>
            </a:pPr>
            <a:endParaRPr lang="en-US" dirty="0"/>
          </a:p>
          <a:p>
            <a:endParaRPr lang="en-US" dirty="0"/>
          </a:p>
        </p:txBody>
      </p:sp>
    </p:spTree>
    <p:extLst>
      <p:ext uri="{BB962C8B-B14F-4D97-AF65-F5344CB8AC3E}">
        <p14:creationId xmlns:p14="http://schemas.microsoft.com/office/powerpoint/2010/main" val="37497922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485</TotalTime>
  <Words>3888</Words>
  <Application>Microsoft Office PowerPoint</Application>
  <PresentationFormat>Widescreen</PresentationFormat>
  <Paragraphs>402</Paragraphs>
  <Slides>99</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99</vt:i4>
      </vt:variant>
    </vt:vector>
  </HeadingPairs>
  <TitlesOfParts>
    <vt:vector size="108" baseType="lpstr">
      <vt:lpstr>Arial</vt:lpstr>
      <vt:lpstr>Calibri</vt:lpstr>
      <vt:lpstr>Calibri Light</vt:lpstr>
      <vt:lpstr>Script</vt:lpstr>
      <vt:lpstr>Symbol</vt:lpstr>
      <vt:lpstr>Times New Roman</vt:lpstr>
      <vt:lpstr>Office Theme</vt:lpstr>
      <vt:lpstr>Document</vt:lpstr>
      <vt:lpstr>Slide</vt:lpstr>
      <vt:lpstr>Chapter 6. Security aspects of distributed and networked systems</vt:lpstr>
      <vt:lpstr>Security services</vt:lpstr>
      <vt:lpstr>Unit of protection</vt:lpstr>
      <vt:lpstr>Security Logger and Auditor</vt:lpstr>
      <vt:lpstr>Class diagram of Logger/Auditor</vt:lpstr>
      <vt:lpstr>Distribution architectures</vt:lpstr>
      <vt:lpstr>Distributed Objects</vt:lpstr>
      <vt:lpstr>PowerPoint Presentation</vt:lpstr>
      <vt:lpstr>Middleware support for application architecture</vt:lpstr>
      <vt:lpstr>Middleware patterns</vt:lpstr>
      <vt:lpstr>Architectural styles</vt:lpstr>
      <vt:lpstr>MVC pattern-- intent</vt:lpstr>
      <vt:lpstr>Problem</vt:lpstr>
      <vt:lpstr>Forces</vt:lpstr>
      <vt:lpstr>Class diagram of MVC</vt:lpstr>
      <vt:lpstr>Propagating an event</vt:lpstr>
      <vt:lpstr>MVC in the web</vt:lpstr>
      <vt:lpstr>Secure MVC</vt:lpstr>
      <vt:lpstr>Broker</vt:lpstr>
      <vt:lpstr>PowerPoint Presentation</vt:lpstr>
      <vt:lpstr>PowerPoint Presentation</vt:lpstr>
      <vt:lpstr>Known uses</vt:lpstr>
      <vt:lpstr>Consequences</vt:lpstr>
      <vt:lpstr>Secure Broker: problems</vt:lpstr>
      <vt:lpstr>Securing a Broker </vt:lpstr>
      <vt:lpstr>Secure Pipes and Filters</vt:lpstr>
      <vt:lpstr>Secure Pipes and Filters object diagram</vt:lpstr>
      <vt:lpstr>UC “Apply an operation on a data stream”</vt:lpstr>
      <vt:lpstr>Blackboard</vt:lpstr>
      <vt:lpstr>Object diagram of Blackboard pattern</vt:lpstr>
      <vt:lpstr>Secure Blackboard</vt:lpstr>
      <vt:lpstr>Secure Blackboard</vt:lpstr>
      <vt:lpstr>Use case “Apply an operation on the Blackboard”</vt:lpstr>
      <vt:lpstr> Secure Three-Tier Architecture Pattern   </vt:lpstr>
      <vt:lpstr>Secure Three-tier  (N-tier in general)</vt:lpstr>
      <vt:lpstr>Enterprise Service Bus (ESB) pattern</vt:lpstr>
      <vt:lpstr>ESB pattern</vt:lpstr>
      <vt:lpstr>Forces (Cont.)</vt:lpstr>
      <vt:lpstr>ESB structure </vt:lpstr>
      <vt:lpstr>ESB class model</vt:lpstr>
      <vt:lpstr>ESB service access</vt:lpstr>
      <vt:lpstr>ESB related patterns</vt:lpstr>
      <vt:lpstr>Support patterns</vt:lpstr>
      <vt:lpstr>Publish Subscribe</vt:lpstr>
      <vt:lpstr>Distributed P/S</vt:lpstr>
      <vt:lpstr>Solution</vt:lpstr>
      <vt:lpstr>Dist. P/S class diagram</vt:lpstr>
      <vt:lpstr>UC: Publish an event</vt:lpstr>
      <vt:lpstr>Implementation</vt:lpstr>
      <vt:lpstr>Known uses</vt:lpstr>
      <vt:lpstr>Variants</vt:lpstr>
      <vt:lpstr>Advantages</vt:lpstr>
      <vt:lpstr>More advantages</vt:lpstr>
      <vt:lpstr>Liabilities</vt:lpstr>
      <vt:lpstr>Secure P/S</vt:lpstr>
      <vt:lpstr>PowerPoint Presentation</vt:lpstr>
      <vt:lpstr>PowerPoint Presentation</vt:lpstr>
      <vt:lpstr>Façade </vt:lpstr>
      <vt:lpstr>Façade class diagram</vt:lpstr>
      <vt:lpstr>Consequences</vt:lpstr>
      <vt:lpstr>Network security</vt:lpstr>
      <vt:lpstr>PowerPoint Presentation</vt:lpstr>
      <vt:lpstr>Use of encryption in the architecture</vt:lpstr>
      <vt:lpstr>Cryptography value</vt:lpstr>
      <vt:lpstr>Mechanism</vt:lpstr>
      <vt:lpstr>Symmetric cryptosystem</vt:lpstr>
      <vt:lpstr>Symmetric Encryption </vt:lpstr>
      <vt:lpstr>PowerPoint Presentation</vt:lpstr>
      <vt:lpstr>UC “Encrypt a message”</vt:lpstr>
      <vt:lpstr>UC “Decrypt a message”</vt:lpstr>
      <vt:lpstr>Public Key systems</vt:lpstr>
      <vt:lpstr>Public key systems</vt:lpstr>
      <vt:lpstr>Digital signature requirements</vt:lpstr>
      <vt:lpstr>PowerPoint Presentation</vt:lpstr>
      <vt:lpstr>Certificates</vt:lpstr>
      <vt:lpstr>Certificate contents</vt:lpstr>
      <vt:lpstr>PowerPoint Presentation</vt:lpstr>
      <vt:lpstr>PowerPoint Presentation</vt:lpstr>
      <vt:lpstr>PowerPoint Presentation</vt:lpstr>
      <vt:lpstr>TLS (SSL) protocol pattern</vt:lpstr>
      <vt:lpstr>UC: Request service</vt:lpstr>
      <vt:lpstr>Virtual Private Networks (VPNs)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Defined Networks (SDN)</vt:lpstr>
      <vt:lpstr>Software Defined Network (SDN) Architecture</vt:lpstr>
      <vt:lpstr>PowerPoint Presentation</vt:lpstr>
      <vt:lpstr>PowerPoint Presentation</vt:lpstr>
      <vt:lpstr>Operating system support for clouds</vt:lpstr>
      <vt:lpstr>VM execution</vt:lpstr>
      <vt:lpstr>VM operating system</vt:lpstr>
      <vt:lpstr>PowerPoint Presentation</vt:lpstr>
      <vt:lpstr>PowerPoint Presentation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Eduardo</dc:creator>
  <cp:lastModifiedBy>Eduardo</cp:lastModifiedBy>
  <cp:revision>57</cp:revision>
  <dcterms:created xsi:type="dcterms:W3CDTF">2016-05-22T09:22:29Z</dcterms:created>
  <dcterms:modified xsi:type="dcterms:W3CDTF">2016-06-02T09:40:29Z</dcterms:modified>
</cp:coreProperties>
</file>