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84" r:id="rId3"/>
    <p:sldId id="385" r:id="rId4"/>
    <p:sldId id="386" r:id="rId5"/>
    <p:sldId id="263" r:id="rId6"/>
    <p:sldId id="368" r:id="rId7"/>
    <p:sldId id="344" r:id="rId8"/>
    <p:sldId id="365" r:id="rId9"/>
    <p:sldId id="345" r:id="rId10"/>
    <p:sldId id="369" r:id="rId11"/>
    <p:sldId id="305" r:id="rId12"/>
    <p:sldId id="306" r:id="rId13"/>
    <p:sldId id="307" r:id="rId14"/>
    <p:sldId id="308" r:id="rId15"/>
    <p:sldId id="371" r:id="rId16"/>
    <p:sldId id="309" r:id="rId17"/>
    <p:sldId id="311" r:id="rId18"/>
    <p:sldId id="312" r:id="rId19"/>
    <p:sldId id="313" r:id="rId20"/>
    <p:sldId id="314" r:id="rId21"/>
    <p:sldId id="315" r:id="rId22"/>
    <p:sldId id="378" r:id="rId23"/>
    <p:sldId id="350" r:id="rId24"/>
    <p:sldId id="318" r:id="rId25"/>
    <p:sldId id="363" r:id="rId26"/>
    <p:sldId id="328" r:id="rId27"/>
    <p:sldId id="372" r:id="rId28"/>
    <p:sldId id="329" r:id="rId29"/>
    <p:sldId id="373" r:id="rId30"/>
    <p:sldId id="352" r:id="rId31"/>
    <p:sldId id="353" r:id="rId32"/>
    <p:sldId id="354" r:id="rId33"/>
    <p:sldId id="330" r:id="rId34"/>
    <p:sldId id="331" r:id="rId35"/>
    <p:sldId id="332" r:id="rId36"/>
    <p:sldId id="333" r:id="rId37"/>
    <p:sldId id="334" r:id="rId38"/>
    <p:sldId id="379" r:id="rId39"/>
    <p:sldId id="380" r:id="rId40"/>
    <p:sldId id="382" r:id="rId41"/>
    <p:sldId id="383" r:id="rId42"/>
    <p:sldId id="357" r:id="rId43"/>
    <p:sldId id="358"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60" r:id="rId57"/>
    <p:sldId id="361" r:id="rId58"/>
    <p:sldId id="362" r:id="rId59"/>
    <p:sldId id="381" r:id="rId60"/>
    <p:sldId id="374" r:id="rId61"/>
    <p:sldId id="375" r:id="rId62"/>
    <p:sldId id="376" r:id="rId63"/>
    <p:sldId id="37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5759A-5766-4E65-BC82-4AD67A8E5A80}"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E0DA1-AFC6-4CAE-B13F-28F296343F02}" type="slidenum">
              <a:rPr lang="en-US" smtClean="0"/>
              <a:t>‹#›</a:t>
            </a:fld>
            <a:endParaRPr lang="en-US"/>
          </a:p>
        </p:txBody>
      </p:sp>
    </p:spTree>
    <p:extLst>
      <p:ext uri="{BB962C8B-B14F-4D97-AF65-F5344CB8AC3E}">
        <p14:creationId xmlns:p14="http://schemas.microsoft.com/office/powerpoint/2010/main" val="273826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EC7F2-FA7D-495B-9122-942869105520}"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11199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EC7F2-FA7D-495B-9122-942869105520}"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29326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EC7F2-FA7D-495B-9122-942869105520}"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7625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EC7F2-FA7D-495B-9122-942869105520}"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33721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EC7F2-FA7D-495B-9122-942869105520}"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63111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7EC7F2-FA7D-495B-9122-942869105520}"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214068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7EC7F2-FA7D-495B-9122-942869105520}"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77638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7EC7F2-FA7D-495B-9122-942869105520}"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43666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EC7F2-FA7D-495B-9122-942869105520}"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82020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EC7F2-FA7D-495B-9122-942869105520}"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26135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EC7F2-FA7D-495B-9122-942869105520}"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236789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EC7F2-FA7D-495B-9122-942869105520}"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A746-9A53-4648-954F-D6705F631072}" type="slidenum">
              <a:rPr lang="en-US" smtClean="0"/>
              <a:t>‹#›</a:t>
            </a:fld>
            <a:endParaRPr lang="en-US"/>
          </a:p>
        </p:txBody>
      </p:sp>
    </p:spTree>
    <p:extLst>
      <p:ext uri="{BB962C8B-B14F-4D97-AF65-F5344CB8AC3E}">
        <p14:creationId xmlns:p14="http://schemas.microsoft.com/office/powerpoint/2010/main" val="110904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Hypertext_Transfer_Protocol" TargetMode="External"/><Relationship Id="rId2" Type="http://schemas.openxmlformats.org/officeDocument/2006/relationships/hyperlink" Target="http://en.wikipedia.org/wiki/Remote_Procedure_Call" TargetMode="External"/><Relationship Id="rId1" Type="http://schemas.openxmlformats.org/officeDocument/2006/relationships/slideLayout" Target="../slideLayouts/slideLayout7.xml"/><Relationship Id="rId4" Type="http://schemas.openxmlformats.org/officeDocument/2006/relationships/hyperlink" Target="http://en.wikipedia.org/wiki/Web_services_protocol_stack"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www.csoonline.com/article/216902/Threat_Watch_Cross_Site_Request_Forgery_CSRF_"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en.wikipedia.org/wiki/HTML_element#Images_and_object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 Web Security</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E.B.Fernandez</a:t>
            </a:r>
            <a:endParaRPr lang="en-US" dirty="0"/>
          </a:p>
        </p:txBody>
      </p:sp>
    </p:spTree>
    <p:extLst>
      <p:ext uri="{BB962C8B-B14F-4D97-AF65-F5344CB8AC3E}">
        <p14:creationId xmlns:p14="http://schemas.microsoft.com/office/powerpoint/2010/main" val="400009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36"/>
          <p:cNvSpPr>
            <a:spLocks noChangeArrowheads="1"/>
          </p:cNvSpPr>
          <p:nvPr/>
        </p:nvSpPr>
        <p:spPr bwMode="auto">
          <a:xfrm>
            <a:off x="5364163" y="2318822"/>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5" name="Rectangle 37"/>
          <p:cNvSpPr>
            <a:spLocks noChangeArrowheads="1"/>
          </p:cNvSpPr>
          <p:nvPr/>
        </p:nvSpPr>
        <p:spPr bwMode="auto">
          <a:xfrm>
            <a:off x="5364163" y="3361809"/>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6" name="Rectangle 38"/>
          <p:cNvSpPr>
            <a:spLocks noChangeArrowheads="1"/>
          </p:cNvSpPr>
          <p:nvPr/>
        </p:nvSpPr>
        <p:spPr bwMode="auto">
          <a:xfrm>
            <a:off x="3884613" y="2318822"/>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7" name="Rectangle 39"/>
          <p:cNvSpPr>
            <a:spLocks noChangeArrowheads="1"/>
          </p:cNvSpPr>
          <p:nvPr/>
        </p:nvSpPr>
        <p:spPr bwMode="auto">
          <a:xfrm>
            <a:off x="3884613" y="3361809"/>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8" name="Rectangle 40"/>
          <p:cNvSpPr>
            <a:spLocks noChangeArrowheads="1"/>
          </p:cNvSpPr>
          <p:nvPr/>
        </p:nvSpPr>
        <p:spPr bwMode="auto">
          <a:xfrm>
            <a:off x="2428876" y="3361809"/>
            <a:ext cx="1281113" cy="369332"/>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99CC"/>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9" name="Rectangle 41"/>
          <p:cNvSpPr>
            <a:spLocks noChangeArrowheads="1"/>
          </p:cNvSpPr>
          <p:nvPr/>
        </p:nvSpPr>
        <p:spPr bwMode="auto">
          <a:xfrm>
            <a:off x="2428875" y="5371584"/>
            <a:ext cx="5257800"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57386" name="Rectangle 42"/>
          <p:cNvSpPr>
            <a:spLocks noChangeArrowheads="1"/>
          </p:cNvSpPr>
          <p:nvPr/>
        </p:nvSpPr>
        <p:spPr bwMode="auto">
          <a:xfrm>
            <a:off x="2428875" y="4404797"/>
            <a:ext cx="4216400" cy="369332"/>
          </a:xfrm>
          <a:prstGeom prst="rect">
            <a:avLst/>
          </a:prstGeom>
          <a:solidFill>
            <a:schemeClr val="bg2">
              <a:lumMod val="5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sp3d>
        </p:spPr>
        <p:txBody>
          <a:bodyPr anchor="ctr">
            <a:spAutoFit/>
            <a:flatTx/>
          </a:bodyPr>
          <a:lstStyle/>
          <a:p>
            <a:pPr eaLnBrk="0" hangingPunct="0">
              <a:defRPr/>
            </a:pPr>
            <a:endParaRPr lang="en-US" dirty="0">
              <a:latin typeface="Arial" charset="0"/>
            </a:endParaRPr>
          </a:p>
        </p:txBody>
      </p:sp>
      <p:sp>
        <p:nvSpPr>
          <p:cNvPr id="57387" name="Rectangle 43"/>
          <p:cNvSpPr>
            <a:spLocks noChangeArrowheads="1"/>
          </p:cNvSpPr>
          <p:nvPr/>
        </p:nvSpPr>
        <p:spPr bwMode="auto">
          <a:xfrm>
            <a:off x="7983539" y="5371584"/>
            <a:ext cx="846137" cy="369332"/>
          </a:xfrm>
          <a:prstGeom prst="rect">
            <a:avLst/>
          </a:prstGeom>
          <a:solidFill>
            <a:schemeClr val="bg2">
              <a:lumMod val="5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sp3d>
        </p:spPr>
        <p:txBody>
          <a:bodyPr anchor="ctr">
            <a:spAutoFit/>
            <a:flatTx/>
          </a:bodyPr>
          <a:lstStyle/>
          <a:p>
            <a:pPr eaLnBrk="0" hangingPunct="0">
              <a:defRPr/>
            </a:pPr>
            <a:endParaRPr lang="en-US" dirty="0">
              <a:latin typeface="Arial" charset="0"/>
            </a:endParaRPr>
          </a:p>
        </p:txBody>
      </p:sp>
      <p:sp>
        <p:nvSpPr>
          <p:cNvPr id="57388" name="Rectangle 44"/>
          <p:cNvSpPr>
            <a:spLocks noChangeArrowheads="1"/>
          </p:cNvSpPr>
          <p:nvPr/>
        </p:nvSpPr>
        <p:spPr bwMode="auto">
          <a:xfrm>
            <a:off x="9177339" y="5371584"/>
            <a:ext cx="846137" cy="369332"/>
          </a:xfrm>
          <a:prstGeom prst="rect">
            <a:avLst/>
          </a:prstGeom>
          <a:solidFill>
            <a:schemeClr val="bg2">
              <a:lumMod val="5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sp3d>
        </p:spPr>
        <p:txBody>
          <a:bodyPr anchor="ctr">
            <a:spAutoFit/>
            <a:flatTx/>
          </a:bodyPr>
          <a:lstStyle/>
          <a:p>
            <a:pPr eaLnBrk="0" hangingPunct="0">
              <a:defRPr/>
            </a:pPr>
            <a:endParaRPr lang="en-US" dirty="0">
              <a:latin typeface="Arial" charset="0"/>
            </a:endParaRPr>
          </a:p>
        </p:txBody>
      </p:sp>
      <p:sp>
        <p:nvSpPr>
          <p:cNvPr id="479243" name="Text Box 45"/>
          <p:cNvSpPr txBox="1">
            <a:spLocks noChangeArrowheads="1"/>
          </p:cNvSpPr>
          <p:nvPr/>
        </p:nvSpPr>
        <p:spPr bwMode="auto">
          <a:xfrm>
            <a:off x="4029075" y="2374901"/>
            <a:ext cx="1079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WS-Federation</a:t>
            </a:r>
          </a:p>
        </p:txBody>
      </p:sp>
      <p:sp>
        <p:nvSpPr>
          <p:cNvPr id="479244" name="Rectangle 46"/>
          <p:cNvSpPr>
            <a:spLocks noChangeArrowheads="1"/>
          </p:cNvSpPr>
          <p:nvPr/>
        </p:nvSpPr>
        <p:spPr bwMode="auto">
          <a:xfrm>
            <a:off x="2451101" y="2318822"/>
            <a:ext cx="1281113"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45" name="Text Box 47"/>
          <p:cNvSpPr txBox="1">
            <a:spLocks noChangeArrowheads="1"/>
          </p:cNvSpPr>
          <p:nvPr/>
        </p:nvSpPr>
        <p:spPr bwMode="auto">
          <a:xfrm>
            <a:off x="2384426" y="2278064"/>
            <a:ext cx="1414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a:t>
            </a:r>
            <a:br>
              <a:rPr lang="en-US" altLang="en-US" sz="1000" i="0"/>
            </a:br>
            <a:r>
              <a:rPr lang="en-US" altLang="en-US" sz="1000" i="0"/>
              <a:t>SecureConversation</a:t>
            </a:r>
          </a:p>
        </p:txBody>
      </p:sp>
      <p:sp>
        <p:nvSpPr>
          <p:cNvPr id="479246" name="Text Box 48"/>
          <p:cNvSpPr txBox="1">
            <a:spLocks noChangeArrowheads="1"/>
          </p:cNvSpPr>
          <p:nvPr/>
        </p:nvSpPr>
        <p:spPr bwMode="auto">
          <a:xfrm>
            <a:off x="5461000" y="2374901"/>
            <a:ext cx="1250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WS-Authorization</a:t>
            </a:r>
          </a:p>
        </p:txBody>
      </p:sp>
      <p:sp>
        <p:nvSpPr>
          <p:cNvPr id="479247" name="Text Box 49"/>
          <p:cNvSpPr txBox="1">
            <a:spLocks noChangeArrowheads="1"/>
          </p:cNvSpPr>
          <p:nvPr/>
        </p:nvSpPr>
        <p:spPr bwMode="auto">
          <a:xfrm>
            <a:off x="2690814" y="3417889"/>
            <a:ext cx="803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WS-Policy</a:t>
            </a:r>
          </a:p>
        </p:txBody>
      </p:sp>
      <p:sp>
        <p:nvSpPr>
          <p:cNvPr id="479248" name="Text Box 50"/>
          <p:cNvSpPr txBox="1">
            <a:spLocks noChangeArrowheads="1"/>
          </p:cNvSpPr>
          <p:nvPr/>
        </p:nvSpPr>
        <p:spPr bwMode="auto">
          <a:xfrm>
            <a:off x="4137025" y="3417889"/>
            <a:ext cx="749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WS-Trust</a:t>
            </a:r>
          </a:p>
        </p:txBody>
      </p:sp>
      <p:sp>
        <p:nvSpPr>
          <p:cNvPr id="479249" name="Text Box 51"/>
          <p:cNvSpPr txBox="1">
            <a:spLocks noChangeArrowheads="1"/>
          </p:cNvSpPr>
          <p:nvPr/>
        </p:nvSpPr>
        <p:spPr bwMode="auto">
          <a:xfrm>
            <a:off x="5611814" y="3417889"/>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WS-Privacy</a:t>
            </a:r>
          </a:p>
        </p:txBody>
      </p:sp>
      <p:grpSp>
        <p:nvGrpSpPr>
          <p:cNvPr id="479250" name="Group 52"/>
          <p:cNvGrpSpPr>
            <a:grpSpLocks/>
          </p:cNvGrpSpPr>
          <p:nvPr/>
        </p:nvGrpSpPr>
        <p:grpSpPr bwMode="auto">
          <a:xfrm>
            <a:off x="6813551" y="4405319"/>
            <a:ext cx="720725" cy="369888"/>
            <a:chOff x="3332" y="2775"/>
            <a:chExt cx="454" cy="233"/>
          </a:xfrm>
        </p:grpSpPr>
        <p:sp>
          <p:nvSpPr>
            <p:cNvPr id="479267" name="Rectangle 53"/>
            <p:cNvSpPr>
              <a:spLocks noChangeArrowheads="1"/>
            </p:cNvSpPr>
            <p:nvPr/>
          </p:nvSpPr>
          <p:spPr bwMode="auto">
            <a:xfrm>
              <a:off x="3332" y="2775"/>
              <a:ext cx="454" cy="233"/>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8" name="Text Box 54"/>
            <p:cNvSpPr txBox="1">
              <a:spLocks noChangeArrowheads="1"/>
            </p:cNvSpPr>
            <p:nvPr/>
          </p:nvSpPr>
          <p:spPr bwMode="auto">
            <a:xfrm>
              <a:off x="3356" y="2781"/>
              <a:ext cx="3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XKMS</a:t>
              </a:r>
            </a:p>
          </p:txBody>
        </p:sp>
      </p:grpSp>
      <p:sp>
        <p:nvSpPr>
          <p:cNvPr id="479251" name="Text Box 55"/>
          <p:cNvSpPr txBox="1">
            <a:spLocks noChangeArrowheads="1"/>
          </p:cNvSpPr>
          <p:nvPr/>
        </p:nvSpPr>
        <p:spPr bwMode="auto">
          <a:xfrm>
            <a:off x="7983539" y="5351464"/>
            <a:ext cx="84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XML</a:t>
            </a:r>
            <a:br>
              <a:rPr lang="en-US" altLang="en-US" sz="1000" i="0"/>
            </a:br>
            <a:r>
              <a:rPr lang="en-US" altLang="en-US" sz="1000" i="0"/>
              <a:t>Encryption</a:t>
            </a:r>
          </a:p>
        </p:txBody>
      </p:sp>
      <p:sp>
        <p:nvSpPr>
          <p:cNvPr id="479252" name="Text Box 56"/>
          <p:cNvSpPr txBox="1">
            <a:spLocks noChangeArrowheads="1"/>
          </p:cNvSpPr>
          <p:nvPr/>
        </p:nvSpPr>
        <p:spPr bwMode="auto">
          <a:xfrm>
            <a:off x="9255125" y="5321301"/>
            <a:ext cx="768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XML</a:t>
            </a:r>
            <a:br>
              <a:rPr lang="en-US" altLang="en-US" sz="1000" i="0"/>
            </a:br>
            <a:r>
              <a:rPr lang="en-US" altLang="en-US" sz="1000" i="0"/>
              <a:t>Digital</a:t>
            </a:r>
            <a:br>
              <a:rPr lang="en-US" altLang="en-US" sz="1000" i="0"/>
            </a:br>
            <a:r>
              <a:rPr lang="en-US" altLang="en-US" sz="1000" i="0"/>
              <a:t>Signature</a:t>
            </a:r>
          </a:p>
        </p:txBody>
      </p:sp>
      <p:sp>
        <p:nvSpPr>
          <p:cNvPr id="479253" name="Text Box 57"/>
          <p:cNvSpPr txBox="1">
            <a:spLocks noChangeArrowheads="1"/>
          </p:cNvSpPr>
          <p:nvPr/>
        </p:nvSpPr>
        <p:spPr bwMode="auto">
          <a:xfrm>
            <a:off x="4203700" y="5351464"/>
            <a:ext cx="1270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SOAP Foundation</a:t>
            </a:r>
          </a:p>
        </p:txBody>
      </p:sp>
      <p:sp>
        <p:nvSpPr>
          <p:cNvPr id="479254" name="Text Box 58"/>
          <p:cNvSpPr txBox="1">
            <a:spLocks noChangeArrowheads="1"/>
          </p:cNvSpPr>
          <p:nvPr/>
        </p:nvSpPr>
        <p:spPr bwMode="auto">
          <a:xfrm>
            <a:off x="4122739" y="4537076"/>
            <a:ext cx="930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WS-Security</a:t>
            </a:r>
          </a:p>
        </p:txBody>
      </p:sp>
      <p:grpSp>
        <p:nvGrpSpPr>
          <p:cNvPr id="479255" name="Group 59"/>
          <p:cNvGrpSpPr>
            <a:grpSpLocks/>
          </p:cNvGrpSpPr>
          <p:nvPr/>
        </p:nvGrpSpPr>
        <p:grpSpPr bwMode="auto">
          <a:xfrm>
            <a:off x="7686676" y="4405319"/>
            <a:ext cx="720725" cy="369888"/>
            <a:chOff x="3882" y="2775"/>
            <a:chExt cx="454" cy="233"/>
          </a:xfrm>
        </p:grpSpPr>
        <p:sp>
          <p:nvSpPr>
            <p:cNvPr id="479265" name="Rectangle 60"/>
            <p:cNvSpPr>
              <a:spLocks noChangeArrowheads="1"/>
            </p:cNvSpPr>
            <p:nvPr/>
          </p:nvSpPr>
          <p:spPr bwMode="auto">
            <a:xfrm>
              <a:off x="3882" y="2775"/>
              <a:ext cx="454" cy="233"/>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6" name="Text Box 61"/>
            <p:cNvSpPr txBox="1">
              <a:spLocks noChangeArrowheads="1"/>
            </p:cNvSpPr>
            <p:nvPr/>
          </p:nvSpPr>
          <p:spPr bwMode="auto">
            <a:xfrm>
              <a:off x="3917" y="2781"/>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SAML</a:t>
              </a:r>
            </a:p>
          </p:txBody>
        </p:sp>
      </p:grpSp>
      <p:grpSp>
        <p:nvGrpSpPr>
          <p:cNvPr id="479256" name="Group 62"/>
          <p:cNvGrpSpPr>
            <a:grpSpLocks/>
          </p:cNvGrpSpPr>
          <p:nvPr/>
        </p:nvGrpSpPr>
        <p:grpSpPr bwMode="auto">
          <a:xfrm>
            <a:off x="8534401" y="4405319"/>
            <a:ext cx="720725" cy="369888"/>
            <a:chOff x="4416" y="2775"/>
            <a:chExt cx="454" cy="233"/>
          </a:xfrm>
        </p:grpSpPr>
        <p:sp>
          <p:nvSpPr>
            <p:cNvPr id="479263" name="Rectangle 63"/>
            <p:cNvSpPr>
              <a:spLocks noChangeArrowheads="1"/>
            </p:cNvSpPr>
            <p:nvPr/>
          </p:nvSpPr>
          <p:spPr bwMode="auto">
            <a:xfrm>
              <a:off x="4416" y="2775"/>
              <a:ext cx="454" cy="233"/>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4" name="Text Box 64"/>
            <p:cNvSpPr txBox="1">
              <a:spLocks noChangeArrowheads="1"/>
            </p:cNvSpPr>
            <p:nvPr/>
          </p:nvSpPr>
          <p:spPr bwMode="auto">
            <a:xfrm>
              <a:off x="4469" y="2781"/>
              <a:ext cx="4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XACML</a:t>
              </a:r>
            </a:p>
          </p:txBody>
        </p:sp>
      </p:grpSp>
      <p:grpSp>
        <p:nvGrpSpPr>
          <p:cNvPr id="479257" name="Group 65"/>
          <p:cNvGrpSpPr>
            <a:grpSpLocks/>
          </p:cNvGrpSpPr>
          <p:nvPr/>
        </p:nvGrpSpPr>
        <p:grpSpPr bwMode="auto">
          <a:xfrm>
            <a:off x="9439276" y="4405319"/>
            <a:ext cx="720725" cy="369888"/>
            <a:chOff x="4986" y="2775"/>
            <a:chExt cx="454" cy="233"/>
          </a:xfrm>
        </p:grpSpPr>
        <p:sp>
          <p:nvSpPr>
            <p:cNvPr id="479261" name="Rectangle 66"/>
            <p:cNvSpPr>
              <a:spLocks noChangeArrowheads="1"/>
            </p:cNvSpPr>
            <p:nvPr/>
          </p:nvSpPr>
          <p:spPr bwMode="auto">
            <a:xfrm>
              <a:off x="4986" y="2775"/>
              <a:ext cx="454" cy="233"/>
            </a:xfrm>
            <a:prstGeom prst="rect">
              <a:avLst/>
            </a:prstGeom>
            <a:solidFill>
              <a:srgbClr val="00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FF"/>
              </a:extrusionClr>
              <a:contourClr>
                <a:srgbClr val="00CCFF"/>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2" name="Text Box 67"/>
            <p:cNvSpPr txBox="1">
              <a:spLocks noChangeArrowheads="1"/>
            </p:cNvSpPr>
            <p:nvPr/>
          </p:nvSpPr>
          <p:spPr bwMode="auto">
            <a:xfrm>
              <a:off x="5032" y="2781"/>
              <a:ext cx="3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SPML</a:t>
              </a:r>
            </a:p>
          </p:txBody>
        </p:sp>
      </p:grpSp>
      <p:sp>
        <p:nvSpPr>
          <p:cNvPr id="38" name="Rectangle 37"/>
          <p:cNvSpPr/>
          <p:nvPr/>
        </p:nvSpPr>
        <p:spPr bwMode="auto">
          <a:xfrm>
            <a:off x="8153400" y="1143000"/>
            <a:ext cx="533400" cy="152400"/>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dirty="0">
              <a:latin typeface="Arial" charset="0"/>
            </a:endParaRPr>
          </a:p>
        </p:txBody>
      </p:sp>
      <p:sp>
        <p:nvSpPr>
          <p:cNvPr id="479259" name="TextBox 38"/>
          <p:cNvSpPr txBox="1">
            <a:spLocks noChangeArrowheads="1"/>
          </p:cNvSpPr>
          <p:nvPr/>
        </p:nvSpPr>
        <p:spPr bwMode="auto">
          <a:xfrm>
            <a:off x="8686800" y="1143000"/>
            <a:ext cx="1143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800" i="0"/>
              <a:t>Security Standards</a:t>
            </a:r>
          </a:p>
        </p:txBody>
      </p:sp>
      <p:sp>
        <p:nvSpPr>
          <p:cNvPr id="479260" name="Rectangle 74"/>
          <p:cNvSpPr>
            <a:spLocks noGrp="1" noChangeArrowheads="1"/>
          </p:cNvSpPr>
          <p:nvPr>
            <p:ph type="title"/>
          </p:nvPr>
        </p:nvSpPr>
        <p:spPr/>
        <p:txBody>
          <a:bodyPr/>
          <a:lstStyle/>
          <a:p>
            <a:r>
              <a:rPr lang="en-US" altLang="en-US" smtClean="0"/>
              <a:t>WS standards</a:t>
            </a:r>
          </a:p>
        </p:txBody>
      </p:sp>
    </p:spTree>
    <p:extLst>
      <p:ext uri="{BB962C8B-B14F-4D97-AF65-F5344CB8AC3E}">
        <p14:creationId xmlns:p14="http://schemas.microsoft.com/office/powerpoint/2010/main" val="1967385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866775"/>
            <a:ext cx="53530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59" name="Title 3"/>
          <p:cNvSpPr>
            <a:spLocks noGrp="1"/>
          </p:cNvSpPr>
          <p:nvPr>
            <p:ph type="title"/>
          </p:nvPr>
        </p:nvSpPr>
        <p:spPr>
          <a:xfrm>
            <a:off x="2209800" y="228600"/>
            <a:ext cx="7772400" cy="914400"/>
          </a:xfrm>
        </p:spPr>
        <p:txBody>
          <a:bodyPr/>
          <a:lstStyle/>
          <a:p>
            <a:r>
              <a:rPr lang="en-US" altLang="en-US" sz="2400" dirty="0"/>
              <a:t>Patterns for web services </a:t>
            </a:r>
            <a:r>
              <a:rPr lang="en-US" altLang="en-US" sz="2400" dirty="0" smtClean="0"/>
              <a:t>security standards</a:t>
            </a:r>
            <a:endParaRPr lang="en-US" altLang="en-US" sz="2400" dirty="0"/>
          </a:p>
        </p:txBody>
      </p:sp>
    </p:spTree>
    <p:extLst>
      <p:ext uri="{BB962C8B-B14F-4D97-AF65-F5344CB8AC3E}">
        <p14:creationId xmlns:p14="http://schemas.microsoft.com/office/powerpoint/2010/main" val="3930152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defRPr/>
            </a:pPr>
            <a:r>
              <a:rPr lang="en-US" sz="4400" b="1" dirty="0">
                <a:solidFill>
                  <a:schemeClr val="tx2"/>
                </a:solidFill>
                <a:cs typeface="Arial" pitchFamily="34" charset="0"/>
              </a:rPr>
              <a:t>XACML</a:t>
            </a:r>
          </a:p>
        </p:txBody>
      </p:sp>
      <p:sp>
        <p:nvSpPr>
          <p:cNvPr id="713731" name="Rectangle 8"/>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b="0" i="0" dirty="0">
                <a:cs typeface="Arial" panose="020B0604020202020204" pitchFamily="34" charset="0"/>
              </a:rPr>
              <a:t>Special technical committee of OASIS</a:t>
            </a:r>
          </a:p>
          <a:p>
            <a:r>
              <a:rPr lang="en-US" altLang="en-US" sz="2000" b="0" i="0" dirty="0">
                <a:cs typeface="Arial" panose="020B0604020202020204" pitchFamily="34" charset="0"/>
              </a:rPr>
              <a:t>Specification of policies for information access over the Internet and their enforcement</a:t>
            </a:r>
          </a:p>
          <a:p>
            <a:r>
              <a:rPr lang="en-US" altLang="en-US" sz="2000" b="0" i="0" dirty="0">
                <a:cs typeface="Arial" panose="020B0604020202020204" pitchFamily="34" charset="0"/>
              </a:rPr>
              <a:t>Combines work of IBM Tokyo and University of Milano, </a:t>
            </a:r>
            <a:r>
              <a:rPr lang="en-US" altLang="en-US" sz="2000" b="0" i="0" dirty="0" smtClean="0">
                <a:cs typeface="Arial" panose="020B0604020202020204" pitchFamily="34" charset="0"/>
              </a:rPr>
              <a:t>Italy (Prof. E. </a:t>
            </a:r>
            <a:r>
              <a:rPr lang="en-US" altLang="en-US" sz="2000" b="0" i="0" dirty="0" err="1" smtClean="0">
                <a:cs typeface="Arial" panose="020B0604020202020204" pitchFamily="34" charset="0"/>
              </a:rPr>
              <a:t>Damiani</a:t>
            </a:r>
            <a:r>
              <a:rPr lang="en-US" altLang="en-US" sz="2000" b="0" i="0" dirty="0" smtClean="0">
                <a:cs typeface="Arial" panose="020B0604020202020204" pitchFamily="34" charset="0"/>
              </a:rPr>
              <a:t>).</a:t>
            </a:r>
            <a:endParaRPr lang="en-US" altLang="en-US" sz="2000" b="0" i="0" dirty="0">
              <a:cs typeface="Arial" panose="020B0604020202020204" pitchFamily="34" charset="0"/>
            </a:endParaRPr>
          </a:p>
          <a:p>
            <a:r>
              <a:rPr lang="en-US" altLang="en-US" sz="2000" b="0" i="0" dirty="0">
                <a:cs typeface="Arial" panose="020B0604020202020204" pitchFamily="34" charset="0"/>
              </a:rPr>
              <a:t>Implemented by Sun in early 2003</a:t>
            </a:r>
          </a:p>
          <a:p>
            <a:r>
              <a:rPr lang="en-US" altLang="en-US" sz="2000" b="0" i="0" dirty="0"/>
              <a:t>Defines access matrix authorization rules to control access to documents or portions of a document</a:t>
            </a:r>
          </a:p>
          <a:p>
            <a:r>
              <a:rPr lang="en-US" altLang="en-US" sz="2000" b="0" i="0" dirty="0"/>
              <a:t>Rule has subject, right, object, and condition</a:t>
            </a:r>
          </a:p>
          <a:p>
            <a:r>
              <a:rPr lang="en-US" altLang="en-US" sz="2000" b="0" i="0" dirty="0" smtClean="0"/>
              <a:t>Separates </a:t>
            </a:r>
            <a:r>
              <a:rPr lang="en-US" altLang="en-US" sz="2000" b="0" i="0" dirty="0"/>
              <a:t>rule definition from enforcement</a:t>
            </a:r>
          </a:p>
          <a:p>
            <a:endParaRPr lang="en-US" altLang="en-US" sz="2000" i="0" dirty="0">
              <a:cs typeface="Arial" panose="020B0604020202020204" pitchFamily="34" charset="0"/>
            </a:endParaRPr>
          </a:p>
        </p:txBody>
      </p:sp>
    </p:spTree>
    <p:extLst>
      <p:ext uri="{BB962C8B-B14F-4D97-AF65-F5344CB8AC3E}">
        <p14:creationId xmlns:p14="http://schemas.microsoft.com/office/powerpoint/2010/main" val="1193021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328" y="1005840"/>
            <a:ext cx="6568440" cy="523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49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685800"/>
            <a:ext cx="77851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47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XACML</a:t>
            </a:r>
            <a:endParaRPr lang="en-US" dirty="0"/>
          </a:p>
        </p:txBody>
      </p:sp>
      <p:sp>
        <p:nvSpPr>
          <p:cNvPr id="3" name="Content Placeholder 2"/>
          <p:cNvSpPr>
            <a:spLocks noGrp="1"/>
          </p:cNvSpPr>
          <p:nvPr>
            <p:ph idx="1"/>
          </p:nvPr>
        </p:nvSpPr>
        <p:spPr/>
        <p:txBody>
          <a:bodyPr>
            <a:normAutofit/>
          </a:bodyPr>
          <a:lstStyle/>
          <a:p>
            <a:r>
              <a:rPr lang="en-US" dirty="0"/>
              <a:t>A Policy Target is the part of a policy that specifies matching criteria for figuring out whether a particular policy is applicable to an incoming service request.  </a:t>
            </a:r>
            <a:endParaRPr lang="en-US" dirty="0" smtClean="0"/>
          </a:p>
          <a:p>
            <a:r>
              <a:rPr lang="en-US" dirty="0" smtClean="0"/>
              <a:t>A </a:t>
            </a:r>
            <a:r>
              <a:rPr lang="en-US" dirty="0"/>
              <a:t>Target contains three basic "matching" </a:t>
            </a:r>
            <a:r>
              <a:rPr lang="en-US" dirty="0" smtClean="0"/>
              <a:t>components</a:t>
            </a:r>
            <a:r>
              <a:rPr lang="en-US" dirty="0"/>
              <a:t>: </a:t>
            </a:r>
            <a:r>
              <a:rPr lang="en-US" b="1" dirty="0"/>
              <a:t>Subjects</a:t>
            </a:r>
            <a:r>
              <a:rPr lang="en-US" dirty="0"/>
              <a:t>, </a:t>
            </a:r>
            <a:r>
              <a:rPr lang="en-US" b="1" dirty="0"/>
              <a:t>Actions</a:t>
            </a:r>
            <a:r>
              <a:rPr lang="en-US" dirty="0"/>
              <a:t>, and </a:t>
            </a:r>
            <a:r>
              <a:rPr lang="en-US" b="1" dirty="0"/>
              <a:t>Resources</a:t>
            </a:r>
            <a:r>
              <a:rPr lang="en-US" dirty="0"/>
              <a:t>.  All of these components must be matched to the context of an incoming request for the policy to be applicable.  </a:t>
            </a:r>
            <a:endParaRPr lang="en-US" dirty="0" smtClean="0"/>
          </a:p>
          <a:p>
            <a:r>
              <a:rPr lang="en-US" dirty="0"/>
              <a:t>Typically, a Target defined at the Rule level is used to replace and so tighten a broader match specification found at the overall Policy level. </a:t>
            </a:r>
            <a:endParaRPr lang="en-US" dirty="0" smtClean="0"/>
          </a:p>
        </p:txBody>
      </p:sp>
    </p:spTree>
    <p:extLst>
      <p:ext uri="{BB962C8B-B14F-4D97-AF65-F5344CB8AC3E}">
        <p14:creationId xmlns:p14="http://schemas.microsoft.com/office/powerpoint/2010/main" val="3809412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971550"/>
            <a:ext cx="66103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89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8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9" y="2214564"/>
            <a:ext cx="5483225"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51" name="Title 2"/>
          <p:cNvSpPr>
            <a:spLocks noGrp="1"/>
          </p:cNvSpPr>
          <p:nvPr>
            <p:ph type="title"/>
          </p:nvPr>
        </p:nvSpPr>
        <p:spPr/>
        <p:txBody>
          <a:bodyPr/>
          <a:lstStyle/>
          <a:p>
            <a:r>
              <a:rPr lang="en-US" altLang="en-US" smtClean="0"/>
              <a:t>Enforcement: Reference Monitor</a:t>
            </a:r>
          </a:p>
        </p:txBody>
      </p:sp>
    </p:spTree>
    <p:extLst>
      <p:ext uri="{BB962C8B-B14F-4D97-AF65-F5344CB8AC3E}">
        <p14:creationId xmlns:p14="http://schemas.microsoft.com/office/powerpoint/2010/main" val="190205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CB455CA-F0D8-4B3B-872E-62590E59722C}"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71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D4DA0F3-4E20-4153-898C-BB623436AF46}" type="slidenum">
              <a:rPr lang="en-US" altLang="en-US" sz="1400" b="0" i="0">
                <a:latin typeface="Times New Roman" panose="02020603050405020304" pitchFamily="18" charset="0"/>
              </a:rPr>
              <a:pPr eaLnBrk="0" hangingPunct="0">
                <a:spcBef>
                  <a:spcPct val="0"/>
                </a:spcBef>
                <a:buFontTx/>
                <a:buNone/>
              </a:pPr>
              <a:t>18</a:t>
            </a:fld>
            <a:endParaRPr lang="en-US" altLang="en-US" sz="1400" b="0" i="0">
              <a:latin typeface="Times New Roman" panose="02020603050405020304" pitchFamily="18" charset="0"/>
            </a:endParaRPr>
          </a:p>
        </p:txBody>
      </p:sp>
      <p:sp>
        <p:nvSpPr>
          <p:cNvPr id="5" name="Rectangle 6"/>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1" hangingPunct="1">
              <a:defRPr/>
            </a:pPr>
            <a:r>
              <a:rPr lang="en-US" sz="3600" b="1" kern="0">
                <a:solidFill>
                  <a:schemeClr val="tx2"/>
                </a:solidFill>
                <a:latin typeface="+mj-lt"/>
                <a:ea typeface="+mj-ea"/>
                <a:cs typeface="+mj-cs"/>
              </a:rPr>
              <a:t>Reference monitor pattern</a:t>
            </a:r>
          </a:p>
        </p:txBody>
      </p:sp>
      <p:pic>
        <p:nvPicPr>
          <p:cNvPr id="7198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7189" y="2462214"/>
            <a:ext cx="63976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11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Title 1"/>
          <p:cNvSpPr>
            <a:spLocks noGrp="1"/>
          </p:cNvSpPr>
          <p:nvPr>
            <p:ph type="title"/>
          </p:nvPr>
        </p:nvSpPr>
        <p:spPr/>
        <p:txBody>
          <a:bodyPr/>
          <a:lstStyle/>
          <a:p>
            <a:r>
              <a:rPr lang="en-US" altLang="en-US" smtClean="0"/>
              <a:t>Reified Reference Monitor</a:t>
            </a:r>
          </a:p>
        </p:txBody>
      </p:sp>
      <p:pic>
        <p:nvPicPr>
          <p:cNvPr id="720899"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9" y="2286000"/>
            <a:ext cx="548322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54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4763"/>
          </a:xfrm>
        </p:spPr>
        <p:txBody>
          <a:bodyPr>
            <a:normAutofit/>
          </a:bodyPr>
          <a:lstStyle/>
          <a:p>
            <a:r>
              <a:rPr lang="en-US" sz="1600" dirty="0" smtClean="0"/>
              <a:t>Q1:</a:t>
            </a:r>
            <a:r>
              <a:rPr lang="en-US" sz="1600" dirty="0"/>
              <a:t>.   Modify the RBAC pattern solution (UML class model) to include hierarchical administration role delegation. An administrator can delegate his administrative rights on a specific administrative domain  to another administrator and revoke them later if needed.  An administrative domain is a related set of data items and resources managed as a whole</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751" y="1234440"/>
            <a:ext cx="8664498" cy="5623560"/>
          </a:xfrm>
          <a:prstGeom prst="rect">
            <a:avLst/>
          </a:prstGeom>
        </p:spPr>
      </p:pic>
    </p:spTree>
    <p:extLst>
      <p:ext uri="{BB962C8B-B14F-4D97-AF65-F5344CB8AC3E}">
        <p14:creationId xmlns:p14="http://schemas.microsoft.com/office/powerpoint/2010/main" val="273270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Title 1"/>
          <p:cNvSpPr>
            <a:spLocks noGrp="1"/>
          </p:cNvSpPr>
          <p:nvPr>
            <p:ph type="title"/>
          </p:nvPr>
        </p:nvSpPr>
        <p:spPr/>
        <p:txBody>
          <a:bodyPr/>
          <a:lstStyle/>
          <a:p>
            <a:r>
              <a:rPr lang="en-US" altLang="en-US" smtClean="0"/>
              <a:t>RRM</a:t>
            </a:r>
          </a:p>
        </p:txBody>
      </p:sp>
      <p:sp>
        <p:nvSpPr>
          <p:cNvPr id="721923" name="Content Placeholder 2"/>
          <p:cNvSpPr>
            <a:spLocks noGrp="1"/>
          </p:cNvSpPr>
          <p:nvPr>
            <p:ph idx="1"/>
          </p:nvPr>
        </p:nvSpPr>
        <p:spPr>
          <a:xfrm>
            <a:off x="2133600" y="1752600"/>
            <a:ext cx="7772400" cy="4419600"/>
          </a:xfrm>
        </p:spPr>
        <p:txBody>
          <a:bodyPr/>
          <a:lstStyle/>
          <a:p>
            <a:r>
              <a:rPr lang="en-US" altLang="en-US" smtClean="0"/>
              <a:t>In the RRM the decision, instead of being ‘yes’ or ‘no’, is a class to which we can apply operations (reification) </a:t>
            </a:r>
          </a:p>
          <a:p>
            <a:r>
              <a:rPr lang="en-US" altLang="en-US" smtClean="0"/>
              <a:t>There is zero or one decision per request</a:t>
            </a:r>
          </a:p>
          <a:p>
            <a:r>
              <a:rPr lang="en-US" altLang="en-US" smtClean="0"/>
              <a:t>Information about the context or any other information can be used to produce the decision</a:t>
            </a:r>
          </a:p>
          <a:p>
            <a:endParaRPr lang="en-US" altLang="en-US" smtClean="0"/>
          </a:p>
        </p:txBody>
      </p:sp>
    </p:spTree>
    <p:extLst>
      <p:ext uri="{BB962C8B-B14F-4D97-AF65-F5344CB8AC3E}">
        <p14:creationId xmlns:p14="http://schemas.microsoft.com/office/powerpoint/2010/main" val="191268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29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785495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696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n-US" altLang="en-US" smtClean="0"/>
              <a:t>Abstraction in the use of patterns</a:t>
            </a:r>
          </a:p>
        </p:txBody>
      </p:sp>
      <p:sp>
        <p:nvSpPr>
          <p:cNvPr id="717827" name="Rectangle 3"/>
          <p:cNvSpPr>
            <a:spLocks noGrp="1" noChangeArrowheads="1"/>
          </p:cNvSpPr>
          <p:nvPr>
            <p:ph type="body" idx="1"/>
          </p:nvPr>
        </p:nvSpPr>
        <p:spPr/>
        <p:txBody>
          <a:bodyPr/>
          <a:lstStyle/>
          <a:p>
            <a:r>
              <a:rPr lang="en-US" altLang="en-US" smtClean="0"/>
              <a:t>We can see the Composite and Authorization patterns in XACML Authorization</a:t>
            </a:r>
          </a:p>
          <a:p>
            <a:r>
              <a:rPr lang="en-US" altLang="en-US" smtClean="0"/>
              <a:t>We can see the Reference Monitor in XACML Evaluation</a:t>
            </a:r>
          </a:p>
          <a:p>
            <a:r>
              <a:rPr lang="en-US" altLang="en-US" smtClean="0"/>
              <a:t>Abstraction helps model understanding</a:t>
            </a:r>
          </a:p>
        </p:txBody>
      </p:sp>
    </p:spTree>
    <p:extLst>
      <p:ext uri="{BB962C8B-B14F-4D97-AF65-F5344CB8AC3E}">
        <p14:creationId xmlns:p14="http://schemas.microsoft.com/office/powerpoint/2010/main" val="370215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sz="2800"/>
              <a:t>Use of encryption in the architecture</a:t>
            </a:r>
          </a:p>
        </p:txBody>
      </p:sp>
      <p:pic>
        <p:nvPicPr>
          <p:cNvPr id="242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9" y="2339975"/>
            <a:ext cx="496252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6919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26CF144-545F-4C5A-BB30-9FE1C1CDBE1C}"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457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A63CD50-B3E9-429B-A56A-D7E8B0830F07}" type="slidenum">
              <a:rPr lang="en-US" altLang="en-US" sz="1400" b="0" i="0">
                <a:latin typeface="Times New Roman" panose="02020603050405020304" pitchFamily="18" charset="0"/>
              </a:rPr>
              <a:pPr eaLnBrk="0" hangingPunct="0">
                <a:spcBef>
                  <a:spcPct val="0"/>
                </a:spcBef>
                <a:buFontTx/>
                <a:buNone/>
              </a:pPr>
              <a:t>24</a:t>
            </a:fld>
            <a:endParaRPr lang="en-US" altLang="en-US" sz="1400" b="0" i="0">
              <a:latin typeface="Times New Roman" panose="02020603050405020304" pitchFamily="18" charset="0"/>
            </a:endParaRPr>
          </a:p>
        </p:txBody>
      </p:sp>
      <p:sp>
        <p:nvSpPr>
          <p:cNvPr id="457732"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XML encryption requirements</a:t>
            </a:r>
          </a:p>
        </p:txBody>
      </p:sp>
      <p:sp>
        <p:nvSpPr>
          <p:cNvPr id="457733"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3200" b="0" i="0">
                <a:latin typeface="Times New Roman" panose="02020603050405020304" pitchFamily="18" charset="0"/>
              </a:rPr>
              <a:t>XML Encryption Working Group (W3C)</a:t>
            </a:r>
          </a:p>
          <a:p>
            <a:pPr>
              <a:lnSpc>
                <a:spcPct val="90000"/>
              </a:lnSpc>
            </a:pPr>
            <a:r>
              <a:rPr lang="en-US" altLang="en-US" sz="3200" b="0" i="0">
                <a:latin typeface="Times New Roman" panose="02020603050405020304" pitchFamily="18" charset="0"/>
              </a:rPr>
              <a:t>Granularity of encryption to the element (including start/end tags) or element content (between the start/end tags)</a:t>
            </a:r>
          </a:p>
          <a:p>
            <a:pPr>
              <a:lnSpc>
                <a:spcPct val="90000"/>
              </a:lnSpc>
            </a:pPr>
            <a:r>
              <a:rPr lang="en-US" altLang="en-US" sz="3200" b="0" i="0">
                <a:latin typeface="Times New Roman" panose="02020603050405020304" pitchFamily="18" charset="0"/>
              </a:rPr>
              <a:t>Can reduce overhead by not encrypting all the document</a:t>
            </a:r>
          </a:p>
          <a:p>
            <a:pPr>
              <a:lnSpc>
                <a:spcPct val="90000"/>
              </a:lnSpc>
            </a:pPr>
            <a:r>
              <a:rPr lang="en-US" altLang="en-US" sz="3200" b="0" i="0">
                <a:latin typeface="Times New Roman" panose="02020603050405020304" pitchFamily="18" charset="0"/>
              </a:rPr>
              <a:t>Can improve security by encrypting with different keys</a:t>
            </a:r>
          </a:p>
        </p:txBody>
      </p:sp>
    </p:spTree>
    <p:extLst>
      <p:ext uri="{BB962C8B-B14F-4D97-AF65-F5344CB8AC3E}">
        <p14:creationId xmlns:p14="http://schemas.microsoft.com/office/powerpoint/2010/main" val="1183551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Title 1"/>
          <p:cNvSpPr>
            <a:spLocks noGrp="1"/>
          </p:cNvSpPr>
          <p:nvPr>
            <p:ph type="title" idx="4294967295"/>
          </p:nvPr>
        </p:nvSpPr>
        <p:spPr/>
        <p:txBody>
          <a:bodyPr/>
          <a:lstStyle/>
          <a:p>
            <a:r>
              <a:rPr lang="en-US" altLang="en-US" smtClean="0"/>
              <a:t>XML Encryption</a:t>
            </a:r>
          </a:p>
        </p:txBody>
      </p:sp>
      <p:sp>
        <p:nvSpPr>
          <p:cNvPr id="726019" name="Content Placeholder 2"/>
          <p:cNvSpPr>
            <a:spLocks noGrp="1"/>
          </p:cNvSpPr>
          <p:nvPr>
            <p:ph idx="4294967295"/>
          </p:nvPr>
        </p:nvSpPr>
        <p:spPr/>
        <p:txBody>
          <a:bodyPr/>
          <a:lstStyle/>
          <a:p>
            <a:r>
              <a:rPr lang="en-US" altLang="en-US" dirty="0" smtClean="0"/>
              <a:t>The XML Encryption standard describes the syntax to represent XML encrypted data and the process of encryption and decryption. XML Encryption provides confidentiality by hiding selected sensitive information in a message using cryptography.</a:t>
            </a:r>
          </a:p>
          <a:p>
            <a:r>
              <a:rPr lang="en-US" altLang="en-US" dirty="0" smtClean="0"/>
              <a:t>The yellow part is an abstract symmetric cryptography pattern (seen earlier)</a:t>
            </a:r>
          </a:p>
        </p:txBody>
      </p:sp>
    </p:spTree>
    <p:extLst>
      <p:ext uri="{BB962C8B-B14F-4D97-AF65-F5344CB8AC3E}">
        <p14:creationId xmlns:p14="http://schemas.microsoft.com/office/powerpoint/2010/main" val="2249003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8066" name="Picture 1" descr="class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75" y="66676"/>
            <a:ext cx="4362450" cy="625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769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en-US" smtClean="0"/>
              <a:t>Structure</a:t>
            </a:r>
          </a:p>
        </p:txBody>
      </p:sp>
      <p:sp>
        <p:nvSpPr>
          <p:cNvPr id="499715" name="Rectangle 3"/>
          <p:cNvSpPr>
            <a:spLocks noGrp="1" noChangeArrowheads="1"/>
          </p:cNvSpPr>
          <p:nvPr>
            <p:ph type="body" idx="1"/>
          </p:nvPr>
        </p:nvSpPr>
        <p:spPr/>
        <p:txBody>
          <a:bodyPr/>
          <a:lstStyle/>
          <a:p>
            <a:pPr>
              <a:lnSpc>
                <a:spcPct val="80000"/>
              </a:lnSpc>
            </a:pPr>
            <a:r>
              <a:rPr lang="en-US" altLang="en-US" sz="1600"/>
              <a:t>A Principal may be a user or an organization that sends and receives XMLMessages and/or EncryptedXMLMessages. This principal may have the roles of Sender and Receiver.</a:t>
            </a:r>
          </a:p>
          <a:p>
            <a:pPr>
              <a:lnSpc>
                <a:spcPct val="80000"/>
              </a:lnSpc>
            </a:pPr>
            <a:r>
              <a:rPr lang="en-US" altLang="en-US" sz="1600"/>
              <a:t>Both an XMLMessage and a EncryptedXMLMessage are composed of XML elements. Each XMLElement may have many children, and each child also can be composed by other XML elements, and so on. The Encryptor and the Decryptor encipher a message and decipher an encrypted message respectively.</a:t>
            </a:r>
          </a:p>
          <a:p>
            <a:pPr>
              <a:lnSpc>
                <a:spcPct val="80000"/>
              </a:lnSpc>
            </a:pPr>
            <a:r>
              <a:rPr lang="en-US" altLang="en-US" sz="1600"/>
              <a:t>The EncryptedData contains other subelements such as the encryption method, key information, cipher value, and encryption properties. The EncryptionMethod is an optional element that specifies the algorithm used to encrypt the data. If this element is not specified, the receiver must know the encryption algorithm. </a:t>
            </a:r>
          </a:p>
          <a:p>
            <a:pPr>
              <a:lnSpc>
                <a:spcPct val="80000"/>
              </a:lnSpc>
            </a:pPr>
            <a:r>
              <a:rPr lang="en-US" altLang="en-US" sz="1600"/>
              <a:t>The KeyInfo (optional) contains the same key information as the one described in the XML Signature standard [19]. However, this standard defines two other subelements: EncryptedKey and ReferenceList. The EncryptedKey contains similar elements as the EncryptedData; however, they are not shown in the class diagram. The EncryptedKey includes an optional ReferenceList element that points to data or keys encrypted using this key. The CipherData is a mandatory element that stores either the cipher value or a pointer (cipher reference) where the encrypted data is located. The EncryptionProperties element holds information such as the time that the encryption was performed or the serial number of the hardware used for this process.</a:t>
            </a:r>
          </a:p>
        </p:txBody>
      </p:sp>
    </p:spTree>
    <p:extLst>
      <p:ext uri="{BB962C8B-B14F-4D97-AF65-F5344CB8AC3E}">
        <p14:creationId xmlns:p14="http://schemas.microsoft.com/office/powerpoint/2010/main" val="4011276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itle 1"/>
          <p:cNvSpPr>
            <a:spLocks noGrp="1"/>
          </p:cNvSpPr>
          <p:nvPr>
            <p:ph type="title" idx="4294967295"/>
          </p:nvPr>
        </p:nvSpPr>
        <p:spPr/>
        <p:txBody>
          <a:bodyPr/>
          <a:lstStyle/>
          <a:p>
            <a:r>
              <a:rPr lang="en-US" altLang="en-US" smtClean="0"/>
              <a:t>Encrypting elements</a:t>
            </a:r>
          </a:p>
        </p:txBody>
      </p:sp>
      <p:pic>
        <p:nvPicPr>
          <p:cNvPr id="729091" name="Picture 2" descr="sd-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4" y="1562100"/>
            <a:ext cx="58959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05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en-US" smtClean="0"/>
              <a:t>Consequences</a:t>
            </a:r>
          </a:p>
        </p:txBody>
      </p:sp>
      <p:sp>
        <p:nvSpPr>
          <p:cNvPr id="501763" name="Rectangle 3"/>
          <p:cNvSpPr>
            <a:spLocks noGrp="1" noChangeArrowheads="1"/>
          </p:cNvSpPr>
          <p:nvPr>
            <p:ph type="body" idx="1"/>
          </p:nvPr>
        </p:nvSpPr>
        <p:spPr/>
        <p:txBody>
          <a:bodyPr/>
          <a:lstStyle/>
          <a:p>
            <a:pPr>
              <a:lnSpc>
                <a:spcPct val="80000"/>
              </a:lnSpc>
              <a:buFontTx/>
              <a:buNone/>
            </a:pPr>
            <a:r>
              <a:rPr lang="en-US" altLang="en-US" sz="1800" b="1" dirty="0"/>
              <a:t>Advantages:</a:t>
            </a:r>
          </a:p>
          <a:p>
            <a:pPr>
              <a:lnSpc>
                <a:spcPct val="80000"/>
              </a:lnSpc>
            </a:pPr>
            <a:r>
              <a:rPr lang="en-US" altLang="en-US" sz="1800" dirty="0"/>
              <a:t>Only users that know the key can decrypt and read the message. Each recipient can only decrypt parts of a message that are intended for him but is unable to decrypt the rest. </a:t>
            </a:r>
          </a:p>
          <a:p>
            <a:pPr>
              <a:lnSpc>
                <a:spcPct val="80000"/>
              </a:lnSpc>
            </a:pPr>
            <a:r>
              <a:rPr lang="en-US" altLang="en-US" sz="1800" dirty="0"/>
              <a:t>The </a:t>
            </a:r>
            <a:r>
              <a:rPr lang="en-US" altLang="en-US" sz="1800" dirty="0" err="1"/>
              <a:t>EncryptedData</a:t>
            </a:r>
            <a:r>
              <a:rPr lang="en-US" altLang="en-US" sz="1800" dirty="0"/>
              <a:t> is an XML element that replaces the data to be encrypted. The </a:t>
            </a:r>
            <a:r>
              <a:rPr lang="en-US" altLang="en-US" sz="1800" dirty="0" err="1"/>
              <a:t>EncryptedData</a:t>
            </a:r>
            <a:r>
              <a:rPr lang="en-US" altLang="en-US" sz="1800" dirty="0"/>
              <a:t> as well as the </a:t>
            </a:r>
            <a:r>
              <a:rPr lang="en-US" altLang="en-US" sz="1800" dirty="0" err="1"/>
              <a:t>EncryptedKey</a:t>
            </a:r>
            <a:r>
              <a:rPr lang="en-US" altLang="en-US" sz="1800" dirty="0"/>
              <a:t> are composed by other </a:t>
            </a:r>
            <a:r>
              <a:rPr lang="en-US" altLang="en-US" sz="1800" dirty="0" err="1"/>
              <a:t>subelements</a:t>
            </a:r>
            <a:r>
              <a:rPr lang="en-US" altLang="en-US" sz="1800" dirty="0"/>
              <a:t> such as encryption method, key information, and cipher value. </a:t>
            </a:r>
          </a:p>
          <a:p>
            <a:pPr>
              <a:lnSpc>
                <a:spcPct val="80000"/>
              </a:lnSpc>
            </a:pPr>
            <a:r>
              <a:rPr lang="en-US" altLang="en-US" sz="1800" dirty="0"/>
              <a:t>The entire XML message or only some parts can be encrypted. </a:t>
            </a:r>
          </a:p>
          <a:p>
            <a:pPr>
              <a:lnSpc>
                <a:spcPct val="80000"/>
              </a:lnSpc>
            </a:pPr>
            <a:r>
              <a:rPr lang="en-US" altLang="en-US" sz="1800" dirty="0"/>
              <a:t>If both the sender and the receiver have not exchanged the keys previously, the key can be sent in the message encrypted using public key system.</a:t>
            </a:r>
          </a:p>
          <a:p>
            <a:pPr>
              <a:lnSpc>
                <a:spcPct val="80000"/>
              </a:lnSpc>
              <a:buFontTx/>
              <a:buNone/>
            </a:pPr>
            <a:r>
              <a:rPr lang="en-US" altLang="en-US" sz="1800" b="1" dirty="0"/>
              <a:t>Liabilities:</a:t>
            </a:r>
          </a:p>
          <a:p>
            <a:pPr>
              <a:lnSpc>
                <a:spcPct val="80000"/>
              </a:lnSpc>
            </a:pPr>
            <a:r>
              <a:rPr lang="en-US" altLang="en-US" sz="1800" dirty="0"/>
              <a:t>The general liabilities of symmetric and asymmetric encryption still apply.</a:t>
            </a:r>
          </a:p>
          <a:p>
            <a:pPr>
              <a:lnSpc>
                <a:spcPct val="80000"/>
              </a:lnSpc>
            </a:pPr>
            <a:r>
              <a:rPr lang="en-US" altLang="en-US" sz="1800" dirty="0"/>
              <a:t>The structure is rather complex and users may get confused.</a:t>
            </a:r>
          </a:p>
          <a:p>
            <a:pPr>
              <a:lnSpc>
                <a:spcPct val="80000"/>
              </a:lnSpc>
            </a:pPr>
            <a:r>
              <a:rPr lang="en-US" altLang="en-US" sz="1800" dirty="0"/>
              <a:t>Unencrypted portions in the message, they may help a possible attacker.  This might be improved by </a:t>
            </a:r>
            <a:r>
              <a:rPr lang="en-US" altLang="en-US" sz="1800" dirty="0" err="1"/>
              <a:t>superencryption</a:t>
            </a:r>
            <a:r>
              <a:rPr lang="en-US" altLang="en-US" sz="1800" dirty="0"/>
              <a:t> of the whole message at a lower level, e.g. using TLS. </a:t>
            </a:r>
          </a:p>
        </p:txBody>
      </p:sp>
    </p:spTree>
    <p:extLst>
      <p:ext uri="{BB962C8B-B14F-4D97-AF65-F5344CB8AC3E}">
        <p14:creationId xmlns:p14="http://schemas.microsoft.com/office/powerpoint/2010/main" val="2739343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9043"/>
          </a:xfrm>
        </p:spPr>
        <p:txBody>
          <a:bodyPr>
            <a:normAutofit fontScale="90000"/>
          </a:bodyPr>
          <a:lstStyle/>
          <a:p>
            <a:r>
              <a:rPr lang="en-US" sz="1200" dirty="0" smtClean="0"/>
              <a:t>Q2:</a:t>
            </a:r>
            <a:r>
              <a:rPr lang="en-US" sz="1200" dirty="0"/>
              <a:t>Express in UML the following policies:</a:t>
            </a:r>
            <a:br>
              <a:rPr lang="en-US" sz="1200" dirty="0"/>
            </a:br>
            <a:r>
              <a:rPr lang="en-US" sz="1200" dirty="0"/>
              <a:t>P1. Students have transcripts that record their grades in all the courses they have taken. </a:t>
            </a:r>
            <a:br>
              <a:rPr lang="en-US" sz="1200" dirty="0"/>
            </a:br>
            <a:r>
              <a:rPr lang="en-US" sz="1200" dirty="0"/>
              <a:t>P2. Students can see their own transcripts. </a:t>
            </a:r>
            <a:br>
              <a:rPr lang="en-US" sz="1200" dirty="0"/>
            </a:br>
            <a:r>
              <a:rPr lang="en-US" sz="1200" dirty="0"/>
              <a:t>P3. Graduate students do theses and have one advisor for a thesis. </a:t>
            </a:r>
            <a:br>
              <a:rPr lang="en-US" sz="1200" dirty="0"/>
            </a:br>
            <a:r>
              <a:rPr lang="en-US" sz="1200" dirty="0"/>
              <a:t>P4. A thesis requires a committee with four members including the advisor. </a:t>
            </a:r>
            <a:br>
              <a:rPr lang="en-US" sz="1200" dirty="0"/>
            </a:br>
            <a:r>
              <a:rPr lang="en-US" sz="1200" dirty="0"/>
              <a:t>P5.The advisor has the right to approve the thesis. </a:t>
            </a:r>
            <a:br>
              <a:rPr lang="en-US" sz="1200" dirty="0"/>
            </a:br>
            <a:endParaRPr lang="en-US" sz="1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5814" y="1344168"/>
            <a:ext cx="5600372" cy="5513832"/>
          </a:xfrm>
          <a:prstGeom prst="rect">
            <a:avLst/>
          </a:prstGeom>
        </p:spPr>
      </p:pic>
    </p:spTree>
    <p:extLst>
      <p:ext uri="{BB962C8B-B14F-4D97-AF65-F5344CB8AC3E}">
        <p14:creationId xmlns:p14="http://schemas.microsoft.com/office/powerpoint/2010/main" val="1044206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206582A-7AF9-490C-998C-B037B492CD64}"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462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2FC8B52-18AC-4101-B18F-E4D9FC147DB7}" type="slidenum">
              <a:rPr lang="en-US" altLang="en-US" sz="1400" b="0" i="0">
                <a:latin typeface="Times New Roman" panose="02020603050405020304" pitchFamily="18" charset="0"/>
              </a:rPr>
              <a:pPr eaLnBrk="0" hangingPunct="0">
                <a:spcBef>
                  <a:spcPct val="0"/>
                </a:spcBef>
                <a:buFontTx/>
                <a:buNone/>
              </a:pPr>
              <a:t>30</a:t>
            </a:fld>
            <a:endParaRPr lang="en-US" altLang="en-US" sz="1400" b="0" i="0">
              <a:latin typeface="Times New Roman" panose="02020603050405020304" pitchFamily="18" charset="0"/>
            </a:endParaRPr>
          </a:p>
        </p:txBody>
      </p:sp>
      <p:sp>
        <p:nvSpPr>
          <p:cNvPr id="462852"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Public Key Infrastructure</a:t>
            </a:r>
          </a:p>
        </p:txBody>
      </p:sp>
      <p:sp>
        <p:nvSpPr>
          <p:cNvPr id="462853"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XML Key Management Specification (XKMS) </a:t>
            </a:r>
          </a:p>
          <a:p>
            <a:r>
              <a:rPr lang="en-US" altLang="en-US" sz="3200" b="0" i="0">
                <a:latin typeface="Times New Roman" panose="02020603050405020304" pitchFamily="18" charset="0"/>
              </a:rPr>
              <a:t>Registration of key pairs (X-KRSS)</a:t>
            </a:r>
          </a:p>
          <a:p>
            <a:r>
              <a:rPr lang="en-US" altLang="en-US" sz="3200" b="0" i="0">
                <a:latin typeface="Times New Roman" panose="02020603050405020304" pitchFamily="18" charset="0"/>
              </a:rPr>
              <a:t>Location of keys for later use</a:t>
            </a:r>
          </a:p>
          <a:p>
            <a:r>
              <a:rPr lang="en-US" altLang="en-US" sz="3200" b="0" i="0">
                <a:latin typeface="Times New Roman" panose="02020603050405020304" pitchFamily="18" charset="0"/>
              </a:rPr>
              <a:t>Validation information associated with a key (X-KISS)</a:t>
            </a:r>
          </a:p>
          <a:p>
            <a:r>
              <a:rPr lang="en-US" altLang="en-US" sz="3200" b="0" i="0">
                <a:latin typeface="Times New Roman" panose="02020603050405020304" pitchFamily="18" charset="0"/>
              </a:rPr>
              <a:t>X-KRSS and X-KISS use SOAP and XML</a:t>
            </a:r>
          </a:p>
        </p:txBody>
      </p:sp>
    </p:spTree>
    <p:extLst>
      <p:ext uri="{BB962C8B-B14F-4D97-AF65-F5344CB8AC3E}">
        <p14:creationId xmlns:p14="http://schemas.microsoft.com/office/powerpoint/2010/main" val="725801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67B5E6F-1C08-4EB4-A4CF-441B4A0AA948}"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463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5FF4779-D30B-4BB4-86AE-54FABFDC90B7}" type="slidenum">
              <a:rPr lang="en-US" altLang="en-US" sz="1400" b="0" i="0">
                <a:latin typeface="Times New Roman" panose="02020603050405020304" pitchFamily="18" charset="0"/>
              </a:rPr>
              <a:pPr eaLnBrk="0" hangingPunct="0">
                <a:spcBef>
                  <a:spcPct val="0"/>
                </a:spcBef>
                <a:buFontTx/>
                <a:buNone/>
              </a:pPr>
              <a:t>31</a:t>
            </a:fld>
            <a:endParaRPr lang="en-US" altLang="en-US" sz="1400" b="0" i="0">
              <a:latin typeface="Times New Roman" panose="02020603050405020304" pitchFamily="18" charset="0"/>
            </a:endParaRPr>
          </a:p>
        </p:txBody>
      </p:sp>
      <p:sp>
        <p:nvSpPr>
          <p:cNvPr id="46387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WS-Security</a:t>
            </a:r>
          </a:p>
        </p:txBody>
      </p:sp>
      <p:sp>
        <p:nvSpPr>
          <p:cNvPr id="46387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3200" b="0" i="0">
                <a:latin typeface="Times New Roman" panose="02020603050405020304" pitchFamily="18" charset="0"/>
              </a:rPr>
              <a:t> Standard from IBM, Microsoft, and Verisign</a:t>
            </a:r>
          </a:p>
          <a:p>
            <a:pPr>
              <a:lnSpc>
                <a:spcPct val="90000"/>
              </a:lnSpc>
            </a:pPr>
            <a:r>
              <a:rPr lang="en-US" altLang="en-US" sz="3200" b="0" i="0">
                <a:latin typeface="Times New Roman" panose="02020603050405020304" pitchFamily="18" charset="0"/>
              </a:rPr>
              <a:t> Defines security tokens</a:t>
            </a:r>
          </a:p>
          <a:p>
            <a:pPr>
              <a:lnSpc>
                <a:spcPct val="90000"/>
              </a:lnSpc>
            </a:pPr>
            <a:r>
              <a:rPr lang="en-US" altLang="en-US" sz="3200" b="0" i="0">
                <a:latin typeface="Times New Roman" panose="02020603050405020304" pitchFamily="18" charset="0"/>
              </a:rPr>
              <a:t>Tokens may include certificates and Kerberos tickets</a:t>
            </a:r>
          </a:p>
          <a:p>
            <a:pPr>
              <a:lnSpc>
                <a:spcPct val="90000"/>
              </a:lnSpc>
            </a:pPr>
            <a:r>
              <a:rPr lang="en-US" altLang="en-US" sz="3200" b="0" i="0">
                <a:latin typeface="Times New Roman" panose="02020603050405020304" pitchFamily="18" charset="0"/>
              </a:rPr>
              <a:t>Tokens can be used for claims of authentication or rights</a:t>
            </a:r>
          </a:p>
          <a:p>
            <a:pPr>
              <a:lnSpc>
                <a:spcPct val="90000"/>
              </a:lnSpc>
            </a:pPr>
            <a:r>
              <a:rPr lang="en-US" altLang="en-US" sz="3200" b="0" i="0">
                <a:latin typeface="Times New Roman" panose="02020603050405020304" pitchFamily="18" charset="0"/>
              </a:rPr>
              <a:t>SAML can be used for headers</a:t>
            </a:r>
          </a:p>
          <a:p>
            <a:pPr>
              <a:lnSpc>
                <a:spcPct val="90000"/>
              </a:lnSpc>
              <a:buFontTx/>
              <a:buNone/>
            </a:pPr>
            <a:endParaRPr lang="en-US" altLang="en-US" sz="3200" b="0" i="0">
              <a:latin typeface="Times New Roman" panose="02020603050405020304" pitchFamily="18" charset="0"/>
            </a:endParaRPr>
          </a:p>
          <a:p>
            <a:pPr>
              <a:lnSpc>
                <a:spcPct val="90000"/>
              </a:lnSpc>
              <a:buFontTx/>
              <a:buNone/>
            </a:pPr>
            <a:endParaRPr lang="en-US" altLang="en-US" sz="3200" b="0" i="0">
              <a:latin typeface="Times New Roman" panose="02020603050405020304" pitchFamily="18" charset="0"/>
            </a:endParaRPr>
          </a:p>
        </p:txBody>
      </p:sp>
    </p:spTree>
    <p:extLst>
      <p:ext uri="{BB962C8B-B14F-4D97-AF65-F5344CB8AC3E}">
        <p14:creationId xmlns:p14="http://schemas.microsoft.com/office/powerpoint/2010/main" val="2584721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4037BBA-4290-4F43-9F06-10E01BC978B9}"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464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6F3EE6A-B38E-47EE-BA6E-4F10086B4989}" type="slidenum">
              <a:rPr lang="en-US" altLang="en-US" sz="1400" b="0" i="0">
                <a:latin typeface="Times New Roman" panose="02020603050405020304" pitchFamily="18" charset="0"/>
              </a:rPr>
              <a:pPr eaLnBrk="0" hangingPunct="0">
                <a:spcBef>
                  <a:spcPct val="0"/>
                </a:spcBef>
                <a:buFontTx/>
                <a:buNone/>
              </a:pPr>
              <a:t>32</a:t>
            </a:fld>
            <a:endParaRPr lang="en-US" altLang="en-US" sz="1400" b="0" i="0">
              <a:latin typeface="Times New Roman" panose="02020603050405020304" pitchFamily="18" charset="0"/>
            </a:endParaRPr>
          </a:p>
        </p:txBody>
      </p:sp>
      <p:sp>
        <p:nvSpPr>
          <p:cNvPr id="464900" name="Rectangle 2"/>
          <p:cNvSpPr>
            <a:spLocks noGrp="1" noChangeArrowheads="1"/>
          </p:cNvSpPr>
          <p:nvPr>
            <p:ph type="title" idx="4294967295"/>
          </p:nvPr>
        </p:nvSpPr>
        <p:spPr/>
        <p:txBody>
          <a:bodyPr/>
          <a:lstStyle/>
          <a:p>
            <a:pPr eaLnBrk="1" hangingPunct="1"/>
            <a:r>
              <a:rPr lang="en-US" altLang="en-US" smtClean="0"/>
              <a:t>Security tokens</a:t>
            </a:r>
          </a:p>
        </p:txBody>
      </p:sp>
      <p:sp>
        <p:nvSpPr>
          <p:cNvPr id="464901" name="Rectangle 3"/>
          <p:cNvSpPr>
            <a:spLocks noGrp="1" noChangeArrowheads="1"/>
          </p:cNvSpPr>
          <p:nvPr>
            <p:ph type="body" idx="4294967295"/>
          </p:nvPr>
        </p:nvSpPr>
        <p:spPr/>
        <p:txBody>
          <a:bodyPr/>
          <a:lstStyle/>
          <a:p>
            <a:pPr eaLnBrk="1" hangingPunct="1"/>
            <a:endParaRPr lang="en-US" altLang="en-US" sz="2400" dirty="0"/>
          </a:p>
          <a:p>
            <a:pPr eaLnBrk="1" hangingPunct="1"/>
            <a:r>
              <a:rPr lang="en-US" altLang="en-US" sz="2400" b="1" dirty="0"/>
              <a:t>Signed Security Token </a:t>
            </a:r>
            <a:r>
              <a:rPr lang="en-US" altLang="en-US" sz="2400" dirty="0"/>
              <a:t>-- A signed security token is a token that contains a set of related claims (assertions) cryptographically endorsed by an issuer. Examples of signed security tokens include X.509 certificates and Kerberos tickets. </a:t>
            </a:r>
          </a:p>
          <a:p>
            <a:pPr eaLnBrk="1" hangingPunct="1"/>
            <a:r>
              <a:rPr lang="en-US" altLang="en-US" sz="2400" b="1" dirty="0"/>
              <a:t>Claims </a:t>
            </a:r>
            <a:r>
              <a:rPr lang="en-US" altLang="en-US" sz="2400" dirty="0"/>
              <a:t>-- A claim is a statement about a subject either by the subject or by an relying party that associates the subject with the claim. </a:t>
            </a:r>
          </a:p>
        </p:txBody>
      </p:sp>
    </p:spTree>
    <p:extLst>
      <p:ext uri="{BB962C8B-B14F-4D97-AF65-F5344CB8AC3E}">
        <p14:creationId xmlns:p14="http://schemas.microsoft.com/office/powerpoint/2010/main" val="2129561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292266-8294-4DA6-939E-C3DD643B2778}" type="datetime1">
              <a:rPr lang="en-US" altLang="en-US" sz="1400" b="0" i="0">
                <a:latin typeface="Times New Roman" panose="02020603050405020304" pitchFamily="18" charset="0"/>
              </a:rPr>
              <a:pPr>
                <a:spcBef>
                  <a:spcPct val="0"/>
                </a:spcBef>
                <a:buFontTx/>
                <a:buNone/>
              </a:pPr>
              <a:t>6/6/2016</a:t>
            </a:fld>
            <a:endParaRPr lang="en-US" altLang="en-US" sz="1400" b="0" i="0">
              <a:latin typeface="Times New Roman" panose="02020603050405020304" pitchFamily="18" charset="0"/>
            </a:endParaRPr>
          </a:p>
        </p:txBody>
      </p:sp>
      <p:sp>
        <p:nvSpPr>
          <p:cNvPr id="730115"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1C8010B-9BAD-4B25-8013-04B221F33A99}" type="slidenum">
              <a:rPr lang="en-US" altLang="en-US" sz="1400" b="0" i="0">
                <a:latin typeface="Times New Roman" panose="02020603050405020304" pitchFamily="18" charset="0"/>
              </a:rPr>
              <a:pPr algn="r">
                <a:spcBef>
                  <a:spcPct val="0"/>
                </a:spcBef>
                <a:buFontTx/>
                <a:buNone/>
              </a:pPr>
              <a:t>33</a:t>
            </a:fld>
            <a:endParaRPr lang="en-US" altLang="en-US" sz="1400" b="0" i="0">
              <a:latin typeface="Times New Roman" panose="02020603050405020304" pitchFamily="18" charset="0"/>
            </a:endParaRPr>
          </a:p>
        </p:txBody>
      </p:sp>
      <p:sp>
        <p:nvSpPr>
          <p:cNvPr id="73011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Security Assertion Markup Language (SAML)</a:t>
            </a:r>
          </a:p>
        </p:txBody>
      </p:sp>
      <p:sp>
        <p:nvSpPr>
          <p:cNvPr id="73011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Part of XML-based Security Services</a:t>
            </a:r>
          </a:p>
          <a:p>
            <a:r>
              <a:rPr lang="en-US" altLang="en-US" sz="3200" b="0" i="0">
                <a:latin typeface="Times New Roman" panose="02020603050405020304" pitchFamily="18" charset="0"/>
              </a:rPr>
              <a:t>XML framework for exchanging authentication and authorization information</a:t>
            </a:r>
          </a:p>
          <a:p>
            <a:r>
              <a:rPr lang="en-US" altLang="en-US" sz="3200" b="0" i="0">
                <a:latin typeface="Times New Roman" panose="02020603050405020304" pitchFamily="18" charset="0"/>
              </a:rPr>
              <a:t>SAML information can be added to XML messages</a:t>
            </a:r>
          </a:p>
        </p:txBody>
      </p:sp>
    </p:spTree>
    <p:extLst>
      <p:ext uri="{BB962C8B-B14F-4D97-AF65-F5344CB8AC3E}">
        <p14:creationId xmlns:p14="http://schemas.microsoft.com/office/powerpoint/2010/main" val="1791697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8777B8F-0F3F-4E71-A852-481A54066851}"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73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7A5F53B-A16D-4C7A-98C3-97249C32DC95}" type="slidenum">
              <a:rPr lang="en-US" altLang="en-US" sz="1400" b="0" i="0">
                <a:latin typeface="Times New Roman" panose="02020603050405020304" pitchFamily="18" charset="0"/>
              </a:rPr>
              <a:pPr eaLnBrk="0" hangingPunct="0">
                <a:spcBef>
                  <a:spcPct val="0"/>
                </a:spcBef>
                <a:buFontTx/>
                <a:buNone/>
              </a:pPr>
              <a:t>34</a:t>
            </a:fld>
            <a:endParaRPr lang="en-US" altLang="en-US" sz="1400" b="0" i="0">
              <a:latin typeface="Times New Roman" panose="02020603050405020304" pitchFamily="18" charset="0"/>
            </a:endParaRPr>
          </a:p>
        </p:txBody>
      </p:sp>
      <p:sp>
        <p:nvSpPr>
          <p:cNvPr id="731140" name="Rectangle 1026"/>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Three types of assertions</a:t>
            </a:r>
          </a:p>
        </p:txBody>
      </p:sp>
      <p:sp>
        <p:nvSpPr>
          <p:cNvPr id="731141" name="Rectangle 1027"/>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4000" b="0" i="0">
                <a:latin typeface="Times New Roman" panose="02020603050405020304" pitchFamily="18" charset="0"/>
              </a:rPr>
              <a:t>Authentication</a:t>
            </a:r>
          </a:p>
          <a:p>
            <a:r>
              <a:rPr lang="en-US" altLang="en-US" sz="4000" b="0" i="0">
                <a:latin typeface="Times New Roman" panose="02020603050405020304" pitchFamily="18" charset="0"/>
              </a:rPr>
              <a:t>Authorization</a:t>
            </a:r>
          </a:p>
          <a:p>
            <a:r>
              <a:rPr lang="en-US" altLang="en-US" sz="4000" b="0" i="0">
                <a:latin typeface="Times New Roman" panose="02020603050405020304" pitchFamily="18" charset="0"/>
              </a:rPr>
              <a:t>Attributes (groups, roles,…)</a:t>
            </a:r>
          </a:p>
        </p:txBody>
      </p:sp>
    </p:spTree>
    <p:extLst>
      <p:ext uri="{BB962C8B-B14F-4D97-AF65-F5344CB8AC3E}">
        <p14:creationId xmlns:p14="http://schemas.microsoft.com/office/powerpoint/2010/main" val="521949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FFB6024-E84D-4111-A5DB-F4F304E9B93C}"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7321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8B438FB-2DBB-4F2D-8E2A-5D2C9E6110BF}" type="slidenum">
              <a:rPr lang="en-US" altLang="en-US" sz="1400" b="0" i="0">
                <a:latin typeface="Times New Roman" panose="02020603050405020304" pitchFamily="18" charset="0"/>
              </a:rPr>
              <a:pPr eaLnBrk="0" hangingPunct="0">
                <a:spcBef>
                  <a:spcPct val="0"/>
                </a:spcBef>
                <a:buFontTx/>
                <a:buNone/>
              </a:pPr>
              <a:t>35</a:t>
            </a:fld>
            <a:endParaRPr lang="en-US" altLang="en-US" sz="1400" b="0" i="0">
              <a:latin typeface="Times New Roman" panose="02020603050405020304" pitchFamily="18" charset="0"/>
            </a:endParaRPr>
          </a:p>
        </p:txBody>
      </p:sp>
      <p:pic>
        <p:nvPicPr>
          <p:cNvPr id="7321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547689"/>
            <a:ext cx="74676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407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7BB9654-12A8-49BB-9E45-00D9A8D1D364}"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7331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3678565-044E-4824-8EB5-2BB95DAEE83C}" type="slidenum">
              <a:rPr lang="en-US" altLang="en-US" sz="1400" b="0" i="0">
                <a:latin typeface="Times New Roman" panose="02020603050405020304" pitchFamily="18" charset="0"/>
              </a:rPr>
              <a:pPr eaLnBrk="0" hangingPunct="0">
                <a:spcBef>
                  <a:spcPct val="0"/>
                </a:spcBef>
                <a:buFontTx/>
                <a:buNone/>
              </a:pPr>
              <a:t>36</a:t>
            </a:fld>
            <a:endParaRPr lang="en-US" altLang="en-US" sz="1400" b="0" i="0">
              <a:latin typeface="Times New Roman" panose="02020603050405020304" pitchFamily="18" charset="0"/>
            </a:endParaRPr>
          </a:p>
        </p:txBody>
      </p:sp>
      <p:pic>
        <p:nvPicPr>
          <p:cNvPr id="733188" name="Picture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6626" y="360363"/>
            <a:ext cx="7777163"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5127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12C06B9-E128-4916-9BE4-2878F4806585}" type="datetime1">
              <a:rPr lang="en-US" altLang="en-US" sz="1400" b="0" i="0">
                <a:latin typeface="Times New Roman" panose="02020603050405020304" pitchFamily="18" charset="0"/>
              </a:rPr>
              <a:pPr eaLnBrk="0" hangingPunct="0">
                <a:spcBef>
                  <a:spcPct val="0"/>
                </a:spcBef>
                <a:buFontTx/>
                <a:buNone/>
              </a:pPr>
              <a:t>6/6/2016</a:t>
            </a:fld>
            <a:endParaRPr lang="en-US" altLang="en-US" sz="1400" b="0" i="0">
              <a:latin typeface="Times New Roman" panose="02020603050405020304" pitchFamily="18" charset="0"/>
            </a:endParaRPr>
          </a:p>
        </p:txBody>
      </p:sp>
      <p:sp>
        <p:nvSpPr>
          <p:cNvPr id="7342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18CA58F-46CD-42B2-8CE3-E04A77C2CB23}" type="slidenum">
              <a:rPr lang="en-US" altLang="en-US" sz="1400" b="0" i="0">
                <a:latin typeface="Times New Roman" panose="02020603050405020304" pitchFamily="18" charset="0"/>
              </a:rPr>
              <a:pPr eaLnBrk="0" hangingPunct="0">
                <a:spcBef>
                  <a:spcPct val="0"/>
                </a:spcBef>
                <a:buFontTx/>
                <a:buNone/>
              </a:pPr>
              <a:t>37</a:t>
            </a:fld>
            <a:endParaRPr lang="en-US" altLang="en-US" sz="1400" b="0" i="0">
              <a:latin typeface="Times New Roman" panose="02020603050405020304" pitchFamily="18" charset="0"/>
            </a:endParaRPr>
          </a:p>
        </p:txBody>
      </p:sp>
      <p:pic>
        <p:nvPicPr>
          <p:cNvPr id="734212" name="Picture 20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260351"/>
            <a:ext cx="8420100" cy="63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693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SOAP</a:t>
            </a:r>
          </a:p>
        </p:txBody>
      </p:sp>
      <p:sp>
        <p:nvSpPr>
          <p:cNvPr id="723971"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800"/>
              <a:t>Originally defined as </a:t>
            </a:r>
            <a:r>
              <a:rPr lang="en-US" altLang="en-US" sz="1800" b="0"/>
              <a:t>Simple Object Access Protocol</a:t>
            </a:r>
            <a:r>
              <a:rPr lang="en-US" altLang="en-US" sz="1800"/>
              <a:t>, is a protocol specification for exchanging structured information in the implementation of web services. </a:t>
            </a:r>
          </a:p>
          <a:p>
            <a:r>
              <a:rPr lang="en-US" altLang="en-US" sz="1800"/>
              <a:t>It uses XML for its message format, and usually relies on other  Application Layer protocols, most notably </a:t>
            </a:r>
            <a:r>
              <a:rPr lang="en-US" altLang="en-US" sz="1800">
                <a:hlinkClick r:id="rId2" tooltip="Remote Procedure Call"/>
              </a:rPr>
              <a:t>Remote Procedure Call</a:t>
            </a:r>
            <a:r>
              <a:rPr lang="en-US" altLang="en-US" sz="1800"/>
              <a:t> (RPC) and </a:t>
            </a:r>
            <a:r>
              <a:rPr lang="en-US" altLang="en-US" sz="1800">
                <a:hlinkClick r:id="rId3" tooltip="Hypertext Transfer Protocol"/>
              </a:rPr>
              <a:t>Hypertext Transfer Protocol</a:t>
            </a:r>
            <a:r>
              <a:rPr lang="en-US" altLang="en-US" sz="1800"/>
              <a:t> (HTTP), for message negotiation and transmission</a:t>
            </a:r>
          </a:p>
          <a:p>
            <a:r>
              <a:rPr lang="en-US" altLang="en-US" sz="1800"/>
              <a:t>SOAP can form the foundation layer of a </a:t>
            </a:r>
            <a:r>
              <a:rPr lang="en-US" altLang="en-US" sz="1800">
                <a:hlinkClick r:id="rId4" tooltip="Web services protocol stack"/>
              </a:rPr>
              <a:t>web services protocol stack</a:t>
            </a:r>
            <a:r>
              <a:rPr lang="en-US" altLang="en-US" sz="1800"/>
              <a:t>, providing a basic messaging framework upon which web services can be built. </a:t>
            </a:r>
          </a:p>
          <a:p>
            <a:r>
              <a:rPr lang="en-US" altLang="en-US" sz="1800"/>
              <a:t>This protocol consists of three parts: an envelope, which defines what is in the message and how to process it, a set of encoding rules for expressing instances of application-defined data types, and a convention for representing procedure calls and responses.</a:t>
            </a:r>
          </a:p>
        </p:txBody>
      </p:sp>
    </p:spTree>
    <p:extLst>
      <p:ext uri="{BB962C8B-B14F-4D97-AF65-F5344CB8AC3E}">
        <p14:creationId xmlns:p14="http://schemas.microsoft.com/office/powerpoint/2010/main" val="4011767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SOAP</a:t>
            </a:r>
          </a:p>
        </p:txBody>
      </p:sp>
      <p:pic>
        <p:nvPicPr>
          <p:cNvPr id="724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1981200"/>
            <a:ext cx="25431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62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Q3:</a:t>
            </a:r>
            <a:r>
              <a:rPr lang="en-US" sz="2000" dirty="0"/>
              <a:t>What is the advantage of adding tactics between policies and patterns? Be precise and concise, no long essays.</a:t>
            </a:r>
            <a:endParaRPr lang="en-US" sz="2000" dirty="0"/>
          </a:p>
        </p:txBody>
      </p:sp>
      <p:sp>
        <p:nvSpPr>
          <p:cNvPr id="3" name="Content Placeholder 2"/>
          <p:cNvSpPr>
            <a:spLocks noGrp="1"/>
          </p:cNvSpPr>
          <p:nvPr>
            <p:ph idx="1"/>
          </p:nvPr>
        </p:nvSpPr>
        <p:spPr/>
        <p:txBody>
          <a:bodyPr/>
          <a:lstStyle/>
          <a:p>
            <a:r>
              <a:rPr lang="en-US" dirty="0" smtClean="0"/>
              <a:t>Policies are defined by managers or regulations, software architects interpret them using tactics, software developers use them in applications by applying patterns; tactics make more precise the transition from policies to software.</a:t>
            </a:r>
          </a:p>
          <a:p>
            <a:r>
              <a:rPr lang="en-US" dirty="0" smtClean="0"/>
              <a:t>Policies may be too general and vague, tactics are more specific but still do not define realizations, patterns lead to software realizations.</a:t>
            </a:r>
          </a:p>
          <a:p>
            <a:r>
              <a:rPr lang="en-US" dirty="0" smtClean="0"/>
              <a:t>Tactics may help select Security Solution Frames (or other sets of software artifacts) because they are more general than patterns</a:t>
            </a:r>
            <a:endParaRPr lang="en-US" dirty="0"/>
          </a:p>
        </p:txBody>
      </p:sp>
    </p:spTree>
    <p:extLst>
      <p:ext uri="{BB962C8B-B14F-4D97-AF65-F5344CB8AC3E}">
        <p14:creationId xmlns:p14="http://schemas.microsoft.com/office/powerpoint/2010/main" val="3409006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itle 1"/>
          <p:cNvSpPr>
            <a:spLocks noGrp="1"/>
          </p:cNvSpPr>
          <p:nvPr>
            <p:ph type="title"/>
          </p:nvPr>
        </p:nvSpPr>
        <p:spPr/>
        <p:txBody>
          <a:bodyPr/>
          <a:lstStyle/>
          <a:p>
            <a:r>
              <a:rPr lang="en-US" altLang="en-US" smtClean="0"/>
              <a:t>REST</a:t>
            </a:r>
          </a:p>
        </p:txBody>
      </p:sp>
      <p:sp>
        <p:nvSpPr>
          <p:cNvPr id="324611" name="Content Placeholder 2"/>
          <p:cNvSpPr>
            <a:spLocks noGrp="1"/>
          </p:cNvSpPr>
          <p:nvPr>
            <p:ph idx="1"/>
          </p:nvPr>
        </p:nvSpPr>
        <p:spPr/>
        <p:txBody>
          <a:bodyPr>
            <a:normAutofit fontScale="92500" lnSpcReduction="10000"/>
          </a:bodyPr>
          <a:lstStyle/>
          <a:p>
            <a:r>
              <a:rPr lang="en-US" altLang="en-US" sz="2400" b="1" dirty="0"/>
              <a:t>Representational State Transfer </a:t>
            </a:r>
            <a:r>
              <a:rPr lang="en-US" altLang="en-US" sz="2400" dirty="0"/>
              <a:t>(REST) is a style </a:t>
            </a:r>
            <a:r>
              <a:rPr lang="en-US" altLang="en-US" sz="2400" dirty="0" smtClean="0"/>
              <a:t>of software architectures </a:t>
            </a:r>
            <a:r>
              <a:rPr lang="en-US" altLang="en-US" sz="2400" dirty="0"/>
              <a:t>for </a:t>
            </a:r>
            <a:r>
              <a:rPr lang="en-US" altLang="en-US" sz="2400" dirty="0" smtClean="0"/>
              <a:t>distributed hypermedia </a:t>
            </a:r>
            <a:r>
              <a:rPr lang="en-US" altLang="en-US" sz="2400" dirty="0"/>
              <a:t>systems </a:t>
            </a:r>
            <a:endParaRPr lang="en-US" altLang="en-US" sz="2400" dirty="0" smtClean="0"/>
          </a:p>
          <a:p>
            <a:r>
              <a:rPr lang="en-US" altLang="en-US" sz="2400" dirty="0" smtClean="0"/>
              <a:t>REST </a:t>
            </a:r>
            <a:r>
              <a:rPr lang="en-US" altLang="en-US" sz="2400" dirty="0"/>
              <a:t>exemplifies how the Web's architecture emerged by characterizing and constraining the macro-interactions of the four components of the Web, namely </a:t>
            </a:r>
            <a:r>
              <a:rPr lang="en-US" altLang="en-US" sz="2400" dirty="0" smtClean="0"/>
              <a:t>origin servers, gateways, proxies, and clients, </a:t>
            </a:r>
            <a:r>
              <a:rPr lang="en-US" altLang="en-US" sz="2400" dirty="0"/>
              <a:t>without imposing limitations on the individual participants.</a:t>
            </a:r>
          </a:p>
          <a:p>
            <a:r>
              <a:rPr lang="en-US" altLang="en-US" sz="2400" dirty="0" smtClean="0"/>
              <a:t>REST </a:t>
            </a:r>
            <a:r>
              <a:rPr lang="en-US" altLang="en-US" sz="2400" dirty="0"/>
              <a:t>architectures consist </a:t>
            </a:r>
            <a:r>
              <a:rPr lang="en-US" altLang="en-US" sz="2400" dirty="0" smtClean="0"/>
              <a:t>of clients and servers. </a:t>
            </a:r>
            <a:r>
              <a:rPr lang="en-US" altLang="en-US" sz="2400" dirty="0"/>
              <a:t>Clients initiate requests to servers; servers process requests and return appropriate responses. </a:t>
            </a:r>
            <a:endParaRPr lang="en-US" altLang="en-US" sz="2400" dirty="0" smtClean="0"/>
          </a:p>
          <a:p>
            <a:r>
              <a:rPr lang="en-US" altLang="en-US" sz="2400" dirty="0" smtClean="0"/>
              <a:t>Requests </a:t>
            </a:r>
            <a:r>
              <a:rPr lang="en-US" altLang="en-US" sz="2400" dirty="0"/>
              <a:t>and responses are built around the transfer of representations of resources. A </a:t>
            </a:r>
            <a:r>
              <a:rPr lang="en-US" altLang="en-US" sz="2400" dirty="0" smtClean="0"/>
              <a:t>resource </a:t>
            </a:r>
            <a:r>
              <a:rPr lang="en-US" altLang="en-US" sz="2400" dirty="0"/>
              <a:t>can be </a:t>
            </a:r>
            <a:r>
              <a:rPr lang="en-US" altLang="en-US" sz="2400" dirty="0" smtClean="0"/>
              <a:t>any </a:t>
            </a:r>
            <a:r>
              <a:rPr lang="en-US" altLang="en-US" sz="2400" dirty="0"/>
              <a:t>coherent and meaningful concept that may be addressed. A </a:t>
            </a:r>
            <a:r>
              <a:rPr lang="en-US" altLang="en-US" sz="2400" b="1" dirty="0" smtClean="0"/>
              <a:t>representation</a:t>
            </a:r>
            <a:r>
              <a:rPr lang="en-US" altLang="en-US" sz="2400" dirty="0" smtClean="0"/>
              <a:t> </a:t>
            </a:r>
            <a:r>
              <a:rPr lang="en-US" altLang="en-US" sz="2400" dirty="0"/>
              <a:t>of a resource is typically a document that captures the current or intended state of a resource.</a:t>
            </a:r>
          </a:p>
          <a:p>
            <a:pPr>
              <a:buFontTx/>
              <a:buNone/>
            </a:pPr>
            <a:r>
              <a:rPr lang="en-US" altLang="en-US" sz="2400" dirty="0"/>
              <a:t> </a:t>
            </a:r>
          </a:p>
          <a:p>
            <a:endParaRPr lang="en-US" altLang="en-US" sz="2000" dirty="0"/>
          </a:p>
        </p:txBody>
      </p:sp>
    </p:spTree>
    <p:extLst>
      <p:ext uri="{BB962C8B-B14F-4D97-AF65-F5344CB8AC3E}">
        <p14:creationId xmlns:p14="http://schemas.microsoft.com/office/powerpoint/2010/main" val="3954465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itle 1"/>
          <p:cNvSpPr>
            <a:spLocks noGrp="1"/>
          </p:cNvSpPr>
          <p:nvPr>
            <p:ph type="title"/>
          </p:nvPr>
        </p:nvSpPr>
        <p:spPr/>
        <p:txBody>
          <a:bodyPr/>
          <a:lstStyle/>
          <a:p>
            <a:r>
              <a:rPr lang="en-US" altLang="en-US" smtClean="0"/>
              <a:t>REST and web services</a:t>
            </a:r>
          </a:p>
        </p:txBody>
      </p:sp>
      <p:sp>
        <p:nvSpPr>
          <p:cNvPr id="159746" name="Content Placeholder 2"/>
          <p:cNvSpPr>
            <a:spLocks noGrp="1"/>
          </p:cNvSpPr>
          <p:nvPr>
            <p:ph idx="1"/>
          </p:nvPr>
        </p:nvSpPr>
        <p:spPr/>
        <p:txBody>
          <a:bodyPr/>
          <a:lstStyle/>
          <a:p>
            <a:pPr>
              <a:buFont typeface="Arial" charset="0"/>
              <a:buNone/>
              <a:defRPr/>
            </a:pPr>
            <a:r>
              <a:rPr lang="en-US" sz="2000" dirty="0"/>
              <a:t>A </a:t>
            </a:r>
            <a:r>
              <a:rPr lang="en-US" sz="2000" dirty="0" err="1"/>
              <a:t>RESTful</a:t>
            </a:r>
            <a:r>
              <a:rPr lang="en-US" sz="2000" dirty="0"/>
              <a:t> web service (also called a </a:t>
            </a:r>
            <a:r>
              <a:rPr lang="en-US" sz="2000" dirty="0" err="1"/>
              <a:t>RESTful</a:t>
            </a:r>
            <a:r>
              <a:rPr lang="en-US" sz="2000" dirty="0"/>
              <a:t> </a:t>
            </a:r>
            <a:r>
              <a:rPr lang="en-US" sz="2000" dirty="0" smtClean="0"/>
              <a:t>web API) </a:t>
            </a:r>
            <a:r>
              <a:rPr lang="en-US" sz="2000" dirty="0"/>
              <a:t>is a simple web service implemented using HTTP and the principles of REST. It is a collection of resources, with three defined aspects:</a:t>
            </a:r>
          </a:p>
          <a:p>
            <a:pPr>
              <a:defRPr/>
            </a:pPr>
            <a:r>
              <a:rPr lang="en-US" sz="2000" dirty="0"/>
              <a:t>the base URI for the web service, such as http://example.com/resources/</a:t>
            </a:r>
          </a:p>
          <a:p>
            <a:pPr>
              <a:defRPr/>
            </a:pPr>
            <a:r>
              <a:rPr lang="en-US" sz="2000" dirty="0"/>
              <a:t>the </a:t>
            </a:r>
            <a:r>
              <a:rPr lang="en-US" sz="2000" dirty="0" smtClean="0"/>
              <a:t>media type </a:t>
            </a:r>
            <a:r>
              <a:rPr lang="en-US" sz="2000" dirty="0"/>
              <a:t>of the data supported by the web service. This is often </a:t>
            </a:r>
            <a:r>
              <a:rPr lang="en-US" sz="2000" dirty="0" smtClean="0"/>
              <a:t>JSON, XML, or YAML </a:t>
            </a:r>
            <a:r>
              <a:rPr lang="en-US" sz="2000" dirty="0"/>
              <a:t>but can be any other valid Internet media type.</a:t>
            </a:r>
          </a:p>
          <a:p>
            <a:pPr>
              <a:defRPr/>
            </a:pPr>
            <a:r>
              <a:rPr lang="en-US" sz="2000" dirty="0"/>
              <a:t>the set of operations supported by the web service using </a:t>
            </a:r>
            <a:r>
              <a:rPr lang="en-US" sz="2000" dirty="0" smtClean="0"/>
              <a:t>HTTP methods </a:t>
            </a:r>
            <a:r>
              <a:rPr lang="en-US" sz="2000" dirty="0"/>
              <a:t>(e.g., POST, GET, PUT or DELETE).</a:t>
            </a:r>
          </a:p>
          <a:p>
            <a:pPr>
              <a:defRPr/>
            </a:pPr>
            <a:r>
              <a:rPr lang="en-US" sz="2000" dirty="0"/>
              <a:t>A good overview: </a:t>
            </a:r>
          </a:p>
          <a:p>
            <a:pPr marL="0" indent="0">
              <a:buNone/>
              <a:defRPr/>
            </a:pPr>
            <a:r>
              <a:rPr lang="en-US" sz="2000" dirty="0"/>
              <a:t>      A. Rodriguez, “</a:t>
            </a:r>
            <a:r>
              <a:rPr lang="en-US" sz="2000" dirty="0" err="1"/>
              <a:t>RESTful</a:t>
            </a:r>
            <a:r>
              <a:rPr lang="en-US" sz="2000" dirty="0"/>
              <a:t> web services: the basics”</a:t>
            </a:r>
          </a:p>
          <a:p>
            <a:pPr marL="0" indent="0">
              <a:buNone/>
              <a:defRPr/>
            </a:pPr>
            <a:r>
              <a:rPr lang="en-US" sz="2000" dirty="0"/>
              <a:t>      http://www.ibm.com/developerworks/webservices/library/ws-restful/</a:t>
            </a:r>
          </a:p>
          <a:p>
            <a:pPr marL="0" indent="0">
              <a:buNone/>
              <a:defRPr/>
            </a:pPr>
            <a:endParaRPr lang="en-US" sz="2400" dirty="0"/>
          </a:p>
        </p:txBody>
      </p:sp>
    </p:spTree>
    <p:extLst>
      <p:ext uri="{BB962C8B-B14F-4D97-AF65-F5344CB8AC3E}">
        <p14:creationId xmlns:p14="http://schemas.microsoft.com/office/powerpoint/2010/main" val="506812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REST or SOAP?</a:t>
            </a:r>
          </a:p>
        </p:txBody>
      </p:sp>
      <p:sp>
        <p:nvSpPr>
          <p:cNvPr id="738307"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b="0" i="0" dirty="0">
                <a:latin typeface="Calibri" panose="020F0502020204030204" pitchFamily="34" charset="0"/>
              </a:rPr>
              <a:t>Most of the web functionality on the Internet now uses REST: Twitter, Yahoo’s web services use REST, others include Flickr, </a:t>
            </a:r>
            <a:r>
              <a:rPr lang="en-US" altLang="en-US" sz="2400" b="0" i="0" dirty="0" smtClean="0">
                <a:latin typeface="Calibri" panose="020F0502020204030204" pitchFamily="34" charset="0"/>
              </a:rPr>
              <a:t> </a:t>
            </a:r>
            <a:r>
              <a:rPr lang="en-US" altLang="en-US" sz="2400" b="0" i="0" dirty="0" err="1">
                <a:latin typeface="Calibri" panose="020F0502020204030204" pitchFamily="34" charset="0"/>
              </a:rPr>
              <a:t>pubsub</a:t>
            </a:r>
            <a:r>
              <a:rPr lang="en-US" altLang="en-US" sz="2400" b="0" i="0" dirty="0">
                <a:latin typeface="Calibri" panose="020F0502020204030204" pitchFamily="34" charset="0"/>
              </a:rPr>
              <a:t>, </a:t>
            </a:r>
            <a:r>
              <a:rPr lang="en-US" altLang="en-US" sz="2400" b="0" i="0" dirty="0" err="1">
                <a:latin typeface="Calibri" panose="020F0502020204030204" pitchFamily="34" charset="0"/>
              </a:rPr>
              <a:t>bloglines</a:t>
            </a:r>
            <a:r>
              <a:rPr lang="en-US" altLang="en-US" sz="2400" b="0" i="0" dirty="0">
                <a:latin typeface="Calibri" panose="020F0502020204030204" pitchFamily="34" charset="0"/>
              </a:rPr>
              <a:t>, </a:t>
            </a:r>
            <a:r>
              <a:rPr lang="en-US" altLang="en-US" sz="2400" b="0" i="0" dirty="0" err="1">
                <a:latin typeface="Calibri" panose="020F0502020204030204" pitchFamily="34" charset="0"/>
              </a:rPr>
              <a:t>technorati</a:t>
            </a:r>
            <a:r>
              <a:rPr lang="en-US" altLang="en-US" sz="2400" b="0" i="0" dirty="0">
                <a:latin typeface="Calibri" panose="020F0502020204030204" pitchFamily="34" charset="0"/>
              </a:rPr>
              <a:t>, and several others. Both eBay and Amazon have web services for both REST and SOAP.</a:t>
            </a:r>
          </a:p>
          <a:p>
            <a:r>
              <a:rPr lang="en-US" altLang="en-US" sz="2400" b="0" i="0" dirty="0">
                <a:latin typeface="Calibri" panose="020F0502020204030204" pitchFamily="34" charset="0"/>
              </a:rPr>
              <a:t>SOAP is mostly used for Enterprise applications to integrate wide types and </a:t>
            </a:r>
            <a:r>
              <a:rPr lang="en-US" altLang="en-US" sz="2400" b="0" i="0" dirty="0" smtClean="0">
                <a:latin typeface="Calibri" panose="020F0502020204030204" pitchFamily="34" charset="0"/>
              </a:rPr>
              <a:t>large numbers </a:t>
            </a:r>
            <a:r>
              <a:rPr lang="en-US" altLang="en-US" sz="2400" b="0" i="0" dirty="0">
                <a:latin typeface="Calibri" panose="020F0502020204030204" pitchFamily="34" charset="0"/>
              </a:rPr>
              <a:t>of applications and </a:t>
            </a:r>
            <a:r>
              <a:rPr lang="en-US" altLang="en-US" sz="2400" b="0" i="0" dirty="0" smtClean="0">
                <a:latin typeface="Calibri" panose="020F0502020204030204" pitchFamily="34" charset="0"/>
              </a:rPr>
              <a:t>to </a:t>
            </a:r>
            <a:r>
              <a:rPr lang="en-US" altLang="en-US" sz="2400" b="0" i="0" dirty="0">
                <a:latin typeface="Calibri" panose="020F0502020204030204" pitchFamily="34" charset="0"/>
              </a:rPr>
              <a:t>integrate with legacy </a:t>
            </a:r>
            <a:r>
              <a:rPr lang="en-US" altLang="en-US" sz="2400" b="0" i="0" dirty="0" smtClean="0">
                <a:latin typeface="Calibri" panose="020F0502020204030204" pitchFamily="34" charset="0"/>
              </a:rPr>
              <a:t>systems. </a:t>
            </a:r>
            <a:r>
              <a:rPr lang="en-US" altLang="en-US" sz="2400" b="0" i="0" dirty="0">
                <a:latin typeface="Calibri" panose="020F0502020204030204" pitchFamily="34" charset="0"/>
              </a:rPr>
              <a:t>Google </a:t>
            </a:r>
            <a:r>
              <a:rPr lang="en-US" altLang="en-US" sz="2400" b="0" i="0" dirty="0" smtClean="0">
                <a:latin typeface="Calibri" panose="020F0502020204030204" pitchFamily="34" charset="0"/>
              </a:rPr>
              <a:t>implements its </a:t>
            </a:r>
            <a:r>
              <a:rPr lang="en-US" altLang="en-US" sz="2400" b="0" i="0" dirty="0">
                <a:latin typeface="Calibri" panose="020F0502020204030204" pitchFamily="34" charset="0"/>
              </a:rPr>
              <a:t>web services using SOAP, with the exception of Blogger, which uses XML-RPC.</a:t>
            </a:r>
          </a:p>
          <a:p>
            <a:r>
              <a:rPr lang="en-US" altLang="en-US" sz="2400" b="0" i="0" dirty="0">
                <a:latin typeface="Calibri" panose="020F0502020204030204" pitchFamily="34" charset="0"/>
              </a:rPr>
              <a:t>REST is a low-level protocol and cannot enforce precise </a:t>
            </a:r>
            <a:r>
              <a:rPr lang="en-US" altLang="en-US" sz="2400" b="0" i="0" dirty="0" smtClean="0">
                <a:latin typeface="Calibri" panose="020F0502020204030204" pitchFamily="34" charset="0"/>
              </a:rPr>
              <a:t>security so it is used for applications that don’t require high security.</a:t>
            </a:r>
            <a:endParaRPr lang="en-US" altLang="en-US" sz="2400" b="0" i="0" dirty="0">
              <a:latin typeface="Calibri" panose="020F0502020204030204" pitchFamily="34" charset="0"/>
            </a:endParaRPr>
          </a:p>
        </p:txBody>
      </p:sp>
    </p:spTree>
    <p:extLst>
      <p:ext uri="{BB962C8B-B14F-4D97-AF65-F5344CB8AC3E}">
        <p14:creationId xmlns:p14="http://schemas.microsoft.com/office/powerpoint/2010/main" val="2341282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Title 1"/>
          <p:cNvSpPr>
            <a:spLocks noGrp="1"/>
          </p:cNvSpPr>
          <p:nvPr>
            <p:ph type="title"/>
          </p:nvPr>
        </p:nvSpPr>
        <p:spPr/>
        <p:txBody>
          <a:bodyPr/>
          <a:lstStyle/>
          <a:p>
            <a:r>
              <a:rPr lang="en-US" altLang="en-US" smtClean="0"/>
              <a:t>REST security</a:t>
            </a:r>
          </a:p>
        </p:txBody>
      </p:sp>
      <p:sp>
        <p:nvSpPr>
          <p:cNvPr id="739331" name="Content Placeholder 2"/>
          <p:cNvSpPr>
            <a:spLocks noGrp="1"/>
          </p:cNvSpPr>
          <p:nvPr>
            <p:ph idx="1"/>
          </p:nvPr>
        </p:nvSpPr>
        <p:spPr/>
        <p:txBody>
          <a:bodyPr>
            <a:normAutofit/>
          </a:bodyPr>
          <a:lstStyle/>
          <a:p>
            <a:r>
              <a:rPr lang="en-US" altLang="en-US" sz="2400" dirty="0"/>
              <a:t>REST does not have predefined security methods so developers define their own, and often, developers in a hurry to just get their web services deployed don't treat them with the same level of diligence as they treat web applications. </a:t>
            </a:r>
          </a:p>
          <a:p>
            <a:r>
              <a:rPr lang="en-US" altLang="en-US" sz="2400" dirty="0"/>
              <a:t>These conditions lead to web services with serious vulnerabilities. For instance, most APIs handle authentication using a key but no secret, essentially requiring a user name but no password. Another problem is using HTTP basic authentication (with no SSL) and letting the user name and password cross the wire with no encryption. </a:t>
            </a:r>
          </a:p>
          <a:p>
            <a:r>
              <a:rPr lang="en-US" altLang="en-US" sz="2400" dirty="0"/>
              <a:t>REST APIs typically have the same attack vectors as standard web applications, including injection attacks, cross-site scripting (XSS), broken authentication and </a:t>
            </a:r>
            <a:r>
              <a:rPr lang="en-US" altLang="en-US" sz="2400" dirty="0">
                <a:hlinkClick r:id="rId2"/>
              </a:rPr>
              <a:t>cross-site request forgery (CSRF)</a:t>
            </a:r>
            <a:r>
              <a:rPr lang="en-US" altLang="en-US" sz="2400" dirty="0"/>
              <a:t>. </a:t>
            </a:r>
          </a:p>
          <a:p>
            <a:endParaRPr lang="en-US" altLang="en-US" sz="2400" dirty="0"/>
          </a:p>
        </p:txBody>
      </p:sp>
    </p:spTree>
    <p:extLst>
      <p:ext uri="{BB962C8B-B14F-4D97-AF65-F5344CB8AC3E}">
        <p14:creationId xmlns:p14="http://schemas.microsoft.com/office/powerpoint/2010/main" val="145215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threats</a:t>
            </a:r>
            <a:endParaRPr lang="en-US" dirty="0"/>
          </a:p>
        </p:txBody>
      </p:sp>
      <p:sp>
        <p:nvSpPr>
          <p:cNvPr id="3" name="Content Placeholder 2"/>
          <p:cNvSpPr>
            <a:spLocks noGrp="1"/>
          </p:cNvSpPr>
          <p:nvPr>
            <p:ph idx="1"/>
          </p:nvPr>
        </p:nvSpPr>
        <p:spPr/>
        <p:txBody>
          <a:bodyPr/>
          <a:lstStyle/>
          <a:p>
            <a:r>
              <a:rPr lang="en-US" dirty="0" smtClean="0"/>
              <a:t>XSS</a:t>
            </a:r>
          </a:p>
          <a:p>
            <a:r>
              <a:rPr lang="en-US" dirty="0" smtClean="0"/>
              <a:t>CSRF</a:t>
            </a:r>
          </a:p>
          <a:p>
            <a:r>
              <a:rPr lang="en-US" dirty="0" smtClean="0"/>
              <a:t>WSDL threats</a:t>
            </a:r>
          </a:p>
          <a:p>
            <a:r>
              <a:rPr lang="en-US" dirty="0" smtClean="0"/>
              <a:t>REST threats</a:t>
            </a:r>
            <a:endParaRPr lang="en-US" dirty="0"/>
          </a:p>
        </p:txBody>
      </p:sp>
    </p:spTree>
    <p:extLst>
      <p:ext uri="{BB962C8B-B14F-4D97-AF65-F5344CB8AC3E}">
        <p14:creationId xmlns:p14="http://schemas.microsoft.com/office/powerpoint/2010/main" val="3571593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p:cNvSpPr>
            <a:spLocks noGrp="1"/>
          </p:cNvSpPr>
          <p:nvPr>
            <p:ph type="title"/>
          </p:nvPr>
        </p:nvSpPr>
        <p:spPr/>
        <p:txBody>
          <a:bodyPr/>
          <a:lstStyle/>
          <a:p>
            <a:r>
              <a:rPr lang="en-US" altLang="en-US" smtClean="0"/>
              <a:t>Cross-site scripting (XSS) attacks</a:t>
            </a:r>
          </a:p>
        </p:txBody>
      </p:sp>
      <p:sp>
        <p:nvSpPr>
          <p:cNvPr id="251907" name="Content Placeholder 2"/>
          <p:cNvSpPr>
            <a:spLocks noGrp="1"/>
          </p:cNvSpPr>
          <p:nvPr>
            <p:ph idx="1"/>
          </p:nvPr>
        </p:nvSpPr>
        <p:spPr/>
        <p:txBody>
          <a:bodyPr/>
          <a:lstStyle/>
          <a:p>
            <a:r>
              <a:rPr lang="en-US" altLang="en-US" sz="2400"/>
              <a:t>Another type of code injection which targets the HTML output function that sends data from a server to a browser</a:t>
            </a:r>
          </a:p>
          <a:p>
            <a:r>
              <a:rPr lang="en-US" altLang="en-US" sz="2400"/>
              <a:t>Idea: Use special characters to cause web browser interpreters to switch from a data context to a code context</a:t>
            </a:r>
          </a:p>
          <a:p>
            <a:r>
              <a:rPr lang="en-US" altLang="en-US" sz="2400"/>
              <a:t>When an HTML page references a user input as data an attacker includes the tag &lt;script&gt; which invokes the javaScript interpreter </a:t>
            </a:r>
          </a:p>
          <a:p>
            <a:r>
              <a:rPr lang="en-US" altLang="en-US" sz="2400"/>
              <a:t>The attacker can then perform exploits such as account hijacking, cookie poisoning, DoS, and web content manipulation</a:t>
            </a:r>
          </a:p>
          <a:p>
            <a:endParaRPr lang="en-US" altLang="en-US" smtClean="0"/>
          </a:p>
          <a:p>
            <a:endParaRPr lang="en-US" altLang="en-US" smtClean="0"/>
          </a:p>
        </p:txBody>
      </p:sp>
    </p:spTree>
    <p:extLst>
      <p:ext uri="{BB962C8B-B14F-4D97-AF65-F5344CB8AC3E}">
        <p14:creationId xmlns:p14="http://schemas.microsoft.com/office/powerpoint/2010/main" val="3264570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p:txBody>
          <a:bodyPr/>
          <a:lstStyle/>
          <a:p>
            <a:r>
              <a:rPr lang="en-US" altLang="en-US" smtClean="0"/>
              <a:t>Cross-site scripting (XSS) attacks</a:t>
            </a:r>
          </a:p>
        </p:txBody>
      </p:sp>
      <p:sp>
        <p:nvSpPr>
          <p:cNvPr id="252931" name="Content Placeholder 2"/>
          <p:cNvSpPr>
            <a:spLocks noGrp="1"/>
          </p:cNvSpPr>
          <p:nvPr>
            <p:ph idx="1"/>
          </p:nvPr>
        </p:nvSpPr>
        <p:spPr/>
        <p:txBody>
          <a:bodyPr/>
          <a:lstStyle/>
          <a:p>
            <a:r>
              <a:rPr lang="en-US" altLang="en-US" sz="2400" dirty="0"/>
              <a:t>Typical input sources: HTML forms, cookies, URLs, external files</a:t>
            </a:r>
          </a:p>
          <a:p>
            <a:r>
              <a:rPr lang="en-US" altLang="en-US" sz="2400" dirty="0"/>
              <a:t>Can use JavaScript, VBScript, Flash</a:t>
            </a:r>
          </a:p>
          <a:p>
            <a:r>
              <a:rPr lang="en-US" altLang="en-US" sz="2400" dirty="0"/>
              <a:t>Defenses can be applied in the server or the client, based on input validation</a:t>
            </a:r>
          </a:p>
          <a:p>
            <a:r>
              <a:rPr lang="en-US" altLang="en-US" sz="2400" dirty="0"/>
              <a:t>There are many varieties and no general solution</a:t>
            </a:r>
          </a:p>
          <a:p>
            <a:endParaRPr lang="en-US" altLang="en-US" sz="2400" dirty="0"/>
          </a:p>
          <a:p>
            <a:r>
              <a:rPr lang="en-US" altLang="en-US" sz="2400" dirty="0" smtClean="0"/>
              <a:t>[Sha12] </a:t>
            </a:r>
            <a:r>
              <a:rPr lang="en-US" altLang="en-US" sz="2400" dirty="0" err="1"/>
              <a:t>Shar</a:t>
            </a:r>
            <a:r>
              <a:rPr lang="en-US" altLang="en-US" sz="2400" dirty="0"/>
              <a:t>, L K, and Tan H B K, “Defending against Cross-Site Scripting Attacks," Computer 45(3), 55-62, IEEE, March 2012.</a:t>
            </a:r>
            <a:br>
              <a:rPr lang="en-US" altLang="en-US" sz="2400" dirty="0"/>
            </a:br>
            <a:endParaRPr lang="en-US" altLang="en-US" sz="2400" dirty="0"/>
          </a:p>
          <a:p>
            <a:pPr>
              <a:buFontTx/>
              <a:buNone/>
            </a:pPr>
            <a:endParaRPr lang="en-US" altLang="en-US" sz="2400" dirty="0"/>
          </a:p>
        </p:txBody>
      </p:sp>
    </p:spTree>
    <p:extLst>
      <p:ext uri="{BB962C8B-B14F-4D97-AF65-F5344CB8AC3E}">
        <p14:creationId xmlns:p14="http://schemas.microsoft.com/office/powerpoint/2010/main" val="9935378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9" y="738189"/>
            <a:ext cx="62198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0482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4" y="666750"/>
            <a:ext cx="608647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3709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66814"/>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774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dirty="0" smtClean="0">
                <a:solidFill>
                  <a:schemeClr val="accent2"/>
                </a:solidFill>
                <a:latin typeface="Script" pitchFamily="66"/>
              </a:rPr>
              <a:t>Web security</a:t>
            </a:r>
          </a:p>
        </p:txBody>
      </p:sp>
      <p:sp>
        <p:nvSpPr>
          <p:cNvPr id="229379" name="Rectangle 3"/>
          <p:cNvSpPr>
            <a:spLocks noGrp="1" noChangeArrowheads="1"/>
          </p:cNvSpPr>
          <p:nvPr>
            <p:ph type="body" idx="1"/>
          </p:nvPr>
        </p:nvSpPr>
        <p:spPr/>
        <p:txBody>
          <a:bodyPr/>
          <a:lstStyle/>
          <a:p>
            <a:r>
              <a:rPr lang="en-US" altLang="en-US" dirty="0" smtClean="0"/>
              <a:t>Web services security standards</a:t>
            </a:r>
          </a:p>
          <a:p>
            <a:r>
              <a:rPr lang="en-US" altLang="en-US" dirty="0" smtClean="0"/>
              <a:t>XACML</a:t>
            </a:r>
          </a:p>
          <a:p>
            <a:r>
              <a:rPr lang="en-US" altLang="en-US" dirty="0" smtClean="0"/>
              <a:t>XML Encryption</a:t>
            </a:r>
          </a:p>
          <a:p>
            <a:r>
              <a:rPr lang="en-US" altLang="en-US" dirty="0" smtClean="0"/>
              <a:t>SAML</a:t>
            </a:r>
          </a:p>
          <a:p>
            <a:r>
              <a:rPr lang="en-US" altLang="en-US" dirty="0" smtClean="0"/>
              <a:t>REST</a:t>
            </a:r>
          </a:p>
          <a:p>
            <a:r>
              <a:rPr lang="en-US" altLang="en-US" dirty="0" smtClean="0"/>
              <a:t>Web threats</a:t>
            </a:r>
          </a:p>
          <a:p>
            <a:r>
              <a:rPr lang="en-US" altLang="en-US" dirty="0" smtClean="0"/>
              <a:t>Products: XML Firewall and Gateway</a:t>
            </a:r>
          </a:p>
        </p:txBody>
      </p:sp>
    </p:spTree>
    <p:extLst>
      <p:ext uri="{BB962C8B-B14F-4D97-AF65-F5344CB8AC3E}">
        <p14:creationId xmlns:p14="http://schemas.microsoft.com/office/powerpoint/2010/main" val="645996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1219200"/>
            <a:ext cx="60579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7520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881188"/>
            <a:ext cx="6134100" cy="365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OWASP Top Ten </a:t>
            </a:r>
            <a:endParaRPr lang="en-US" dirty="0"/>
          </a:p>
        </p:txBody>
      </p:sp>
    </p:spTree>
    <p:extLst>
      <p:ext uri="{BB962C8B-B14F-4D97-AF65-F5344CB8AC3E}">
        <p14:creationId xmlns:p14="http://schemas.microsoft.com/office/powerpoint/2010/main" val="3609689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Title 1"/>
          <p:cNvSpPr>
            <a:spLocks noGrp="1"/>
          </p:cNvSpPr>
          <p:nvPr>
            <p:ph type="title"/>
          </p:nvPr>
        </p:nvSpPr>
        <p:spPr/>
        <p:txBody>
          <a:bodyPr/>
          <a:lstStyle/>
          <a:p>
            <a:r>
              <a:rPr lang="en-US" altLang="en-US" smtClean="0"/>
              <a:t>Cross-site request forgery</a:t>
            </a:r>
          </a:p>
        </p:txBody>
      </p:sp>
      <p:sp>
        <p:nvSpPr>
          <p:cNvPr id="744451" name="Content Placeholder 2"/>
          <p:cNvSpPr>
            <a:spLocks noGrp="1"/>
          </p:cNvSpPr>
          <p:nvPr>
            <p:ph idx="1"/>
          </p:nvPr>
        </p:nvSpPr>
        <p:spPr/>
        <p:txBody>
          <a:bodyPr>
            <a:normAutofit/>
          </a:bodyPr>
          <a:lstStyle/>
          <a:p>
            <a:r>
              <a:rPr lang="en-US" altLang="en-US" sz="2400" dirty="0"/>
              <a:t>Also known as a </a:t>
            </a:r>
            <a:r>
              <a:rPr lang="en-US" altLang="en-US" sz="2400" b="1" dirty="0"/>
              <a:t>one-click attack or session riding </a:t>
            </a:r>
            <a:r>
              <a:rPr lang="en-US" altLang="en-US" sz="2400" dirty="0"/>
              <a:t>and abbreviated as CSRF or XSRF, is a type of malicious exploit of a website whereby unauthorized commands are transmitted from a user that the website trusts.</a:t>
            </a:r>
          </a:p>
          <a:p>
            <a:r>
              <a:rPr lang="en-US" altLang="en-US" sz="2400" dirty="0"/>
              <a:t>Unlike XSS, which exploits the trust a user has for a particular site, </a:t>
            </a:r>
            <a:r>
              <a:rPr lang="en-US" altLang="en-US" sz="2400" b="1" dirty="0"/>
              <a:t>CSRF exploits the trust that a site has in a user's browser.</a:t>
            </a:r>
          </a:p>
          <a:p>
            <a:r>
              <a:rPr lang="en-US" altLang="en-US" sz="2400" dirty="0"/>
              <a:t>The attack works by including a link or script in a page that accesses a site to which the user is known (or is supposed) to have been authenticated</a:t>
            </a:r>
            <a:r>
              <a:rPr lang="en-US" altLang="en-US" sz="2400" dirty="0" smtClean="0"/>
              <a:t>.</a:t>
            </a:r>
            <a:endParaRPr lang="en-US" altLang="en-US" sz="2400" dirty="0"/>
          </a:p>
        </p:txBody>
      </p:sp>
    </p:spTree>
    <p:extLst>
      <p:ext uri="{BB962C8B-B14F-4D97-AF65-F5344CB8AC3E}">
        <p14:creationId xmlns:p14="http://schemas.microsoft.com/office/powerpoint/2010/main" val="1035448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Title 1"/>
          <p:cNvSpPr>
            <a:spLocks noGrp="1"/>
          </p:cNvSpPr>
          <p:nvPr>
            <p:ph type="title"/>
          </p:nvPr>
        </p:nvSpPr>
        <p:spPr/>
        <p:txBody>
          <a:bodyPr/>
          <a:lstStyle/>
          <a:p>
            <a:r>
              <a:rPr lang="en-US" altLang="en-US" dirty="0" smtClean="0"/>
              <a:t>Example</a:t>
            </a:r>
          </a:p>
        </p:txBody>
      </p:sp>
      <p:sp>
        <p:nvSpPr>
          <p:cNvPr id="745475" name="Content Placeholder 2"/>
          <p:cNvSpPr>
            <a:spLocks noGrp="1"/>
          </p:cNvSpPr>
          <p:nvPr>
            <p:ph idx="1"/>
          </p:nvPr>
        </p:nvSpPr>
        <p:spPr/>
        <p:txBody>
          <a:bodyPr>
            <a:normAutofit lnSpcReduction="10000"/>
          </a:bodyPr>
          <a:lstStyle/>
          <a:p>
            <a:r>
              <a:rPr lang="en-US" altLang="en-US" sz="2400" dirty="0" smtClean="0"/>
              <a:t>Alice</a:t>
            </a:r>
            <a:r>
              <a:rPr lang="en-US" altLang="en-US" sz="2400" dirty="0"/>
              <a:t>, might be browsing a chat forum where another user, Eve, has posted a message. </a:t>
            </a:r>
            <a:r>
              <a:rPr lang="en-US" sz="2400" dirty="0"/>
              <a:t> Suppose that </a:t>
            </a:r>
            <a:r>
              <a:rPr lang="en-US" sz="2400" dirty="0" smtClean="0"/>
              <a:t>Eve </a:t>
            </a:r>
            <a:r>
              <a:rPr lang="en-US" sz="2400" dirty="0"/>
              <a:t>has crafted an </a:t>
            </a:r>
            <a:r>
              <a:rPr lang="en-US" sz="2400" dirty="0">
                <a:hlinkClick r:id="rId2" tooltip="HTML element"/>
              </a:rPr>
              <a:t>HTML image element</a:t>
            </a:r>
            <a:r>
              <a:rPr lang="en-US" sz="2400" dirty="0"/>
              <a:t> that references an action on Alice's bank's website (rather than an image file), e.g</a:t>
            </a:r>
            <a:r>
              <a:rPr lang="en-US" sz="2400" dirty="0" smtClean="0"/>
              <a:t>., </a:t>
            </a:r>
            <a:r>
              <a:rPr lang="en-US" altLang="en-US" sz="2400" dirty="0" smtClean="0"/>
              <a:t>&lt;</a:t>
            </a:r>
            <a:r>
              <a:rPr lang="en-US" altLang="en-US" sz="2400" dirty="0" err="1"/>
              <a:t>img</a:t>
            </a:r>
            <a:r>
              <a:rPr lang="en-US" altLang="en-US" sz="2400" dirty="0"/>
              <a:t> </a:t>
            </a:r>
            <a:r>
              <a:rPr lang="en-US" altLang="en-US" sz="2400" dirty="0" err="1"/>
              <a:t>src</a:t>
            </a:r>
            <a:r>
              <a:rPr lang="en-US" altLang="en-US" sz="2400" dirty="0"/>
              <a:t>="http://bank.example.com/</a:t>
            </a:r>
            <a:r>
              <a:rPr lang="en-US" altLang="en-US" sz="2400" dirty="0" err="1"/>
              <a:t>withdraw?account</a:t>
            </a:r>
            <a:r>
              <a:rPr lang="en-US" altLang="en-US" sz="2400" dirty="0"/>
              <a:t>=</a:t>
            </a:r>
            <a:r>
              <a:rPr lang="en-US" altLang="en-US" sz="2400" dirty="0" err="1"/>
              <a:t>Alice&amp;amount</a:t>
            </a:r>
            <a:r>
              <a:rPr lang="en-US" altLang="en-US" sz="2400" dirty="0"/>
              <a:t>=1000000&amp;for=Eve"&gt;</a:t>
            </a:r>
          </a:p>
          <a:p>
            <a:r>
              <a:rPr lang="en-US" altLang="en-US" sz="2400" dirty="0"/>
              <a:t>If Alice's bank keeps her authentication information in a cookie, and if the cookie hasn't expired, then the attempt by Alice's browser to load the image will submit the withdrawal form with her cookie, thus authorizing a transaction without Alice's approval</a:t>
            </a:r>
            <a:r>
              <a:rPr lang="en-US" altLang="en-US" sz="2400" dirty="0" smtClean="0"/>
              <a:t>.</a:t>
            </a:r>
          </a:p>
          <a:p>
            <a:r>
              <a:rPr lang="en-US" sz="2400" dirty="0"/>
              <a:t>For the attack to be successful, an authenticated session with A must </a:t>
            </a:r>
            <a:r>
              <a:rPr lang="en-US" sz="2400" dirty="0" smtClean="0"/>
              <a:t>exist when </a:t>
            </a:r>
            <a:r>
              <a:rPr lang="en-US" sz="2400" dirty="0"/>
              <a:t>the user surfs to the malicious site E. The likelihood of success can </a:t>
            </a:r>
            <a:r>
              <a:rPr lang="en-US" sz="2400" dirty="0" smtClean="0"/>
              <a:t>be increased </a:t>
            </a:r>
            <a:r>
              <a:rPr lang="en-US" sz="2400" dirty="0"/>
              <a:t>by making E content-related to A, for instance to attack a </a:t>
            </a:r>
            <a:r>
              <a:rPr lang="en-US" sz="2400" dirty="0" smtClean="0"/>
              <a:t>banking site</a:t>
            </a:r>
            <a:r>
              <a:rPr lang="en-US" sz="2400" dirty="0"/>
              <a:t>, the attacker poses as a site </a:t>
            </a:r>
            <a:r>
              <a:rPr lang="en-US" sz="2400" dirty="0" smtClean="0"/>
              <a:t>offering financial </a:t>
            </a:r>
            <a:r>
              <a:rPr lang="en-US" sz="2400" dirty="0"/>
              <a:t>advice.</a:t>
            </a:r>
          </a:p>
          <a:p>
            <a:pPr marL="0" indent="0">
              <a:buNone/>
            </a:pPr>
            <a:endParaRPr lang="en-US" altLang="en-US" dirty="0" smtClean="0"/>
          </a:p>
        </p:txBody>
      </p:sp>
    </p:spTree>
    <p:extLst>
      <p:ext uri="{BB962C8B-B14F-4D97-AF65-F5344CB8AC3E}">
        <p14:creationId xmlns:p14="http://schemas.microsoft.com/office/powerpoint/2010/main" val="1311918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827" y="1757363"/>
            <a:ext cx="5251622" cy="3877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496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patterns</a:t>
            </a:r>
            <a:endParaRPr lang="en-US" dirty="0"/>
          </a:p>
        </p:txBody>
      </p:sp>
      <p:sp>
        <p:nvSpPr>
          <p:cNvPr id="3" name="Content Placeholder 2"/>
          <p:cNvSpPr>
            <a:spLocks noGrp="1"/>
          </p:cNvSpPr>
          <p:nvPr>
            <p:ph idx="1"/>
          </p:nvPr>
        </p:nvSpPr>
        <p:spPr/>
        <p:txBody>
          <a:bodyPr/>
          <a:lstStyle/>
          <a:p>
            <a:r>
              <a:rPr lang="en-US" dirty="0" smtClean="0"/>
              <a:t>We did XSS: </a:t>
            </a:r>
            <a:r>
              <a:rPr lang="en-US" dirty="0" err="1"/>
              <a:t>Rohini</a:t>
            </a:r>
            <a:r>
              <a:rPr lang="en-US" dirty="0"/>
              <a:t> </a:t>
            </a:r>
            <a:r>
              <a:rPr lang="en-US" dirty="0" err="1"/>
              <a:t>Sulatycki</a:t>
            </a:r>
            <a:r>
              <a:rPr lang="en-US" dirty="0"/>
              <a:t> and Eduardo B. Fernandez, “A threat pattern for the “Cross-Site Scripting (XSS)” attack”,  </a:t>
            </a:r>
            <a:r>
              <a:rPr lang="en-US" i="1" dirty="0"/>
              <a:t>22</a:t>
            </a:r>
            <a:r>
              <a:rPr lang="en-US" i="1" baseline="30000" dirty="0"/>
              <a:t>nd</a:t>
            </a:r>
            <a:r>
              <a:rPr lang="en-US" i="1" dirty="0"/>
              <a:t> Conference on Pattern Languages of Programs 2015, </a:t>
            </a:r>
            <a:r>
              <a:rPr lang="en-US" dirty="0"/>
              <a:t>Pittsburgh, PA,  October 24-26, 2015</a:t>
            </a:r>
          </a:p>
          <a:p>
            <a:pPr marL="0" indent="0">
              <a:buNone/>
            </a:pPr>
            <a:endParaRPr lang="en-US" dirty="0" smtClean="0"/>
          </a:p>
          <a:p>
            <a:r>
              <a:rPr lang="en-US" dirty="0" smtClean="0"/>
              <a:t>We do not have a pattern for CSRF</a:t>
            </a:r>
            <a:endParaRPr lang="en-US" dirty="0"/>
          </a:p>
        </p:txBody>
      </p:sp>
    </p:spTree>
    <p:extLst>
      <p:ext uri="{BB962C8B-B14F-4D97-AF65-F5344CB8AC3E}">
        <p14:creationId xmlns:p14="http://schemas.microsoft.com/office/powerpoint/2010/main" val="1913500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Title 1"/>
          <p:cNvSpPr>
            <a:spLocks noGrp="1"/>
          </p:cNvSpPr>
          <p:nvPr>
            <p:ph type="title"/>
          </p:nvPr>
        </p:nvSpPr>
        <p:spPr/>
        <p:txBody>
          <a:bodyPr/>
          <a:lstStyle/>
          <a:p>
            <a:r>
              <a:rPr lang="en-US" altLang="en-US" smtClean="0"/>
              <a:t>WSDL attacks</a:t>
            </a:r>
          </a:p>
        </p:txBody>
      </p:sp>
      <p:sp>
        <p:nvSpPr>
          <p:cNvPr id="741379" name="Content Placeholder 2"/>
          <p:cNvSpPr>
            <a:spLocks noGrp="1"/>
          </p:cNvSpPr>
          <p:nvPr>
            <p:ph idx="1"/>
          </p:nvPr>
        </p:nvSpPr>
        <p:spPr/>
        <p:txBody>
          <a:bodyPr/>
          <a:lstStyle/>
          <a:p>
            <a:r>
              <a:rPr lang="en-US" altLang="en-US" smtClean="0"/>
              <a:t>WSDL descriptions are public documents indicating how to use the service</a:t>
            </a:r>
          </a:p>
          <a:p>
            <a:r>
              <a:rPr lang="en-US" altLang="en-US" smtClean="0"/>
              <a:t>WSDL contain an XML schema that can tell a hacker what requests are valid</a:t>
            </a:r>
          </a:p>
          <a:p>
            <a:r>
              <a:rPr lang="en-US" altLang="en-US" smtClean="0"/>
              <a:t>Goal of attcker: manipulate a valid request to include illegal content  and find out what error messages result</a:t>
            </a:r>
          </a:p>
          <a:p>
            <a:r>
              <a:rPr lang="en-US" altLang="en-US" smtClean="0"/>
              <a:t>Hacker can find operations that perform no or little validation to insert invalid data to perform DoS or other attacks</a:t>
            </a:r>
          </a:p>
        </p:txBody>
      </p:sp>
    </p:spTree>
    <p:extLst>
      <p:ext uri="{BB962C8B-B14F-4D97-AF65-F5344CB8AC3E}">
        <p14:creationId xmlns:p14="http://schemas.microsoft.com/office/powerpoint/2010/main" val="3885622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Title 1"/>
          <p:cNvSpPr>
            <a:spLocks noGrp="1"/>
          </p:cNvSpPr>
          <p:nvPr>
            <p:ph type="title"/>
          </p:nvPr>
        </p:nvSpPr>
        <p:spPr/>
        <p:txBody>
          <a:bodyPr/>
          <a:lstStyle/>
          <a:p>
            <a:r>
              <a:rPr lang="en-US" altLang="en-US" smtClean="0"/>
              <a:t>WSDL attacks II</a:t>
            </a:r>
          </a:p>
        </p:txBody>
      </p:sp>
      <p:sp>
        <p:nvSpPr>
          <p:cNvPr id="742403" name="Content Placeholder 2"/>
          <p:cNvSpPr>
            <a:spLocks noGrp="1"/>
          </p:cNvSpPr>
          <p:nvPr>
            <p:ph idx="1"/>
          </p:nvPr>
        </p:nvSpPr>
        <p:spPr/>
        <p:txBody>
          <a:bodyPr/>
          <a:lstStyle/>
          <a:p>
            <a:r>
              <a:rPr lang="en-US" altLang="en-US" smtClean="0"/>
              <a:t>By observing how the system reacts to invalid data the hacker can find out about the parser and validation functions and detect vulnerabilities</a:t>
            </a:r>
          </a:p>
          <a:p>
            <a:r>
              <a:rPr lang="en-US" altLang="en-US" smtClean="0"/>
              <a:t>The hacker can go through all the operations of the service with different request patterns until a weakness is found</a:t>
            </a:r>
          </a:p>
          <a:p>
            <a:r>
              <a:rPr lang="en-US" altLang="en-US" smtClean="0"/>
              <a:t>The valid parameters are described in the WSDL decription and the hacker can try parameters too long or wrong type</a:t>
            </a:r>
          </a:p>
        </p:txBody>
      </p:sp>
    </p:spTree>
    <p:extLst>
      <p:ext uri="{BB962C8B-B14F-4D97-AF65-F5344CB8AC3E}">
        <p14:creationId xmlns:p14="http://schemas.microsoft.com/office/powerpoint/2010/main" val="3161039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Title 1"/>
          <p:cNvSpPr>
            <a:spLocks noGrp="1"/>
          </p:cNvSpPr>
          <p:nvPr>
            <p:ph type="title"/>
          </p:nvPr>
        </p:nvSpPr>
        <p:spPr/>
        <p:txBody>
          <a:bodyPr/>
          <a:lstStyle/>
          <a:p>
            <a:r>
              <a:rPr lang="en-US" altLang="en-US" smtClean="0"/>
              <a:t>WSDL attacks III</a:t>
            </a:r>
          </a:p>
        </p:txBody>
      </p:sp>
      <p:sp>
        <p:nvSpPr>
          <p:cNvPr id="743427" name="Content Placeholder 2"/>
          <p:cNvSpPr>
            <a:spLocks noGrp="1"/>
          </p:cNvSpPr>
          <p:nvPr>
            <p:ph idx="1"/>
          </p:nvPr>
        </p:nvSpPr>
        <p:spPr/>
        <p:txBody>
          <a:bodyPr/>
          <a:lstStyle/>
          <a:p>
            <a:r>
              <a:rPr lang="en-US" altLang="en-US" smtClean="0"/>
              <a:t>Recursive payloads—Make an infinite loop in a document</a:t>
            </a:r>
          </a:p>
          <a:p>
            <a:r>
              <a:rPr lang="en-US" altLang="en-US" smtClean="0"/>
              <a:t>Oversize payloads—deplete system resources with a very large document</a:t>
            </a:r>
          </a:p>
          <a:p>
            <a:r>
              <a:rPr lang="en-US" altLang="en-US" smtClean="0"/>
              <a:t>Replay attack—repetitive SOAP requests to produce a DoS</a:t>
            </a:r>
          </a:p>
          <a:p>
            <a:r>
              <a:rPr lang="en-US" altLang="en-US" smtClean="0"/>
              <a:t>Routing detours—WS-Addressing spec directs SOAP traffic by use of tags, hacker insert tags to route the document  to his site or nowhere</a:t>
            </a:r>
          </a:p>
        </p:txBody>
      </p:sp>
    </p:spTree>
    <p:extLst>
      <p:ext uri="{BB962C8B-B14F-4D97-AF65-F5344CB8AC3E}">
        <p14:creationId xmlns:p14="http://schemas.microsoft.com/office/powerpoint/2010/main" val="1364343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Title 1"/>
          <p:cNvSpPr>
            <a:spLocks noGrp="1"/>
          </p:cNvSpPr>
          <p:nvPr>
            <p:ph type="title"/>
          </p:nvPr>
        </p:nvSpPr>
        <p:spPr/>
        <p:txBody>
          <a:bodyPr/>
          <a:lstStyle/>
          <a:p>
            <a:r>
              <a:rPr lang="en-US" altLang="en-US" dirty="0" smtClean="0"/>
              <a:t>REST  threats</a:t>
            </a:r>
          </a:p>
        </p:txBody>
      </p:sp>
      <p:sp>
        <p:nvSpPr>
          <p:cNvPr id="740355" name="Content Placeholder 2"/>
          <p:cNvSpPr>
            <a:spLocks noGrp="1"/>
          </p:cNvSpPr>
          <p:nvPr>
            <p:ph idx="1"/>
          </p:nvPr>
        </p:nvSpPr>
        <p:spPr/>
        <p:txBody>
          <a:bodyPr/>
          <a:lstStyle/>
          <a:p>
            <a:r>
              <a:rPr lang="en-US" altLang="en-US" sz="1800"/>
              <a:t>They also have some unique vulnerabilities and attack vectors, including mashup related issues in which the mashup requires end-users to place too much trust in the mashup provider. </a:t>
            </a:r>
          </a:p>
          <a:p>
            <a:r>
              <a:rPr lang="en-US" altLang="en-US" sz="1800"/>
              <a:t>For example, a mashup that pulls data from multiple APIs might require user names and passwords. It's up to the mashup provider to authenticate end-users' access credentials. End users must trust the mashup provider not to steal (or inadvertently reveal) their credentials, and the API providers must trust that the mashup provider has authenticated the valid user of this account, not a hacker or malicious user. </a:t>
            </a:r>
          </a:p>
          <a:p>
            <a:r>
              <a:rPr lang="en-US" altLang="en-US" sz="1800"/>
              <a:t>Other vulnerabilities stem from immature grass-roots protocols such as OAuth 1.0, which is vulnerable to a session-fixation attack and could result in an attacker stealing the identity of an API end-user. </a:t>
            </a:r>
          </a:p>
        </p:txBody>
      </p:sp>
    </p:spTree>
    <p:extLst>
      <p:ext uri="{BB962C8B-B14F-4D97-AF65-F5344CB8AC3E}">
        <p14:creationId xmlns:p14="http://schemas.microsoft.com/office/powerpoint/2010/main" val="278585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cs typeface="Arial" panose="020B0604020202020204" pitchFamily="34" charset="0"/>
              </a:rPr>
              <a:t>Web Services            </a:t>
            </a:r>
          </a:p>
        </p:txBody>
      </p:sp>
      <p:sp>
        <p:nvSpPr>
          <p:cNvPr id="705539"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i="0" dirty="0">
                <a:cs typeface="Arial" panose="020B0604020202020204" pitchFamily="34" charset="0"/>
              </a:rPr>
              <a:t>A Web </a:t>
            </a:r>
            <a:r>
              <a:rPr lang="en-US" altLang="en-US" b="0" i="0" dirty="0" smtClean="0">
                <a:cs typeface="Arial" panose="020B0604020202020204" pitchFamily="34" charset="0"/>
              </a:rPr>
              <a:t>Service (XML web service) </a:t>
            </a:r>
            <a:r>
              <a:rPr lang="en-US" altLang="en-US" b="0" i="0" dirty="0">
                <a:cs typeface="Arial" panose="020B0604020202020204" pitchFamily="34" charset="0"/>
              </a:rPr>
              <a:t>is a type of component that is available on the web and can be incorporated in applications or used as a standalone service</a:t>
            </a:r>
          </a:p>
          <a:p>
            <a:r>
              <a:rPr lang="en-US" altLang="en-US" b="0" i="0" dirty="0">
                <a:cs typeface="Arial" panose="020B0604020202020204" pitchFamily="34" charset="0"/>
              </a:rPr>
              <a:t>Requires a </a:t>
            </a:r>
            <a:r>
              <a:rPr lang="en-US" altLang="en-US" b="0" i="0" dirty="0" smtClean="0">
                <a:cs typeface="Arial" panose="020B0604020202020204" pitchFamily="34" charset="0"/>
              </a:rPr>
              <a:t>standards-based </a:t>
            </a:r>
            <a:r>
              <a:rPr lang="en-US" altLang="en-US" b="0" i="0" dirty="0">
                <a:cs typeface="Arial" panose="020B0604020202020204" pitchFamily="34" charset="0"/>
              </a:rPr>
              <a:t>supporting framework</a:t>
            </a:r>
          </a:p>
          <a:p>
            <a:r>
              <a:rPr lang="en-US" altLang="en-US" b="0" i="0" dirty="0">
                <a:cs typeface="Arial" panose="020B0604020202020204" pitchFamily="34" charset="0"/>
              </a:rPr>
              <a:t>The web </a:t>
            </a:r>
            <a:r>
              <a:rPr lang="en-US" altLang="en-US" b="0" i="0" dirty="0" smtClean="0">
                <a:cs typeface="Arial" panose="020B0604020202020204" pitchFamily="34" charset="0"/>
              </a:rPr>
              <a:t>was intended to </a:t>
            </a:r>
            <a:r>
              <a:rPr lang="en-US" altLang="en-US" b="0" i="0" dirty="0">
                <a:cs typeface="Arial" panose="020B0604020202020204" pitchFamily="34" charset="0"/>
              </a:rPr>
              <a:t>become a marketplace of web services </a:t>
            </a:r>
            <a:r>
              <a:rPr lang="en-US" altLang="en-US" b="0" i="0" dirty="0" smtClean="0">
                <a:cs typeface="Arial" panose="020B0604020202020204" pitchFamily="34" charset="0"/>
              </a:rPr>
              <a:t>(did not quite happen)</a:t>
            </a:r>
            <a:endParaRPr lang="en-US" altLang="en-US" b="0" i="0" dirty="0">
              <a:cs typeface="Arial" panose="020B0604020202020204" pitchFamily="34" charset="0"/>
            </a:endParaRPr>
          </a:p>
          <a:p>
            <a:endParaRPr lang="en-US" altLang="en-US" dirty="0">
              <a:cs typeface="Arial" panose="020B0604020202020204" pitchFamily="34" charset="0"/>
            </a:endParaRPr>
          </a:p>
        </p:txBody>
      </p:sp>
    </p:spTree>
    <p:extLst>
      <p:ext uri="{BB962C8B-B14F-4D97-AF65-F5344CB8AC3E}">
        <p14:creationId xmlns:p14="http://schemas.microsoft.com/office/powerpoint/2010/main" val="20336326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1"/>
          <p:cNvSpPr txBox="1">
            <a:spLocks noGrp="1"/>
          </p:cNvSpPr>
          <p:nvPr/>
        </p:nvSpPr>
        <p:spPr bwMode="auto">
          <a:xfrm>
            <a:off x="2209800" y="6248400"/>
            <a:ext cx="1905000" cy="457200"/>
          </a:xfrm>
          <a:prstGeom prst="rect">
            <a:avLst/>
          </a:prstGeom>
          <a:noFill/>
          <a:ln>
            <a:miter lim="800000"/>
            <a:headEnd/>
            <a:tailEnd/>
          </a:ln>
        </p:spPr>
        <p:txBody>
          <a:bodyPr/>
          <a:lstStyle/>
          <a:p>
            <a:pPr eaLnBrk="1" hangingPunct="1">
              <a:defRPr/>
            </a:pPr>
            <a:fld id="{653305CD-9C5A-43D8-822D-1834CE32E99A}" type="datetime1">
              <a:rPr lang="en-US" sz="1400" b="1" i="1">
                <a:cs typeface="Arial" pitchFamily="34" charset="0"/>
              </a:rPr>
              <a:pPr eaLnBrk="1" hangingPunct="1">
                <a:defRPr/>
              </a:pPr>
              <a:t>6/6/2016</a:t>
            </a:fld>
            <a:endParaRPr lang="en-US" sz="1400" b="1" i="1">
              <a:cs typeface="Arial" pitchFamily="34" charset="0"/>
            </a:endParaRPr>
          </a:p>
        </p:txBody>
      </p:sp>
      <p:sp>
        <p:nvSpPr>
          <p:cNvPr id="711683"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B53CDAB7-16C0-4E81-BDC9-011B902AADE7}" type="slidenum">
              <a:rPr lang="en-US" altLang="en-US" sz="1400">
                <a:cs typeface="Arial" panose="020B0604020202020204" pitchFamily="34" charset="0"/>
              </a:rPr>
              <a:pPr algn="r" eaLnBrk="1" hangingPunct="1">
                <a:spcBef>
                  <a:spcPct val="0"/>
                </a:spcBef>
                <a:buFontTx/>
                <a:buNone/>
              </a:pPr>
              <a:t>60</a:t>
            </a:fld>
            <a:endParaRPr lang="en-US" altLang="en-US" sz="1400">
              <a:cs typeface="Arial" panose="020B0604020202020204" pitchFamily="34" charset="0"/>
            </a:endParaRPr>
          </a:p>
        </p:txBody>
      </p:sp>
      <p:sp>
        <p:nvSpPr>
          <p:cNvPr id="110596"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1" hangingPunct="1">
              <a:defRPr/>
            </a:pPr>
            <a:r>
              <a:rPr lang="en-US" sz="4400" b="1" dirty="0">
                <a:solidFill>
                  <a:schemeClr val="tx2"/>
                </a:solidFill>
                <a:cs typeface="Arial" pitchFamily="34" charset="0"/>
              </a:rPr>
              <a:t>XML firewall</a:t>
            </a:r>
          </a:p>
        </p:txBody>
      </p:sp>
      <p:sp>
        <p:nvSpPr>
          <p:cNvPr id="110597"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defRPr/>
            </a:pPr>
            <a:r>
              <a:rPr lang="en-US" sz="3200" dirty="0">
                <a:cs typeface="Arial" pitchFamily="34" charset="0"/>
              </a:rPr>
              <a:t>Controls input/output of XML applications</a:t>
            </a:r>
          </a:p>
          <a:p>
            <a:pPr marL="342900" indent="-342900">
              <a:spcBef>
                <a:spcPct val="20000"/>
              </a:spcBef>
              <a:buFontTx/>
              <a:buChar char="•"/>
              <a:defRPr/>
            </a:pPr>
            <a:r>
              <a:rPr lang="en-US" sz="3200" dirty="0" smtClean="0">
                <a:cs typeface="Arial" pitchFamily="34" charset="0"/>
              </a:rPr>
              <a:t>Detects not-well-formed </a:t>
            </a:r>
            <a:r>
              <a:rPr lang="en-US" sz="3200" dirty="0">
                <a:cs typeface="Arial" pitchFamily="34" charset="0"/>
              </a:rPr>
              <a:t>documents (schema as reference)</a:t>
            </a:r>
          </a:p>
          <a:p>
            <a:pPr marL="342900" indent="-342900">
              <a:spcBef>
                <a:spcPct val="20000"/>
              </a:spcBef>
              <a:buFontTx/>
              <a:buChar char="•"/>
              <a:defRPr/>
            </a:pPr>
            <a:r>
              <a:rPr lang="en-US" sz="3200" dirty="0" smtClean="0">
                <a:cs typeface="Arial" pitchFamily="34" charset="0"/>
              </a:rPr>
              <a:t>Detects harmful </a:t>
            </a:r>
            <a:r>
              <a:rPr lang="en-US" sz="3200" dirty="0">
                <a:cs typeface="Arial" pitchFamily="34" charset="0"/>
              </a:rPr>
              <a:t>data (wrong type or length)</a:t>
            </a:r>
          </a:p>
          <a:p>
            <a:pPr marL="342900" indent="-342900">
              <a:spcBef>
                <a:spcPct val="20000"/>
              </a:spcBef>
              <a:buFontTx/>
              <a:buChar char="•"/>
              <a:defRPr/>
            </a:pPr>
            <a:r>
              <a:rPr lang="en-US" sz="3200" dirty="0" smtClean="0">
                <a:cs typeface="Arial" pitchFamily="34" charset="0"/>
              </a:rPr>
              <a:t>Can perform encryption and decryption</a:t>
            </a:r>
            <a:endParaRPr lang="en-US" sz="3200" dirty="0">
              <a:cs typeface="Arial" pitchFamily="34" charset="0"/>
            </a:endParaRPr>
          </a:p>
          <a:p>
            <a:pPr marL="342900" indent="-342900">
              <a:spcBef>
                <a:spcPct val="20000"/>
              </a:spcBef>
              <a:buFontTx/>
              <a:buChar char="•"/>
              <a:defRPr/>
            </a:pPr>
            <a:r>
              <a:rPr lang="en-US" sz="3200" dirty="0" smtClean="0">
                <a:cs typeface="Arial" pitchFamily="34" charset="0"/>
              </a:rPr>
              <a:t>Can sign documents or verify signatures</a:t>
            </a:r>
            <a:endParaRPr lang="en-US" sz="3200" dirty="0">
              <a:cs typeface="Arial" pitchFamily="34" charset="0"/>
            </a:endParaRPr>
          </a:p>
          <a:p>
            <a:pPr marL="342900" indent="-342900">
              <a:spcBef>
                <a:spcPct val="20000"/>
              </a:spcBef>
              <a:buFontTx/>
              <a:buChar char="•"/>
              <a:defRPr/>
            </a:pPr>
            <a:endParaRPr lang="en-US" sz="3200" b="1" i="1" dirty="0">
              <a:cs typeface="Arial" pitchFamily="34" charset="0"/>
            </a:endParaRPr>
          </a:p>
        </p:txBody>
      </p:sp>
    </p:spTree>
    <p:extLst>
      <p:ext uri="{BB962C8B-B14F-4D97-AF65-F5344CB8AC3E}">
        <p14:creationId xmlns:p14="http://schemas.microsoft.com/office/powerpoint/2010/main" val="2799184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B7A71FD-E169-47F9-B211-C98D29F5498D}" type="datetime1">
              <a:rPr lang="en-US" altLang="en-US" sz="1400" b="0" i="0">
                <a:latin typeface="Times New Roman" panose="02020603050405020304" pitchFamily="18" charset="0"/>
                <a:cs typeface="Arial" panose="020B0604020202020204" pitchFamily="34" charset="0"/>
              </a:rPr>
              <a:pPr eaLnBrk="1" hangingPunct="1">
                <a:spcBef>
                  <a:spcPct val="0"/>
                </a:spcBef>
                <a:buFontTx/>
                <a:buNone/>
              </a:pPr>
              <a:t>6/6/2016</a:t>
            </a:fld>
            <a:endParaRPr lang="en-US" altLang="en-US" sz="1400" b="0" i="0">
              <a:latin typeface="Times New Roman" panose="02020603050405020304" pitchFamily="18" charset="0"/>
              <a:cs typeface="Arial" panose="020B0604020202020204" pitchFamily="34" charset="0"/>
            </a:endParaRPr>
          </a:p>
        </p:txBody>
      </p:sp>
      <p:sp>
        <p:nvSpPr>
          <p:cNvPr id="712707"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700B97A-AB03-407A-B569-D2DE65744F7E}" type="slidenum">
              <a:rPr lang="en-US" altLang="en-US" sz="1400" b="0" i="0">
                <a:latin typeface="Times New Roman" panose="02020603050405020304" pitchFamily="18" charset="0"/>
                <a:cs typeface="Arial" panose="020B0604020202020204" pitchFamily="34" charset="0"/>
              </a:rPr>
              <a:pPr algn="r" eaLnBrk="1" hangingPunct="1">
                <a:spcBef>
                  <a:spcPct val="0"/>
                </a:spcBef>
                <a:buFontTx/>
                <a:buNone/>
              </a:pPr>
              <a:t>61</a:t>
            </a:fld>
            <a:endParaRPr lang="en-US" altLang="en-US" sz="1400" b="0" i="0">
              <a:latin typeface="Times New Roman" panose="02020603050405020304" pitchFamily="18" charset="0"/>
              <a:cs typeface="Arial" panose="020B0604020202020204" pitchFamily="34" charset="0"/>
            </a:endParaRPr>
          </a:p>
        </p:txBody>
      </p:sp>
      <p:pic>
        <p:nvPicPr>
          <p:cNvPr id="71270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9" y="661989"/>
            <a:ext cx="54959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221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ltLang="en-US" dirty="0" smtClean="0"/>
              <a:t>Components of Access control </a:t>
            </a:r>
          </a:p>
        </p:txBody>
      </p:sp>
      <p:sp>
        <p:nvSpPr>
          <p:cNvPr id="485379" name="Rectangle 3"/>
          <p:cNvSpPr>
            <a:spLocks noGrp="1" noChangeArrowheads="1"/>
          </p:cNvSpPr>
          <p:nvPr>
            <p:ph type="body" idx="1"/>
          </p:nvPr>
        </p:nvSpPr>
        <p:spPr/>
        <p:txBody>
          <a:bodyPr/>
          <a:lstStyle/>
          <a:p>
            <a:pPr>
              <a:lnSpc>
                <a:spcPct val="90000"/>
              </a:lnSpc>
            </a:pPr>
            <a:r>
              <a:rPr lang="en-US" altLang="en-US" b="1" dirty="0" smtClean="0"/>
              <a:t>Policy Enforcement Point </a:t>
            </a:r>
            <a:r>
              <a:rPr lang="en-US" altLang="en-US" dirty="0" smtClean="0"/>
              <a:t>defines application of enforcement (Reference Monitor)</a:t>
            </a:r>
          </a:p>
          <a:p>
            <a:pPr>
              <a:lnSpc>
                <a:spcPct val="90000"/>
              </a:lnSpc>
            </a:pPr>
            <a:r>
              <a:rPr lang="en-US" altLang="en-US" b="1" dirty="0" smtClean="0"/>
              <a:t>Policy Authorization Point </a:t>
            </a:r>
            <a:r>
              <a:rPr lang="en-US" altLang="en-US" dirty="0" smtClean="0"/>
              <a:t>(Definition Point) includes information needed for authentication and authorization</a:t>
            </a:r>
          </a:p>
          <a:p>
            <a:pPr>
              <a:lnSpc>
                <a:spcPct val="90000"/>
              </a:lnSpc>
            </a:pPr>
            <a:r>
              <a:rPr lang="en-US" altLang="en-US" b="1" dirty="0" err="1" smtClean="0"/>
              <a:t>ContentInspector</a:t>
            </a:r>
            <a:r>
              <a:rPr lang="en-US" altLang="en-US" dirty="0" smtClean="0"/>
              <a:t> checks for harmful data (wrong parameter lengths and types), conformance with predefined schema, can do encryption and decryption of documents, and verify signatures</a:t>
            </a:r>
          </a:p>
        </p:txBody>
      </p:sp>
    </p:spTree>
    <p:extLst>
      <p:ext uri="{BB962C8B-B14F-4D97-AF65-F5344CB8AC3E}">
        <p14:creationId xmlns:p14="http://schemas.microsoft.com/office/powerpoint/2010/main" val="21699950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Forum XML </a:t>
            </a:r>
            <a:r>
              <a:rPr lang="en-US" dirty="0" smtClean="0"/>
              <a:t>Gateway  (web page of June 2016)</a:t>
            </a:r>
            <a:endParaRPr lang="en-US" dirty="0"/>
          </a:p>
        </p:txBody>
      </p:sp>
      <p:sp>
        <p:nvSpPr>
          <p:cNvPr id="3" name="Content Placeholder 2"/>
          <p:cNvSpPr>
            <a:spLocks noGrp="1"/>
          </p:cNvSpPr>
          <p:nvPr>
            <p:ph idx="1"/>
          </p:nvPr>
        </p:nvSpPr>
        <p:spPr/>
        <p:txBody>
          <a:bodyPr/>
          <a:lstStyle/>
          <a:p>
            <a:r>
              <a:rPr lang="en-US" dirty="0" smtClean="0"/>
              <a:t>Updated beyond XML:  secure XML,  </a:t>
            </a:r>
            <a:r>
              <a:rPr lang="en-US" dirty="0"/>
              <a:t>SOAP, JSON and REST </a:t>
            </a:r>
            <a:r>
              <a:rPr lang="en-US" dirty="0" smtClean="0"/>
              <a:t>traffic</a:t>
            </a:r>
          </a:p>
          <a:p>
            <a:r>
              <a:rPr lang="en-US" dirty="0" smtClean="0"/>
              <a:t>Forum </a:t>
            </a:r>
            <a:r>
              <a:rPr lang="en-US" dirty="0"/>
              <a:t>Sentry is the industry’s only FIPS 140-2 and NIAP NDPP certified XML Gateway for enabling secure connectivity between users, applications and the cloud. </a:t>
            </a:r>
            <a:endParaRPr lang="en-US" dirty="0" smtClean="0"/>
          </a:p>
          <a:p>
            <a:r>
              <a:rPr lang="en-US" dirty="0" smtClean="0"/>
              <a:t>With </a:t>
            </a:r>
            <a:r>
              <a:rPr lang="en-US" dirty="0"/>
              <a:t>the industry’s most comprehensive built-in support for data formats and communication protocols, Forum Sentry enables companies to rapidly integrate internal XML and external RESTful systems</a:t>
            </a:r>
            <a:r>
              <a:rPr lang="en-US" dirty="0" smtClean="0"/>
              <a:t>.</a:t>
            </a:r>
          </a:p>
          <a:p>
            <a:r>
              <a:rPr lang="en-US" dirty="0"/>
              <a:t>http://www.forumsys.com/en/api-cloud-solutions/xml-gateway/?gclid=CJvV1YPcjc0CFTUo0wodjKEESA</a:t>
            </a:r>
          </a:p>
          <a:p>
            <a:endParaRPr lang="en-US" dirty="0"/>
          </a:p>
        </p:txBody>
      </p:sp>
    </p:spTree>
    <p:extLst>
      <p:ext uri="{BB962C8B-B14F-4D97-AF65-F5344CB8AC3E}">
        <p14:creationId xmlns:p14="http://schemas.microsoft.com/office/powerpoint/2010/main" val="295811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1143000"/>
            <a:ext cx="6934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5" name="Rectangle 5"/>
          <p:cNvSpPr>
            <a:spLocks noGrp="1" noChangeArrowheads="1"/>
          </p:cNvSpPr>
          <p:nvPr>
            <p:ph type="title"/>
          </p:nvPr>
        </p:nvSpPr>
        <p:spPr/>
        <p:txBody>
          <a:bodyPr/>
          <a:lstStyle/>
          <a:p>
            <a:r>
              <a:rPr lang="en-US" altLang="en-US" smtClean="0"/>
              <a:t>Use of web services</a:t>
            </a:r>
          </a:p>
        </p:txBody>
      </p:sp>
    </p:spTree>
    <p:extLst>
      <p:ext uri="{BB962C8B-B14F-4D97-AF65-F5344CB8AC3E}">
        <p14:creationId xmlns:p14="http://schemas.microsoft.com/office/powerpoint/2010/main" val="2860335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itle 1"/>
          <p:cNvSpPr>
            <a:spLocks noGrp="1"/>
          </p:cNvSpPr>
          <p:nvPr>
            <p:ph type="title"/>
          </p:nvPr>
        </p:nvSpPr>
        <p:spPr/>
        <p:txBody>
          <a:bodyPr/>
          <a:lstStyle/>
          <a:p>
            <a:r>
              <a:rPr lang="en-US" altLang="en-US" smtClean="0"/>
              <a:t>Web services standards</a:t>
            </a:r>
          </a:p>
        </p:txBody>
      </p:sp>
      <p:sp>
        <p:nvSpPr>
          <p:cNvPr id="477187" name="Content Placeholder 2"/>
          <p:cNvSpPr>
            <a:spLocks noGrp="1"/>
          </p:cNvSpPr>
          <p:nvPr>
            <p:ph idx="1"/>
          </p:nvPr>
        </p:nvSpPr>
        <p:spPr/>
        <p:txBody>
          <a:bodyPr/>
          <a:lstStyle/>
          <a:p>
            <a:r>
              <a:rPr lang="en-US" altLang="en-US" smtClean="0"/>
              <a:t>We need many standards so the services are self-descriptive and can interoperate with any platform (hardware, OS, language).</a:t>
            </a:r>
          </a:p>
          <a:p>
            <a:r>
              <a:rPr lang="en-US" altLang="en-US" smtClean="0"/>
              <a:t>For security we need to specify all the ways for web services to interact in a secure way</a:t>
            </a:r>
          </a:p>
          <a:p>
            <a:r>
              <a:rPr lang="en-US" altLang="en-US" smtClean="0"/>
              <a:t>Standards form a hierarchy where basic standards are used as building blocks by more complex standards</a:t>
            </a:r>
          </a:p>
        </p:txBody>
      </p:sp>
    </p:spTree>
    <p:extLst>
      <p:ext uri="{BB962C8B-B14F-4D97-AF65-F5344CB8AC3E}">
        <p14:creationId xmlns:p14="http://schemas.microsoft.com/office/powerpoint/2010/main" val="3031327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8964" y="1471614"/>
            <a:ext cx="5934075"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499" name="Rectangle 5"/>
          <p:cNvSpPr>
            <a:spLocks noGrp="1" noChangeArrowheads="1"/>
          </p:cNvSpPr>
          <p:nvPr>
            <p:ph type="title"/>
          </p:nvPr>
        </p:nvSpPr>
        <p:spPr/>
        <p:txBody>
          <a:bodyPr/>
          <a:lstStyle/>
          <a:p>
            <a:r>
              <a:rPr lang="en-US" altLang="en-US" sz="3200"/>
              <a:t>Standards for web services security</a:t>
            </a:r>
          </a:p>
        </p:txBody>
      </p:sp>
    </p:spTree>
    <p:extLst>
      <p:ext uri="{BB962C8B-B14F-4D97-AF65-F5344CB8AC3E}">
        <p14:creationId xmlns:p14="http://schemas.microsoft.com/office/powerpoint/2010/main" val="2678132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2770</Words>
  <Application>Microsoft Office PowerPoint</Application>
  <PresentationFormat>Widescreen</PresentationFormat>
  <Paragraphs>230</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Script</vt:lpstr>
      <vt:lpstr>Times New Roman</vt:lpstr>
      <vt:lpstr>Office Theme</vt:lpstr>
      <vt:lpstr>Chapter 7 Web Security</vt:lpstr>
      <vt:lpstr>Q1:.   Modify the RBAC pattern solution (UML class model) to include hierarchical administration role delegation. An administrator can delegate his administrative rights on a specific administrative domain  to another administrator and revoke them later if needed.  An administrative domain is a related set of data items and resources managed as a whole</vt:lpstr>
      <vt:lpstr>Q2:Express in UML the following policies: P1. Students have transcripts that record their grades in all the courses they have taken.  P2. Students can see their own transcripts.  P3. Graduate students do theses and have one advisor for a thesis.  P4. A thesis requires a committee with four members including the advisor.  P5.The advisor has the right to approve the thesis.  </vt:lpstr>
      <vt:lpstr>Q3:What is the advantage of adding tactics between policies and patterns? Be precise and concise, no long essays.</vt:lpstr>
      <vt:lpstr>Web security</vt:lpstr>
      <vt:lpstr>PowerPoint Presentation</vt:lpstr>
      <vt:lpstr>Use of web services</vt:lpstr>
      <vt:lpstr>Web services standards</vt:lpstr>
      <vt:lpstr>Standards for web services security</vt:lpstr>
      <vt:lpstr>WS standards</vt:lpstr>
      <vt:lpstr>Patterns for web services security standards</vt:lpstr>
      <vt:lpstr>PowerPoint Presentation</vt:lpstr>
      <vt:lpstr>PowerPoint Presentation</vt:lpstr>
      <vt:lpstr>PowerPoint Presentation</vt:lpstr>
      <vt:lpstr>Components of XACML</vt:lpstr>
      <vt:lpstr>PowerPoint Presentation</vt:lpstr>
      <vt:lpstr>Enforcement: Reference Monitor</vt:lpstr>
      <vt:lpstr>PowerPoint Presentation</vt:lpstr>
      <vt:lpstr>Reified Reference Monitor</vt:lpstr>
      <vt:lpstr>RRM</vt:lpstr>
      <vt:lpstr>PowerPoint Presentation</vt:lpstr>
      <vt:lpstr>Abstraction in the use of patterns</vt:lpstr>
      <vt:lpstr>Use of encryption in the architecture</vt:lpstr>
      <vt:lpstr>PowerPoint Presentation</vt:lpstr>
      <vt:lpstr>XML Encryption</vt:lpstr>
      <vt:lpstr>PowerPoint Presentation</vt:lpstr>
      <vt:lpstr>Structure</vt:lpstr>
      <vt:lpstr>Encrypting elements</vt:lpstr>
      <vt:lpstr>Consequences</vt:lpstr>
      <vt:lpstr>PowerPoint Presentation</vt:lpstr>
      <vt:lpstr>PowerPoint Presentation</vt:lpstr>
      <vt:lpstr>Security tokens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vt:lpstr>
      <vt:lpstr>REST and web services</vt:lpstr>
      <vt:lpstr>PowerPoint Presentation</vt:lpstr>
      <vt:lpstr>REST security</vt:lpstr>
      <vt:lpstr>Some threats</vt:lpstr>
      <vt:lpstr>Cross-site scripting (XSS) attacks</vt:lpstr>
      <vt:lpstr>Cross-site scripting (XSS) attacks</vt:lpstr>
      <vt:lpstr>PowerPoint Presentation</vt:lpstr>
      <vt:lpstr>PowerPoint Presentation</vt:lpstr>
      <vt:lpstr>PowerPoint Presentation</vt:lpstr>
      <vt:lpstr>PowerPoint Presentation</vt:lpstr>
      <vt:lpstr>OWASP Top Ten </vt:lpstr>
      <vt:lpstr>Cross-site request forgery</vt:lpstr>
      <vt:lpstr>Example</vt:lpstr>
      <vt:lpstr>PowerPoint Presentation</vt:lpstr>
      <vt:lpstr>Misuse patterns</vt:lpstr>
      <vt:lpstr>WSDL attacks</vt:lpstr>
      <vt:lpstr>WSDL attacks II</vt:lpstr>
      <vt:lpstr>WSDL attacks III</vt:lpstr>
      <vt:lpstr>REST  threats</vt:lpstr>
      <vt:lpstr>PowerPoint Presentation</vt:lpstr>
      <vt:lpstr>PowerPoint Presentation</vt:lpstr>
      <vt:lpstr>Components of Access control </vt:lpstr>
      <vt:lpstr>Forum XML Gateway  (web page of June 2016)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Eduardo</dc:creator>
  <cp:lastModifiedBy>Eduardo</cp:lastModifiedBy>
  <cp:revision>45</cp:revision>
  <dcterms:created xsi:type="dcterms:W3CDTF">2016-05-31T17:19:13Z</dcterms:created>
  <dcterms:modified xsi:type="dcterms:W3CDTF">2016-06-07T05:56:03Z</dcterms:modified>
</cp:coreProperties>
</file>