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356" r:id="rId3"/>
    <p:sldId id="323" r:id="rId4"/>
    <p:sldId id="324" r:id="rId5"/>
    <p:sldId id="325" r:id="rId6"/>
    <p:sldId id="326" r:id="rId7"/>
    <p:sldId id="327" r:id="rId8"/>
    <p:sldId id="329" r:id="rId9"/>
    <p:sldId id="330" r:id="rId10"/>
    <p:sldId id="331" r:id="rId11"/>
    <p:sldId id="332" r:id="rId12"/>
    <p:sldId id="333" r:id="rId13"/>
    <p:sldId id="335" r:id="rId14"/>
    <p:sldId id="336" r:id="rId15"/>
    <p:sldId id="337" r:id="rId16"/>
    <p:sldId id="338" r:id="rId17"/>
    <p:sldId id="339" r:id="rId18"/>
    <p:sldId id="340" r:id="rId19"/>
    <p:sldId id="342" r:id="rId20"/>
    <p:sldId id="343" r:id="rId21"/>
    <p:sldId id="346" r:id="rId22"/>
    <p:sldId id="358" r:id="rId23"/>
    <p:sldId id="347" r:id="rId24"/>
    <p:sldId id="359" r:id="rId25"/>
    <p:sldId id="348" r:id="rId26"/>
    <p:sldId id="349" r:id="rId27"/>
    <p:sldId id="353" r:id="rId28"/>
    <p:sldId id="284" r:id="rId29"/>
    <p:sldId id="285" r:id="rId30"/>
    <p:sldId id="293" r:id="rId31"/>
    <p:sldId id="294" r:id="rId32"/>
    <p:sldId id="295" r:id="rId33"/>
    <p:sldId id="298" r:id="rId34"/>
    <p:sldId id="299" r:id="rId35"/>
    <p:sldId id="300" r:id="rId36"/>
    <p:sldId id="301" r:id="rId37"/>
    <p:sldId id="302"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66" r:id="rId57"/>
    <p:sldId id="360" r:id="rId58"/>
    <p:sldId id="361" r:id="rId59"/>
    <p:sldId id="362" r:id="rId60"/>
    <p:sldId id="322" r:id="rId61"/>
    <p:sldId id="297" r:id="rId62"/>
    <p:sldId id="354" r:id="rId63"/>
    <p:sldId id="363" r:id="rId64"/>
    <p:sldId id="365" r:id="rId65"/>
    <p:sldId id="364"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3714A6-2806-42A1-989C-C1642F3CD017}" type="doc">
      <dgm:prSet loTypeId="urn:microsoft.com/office/officeart/2005/8/layout/venn1" loCatId="relationship" qsTypeId="urn:microsoft.com/office/officeart/2005/8/quickstyle/simple1" qsCatId="simple" csTypeId="urn:microsoft.com/office/officeart/2005/8/colors/accent1_2" csCatId="accent1" phldr="1"/>
      <dgm:spPr/>
    </dgm:pt>
    <dgm:pt modelId="{D61F5823-E787-45AA-BEF5-C62AC1467D36}">
      <dgm:prSet phldrT="[Text]" custT="1"/>
      <dgm:spPr>
        <a:solidFill>
          <a:schemeClr val="bg1">
            <a:alpha val="50000"/>
          </a:schemeClr>
        </a:solidFill>
        <a:ln>
          <a:solidFill>
            <a:srgbClr val="000000"/>
          </a:solidFill>
        </a:ln>
      </dgm:spPr>
      <dgm:t>
        <a:bodyPr/>
        <a:lstStyle/>
        <a:p>
          <a:r>
            <a:rPr lang="en-US" sz="2800" dirty="0" smtClean="0">
              <a:solidFill>
                <a:srgbClr val="000000"/>
              </a:solidFill>
            </a:rPr>
            <a:t>Cloud Ecosystems</a:t>
          </a:r>
          <a:endParaRPr lang="en-US" sz="2800" dirty="0">
            <a:solidFill>
              <a:srgbClr val="000000"/>
            </a:solidFill>
          </a:endParaRPr>
        </a:p>
      </dgm:t>
    </dgm:pt>
    <dgm:pt modelId="{6160B2F4-B143-4E1D-AE08-7C29C8416C96}" type="parTrans" cxnId="{99B8C064-1577-4A92-8B40-50532133F25B}">
      <dgm:prSet/>
      <dgm:spPr/>
      <dgm:t>
        <a:bodyPr/>
        <a:lstStyle/>
        <a:p>
          <a:endParaRPr lang="en-US"/>
        </a:p>
      </dgm:t>
    </dgm:pt>
    <dgm:pt modelId="{E5D1B0BF-2F75-49F2-8F50-87FF6492ACB9}" type="sibTrans" cxnId="{99B8C064-1577-4A92-8B40-50532133F25B}">
      <dgm:prSet/>
      <dgm:spPr/>
      <dgm:t>
        <a:bodyPr/>
        <a:lstStyle/>
        <a:p>
          <a:endParaRPr lang="en-US"/>
        </a:p>
      </dgm:t>
    </dgm:pt>
    <dgm:pt modelId="{CEBAEB9B-D949-486F-8AC3-F14B2806A620}">
      <dgm:prSet phldrT="[Text]" custT="1"/>
      <dgm:spPr>
        <a:solidFill>
          <a:schemeClr val="accent1">
            <a:alpha val="50000"/>
          </a:schemeClr>
        </a:solidFill>
        <a:ln>
          <a:solidFill>
            <a:srgbClr val="000000"/>
          </a:solidFill>
        </a:ln>
      </dgm:spPr>
      <dgm:t>
        <a:bodyPr/>
        <a:lstStyle/>
        <a:p>
          <a:r>
            <a:rPr lang="en-US" sz="2800" dirty="0" smtClean="0">
              <a:solidFill>
                <a:srgbClr val="000000"/>
              </a:solidFill>
            </a:rPr>
            <a:t>Internet of Things</a:t>
          </a:r>
          <a:endParaRPr lang="en-US" sz="2800" dirty="0">
            <a:solidFill>
              <a:srgbClr val="000000"/>
            </a:solidFill>
          </a:endParaRPr>
        </a:p>
      </dgm:t>
    </dgm:pt>
    <dgm:pt modelId="{6FF2B513-1DD0-4BE6-879E-1B4CB8F44952}" type="parTrans" cxnId="{241B2A62-E107-40B0-B637-D51097F3C251}">
      <dgm:prSet/>
      <dgm:spPr/>
      <dgm:t>
        <a:bodyPr/>
        <a:lstStyle/>
        <a:p>
          <a:endParaRPr lang="en-US"/>
        </a:p>
      </dgm:t>
    </dgm:pt>
    <dgm:pt modelId="{2B247ADA-1E73-4927-8EF9-6621BE35E385}" type="sibTrans" cxnId="{241B2A62-E107-40B0-B637-D51097F3C251}">
      <dgm:prSet/>
      <dgm:spPr/>
      <dgm:t>
        <a:bodyPr/>
        <a:lstStyle/>
        <a:p>
          <a:endParaRPr lang="en-US"/>
        </a:p>
      </dgm:t>
    </dgm:pt>
    <dgm:pt modelId="{4B167859-868A-42B8-8759-74CCAF0C37CD}">
      <dgm:prSet phldrT="[Text]" custT="1"/>
      <dgm:spPr>
        <a:solidFill>
          <a:schemeClr val="accent3">
            <a:alpha val="50000"/>
          </a:schemeClr>
        </a:solidFill>
        <a:ln>
          <a:solidFill>
            <a:srgbClr val="000000"/>
          </a:solidFill>
        </a:ln>
      </dgm:spPr>
      <dgm:t>
        <a:bodyPr/>
        <a:lstStyle/>
        <a:p>
          <a:r>
            <a:rPr lang="en-US" sz="2800" dirty="0" smtClean="0">
              <a:solidFill>
                <a:srgbClr val="000000"/>
              </a:solidFill>
            </a:rPr>
            <a:t>Security and Privacy</a:t>
          </a:r>
          <a:endParaRPr lang="en-US" sz="2800" dirty="0">
            <a:solidFill>
              <a:srgbClr val="000000"/>
            </a:solidFill>
          </a:endParaRPr>
        </a:p>
      </dgm:t>
    </dgm:pt>
    <dgm:pt modelId="{5565DE1E-FBF4-4E1E-92BC-0E8329381407}" type="parTrans" cxnId="{BDACED23-F577-4F0D-A98F-D97D6F9F1A09}">
      <dgm:prSet/>
      <dgm:spPr/>
      <dgm:t>
        <a:bodyPr/>
        <a:lstStyle/>
        <a:p>
          <a:endParaRPr lang="en-US"/>
        </a:p>
      </dgm:t>
    </dgm:pt>
    <dgm:pt modelId="{D09378E4-1C8C-4193-8CE5-F46D48C53C1C}" type="sibTrans" cxnId="{BDACED23-F577-4F0D-A98F-D97D6F9F1A09}">
      <dgm:prSet/>
      <dgm:spPr/>
      <dgm:t>
        <a:bodyPr/>
        <a:lstStyle/>
        <a:p>
          <a:endParaRPr lang="en-US"/>
        </a:p>
      </dgm:t>
    </dgm:pt>
    <dgm:pt modelId="{FB7FF720-A165-4068-964B-A71251087D70}" type="pres">
      <dgm:prSet presAssocID="{823714A6-2806-42A1-989C-C1642F3CD017}" presName="compositeShape" presStyleCnt="0">
        <dgm:presLayoutVars>
          <dgm:chMax val="7"/>
          <dgm:dir/>
          <dgm:resizeHandles val="exact"/>
        </dgm:presLayoutVars>
      </dgm:prSet>
      <dgm:spPr/>
    </dgm:pt>
    <dgm:pt modelId="{54F49843-B41E-4925-B3BA-30E7DDB9EECB}" type="pres">
      <dgm:prSet presAssocID="{D61F5823-E787-45AA-BEF5-C62AC1467D36}" presName="circ1" presStyleLbl="vennNode1" presStyleIdx="0" presStyleCnt="3"/>
      <dgm:spPr/>
      <dgm:t>
        <a:bodyPr/>
        <a:lstStyle/>
        <a:p>
          <a:endParaRPr lang="en-US"/>
        </a:p>
      </dgm:t>
    </dgm:pt>
    <dgm:pt modelId="{D20FF1CF-B8E5-4DD3-B6AC-7D3BD1B4C5F2}" type="pres">
      <dgm:prSet presAssocID="{D61F5823-E787-45AA-BEF5-C62AC1467D36}" presName="circ1Tx" presStyleLbl="revTx" presStyleIdx="0" presStyleCnt="0">
        <dgm:presLayoutVars>
          <dgm:chMax val="0"/>
          <dgm:chPref val="0"/>
          <dgm:bulletEnabled val="1"/>
        </dgm:presLayoutVars>
      </dgm:prSet>
      <dgm:spPr/>
      <dgm:t>
        <a:bodyPr/>
        <a:lstStyle/>
        <a:p>
          <a:endParaRPr lang="en-US"/>
        </a:p>
      </dgm:t>
    </dgm:pt>
    <dgm:pt modelId="{200D3977-1E5E-4DD9-8259-E67DE032A713}" type="pres">
      <dgm:prSet presAssocID="{CEBAEB9B-D949-486F-8AC3-F14B2806A620}" presName="circ2" presStyleLbl="vennNode1" presStyleIdx="1" presStyleCnt="3"/>
      <dgm:spPr/>
      <dgm:t>
        <a:bodyPr/>
        <a:lstStyle/>
        <a:p>
          <a:endParaRPr lang="en-US"/>
        </a:p>
      </dgm:t>
    </dgm:pt>
    <dgm:pt modelId="{0491DD9F-3774-495D-A637-F4CB789B077A}" type="pres">
      <dgm:prSet presAssocID="{CEBAEB9B-D949-486F-8AC3-F14B2806A620}" presName="circ2Tx" presStyleLbl="revTx" presStyleIdx="0" presStyleCnt="0">
        <dgm:presLayoutVars>
          <dgm:chMax val="0"/>
          <dgm:chPref val="0"/>
          <dgm:bulletEnabled val="1"/>
        </dgm:presLayoutVars>
      </dgm:prSet>
      <dgm:spPr/>
      <dgm:t>
        <a:bodyPr/>
        <a:lstStyle/>
        <a:p>
          <a:endParaRPr lang="en-US"/>
        </a:p>
      </dgm:t>
    </dgm:pt>
    <dgm:pt modelId="{DAAFBD49-A92A-4032-A54C-00E4AE7FA3DB}" type="pres">
      <dgm:prSet presAssocID="{4B167859-868A-42B8-8759-74CCAF0C37CD}" presName="circ3" presStyleLbl="vennNode1" presStyleIdx="2" presStyleCnt="3"/>
      <dgm:spPr/>
      <dgm:t>
        <a:bodyPr/>
        <a:lstStyle/>
        <a:p>
          <a:endParaRPr lang="en-US"/>
        </a:p>
      </dgm:t>
    </dgm:pt>
    <dgm:pt modelId="{7162C3F6-5B05-4251-AF32-5BB4B7FA1232}" type="pres">
      <dgm:prSet presAssocID="{4B167859-868A-42B8-8759-74CCAF0C37CD}" presName="circ3Tx" presStyleLbl="revTx" presStyleIdx="0" presStyleCnt="0">
        <dgm:presLayoutVars>
          <dgm:chMax val="0"/>
          <dgm:chPref val="0"/>
          <dgm:bulletEnabled val="1"/>
        </dgm:presLayoutVars>
      </dgm:prSet>
      <dgm:spPr/>
      <dgm:t>
        <a:bodyPr/>
        <a:lstStyle/>
        <a:p>
          <a:endParaRPr lang="en-US"/>
        </a:p>
      </dgm:t>
    </dgm:pt>
  </dgm:ptLst>
  <dgm:cxnLst>
    <dgm:cxn modelId="{D3F472C9-D74F-4023-83EE-636FE460DF49}" type="presOf" srcId="{D61F5823-E787-45AA-BEF5-C62AC1467D36}" destId="{D20FF1CF-B8E5-4DD3-B6AC-7D3BD1B4C5F2}" srcOrd="1" destOrd="0" presId="urn:microsoft.com/office/officeart/2005/8/layout/venn1"/>
    <dgm:cxn modelId="{74009BE4-FE68-4E40-9E50-12D3FB45BF4E}" type="presOf" srcId="{CEBAEB9B-D949-486F-8AC3-F14B2806A620}" destId="{200D3977-1E5E-4DD9-8259-E67DE032A713}" srcOrd="0" destOrd="0" presId="urn:microsoft.com/office/officeart/2005/8/layout/venn1"/>
    <dgm:cxn modelId="{241B2A62-E107-40B0-B637-D51097F3C251}" srcId="{823714A6-2806-42A1-989C-C1642F3CD017}" destId="{CEBAEB9B-D949-486F-8AC3-F14B2806A620}" srcOrd="1" destOrd="0" parTransId="{6FF2B513-1DD0-4BE6-879E-1B4CB8F44952}" sibTransId="{2B247ADA-1E73-4927-8EF9-6621BE35E385}"/>
    <dgm:cxn modelId="{99B8C064-1577-4A92-8B40-50532133F25B}" srcId="{823714A6-2806-42A1-989C-C1642F3CD017}" destId="{D61F5823-E787-45AA-BEF5-C62AC1467D36}" srcOrd="0" destOrd="0" parTransId="{6160B2F4-B143-4E1D-AE08-7C29C8416C96}" sibTransId="{E5D1B0BF-2F75-49F2-8F50-87FF6492ACB9}"/>
    <dgm:cxn modelId="{B4A6FB2C-AA93-4736-9D21-2540A7C3D1B9}" type="presOf" srcId="{D61F5823-E787-45AA-BEF5-C62AC1467D36}" destId="{54F49843-B41E-4925-B3BA-30E7DDB9EECB}" srcOrd="0" destOrd="0" presId="urn:microsoft.com/office/officeart/2005/8/layout/venn1"/>
    <dgm:cxn modelId="{03589DFB-04DA-4F75-A140-57102C33F58A}" type="presOf" srcId="{823714A6-2806-42A1-989C-C1642F3CD017}" destId="{FB7FF720-A165-4068-964B-A71251087D70}" srcOrd="0" destOrd="0" presId="urn:microsoft.com/office/officeart/2005/8/layout/venn1"/>
    <dgm:cxn modelId="{C1050748-C5F5-4629-A07F-CF764E8C275D}" type="presOf" srcId="{4B167859-868A-42B8-8759-74CCAF0C37CD}" destId="{7162C3F6-5B05-4251-AF32-5BB4B7FA1232}" srcOrd="1" destOrd="0" presId="urn:microsoft.com/office/officeart/2005/8/layout/venn1"/>
    <dgm:cxn modelId="{E82A30C4-117F-483E-AAFA-C674F47FBF24}" type="presOf" srcId="{CEBAEB9B-D949-486F-8AC3-F14B2806A620}" destId="{0491DD9F-3774-495D-A637-F4CB789B077A}" srcOrd="1" destOrd="0" presId="urn:microsoft.com/office/officeart/2005/8/layout/venn1"/>
    <dgm:cxn modelId="{B23D570F-7A7B-49D9-B5CD-9947B75FF4D9}" type="presOf" srcId="{4B167859-868A-42B8-8759-74CCAF0C37CD}" destId="{DAAFBD49-A92A-4032-A54C-00E4AE7FA3DB}" srcOrd="0" destOrd="0" presId="urn:microsoft.com/office/officeart/2005/8/layout/venn1"/>
    <dgm:cxn modelId="{BDACED23-F577-4F0D-A98F-D97D6F9F1A09}" srcId="{823714A6-2806-42A1-989C-C1642F3CD017}" destId="{4B167859-868A-42B8-8759-74CCAF0C37CD}" srcOrd="2" destOrd="0" parTransId="{5565DE1E-FBF4-4E1E-92BC-0E8329381407}" sibTransId="{D09378E4-1C8C-4193-8CE5-F46D48C53C1C}"/>
    <dgm:cxn modelId="{AB42A00A-99D1-414F-9A32-113599FB581B}" type="presParOf" srcId="{FB7FF720-A165-4068-964B-A71251087D70}" destId="{54F49843-B41E-4925-B3BA-30E7DDB9EECB}" srcOrd="0" destOrd="0" presId="urn:microsoft.com/office/officeart/2005/8/layout/venn1"/>
    <dgm:cxn modelId="{9D64FF82-F293-4E59-BBCE-6EE3855DD194}" type="presParOf" srcId="{FB7FF720-A165-4068-964B-A71251087D70}" destId="{D20FF1CF-B8E5-4DD3-B6AC-7D3BD1B4C5F2}" srcOrd="1" destOrd="0" presId="urn:microsoft.com/office/officeart/2005/8/layout/venn1"/>
    <dgm:cxn modelId="{6257F682-BA2D-4246-8DD4-E3AD5958CA16}" type="presParOf" srcId="{FB7FF720-A165-4068-964B-A71251087D70}" destId="{200D3977-1E5E-4DD9-8259-E67DE032A713}" srcOrd="2" destOrd="0" presId="urn:microsoft.com/office/officeart/2005/8/layout/venn1"/>
    <dgm:cxn modelId="{EBB3A9E0-267E-4E20-90D1-5B32A29955F7}" type="presParOf" srcId="{FB7FF720-A165-4068-964B-A71251087D70}" destId="{0491DD9F-3774-495D-A637-F4CB789B077A}" srcOrd="3" destOrd="0" presId="urn:microsoft.com/office/officeart/2005/8/layout/venn1"/>
    <dgm:cxn modelId="{7A7D3B13-3CE9-4149-92B3-1EE929C429B6}" type="presParOf" srcId="{FB7FF720-A165-4068-964B-A71251087D70}" destId="{DAAFBD49-A92A-4032-A54C-00E4AE7FA3DB}" srcOrd="4" destOrd="0" presId="urn:microsoft.com/office/officeart/2005/8/layout/venn1"/>
    <dgm:cxn modelId="{080C90D7-6F2A-42A8-A48B-3989105B8673}" type="presParOf" srcId="{FB7FF720-A165-4068-964B-A71251087D70}" destId="{7162C3F6-5B05-4251-AF32-5BB4B7FA1232}"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357856-2F5B-4BF3-89EF-4D7CA932C964}" type="datetimeFigureOut">
              <a:rPr lang="en-US" smtClean="0"/>
              <a:t>6/8/2016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F7BBBB-692B-4F43-A789-A66CEAE5D0A1}" type="slidenum">
              <a:rPr lang="en-US" smtClean="0"/>
              <a:t>‹#›</a:t>
            </a:fld>
            <a:endParaRPr lang="en-US"/>
          </a:p>
        </p:txBody>
      </p:sp>
    </p:spTree>
    <p:extLst>
      <p:ext uri="{BB962C8B-B14F-4D97-AF65-F5344CB8AC3E}">
        <p14:creationId xmlns:p14="http://schemas.microsoft.com/office/powerpoint/2010/main" val="373859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Slide Image Placeholder 1"/>
          <p:cNvSpPr>
            <a:spLocks noGrp="1" noRot="1" noChangeAspect="1" noTextEdit="1"/>
          </p:cNvSpPr>
          <p:nvPr>
            <p:ph type="sldImg"/>
          </p:nvPr>
        </p:nvSpPr>
        <p:spPr>
          <a:ln/>
        </p:spPr>
      </p:sp>
      <p:sp>
        <p:nvSpPr>
          <p:cNvPr id="606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606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63E683CA-CF82-4C8D-B1FD-6E9A01BEF4C3}" type="slidenum">
              <a:rPr lang="en-US" altLang="en-US" smtClean="0">
                <a:latin typeface="Times New Roman" panose="02020603050405020304" pitchFamily="18" charset="0"/>
              </a:rPr>
              <a:pPr/>
              <a:t>13</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244862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350CA2-3A7C-43DF-9EBD-DA460DF89C58}" type="slidenum">
              <a:rPr lang="en-US" smtClean="0"/>
              <a:t>47</a:t>
            </a:fld>
            <a:endParaRPr lang="en-US"/>
          </a:p>
        </p:txBody>
      </p:sp>
    </p:spTree>
    <p:extLst>
      <p:ext uri="{BB962C8B-B14F-4D97-AF65-F5344CB8AC3E}">
        <p14:creationId xmlns:p14="http://schemas.microsoft.com/office/powerpoint/2010/main" val="400112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50CA2-3A7C-43DF-9EBD-DA460DF89C58}" type="slidenum">
              <a:rPr lang="en-US" smtClean="0"/>
              <a:t>48</a:t>
            </a:fld>
            <a:endParaRPr lang="en-US"/>
          </a:p>
        </p:txBody>
      </p:sp>
    </p:spTree>
    <p:extLst>
      <p:ext uri="{BB962C8B-B14F-4D97-AF65-F5344CB8AC3E}">
        <p14:creationId xmlns:p14="http://schemas.microsoft.com/office/powerpoint/2010/main" val="1058474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defTabSz="949478">
              <a:defRPr/>
            </a:pPr>
            <a:r>
              <a:rPr lang="en-US" dirty="0"/>
              <a:t>Containers facilitate application distribution, especially for DevOps teams. </a:t>
            </a:r>
          </a:p>
          <a:p>
            <a:r>
              <a:rPr lang="en-US" dirty="0" smtClean="0"/>
              <a:t>It calls for increased communication, collaboration and smooth integration between developers and operations teams. It enables continuous development and frequent releases of software to the end user, which can lead to earlier problem detection and solution delivery.</a:t>
            </a:r>
          </a:p>
          <a:p>
            <a:r>
              <a:rPr lang="en-US" dirty="0" smtClean="0"/>
              <a:t>DevOps is driven by the wide availability of virtualized and cloud infrastructure. </a:t>
            </a:r>
          </a:p>
          <a:p>
            <a:pPr defTabSz="949478">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45350CA2-3A7C-43DF-9EBD-DA460DF89C58}" type="slidenum">
              <a:rPr lang="en-US" smtClean="0"/>
              <a:t>52</a:t>
            </a:fld>
            <a:endParaRPr lang="en-US"/>
          </a:p>
        </p:txBody>
      </p:sp>
    </p:spTree>
    <p:extLst>
      <p:ext uri="{BB962C8B-B14F-4D97-AF65-F5344CB8AC3E}">
        <p14:creationId xmlns:p14="http://schemas.microsoft.com/office/powerpoint/2010/main" val="3959515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50CA2-3A7C-43DF-9EBD-DA460DF89C58}" type="slidenum">
              <a:rPr lang="en-US" smtClean="0"/>
              <a:t>35</a:t>
            </a:fld>
            <a:endParaRPr lang="en-US"/>
          </a:p>
        </p:txBody>
      </p:sp>
    </p:spTree>
    <p:extLst>
      <p:ext uri="{BB962C8B-B14F-4D97-AF65-F5344CB8AC3E}">
        <p14:creationId xmlns:p14="http://schemas.microsoft.com/office/powerpoint/2010/main" val="3678904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pattern diagram for cloud ecosystem gives a holistic and unified view and the next step is to define detailed models for each of its components. </a:t>
            </a:r>
          </a:p>
          <a:p>
            <a:endParaRPr lang="en-US" dirty="0" smtClean="0"/>
          </a:p>
          <a:p>
            <a:r>
              <a:rPr lang="en-US" dirty="0" smtClean="0"/>
              <a:t>-Some of these components have already been described as patterns, </a:t>
            </a:r>
          </a:p>
          <a:p>
            <a:endParaRPr lang="en-US" dirty="0" smtClean="0"/>
          </a:p>
          <a:p>
            <a:r>
              <a:rPr lang="en-US" dirty="0" smtClean="0"/>
              <a:t>-here we include patterns for two components which were not present in our earlier work </a:t>
            </a:r>
          </a:p>
          <a:p>
            <a:pPr defTabSz="949478">
              <a:defRPr/>
            </a:pPr>
            <a:endParaRPr lang="en-US" dirty="0"/>
          </a:p>
          <a:p>
            <a:pPr defTabSz="949478">
              <a:defRPr/>
            </a:pPr>
            <a:r>
              <a:rPr lang="en-US" dirty="0"/>
              <a:t>-Complete patterns can be found in their respective references, just main functions of the components are included here. </a:t>
            </a:r>
          </a:p>
          <a:p>
            <a:pPr defTabSz="949478">
              <a:defRPr/>
            </a:pPr>
            <a:r>
              <a:rPr lang="en-US" dirty="0"/>
              <a:t>Pattern descriptions also include Forces, Consequences, Implementation, and Related Patterns sections. </a:t>
            </a:r>
          </a:p>
          <a:p>
            <a:pPr defTabSz="949478">
              <a:defRPr/>
            </a:pPr>
            <a:r>
              <a:rPr lang="en-US" dirty="0"/>
              <a:t>The idea here is that we can build patterns for every participant in the ecosystem, which provides a unified view of the complete system.</a:t>
            </a:r>
          </a:p>
          <a:p>
            <a:endParaRPr lang="en-US" dirty="0"/>
          </a:p>
        </p:txBody>
      </p:sp>
      <p:sp>
        <p:nvSpPr>
          <p:cNvPr id="4" name="Slide Number Placeholder 3"/>
          <p:cNvSpPr>
            <a:spLocks noGrp="1"/>
          </p:cNvSpPr>
          <p:nvPr>
            <p:ph type="sldNum" sz="quarter" idx="10"/>
          </p:nvPr>
        </p:nvSpPr>
        <p:spPr/>
        <p:txBody>
          <a:bodyPr/>
          <a:lstStyle/>
          <a:p>
            <a:fld id="{45350CA2-3A7C-43DF-9EBD-DA460DF89C58}" type="slidenum">
              <a:rPr lang="en-US" smtClean="0"/>
              <a:t>38</a:t>
            </a:fld>
            <a:endParaRPr lang="en-US"/>
          </a:p>
        </p:txBody>
      </p:sp>
    </p:spTree>
    <p:extLst>
      <p:ext uri="{BB962C8B-B14F-4D97-AF65-F5344CB8AC3E}">
        <p14:creationId xmlns:p14="http://schemas.microsoft.com/office/powerpoint/2010/main" val="2871109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50CA2-3A7C-43DF-9EBD-DA460DF89C58}" type="slidenum">
              <a:rPr lang="en-US" smtClean="0"/>
              <a:t>39</a:t>
            </a:fld>
            <a:endParaRPr lang="en-US"/>
          </a:p>
        </p:txBody>
      </p:sp>
    </p:spTree>
    <p:extLst>
      <p:ext uri="{BB962C8B-B14F-4D97-AF65-F5344CB8AC3E}">
        <p14:creationId xmlns:p14="http://schemas.microsoft.com/office/powerpoint/2010/main" val="2139360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350CA2-3A7C-43DF-9EBD-DA460DF89C58}" type="slidenum">
              <a:rPr lang="en-US" smtClean="0"/>
              <a:t>40</a:t>
            </a:fld>
            <a:endParaRPr lang="en-US"/>
          </a:p>
        </p:txBody>
      </p:sp>
    </p:spTree>
    <p:extLst>
      <p:ext uri="{BB962C8B-B14F-4D97-AF65-F5344CB8AC3E}">
        <p14:creationId xmlns:p14="http://schemas.microsoft.com/office/powerpoint/2010/main" val="348236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350CA2-3A7C-43DF-9EBD-DA460DF89C58}" type="slidenum">
              <a:rPr lang="en-US" smtClean="0"/>
              <a:t>41</a:t>
            </a:fld>
            <a:endParaRPr lang="en-US"/>
          </a:p>
        </p:txBody>
      </p:sp>
    </p:spTree>
    <p:extLst>
      <p:ext uri="{BB962C8B-B14F-4D97-AF65-F5344CB8AC3E}">
        <p14:creationId xmlns:p14="http://schemas.microsoft.com/office/powerpoint/2010/main" val="3507015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Cloud computing has established itself as a promising computing paradigm. However, the recent p</a:t>
            </a:r>
          </a:p>
          <a:p>
            <a:endParaRPr lang="en-US" dirty="0"/>
          </a:p>
        </p:txBody>
      </p:sp>
      <p:sp>
        <p:nvSpPr>
          <p:cNvPr id="4" name="Slide Number Placeholder 3"/>
          <p:cNvSpPr>
            <a:spLocks noGrp="1"/>
          </p:cNvSpPr>
          <p:nvPr>
            <p:ph type="sldNum" sz="quarter" idx="10"/>
          </p:nvPr>
        </p:nvSpPr>
        <p:spPr/>
        <p:txBody>
          <a:bodyPr/>
          <a:lstStyle/>
          <a:p>
            <a:fld id="{45350CA2-3A7C-43DF-9EBD-DA460DF89C58}" type="slidenum">
              <a:rPr lang="en-US" smtClean="0"/>
              <a:t>44</a:t>
            </a:fld>
            <a:endParaRPr lang="en-US"/>
          </a:p>
        </p:txBody>
      </p:sp>
    </p:spTree>
    <p:extLst>
      <p:ext uri="{BB962C8B-B14F-4D97-AF65-F5344CB8AC3E}">
        <p14:creationId xmlns:p14="http://schemas.microsoft.com/office/powerpoint/2010/main" val="2493280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Cloud computing has established itself as a promising computing paradigm. However, the recent p</a:t>
            </a:r>
          </a:p>
          <a:p>
            <a:endParaRPr lang="en-US" dirty="0"/>
          </a:p>
        </p:txBody>
      </p:sp>
      <p:sp>
        <p:nvSpPr>
          <p:cNvPr id="4" name="Slide Number Placeholder 3"/>
          <p:cNvSpPr>
            <a:spLocks noGrp="1"/>
          </p:cNvSpPr>
          <p:nvPr>
            <p:ph type="sldNum" sz="quarter" idx="10"/>
          </p:nvPr>
        </p:nvSpPr>
        <p:spPr/>
        <p:txBody>
          <a:bodyPr/>
          <a:lstStyle/>
          <a:p>
            <a:fld id="{45350CA2-3A7C-43DF-9EBD-DA460DF89C58}" type="slidenum">
              <a:rPr lang="en-US" smtClean="0"/>
              <a:t>45</a:t>
            </a:fld>
            <a:endParaRPr lang="en-US"/>
          </a:p>
        </p:txBody>
      </p:sp>
    </p:spTree>
    <p:extLst>
      <p:ext uri="{BB962C8B-B14F-4D97-AF65-F5344CB8AC3E}">
        <p14:creationId xmlns:p14="http://schemas.microsoft.com/office/powerpoint/2010/main" val="1930931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350CA2-3A7C-43DF-9EBD-DA460DF89C58}" type="slidenum">
              <a:rPr lang="en-US" smtClean="0"/>
              <a:t>46</a:t>
            </a:fld>
            <a:endParaRPr lang="en-US"/>
          </a:p>
        </p:txBody>
      </p:sp>
    </p:spTree>
    <p:extLst>
      <p:ext uri="{BB962C8B-B14F-4D97-AF65-F5344CB8AC3E}">
        <p14:creationId xmlns:p14="http://schemas.microsoft.com/office/powerpoint/2010/main" val="2792222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759671-1943-4D9A-B91E-2AA7020409D3}" type="datetimeFigureOut">
              <a:rPr lang="en-US" smtClean="0"/>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E7217-FDCE-4047-BA86-AD76CE4455F5}" type="slidenum">
              <a:rPr lang="en-US" smtClean="0"/>
              <a:t>‹#›</a:t>
            </a:fld>
            <a:endParaRPr lang="en-US"/>
          </a:p>
        </p:txBody>
      </p:sp>
    </p:spTree>
    <p:extLst>
      <p:ext uri="{BB962C8B-B14F-4D97-AF65-F5344CB8AC3E}">
        <p14:creationId xmlns:p14="http://schemas.microsoft.com/office/powerpoint/2010/main" val="245981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759671-1943-4D9A-B91E-2AA7020409D3}" type="datetimeFigureOut">
              <a:rPr lang="en-US" smtClean="0"/>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E7217-FDCE-4047-BA86-AD76CE4455F5}" type="slidenum">
              <a:rPr lang="en-US" smtClean="0"/>
              <a:t>‹#›</a:t>
            </a:fld>
            <a:endParaRPr lang="en-US"/>
          </a:p>
        </p:txBody>
      </p:sp>
    </p:spTree>
    <p:extLst>
      <p:ext uri="{BB962C8B-B14F-4D97-AF65-F5344CB8AC3E}">
        <p14:creationId xmlns:p14="http://schemas.microsoft.com/office/powerpoint/2010/main" val="3397980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759671-1943-4D9A-B91E-2AA7020409D3}" type="datetimeFigureOut">
              <a:rPr lang="en-US" smtClean="0"/>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E7217-FDCE-4047-BA86-AD76CE4455F5}" type="slidenum">
              <a:rPr lang="en-US" smtClean="0"/>
              <a:t>‹#›</a:t>
            </a:fld>
            <a:endParaRPr lang="en-US"/>
          </a:p>
        </p:txBody>
      </p:sp>
    </p:spTree>
    <p:extLst>
      <p:ext uri="{BB962C8B-B14F-4D97-AF65-F5344CB8AC3E}">
        <p14:creationId xmlns:p14="http://schemas.microsoft.com/office/powerpoint/2010/main" val="1041527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759671-1943-4D9A-B91E-2AA7020409D3}" type="datetimeFigureOut">
              <a:rPr lang="en-US" smtClean="0"/>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E7217-FDCE-4047-BA86-AD76CE4455F5}" type="slidenum">
              <a:rPr lang="en-US" smtClean="0"/>
              <a:t>‹#›</a:t>
            </a:fld>
            <a:endParaRPr lang="en-US"/>
          </a:p>
        </p:txBody>
      </p:sp>
    </p:spTree>
    <p:extLst>
      <p:ext uri="{BB962C8B-B14F-4D97-AF65-F5344CB8AC3E}">
        <p14:creationId xmlns:p14="http://schemas.microsoft.com/office/powerpoint/2010/main" val="3625103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759671-1943-4D9A-B91E-2AA7020409D3}" type="datetimeFigureOut">
              <a:rPr lang="en-US" smtClean="0"/>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E7217-FDCE-4047-BA86-AD76CE4455F5}" type="slidenum">
              <a:rPr lang="en-US" smtClean="0"/>
              <a:t>‹#›</a:t>
            </a:fld>
            <a:endParaRPr lang="en-US"/>
          </a:p>
        </p:txBody>
      </p:sp>
    </p:spTree>
    <p:extLst>
      <p:ext uri="{BB962C8B-B14F-4D97-AF65-F5344CB8AC3E}">
        <p14:creationId xmlns:p14="http://schemas.microsoft.com/office/powerpoint/2010/main" val="789628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759671-1943-4D9A-B91E-2AA7020409D3}" type="datetimeFigureOut">
              <a:rPr lang="en-US" smtClean="0"/>
              <a:t>6/8/2016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E7217-FDCE-4047-BA86-AD76CE4455F5}" type="slidenum">
              <a:rPr lang="en-US" smtClean="0"/>
              <a:t>‹#›</a:t>
            </a:fld>
            <a:endParaRPr lang="en-US"/>
          </a:p>
        </p:txBody>
      </p:sp>
    </p:spTree>
    <p:extLst>
      <p:ext uri="{BB962C8B-B14F-4D97-AF65-F5344CB8AC3E}">
        <p14:creationId xmlns:p14="http://schemas.microsoft.com/office/powerpoint/2010/main" val="740721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759671-1943-4D9A-B91E-2AA7020409D3}" type="datetimeFigureOut">
              <a:rPr lang="en-US" smtClean="0"/>
              <a:t>6/8/2016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8E7217-FDCE-4047-BA86-AD76CE4455F5}" type="slidenum">
              <a:rPr lang="en-US" smtClean="0"/>
              <a:t>‹#›</a:t>
            </a:fld>
            <a:endParaRPr lang="en-US"/>
          </a:p>
        </p:txBody>
      </p:sp>
    </p:spTree>
    <p:extLst>
      <p:ext uri="{BB962C8B-B14F-4D97-AF65-F5344CB8AC3E}">
        <p14:creationId xmlns:p14="http://schemas.microsoft.com/office/powerpoint/2010/main" val="51049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759671-1943-4D9A-B91E-2AA7020409D3}" type="datetimeFigureOut">
              <a:rPr lang="en-US" smtClean="0"/>
              <a:t>6/8/2016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8E7217-FDCE-4047-BA86-AD76CE4455F5}" type="slidenum">
              <a:rPr lang="en-US" smtClean="0"/>
              <a:t>‹#›</a:t>
            </a:fld>
            <a:endParaRPr lang="en-US"/>
          </a:p>
        </p:txBody>
      </p:sp>
    </p:spTree>
    <p:extLst>
      <p:ext uri="{BB962C8B-B14F-4D97-AF65-F5344CB8AC3E}">
        <p14:creationId xmlns:p14="http://schemas.microsoft.com/office/powerpoint/2010/main" val="365352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759671-1943-4D9A-B91E-2AA7020409D3}" type="datetimeFigureOut">
              <a:rPr lang="en-US" smtClean="0"/>
              <a:t>6/8/2016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8E7217-FDCE-4047-BA86-AD76CE4455F5}" type="slidenum">
              <a:rPr lang="en-US" smtClean="0"/>
              <a:t>‹#›</a:t>
            </a:fld>
            <a:endParaRPr lang="en-US"/>
          </a:p>
        </p:txBody>
      </p:sp>
    </p:spTree>
    <p:extLst>
      <p:ext uri="{BB962C8B-B14F-4D97-AF65-F5344CB8AC3E}">
        <p14:creationId xmlns:p14="http://schemas.microsoft.com/office/powerpoint/2010/main" val="2092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759671-1943-4D9A-B91E-2AA7020409D3}" type="datetimeFigureOut">
              <a:rPr lang="en-US" smtClean="0"/>
              <a:t>6/8/2016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E7217-FDCE-4047-BA86-AD76CE4455F5}" type="slidenum">
              <a:rPr lang="en-US" smtClean="0"/>
              <a:t>‹#›</a:t>
            </a:fld>
            <a:endParaRPr lang="en-US"/>
          </a:p>
        </p:txBody>
      </p:sp>
    </p:spTree>
    <p:extLst>
      <p:ext uri="{BB962C8B-B14F-4D97-AF65-F5344CB8AC3E}">
        <p14:creationId xmlns:p14="http://schemas.microsoft.com/office/powerpoint/2010/main" val="3596713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759671-1943-4D9A-B91E-2AA7020409D3}" type="datetimeFigureOut">
              <a:rPr lang="en-US" smtClean="0"/>
              <a:t>6/8/2016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E7217-FDCE-4047-BA86-AD76CE4455F5}" type="slidenum">
              <a:rPr lang="en-US" smtClean="0"/>
              <a:t>‹#›</a:t>
            </a:fld>
            <a:endParaRPr lang="en-US"/>
          </a:p>
        </p:txBody>
      </p:sp>
    </p:spTree>
    <p:extLst>
      <p:ext uri="{BB962C8B-B14F-4D97-AF65-F5344CB8AC3E}">
        <p14:creationId xmlns:p14="http://schemas.microsoft.com/office/powerpoint/2010/main" val="3840510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759671-1943-4D9A-B91E-2AA7020409D3}" type="datetimeFigureOut">
              <a:rPr lang="en-US" smtClean="0"/>
              <a:t>6/8/2016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E7217-FDCE-4047-BA86-AD76CE4455F5}" type="slidenum">
              <a:rPr lang="en-US" smtClean="0"/>
              <a:t>‹#›</a:t>
            </a:fld>
            <a:endParaRPr lang="en-US"/>
          </a:p>
        </p:txBody>
      </p:sp>
    </p:spTree>
    <p:extLst>
      <p:ext uri="{BB962C8B-B14F-4D97-AF65-F5344CB8AC3E}">
        <p14:creationId xmlns:p14="http://schemas.microsoft.com/office/powerpoint/2010/main" val="1346553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bits.blogs.nytimes.com/2015/07/21/security-researchers-find-a-way-to-hack-cars/" TargetMode="External"/><Relationship Id="rId2" Type="http://schemas.openxmlformats.org/officeDocument/2006/relationships/hyperlink" Target="http://www.nytimes.com/2015/09/23/business/international/volkswagen-diesel-car-scandal.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en.wikipedia.org/wiki/Siemens" TargetMode="External"/><Relationship Id="rId7" Type="http://schemas.openxmlformats.org/officeDocument/2006/relationships/hyperlink" Target="http://en.wikipedia.org/wiki/Rootkit" TargetMode="External"/><Relationship Id="rId2" Type="http://schemas.openxmlformats.org/officeDocument/2006/relationships/hyperlink" Target="http://en.wikipedia.org/wiki/Microsoft_Windows" TargetMode="External"/><Relationship Id="rId1" Type="http://schemas.openxmlformats.org/officeDocument/2006/relationships/slideLayout" Target="../slideLayouts/slideLayout2.xml"/><Relationship Id="rId6" Type="http://schemas.openxmlformats.org/officeDocument/2006/relationships/hyperlink" Target="http://en.wikipedia.org/wiki/Programmable_logic_controller" TargetMode="External"/><Relationship Id="rId5" Type="http://schemas.openxmlformats.org/officeDocument/2006/relationships/hyperlink" Target="http://en.wikipedia.org/wiki/Malware" TargetMode="External"/><Relationship Id="rId4" Type="http://schemas.openxmlformats.org/officeDocument/2006/relationships/hyperlink" Target="http://en.wikipedia.org/wiki/Industrial_engineering"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hyperlink" Target="http://en.wikipedia.org/wiki/Stuxnet#cite_note-125" TargetMode="External"/><Relationship Id="rId3" Type="http://schemas.openxmlformats.org/officeDocument/2006/relationships/hyperlink" Target="http://en.wikipedia.org/wiki/Stuxnet#cite_note-120" TargetMode="External"/><Relationship Id="rId7" Type="http://schemas.openxmlformats.org/officeDocument/2006/relationships/hyperlink" Target="http://en.wikipedia.org/wiki/Stuxnet#cite_note-Zetter-124" TargetMode="External"/><Relationship Id="rId2" Type="http://schemas.openxmlformats.org/officeDocument/2006/relationships/hyperlink" Target="http://en.wikipedia.org/wiki/Budapest_University_of_Technology_and_Economics" TargetMode="External"/><Relationship Id="rId1" Type="http://schemas.openxmlformats.org/officeDocument/2006/relationships/slideLayout" Target="../slideLayouts/slideLayout2.xml"/><Relationship Id="rId6" Type="http://schemas.openxmlformats.org/officeDocument/2006/relationships/hyperlink" Target="http://en.wikipedia.org/wiki/Stuxnet#cite_note-122" TargetMode="External"/><Relationship Id="rId5" Type="http://schemas.openxmlformats.org/officeDocument/2006/relationships/hyperlink" Target="http://en.wikipedia.org/wiki/Symantec" TargetMode="External"/><Relationship Id="rId4" Type="http://schemas.openxmlformats.org/officeDocument/2006/relationships/hyperlink" Target="http://en.wikipedia.org/wiki/Stuxnet#cite_note-121"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hyperlink" Target="http://en.wikipedia.org/wiki/Biochip" TargetMode="External"/><Relationship Id="rId3" Type="http://schemas.openxmlformats.org/officeDocument/2006/relationships/hyperlink" Target="http://en.wikipedia.org/wiki/Internet" TargetMode="External"/><Relationship Id="rId7" Type="http://schemas.openxmlformats.org/officeDocument/2006/relationships/hyperlink" Target="http://en.wikipedia.org/wiki/Smart_grid" TargetMode="External"/><Relationship Id="rId12" Type="http://schemas.openxmlformats.org/officeDocument/2006/relationships/hyperlink" Target="http://en.wikipedia.org/wiki/Joseph_Steinberg" TargetMode="External"/><Relationship Id="rId2" Type="http://schemas.openxmlformats.org/officeDocument/2006/relationships/hyperlink" Target="http://en.wikipedia.org/wiki/Embedded_system" TargetMode="External"/><Relationship Id="rId1" Type="http://schemas.openxmlformats.org/officeDocument/2006/relationships/slideLayout" Target="../slideLayouts/slideLayout2.xml"/><Relationship Id="rId6" Type="http://schemas.openxmlformats.org/officeDocument/2006/relationships/hyperlink" Target="http://en.wikipedia.org/wiki/Smart_objects" TargetMode="External"/><Relationship Id="rId11" Type="http://schemas.openxmlformats.org/officeDocument/2006/relationships/hyperlink" Target="http://en.wikipedia.org/wiki/Forbes" TargetMode="External"/><Relationship Id="rId5" Type="http://schemas.openxmlformats.org/officeDocument/2006/relationships/hyperlink" Target="http://en.wikipedia.org/wiki/Internet_of_Things#cite_note-M2M-IoT-1" TargetMode="External"/><Relationship Id="rId10" Type="http://schemas.openxmlformats.org/officeDocument/2006/relationships/hyperlink" Target="http://en.wikipedia.org/wiki/Smart_thermostat" TargetMode="External"/><Relationship Id="rId4" Type="http://schemas.openxmlformats.org/officeDocument/2006/relationships/hyperlink" Target="http://en.wikipedia.org/wiki/Machine_to_machine" TargetMode="External"/><Relationship Id="rId9" Type="http://schemas.openxmlformats.org/officeDocument/2006/relationships/hyperlink" Target="http://en.wikipedia.org/wiki/Internet_of_Things#cite_note-Definition-IoT-3"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4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www.hillside.net/plop/2010/index.php?nav=program"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ieeexplore.ieee.org/stamp/stamp.jsp?tp=&amp;arnumber=5428672"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Ch8: CPSs, Cloud ecosystems, and </a:t>
            </a:r>
            <a:r>
              <a:rPr lang="en-US" dirty="0" err="1" smtClean="0"/>
              <a:t>IoT</a:t>
            </a:r>
            <a:endParaRPr lang="en-US" dirty="0"/>
          </a:p>
        </p:txBody>
      </p:sp>
      <p:sp>
        <p:nvSpPr>
          <p:cNvPr id="3" name="Subtitle 2"/>
          <p:cNvSpPr>
            <a:spLocks noGrp="1"/>
          </p:cNvSpPr>
          <p:nvPr>
            <p:ph type="subTitle" idx="1"/>
          </p:nvPr>
        </p:nvSpPr>
        <p:spPr/>
        <p:txBody>
          <a:bodyPr/>
          <a:lstStyle/>
          <a:p>
            <a:r>
              <a:rPr lang="en-US" dirty="0" smtClean="0"/>
              <a:t>Prof. </a:t>
            </a:r>
            <a:r>
              <a:rPr lang="en-US" dirty="0" err="1" smtClean="0"/>
              <a:t>E.B.Fernandez</a:t>
            </a:r>
            <a:endParaRPr lang="en-US" dirty="0"/>
          </a:p>
        </p:txBody>
      </p:sp>
    </p:spTree>
    <p:extLst>
      <p:ext uri="{BB962C8B-B14F-4D97-AF65-F5344CB8AC3E}">
        <p14:creationId xmlns:p14="http://schemas.microsoft.com/office/powerpoint/2010/main" val="2746112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5970" name="Object 3"/>
          <p:cNvGraphicFramePr>
            <a:graphicFrameLocks noChangeAspect="1"/>
          </p:cNvGraphicFramePr>
          <p:nvPr/>
        </p:nvGraphicFramePr>
        <p:xfrm>
          <a:off x="3530600" y="1539875"/>
          <a:ext cx="5130800" cy="3778250"/>
        </p:xfrm>
        <a:graphic>
          <a:graphicData uri="http://schemas.openxmlformats.org/presentationml/2006/ole">
            <mc:AlternateContent xmlns:mc="http://schemas.openxmlformats.org/markup-compatibility/2006">
              <mc:Choice xmlns:v="urn:schemas-microsoft-com:vml" Requires="v">
                <p:oleObj spid="_x0000_s8227" name="Document" r:id="rId3" imgW="5130864" imgH="3777488" progId="Word.Document.12">
                  <p:embed/>
                </p:oleObj>
              </mc:Choice>
              <mc:Fallback>
                <p:oleObj name="Document" r:id="rId3" imgW="5130864" imgH="3777488"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0600" y="1539875"/>
                        <a:ext cx="5130800" cy="377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5971" name="Title 5"/>
          <p:cNvSpPr>
            <a:spLocks noGrp="1"/>
          </p:cNvSpPr>
          <p:nvPr>
            <p:ph type="title" idx="4294967295"/>
          </p:nvPr>
        </p:nvSpPr>
        <p:spPr/>
        <p:txBody>
          <a:bodyPr/>
          <a:lstStyle/>
          <a:p>
            <a:r>
              <a:rPr lang="en-US" altLang="en-US" sz="3200" dirty="0"/>
              <a:t>Supervisory Control and Data Acquisition (SCADA) systems </a:t>
            </a:r>
            <a:r>
              <a:rPr lang="en-US" altLang="en-US" sz="3200" dirty="0" smtClean="0"/>
              <a:t> structure</a:t>
            </a:r>
            <a:endParaRPr lang="en-US" altLang="en-US" sz="3200" dirty="0"/>
          </a:p>
        </p:txBody>
      </p:sp>
    </p:spTree>
    <p:extLst>
      <p:ext uri="{BB962C8B-B14F-4D97-AF65-F5344CB8AC3E}">
        <p14:creationId xmlns:p14="http://schemas.microsoft.com/office/powerpoint/2010/main" val="3280759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Title 2"/>
          <p:cNvSpPr>
            <a:spLocks noGrp="1"/>
          </p:cNvSpPr>
          <p:nvPr>
            <p:ph type="title" idx="4294967295"/>
          </p:nvPr>
        </p:nvSpPr>
        <p:spPr/>
        <p:txBody>
          <a:bodyPr/>
          <a:lstStyle/>
          <a:p>
            <a:r>
              <a:rPr lang="en-US" altLang="en-US" smtClean="0"/>
              <a:t>SCADA units</a:t>
            </a:r>
          </a:p>
        </p:txBody>
      </p:sp>
      <p:sp>
        <p:nvSpPr>
          <p:cNvPr id="596995" name="Content Placeholder 3"/>
          <p:cNvSpPr>
            <a:spLocks noGrp="1"/>
          </p:cNvSpPr>
          <p:nvPr>
            <p:ph idx="4294967295"/>
          </p:nvPr>
        </p:nvSpPr>
        <p:spPr/>
        <p:txBody>
          <a:bodyPr/>
          <a:lstStyle/>
          <a:p>
            <a:r>
              <a:rPr lang="en-US" altLang="en-US" sz="2000" dirty="0"/>
              <a:t>A </a:t>
            </a:r>
            <a:r>
              <a:rPr lang="en-US" altLang="en-US" sz="2000" b="1" dirty="0"/>
              <a:t>control loop</a:t>
            </a:r>
            <a:r>
              <a:rPr lang="en-US" altLang="en-US" sz="2000" dirty="0"/>
              <a:t>. This includes sensors, controllers, actuators, and communication links, that operate on a controlled process.  Sensors collect information from the controlled process and send it to the controller which adjusts parameters based on these values and their set points. </a:t>
            </a:r>
          </a:p>
          <a:p>
            <a:r>
              <a:rPr lang="en-US" altLang="en-US" sz="2000" dirty="0"/>
              <a:t>A </a:t>
            </a:r>
            <a:r>
              <a:rPr lang="en-US" altLang="en-US" sz="2000" b="1" dirty="0"/>
              <a:t>human-machine interface (HMI). </a:t>
            </a:r>
            <a:r>
              <a:rPr lang="en-US" altLang="en-US" sz="2000" dirty="0"/>
              <a:t>Used by engineers and operators to define set points, control algorithms, and adjust parameters. The HMI also displays status information and historical information.</a:t>
            </a:r>
          </a:p>
          <a:p>
            <a:r>
              <a:rPr lang="en-US" altLang="en-US" sz="2000" b="1" dirty="0"/>
              <a:t>Remote diagnostic and maintenance functions</a:t>
            </a:r>
            <a:r>
              <a:rPr lang="en-US" altLang="en-US" sz="2000" dirty="0"/>
              <a:t>. Used to identify and recover from failures or attacks</a:t>
            </a:r>
            <a:r>
              <a:rPr lang="en-US" altLang="en-US" sz="2000" dirty="0" smtClean="0"/>
              <a:t>.</a:t>
            </a:r>
          </a:p>
          <a:p>
            <a:r>
              <a:rPr lang="en-US" altLang="en-US" sz="2000" b="1" dirty="0" smtClean="0"/>
              <a:t>Databases.</a:t>
            </a:r>
            <a:r>
              <a:rPr lang="en-US" altLang="en-US" sz="2000" dirty="0" smtClean="0"/>
              <a:t> Contain control information, settings, historical information (logs), …</a:t>
            </a:r>
            <a:endParaRPr lang="en-US" altLang="en-US" sz="2000" dirty="0"/>
          </a:p>
          <a:p>
            <a:r>
              <a:rPr lang="en-US" altLang="en-US" sz="2000" b="1" dirty="0" smtClean="0"/>
              <a:t>Communication networks</a:t>
            </a:r>
            <a:r>
              <a:rPr lang="en-US" altLang="en-US" sz="2000" dirty="0" smtClean="0"/>
              <a:t>. To connect all the units.</a:t>
            </a:r>
          </a:p>
          <a:p>
            <a:r>
              <a:rPr lang="en-US" altLang="en-US" sz="2000" dirty="0" smtClean="0"/>
              <a:t>SCADAs are the most important type of CPS.</a:t>
            </a:r>
            <a:endParaRPr lang="en-US" altLang="en-US" sz="2000" dirty="0"/>
          </a:p>
        </p:txBody>
      </p:sp>
    </p:spTree>
    <p:extLst>
      <p:ext uri="{BB962C8B-B14F-4D97-AF65-F5344CB8AC3E}">
        <p14:creationId xmlns:p14="http://schemas.microsoft.com/office/powerpoint/2010/main" val="2870936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8018" name="Object 3"/>
          <p:cNvGraphicFramePr>
            <a:graphicFrameLocks noChangeAspect="1"/>
          </p:cNvGraphicFramePr>
          <p:nvPr>
            <p:extLst/>
          </p:nvPr>
        </p:nvGraphicFramePr>
        <p:xfrm>
          <a:off x="2093976" y="2312989"/>
          <a:ext cx="6912864" cy="2999675"/>
        </p:xfrm>
        <a:graphic>
          <a:graphicData uri="http://schemas.openxmlformats.org/presentationml/2006/ole">
            <mc:AlternateContent xmlns:mc="http://schemas.openxmlformats.org/markup-compatibility/2006">
              <mc:Choice xmlns:v="urn:schemas-microsoft-com:vml" Requires="v">
                <p:oleObj spid="_x0000_s9251" name="Document" r:id="rId3" imgW="5473785" imgH="2231955" progId="Word.Document.12">
                  <p:embed/>
                </p:oleObj>
              </mc:Choice>
              <mc:Fallback>
                <p:oleObj name="Document" r:id="rId3" imgW="5473785" imgH="2231955"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3976" y="2312989"/>
                        <a:ext cx="6912864" cy="2999675"/>
                      </a:xfrm>
                      <a:prstGeom prst="rect">
                        <a:avLst/>
                      </a:prstGeom>
                      <a:noFill/>
                      <a:ln>
                        <a:noFill/>
                      </a:ln>
                      <a:effectLst/>
                      <a:extLst/>
                    </p:spPr>
                  </p:pic>
                </p:oleObj>
              </mc:Fallback>
            </mc:AlternateContent>
          </a:graphicData>
        </a:graphic>
      </p:graphicFrame>
      <p:sp>
        <p:nvSpPr>
          <p:cNvPr id="598019" name="Title 3"/>
          <p:cNvSpPr>
            <a:spLocks noGrp="1"/>
          </p:cNvSpPr>
          <p:nvPr>
            <p:ph type="title" idx="4294967295"/>
          </p:nvPr>
        </p:nvSpPr>
        <p:spPr/>
        <p:txBody>
          <a:bodyPr/>
          <a:lstStyle/>
          <a:p>
            <a:r>
              <a:rPr lang="en-US" altLang="en-US" smtClean="0"/>
              <a:t>General SCADA architecture</a:t>
            </a:r>
          </a:p>
        </p:txBody>
      </p:sp>
    </p:spTree>
    <p:extLst>
      <p:ext uri="{BB962C8B-B14F-4D97-AF65-F5344CB8AC3E}">
        <p14:creationId xmlns:p14="http://schemas.microsoft.com/office/powerpoint/2010/main" val="1631861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5186" name="Group 107"/>
          <p:cNvGrpSpPr>
            <a:grpSpLocks/>
          </p:cNvGrpSpPr>
          <p:nvPr/>
        </p:nvGrpSpPr>
        <p:grpSpPr bwMode="auto">
          <a:xfrm>
            <a:off x="1752600" y="2133600"/>
            <a:ext cx="8610600" cy="3436938"/>
            <a:chOff x="304800" y="919766"/>
            <a:chExt cx="8610600" cy="3436513"/>
          </a:xfrm>
        </p:grpSpPr>
        <p:grpSp>
          <p:nvGrpSpPr>
            <p:cNvPr id="605188" name="Group 24"/>
            <p:cNvGrpSpPr>
              <a:grpSpLocks/>
            </p:cNvGrpSpPr>
            <p:nvPr/>
          </p:nvGrpSpPr>
          <p:grpSpPr bwMode="auto">
            <a:xfrm>
              <a:off x="6324600" y="919766"/>
              <a:ext cx="2377440" cy="927279"/>
              <a:chOff x="990600" y="685800"/>
              <a:chExt cx="1752599" cy="914400"/>
            </a:xfrm>
          </p:grpSpPr>
          <p:sp>
            <p:nvSpPr>
              <p:cNvPr id="5" name="Rectangle 4"/>
              <p:cNvSpPr/>
              <p:nvPr/>
            </p:nvSpPr>
            <p:spPr>
              <a:xfrm>
                <a:off x="990600" y="685800"/>
                <a:ext cx="1682851" cy="914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6" name="TextBox 5"/>
              <p:cNvSpPr txBox="1"/>
              <p:nvPr/>
            </p:nvSpPr>
            <p:spPr>
              <a:xfrm>
                <a:off x="990600" y="685800"/>
                <a:ext cx="1682851" cy="258268"/>
              </a:xfrm>
              <a:prstGeom prst="rect">
                <a:avLst/>
              </a:prstGeom>
              <a:noFill/>
            </p:spPr>
            <p:txBody>
              <a:bodyPr>
                <a:spAutoFit/>
              </a:bodyPr>
              <a:lstStyle/>
              <a:p>
                <a:pPr algn="ctr">
                  <a:defRPr/>
                </a:pPr>
                <a:r>
                  <a:rPr lang="en-US" sz="1100" dirty="0">
                    <a:latin typeface="+mj-lt"/>
                  </a:rPr>
                  <a:t>Field Unit</a:t>
                </a:r>
              </a:p>
            </p:txBody>
          </p:sp>
          <p:cxnSp>
            <p:nvCxnSpPr>
              <p:cNvPr id="7" name="Straight Connector 6"/>
              <p:cNvCxnSpPr/>
              <p:nvPr/>
            </p:nvCxnSpPr>
            <p:spPr>
              <a:xfrm>
                <a:off x="990600" y="981634"/>
                <a:ext cx="16828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60816" y="1105289"/>
                <a:ext cx="1682851" cy="277051"/>
              </a:xfrm>
              <a:prstGeom prst="rect">
                <a:avLst/>
              </a:prstGeom>
              <a:noFill/>
            </p:spPr>
            <p:txBody>
              <a:bodyPr>
                <a:spAutoFit/>
              </a:bodyPr>
              <a:lstStyle/>
              <a:p>
                <a:pPr>
                  <a:defRPr/>
                </a:pPr>
                <a:endParaRPr lang="en-US" sz="1200" dirty="0">
                  <a:latin typeface="+mj-lt"/>
                  <a:cs typeface="Arial" pitchFamily="34" charset="0"/>
                </a:endParaRPr>
              </a:p>
            </p:txBody>
          </p:sp>
        </p:grpSp>
        <p:grpSp>
          <p:nvGrpSpPr>
            <p:cNvPr id="605189" name="Group 25"/>
            <p:cNvGrpSpPr>
              <a:grpSpLocks/>
            </p:cNvGrpSpPr>
            <p:nvPr/>
          </p:nvGrpSpPr>
          <p:grpSpPr bwMode="auto">
            <a:xfrm>
              <a:off x="3657600" y="919766"/>
              <a:ext cx="1904999" cy="927279"/>
              <a:chOff x="990600" y="685800"/>
              <a:chExt cx="1752599" cy="914400"/>
            </a:xfrm>
          </p:grpSpPr>
          <p:sp>
            <p:nvSpPr>
              <p:cNvPr id="27" name="Rectangle 26"/>
              <p:cNvSpPr/>
              <p:nvPr/>
            </p:nvSpPr>
            <p:spPr>
              <a:xfrm>
                <a:off x="990600" y="685800"/>
                <a:ext cx="1682496" cy="914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28" name="TextBox 27"/>
              <p:cNvSpPr txBox="1"/>
              <p:nvPr/>
            </p:nvSpPr>
            <p:spPr>
              <a:xfrm>
                <a:off x="990600" y="685800"/>
                <a:ext cx="1682496" cy="258268"/>
              </a:xfrm>
              <a:prstGeom prst="rect">
                <a:avLst/>
              </a:prstGeom>
              <a:noFill/>
            </p:spPr>
            <p:txBody>
              <a:bodyPr>
                <a:spAutoFit/>
              </a:bodyPr>
              <a:lstStyle/>
              <a:p>
                <a:pPr algn="ctr">
                  <a:defRPr/>
                </a:pPr>
                <a:r>
                  <a:rPr lang="en-US" sz="1100" dirty="0">
                    <a:latin typeface="+mj-lt"/>
                  </a:rPr>
                  <a:t>Communication Network</a:t>
                </a:r>
              </a:p>
            </p:txBody>
          </p:sp>
          <p:cxnSp>
            <p:nvCxnSpPr>
              <p:cNvPr id="29" name="Straight Connector 28"/>
              <p:cNvCxnSpPr/>
              <p:nvPr/>
            </p:nvCxnSpPr>
            <p:spPr>
              <a:xfrm>
                <a:off x="990600" y="981634"/>
                <a:ext cx="16824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60704" y="1105289"/>
                <a:ext cx="1682496" cy="277051"/>
              </a:xfrm>
              <a:prstGeom prst="rect">
                <a:avLst/>
              </a:prstGeom>
              <a:noFill/>
            </p:spPr>
            <p:txBody>
              <a:bodyPr>
                <a:spAutoFit/>
              </a:bodyPr>
              <a:lstStyle/>
              <a:p>
                <a:pPr>
                  <a:defRPr/>
                </a:pPr>
                <a:endParaRPr lang="en-US" sz="1200" dirty="0">
                  <a:latin typeface="+mj-lt"/>
                  <a:cs typeface="Arial" pitchFamily="34" charset="0"/>
                </a:endParaRPr>
              </a:p>
            </p:txBody>
          </p:sp>
        </p:grpSp>
        <p:grpSp>
          <p:nvGrpSpPr>
            <p:cNvPr id="605190" name="Group 30"/>
            <p:cNvGrpSpPr>
              <a:grpSpLocks/>
            </p:cNvGrpSpPr>
            <p:nvPr/>
          </p:nvGrpSpPr>
          <p:grpSpPr bwMode="auto">
            <a:xfrm>
              <a:off x="609600" y="919766"/>
              <a:ext cx="2377440" cy="927279"/>
              <a:chOff x="990600" y="685800"/>
              <a:chExt cx="1752599" cy="914400"/>
            </a:xfrm>
          </p:grpSpPr>
          <p:sp>
            <p:nvSpPr>
              <p:cNvPr id="32" name="Rectangle 31"/>
              <p:cNvSpPr/>
              <p:nvPr/>
            </p:nvSpPr>
            <p:spPr>
              <a:xfrm>
                <a:off x="990600" y="685800"/>
                <a:ext cx="1682851" cy="914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33" name="TextBox 32"/>
              <p:cNvSpPr txBox="1"/>
              <p:nvPr/>
            </p:nvSpPr>
            <p:spPr>
              <a:xfrm>
                <a:off x="990600" y="685800"/>
                <a:ext cx="1682851" cy="258268"/>
              </a:xfrm>
              <a:prstGeom prst="rect">
                <a:avLst/>
              </a:prstGeom>
              <a:noFill/>
            </p:spPr>
            <p:txBody>
              <a:bodyPr>
                <a:spAutoFit/>
              </a:bodyPr>
              <a:lstStyle/>
              <a:p>
                <a:pPr algn="ctr">
                  <a:defRPr/>
                </a:pPr>
                <a:r>
                  <a:rPr lang="en-US" sz="1100" dirty="0">
                    <a:latin typeface="+mj-lt"/>
                  </a:rPr>
                  <a:t>Central Controller</a:t>
                </a:r>
              </a:p>
            </p:txBody>
          </p:sp>
          <p:cxnSp>
            <p:nvCxnSpPr>
              <p:cNvPr id="34" name="Straight Connector 33"/>
              <p:cNvCxnSpPr/>
              <p:nvPr/>
            </p:nvCxnSpPr>
            <p:spPr>
              <a:xfrm>
                <a:off x="990600" y="981634"/>
                <a:ext cx="16828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60816" y="1105289"/>
                <a:ext cx="1682851" cy="277051"/>
              </a:xfrm>
              <a:prstGeom prst="rect">
                <a:avLst/>
              </a:prstGeom>
              <a:noFill/>
            </p:spPr>
            <p:txBody>
              <a:bodyPr>
                <a:spAutoFit/>
              </a:bodyPr>
              <a:lstStyle/>
              <a:p>
                <a:pPr>
                  <a:defRPr/>
                </a:pPr>
                <a:endParaRPr lang="en-US" sz="1200" dirty="0">
                  <a:latin typeface="+mj-lt"/>
                  <a:cs typeface="Arial" pitchFamily="34" charset="0"/>
                </a:endParaRPr>
              </a:p>
            </p:txBody>
          </p:sp>
        </p:grpSp>
        <p:grpSp>
          <p:nvGrpSpPr>
            <p:cNvPr id="605191" name="Group 35"/>
            <p:cNvGrpSpPr>
              <a:grpSpLocks/>
            </p:cNvGrpSpPr>
            <p:nvPr/>
          </p:nvGrpSpPr>
          <p:grpSpPr bwMode="auto">
            <a:xfrm>
              <a:off x="304800" y="3429000"/>
              <a:ext cx="1371600" cy="927279"/>
              <a:chOff x="990600" y="685800"/>
              <a:chExt cx="1752599" cy="914400"/>
            </a:xfrm>
          </p:grpSpPr>
          <p:sp>
            <p:nvSpPr>
              <p:cNvPr id="37" name="Rectangle 36"/>
              <p:cNvSpPr/>
              <p:nvPr/>
            </p:nvSpPr>
            <p:spPr>
              <a:xfrm>
                <a:off x="990600" y="686090"/>
                <a:ext cx="1681603" cy="914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38" name="TextBox 37"/>
              <p:cNvSpPr txBox="1"/>
              <p:nvPr/>
            </p:nvSpPr>
            <p:spPr>
              <a:xfrm>
                <a:off x="990600" y="686090"/>
                <a:ext cx="1681603" cy="424184"/>
              </a:xfrm>
              <a:prstGeom prst="rect">
                <a:avLst/>
              </a:prstGeom>
              <a:noFill/>
            </p:spPr>
            <p:txBody>
              <a:bodyPr>
                <a:spAutoFit/>
              </a:bodyPr>
              <a:lstStyle/>
              <a:p>
                <a:pPr algn="ctr">
                  <a:defRPr/>
                </a:pPr>
                <a:r>
                  <a:rPr lang="en-US" sz="1100" dirty="0">
                    <a:latin typeface="+mj-lt"/>
                  </a:rPr>
                  <a:t>Human-Machine Interface</a:t>
                </a:r>
              </a:p>
            </p:txBody>
          </p:sp>
          <p:cxnSp>
            <p:nvCxnSpPr>
              <p:cNvPr id="39" name="Straight Connector 38"/>
              <p:cNvCxnSpPr/>
              <p:nvPr/>
            </p:nvCxnSpPr>
            <p:spPr>
              <a:xfrm>
                <a:off x="990600" y="1143145"/>
                <a:ext cx="16816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061597" y="1105579"/>
                <a:ext cx="1681602" cy="277050"/>
              </a:xfrm>
              <a:prstGeom prst="rect">
                <a:avLst/>
              </a:prstGeom>
              <a:noFill/>
            </p:spPr>
            <p:txBody>
              <a:bodyPr>
                <a:spAutoFit/>
              </a:bodyPr>
              <a:lstStyle/>
              <a:p>
                <a:pPr>
                  <a:defRPr/>
                </a:pPr>
                <a:endParaRPr lang="en-US" sz="1200" dirty="0">
                  <a:latin typeface="+mj-lt"/>
                  <a:cs typeface="Arial" pitchFamily="34" charset="0"/>
                </a:endParaRPr>
              </a:p>
            </p:txBody>
          </p:sp>
        </p:grpSp>
        <p:grpSp>
          <p:nvGrpSpPr>
            <p:cNvPr id="605192" name="Group 40"/>
            <p:cNvGrpSpPr>
              <a:grpSpLocks/>
            </p:cNvGrpSpPr>
            <p:nvPr/>
          </p:nvGrpSpPr>
          <p:grpSpPr bwMode="auto">
            <a:xfrm>
              <a:off x="1905000" y="3429000"/>
              <a:ext cx="1371600" cy="927279"/>
              <a:chOff x="990600" y="685800"/>
              <a:chExt cx="1752599" cy="914400"/>
            </a:xfrm>
          </p:grpSpPr>
          <p:sp>
            <p:nvSpPr>
              <p:cNvPr id="42" name="Rectangle 41"/>
              <p:cNvSpPr/>
              <p:nvPr/>
            </p:nvSpPr>
            <p:spPr>
              <a:xfrm>
                <a:off x="990600" y="686090"/>
                <a:ext cx="1681603" cy="914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43" name="TextBox 42"/>
              <p:cNvSpPr txBox="1"/>
              <p:nvPr/>
            </p:nvSpPr>
            <p:spPr>
              <a:xfrm>
                <a:off x="990600" y="686090"/>
                <a:ext cx="1681603" cy="258267"/>
              </a:xfrm>
              <a:prstGeom prst="rect">
                <a:avLst/>
              </a:prstGeom>
              <a:noFill/>
            </p:spPr>
            <p:txBody>
              <a:bodyPr>
                <a:spAutoFit/>
              </a:bodyPr>
              <a:lstStyle/>
              <a:p>
                <a:pPr algn="ctr">
                  <a:defRPr/>
                </a:pPr>
                <a:r>
                  <a:rPr lang="en-US" sz="1100" dirty="0">
                    <a:latin typeface="+mj-lt"/>
                  </a:rPr>
                  <a:t>Data Server</a:t>
                </a:r>
              </a:p>
            </p:txBody>
          </p:sp>
          <p:cxnSp>
            <p:nvCxnSpPr>
              <p:cNvPr id="44" name="Straight Connector 43"/>
              <p:cNvCxnSpPr/>
              <p:nvPr/>
            </p:nvCxnSpPr>
            <p:spPr>
              <a:xfrm>
                <a:off x="990600" y="1017924"/>
                <a:ext cx="16816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061597" y="1105579"/>
                <a:ext cx="1681602" cy="277050"/>
              </a:xfrm>
              <a:prstGeom prst="rect">
                <a:avLst/>
              </a:prstGeom>
              <a:noFill/>
            </p:spPr>
            <p:txBody>
              <a:bodyPr>
                <a:spAutoFit/>
              </a:bodyPr>
              <a:lstStyle/>
              <a:p>
                <a:pPr>
                  <a:defRPr/>
                </a:pPr>
                <a:endParaRPr lang="en-US" sz="1200" dirty="0">
                  <a:latin typeface="+mj-lt"/>
                  <a:cs typeface="Arial" pitchFamily="34" charset="0"/>
                </a:endParaRPr>
              </a:p>
            </p:txBody>
          </p:sp>
        </p:grpSp>
        <p:sp>
          <p:nvSpPr>
            <p:cNvPr id="47" name="Flowchart: Decision 46"/>
            <p:cNvSpPr/>
            <p:nvPr/>
          </p:nvSpPr>
          <p:spPr>
            <a:xfrm>
              <a:off x="838200" y="1846751"/>
              <a:ext cx="304800" cy="309525"/>
            </a:xfrm>
            <a:prstGeom prst="flowChartDecision">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48" name="Flowchart: Decision 47"/>
            <p:cNvSpPr/>
            <p:nvPr/>
          </p:nvSpPr>
          <p:spPr>
            <a:xfrm>
              <a:off x="2362200" y="1846751"/>
              <a:ext cx="304800" cy="309525"/>
            </a:xfrm>
            <a:prstGeom prst="flowChartDecision">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49" name="Flowchart: Decision 48"/>
            <p:cNvSpPr/>
            <p:nvPr/>
          </p:nvSpPr>
          <p:spPr>
            <a:xfrm>
              <a:off x="6477000" y="1829292"/>
              <a:ext cx="304800" cy="307937"/>
            </a:xfrm>
            <a:prstGeom prst="flowChartDecision">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50" name="Flowchart: Decision 49"/>
            <p:cNvSpPr/>
            <p:nvPr/>
          </p:nvSpPr>
          <p:spPr>
            <a:xfrm>
              <a:off x="8001000" y="1829292"/>
              <a:ext cx="304800" cy="307937"/>
            </a:xfrm>
            <a:prstGeom prst="flowChartDecision">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grpSp>
          <p:nvGrpSpPr>
            <p:cNvPr id="605197" name="Group 50"/>
            <p:cNvGrpSpPr>
              <a:grpSpLocks/>
            </p:cNvGrpSpPr>
            <p:nvPr/>
          </p:nvGrpSpPr>
          <p:grpSpPr bwMode="auto">
            <a:xfrm>
              <a:off x="7543800" y="3429000"/>
              <a:ext cx="1371600" cy="927279"/>
              <a:chOff x="990600" y="685800"/>
              <a:chExt cx="1752599" cy="914400"/>
            </a:xfrm>
          </p:grpSpPr>
          <p:sp>
            <p:nvSpPr>
              <p:cNvPr id="52" name="Rectangle 51"/>
              <p:cNvSpPr/>
              <p:nvPr/>
            </p:nvSpPr>
            <p:spPr>
              <a:xfrm>
                <a:off x="990600" y="686090"/>
                <a:ext cx="1681603" cy="914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53" name="TextBox 52"/>
              <p:cNvSpPr txBox="1"/>
              <p:nvPr/>
            </p:nvSpPr>
            <p:spPr>
              <a:xfrm>
                <a:off x="990600" y="686090"/>
                <a:ext cx="1681603" cy="258267"/>
              </a:xfrm>
              <a:prstGeom prst="rect">
                <a:avLst/>
              </a:prstGeom>
              <a:noFill/>
            </p:spPr>
            <p:txBody>
              <a:bodyPr>
                <a:spAutoFit/>
              </a:bodyPr>
              <a:lstStyle/>
              <a:p>
                <a:pPr algn="ctr">
                  <a:defRPr/>
                </a:pPr>
                <a:r>
                  <a:rPr lang="en-US" sz="1100" dirty="0">
                    <a:latin typeface="+mj-lt"/>
                  </a:rPr>
                  <a:t>Local Controller</a:t>
                </a:r>
              </a:p>
            </p:txBody>
          </p:sp>
          <p:cxnSp>
            <p:nvCxnSpPr>
              <p:cNvPr id="54" name="Straight Connector 53"/>
              <p:cNvCxnSpPr/>
              <p:nvPr/>
            </p:nvCxnSpPr>
            <p:spPr>
              <a:xfrm>
                <a:off x="990600" y="1017924"/>
                <a:ext cx="16816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061597" y="1105579"/>
                <a:ext cx="1681602" cy="277050"/>
              </a:xfrm>
              <a:prstGeom prst="rect">
                <a:avLst/>
              </a:prstGeom>
              <a:noFill/>
            </p:spPr>
            <p:txBody>
              <a:bodyPr>
                <a:spAutoFit/>
              </a:bodyPr>
              <a:lstStyle/>
              <a:p>
                <a:pPr>
                  <a:defRPr/>
                </a:pPr>
                <a:endParaRPr lang="en-US" sz="1200" dirty="0">
                  <a:latin typeface="+mj-lt"/>
                  <a:cs typeface="Arial" pitchFamily="34" charset="0"/>
                </a:endParaRPr>
              </a:p>
            </p:txBody>
          </p:sp>
        </p:grpSp>
        <p:grpSp>
          <p:nvGrpSpPr>
            <p:cNvPr id="605198" name="Group 60"/>
            <p:cNvGrpSpPr>
              <a:grpSpLocks/>
            </p:cNvGrpSpPr>
            <p:nvPr/>
          </p:nvGrpSpPr>
          <p:grpSpPr bwMode="auto">
            <a:xfrm>
              <a:off x="5943600" y="3429000"/>
              <a:ext cx="1371600" cy="927279"/>
              <a:chOff x="990600" y="685800"/>
              <a:chExt cx="1752599" cy="914400"/>
            </a:xfrm>
          </p:grpSpPr>
          <p:sp>
            <p:nvSpPr>
              <p:cNvPr id="62" name="Rectangle 61"/>
              <p:cNvSpPr/>
              <p:nvPr/>
            </p:nvSpPr>
            <p:spPr>
              <a:xfrm>
                <a:off x="990600" y="686090"/>
                <a:ext cx="1681603" cy="914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63" name="TextBox 62"/>
              <p:cNvSpPr txBox="1"/>
              <p:nvPr/>
            </p:nvSpPr>
            <p:spPr>
              <a:xfrm>
                <a:off x="990600" y="686090"/>
                <a:ext cx="1681603" cy="258267"/>
              </a:xfrm>
              <a:prstGeom prst="rect">
                <a:avLst/>
              </a:prstGeom>
              <a:noFill/>
            </p:spPr>
            <p:txBody>
              <a:bodyPr>
                <a:spAutoFit/>
              </a:bodyPr>
              <a:lstStyle/>
              <a:p>
                <a:pPr algn="ctr">
                  <a:defRPr/>
                </a:pPr>
                <a:r>
                  <a:rPr lang="en-US" sz="1100" dirty="0">
                    <a:latin typeface="+mj-lt"/>
                  </a:rPr>
                  <a:t>Field Unit</a:t>
                </a:r>
              </a:p>
            </p:txBody>
          </p:sp>
          <p:cxnSp>
            <p:nvCxnSpPr>
              <p:cNvPr id="64" name="Straight Connector 63"/>
              <p:cNvCxnSpPr/>
              <p:nvPr/>
            </p:nvCxnSpPr>
            <p:spPr>
              <a:xfrm>
                <a:off x="990600" y="1017924"/>
                <a:ext cx="16816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061597" y="1105579"/>
                <a:ext cx="1681602" cy="272355"/>
              </a:xfrm>
              <a:prstGeom prst="rect">
                <a:avLst/>
              </a:prstGeom>
              <a:noFill/>
            </p:spPr>
            <p:txBody>
              <a:bodyPr>
                <a:spAutoFit/>
              </a:bodyPr>
              <a:lstStyle/>
              <a:p>
                <a:pPr>
                  <a:defRPr/>
                </a:pPr>
                <a:endParaRPr lang="en-US" sz="1200" dirty="0">
                  <a:latin typeface="+mj-lt"/>
                  <a:cs typeface="Arial" pitchFamily="34" charset="0"/>
                </a:endParaRPr>
              </a:p>
            </p:txBody>
          </p:sp>
        </p:grpSp>
        <p:cxnSp>
          <p:nvCxnSpPr>
            <p:cNvPr id="93" name="Straight Connector 92"/>
            <p:cNvCxnSpPr>
              <a:stCxn id="47" idx="2"/>
            </p:cNvCxnSpPr>
            <p:nvPr/>
          </p:nvCxnSpPr>
          <p:spPr>
            <a:xfrm rot="5400000">
              <a:off x="372345" y="2774531"/>
              <a:ext cx="1236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48" idx="2"/>
            </p:cNvCxnSpPr>
            <p:nvPr/>
          </p:nvCxnSpPr>
          <p:spPr>
            <a:xfrm rot="5400000">
              <a:off x="1896345" y="2774531"/>
              <a:ext cx="1236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5400000">
              <a:off x="7522447" y="2765007"/>
              <a:ext cx="12619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5400000">
              <a:off x="5998447" y="2765007"/>
              <a:ext cx="12619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895600" y="1383259"/>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5486400" y="1383259"/>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8305800" y="1829292"/>
              <a:ext cx="228600" cy="280952"/>
            </a:xfrm>
            <a:prstGeom prst="rect">
              <a:avLst/>
            </a:prstGeom>
            <a:noFill/>
          </p:spPr>
          <p:txBody>
            <a:bodyPr>
              <a:spAutoFit/>
            </a:bodyPr>
            <a:lstStyle/>
            <a:p>
              <a:pPr>
                <a:defRPr/>
              </a:pPr>
              <a:r>
                <a:rPr lang="en-US" sz="1200" dirty="0">
                  <a:latin typeface="+mj-lt"/>
                </a:rPr>
                <a:t>1</a:t>
              </a:r>
            </a:p>
          </p:txBody>
        </p:sp>
        <p:sp>
          <p:nvSpPr>
            <p:cNvPr id="140" name="TextBox 139"/>
            <p:cNvSpPr txBox="1"/>
            <p:nvPr/>
          </p:nvSpPr>
          <p:spPr>
            <a:xfrm>
              <a:off x="8305800" y="3124531"/>
              <a:ext cx="304800" cy="280952"/>
            </a:xfrm>
            <a:prstGeom prst="rect">
              <a:avLst/>
            </a:prstGeom>
            <a:noFill/>
          </p:spPr>
          <p:txBody>
            <a:bodyPr>
              <a:spAutoFit/>
            </a:bodyPr>
            <a:lstStyle/>
            <a:p>
              <a:pPr>
                <a:defRPr/>
              </a:pPr>
              <a:r>
                <a:rPr lang="en-US" sz="1200" dirty="0">
                  <a:latin typeface="+mj-lt"/>
                </a:rPr>
                <a:t>1</a:t>
              </a:r>
            </a:p>
          </p:txBody>
        </p:sp>
        <p:sp>
          <p:nvSpPr>
            <p:cNvPr id="142" name="TextBox 141"/>
            <p:cNvSpPr txBox="1"/>
            <p:nvPr/>
          </p:nvSpPr>
          <p:spPr>
            <a:xfrm>
              <a:off x="609600" y="1846751"/>
              <a:ext cx="228600" cy="280953"/>
            </a:xfrm>
            <a:prstGeom prst="rect">
              <a:avLst/>
            </a:prstGeom>
            <a:noFill/>
          </p:spPr>
          <p:txBody>
            <a:bodyPr>
              <a:spAutoFit/>
            </a:bodyPr>
            <a:lstStyle/>
            <a:p>
              <a:pPr>
                <a:defRPr/>
              </a:pPr>
              <a:r>
                <a:rPr lang="en-US" sz="1200" dirty="0">
                  <a:latin typeface="+mj-lt"/>
                </a:rPr>
                <a:t>1</a:t>
              </a:r>
            </a:p>
          </p:txBody>
        </p:sp>
        <p:sp>
          <p:nvSpPr>
            <p:cNvPr id="143" name="TextBox 142"/>
            <p:cNvSpPr txBox="1"/>
            <p:nvPr/>
          </p:nvSpPr>
          <p:spPr>
            <a:xfrm>
              <a:off x="2667000" y="1846751"/>
              <a:ext cx="228600" cy="280953"/>
            </a:xfrm>
            <a:prstGeom prst="rect">
              <a:avLst/>
            </a:prstGeom>
            <a:noFill/>
          </p:spPr>
          <p:txBody>
            <a:bodyPr>
              <a:spAutoFit/>
            </a:bodyPr>
            <a:lstStyle/>
            <a:p>
              <a:pPr>
                <a:defRPr/>
              </a:pPr>
              <a:r>
                <a:rPr lang="en-US" sz="1200" dirty="0">
                  <a:latin typeface="+mj-lt"/>
                </a:rPr>
                <a:t>1</a:t>
              </a:r>
            </a:p>
          </p:txBody>
        </p:sp>
        <p:sp>
          <p:nvSpPr>
            <p:cNvPr id="144" name="Rectangle 143"/>
            <p:cNvSpPr/>
            <p:nvPr/>
          </p:nvSpPr>
          <p:spPr>
            <a:xfrm>
              <a:off x="609600" y="3048341"/>
              <a:ext cx="261610" cy="276965"/>
            </a:xfrm>
            <a:prstGeom prst="rect">
              <a:avLst/>
            </a:prstGeom>
          </p:spPr>
          <p:txBody>
            <a:bodyPr wrap="none">
              <a:spAutoFit/>
            </a:bodyPr>
            <a:lstStyle/>
            <a:p>
              <a:pPr>
                <a:defRPr/>
              </a:pPr>
              <a:r>
                <a:rPr lang="en-US" sz="1200" dirty="0">
                  <a:solidFill>
                    <a:prstClr val="black"/>
                  </a:solidFill>
                  <a:latin typeface="+mj-lt"/>
                </a:rPr>
                <a:t>*</a:t>
              </a:r>
            </a:p>
          </p:txBody>
        </p:sp>
        <p:sp>
          <p:nvSpPr>
            <p:cNvPr id="145" name="TextBox 144"/>
            <p:cNvSpPr txBox="1"/>
            <p:nvPr/>
          </p:nvSpPr>
          <p:spPr>
            <a:xfrm>
              <a:off x="2667000" y="3048341"/>
              <a:ext cx="228600" cy="280952"/>
            </a:xfrm>
            <a:prstGeom prst="rect">
              <a:avLst/>
            </a:prstGeom>
            <a:noFill/>
          </p:spPr>
          <p:txBody>
            <a:bodyPr>
              <a:spAutoFit/>
            </a:bodyPr>
            <a:lstStyle/>
            <a:p>
              <a:pPr>
                <a:defRPr/>
              </a:pPr>
              <a:r>
                <a:rPr lang="en-US" sz="1200" dirty="0">
                  <a:latin typeface="+mj-lt"/>
                </a:rPr>
                <a:t>*</a:t>
              </a:r>
            </a:p>
          </p:txBody>
        </p:sp>
        <p:sp>
          <p:nvSpPr>
            <p:cNvPr id="77" name="TextBox 76"/>
            <p:cNvSpPr txBox="1"/>
            <p:nvPr/>
          </p:nvSpPr>
          <p:spPr>
            <a:xfrm>
              <a:off x="6781800" y="1905482"/>
              <a:ext cx="228600" cy="280952"/>
            </a:xfrm>
            <a:prstGeom prst="rect">
              <a:avLst/>
            </a:prstGeom>
            <a:noFill/>
          </p:spPr>
          <p:txBody>
            <a:bodyPr>
              <a:spAutoFit/>
            </a:bodyPr>
            <a:lstStyle/>
            <a:p>
              <a:pPr>
                <a:defRPr/>
              </a:pPr>
              <a:r>
                <a:rPr lang="en-US" sz="1200" dirty="0">
                  <a:latin typeface="+mj-lt"/>
                </a:rPr>
                <a:t>1</a:t>
              </a:r>
            </a:p>
          </p:txBody>
        </p:sp>
        <p:sp>
          <p:nvSpPr>
            <p:cNvPr id="78" name="TextBox 77"/>
            <p:cNvSpPr txBox="1"/>
            <p:nvPr/>
          </p:nvSpPr>
          <p:spPr>
            <a:xfrm>
              <a:off x="6781800" y="3124531"/>
              <a:ext cx="228600" cy="280952"/>
            </a:xfrm>
            <a:prstGeom prst="rect">
              <a:avLst/>
            </a:prstGeom>
            <a:noFill/>
          </p:spPr>
          <p:txBody>
            <a:bodyPr>
              <a:spAutoFit/>
            </a:bodyPr>
            <a:lstStyle/>
            <a:p>
              <a:pPr>
                <a:defRPr/>
              </a:pPr>
              <a:r>
                <a:rPr lang="en-US" sz="1200" dirty="0">
                  <a:latin typeface="+mj-lt"/>
                </a:rPr>
                <a:t>*</a:t>
              </a:r>
            </a:p>
          </p:txBody>
        </p:sp>
        <p:cxnSp>
          <p:nvCxnSpPr>
            <p:cNvPr id="91" name="Straight Connector 90"/>
            <p:cNvCxnSpPr/>
            <p:nvPr/>
          </p:nvCxnSpPr>
          <p:spPr>
            <a:xfrm>
              <a:off x="609600" y="1524529"/>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657600" y="1524529"/>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6324600" y="1524529"/>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5943600" y="4038818"/>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7543800" y="4038818"/>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905000" y="4038818"/>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04800" y="4038818"/>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05187" name="Title 65"/>
          <p:cNvSpPr>
            <a:spLocks noGrp="1"/>
          </p:cNvSpPr>
          <p:nvPr>
            <p:ph type="title"/>
          </p:nvPr>
        </p:nvSpPr>
        <p:spPr/>
        <p:txBody>
          <a:bodyPr/>
          <a:lstStyle/>
          <a:p>
            <a:r>
              <a:rPr lang="en-US" altLang="en-US" dirty="0" smtClean="0"/>
              <a:t>SCADA Pattern</a:t>
            </a:r>
          </a:p>
        </p:txBody>
      </p:sp>
    </p:spTree>
    <p:extLst>
      <p:ext uri="{BB962C8B-B14F-4D97-AF65-F5344CB8AC3E}">
        <p14:creationId xmlns:p14="http://schemas.microsoft.com/office/powerpoint/2010/main" val="814002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altLang="en-US" smtClean="0"/>
              <a:t>SCADA threats</a:t>
            </a:r>
          </a:p>
        </p:txBody>
      </p:sp>
      <p:sp>
        <p:nvSpPr>
          <p:cNvPr id="599043" name="Rectangle 3"/>
          <p:cNvSpPr>
            <a:spLocks noGrp="1" noChangeArrowheads="1"/>
          </p:cNvSpPr>
          <p:nvPr>
            <p:ph type="body" idx="1"/>
          </p:nvPr>
        </p:nvSpPr>
        <p:spPr/>
        <p:txBody>
          <a:bodyPr>
            <a:normAutofit lnSpcReduction="10000"/>
          </a:bodyPr>
          <a:lstStyle/>
          <a:p>
            <a:pPr>
              <a:lnSpc>
                <a:spcPct val="90000"/>
              </a:lnSpc>
            </a:pPr>
            <a:r>
              <a:rPr lang="en-US" altLang="en-US" sz="2400" b="1" dirty="0"/>
              <a:t>Threats against/through the central controller </a:t>
            </a:r>
            <a:r>
              <a:rPr lang="en-US" altLang="en-US" sz="2400" dirty="0"/>
              <a:t>include those such as (</a:t>
            </a:r>
            <a:r>
              <a:rPr lang="en-US" altLang="en-US" sz="2400" dirty="0" err="1"/>
              <a:t>i</a:t>
            </a:r>
            <a:r>
              <a:rPr lang="en-US" altLang="en-US" sz="2400" dirty="0"/>
              <a:t>) physical attacks, (ii) malicious settings of the field units, (iii) wrong commands to the field units, (iv) malicious alteration of the runtime parameters of the central controller, and (v) denial of service attacks.</a:t>
            </a:r>
          </a:p>
          <a:p>
            <a:pPr>
              <a:lnSpc>
                <a:spcPct val="90000"/>
              </a:lnSpc>
            </a:pPr>
            <a:r>
              <a:rPr lang="en-US" altLang="en-US" sz="2400" b="1" dirty="0"/>
              <a:t>Threats against/through the field units </a:t>
            </a:r>
            <a:r>
              <a:rPr lang="en-US" altLang="en-US" sz="2400" dirty="0"/>
              <a:t>include those such as (</a:t>
            </a:r>
            <a:r>
              <a:rPr lang="en-US" altLang="en-US" sz="2400" dirty="0" err="1"/>
              <a:t>i</a:t>
            </a:r>
            <a:r>
              <a:rPr lang="en-US" altLang="en-US" sz="2400" dirty="0"/>
              <a:t>) physical attacks, (ii) malicious alteration of the runtime parameters of the field units, (iii) wrong commands to the field units, (iv) malicious alarms to the central controller, and (v) denial of service.</a:t>
            </a:r>
          </a:p>
          <a:p>
            <a:pPr>
              <a:lnSpc>
                <a:spcPct val="90000"/>
              </a:lnSpc>
            </a:pPr>
            <a:r>
              <a:rPr lang="en-US" altLang="en-US" sz="2400" b="1" dirty="0"/>
              <a:t>Threats against/through the communication networks </a:t>
            </a:r>
            <a:r>
              <a:rPr lang="en-US" altLang="en-US" sz="2400" dirty="0"/>
              <a:t>include (</a:t>
            </a:r>
            <a:r>
              <a:rPr lang="en-US" altLang="en-US" sz="2400" dirty="0" err="1"/>
              <a:t>i</a:t>
            </a:r>
            <a:r>
              <a:rPr lang="en-US" altLang="en-US" sz="2400" dirty="0"/>
              <a:t>) sniffing, (ii) spoofing, and (iii) denial of service</a:t>
            </a:r>
            <a:r>
              <a:rPr lang="en-US" altLang="en-US" sz="2400" dirty="0" smtClean="0"/>
              <a:t>.</a:t>
            </a:r>
          </a:p>
          <a:p>
            <a:r>
              <a:rPr lang="en-US" altLang="en-US" sz="2400" dirty="0"/>
              <a:t>Attacks against the central controller and the network are more harmful since they may disable the whole system, whereas attacks against ﬁeld units only affect speciﬁc units</a:t>
            </a:r>
          </a:p>
          <a:p>
            <a:pPr>
              <a:lnSpc>
                <a:spcPct val="90000"/>
              </a:lnSpc>
            </a:pPr>
            <a:endParaRPr lang="en-US" altLang="en-US" sz="2400" dirty="0"/>
          </a:p>
        </p:txBody>
      </p:sp>
    </p:spTree>
    <p:extLst>
      <p:ext uri="{BB962C8B-B14F-4D97-AF65-F5344CB8AC3E}">
        <p14:creationId xmlns:p14="http://schemas.microsoft.com/office/powerpoint/2010/main" val="16102504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Title 1"/>
          <p:cNvSpPr>
            <a:spLocks noGrp="1"/>
          </p:cNvSpPr>
          <p:nvPr>
            <p:ph type="title"/>
          </p:nvPr>
        </p:nvSpPr>
        <p:spPr>
          <a:xfrm>
            <a:off x="2209800" y="228600"/>
            <a:ext cx="7772400" cy="914400"/>
          </a:xfrm>
        </p:spPr>
        <p:txBody>
          <a:bodyPr/>
          <a:lstStyle/>
          <a:p>
            <a:r>
              <a:rPr lang="en-US" altLang="en-US" smtClean="0"/>
              <a:t>Countermeasures</a:t>
            </a:r>
          </a:p>
        </p:txBody>
      </p:sp>
      <p:sp>
        <p:nvSpPr>
          <p:cNvPr id="609283" name="Content Placeholder 2"/>
          <p:cNvSpPr>
            <a:spLocks noGrp="1"/>
          </p:cNvSpPr>
          <p:nvPr>
            <p:ph idx="1"/>
          </p:nvPr>
        </p:nvSpPr>
        <p:spPr>
          <a:xfrm>
            <a:off x="2209800" y="1371600"/>
            <a:ext cx="7772400" cy="4800600"/>
          </a:xfrm>
        </p:spPr>
        <p:txBody>
          <a:bodyPr/>
          <a:lstStyle/>
          <a:p>
            <a:pPr>
              <a:lnSpc>
                <a:spcPct val="80000"/>
              </a:lnSpc>
            </a:pPr>
            <a:r>
              <a:rPr lang="en-US" altLang="en-US" sz="2000"/>
              <a:t>Central controller. To stop T1, we use security patterns for physical access control such as the Role-Based Access Control (RBAC) pattern combined with the Authenticator Pattern and the Logger Pattern</a:t>
            </a:r>
          </a:p>
          <a:p>
            <a:pPr>
              <a:lnSpc>
                <a:spcPct val="80000"/>
              </a:lnSpc>
            </a:pPr>
            <a:r>
              <a:rPr lang="en-US" altLang="en-US" sz="2000"/>
              <a:t>To stop T2, T3, and T4, we use the Authorization Pattern together with the Authenticator Pattern and the Secure Logger Pattern. The Authenticator restricts access to the system to only registered employees, the Authorization pattern controls the actions that the employees can do on the controller, and the logger is useful for those cases where a legitimate employee is trying to perform sabotage (we cannot stop the attack but we have a record of who did it)</a:t>
            </a:r>
          </a:p>
          <a:p>
            <a:pPr>
              <a:lnSpc>
                <a:spcPct val="80000"/>
              </a:lnSpc>
            </a:pPr>
            <a:r>
              <a:rPr lang="en-US" altLang="en-US" sz="2000"/>
              <a:t>To stop T5, we use the Firewall Pattern together with an Intrusion Detection System (IDS) pattern. The IDS detects the attack and instructs the firewall to block traffic from the attacking addresses</a:t>
            </a:r>
          </a:p>
          <a:p>
            <a:endParaRPr lang="en-US" altLang="en-US" sz="2000"/>
          </a:p>
        </p:txBody>
      </p:sp>
    </p:spTree>
    <p:extLst>
      <p:ext uri="{BB962C8B-B14F-4D97-AF65-F5344CB8AC3E}">
        <p14:creationId xmlns:p14="http://schemas.microsoft.com/office/powerpoint/2010/main" val="1977064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Title 1"/>
          <p:cNvSpPr>
            <a:spLocks noGrp="1"/>
          </p:cNvSpPr>
          <p:nvPr>
            <p:ph type="title"/>
          </p:nvPr>
        </p:nvSpPr>
        <p:spPr/>
        <p:txBody>
          <a:bodyPr/>
          <a:lstStyle/>
          <a:p>
            <a:r>
              <a:rPr lang="en-US" altLang="en-US" sz="3200"/>
              <a:t>Defenses for the Central Controller</a:t>
            </a:r>
          </a:p>
        </p:txBody>
      </p:sp>
      <p:pic>
        <p:nvPicPr>
          <p:cNvPr id="610307"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00400" y="1752601"/>
            <a:ext cx="5994400" cy="4240213"/>
          </a:xfrm>
        </p:spPr>
      </p:pic>
    </p:spTree>
    <p:extLst>
      <p:ext uri="{BB962C8B-B14F-4D97-AF65-F5344CB8AC3E}">
        <p14:creationId xmlns:p14="http://schemas.microsoft.com/office/powerpoint/2010/main" val="1771636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Title 1"/>
          <p:cNvSpPr>
            <a:spLocks noGrp="1"/>
          </p:cNvSpPr>
          <p:nvPr>
            <p:ph type="title"/>
          </p:nvPr>
        </p:nvSpPr>
        <p:spPr/>
        <p:txBody>
          <a:bodyPr/>
          <a:lstStyle/>
          <a:p>
            <a:r>
              <a:rPr lang="en-US" altLang="en-US" smtClean="0"/>
              <a:t>Rest of the system</a:t>
            </a:r>
          </a:p>
        </p:txBody>
      </p:sp>
      <p:sp>
        <p:nvSpPr>
          <p:cNvPr id="611331" name="Content Placeholder 2"/>
          <p:cNvSpPr>
            <a:spLocks noGrp="1"/>
          </p:cNvSpPr>
          <p:nvPr>
            <p:ph idx="1"/>
          </p:nvPr>
        </p:nvSpPr>
        <p:spPr/>
        <p:txBody>
          <a:bodyPr/>
          <a:lstStyle/>
          <a:p>
            <a:r>
              <a:rPr lang="en-US" altLang="en-US" sz="2400"/>
              <a:t>Similarly we can analyze the network and the field units</a:t>
            </a:r>
          </a:p>
          <a:p>
            <a:r>
              <a:rPr lang="en-US" altLang="en-US" sz="2400"/>
              <a:t>For them we find the threats and we apply security patterns to control them</a:t>
            </a:r>
          </a:p>
          <a:p>
            <a:r>
              <a:rPr lang="en-US" altLang="en-US" sz="2400"/>
              <a:t>This results in a Secure SCADA pattern</a:t>
            </a:r>
          </a:p>
          <a:p>
            <a:endParaRPr lang="en-US" altLang="en-US" smtClean="0"/>
          </a:p>
        </p:txBody>
      </p:sp>
    </p:spTree>
    <p:extLst>
      <p:ext uri="{BB962C8B-B14F-4D97-AF65-F5344CB8AC3E}">
        <p14:creationId xmlns:p14="http://schemas.microsoft.com/office/powerpoint/2010/main" val="18209271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2354" name="Picture 2" descr="Fig 6 Class diagram for the secure SCADA patter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43201" y="685801"/>
            <a:ext cx="6323013" cy="5095875"/>
          </a:xfrm>
        </p:spPr>
      </p:pic>
    </p:spTree>
    <p:extLst>
      <p:ext uri="{BB962C8B-B14F-4D97-AF65-F5344CB8AC3E}">
        <p14:creationId xmlns:p14="http://schemas.microsoft.com/office/powerpoint/2010/main" val="12613043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The weak spot under the hood</a:t>
            </a:r>
            <a:br>
              <a:rPr lang="en-US" sz="2800" dirty="0"/>
            </a:br>
            <a:r>
              <a:rPr lang="en-US" sz="1400" dirty="0"/>
              <a:t>http://www.nytimes.com/2015/09/27/business/complex-car-software-becomes-the-weak-spot-under-the-hood.html</a:t>
            </a:r>
          </a:p>
        </p:txBody>
      </p:sp>
      <p:sp>
        <p:nvSpPr>
          <p:cNvPr id="3" name="Content Placeholder 2"/>
          <p:cNvSpPr>
            <a:spLocks noGrp="1"/>
          </p:cNvSpPr>
          <p:nvPr>
            <p:ph idx="1"/>
          </p:nvPr>
        </p:nvSpPr>
        <p:spPr>
          <a:xfrm>
            <a:off x="1981200" y="1676401"/>
            <a:ext cx="8229600" cy="4525963"/>
          </a:xfrm>
        </p:spPr>
        <p:txBody>
          <a:bodyPr>
            <a:normAutofit fontScale="85000" lnSpcReduction="20000"/>
          </a:bodyPr>
          <a:lstStyle/>
          <a:p>
            <a:r>
              <a:rPr lang="en-US" dirty="0"/>
              <a:t>New high-end cars are among the most sophisticated machines on the planet, containing 100 million or more lines of code. </a:t>
            </a:r>
            <a:endParaRPr lang="en-US" dirty="0" smtClean="0"/>
          </a:p>
          <a:p>
            <a:r>
              <a:rPr lang="en-US" dirty="0"/>
              <a:t>The sophistication of new cars brings numerous benefits — forward-collision warning systems and automatic emergency braking that keep drivers safer are just two examples. But with new technology comes new </a:t>
            </a:r>
            <a:r>
              <a:rPr lang="en-US" dirty="0" smtClean="0"/>
              <a:t>risks.</a:t>
            </a:r>
          </a:p>
          <a:p>
            <a:r>
              <a:rPr lang="en-US" dirty="0"/>
              <a:t>The unfolding scandal at Volkswagen — in which 11 million vehicles </a:t>
            </a:r>
            <a:r>
              <a:rPr lang="en-US" u="sng" dirty="0">
                <a:hlinkClick r:id="rId2" tooltip="Times coverage."/>
              </a:rPr>
              <a:t>were outfitted with software</a:t>
            </a:r>
            <a:r>
              <a:rPr lang="en-US" dirty="0"/>
              <a:t> that gave false emissions results — showed how a carmaker could take advantage of complex systems to flout regulations</a:t>
            </a:r>
            <a:r>
              <a:rPr lang="en-US" dirty="0" smtClean="0"/>
              <a:t>.</a:t>
            </a:r>
          </a:p>
          <a:p>
            <a:r>
              <a:rPr lang="en-US" dirty="0"/>
              <a:t>it is possible to disable a car’s brakes with an infected MP3 file inserted into a car’s CD player. A </a:t>
            </a:r>
            <a:r>
              <a:rPr lang="en-US" u="sng" dirty="0">
                <a:hlinkClick r:id="rId3" tooltip="Related Times article."/>
              </a:rPr>
              <a:t>hacking demonstration by security </a:t>
            </a:r>
            <a:r>
              <a:rPr lang="en-US" u="sng" dirty="0" smtClean="0">
                <a:hlinkClick r:id="rId3" tooltip="Related Times article."/>
              </a:rPr>
              <a:t>researchers</a:t>
            </a:r>
            <a:r>
              <a:rPr lang="en-US" u="sng" dirty="0" smtClean="0"/>
              <a:t> </a:t>
            </a:r>
            <a:r>
              <a:rPr lang="en-US" dirty="0" smtClean="0"/>
              <a:t>exposed </a:t>
            </a:r>
            <a:r>
              <a:rPr lang="en-US" dirty="0"/>
              <a:t>how vulnerable new Jeep Cherokees can be. </a:t>
            </a:r>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2171231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Cyber-physical systems</a:t>
            </a:r>
            <a:endParaRPr lang="en-US" dirty="0"/>
          </a:p>
        </p:txBody>
      </p:sp>
      <p:sp>
        <p:nvSpPr>
          <p:cNvPr id="3" name="Content Placeholder 2"/>
          <p:cNvSpPr>
            <a:spLocks noGrp="1"/>
          </p:cNvSpPr>
          <p:nvPr>
            <p:ph idx="1"/>
          </p:nvPr>
        </p:nvSpPr>
        <p:spPr/>
        <p:txBody>
          <a:bodyPr/>
          <a:lstStyle/>
          <a:p>
            <a:r>
              <a:rPr lang="en-US" sz="2400" dirty="0"/>
              <a:t>A </a:t>
            </a:r>
            <a:r>
              <a:rPr lang="en-US" sz="2400" dirty="0" smtClean="0"/>
              <a:t>CPS </a:t>
            </a:r>
            <a:r>
              <a:rPr lang="en-US" sz="2400" dirty="0"/>
              <a:t>processes and reacts to data from external stimuli from the physical world and makes decisions that may impact the physical world</a:t>
            </a:r>
          </a:p>
          <a:p>
            <a:r>
              <a:rPr lang="en-US" sz="2400" dirty="0"/>
              <a:t>Include flight avionics, smart grids, medical devices, building control,…</a:t>
            </a:r>
          </a:p>
          <a:p>
            <a:r>
              <a:rPr lang="en-US" sz="2400" dirty="0"/>
              <a:t>Reliability, safety, and security are very </a:t>
            </a:r>
            <a:r>
              <a:rPr lang="en-US" sz="2400" dirty="0" smtClean="0"/>
              <a:t>important; they are also usually real-time systems</a:t>
            </a:r>
            <a:endParaRPr lang="en-US" sz="2400" dirty="0"/>
          </a:p>
          <a:p>
            <a:r>
              <a:rPr lang="en-US" sz="2400" dirty="0"/>
              <a:t>Mobile devices have sensors and can participate in </a:t>
            </a:r>
            <a:r>
              <a:rPr lang="en-US" sz="2400" dirty="0" smtClean="0"/>
              <a:t>CPSs</a:t>
            </a:r>
          </a:p>
          <a:p>
            <a:r>
              <a:rPr lang="en-US" sz="2400" dirty="0" smtClean="0"/>
              <a:t>Clouds are starting to be used in CPSs</a:t>
            </a:r>
            <a:endParaRPr lang="en-US" sz="2400" dirty="0"/>
          </a:p>
        </p:txBody>
      </p:sp>
    </p:spTree>
    <p:extLst>
      <p:ext uri="{BB962C8B-B14F-4D97-AF65-F5344CB8AC3E}">
        <p14:creationId xmlns:p14="http://schemas.microsoft.com/office/powerpoint/2010/main" val="1096697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Title 1"/>
          <p:cNvSpPr>
            <a:spLocks noGrp="1"/>
          </p:cNvSpPr>
          <p:nvPr>
            <p:ph type="title"/>
          </p:nvPr>
        </p:nvSpPr>
        <p:spPr/>
        <p:txBody>
          <a:bodyPr/>
          <a:lstStyle/>
          <a:p>
            <a:r>
              <a:rPr lang="en-US" altLang="en-US" smtClean="0"/>
              <a:t>Stuxnet </a:t>
            </a:r>
          </a:p>
        </p:txBody>
      </p:sp>
      <p:sp>
        <p:nvSpPr>
          <p:cNvPr id="834563" name="Content Placeholder 2"/>
          <p:cNvSpPr>
            <a:spLocks noGrp="1"/>
          </p:cNvSpPr>
          <p:nvPr>
            <p:ph idx="1"/>
          </p:nvPr>
        </p:nvSpPr>
        <p:spPr/>
        <p:txBody>
          <a:bodyPr/>
          <a:lstStyle/>
          <a:p>
            <a:r>
              <a:rPr lang="en-US" altLang="en-US" sz="2400" dirty="0"/>
              <a:t>It is a highly sophisticated worm.  Discovered in June 2010, </a:t>
            </a:r>
            <a:r>
              <a:rPr lang="en-US" altLang="en-US" sz="2400" dirty="0" err="1"/>
              <a:t>Stuxnet</a:t>
            </a:r>
            <a:r>
              <a:rPr lang="en-US" altLang="en-US" sz="2400" dirty="0"/>
              <a:t> initially spreads via </a:t>
            </a:r>
            <a:r>
              <a:rPr lang="en-US" altLang="en-US" sz="2400" dirty="0">
                <a:hlinkClick r:id="rId2" tooltip="Microsoft Windows"/>
              </a:rPr>
              <a:t>Microsoft Windows</a:t>
            </a:r>
            <a:r>
              <a:rPr lang="en-US" altLang="en-US" sz="2400" dirty="0"/>
              <a:t>, and targets </a:t>
            </a:r>
            <a:r>
              <a:rPr lang="en-US" altLang="en-US" sz="2400" dirty="0">
                <a:hlinkClick r:id="rId3" tooltip="Siemens"/>
              </a:rPr>
              <a:t>Siemens</a:t>
            </a:r>
            <a:r>
              <a:rPr lang="en-US" altLang="en-US" sz="2400" dirty="0"/>
              <a:t> </a:t>
            </a:r>
            <a:r>
              <a:rPr lang="en-US" altLang="en-US" sz="2400" dirty="0">
                <a:hlinkClick r:id="rId4" tooltip="Industrial engineering"/>
              </a:rPr>
              <a:t>industrial</a:t>
            </a:r>
            <a:r>
              <a:rPr lang="en-US" altLang="en-US" sz="2400" dirty="0"/>
              <a:t> software and equipment. While it is not the first time that hackers have targeted industrial </a:t>
            </a:r>
            <a:r>
              <a:rPr lang="en-US" altLang="en-US" sz="2400" dirty="0" smtClean="0"/>
              <a:t>systems, </a:t>
            </a:r>
            <a:r>
              <a:rPr lang="en-US" altLang="en-US" sz="2400" dirty="0"/>
              <a:t>it is the first discovered </a:t>
            </a:r>
            <a:r>
              <a:rPr lang="en-US" altLang="en-US" sz="2400" dirty="0">
                <a:hlinkClick r:id="rId5" tooltip="Malware"/>
              </a:rPr>
              <a:t>malware</a:t>
            </a:r>
            <a:r>
              <a:rPr lang="en-US" altLang="en-US" sz="2400" dirty="0"/>
              <a:t> that spies on and subverts industrial </a:t>
            </a:r>
            <a:r>
              <a:rPr lang="en-US" altLang="en-US" sz="2400" dirty="0" smtClean="0"/>
              <a:t>systems, </a:t>
            </a:r>
            <a:r>
              <a:rPr lang="en-US" altLang="en-US" sz="2400" dirty="0"/>
              <a:t>and the first to include a </a:t>
            </a:r>
            <a:r>
              <a:rPr lang="en-US" altLang="en-US" sz="2400" dirty="0">
                <a:hlinkClick r:id="rId6" tooltip="Programmable logic controller"/>
              </a:rPr>
              <a:t>programmable logic controller</a:t>
            </a:r>
            <a:r>
              <a:rPr lang="en-US" altLang="en-US" sz="2400" dirty="0"/>
              <a:t> (PLC) </a:t>
            </a:r>
            <a:r>
              <a:rPr lang="en-US" altLang="en-US" sz="2400" dirty="0" smtClean="0">
                <a:hlinkClick r:id="rId7" tooltip="Rootkit"/>
              </a:rPr>
              <a:t>rootkit</a:t>
            </a:r>
            <a:r>
              <a:rPr lang="en-US" altLang="en-US" sz="2400" dirty="0" smtClean="0"/>
              <a:t>.</a:t>
            </a:r>
            <a:endParaRPr lang="en-US" altLang="en-US" sz="2400" dirty="0"/>
          </a:p>
          <a:p>
            <a:endParaRPr lang="en-US" altLang="en-US" sz="2400" dirty="0"/>
          </a:p>
        </p:txBody>
      </p:sp>
    </p:spTree>
    <p:extLst>
      <p:ext uri="{BB962C8B-B14F-4D97-AF65-F5344CB8AC3E}">
        <p14:creationId xmlns:p14="http://schemas.microsoft.com/office/powerpoint/2010/main" val="11276009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88921" y="333375"/>
            <a:ext cx="5674042" cy="6191250"/>
          </a:xfrm>
          <a:prstGeom prst="rect">
            <a:avLst/>
          </a:prstGeom>
        </p:spPr>
      </p:pic>
    </p:spTree>
    <p:extLst>
      <p:ext uri="{BB962C8B-B14F-4D97-AF65-F5344CB8AC3E}">
        <p14:creationId xmlns:p14="http://schemas.microsoft.com/office/powerpoint/2010/main" val="718580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Title 1"/>
          <p:cNvSpPr>
            <a:spLocks noGrp="1"/>
          </p:cNvSpPr>
          <p:nvPr>
            <p:ph type="title"/>
          </p:nvPr>
        </p:nvSpPr>
        <p:spPr/>
        <p:txBody>
          <a:bodyPr/>
          <a:lstStyle/>
          <a:p>
            <a:r>
              <a:rPr lang="en-US" altLang="en-US" dirty="0" smtClean="0"/>
              <a:t>Children of </a:t>
            </a:r>
            <a:r>
              <a:rPr lang="en-US" altLang="en-US" dirty="0" err="1" smtClean="0"/>
              <a:t>Stuxnet</a:t>
            </a:r>
            <a:endParaRPr lang="en-US" altLang="en-US" dirty="0" smtClean="0"/>
          </a:p>
        </p:txBody>
      </p:sp>
      <p:sp>
        <p:nvSpPr>
          <p:cNvPr id="733187" name="Content Placeholder 2"/>
          <p:cNvSpPr>
            <a:spLocks noGrp="1"/>
          </p:cNvSpPr>
          <p:nvPr>
            <p:ph idx="1"/>
          </p:nvPr>
        </p:nvSpPr>
        <p:spPr/>
        <p:txBody>
          <a:bodyPr/>
          <a:lstStyle/>
          <a:p>
            <a:r>
              <a:rPr lang="en-US" altLang="en-US" sz="1600" dirty="0" err="1"/>
              <a:t>Duqu</a:t>
            </a:r>
            <a:r>
              <a:rPr lang="en-US" altLang="en-US" sz="1600" dirty="0"/>
              <a:t>--On 1 September 2011, a new worm was found, thought to be related to </a:t>
            </a:r>
            <a:r>
              <a:rPr lang="en-US" altLang="en-US" sz="1600" dirty="0" err="1"/>
              <a:t>Stuxnet</a:t>
            </a:r>
            <a:r>
              <a:rPr lang="en-US" altLang="en-US" sz="1600" dirty="0"/>
              <a:t>. The Laboratory of Cryptography and System Security (</a:t>
            </a:r>
            <a:r>
              <a:rPr lang="en-US" altLang="en-US" sz="1600" dirty="0" err="1"/>
              <a:t>CrySyS</a:t>
            </a:r>
            <a:r>
              <a:rPr lang="en-US" altLang="en-US" sz="1600" dirty="0"/>
              <a:t>) of the </a:t>
            </a:r>
            <a:r>
              <a:rPr lang="en-US" altLang="en-US" sz="1600" dirty="0">
                <a:hlinkClick r:id="rId2" tooltip="Budapest University of Technology and Economics"/>
              </a:rPr>
              <a:t>Budapest University of Technology and Economics</a:t>
            </a:r>
            <a:r>
              <a:rPr lang="en-US" altLang="en-US" sz="1600" dirty="0"/>
              <a:t> analyzed the malware, naming the threat </a:t>
            </a:r>
            <a:r>
              <a:rPr lang="en-US" altLang="en-US" sz="1600" dirty="0" err="1"/>
              <a:t>Duqu</a:t>
            </a:r>
            <a:r>
              <a:rPr lang="en-US" altLang="en-US" sz="1600" dirty="0"/>
              <a:t>.</a:t>
            </a:r>
            <a:r>
              <a:rPr lang="en-US" altLang="en-US" sz="1600" baseline="30000" dirty="0">
                <a:hlinkClick r:id="rId3"/>
              </a:rPr>
              <a:t>[120]</a:t>
            </a:r>
            <a:r>
              <a:rPr lang="en-US" altLang="en-US" sz="1600" baseline="30000" dirty="0">
                <a:hlinkClick r:id="rId4"/>
              </a:rPr>
              <a:t>[121]</a:t>
            </a:r>
            <a:r>
              <a:rPr lang="en-US" altLang="en-US" sz="1600" dirty="0"/>
              <a:t> </a:t>
            </a:r>
            <a:r>
              <a:rPr lang="en-US" altLang="en-US" sz="1600" dirty="0">
                <a:hlinkClick r:id="rId5" tooltip="Symantec"/>
              </a:rPr>
              <a:t>Symantec</a:t>
            </a:r>
            <a:r>
              <a:rPr lang="en-US" altLang="en-US" sz="1600" dirty="0"/>
              <a:t>, based on this report, continued the analysis of the threat, calling it "nearly identical to </a:t>
            </a:r>
            <a:r>
              <a:rPr lang="en-US" altLang="en-US" sz="1600" dirty="0" err="1"/>
              <a:t>Stuxnet</a:t>
            </a:r>
            <a:r>
              <a:rPr lang="en-US" altLang="en-US" sz="1600" dirty="0"/>
              <a:t>, but with a completely different purpose", and published a detailed technical paper.</a:t>
            </a:r>
            <a:r>
              <a:rPr lang="en-US" altLang="en-US" sz="1600" baseline="30000" dirty="0">
                <a:hlinkClick r:id="rId6"/>
              </a:rPr>
              <a:t>[122]</a:t>
            </a:r>
            <a:r>
              <a:rPr lang="en-US" altLang="en-US" sz="1600" dirty="0"/>
              <a:t> The main component used in </a:t>
            </a:r>
            <a:r>
              <a:rPr lang="en-US" altLang="en-US" sz="1600" dirty="0" err="1"/>
              <a:t>Duqu</a:t>
            </a:r>
            <a:r>
              <a:rPr lang="en-US" altLang="en-US" sz="1600" dirty="0"/>
              <a:t> is designed to capture info such as keystrokes and system </a:t>
            </a:r>
            <a:r>
              <a:rPr lang="en-US" altLang="en-US" sz="1600" dirty="0" err="1"/>
              <a:t>informationn</a:t>
            </a:r>
            <a:r>
              <a:rPr lang="en-US" altLang="en-US" sz="1600" dirty="0"/>
              <a:t> </a:t>
            </a:r>
          </a:p>
          <a:p>
            <a:r>
              <a:rPr lang="en-US" altLang="en-US" sz="1600" dirty="0"/>
              <a:t>In May 2012, the new malware "Flame" was found, thought to be related to </a:t>
            </a:r>
            <a:r>
              <a:rPr lang="en-US" altLang="en-US" sz="1600" dirty="0" err="1"/>
              <a:t>Stuxnet</a:t>
            </a:r>
            <a:r>
              <a:rPr lang="en-US" altLang="en-US" sz="1600" dirty="0"/>
              <a:t>.</a:t>
            </a:r>
            <a:r>
              <a:rPr lang="en-US" altLang="en-US" sz="1600" baseline="30000" dirty="0">
                <a:hlinkClick r:id="rId7"/>
              </a:rPr>
              <a:t>[124]</a:t>
            </a:r>
            <a:r>
              <a:rPr lang="en-US" altLang="en-US" sz="1600" dirty="0"/>
              <a:t> Researchers named the program "Flame" after the name of one of its modules.</a:t>
            </a:r>
            <a:r>
              <a:rPr lang="en-US" altLang="en-US" sz="1600" baseline="30000" dirty="0">
                <a:hlinkClick r:id="rId7"/>
              </a:rPr>
              <a:t>[124]</a:t>
            </a:r>
            <a:r>
              <a:rPr lang="en-US" altLang="en-US" sz="1600" dirty="0"/>
              <a:t> After </a:t>
            </a:r>
            <a:r>
              <a:rPr lang="en-US" altLang="en-US" sz="1600" dirty="0" err="1"/>
              <a:t>analysing</a:t>
            </a:r>
            <a:r>
              <a:rPr lang="en-US" altLang="en-US" sz="1600" dirty="0"/>
              <a:t> the code of Flame, Kaspersky said that there is a strong relationship between Flame and </a:t>
            </a:r>
            <a:r>
              <a:rPr lang="en-US" altLang="en-US" sz="1600" dirty="0" err="1"/>
              <a:t>Stuxnet</a:t>
            </a:r>
            <a:r>
              <a:rPr lang="en-US" altLang="en-US" sz="1600" dirty="0"/>
              <a:t>. An early version of </a:t>
            </a:r>
            <a:r>
              <a:rPr lang="en-US" altLang="en-US" sz="1600" dirty="0" err="1"/>
              <a:t>Stuxnet</a:t>
            </a:r>
            <a:r>
              <a:rPr lang="en-US" altLang="en-US" sz="1600" dirty="0"/>
              <a:t> contained code to propagate infections via USB drives that is nearly identical to a Flame module that exploits the same vulnerability.</a:t>
            </a:r>
            <a:r>
              <a:rPr lang="en-US" altLang="en-US" sz="1600" baseline="30000" dirty="0">
                <a:hlinkClick r:id="rId8"/>
              </a:rPr>
              <a:t>[125]</a:t>
            </a:r>
            <a:endParaRPr lang="en-US" altLang="en-US" sz="1600" dirty="0"/>
          </a:p>
          <a:p>
            <a:endParaRPr lang="en-US" altLang="en-US" sz="1600" dirty="0"/>
          </a:p>
          <a:p>
            <a:endParaRPr lang="en-US" altLang="en-US" sz="1600" dirty="0"/>
          </a:p>
        </p:txBody>
      </p:sp>
    </p:spTree>
    <p:extLst>
      <p:ext uri="{BB962C8B-B14F-4D97-AF65-F5344CB8AC3E}">
        <p14:creationId xmlns:p14="http://schemas.microsoft.com/office/powerpoint/2010/main" val="3375922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Title 1"/>
          <p:cNvSpPr>
            <a:spLocks noGrp="1"/>
          </p:cNvSpPr>
          <p:nvPr>
            <p:ph type="title" idx="4294967295"/>
          </p:nvPr>
        </p:nvSpPr>
        <p:spPr/>
        <p:txBody>
          <a:bodyPr/>
          <a:lstStyle/>
          <a:p>
            <a:r>
              <a:rPr lang="en-US" altLang="en-US" smtClean="0"/>
              <a:t>Internet of Things (IoT)</a:t>
            </a:r>
          </a:p>
        </p:txBody>
      </p:sp>
      <p:sp>
        <p:nvSpPr>
          <p:cNvPr id="589827" name="Content Placeholder 2"/>
          <p:cNvSpPr>
            <a:spLocks noGrp="1"/>
          </p:cNvSpPr>
          <p:nvPr>
            <p:ph idx="4294967295"/>
          </p:nvPr>
        </p:nvSpPr>
        <p:spPr/>
        <p:txBody>
          <a:bodyPr/>
          <a:lstStyle/>
          <a:p>
            <a:r>
              <a:rPr lang="en-US" altLang="en-US" smtClean="0"/>
              <a:t>Tagged objects that communicate through the Internet</a:t>
            </a:r>
          </a:p>
          <a:p>
            <a:r>
              <a:rPr lang="en-US" altLang="en-US" smtClean="0"/>
              <a:t>Users can query their status and even control them</a:t>
            </a:r>
          </a:p>
          <a:p>
            <a:r>
              <a:rPr lang="en-US" altLang="en-US" smtClean="0"/>
              <a:t>Physical objects can be part of applications</a:t>
            </a:r>
          </a:p>
          <a:p>
            <a:r>
              <a:rPr lang="en-US" altLang="en-US" smtClean="0"/>
              <a:t>Examples: smart homes, wireless patient care, transportation systems,…</a:t>
            </a:r>
          </a:p>
          <a:p>
            <a:r>
              <a:rPr lang="en-US" altLang="en-US" smtClean="0"/>
              <a:t>Large amounts of real-time information</a:t>
            </a:r>
          </a:p>
          <a:p>
            <a:r>
              <a:rPr lang="en-US" altLang="en-US" smtClean="0"/>
              <a:t>Preprocessing usually needed</a:t>
            </a:r>
          </a:p>
        </p:txBody>
      </p:sp>
    </p:spTree>
    <p:extLst>
      <p:ext uri="{BB962C8B-B14F-4D97-AF65-F5344CB8AC3E}">
        <p14:creationId xmlns:p14="http://schemas.microsoft.com/office/powerpoint/2010/main" val="7253954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IoT</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a:t>The </a:t>
            </a:r>
            <a:r>
              <a:rPr lang="en-US" sz="2000" b="1" dirty="0"/>
              <a:t>Internet of Things</a:t>
            </a:r>
            <a:r>
              <a:rPr lang="en-US" sz="2000" dirty="0"/>
              <a:t> (</a:t>
            </a:r>
            <a:r>
              <a:rPr lang="en-US" sz="2000" b="1" dirty="0" err="1"/>
              <a:t>IoT</a:t>
            </a:r>
            <a:r>
              <a:rPr lang="en-US" sz="2000" dirty="0"/>
              <a:t>) is the interconnection of uniquely identifiable </a:t>
            </a:r>
            <a:r>
              <a:rPr lang="en-US" sz="2000" dirty="0">
                <a:hlinkClick r:id="rId2" tooltip="Embedded system"/>
              </a:rPr>
              <a:t>embedded computing devices</a:t>
            </a:r>
            <a:r>
              <a:rPr lang="en-US" sz="2000" dirty="0"/>
              <a:t> within the existing </a:t>
            </a:r>
            <a:r>
              <a:rPr lang="en-US" sz="2000" dirty="0">
                <a:hlinkClick r:id="rId3" tooltip="Internet"/>
              </a:rPr>
              <a:t>Internet</a:t>
            </a:r>
            <a:r>
              <a:rPr lang="en-US" sz="2000" dirty="0"/>
              <a:t> infrastructure. Typically, </a:t>
            </a:r>
            <a:r>
              <a:rPr lang="en-US" sz="2000" dirty="0" err="1"/>
              <a:t>IoT</a:t>
            </a:r>
            <a:r>
              <a:rPr lang="en-US" sz="2000" dirty="0"/>
              <a:t> is expected to offer advanced connectivity of devices, systems, and services that goes beyond </a:t>
            </a:r>
            <a:r>
              <a:rPr lang="en-US" sz="2000" dirty="0">
                <a:hlinkClick r:id="rId4" tooltip="Machine to machine"/>
              </a:rPr>
              <a:t>machine-to-machine communications (M2M)</a:t>
            </a:r>
            <a:r>
              <a:rPr lang="en-US" sz="2000" dirty="0"/>
              <a:t> and covers a variety of protocols, domains, and applications.</a:t>
            </a:r>
            <a:r>
              <a:rPr lang="en-US" sz="2000" baseline="30000" dirty="0">
                <a:hlinkClick r:id="rId5"/>
              </a:rPr>
              <a:t>[1]</a:t>
            </a:r>
            <a:r>
              <a:rPr lang="en-US" sz="2000" dirty="0"/>
              <a:t> The interconnection of these embedded devices (including </a:t>
            </a:r>
            <a:r>
              <a:rPr lang="en-US" sz="2000" dirty="0">
                <a:hlinkClick r:id="rId6" tooltip="Smart objects"/>
              </a:rPr>
              <a:t>smart objects</a:t>
            </a:r>
            <a:r>
              <a:rPr lang="en-US" sz="2000" dirty="0"/>
              <a:t>), is expected to usher in automation in nearly all fields, while also enabling advanced applications like a </a:t>
            </a:r>
            <a:r>
              <a:rPr lang="en-US" sz="2000" dirty="0">
                <a:hlinkClick r:id="rId7" tooltip="Smart grid"/>
              </a:rPr>
              <a:t>Smart Grid</a:t>
            </a:r>
            <a:r>
              <a:rPr lang="en-US" sz="2000" dirty="0" smtClean="0"/>
              <a:t>.</a:t>
            </a:r>
            <a:r>
              <a:rPr lang="en-US" sz="2000" dirty="0"/>
              <a:t> </a:t>
            </a:r>
            <a:endParaRPr lang="en-US" sz="2000" dirty="0" smtClean="0"/>
          </a:p>
          <a:p>
            <a:r>
              <a:rPr lang="en-US" sz="2000" dirty="0" smtClean="0"/>
              <a:t>Things</a:t>
            </a:r>
            <a:r>
              <a:rPr lang="en-US" sz="2000" dirty="0"/>
              <a:t>, in the </a:t>
            </a:r>
            <a:r>
              <a:rPr lang="en-US" sz="2000" dirty="0" err="1"/>
              <a:t>IoT</a:t>
            </a:r>
            <a:r>
              <a:rPr lang="en-US" sz="2000" dirty="0"/>
              <a:t>, can refer to a wide variety of devices such as heart monitoring implants, </a:t>
            </a:r>
            <a:r>
              <a:rPr lang="en-US" sz="2000" dirty="0" err="1">
                <a:hlinkClick r:id="rId8" tooltip="Biochip"/>
              </a:rPr>
              <a:t>biochip</a:t>
            </a:r>
            <a:r>
              <a:rPr lang="en-US" sz="2000" dirty="0" err="1"/>
              <a:t>transponders</a:t>
            </a:r>
            <a:r>
              <a:rPr lang="en-US" sz="2000" dirty="0"/>
              <a:t> on farm animals, automobiles with built-in sensors, or field operation devices that assist fire-fighters in search and rescue.</a:t>
            </a:r>
            <a:r>
              <a:rPr lang="en-US" sz="2000" baseline="30000" dirty="0">
                <a:hlinkClick r:id="rId9"/>
              </a:rPr>
              <a:t>[3]</a:t>
            </a:r>
            <a:r>
              <a:rPr lang="en-US" sz="2000" dirty="0"/>
              <a:t> Current market examples include </a:t>
            </a:r>
            <a:r>
              <a:rPr lang="en-US" sz="2000" dirty="0">
                <a:hlinkClick r:id="rId10" tooltip="Smart thermostat"/>
              </a:rPr>
              <a:t>smart thermostat</a:t>
            </a:r>
            <a:r>
              <a:rPr lang="en-US" sz="2000" dirty="0"/>
              <a:t> systems and washer/dryers that utilize </a:t>
            </a:r>
            <a:r>
              <a:rPr lang="en-US" sz="2000" dirty="0" err="1"/>
              <a:t>wifi</a:t>
            </a:r>
            <a:r>
              <a:rPr lang="en-US" sz="2000" dirty="0"/>
              <a:t> for remote monitoring</a:t>
            </a:r>
            <a:r>
              <a:rPr lang="en-US" sz="2000" dirty="0" smtClean="0"/>
              <a:t>.</a:t>
            </a:r>
          </a:p>
          <a:p>
            <a:r>
              <a:rPr lang="en-US" sz="2000" dirty="0" smtClean="0"/>
              <a:t>As </a:t>
            </a:r>
            <a:r>
              <a:rPr lang="en-US" sz="2000" dirty="0"/>
              <a:t>the Internet of Things spreads widely, cyber attacks are likely to become an increasingly physical (rather than simply virtual) </a:t>
            </a:r>
            <a:r>
              <a:rPr lang="en-US" sz="2000" dirty="0" smtClean="0"/>
              <a:t>threat.</a:t>
            </a:r>
            <a:r>
              <a:rPr lang="en-US" sz="2000" dirty="0"/>
              <a:t> In a January 2014 article in </a:t>
            </a:r>
            <a:r>
              <a:rPr lang="en-US" sz="2000" i="1" dirty="0">
                <a:hlinkClick r:id="rId11" tooltip="Forbes"/>
              </a:rPr>
              <a:t>Forbes</a:t>
            </a:r>
            <a:r>
              <a:rPr lang="en-US" sz="2000" dirty="0"/>
              <a:t>, cybersecurity columnist </a:t>
            </a:r>
            <a:r>
              <a:rPr lang="en-US" sz="2000" dirty="0">
                <a:hlinkClick r:id="rId12" tooltip="Joseph Steinberg"/>
              </a:rPr>
              <a:t>Joseph Steinberg</a:t>
            </a:r>
            <a:r>
              <a:rPr lang="en-US" sz="2000" dirty="0"/>
              <a:t> listed many Internet-connected appliances that can already "spy on people in their own homes" including televisions, kitchen appliances, cameras, and thermostats</a:t>
            </a:r>
            <a:r>
              <a:rPr lang="en-US" sz="2000" dirty="0" smtClean="0"/>
              <a:t>.</a:t>
            </a:r>
            <a:r>
              <a:rPr lang="en-US" sz="2000" dirty="0"/>
              <a:t> Computer-controlled devices in automobiles such as brakes, engine, locks, hood and truck releases, horn, heat, and dashboard have been shown to be vulnerable to attackers who have access to the onboard network. (These devices are currently not connected to external computer networks, and so are not vulnerable to Internet attacks</a:t>
            </a:r>
            <a:r>
              <a:rPr lang="en-US" sz="2000" dirty="0" smtClean="0"/>
              <a:t>.)</a:t>
            </a:r>
            <a:endParaRPr lang="en-US" sz="2000" dirty="0"/>
          </a:p>
        </p:txBody>
      </p:sp>
    </p:spTree>
    <p:extLst>
      <p:ext uri="{BB962C8B-B14F-4D97-AF65-F5344CB8AC3E}">
        <p14:creationId xmlns:p14="http://schemas.microsoft.com/office/powerpoint/2010/main" val="23674850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www.telecoms.com/wp-content/blogs.dir/1/files/2014/10/SA-connected-device-forecas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3704" y="742505"/>
            <a:ext cx="7123175" cy="4304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029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itle 1"/>
          <p:cNvSpPr>
            <a:spLocks noGrp="1"/>
          </p:cNvSpPr>
          <p:nvPr>
            <p:ph type="title" idx="4294967295"/>
          </p:nvPr>
        </p:nvSpPr>
        <p:spPr/>
        <p:txBody>
          <a:bodyPr/>
          <a:lstStyle/>
          <a:p>
            <a:r>
              <a:rPr lang="en-US" altLang="en-US" smtClean="0"/>
              <a:t>City transportation systems</a:t>
            </a:r>
          </a:p>
        </p:txBody>
      </p:sp>
      <p:sp>
        <p:nvSpPr>
          <p:cNvPr id="590851" name="Content Placeholder 2"/>
          <p:cNvSpPr>
            <a:spLocks noGrp="1"/>
          </p:cNvSpPr>
          <p:nvPr>
            <p:ph idx="4294967295"/>
          </p:nvPr>
        </p:nvSpPr>
        <p:spPr/>
        <p:txBody>
          <a:bodyPr/>
          <a:lstStyle/>
          <a:p>
            <a:r>
              <a:rPr lang="en-US" altLang="en-US" smtClean="0"/>
              <a:t>Tags in vehicles, tags in fixed positions, tag readers,…</a:t>
            </a:r>
          </a:p>
          <a:p>
            <a:r>
              <a:rPr lang="en-US" altLang="en-US" smtClean="0"/>
              <a:t>Can track location of vehicles, perform real-time traffic analysis, determine optimal routes,…</a:t>
            </a:r>
          </a:p>
          <a:p>
            <a:r>
              <a:rPr lang="en-US" altLang="en-US" smtClean="0"/>
              <a:t>Use hybrid networks, combining Wi-Fi, GSM, GPS, IP, …</a:t>
            </a:r>
          </a:p>
          <a:p>
            <a:r>
              <a:rPr lang="en-US" altLang="en-US" smtClean="0"/>
              <a:t>Used in bus systems, taxis,…</a:t>
            </a:r>
          </a:p>
        </p:txBody>
      </p:sp>
    </p:spTree>
    <p:extLst>
      <p:ext uri="{BB962C8B-B14F-4D97-AF65-F5344CB8AC3E}">
        <p14:creationId xmlns:p14="http://schemas.microsoft.com/office/powerpoint/2010/main" val="493199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60320" y="1081087"/>
            <a:ext cx="6638544" cy="4972241"/>
          </a:xfrm>
          <a:prstGeom prst="rect">
            <a:avLst/>
          </a:prstGeom>
        </p:spPr>
      </p:pic>
    </p:spTree>
    <p:extLst>
      <p:ext uri="{BB962C8B-B14F-4D97-AF65-F5344CB8AC3E}">
        <p14:creationId xmlns:p14="http://schemas.microsoft.com/office/powerpoint/2010/main" val="2474381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52650" y="528637"/>
            <a:ext cx="7886700" cy="5800725"/>
          </a:xfrm>
          <a:prstGeom prst="rect">
            <a:avLst/>
          </a:prstGeom>
        </p:spPr>
      </p:pic>
    </p:spTree>
    <p:extLst>
      <p:ext uri="{BB962C8B-B14F-4D97-AF65-F5344CB8AC3E}">
        <p14:creationId xmlns:p14="http://schemas.microsoft.com/office/powerpoint/2010/main" val="12859892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28824" y="991891"/>
            <a:ext cx="8417033" cy="4943959"/>
          </a:xfrm>
          <a:prstGeom prst="rect">
            <a:avLst/>
          </a:prstGeom>
        </p:spPr>
      </p:pic>
    </p:spTree>
    <p:extLst>
      <p:ext uri="{BB962C8B-B14F-4D97-AF65-F5344CB8AC3E}">
        <p14:creationId xmlns:p14="http://schemas.microsoft.com/office/powerpoint/2010/main" val="362222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4"/>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i="0" dirty="0">
                <a:solidFill>
                  <a:schemeClr val="tx2"/>
                </a:solidFill>
              </a:rPr>
              <a:t>Sensor </a:t>
            </a:r>
            <a:r>
              <a:rPr lang="en-US" altLang="en-US" sz="3600" i="0" dirty="0" smtClean="0">
                <a:solidFill>
                  <a:schemeClr val="tx2"/>
                </a:solidFill>
              </a:rPr>
              <a:t>node structure</a:t>
            </a:r>
            <a:endParaRPr lang="en-US" altLang="en-US" sz="3600" i="0" dirty="0">
              <a:solidFill>
                <a:schemeClr val="tx2"/>
              </a:solidFill>
            </a:endParaRPr>
          </a:p>
        </p:txBody>
      </p:sp>
      <p:cxnSp>
        <p:nvCxnSpPr>
          <p:cNvPr id="583683" name="AutoShape 21"/>
          <p:cNvCxnSpPr>
            <a:cxnSpLocks noChangeShapeType="1"/>
          </p:cNvCxnSpPr>
          <p:nvPr/>
        </p:nvCxnSpPr>
        <p:spPr bwMode="auto">
          <a:xfrm>
            <a:off x="3371850" y="2781300"/>
            <a:ext cx="0" cy="5334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3684" name="AutoShape 20"/>
          <p:cNvCxnSpPr>
            <a:cxnSpLocks noChangeShapeType="1"/>
          </p:cNvCxnSpPr>
          <p:nvPr/>
        </p:nvCxnSpPr>
        <p:spPr bwMode="auto">
          <a:xfrm flipH="1" flipV="1">
            <a:off x="4029076" y="2781301"/>
            <a:ext cx="9525" cy="5048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583685" name="Group 5"/>
          <p:cNvGrpSpPr>
            <a:grpSpLocks/>
          </p:cNvGrpSpPr>
          <p:nvPr/>
        </p:nvGrpSpPr>
        <p:grpSpPr bwMode="auto">
          <a:xfrm>
            <a:off x="3657600" y="2486026"/>
            <a:ext cx="5791200" cy="1952625"/>
            <a:chOff x="1920" y="2312"/>
            <a:chExt cx="8265" cy="3075"/>
          </a:xfrm>
        </p:grpSpPr>
        <p:sp>
          <p:nvSpPr>
            <p:cNvPr id="583688" name="Rectangle 19"/>
            <p:cNvSpPr>
              <a:spLocks noChangeArrowheads="1"/>
            </p:cNvSpPr>
            <p:nvPr/>
          </p:nvSpPr>
          <p:spPr bwMode="auto">
            <a:xfrm>
              <a:off x="4890" y="2312"/>
              <a:ext cx="2115" cy="465"/>
            </a:xfrm>
            <a:prstGeom prst="rect">
              <a:avLst/>
            </a:prstGeom>
            <a:solidFill>
              <a:srgbClr val="FFFFFF"/>
            </a:solidFill>
            <a:ln w="9525">
              <a:solidFill>
                <a:srgbClr val="000000"/>
              </a:solidFill>
              <a:miter lim="800000"/>
              <a:headEnd/>
              <a:tailEnd/>
            </a:ln>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100">
                  <a:latin typeface="Times New Roman" panose="02020603050405020304" pitchFamily="18" charset="0"/>
                  <a:ea typeface="Calibri" panose="020F0502020204030204" pitchFamily="34" charset="0"/>
                  <a:cs typeface="Times New Roman" panose="02020603050405020304" pitchFamily="18" charset="0"/>
                </a:rPr>
                <a:t>Transceiver</a:t>
              </a:r>
              <a:endParaRPr lang="en-US" altLang="en-US" sz="2400" b="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83689" name="Rectangle 18"/>
            <p:cNvSpPr>
              <a:spLocks noChangeArrowheads="1"/>
            </p:cNvSpPr>
            <p:nvPr/>
          </p:nvSpPr>
          <p:spPr bwMode="auto">
            <a:xfrm>
              <a:off x="4890" y="3572"/>
              <a:ext cx="2115" cy="495"/>
            </a:xfrm>
            <a:prstGeom prst="rect">
              <a:avLst/>
            </a:prstGeom>
            <a:solidFill>
              <a:srgbClr val="FFFFFF"/>
            </a:solidFill>
            <a:ln w="9525">
              <a:solidFill>
                <a:srgbClr val="000000"/>
              </a:solidFill>
              <a:miter lim="800000"/>
              <a:headEnd/>
              <a:tailEnd/>
            </a:ln>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100">
                  <a:latin typeface="Times New Roman" panose="02020603050405020304" pitchFamily="18" charset="0"/>
                  <a:ea typeface="Calibri" panose="020F0502020204030204" pitchFamily="34" charset="0"/>
                  <a:cs typeface="Times New Roman" panose="02020603050405020304" pitchFamily="18" charset="0"/>
                </a:rPr>
                <a:t>Processor</a:t>
              </a:r>
              <a:endParaRPr lang="en-US" altLang="en-US" sz="2400" b="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83690" name="Rectangle 17"/>
            <p:cNvSpPr>
              <a:spLocks noChangeArrowheads="1"/>
            </p:cNvSpPr>
            <p:nvPr/>
          </p:nvSpPr>
          <p:spPr bwMode="auto">
            <a:xfrm>
              <a:off x="4890" y="4862"/>
              <a:ext cx="2115" cy="450"/>
            </a:xfrm>
            <a:prstGeom prst="rect">
              <a:avLst/>
            </a:prstGeom>
            <a:solidFill>
              <a:srgbClr val="FFFFFF"/>
            </a:solidFill>
            <a:ln w="9525">
              <a:solidFill>
                <a:srgbClr val="000000"/>
              </a:solidFill>
              <a:miter lim="800000"/>
              <a:headEnd/>
              <a:tailEnd/>
            </a:ln>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100">
                  <a:latin typeface="Times New Roman" panose="02020603050405020304" pitchFamily="18" charset="0"/>
                  <a:ea typeface="Calibri" panose="020F0502020204030204" pitchFamily="34" charset="0"/>
                  <a:cs typeface="Times New Roman" panose="02020603050405020304" pitchFamily="18" charset="0"/>
                </a:rPr>
                <a:t>Memory</a:t>
              </a:r>
              <a:endParaRPr lang="en-US" altLang="en-US" sz="2400" b="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83691" name="Rectangle 16"/>
            <p:cNvSpPr>
              <a:spLocks noChangeArrowheads="1"/>
            </p:cNvSpPr>
            <p:nvPr/>
          </p:nvSpPr>
          <p:spPr bwMode="auto">
            <a:xfrm>
              <a:off x="1920" y="3587"/>
              <a:ext cx="2115" cy="450"/>
            </a:xfrm>
            <a:prstGeom prst="rect">
              <a:avLst/>
            </a:prstGeom>
            <a:solidFill>
              <a:srgbClr val="FFFFFF"/>
            </a:solidFill>
            <a:ln w="9525">
              <a:solidFill>
                <a:srgbClr val="000000"/>
              </a:solidFill>
              <a:miter lim="800000"/>
              <a:headEnd/>
              <a:tailEnd/>
            </a:ln>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100">
                  <a:latin typeface="Times New Roman" panose="02020603050405020304" pitchFamily="18" charset="0"/>
                  <a:ea typeface="Calibri" panose="020F0502020204030204" pitchFamily="34" charset="0"/>
                  <a:cs typeface="Times New Roman" panose="02020603050405020304" pitchFamily="18" charset="0"/>
                </a:rPr>
                <a:t>Power </a:t>
              </a:r>
              <a:r>
                <a:rPr lang="en-US" altLang="en-US" sz="1200">
                  <a:latin typeface="Times New Roman" panose="02020603050405020304" pitchFamily="18" charset="0"/>
                  <a:ea typeface="Calibri" panose="020F0502020204030204" pitchFamily="34" charset="0"/>
                  <a:cs typeface="Times New Roman" panose="02020603050405020304" pitchFamily="18" charset="0"/>
                </a:rPr>
                <a:t>Source</a:t>
              </a:r>
              <a:endParaRPr lang="en-US" altLang="en-US" sz="2400" b="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83692" name="Rectangle 15"/>
            <p:cNvSpPr>
              <a:spLocks noChangeArrowheads="1"/>
            </p:cNvSpPr>
            <p:nvPr/>
          </p:nvSpPr>
          <p:spPr bwMode="auto">
            <a:xfrm>
              <a:off x="8070" y="3632"/>
              <a:ext cx="2115" cy="450"/>
            </a:xfrm>
            <a:prstGeom prst="rect">
              <a:avLst/>
            </a:prstGeom>
            <a:solidFill>
              <a:srgbClr val="FFFFFF"/>
            </a:solidFill>
            <a:ln w="9525">
              <a:solidFill>
                <a:srgbClr val="000000"/>
              </a:solidFill>
              <a:miter lim="800000"/>
              <a:headEnd/>
              <a:tailEnd/>
            </a:ln>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100">
                  <a:latin typeface="Times New Roman" panose="02020603050405020304" pitchFamily="18" charset="0"/>
                  <a:ea typeface="Calibri" panose="020F0502020204030204" pitchFamily="34" charset="0"/>
                  <a:cs typeface="Times New Roman" panose="02020603050405020304" pitchFamily="18" charset="0"/>
                </a:rPr>
                <a:t>ADC</a:t>
              </a:r>
              <a:endParaRPr lang="en-US" altLang="en-US" sz="2400" b="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83693" name="Rectangle 14"/>
            <p:cNvSpPr>
              <a:spLocks noChangeArrowheads="1"/>
            </p:cNvSpPr>
            <p:nvPr/>
          </p:nvSpPr>
          <p:spPr bwMode="auto">
            <a:xfrm>
              <a:off x="8070" y="4922"/>
              <a:ext cx="2115" cy="465"/>
            </a:xfrm>
            <a:prstGeom prst="rect">
              <a:avLst/>
            </a:prstGeom>
            <a:solidFill>
              <a:srgbClr val="FFFFFF"/>
            </a:solidFill>
            <a:ln w="9525">
              <a:solidFill>
                <a:srgbClr val="000000"/>
              </a:solidFill>
              <a:miter lim="800000"/>
              <a:headEnd/>
              <a:tailEnd/>
            </a:ln>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100">
                  <a:latin typeface="Times New Roman" panose="02020603050405020304" pitchFamily="18" charset="0"/>
                  <a:ea typeface="Calibri" panose="020F0502020204030204" pitchFamily="34" charset="0"/>
                  <a:cs typeface="Times New Roman" panose="02020603050405020304" pitchFamily="18" charset="0"/>
                </a:rPr>
                <a:t>Sensor</a:t>
              </a:r>
              <a:endParaRPr lang="en-US" altLang="en-US" sz="2400" b="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83694" name="Rectangle 13"/>
            <p:cNvSpPr>
              <a:spLocks noChangeArrowheads="1"/>
            </p:cNvSpPr>
            <p:nvPr/>
          </p:nvSpPr>
          <p:spPr bwMode="auto">
            <a:xfrm>
              <a:off x="8070" y="2372"/>
              <a:ext cx="2115" cy="465"/>
            </a:xfrm>
            <a:prstGeom prst="rect">
              <a:avLst/>
            </a:prstGeom>
            <a:solidFill>
              <a:srgbClr val="FFFFFF"/>
            </a:solidFill>
            <a:ln w="9525">
              <a:solidFill>
                <a:srgbClr val="000000"/>
              </a:solidFill>
              <a:miter lim="800000"/>
              <a:headEnd/>
              <a:tailEnd/>
            </a:ln>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100">
                  <a:latin typeface="Times New Roman" panose="02020603050405020304" pitchFamily="18" charset="0"/>
                  <a:ea typeface="Calibri" panose="020F0502020204030204" pitchFamily="34" charset="0"/>
                  <a:cs typeface="Times New Roman" panose="02020603050405020304" pitchFamily="18" charset="0"/>
                </a:rPr>
                <a:t>Sensor</a:t>
              </a:r>
              <a:endParaRPr lang="en-US" altLang="en-US" sz="2400" b="0">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583695" name="AutoShape 12"/>
            <p:cNvCxnSpPr>
              <a:cxnSpLocks noChangeShapeType="1"/>
            </p:cNvCxnSpPr>
            <p:nvPr/>
          </p:nvCxnSpPr>
          <p:spPr bwMode="auto">
            <a:xfrm>
              <a:off x="4035" y="3827"/>
              <a:ext cx="85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3696" name="AutoShape 11"/>
            <p:cNvCxnSpPr>
              <a:cxnSpLocks noChangeShapeType="1"/>
            </p:cNvCxnSpPr>
            <p:nvPr/>
          </p:nvCxnSpPr>
          <p:spPr bwMode="auto">
            <a:xfrm>
              <a:off x="6465" y="4097"/>
              <a:ext cx="0" cy="78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3697" name="AutoShape 10"/>
            <p:cNvCxnSpPr>
              <a:cxnSpLocks noChangeShapeType="1"/>
            </p:cNvCxnSpPr>
            <p:nvPr/>
          </p:nvCxnSpPr>
          <p:spPr bwMode="auto">
            <a:xfrm flipH="1" flipV="1">
              <a:off x="5444" y="4067"/>
              <a:ext cx="1" cy="78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3698" name="AutoShape 9"/>
            <p:cNvCxnSpPr>
              <a:cxnSpLocks noChangeShapeType="1"/>
            </p:cNvCxnSpPr>
            <p:nvPr/>
          </p:nvCxnSpPr>
          <p:spPr bwMode="auto">
            <a:xfrm flipH="1">
              <a:off x="9075" y="2853"/>
              <a:ext cx="15" cy="76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3699" name="AutoShape 8"/>
            <p:cNvCxnSpPr>
              <a:cxnSpLocks noChangeShapeType="1"/>
            </p:cNvCxnSpPr>
            <p:nvPr/>
          </p:nvCxnSpPr>
          <p:spPr bwMode="auto">
            <a:xfrm flipV="1">
              <a:off x="9075" y="4082"/>
              <a:ext cx="0" cy="81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3700" name="AutoShape 7"/>
            <p:cNvCxnSpPr>
              <a:cxnSpLocks noChangeShapeType="1"/>
            </p:cNvCxnSpPr>
            <p:nvPr/>
          </p:nvCxnSpPr>
          <p:spPr bwMode="auto">
            <a:xfrm>
              <a:off x="7005" y="3752"/>
              <a:ext cx="106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3701" name="AutoShape 6"/>
            <p:cNvCxnSpPr>
              <a:cxnSpLocks noChangeShapeType="1"/>
            </p:cNvCxnSpPr>
            <p:nvPr/>
          </p:nvCxnSpPr>
          <p:spPr bwMode="auto">
            <a:xfrm flipH="1">
              <a:off x="7005" y="3992"/>
              <a:ext cx="106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583686" name="Rectangle 22"/>
          <p:cNvSpPr>
            <a:spLocks noChangeArrowheads="1"/>
          </p:cNvSpPr>
          <p:nvPr/>
        </p:nvSpPr>
        <p:spPr bwMode="auto">
          <a:xfrm>
            <a:off x="-685800" y="2190107"/>
            <a:ext cx="6463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4572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b="0">
              <a:latin typeface="Times New Roman" panose="02020603050405020304" pitchFamily="18" charset="0"/>
            </a:endParaRPr>
          </a:p>
        </p:txBody>
      </p:sp>
      <p:sp>
        <p:nvSpPr>
          <p:cNvPr id="583687" name="Rectangle 30"/>
          <p:cNvSpPr>
            <a:spLocks noChangeArrowheads="1"/>
          </p:cNvSpPr>
          <p:nvPr/>
        </p:nvSpPr>
        <p:spPr bwMode="auto">
          <a:xfrm>
            <a:off x="2209801" y="2190107"/>
            <a:ext cx="6463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4572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b="0">
              <a:latin typeface="Times New Roman" panose="02020603050405020304" pitchFamily="18" charset="0"/>
            </a:endParaRPr>
          </a:p>
        </p:txBody>
      </p:sp>
    </p:spTree>
    <p:extLst>
      <p:ext uri="{BB962C8B-B14F-4D97-AF65-F5344CB8AC3E}">
        <p14:creationId xmlns:p14="http://schemas.microsoft.com/office/powerpoint/2010/main" val="16212974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Interclouds</a:t>
            </a:r>
            <a:endParaRPr lang="en-US" dirty="0"/>
          </a:p>
        </p:txBody>
      </p:sp>
      <p:sp>
        <p:nvSpPr>
          <p:cNvPr id="3" name="Content Placeholder 2"/>
          <p:cNvSpPr>
            <a:spLocks noGrp="1"/>
          </p:cNvSpPr>
          <p:nvPr>
            <p:ph idx="1"/>
          </p:nvPr>
        </p:nvSpPr>
        <p:spPr/>
        <p:txBody>
          <a:bodyPr>
            <a:normAutofit/>
          </a:bodyPr>
          <a:lstStyle/>
          <a:p>
            <a:r>
              <a:rPr lang="en-US" sz="2000" dirty="0" smtClean="0"/>
              <a:t>An</a:t>
            </a:r>
            <a:r>
              <a:rPr lang="en-US" sz="2000" i="1" dirty="0" smtClean="0"/>
              <a:t> Inter-Cloud</a:t>
            </a:r>
            <a:r>
              <a:rPr lang="en-US" sz="2000" dirty="0" smtClean="0"/>
              <a:t> </a:t>
            </a:r>
            <a:r>
              <a:rPr lang="en-US" sz="2000" dirty="0"/>
              <a:t>is a system in which heterogeneous service providers join their services in order to provide an extensive catalog of services to their Consumers and enlarge their resource pool. </a:t>
            </a:r>
            <a:r>
              <a:rPr lang="en-US" sz="2000" i="1" dirty="0"/>
              <a:t>Inter-Cloud</a:t>
            </a:r>
            <a:r>
              <a:rPr lang="en-US" sz="2000" dirty="0"/>
              <a:t> can be classified into two modes, federated and non-federated, the first one is also called </a:t>
            </a:r>
            <a:r>
              <a:rPr lang="en-US" sz="2000" i="1" dirty="0"/>
              <a:t>federated Inter</a:t>
            </a:r>
            <a:r>
              <a:rPr lang="en-US" sz="2000" dirty="0"/>
              <a:t>-Cloud and the second </a:t>
            </a:r>
            <a:r>
              <a:rPr lang="en-US" sz="2000" i="1" dirty="0"/>
              <a:t>Multi-Cloud</a:t>
            </a:r>
            <a:r>
              <a:rPr lang="en-US" sz="2000" dirty="0"/>
              <a:t>. In </a:t>
            </a:r>
            <a:r>
              <a:rPr lang="en-US" sz="2000" i="1" dirty="0"/>
              <a:t>federated Inter-Cloud</a:t>
            </a:r>
            <a:r>
              <a:rPr lang="en-US" sz="2000" dirty="0"/>
              <a:t>, </a:t>
            </a:r>
            <a:r>
              <a:rPr lang="en-US" sz="2000" i="1" dirty="0"/>
              <a:t>Service Providers</a:t>
            </a:r>
            <a:r>
              <a:rPr lang="en-US" sz="2000" dirty="0"/>
              <a:t> (</a:t>
            </a:r>
            <a:r>
              <a:rPr lang="en-US" sz="2000" i="1" dirty="0"/>
              <a:t>SP</a:t>
            </a:r>
            <a:r>
              <a:rPr lang="en-US" sz="2000" dirty="0"/>
              <a:t>) can share their capabilities in order to supply a large amount of services/resources to their clients</a:t>
            </a:r>
            <a:r>
              <a:rPr lang="es-CL" sz="2000" dirty="0"/>
              <a:t> </a:t>
            </a:r>
            <a:r>
              <a:rPr lang="en-US" sz="2000" dirty="0"/>
              <a:t>. </a:t>
            </a:r>
            <a:endParaRPr lang="en-US" sz="2000" dirty="0" smtClean="0"/>
          </a:p>
          <a:p>
            <a:r>
              <a:rPr lang="en-US" sz="2000" dirty="0"/>
              <a:t> </a:t>
            </a:r>
            <a:r>
              <a:rPr lang="en-US" sz="2000" dirty="0" smtClean="0"/>
              <a:t>The </a:t>
            </a:r>
            <a:r>
              <a:rPr lang="en-US" sz="2000" i="1" dirty="0"/>
              <a:t>Cloud Broker’s</a:t>
            </a:r>
            <a:r>
              <a:rPr lang="en-US" sz="2000" dirty="0"/>
              <a:t> aim is to decentralize the satisfaction of requests using the </a:t>
            </a:r>
            <a:r>
              <a:rPr lang="en-US" sz="2000" i="1" dirty="0"/>
              <a:t>Cloud Exchange</a:t>
            </a:r>
            <a:r>
              <a:rPr lang="en-US" sz="2000" dirty="0"/>
              <a:t> component; for that reason, their main use cases are related to the forwarding of request across the </a:t>
            </a:r>
            <a:r>
              <a:rPr lang="en-US" sz="2000" i="1" dirty="0"/>
              <a:t>Service Provider</a:t>
            </a:r>
            <a:r>
              <a:rPr lang="en-US" sz="2000" dirty="0"/>
              <a:t> and the </a:t>
            </a:r>
            <a:r>
              <a:rPr lang="en-US" sz="2000" i="1" dirty="0"/>
              <a:t>Cloud Exchange</a:t>
            </a:r>
            <a:r>
              <a:rPr lang="en-US" sz="2000" dirty="0"/>
              <a:t>. It is reasonable also to think in the </a:t>
            </a:r>
            <a:r>
              <a:rPr lang="en-US" sz="2000" i="1" dirty="0"/>
              <a:t>Cloud Broker</a:t>
            </a:r>
            <a:r>
              <a:rPr lang="en-US" sz="2000" dirty="0"/>
              <a:t> as a </a:t>
            </a:r>
            <a:r>
              <a:rPr lang="en-US" sz="2000" dirty="0" smtClean="0"/>
              <a:t>cache. </a:t>
            </a:r>
            <a:endParaRPr lang="en-US" sz="2000" dirty="0"/>
          </a:p>
          <a:p>
            <a:pPr marL="0" indent="0">
              <a:buNone/>
            </a:pPr>
            <a:endParaRPr lang="en-US" sz="2000" dirty="0"/>
          </a:p>
          <a:p>
            <a:endParaRPr lang="en-US" sz="2000" dirty="0"/>
          </a:p>
          <a:p>
            <a:pPr marL="0" indent="0">
              <a:buNone/>
            </a:pPr>
            <a:endParaRPr lang="en-US" dirty="0"/>
          </a:p>
        </p:txBody>
      </p:sp>
    </p:spTree>
    <p:extLst>
      <p:ext uri="{BB962C8B-B14F-4D97-AF65-F5344CB8AC3E}">
        <p14:creationId xmlns:p14="http://schemas.microsoft.com/office/powerpoint/2010/main" val="30842382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Federation pattern model</a:t>
            </a:r>
            <a:endParaRPr lang="en-US" dirty="0"/>
          </a:p>
        </p:txBody>
      </p:sp>
      <p:sp>
        <p:nvSpPr>
          <p:cNvPr id="3" name="Content Placeholder 2"/>
          <p:cNvSpPr>
            <a:spLocks noGrp="1"/>
          </p:cNvSpPr>
          <p:nvPr>
            <p:ph idx="1"/>
          </p:nvPr>
        </p:nvSpPr>
        <p:spPr/>
        <p:txBody>
          <a:bodyPr>
            <a:normAutofit/>
          </a:bodyPr>
          <a:lstStyle/>
          <a:p>
            <a:r>
              <a:rPr lang="en-US" dirty="0"/>
              <a:t>A </a:t>
            </a:r>
            <a:r>
              <a:rPr lang="en-US" b="1" dirty="0"/>
              <a:t>Service Provider </a:t>
            </a:r>
            <a:r>
              <a:rPr lang="en-US" dirty="0" smtClean="0"/>
              <a:t>is part of a </a:t>
            </a:r>
            <a:r>
              <a:rPr lang="en-US" b="1" dirty="0" smtClean="0"/>
              <a:t>Cloud Federation </a:t>
            </a:r>
            <a:r>
              <a:rPr lang="en-US" dirty="0" smtClean="0"/>
              <a:t>and</a:t>
            </a:r>
            <a:r>
              <a:rPr lang="en-US" b="1" dirty="0" smtClean="0"/>
              <a:t> </a:t>
            </a:r>
            <a:r>
              <a:rPr lang="en-US" dirty="0" smtClean="0"/>
              <a:t>processes </a:t>
            </a:r>
            <a:r>
              <a:rPr lang="en-US" dirty="0"/>
              <a:t>requests from </a:t>
            </a:r>
            <a:r>
              <a:rPr lang="en-US" b="1" dirty="0"/>
              <a:t>Consumers</a:t>
            </a:r>
            <a:r>
              <a:rPr lang="en-US" dirty="0"/>
              <a:t> through a </a:t>
            </a:r>
            <a:r>
              <a:rPr lang="en-US" b="1" dirty="0"/>
              <a:t>Portal</a:t>
            </a:r>
            <a:r>
              <a:rPr lang="en-US" dirty="0"/>
              <a:t>. The Service Provider can be assembled in different ways such as an aggregation of clouds, a set of peers, implied, etc. </a:t>
            </a:r>
            <a:r>
              <a:rPr lang="en-US" dirty="0" smtClean="0"/>
              <a:t>The </a:t>
            </a:r>
            <a:r>
              <a:rPr lang="en-US" dirty="0"/>
              <a:t>Service Provider performs requests to a </a:t>
            </a:r>
            <a:r>
              <a:rPr lang="en-US" b="1" dirty="0"/>
              <a:t>Cloud Broker</a:t>
            </a:r>
            <a:r>
              <a:rPr lang="en-US" dirty="0"/>
              <a:t>. The Cloud Broker </a:t>
            </a:r>
            <a:r>
              <a:rPr lang="en-US" dirty="0" smtClean="0"/>
              <a:t>redirects </a:t>
            </a:r>
            <a:r>
              <a:rPr lang="en-US" dirty="0"/>
              <a:t>the request to the </a:t>
            </a:r>
            <a:r>
              <a:rPr lang="en-US" b="1" dirty="0"/>
              <a:t>Cloud Exchange </a:t>
            </a:r>
            <a:r>
              <a:rPr lang="en-US" dirty="0"/>
              <a:t>component. The Cloud Exchange consults its </a:t>
            </a:r>
            <a:r>
              <a:rPr lang="en-US" b="1" dirty="0"/>
              <a:t>Catalog</a:t>
            </a:r>
            <a:r>
              <a:rPr lang="en-US" dirty="0"/>
              <a:t> (a.k.a. Information Repository) looking for the best match for the request. The Catalog lists several kinds of </a:t>
            </a:r>
            <a:r>
              <a:rPr lang="en-US" b="1" dirty="0"/>
              <a:t>Services</a:t>
            </a:r>
            <a:r>
              <a:rPr lang="en-US" dirty="0"/>
              <a:t>.  The Cloud Exchange is aware of the condition of the entire system through status information coming from Cloud Brokers. The Catalog is updated considering the information sent by the Cloud Brokers. </a:t>
            </a:r>
          </a:p>
        </p:txBody>
      </p:sp>
    </p:spTree>
    <p:extLst>
      <p:ext uri="{BB962C8B-B14F-4D97-AF65-F5344CB8AC3E}">
        <p14:creationId xmlns:p14="http://schemas.microsoft.com/office/powerpoint/2010/main" val="17377388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a:r>
            <a:br>
              <a:rPr lang="en-US" dirty="0"/>
            </a:br>
            <a:r>
              <a:rPr lang="en-US" dirty="0" smtClean="0"/>
              <a:t>Class </a:t>
            </a:r>
            <a:r>
              <a:rPr lang="en-US" dirty="0"/>
              <a:t>diagram of a </a:t>
            </a:r>
            <a:r>
              <a:rPr lang="en-US" i="1" dirty="0"/>
              <a:t>Cloud Federation</a:t>
            </a:r>
            <a:r>
              <a:rPr lang="en-US" dirty="0"/>
              <a:t/>
            </a:r>
            <a:br>
              <a:rPr lang="en-US" dirty="0"/>
            </a:br>
            <a:r>
              <a:rPr lang="en-US" dirty="0"/>
              <a:t> </a:t>
            </a:r>
            <a:br>
              <a:rPr lang="en-US" dirty="0"/>
            </a:br>
            <a:endParaRPr lang="en-US" dirty="0"/>
          </a:p>
        </p:txBody>
      </p:sp>
      <p:pic>
        <p:nvPicPr>
          <p:cNvPr id="3" name="Imagen 8"/>
          <p:cNvPicPr/>
          <p:nvPr/>
        </p:nvPicPr>
        <p:blipFill>
          <a:blip r:embed="rId2" cstate="print">
            <a:extLst>
              <a:ext uri="{BEBA8EAE-BF5A-486C-A8C5-ECC9F3942E4B}">
                <a14:imgProps xmlns:a14="http://schemas.microsoft.com/office/drawing/2010/main">
                  <a14:imgLayer r:embed="rId3">
                    <a14:imgEffect>
                      <a14:brightnessContrast contrast="79000"/>
                    </a14:imgEffect>
                  </a14:imgLayer>
                </a14:imgProps>
              </a:ext>
            </a:extLst>
          </a:blip>
          <a:stretch>
            <a:fillRect/>
          </a:stretch>
        </p:blipFill>
        <p:spPr>
          <a:xfrm>
            <a:off x="4300790" y="2148630"/>
            <a:ext cx="3125470" cy="4066191"/>
          </a:xfrm>
          <a:prstGeom prst="rect">
            <a:avLst/>
          </a:prstGeom>
        </p:spPr>
      </p:pic>
    </p:spTree>
    <p:extLst>
      <p:ext uri="{BB962C8B-B14F-4D97-AF65-F5344CB8AC3E}">
        <p14:creationId xmlns:p14="http://schemas.microsoft.com/office/powerpoint/2010/main" val="4324683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ecosystems</a:t>
            </a:r>
            <a:endParaRPr lang="en-US" dirty="0"/>
          </a:p>
        </p:txBody>
      </p:sp>
      <p:sp>
        <p:nvSpPr>
          <p:cNvPr id="3" name="Content Placeholder 2"/>
          <p:cNvSpPr>
            <a:spLocks noGrp="1"/>
          </p:cNvSpPr>
          <p:nvPr>
            <p:ph idx="1"/>
          </p:nvPr>
        </p:nvSpPr>
        <p:spPr/>
        <p:txBody>
          <a:bodyPr>
            <a:normAutofit fontScale="85000" lnSpcReduction="20000"/>
          </a:bodyPr>
          <a:lstStyle/>
          <a:p>
            <a:r>
              <a:rPr lang="en-US" dirty="0"/>
              <a:t>Ecosystems were initially defined from a biological perspective: systems formed by the interaction of a community of organisms with their physical </a:t>
            </a:r>
            <a:r>
              <a:rPr lang="en-US" dirty="0" smtClean="0"/>
              <a:t>environment</a:t>
            </a:r>
          </a:p>
          <a:p>
            <a:r>
              <a:rPr lang="en-US" dirty="0" smtClean="0"/>
              <a:t>The </a:t>
            </a:r>
            <a:r>
              <a:rPr lang="en-US" dirty="0"/>
              <a:t>term was later applied to software systems: “a collection of software systems, which are developed and co-evolve in the same environment” </a:t>
            </a:r>
          </a:p>
          <a:p>
            <a:r>
              <a:rPr lang="en-US" dirty="0" smtClean="0"/>
              <a:t>Another definition: the </a:t>
            </a:r>
            <a:r>
              <a:rPr lang="en-US" dirty="0"/>
              <a:t>expansion of a software product line architecture to include systems outside the product which interact with the product </a:t>
            </a:r>
            <a:endParaRPr lang="en-US" dirty="0" smtClean="0"/>
          </a:p>
          <a:p>
            <a:r>
              <a:rPr lang="en-US" dirty="0" smtClean="0"/>
              <a:t>An </a:t>
            </a:r>
            <a:r>
              <a:rPr lang="en-US" dirty="0"/>
              <a:t>ecosystem is advantageous to suppliers who can offer a larger variety of products or services,  and to consumers who can find more products to help them reach their business </a:t>
            </a:r>
            <a:r>
              <a:rPr lang="en-US" dirty="0" smtClean="0"/>
              <a:t>goals</a:t>
            </a:r>
          </a:p>
          <a:p>
            <a:r>
              <a:rPr lang="en-US" dirty="0" smtClean="0"/>
              <a:t>Several </a:t>
            </a:r>
            <a:r>
              <a:rPr lang="en-US" dirty="0"/>
              <a:t>companies are developing ecosystems around their products, e.g. </a:t>
            </a:r>
            <a:r>
              <a:rPr lang="en-US" dirty="0" smtClean="0"/>
              <a:t>Cisco, Apple, and Microsoft. </a:t>
            </a:r>
            <a:endParaRPr lang="en-US" dirty="0"/>
          </a:p>
          <a:p>
            <a:r>
              <a:rPr lang="en-US" dirty="0" smtClean="0"/>
              <a:t>In </a:t>
            </a:r>
            <a:r>
              <a:rPr lang="en-US" dirty="0"/>
              <a:t>cloud ecosystems their complementary systems may not be produced by the same vendor and may use different protocols although able to interact with other products in the ecosystem. </a:t>
            </a:r>
          </a:p>
        </p:txBody>
      </p:sp>
    </p:spTree>
    <p:extLst>
      <p:ext uri="{BB962C8B-B14F-4D97-AF65-F5344CB8AC3E}">
        <p14:creationId xmlns:p14="http://schemas.microsoft.com/office/powerpoint/2010/main" val="34473620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756" y="101541"/>
            <a:ext cx="9905998" cy="1478570"/>
          </a:xfrm>
        </p:spPr>
        <p:txBody>
          <a:bodyPr/>
          <a:lstStyle/>
          <a:p>
            <a:pPr algn="ctr"/>
            <a:r>
              <a:rPr lang="en-US" cap="none" dirty="0">
                <a:solidFill>
                  <a:srgbClr val="000000"/>
                </a:solidFill>
              </a:rPr>
              <a:t>Pattern Diagram of Cloud Ecosystem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0666" y="1338943"/>
            <a:ext cx="7104205" cy="5271321"/>
          </a:xfrm>
        </p:spPr>
      </p:pic>
      <p:sp>
        <p:nvSpPr>
          <p:cNvPr id="7" name="Rounded Rectangle 6"/>
          <p:cNvSpPr/>
          <p:nvPr/>
        </p:nvSpPr>
        <p:spPr>
          <a:xfrm>
            <a:off x="7723414" y="4882243"/>
            <a:ext cx="832757" cy="587828"/>
          </a:xfrm>
          <a:prstGeom prst="roundRect">
            <a:avLst/>
          </a:prstGeom>
          <a:noFill/>
          <a:ln w="698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8" name="Rounded Rectangle 7"/>
          <p:cNvSpPr/>
          <p:nvPr/>
        </p:nvSpPr>
        <p:spPr>
          <a:xfrm>
            <a:off x="2496995" y="4980214"/>
            <a:ext cx="1046305" cy="489857"/>
          </a:xfrm>
          <a:prstGeom prst="roundRect">
            <a:avLst/>
          </a:prstGeom>
          <a:noFill/>
          <a:ln w="698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Tree>
    <p:extLst>
      <p:ext uri="{BB962C8B-B14F-4D97-AF65-F5344CB8AC3E}">
        <p14:creationId xmlns:p14="http://schemas.microsoft.com/office/powerpoint/2010/main" val="267338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heel(1)">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89000" y="190500"/>
            <a:ext cx="11303000" cy="6565900"/>
          </a:xfrm>
        </p:spPr>
        <p:txBody>
          <a:bodyPr>
            <a:normAutofit fontScale="92500" lnSpcReduction="20000"/>
          </a:bodyPr>
          <a:lstStyle/>
          <a:p>
            <a:r>
              <a:rPr lang="en-US" dirty="0" smtClean="0">
                <a:solidFill>
                  <a:srgbClr val="000000"/>
                </a:solidFill>
              </a:rPr>
              <a:t>The </a:t>
            </a:r>
            <a:r>
              <a:rPr lang="en-US" dirty="0">
                <a:solidFill>
                  <a:srgbClr val="000000"/>
                </a:solidFill>
              </a:rPr>
              <a:t>core pattern of this ecosystem is the Cloud Reference Architecture (Cloud RA) </a:t>
            </a:r>
            <a:r>
              <a:rPr lang="en-US" dirty="0" smtClean="0">
                <a:solidFill>
                  <a:srgbClr val="000000"/>
                </a:solidFill>
              </a:rPr>
              <a:t>. </a:t>
            </a:r>
          </a:p>
          <a:p>
            <a:r>
              <a:rPr lang="en-US" dirty="0" smtClean="0">
                <a:solidFill>
                  <a:srgbClr val="000000"/>
                </a:solidFill>
              </a:rPr>
              <a:t>Addition </a:t>
            </a:r>
            <a:r>
              <a:rPr lang="en-US" dirty="0">
                <a:solidFill>
                  <a:srgbClr val="000000"/>
                </a:solidFill>
              </a:rPr>
              <a:t>of security patterns to a Cloud RA converts it into a Cloud Security RA (Cloud SRA). </a:t>
            </a:r>
            <a:r>
              <a:rPr lang="en-US" dirty="0" smtClean="0">
                <a:solidFill>
                  <a:srgbClr val="000000"/>
                </a:solidFill>
              </a:rPr>
              <a:t>The </a:t>
            </a:r>
            <a:r>
              <a:rPr lang="en-US" dirty="0">
                <a:solidFill>
                  <a:srgbClr val="000000"/>
                </a:solidFill>
              </a:rPr>
              <a:t>Cloud SRA includes security patterns for Authentication, Authorization, and Logging, among others, which can help control known threats to the cloud </a:t>
            </a:r>
            <a:r>
              <a:rPr lang="en-US" dirty="0" smtClean="0">
                <a:solidFill>
                  <a:srgbClr val="000000"/>
                </a:solidFill>
              </a:rPr>
              <a:t> </a:t>
            </a:r>
          </a:p>
          <a:p>
            <a:r>
              <a:rPr lang="en-US" dirty="0" smtClean="0">
                <a:solidFill>
                  <a:srgbClr val="000000"/>
                </a:solidFill>
              </a:rPr>
              <a:t>Patterns </a:t>
            </a:r>
            <a:r>
              <a:rPr lang="en-US" dirty="0">
                <a:solidFill>
                  <a:srgbClr val="000000"/>
                </a:solidFill>
              </a:rPr>
              <a:t>that describe how regulations apply to the Cloud RA are included in the Cloud Compliant RA </a:t>
            </a:r>
            <a:endParaRPr lang="en-US" dirty="0" smtClean="0">
              <a:solidFill>
                <a:srgbClr val="000000"/>
              </a:solidFill>
            </a:endParaRPr>
          </a:p>
          <a:p>
            <a:r>
              <a:rPr lang="en-US" dirty="0">
                <a:solidFill>
                  <a:srgbClr val="000000"/>
                </a:solidFill>
              </a:rPr>
              <a:t>Other components of the </a:t>
            </a:r>
            <a:r>
              <a:rPr lang="en-US" dirty="0" smtClean="0">
                <a:solidFill>
                  <a:srgbClr val="000000"/>
                </a:solidFill>
              </a:rPr>
              <a:t>ecosystem </a:t>
            </a:r>
            <a:r>
              <a:rPr lang="en-US" dirty="0">
                <a:solidFill>
                  <a:srgbClr val="000000"/>
                </a:solidFill>
              </a:rPr>
              <a:t>include the service layers of a cloud, IaaS, PaaS and SaaS </a:t>
            </a:r>
            <a:r>
              <a:rPr lang="en-US" dirty="0" smtClean="0">
                <a:solidFill>
                  <a:srgbClr val="000000"/>
                </a:solidFill>
              </a:rPr>
              <a:t>.</a:t>
            </a:r>
          </a:p>
          <a:p>
            <a:r>
              <a:rPr lang="en-US" dirty="0" smtClean="0">
                <a:solidFill>
                  <a:srgbClr val="000000"/>
                </a:solidFill>
              </a:rPr>
              <a:t>Network </a:t>
            </a:r>
            <a:r>
              <a:rPr lang="en-US" dirty="0">
                <a:solidFill>
                  <a:srgbClr val="000000"/>
                </a:solidFill>
              </a:rPr>
              <a:t>Functions Virtualization (NFV) is a network architecture where network functions are provisioned in software using </a:t>
            </a:r>
            <a:r>
              <a:rPr lang="en-US" dirty="0" smtClean="0">
                <a:solidFill>
                  <a:srgbClr val="000000"/>
                </a:solidFill>
              </a:rPr>
              <a:t>virtualization.</a:t>
            </a:r>
            <a:endParaRPr lang="en-US" dirty="0">
              <a:solidFill>
                <a:srgbClr val="000000"/>
              </a:solidFill>
            </a:endParaRPr>
          </a:p>
          <a:p>
            <a:r>
              <a:rPr lang="en-US" dirty="0" smtClean="0">
                <a:solidFill>
                  <a:srgbClr val="000000"/>
                </a:solidFill>
              </a:rPr>
              <a:t>Filtering </a:t>
            </a:r>
            <a:r>
              <a:rPr lang="en-US" dirty="0">
                <a:solidFill>
                  <a:srgbClr val="000000"/>
                </a:solidFill>
              </a:rPr>
              <a:t>functions are provided by Cloud Web Application Firewalls (Cloud WAF) and Security Group Firewalls (</a:t>
            </a:r>
            <a:r>
              <a:rPr lang="en-US" dirty="0" err="1">
                <a:solidFill>
                  <a:srgbClr val="000000"/>
                </a:solidFill>
              </a:rPr>
              <a:t>SecGroup</a:t>
            </a:r>
            <a:r>
              <a:rPr lang="en-US" dirty="0">
                <a:solidFill>
                  <a:srgbClr val="000000"/>
                </a:solidFill>
              </a:rPr>
              <a:t> FW</a:t>
            </a:r>
            <a:r>
              <a:rPr lang="en-US" dirty="0" smtClean="0">
                <a:solidFill>
                  <a:srgbClr val="000000"/>
                </a:solidFill>
              </a:rPr>
              <a:t>). </a:t>
            </a:r>
          </a:p>
          <a:p>
            <a:r>
              <a:rPr lang="en-US" dirty="0" smtClean="0">
                <a:solidFill>
                  <a:srgbClr val="000000"/>
                </a:solidFill>
              </a:rPr>
              <a:t>Cloud </a:t>
            </a:r>
            <a:r>
              <a:rPr lang="en-US" dirty="0">
                <a:solidFill>
                  <a:srgbClr val="000000"/>
                </a:solidFill>
              </a:rPr>
              <a:t>Access Security Brokers (CASBs) are security enforcement points between consumers and service providers that apply security controls to access cloud services, usually SaaS </a:t>
            </a:r>
            <a:r>
              <a:rPr lang="en-US" dirty="0" smtClean="0">
                <a:solidFill>
                  <a:srgbClr val="000000"/>
                </a:solidFill>
              </a:rPr>
              <a:t>services.</a:t>
            </a:r>
            <a:endParaRPr lang="en-US" dirty="0">
              <a:solidFill>
                <a:srgbClr val="000000"/>
              </a:solidFill>
            </a:endParaRPr>
          </a:p>
          <a:p>
            <a:r>
              <a:rPr lang="en-US" dirty="0" smtClean="0">
                <a:solidFill>
                  <a:srgbClr val="000000"/>
                </a:solidFill>
              </a:rPr>
              <a:t>Recent </a:t>
            </a:r>
            <a:r>
              <a:rPr lang="en-US" dirty="0">
                <a:solidFill>
                  <a:srgbClr val="000000"/>
                </a:solidFill>
              </a:rPr>
              <a:t>entities that have been added to this ecosystem include containers and fog computing. </a:t>
            </a:r>
          </a:p>
        </p:txBody>
      </p:sp>
      <p:sp>
        <p:nvSpPr>
          <p:cNvPr id="3" name="Slide Number Placeholder 2"/>
          <p:cNvSpPr>
            <a:spLocks noGrp="1"/>
          </p:cNvSpPr>
          <p:nvPr>
            <p:ph type="sldNum" sz="quarter" idx="12"/>
          </p:nvPr>
        </p:nvSpPr>
        <p:spPr/>
        <p:txBody>
          <a:bodyPr/>
          <a:lstStyle/>
          <a:p>
            <a:fld id="{48006731-E88F-4A98-8123-F909F2262B54}" type="slidenum">
              <a:rPr lang="en-US" smtClean="0"/>
              <a:t>35</a:t>
            </a:fld>
            <a:endParaRPr lang="en-US"/>
          </a:p>
        </p:txBody>
      </p:sp>
    </p:spTree>
    <p:extLst>
      <p:ext uri="{BB962C8B-B14F-4D97-AF65-F5344CB8AC3E}">
        <p14:creationId xmlns:p14="http://schemas.microsoft.com/office/powerpoint/2010/main" val="4022891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rgbClr val="000000"/>
                </a:solidFill>
              </a:rPr>
              <a:t>What have we done so far?</a:t>
            </a:r>
            <a:endParaRPr lang="en-US" cap="none" dirty="0">
              <a:solidFill>
                <a:srgbClr val="000000"/>
              </a:solidFill>
            </a:endParaRPr>
          </a:p>
        </p:txBody>
      </p:sp>
      <p:sp>
        <p:nvSpPr>
          <p:cNvPr id="3" name="Content Placeholder 2"/>
          <p:cNvSpPr>
            <a:spLocks noGrp="1"/>
          </p:cNvSpPr>
          <p:nvPr>
            <p:ph idx="1"/>
          </p:nvPr>
        </p:nvSpPr>
        <p:spPr>
          <a:xfrm>
            <a:off x="1141412" y="2097088"/>
            <a:ext cx="9905999" cy="4499655"/>
          </a:xfrm>
        </p:spPr>
        <p:txBody>
          <a:bodyPr>
            <a:normAutofit/>
          </a:bodyPr>
          <a:lstStyle/>
          <a:p>
            <a:r>
              <a:rPr lang="en-US" dirty="0">
                <a:solidFill>
                  <a:srgbClr val="000000"/>
                </a:solidFill>
              </a:rPr>
              <a:t>We </a:t>
            </a:r>
            <a:r>
              <a:rPr lang="en-US" dirty="0" smtClean="0">
                <a:solidFill>
                  <a:srgbClr val="000000"/>
                </a:solidFill>
              </a:rPr>
              <a:t>have defined the </a:t>
            </a:r>
            <a:r>
              <a:rPr lang="en-US" dirty="0">
                <a:solidFill>
                  <a:srgbClr val="000000"/>
                </a:solidFill>
              </a:rPr>
              <a:t>ecosystem in the form of a pattern diagram </a:t>
            </a:r>
            <a:endParaRPr lang="en-US" dirty="0" smtClean="0">
              <a:solidFill>
                <a:srgbClr val="000000"/>
              </a:solidFill>
            </a:endParaRPr>
          </a:p>
          <a:p>
            <a:r>
              <a:rPr lang="en-US" dirty="0" smtClean="0">
                <a:solidFill>
                  <a:srgbClr val="000000"/>
                </a:solidFill>
              </a:rPr>
              <a:t>Some </a:t>
            </a:r>
            <a:r>
              <a:rPr lang="en-US" dirty="0">
                <a:solidFill>
                  <a:srgbClr val="000000"/>
                </a:solidFill>
              </a:rPr>
              <a:t>of the </a:t>
            </a:r>
            <a:r>
              <a:rPr lang="en-US" dirty="0" smtClean="0">
                <a:solidFill>
                  <a:srgbClr val="000000"/>
                </a:solidFill>
              </a:rPr>
              <a:t>units </a:t>
            </a:r>
            <a:r>
              <a:rPr lang="en-US" dirty="0">
                <a:solidFill>
                  <a:srgbClr val="000000"/>
                </a:solidFill>
              </a:rPr>
              <a:t>of this system have been already modeled as patterns and reference architectures using UML </a:t>
            </a:r>
            <a:r>
              <a:rPr lang="en-US" dirty="0" smtClean="0">
                <a:solidFill>
                  <a:srgbClr val="000000"/>
                </a:solidFill>
              </a:rPr>
              <a:t>models, </a:t>
            </a:r>
            <a:r>
              <a:rPr lang="en-US" dirty="0">
                <a:solidFill>
                  <a:srgbClr val="000000"/>
                </a:solidFill>
              </a:rPr>
              <a:t>but some are missing</a:t>
            </a:r>
          </a:p>
          <a:p>
            <a:r>
              <a:rPr lang="en-US" dirty="0">
                <a:solidFill>
                  <a:srgbClr val="000000"/>
                </a:solidFill>
              </a:rPr>
              <a:t>We </a:t>
            </a:r>
            <a:r>
              <a:rPr lang="en-US" dirty="0" smtClean="0">
                <a:solidFill>
                  <a:srgbClr val="000000"/>
                </a:solidFill>
              </a:rPr>
              <a:t>added </a:t>
            </a:r>
            <a:r>
              <a:rPr lang="en-US" dirty="0">
                <a:solidFill>
                  <a:srgbClr val="000000"/>
                </a:solidFill>
              </a:rPr>
              <a:t>to the cloud ecosystem newly identified components, described as </a:t>
            </a:r>
            <a:r>
              <a:rPr lang="en-US" dirty="0" smtClean="0">
                <a:solidFill>
                  <a:srgbClr val="000000"/>
                </a:solidFill>
              </a:rPr>
              <a:t>patterns (container, fog computing). </a:t>
            </a:r>
            <a:endParaRPr lang="en-US" dirty="0">
              <a:solidFill>
                <a:srgbClr val="000000"/>
              </a:solidFill>
            </a:endParaRPr>
          </a:p>
          <a:p>
            <a:r>
              <a:rPr lang="en-US" dirty="0">
                <a:solidFill>
                  <a:srgbClr val="000000"/>
                </a:solidFill>
              </a:rPr>
              <a:t>We </a:t>
            </a:r>
            <a:r>
              <a:rPr lang="en-US" dirty="0" smtClean="0">
                <a:solidFill>
                  <a:srgbClr val="000000"/>
                </a:solidFill>
              </a:rPr>
              <a:t>studied </a:t>
            </a:r>
            <a:r>
              <a:rPr lang="en-US" dirty="0">
                <a:solidFill>
                  <a:srgbClr val="000000"/>
                </a:solidFill>
              </a:rPr>
              <a:t>new types of systems, like IoT, which are driving the changes in cloud ecosystems. </a:t>
            </a:r>
          </a:p>
          <a:p>
            <a:r>
              <a:rPr lang="en-US" dirty="0">
                <a:solidFill>
                  <a:srgbClr val="000000"/>
                </a:solidFill>
              </a:rPr>
              <a:t>We also </a:t>
            </a:r>
            <a:r>
              <a:rPr lang="en-US" dirty="0" smtClean="0">
                <a:solidFill>
                  <a:srgbClr val="000000"/>
                </a:solidFill>
              </a:rPr>
              <a:t>discussed </a:t>
            </a:r>
            <a:r>
              <a:rPr lang="en-US" dirty="0">
                <a:solidFill>
                  <a:srgbClr val="000000"/>
                </a:solidFill>
              </a:rPr>
              <a:t>how this evolution is changing the way we handle software development and deployment</a:t>
            </a:r>
            <a:r>
              <a:rPr lang="en-US" dirty="0" smtClean="0">
                <a:solidFill>
                  <a:srgbClr val="000000"/>
                </a:solidFill>
              </a:rPr>
              <a:t>.</a:t>
            </a:r>
            <a:endParaRPr lang="en-US" dirty="0">
              <a:solidFill>
                <a:srgbClr val="000000"/>
              </a:solidFill>
            </a:endParaRPr>
          </a:p>
        </p:txBody>
      </p:sp>
    </p:spTree>
    <p:extLst>
      <p:ext uri="{BB962C8B-B14F-4D97-AF65-F5344CB8AC3E}">
        <p14:creationId xmlns:p14="http://schemas.microsoft.com/office/powerpoint/2010/main" val="25859018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models</a:t>
            </a:r>
            <a:endParaRPr lang="en-US" dirty="0"/>
          </a:p>
        </p:txBody>
      </p:sp>
      <p:sp>
        <p:nvSpPr>
          <p:cNvPr id="3" name="Content Placeholder 2"/>
          <p:cNvSpPr>
            <a:spLocks noGrp="1"/>
          </p:cNvSpPr>
          <p:nvPr>
            <p:ph idx="1"/>
          </p:nvPr>
        </p:nvSpPr>
        <p:spPr/>
        <p:txBody>
          <a:bodyPr>
            <a:normAutofit lnSpcReduction="10000"/>
          </a:bodyPr>
          <a:lstStyle/>
          <a:p>
            <a:r>
              <a:rPr lang="en-US" dirty="0" smtClean="0"/>
              <a:t>We started by describing models for clouds:</a:t>
            </a:r>
          </a:p>
          <a:p>
            <a:endParaRPr lang="en-US" dirty="0"/>
          </a:p>
          <a:p>
            <a:pPr marL="0" indent="0">
              <a:buNone/>
            </a:pPr>
            <a:r>
              <a:rPr lang="en-US" b="1" dirty="0" err="1" smtClean="0"/>
              <a:t>E.B.Fernandez</a:t>
            </a:r>
            <a:r>
              <a:rPr lang="en-US" b="1" dirty="0"/>
              <a:t>, “</a:t>
            </a:r>
            <a:r>
              <a:rPr lang="en-US" b="1" i="1" dirty="0"/>
              <a:t>Security patterns in practice: Building secure architectures using software patterns</a:t>
            </a:r>
            <a:r>
              <a:rPr lang="en-US" b="1" dirty="0"/>
              <a:t>”, Wiley Series on Software Design Patterns, </a:t>
            </a:r>
            <a:r>
              <a:rPr lang="en-US" b="1" dirty="0" smtClean="0"/>
              <a:t>2013  (Chapter 15 describes cloud architectures)</a:t>
            </a:r>
          </a:p>
          <a:p>
            <a:pPr marL="0" indent="0">
              <a:buNone/>
            </a:pPr>
            <a:endParaRPr lang="en-US" b="1" dirty="0"/>
          </a:p>
          <a:p>
            <a:pPr marL="0" indent="0">
              <a:buNone/>
            </a:pPr>
            <a:r>
              <a:rPr lang="en-US" b="1" dirty="0" err="1" smtClean="0"/>
              <a:t>E.B.Fernandez</a:t>
            </a:r>
            <a:r>
              <a:rPr lang="en-US" b="1" dirty="0"/>
              <a:t>, Raul </a:t>
            </a:r>
            <a:r>
              <a:rPr lang="en-US" b="1" dirty="0" err="1"/>
              <a:t>Monge</a:t>
            </a:r>
            <a:r>
              <a:rPr lang="en-US" b="1" dirty="0"/>
              <a:t>, and Keiko </a:t>
            </a:r>
            <a:r>
              <a:rPr lang="en-US" b="1" dirty="0" err="1"/>
              <a:t>Hashizume</a:t>
            </a:r>
            <a:r>
              <a:rPr lang="en-US" b="1" dirty="0"/>
              <a:t>, “Building a security reference architecture for cloud systems”, </a:t>
            </a:r>
            <a:r>
              <a:rPr lang="en-US" b="1" i="1" dirty="0"/>
              <a:t>Requirements Engineering</a:t>
            </a:r>
            <a:r>
              <a:rPr lang="en-US" b="1" dirty="0"/>
              <a:t>. </a:t>
            </a:r>
            <a:r>
              <a:rPr lang="en-US" b="1" dirty="0" err="1"/>
              <a:t>Doi</a:t>
            </a:r>
            <a:r>
              <a:rPr lang="en-US" b="1" dirty="0"/>
              <a:t>: 10.1007/s00766-014-0218-7, </a:t>
            </a:r>
            <a:r>
              <a:rPr lang="en-US" dirty="0"/>
              <a:t>June 2016, Volume 21, Issue 2,  pp 225-249. </a:t>
            </a:r>
          </a:p>
          <a:p>
            <a:pPr marL="0" indent="0">
              <a:buNone/>
            </a:pPr>
            <a:endParaRPr lang="en-US" i="1" dirty="0" smtClean="0"/>
          </a:p>
        </p:txBody>
      </p:sp>
    </p:spTree>
    <p:extLst>
      <p:ext uri="{BB962C8B-B14F-4D97-AF65-F5344CB8AC3E}">
        <p14:creationId xmlns:p14="http://schemas.microsoft.com/office/powerpoint/2010/main" val="816632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rgbClr val="000000"/>
                </a:solidFill>
              </a:rPr>
              <a:t>Models of </a:t>
            </a:r>
            <a:r>
              <a:rPr lang="en-US" cap="none" dirty="0" smtClean="0">
                <a:solidFill>
                  <a:srgbClr val="000000"/>
                </a:solidFill>
              </a:rPr>
              <a:t>Ecosystem Components</a:t>
            </a:r>
            <a:endParaRPr lang="en-US" cap="none" dirty="0">
              <a:solidFill>
                <a:srgbClr val="000000"/>
              </a:solidFill>
            </a:endParaRPr>
          </a:p>
        </p:txBody>
      </p:sp>
      <p:sp>
        <p:nvSpPr>
          <p:cNvPr id="3" name="Content Placeholder 2"/>
          <p:cNvSpPr>
            <a:spLocks noGrp="1"/>
          </p:cNvSpPr>
          <p:nvPr>
            <p:ph idx="1"/>
          </p:nvPr>
        </p:nvSpPr>
        <p:spPr/>
        <p:txBody>
          <a:bodyPr/>
          <a:lstStyle/>
          <a:p>
            <a:r>
              <a:rPr lang="en-US" dirty="0" smtClean="0">
                <a:solidFill>
                  <a:srgbClr val="000000"/>
                </a:solidFill>
              </a:rPr>
              <a:t>Software Container</a:t>
            </a:r>
          </a:p>
          <a:p>
            <a:r>
              <a:rPr lang="en-US" dirty="0" smtClean="0">
                <a:solidFill>
                  <a:srgbClr val="000000"/>
                </a:solidFill>
              </a:rPr>
              <a:t>Fog Computing</a:t>
            </a:r>
            <a:endParaRPr lang="en-US" dirty="0">
              <a:solidFill>
                <a:srgbClr val="000000"/>
              </a:solidFill>
            </a:endParaRPr>
          </a:p>
        </p:txBody>
      </p:sp>
      <p:sp>
        <p:nvSpPr>
          <p:cNvPr id="4" name="Slide Number Placeholder 3"/>
          <p:cNvSpPr>
            <a:spLocks noGrp="1"/>
          </p:cNvSpPr>
          <p:nvPr>
            <p:ph type="sldNum" sz="quarter" idx="12"/>
          </p:nvPr>
        </p:nvSpPr>
        <p:spPr/>
        <p:txBody>
          <a:bodyPr/>
          <a:lstStyle/>
          <a:p>
            <a:fld id="{48006731-E88F-4A98-8123-F909F2262B54}" type="slidenum">
              <a:rPr lang="en-US" smtClean="0">
                <a:solidFill>
                  <a:srgbClr val="000000"/>
                </a:solidFill>
              </a:rPr>
              <a:t>38</a:t>
            </a:fld>
            <a:endParaRPr lang="en-US">
              <a:solidFill>
                <a:srgbClr val="000000"/>
              </a:solidFill>
            </a:endParaRPr>
          </a:p>
        </p:txBody>
      </p:sp>
    </p:spTree>
    <p:extLst>
      <p:ext uri="{BB962C8B-B14F-4D97-AF65-F5344CB8AC3E}">
        <p14:creationId xmlns:p14="http://schemas.microsoft.com/office/powerpoint/2010/main" val="1153116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rgbClr val="000000"/>
                </a:solidFill>
              </a:rPr>
              <a:t>Software Container</a:t>
            </a:r>
            <a:endParaRPr lang="en-US" cap="none" dirty="0">
              <a:solidFill>
                <a:srgbClr val="000000"/>
              </a:solidFill>
            </a:endParaRPr>
          </a:p>
        </p:txBody>
      </p:sp>
      <p:sp>
        <p:nvSpPr>
          <p:cNvPr id="3" name="Content Placeholder 2"/>
          <p:cNvSpPr>
            <a:spLocks noGrp="1"/>
          </p:cNvSpPr>
          <p:nvPr>
            <p:ph idx="1"/>
          </p:nvPr>
        </p:nvSpPr>
        <p:spPr>
          <a:xfrm>
            <a:off x="1371600" y="2286000"/>
            <a:ext cx="5077326" cy="3581400"/>
          </a:xfrm>
        </p:spPr>
        <p:txBody>
          <a:bodyPr>
            <a:normAutofit/>
          </a:bodyPr>
          <a:lstStyle/>
          <a:p>
            <a:r>
              <a:rPr lang="en-US" i="1" dirty="0" smtClean="0">
                <a:solidFill>
                  <a:srgbClr val="000000"/>
                </a:solidFill>
              </a:rPr>
              <a:t>Intent:</a:t>
            </a:r>
            <a:r>
              <a:rPr lang="en-US" dirty="0">
                <a:solidFill>
                  <a:srgbClr val="000000"/>
                </a:solidFill>
              </a:rPr>
              <a:t/>
            </a:r>
            <a:br>
              <a:rPr lang="en-US" dirty="0">
                <a:solidFill>
                  <a:srgbClr val="000000"/>
                </a:solidFill>
              </a:rPr>
            </a:br>
            <a:r>
              <a:rPr lang="en-US" sz="1800" dirty="0" smtClean="0">
                <a:solidFill>
                  <a:srgbClr val="000000"/>
                </a:solidFill>
              </a:rPr>
              <a:t>A </a:t>
            </a:r>
            <a:r>
              <a:rPr lang="en-US" sz="1800" dirty="0">
                <a:solidFill>
                  <a:srgbClr val="000000"/>
                </a:solidFill>
              </a:rPr>
              <a:t>Software Container provides an execution environment for applications sharing a host OS, binaries, and libraries with other containers with strong isolation between them. </a:t>
            </a:r>
            <a:endParaRPr lang="en-US" sz="1800" dirty="0" smtClean="0">
              <a:solidFill>
                <a:srgbClr val="000000"/>
              </a:solidFill>
            </a:endParaRPr>
          </a:p>
          <a:p>
            <a:r>
              <a:rPr lang="en-US" sz="1800" dirty="0" smtClean="0">
                <a:solidFill>
                  <a:srgbClr val="000000"/>
                </a:solidFill>
              </a:rPr>
              <a:t>Containers </a:t>
            </a:r>
            <a:r>
              <a:rPr lang="en-US" sz="1800" dirty="0">
                <a:solidFill>
                  <a:srgbClr val="000000"/>
                </a:solidFill>
              </a:rPr>
              <a:t>are lightweight, portable, extensible, reliable, and secure</a:t>
            </a:r>
            <a:r>
              <a:rPr lang="en-US" sz="1800" dirty="0" smtClean="0">
                <a:solidFill>
                  <a:srgbClr val="000000"/>
                </a:solidFill>
              </a:rPr>
              <a:t>.</a:t>
            </a:r>
          </a:p>
          <a:p>
            <a:r>
              <a:rPr lang="en-US" sz="1800" dirty="0" smtClean="0">
                <a:solidFill>
                  <a:srgbClr val="000000"/>
                </a:solidFill>
              </a:rPr>
              <a:t>Docker is </a:t>
            </a:r>
            <a:r>
              <a:rPr lang="en-US" sz="1800" dirty="0">
                <a:solidFill>
                  <a:srgbClr val="000000"/>
                </a:solidFill>
              </a:rPr>
              <a:t>a popular example of software containers</a:t>
            </a:r>
            <a:r>
              <a:rPr lang="en-US" sz="1800" dirty="0" smtClean="0">
                <a:solidFill>
                  <a:srgbClr val="000000"/>
                </a:solidFill>
              </a:rPr>
              <a:t>.</a:t>
            </a:r>
          </a:p>
          <a:p>
            <a:endParaRPr lang="en-US" sz="1800" dirty="0">
              <a:solidFill>
                <a:srgbClr val="000000"/>
              </a:solidFill>
            </a:endParaRPr>
          </a:p>
        </p:txBody>
      </p:sp>
      <p:pic>
        <p:nvPicPr>
          <p:cNvPr id="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53617" y="3902324"/>
            <a:ext cx="3219183" cy="1651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53617" y="1428750"/>
            <a:ext cx="3219183" cy="212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421059" y="5657671"/>
            <a:ext cx="3884298" cy="646331"/>
          </a:xfrm>
          <a:prstGeom prst="rect">
            <a:avLst/>
          </a:prstGeom>
          <a:noFill/>
        </p:spPr>
        <p:txBody>
          <a:bodyPr wrap="square" rtlCol="0">
            <a:spAutoFit/>
          </a:bodyPr>
          <a:lstStyle/>
          <a:p>
            <a:pPr algn="ctr"/>
            <a:r>
              <a:rPr lang="en-US" altLang="en-US" sz="1200" dirty="0">
                <a:solidFill>
                  <a:srgbClr val="000000"/>
                </a:solidFill>
              </a:rPr>
              <a:t>Figure 1. “Two containers sharing one OS” </a:t>
            </a:r>
            <a:br>
              <a:rPr lang="en-US" altLang="en-US" sz="1200" dirty="0">
                <a:solidFill>
                  <a:srgbClr val="000000"/>
                </a:solidFill>
              </a:rPr>
            </a:br>
            <a:r>
              <a:rPr lang="en-US" altLang="en-US" sz="1200" dirty="0">
                <a:solidFill>
                  <a:srgbClr val="000000"/>
                </a:solidFill>
              </a:rPr>
              <a:t>vs “A Virtual machine”</a:t>
            </a:r>
          </a:p>
          <a:p>
            <a:pPr algn="ctr"/>
            <a:endParaRPr lang="en-US" sz="1200" dirty="0">
              <a:solidFill>
                <a:srgbClr val="000000"/>
              </a:solidFill>
            </a:endParaRPr>
          </a:p>
        </p:txBody>
      </p:sp>
      <p:sp>
        <p:nvSpPr>
          <p:cNvPr id="7" name="Slide Number Placeholder 6"/>
          <p:cNvSpPr>
            <a:spLocks noGrp="1"/>
          </p:cNvSpPr>
          <p:nvPr>
            <p:ph type="sldNum" sz="quarter" idx="12"/>
          </p:nvPr>
        </p:nvSpPr>
        <p:spPr/>
        <p:txBody>
          <a:bodyPr/>
          <a:lstStyle/>
          <a:p>
            <a:fld id="{48006731-E88F-4A98-8123-F909F2262B54}" type="slidenum">
              <a:rPr lang="en-US" smtClean="0">
                <a:solidFill>
                  <a:srgbClr val="000000"/>
                </a:solidFill>
              </a:rPr>
              <a:t>39</a:t>
            </a:fld>
            <a:endParaRPr lang="en-US">
              <a:solidFill>
                <a:srgbClr val="000000"/>
              </a:solidFill>
            </a:endParaRPr>
          </a:p>
        </p:txBody>
      </p:sp>
    </p:spTree>
    <p:extLst>
      <p:ext uri="{BB962C8B-B14F-4D97-AF65-F5344CB8AC3E}">
        <p14:creationId xmlns:p14="http://schemas.microsoft.com/office/powerpoint/2010/main" val="241885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5"/>
          <p:cNvSpPr>
            <a:spLocks noChangeArrowheads="1"/>
          </p:cNvSpPr>
          <p:nvPr/>
        </p:nvSpPr>
        <p:spPr bwMode="auto">
          <a:xfrm>
            <a:off x="1524001" y="12536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graphicFrame>
        <p:nvGraphicFramePr>
          <p:cNvPr id="584707" name="Object 4"/>
          <p:cNvGraphicFramePr>
            <a:graphicFrameLocks noChangeAspect="1"/>
          </p:cNvGraphicFramePr>
          <p:nvPr/>
        </p:nvGraphicFramePr>
        <p:xfrm>
          <a:off x="3048000" y="990600"/>
          <a:ext cx="6705600" cy="4286250"/>
        </p:xfrm>
        <a:graphic>
          <a:graphicData uri="http://schemas.openxmlformats.org/presentationml/2006/ole">
            <mc:AlternateContent xmlns:mc="http://schemas.openxmlformats.org/markup-compatibility/2006">
              <mc:Choice xmlns:v="urn:schemas-microsoft-com:vml" Requires="v">
                <p:oleObj spid="_x0000_s6179" r:id="rId3" imgW="7421475" imgH="5896313" progId="Visio.Drawing.11">
                  <p:embed/>
                </p:oleObj>
              </mc:Choice>
              <mc:Fallback>
                <p:oleObj r:id="rId3" imgW="7421475" imgH="589631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15508"/>
                      <a:stretch>
                        <a:fillRect/>
                      </a:stretch>
                    </p:blipFill>
                    <p:spPr bwMode="auto">
                      <a:xfrm>
                        <a:off x="3048000" y="990600"/>
                        <a:ext cx="67056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6"/>
          <p:cNvSpPr txBox="1">
            <a:spLocks noChangeArrowheads="1"/>
          </p:cNvSpPr>
          <p:nvPr/>
        </p:nvSpPr>
        <p:spPr>
          <a:xfrm>
            <a:off x="2209800" y="228600"/>
            <a:ext cx="7772400" cy="1143000"/>
          </a:xfrm>
          <a:prstGeom prst="rect">
            <a:avLst/>
          </a:prstGeom>
        </p:spPr>
        <p:txBody>
          <a:bodyPr/>
          <a:lstStyle/>
          <a:p>
            <a:pPr algn="ctr" eaLnBrk="1" hangingPunct="1">
              <a:defRPr/>
            </a:pPr>
            <a:r>
              <a:rPr lang="en-US" sz="3600" b="1" kern="0" dirty="0">
                <a:solidFill>
                  <a:schemeClr val="tx2"/>
                </a:solidFill>
                <a:latin typeface="+mj-lt"/>
                <a:ea typeface="+mj-ea"/>
                <a:cs typeface="+mj-cs"/>
              </a:rPr>
              <a:t>Sensor </a:t>
            </a:r>
            <a:r>
              <a:rPr lang="en-US" sz="3600" b="1" kern="0" dirty="0" smtClean="0">
                <a:solidFill>
                  <a:schemeClr val="tx2"/>
                </a:solidFill>
                <a:latin typeface="+mj-lt"/>
                <a:ea typeface="+mj-ea"/>
                <a:cs typeface="+mj-cs"/>
              </a:rPr>
              <a:t>node pattern</a:t>
            </a:r>
            <a:endParaRPr lang="en-US" sz="3600" b="1" kern="0" dirty="0">
              <a:solidFill>
                <a:schemeClr val="tx2"/>
              </a:solidFill>
              <a:latin typeface="+mj-lt"/>
              <a:ea typeface="+mj-ea"/>
              <a:cs typeface="+mj-cs"/>
            </a:endParaRPr>
          </a:p>
        </p:txBody>
      </p:sp>
    </p:spTree>
    <p:extLst>
      <p:ext uri="{BB962C8B-B14F-4D97-AF65-F5344CB8AC3E}">
        <p14:creationId xmlns:p14="http://schemas.microsoft.com/office/powerpoint/2010/main" val="28269143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73109"/>
            <a:ext cx="9905998" cy="1478570"/>
          </a:xfrm>
        </p:spPr>
        <p:txBody>
          <a:bodyPr/>
          <a:lstStyle/>
          <a:p>
            <a:r>
              <a:rPr lang="en-US" cap="none" dirty="0" smtClean="0">
                <a:solidFill>
                  <a:srgbClr val="000000"/>
                </a:solidFill>
              </a:rPr>
              <a:t>Class Diagram for Software Container</a:t>
            </a:r>
            <a:endParaRPr lang="en-US" cap="none" dirty="0">
              <a:solidFill>
                <a:srgbClr val="000000"/>
              </a:solidFill>
            </a:endParaRPr>
          </a:p>
        </p:txBody>
      </p:sp>
      <p:pic>
        <p:nvPicPr>
          <p:cNvPr id="8" name="Picture 2"/>
          <p:cNvPicPr>
            <a:picLocks noChangeAspect="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2536724" y="1794098"/>
            <a:ext cx="7374192" cy="4524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48006731-E88F-4A98-8123-F909F2262B54}" type="slidenum">
              <a:rPr lang="en-US" smtClean="0">
                <a:solidFill>
                  <a:srgbClr val="000000"/>
                </a:solidFill>
              </a:rPr>
              <a:t>40</a:t>
            </a:fld>
            <a:endParaRPr lang="en-US">
              <a:solidFill>
                <a:srgbClr val="000000"/>
              </a:solidFill>
            </a:endParaRPr>
          </a:p>
        </p:txBody>
      </p:sp>
    </p:spTree>
    <p:extLst>
      <p:ext uri="{BB962C8B-B14F-4D97-AF65-F5344CB8AC3E}">
        <p14:creationId xmlns:p14="http://schemas.microsoft.com/office/powerpoint/2010/main" val="712204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DevOps</a:t>
            </a:r>
            <a:endParaRPr lang="en-US" dirty="0">
              <a:solidFill>
                <a:srgbClr val="000000"/>
              </a:solidFill>
            </a:endParaRPr>
          </a:p>
        </p:txBody>
      </p:sp>
      <p:sp>
        <p:nvSpPr>
          <p:cNvPr id="3" name="Content Placeholder 2"/>
          <p:cNvSpPr>
            <a:spLocks noGrp="1"/>
          </p:cNvSpPr>
          <p:nvPr>
            <p:ph idx="1"/>
          </p:nvPr>
        </p:nvSpPr>
        <p:spPr/>
        <p:txBody>
          <a:bodyPr>
            <a:normAutofit/>
          </a:bodyPr>
          <a:lstStyle/>
          <a:p>
            <a:pPr defTabSz="931774">
              <a:defRPr/>
            </a:pPr>
            <a:r>
              <a:rPr lang="en-US" dirty="0">
                <a:solidFill>
                  <a:srgbClr val="000000"/>
                </a:solidFill>
              </a:rPr>
              <a:t>The cloud has had an impact on all facets of the computing world including software development. </a:t>
            </a:r>
            <a:endParaRPr lang="en-US" dirty="0" smtClean="0">
              <a:solidFill>
                <a:srgbClr val="000000"/>
              </a:solidFill>
            </a:endParaRPr>
          </a:p>
          <a:p>
            <a:pPr defTabSz="931774">
              <a:defRPr/>
            </a:pPr>
            <a:r>
              <a:rPr lang="en-US" dirty="0">
                <a:solidFill>
                  <a:srgbClr val="000000"/>
                </a:solidFill>
              </a:rPr>
              <a:t>Emerging technologies like Cloud Computing, IoT and DevOps are mutually influencing each other. </a:t>
            </a:r>
          </a:p>
          <a:p>
            <a:r>
              <a:rPr lang="en-US" dirty="0">
                <a:solidFill>
                  <a:srgbClr val="000000"/>
                </a:solidFill>
              </a:rPr>
              <a:t>DevOps is being enabled by the cloud. </a:t>
            </a:r>
          </a:p>
          <a:p>
            <a:pPr marL="0" indent="0">
              <a:buNone/>
            </a:pPr>
            <a:endParaRPr lang="en-US" dirty="0">
              <a:solidFill>
                <a:srgbClr val="000000"/>
              </a:solidFill>
            </a:endParaRPr>
          </a:p>
        </p:txBody>
      </p:sp>
      <p:sp>
        <p:nvSpPr>
          <p:cNvPr id="4" name="Slide Number Placeholder 3"/>
          <p:cNvSpPr>
            <a:spLocks noGrp="1"/>
          </p:cNvSpPr>
          <p:nvPr>
            <p:ph type="sldNum" sz="quarter" idx="12"/>
          </p:nvPr>
        </p:nvSpPr>
        <p:spPr/>
        <p:txBody>
          <a:bodyPr/>
          <a:lstStyle/>
          <a:p>
            <a:fld id="{48006731-E88F-4A98-8123-F909F2262B54}" type="slidenum">
              <a:rPr lang="en-US" smtClean="0">
                <a:solidFill>
                  <a:srgbClr val="000000"/>
                </a:solidFill>
              </a:rPr>
              <a:t>41</a:t>
            </a:fld>
            <a:endParaRPr lang="en-US">
              <a:solidFill>
                <a:srgbClr val="000000"/>
              </a:solidFill>
            </a:endParaRPr>
          </a:p>
        </p:txBody>
      </p:sp>
    </p:spTree>
    <p:extLst>
      <p:ext uri="{BB962C8B-B14F-4D97-AF65-F5344CB8AC3E}">
        <p14:creationId xmlns:p14="http://schemas.microsoft.com/office/powerpoint/2010/main" val="1277062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824" y="61999"/>
            <a:ext cx="9905998" cy="1478570"/>
          </a:xfrm>
        </p:spPr>
        <p:txBody>
          <a:bodyPr/>
          <a:lstStyle/>
          <a:p>
            <a:r>
              <a:rPr lang="en-US" cap="none" dirty="0" smtClean="0">
                <a:solidFill>
                  <a:srgbClr val="000000"/>
                </a:solidFill>
              </a:rPr>
              <a:t>Internet of Things - Cloud</a:t>
            </a:r>
            <a:endParaRPr lang="en-US" cap="none" dirty="0">
              <a:solidFill>
                <a:srgbClr val="00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8210" y="2475829"/>
            <a:ext cx="6095238" cy="317460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0980" y="1902476"/>
            <a:ext cx="1905381" cy="14618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693" y="4018536"/>
            <a:ext cx="1770029" cy="135795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8387" y="1137250"/>
            <a:ext cx="1950123" cy="149612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9136" y="3061399"/>
            <a:ext cx="2132593" cy="163611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9409" y="5125539"/>
            <a:ext cx="2132593" cy="1636117"/>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9262" y="5125540"/>
            <a:ext cx="2132593" cy="163611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8178" y="997259"/>
            <a:ext cx="2132593" cy="1636117"/>
          </a:xfrm>
          <a:prstGeom prst="rect">
            <a:avLst/>
          </a:prstGeom>
        </p:spPr>
      </p:pic>
      <p:cxnSp>
        <p:nvCxnSpPr>
          <p:cNvPr id="14" name="Curved Connector 13"/>
          <p:cNvCxnSpPr>
            <a:stCxn id="11" idx="2"/>
          </p:cNvCxnSpPr>
          <p:nvPr/>
        </p:nvCxnSpPr>
        <p:spPr>
          <a:xfrm rot="5400000">
            <a:off x="6111324" y="2756527"/>
            <a:ext cx="246302" cy="1"/>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646486" y="3208928"/>
            <a:ext cx="245301" cy="1721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3173265" y="4225997"/>
            <a:ext cx="451502" cy="545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flipV="1">
            <a:off x="5320545" y="5376495"/>
            <a:ext cx="548149" cy="273939"/>
          </a:xfrm>
          <a:prstGeom prst="curvedConnector3">
            <a:avLst>
              <a:gd name="adj1" fmla="val 10228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p:nvPr/>
        </p:nvCxnSpPr>
        <p:spPr>
          <a:xfrm rot="10800000">
            <a:off x="7956645" y="4995081"/>
            <a:ext cx="321742" cy="130458"/>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8" idx="1"/>
          </p:cNvCxnSpPr>
          <p:nvPr/>
        </p:nvCxnSpPr>
        <p:spPr>
          <a:xfrm rot="10800000">
            <a:off x="8652682" y="3879458"/>
            <a:ext cx="716455" cy="1"/>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p:nvPr/>
        </p:nvCxnSpPr>
        <p:spPr>
          <a:xfrm rot="5400000">
            <a:off x="7969483" y="2623860"/>
            <a:ext cx="585570" cy="289506"/>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p:nvPr/>
        </p:nvCxnSpPr>
        <p:spPr>
          <a:xfrm flipV="1">
            <a:off x="3891787" y="2066750"/>
            <a:ext cx="1160703" cy="638469"/>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p:nvPr/>
        </p:nvCxnSpPr>
        <p:spPr>
          <a:xfrm rot="10800000">
            <a:off x="7459487" y="1867699"/>
            <a:ext cx="658029" cy="17615"/>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p:cNvCxnSpPr/>
          <p:nvPr/>
        </p:nvCxnSpPr>
        <p:spPr>
          <a:xfrm>
            <a:off x="9862002" y="2615790"/>
            <a:ext cx="366508" cy="263889"/>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p:nvPr/>
        </p:nvCxnSpPr>
        <p:spPr>
          <a:xfrm rot="5400000">
            <a:off x="9948436" y="4884902"/>
            <a:ext cx="538772" cy="473768"/>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p:nvPr/>
        </p:nvCxnSpPr>
        <p:spPr>
          <a:xfrm rot="10800000">
            <a:off x="5320544" y="6114197"/>
            <a:ext cx="2264931" cy="12700"/>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p:cNvCxnSpPr/>
          <p:nvPr/>
        </p:nvCxnSpPr>
        <p:spPr>
          <a:xfrm rot="10800000">
            <a:off x="2675928" y="5268036"/>
            <a:ext cx="393335" cy="247538"/>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p:cNvCxnSpPr/>
          <p:nvPr/>
        </p:nvCxnSpPr>
        <p:spPr>
          <a:xfrm rot="5400000">
            <a:off x="2244764" y="3632850"/>
            <a:ext cx="371911" cy="121303"/>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64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500"/>
                                        <p:tgtEl>
                                          <p:spTgt spid="28"/>
                                        </p:tgtEl>
                                      </p:cBhvr>
                                    </p:animEffect>
                                  </p:childTnLst>
                                </p:cTn>
                              </p:par>
                              <p:par>
                                <p:cTn id="24" presetID="22" presetClass="entr" presetSubtype="8"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par>
                                <p:cTn id="27" presetID="22" presetClass="entr" presetSubtype="8"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500"/>
                                        <p:tgtEl>
                                          <p:spTgt spid="30"/>
                                        </p:tgtEl>
                                      </p:cBhvr>
                                    </p:animEffect>
                                  </p:childTnLst>
                                </p:cTn>
                              </p:par>
                              <p:par>
                                <p:cTn id="30" presetID="22" presetClass="entr" presetSubtype="8"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par>
                                <p:cTn id="33" presetID="22" presetClass="entr" presetSubtype="8"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par>
                                <p:cTn id="36" presetID="22" presetClass="entr" presetSubtype="8"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par>
                                <p:cTn id="39" presetID="22" presetClass="entr" presetSubtype="8"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ipe(left)">
                                      <p:cBhvr>
                                        <p:cTn id="41" dur="500"/>
                                        <p:tgtEl>
                                          <p:spTgt spid="34"/>
                                        </p:tgtEl>
                                      </p:cBhvr>
                                    </p:animEffect>
                                  </p:childTnLst>
                                </p:cTn>
                              </p:par>
                              <p:par>
                                <p:cTn id="42" presetID="22" presetClass="entr" presetSubtype="8"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500"/>
                                        <p:tgtEl>
                                          <p:spTgt spid="22"/>
                                        </p:tgtEl>
                                      </p:cBhvr>
                                    </p:animEffect>
                                  </p:childTnLst>
                                </p:cTn>
                              </p:par>
                              <p:par>
                                <p:cTn id="45" presetID="22" presetClass="entr" presetSubtype="8"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left)">
                                      <p:cBhvr>
                                        <p:cTn id="47" dur="500"/>
                                        <p:tgtEl>
                                          <p:spTgt spid="36"/>
                                        </p:tgtEl>
                                      </p:cBhvr>
                                    </p:animEffect>
                                  </p:childTnLst>
                                </p:cTn>
                              </p:par>
                              <p:par>
                                <p:cTn id="48" presetID="22" presetClass="entr" presetSubtype="8" fill="hold"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left)">
                                      <p:cBhvr>
                                        <p:cTn id="50" dur="500"/>
                                        <p:tgtEl>
                                          <p:spTgt spid="20"/>
                                        </p:tgtEl>
                                      </p:cBhvr>
                                    </p:animEffect>
                                  </p:childTnLst>
                                </p:cTn>
                              </p:par>
                              <p:par>
                                <p:cTn id="51" presetID="22" presetClass="entr" presetSubtype="8"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left)">
                                      <p:cBhvr>
                                        <p:cTn id="53" dur="500"/>
                                        <p:tgtEl>
                                          <p:spTgt spid="38"/>
                                        </p:tgtEl>
                                      </p:cBhvr>
                                    </p:animEffect>
                                  </p:childTnLst>
                                </p:cTn>
                              </p:par>
                              <p:par>
                                <p:cTn id="54" presetID="22" presetClass="entr" presetSubtype="8" fill="hold"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left)">
                                      <p:cBhvr>
                                        <p:cTn id="56" dur="500"/>
                                        <p:tgtEl>
                                          <p:spTgt spid="18"/>
                                        </p:tgtEl>
                                      </p:cBhvr>
                                    </p:animEffect>
                                  </p:childTnLst>
                                </p:cTn>
                              </p:par>
                              <p:par>
                                <p:cTn id="57" presetID="22" presetClass="entr" presetSubtype="8"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left)">
                                      <p:cBhvr>
                                        <p:cTn id="59" dur="500"/>
                                        <p:tgtEl>
                                          <p:spTgt spid="40"/>
                                        </p:tgtEl>
                                      </p:cBhvr>
                                    </p:animEffect>
                                  </p:childTnLst>
                                </p:cTn>
                              </p:par>
                              <p:par>
                                <p:cTn id="60" presetID="22" presetClass="entr" presetSubtype="8" fill="hold"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left)">
                                      <p:cBhvr>
                                        <p:cTn id="6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rgbClr val="000000"/>
                </a:solidFill>
              </a:rPr>
              <a:t>Problem Domain</a:t>
            </a:r>
            <a:endParaRPr lang="en-US" cap="none" dirty="0">
              <a:solidFill>
                <a:srgbClr val="000000"/>
              </a:solidFill>
            </a:endParaRPr>
          </a:p>
        </p:txBody>
      </p:sp>
      <p:graphicFrame>
        <p:nvGraphicFramePr>
          <p:cNvPr id="4" name="Content Placeholder 3"/>
          <p:cNvGraphicFramePr>
            <a:graphicFrameLocks noGrp="1"/>
          </p:cNvGraphicFramePr>
          <p:nvPr>
            <p:ph idx="1"/>
            <p:extLst/>
          </p:nvPr>
        </p:nvGraphicFramePr>
        <p:xfrm>
          <a:off x="711200" y="1917700"/>
          <a:ext cx="10336213"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5" name="Group 24"/>
          <p:cNvGrpSpPr/>
          <p:nvPr/>
        </p:nvGrpSpPr>
        <p:grpSpPr>
          <a:xfrm>
            <a:off x="913607" y="2456428"/>
            <a:ext cx="4952999" cy="1779815"/>
            <a:chOff x="1141413" y="2465615"/>
            <a:chExt cx="4952999" cy="1779815"/>
          </a:xfrm>
        </p:grpSpPr>
        <p:sp>
          <p:nvSpPr>
            <p:cNvPr id="8" name="Rounded Rectangle 7"/>
            <p:cNvSpPr/>
            <p:nvPr/>
          </p:nvSpPr>
          <p:spPr>
            <a:xfrm>
              <a:off x="1141413" y="2465615"/>
              <a:ext cx="2824843" cy="107768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rPr>
                <a:t>Security Issues in Fog Computing</a:t>
              </a:r>
              <a:endParaRPr lang="en-US" dirty="0">
                <a:solidFill>
                  <a:srgbClr val="000000"/>
                </a:solidFill>
              </a:endParaRPr>
            </a:p>
          </p:txBody>
        </p:sp>
        <p:cxnSp>
          <p:nvCxnSpPr>
            <p:cNvPr id="21" name="Curved Connector 20"/>
            <p:cNvCxnSpPr>
              <a:endCxn id="8" idx="3"/>
            </p:cNvCxnSpPr>
            <p:nvPr/>
          </p:nvCxnSpPr>
          <p:spPr>
            <a:xfrm rot="10800000">
              <a:off x="3966256" y="3004459"/>
              <a:ext cx="2128156" cy="1240971"/>
            </a:xfrm>
            <a:prstGeom prst="curvedConnector3">
              <a:avLst>
                <a:gd name="adj1" fmla="val 60742"/>
              </a:avLst>
            </a:prstGeom>
            <a:ln w="19050">
              <a:solidFill>
                <a:srgbClr val="000000"/>
              </a:solidFill>
              <a:headEnd type="oval"/>
              <a:tailEnd type="arrow"/>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6467929" y="2618015"/>
            <a:ext cx="3200400" cy="1260815"/>
            <a:chOff x="6645729" y="2759529"/>
            <a:chExt cx="3200400" cy="1260815"/>
          </a:xfrm>
        </p:grpSpPr>
        <p:sp>
          <p:nvSpPr>
            <p:cNvPr id="5" name="Rounded Rectangle 4"/>
            <p:cNvSpPr/>
            <p:nvPr/>
          </p:nvSpPr>
          <p:spPr>
            <a:xfrm>
              <a:off x="7821386" y="2759529"/>
              <a:ext cx="2024743" cy="7837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rPr>
                <a:t>Fog Computing</a:t>
              </a:r>
              <a:endParaRPr lang="en-US" dirty="0">
                <a:solidFill>
                  <a:srgbClr val="000000"/>
                </a:solidFill>
              </a:endParaRPr>
            </a:p>
          </p:txBody>
        </p:sp>
        <p:cxnSp>
          <p:nvCxnSpPr>
            <p:cNvPr id="23" name="Curved Connector 22"/>
            <p:cNvCxnSpPr>
              <a:endCxn id="5" idx="1"/>
            </p:cNvCxnSpPr>
            <p:nvPr/>
          </p:nvCxnSpPr>
          <p:spPr>
            <a:xfrm flipV="1">
              <a:off x="6645729" y="3151415"/>
              <a:ext cx="1175657" cy="868929"/>
            </a:xfrm>
            <a:prstGeom prst="curvedConnector3">
              <a:avLst>
                <a:gd name="adj1" fmla="val 61883"/>
              </a:avLst>
            </a:prstGeom>
            <a:ln w="19050">
              <a:solidFill>
                <a:srgbClr val="000000"/>
              </a:solidFill>
              <a:headEnd type="ova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3662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right)">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rgbClr val="000000"/>
                </a:solidFill>
              </a:rPr>
              <a:t>Internet of Things</a:t>
            </a:r>
            <a:endParaRPr lang="en-US" cap="none" dirty="0">
              <a:solidFill>
                <a:srgbClr val="000000"/>
              </a:solidFill>
            </a:endParaRPr>
          </a:p>
        </p:txBody>
      </p:sp>
      <p:sp>
        <p:nvSpPr>
          <p:cNvPr id="3" name="Content Placeholder 2"/>
          <p:cNvSpPr>
            <a:spLocks noGrp="1"/>
          </p:cNvSpPr>
          <p:nvPr>
            <p:ph idx="1"/>
          </p:nvPr>
        </p:nvSpPr>
        <p:spPr/>
        <p:txBody>
          <a:bodyPr>
            <a:normAutofit fontScale="85000" lnSpcReduction="10000"/>
          </a:bodyPr>
          <a:lstStyle/>
          <a:p>
            <a:r>
              <a:rPr lang="en-US" dirty="0">
                <a:solidFill>
                  <a:srgbClr val="000000"/>
                </a:solidFill>
              </a:rPr>
              <a:t>The IoT has found its application in various domains. </a:t>
            </a:r>
            <a:endParaRPr lang="en-US" dirty="0" smtClean="0">
              <a:solidFill>
                <a:srgbClr val="000000"/>
              </a:solidFill>
            </a:endParaRPr>
          </a:p>
          <a:p>
            <a:pPr lvl="1"/>
            <a:r>
              <a:rPr lang="en-US" dirty="0">
                <a:solidFill>
                  <a:srgbClr val="000000"/>
                </a:solidFill>
              </a:rPr>
              <a:t>Examples include smart traffic control, smart grid, wireless sensor networks, precision agriculture, intelligent buildings, health care, industrial automation, oil and gas, etc. </a:t>
            </a:r>
            <a:endParaRPr lang="en-US" dirty="0" smtClean="0">
              <a:solidFill>
                <a:srgbClr val="000000"/>
              </a:solidFill>
            </a:endParaRPr>
          </a:p>
          <a:p>
            <a:r>
              <a:rPr lang="en-US" dirty="0" smtClean="0">
                <a:solidFill>
                  <a:srgbClr val="000000"/>
                </a:solidFill>
              </a:rPr>
              <a:t>The </a:t>
            </a:r>
            <a:r>
              <a:rPr lang="en-US" dirty="0">
                <a:solidFill>
                  <a:srgbClr val="000000"/>
                </a:solidFill>
              </a:rPr>
              <a:t>IoT has brought about an explosive proliferation of endpoints. </a:t>
            </a:r>
            <a:endParaRPr lang="en-US" dirty="0" smtClean="0">
              <a:solidFill>
                <a:srgbClr val="000000"/>
              </a:solidFill>
            </a:endParaRPr>
          </a:p>
          <a:p>
            <a:pPr lvl="1"/>
            <a:r>
              <a:rPr lang="en-US" dirty="0" smtClean="0">
                <a:solidFill>
                  <a:srgbClr val="000000"/>
                </a:solidFill>
              </a:rPr>
              <a:t>According </a:t>
            </a:r>
            <a:r>
              <a:rPr lang="en-US" dirty="0">
                <a:solidFill>
                  <a:srgbClr val="000000"/>
                </a:solidFill>
              </a:rPr>
              <a:t>to an estimate, nearly 50 billion heterogeneous devices will be connected to the internet by 2020. </a:t>
            </a:r>
            <a:endParaRPr lang="en-US" dirty="0" smtClean="0">
              <a:solidFill>
                <a:srgbClr val="000000"/>
              </a:solidFill>
            </a:endParaRPr>
          </a:p>
          <a:p>
            <a:pPr lvl="1"/>
            <a:r>
              <a:rPr lang="en-US" dirty="0" smtClean="0">
                <a:solidFill>
                  <a:srgbClr val="000000"/>
                </a:solidFill>
              </a:rPr>
              <a:t>Storage </a:t>
            </a:r>
            <a:r>
              <a:rPr lang="en-US" dirty="0">
                <a:solidFill>
                  <a:srgbClr val="000000"/>
                </a:solidFill>
              </a:rPr>
              <a:t>and processing costs are declining and the devices are getting smaller and less expensive</a:t>
            </a:r>
            <a:r>
              <a:rPr lang="en-US" dirty="0" smtClean="0">
                <a:solidFill>
                  <a:srgbClr val="000000"/>
                </a:solidFill>
              </a:rPr>
              <a:t>.</a:t>
            </a:r>
          </a:p>
          <a:p>
            <a:r>
              <a:rPr lang="en-US" dirty="0" smtClean="0">
                <a:solidFill>
                  <a:srgbClr val="000000"/>
                </a:solidFill>
              </a:rPr>
              <a:t>Increased intelligence </a:t>
            </a:r>
            <a:r>
              <a:rPr lang="en-US" dirty="0">
                <a:solidFill>
                  <a:srgbClr val="000000"/>
                </a:solidFill>
              </a:rPr>
              <a:t>of these </a:t>
            </a:r>
            <a:r>
              <a:rPr lang="en-US" dirty="0" smtClean="0">
                <a:solidFill>
                  <a:srgbClr val="000000"/>
                </a:solidFill>
              </a:rPr>
              <a:t>devices</a:t>
            </a:r>
          </a:p>
          <a:p>
            <a:r>
              <a:rPr lang="en-US" dirty="0">
                <a:solidFill>
                  <a:srgbClr val="000000"/>
                </a:solidFill>
              </a:rPr>
              <a:t>H</a:t>
            </a:r>
            <a:r>
              <a:rPr lang="en-US" dirty="0" smtClean="0">
                <a:solidFill>
                  <a:srgbClr val="000000"/>
                </a:solidFill>
              </a:rPr>
              <a:t>uge </a:t>
            </a:r>
            <a:r>
              <a:rPr lang="en-US" dirty="0">
                <a:solidFill>
                  <a:srgbClr val="000000"/>
                </a:solidFill>
              </a:rPr>
              <a:t>amounts of </a:t>
            </a:r>
            <a:r>
              <a:rPr lang="en-US" dirty="0" smtClean="0">
                <a:solidFill>
                  <a:srgbClr val="000000"/>
                </a:solidFill>
              </a:rPr>
              <a:t>data</a:t>
            </a:r>
          </a:p>
          <a:p>
            <a:pPr lvl="1"/>
            <a:r>
              <a:rPr lang="en-US" dirty="0" smtClean="0">
                <a:solidFill>
                  <a:srgbClr val="000000"/>
                </a:solidFill>
              </a:rPr>
              <a:t>90</a:t>
            </a:r>
            <a:r>
              <a:rPr lang="en-US" dirty="0">
                <a:solidFill>
                  <a:srgbClr val="000000"/>
                </a:solidFill>
              </a:rPr>
              <a:t>% of the world’s data was created in the last 2 years, and it is increasing exponentially. </a:t>
            </a:r>
            <a:endParaRPr lang="en-US" dirty="0" smtClean="0">
              <a:solidFill>
                <a:srgbClr val="000000"/>
              </a:solidFill>
            </a:endParaRPr>
          </a:p>
          <a:p>
            <a:r>
              <a:rPr lang="en-US" dirty="0" smtClean="0">
                <a:solidFill>
                  <a:srgbClr val="000000"/>
                </a:solidFill>
              </a:rPr>
              <a:t>We </a:t>
            </a:r>
            <a:r>
              <a:rPr lang="en-US" dirty="0">
                <a:solidFill>
                  <a:srgbClr val="000000"/>
                </a:solidFill>
              </a:rPr>
              <a:t>need to manage the large number of devices and process the data produced by them.</a:t>
            </a:r>
            <a:r>
              <a:rPr lang="en-US" dirty="0" smtClean="0">
                <a:solidFill>
                  <a:srgbClr val="000000"/>
                </a:solidFill>
              </a:rPr>
              <a:t> </a:t>
            </a:r>
            <a:endParaRPr lang="en-US" dirty="0">
              <a:solidFill>
                <a:srgbClr val="000000"/>
              </a:solidFill>
            </a:endParaRPr>
          </a:p>
        </p:txBody>
      </p:sp>
      <p:sp>
        <p:nvSpPr>
          <p:cNvPr id="4" name="Slide Number Placeholder 3"/>
          <p:cNvSpPr>
            <a:spLocks noGrp="1"/>
          </p:cNvSpPr>
          <p:nvPr>
            <p:ph type="sldNum" sz="quarter" idx="12"/>
          </p:nvPr>
        </p:nvSpPr>
        <p:spPr/>
        <p:txBody>
          <a:bodyPr/>
          <a:lstStyle/>
          <a:p>
            <a:fld id="{48006731-E88F-4A98-8123-F909F2262B54}" type="slidenum">
              <a:rPr lang="en-US" smtClean="0">
                <a:solidFill>
                  <a:srgbClr val="000000"/>
                </a:solidFill>
              </a:rPr>
              <a:t>44</a:t>
            </a:fld>
            <a:endParaRPr lang="en-US">
              <a:solidFill>
                <a:srgbClr val="000000"/>
              </a:solidFill>
            </a:endParaRPr>
          </a:p>
        </p:txBody>
      </p:sp>
    </p:spTree>
    <p:extLst>
      <p:ext uri="{BB962C8B-B14F-4D97-AF65-F5344CB8AC3E}">
        <p14:creationId xmlns:p14="http://schemas.microsoft.com/office/powerpoint/2010/main" val="343794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rgbClr val="000000"/>
                </a:solidFill>
              </a:rPr>
              <a:t>Internet of Things and Fog Computing</a:t>
            </a:r>
            <a:endParaRPr lang="en-US" cap="none" dirty="0">
              <a:solidFill>
                <a:srgbClr val="000000"/>
              </a:solidFill>
            </a:endParaRPr>
          </a:p>
        </p:txBody>
      </p:sp>
      <p:sp>
        <p:nvSpPr>
          <p:cNvPr id="3" name="Content Placeholder 2"/>
          <p:cNvSpPr>
            <a:spLocks noGrp="1"/>
          </p:cNvSpPr>
          <p:nvPr>
            <p:ph idx="1"/>
          </p:nvPr>
        </p:nvSpPr>
        <p:spPr/>
        <p:txBody>
          <a:bodyPr>
            <a:normAutofit fontScale="92500" lnSpcReduction="20000"/>
          </a:bodyPr>
          <a:lstStyle/>
          <a:p>
            <a:r>
              <a:rPr lang="en-US" dirty="0">
                <a:solidFill>
                  <a:srgbClr val="000000"/>
                </a:solidFill>
              </a:rPr>
              <a:t>IoT applications require low latency, mobility support, location awareness and support for geo-distribution. </a:t>
            </a:r>
          </a:p>
          <a:p>
            <a:r>
              <a:rPr lang="en-US" dirty="0">
                <a:solidFill>
                  <a:srgbClr val="000000"/>
                </a:solidFill>
              </a:rPr>
              <a:t>Popularity of IoT has made the limitations of clouds more apparent, We need new solutions.</a:t>
            </a:r>
          </a:p>
          <a:p>
            <a:r>
              <a:rPr lang="en-US" dirty="0">
                <a:solidFill>
                  <a:srgbClr val="000000"/>
                </a:solidFill>
              </a:rPr>
              <a:t>Fog computing offers one of such solutions. </a:t>
            </a:r>
          </a:p>
          <a:p>
            <a:pPr lvl="1"/>
            <a:r>
              <a:rPr lang="en-US" dirty="0">
                <a:solidFill>
                  <a:srgbClr val="000000"/>
                </a:solidFill>
              </a:rPr>
              <a:t>It complements rather than replaces the cloud.</a:t>
            </a:r>
          </a:p>
          <a:p>
            <a:r>
              <a:rPr lang="en-US" dirty="0">
                <a:solidFill>
                  <a:srgbClr val="000000"/>
                </a:solidFill>
              </a:rPr>
              <a:t>Cisco fog computing solutions, Amazon Web Services (AWS) Amazon IoT cloud service, IBM IoT solutions for analytics.</a:t>
            </a:r>
          </a:p>
          <a:p>
            <a:r>
              <a:rPr lang="en-US" dirty="0">
                <a:solidFill>
                  <a:srgbClr val="000000"/>
                </a:solidFill>
              </a:rPr>
              <a:t>Numerous papers discuss these IoT applications in connection to fog computing. Ours is the first pattern for fog computing.</a:t>
            </a:r>
          </a:p>
          <a:p>
            <a:r>
              <a:rPr lang="en-US" dirty="0">
                <a:solidFill>
                  <a:srgbClr val="000000"/>
                </a:solidFill>
              </a:rPr>
              <a:t>Containers are also providing more lightweight, portable virtualization solutions that will offer support for IoT applications. </a:t>
            </a:r>
          </a:p>
        </p:txBody>
      </p:sp>
      <p:sp>
        <p:nvSpPr>
          <p:cNvPr id="4" name="Slide Number Placeholder 3"/>
          <p:cNvSpPr>
            <a:spLocks noGrp="1"/>
          </p:cNvSpPr>
          <p:nvPr>
            <p:ph type="sldNum" sz="quarter" idx="12"/>
          </p:nvPr>
        </p:nvSpPr>
        <p:spPr/>
        <p:txBody>
          <a:bodyPr/>
          <a:lstStyle/>
          <a:p>
            <a:fld id="{48006731-E88F-4A98-8123-F909F2262B54}" type="slidenum">
              <a:rPr lang="en-US" smtClean="0">
                <a:solidFill>
                  <a:srgbClr val="000000"/>
                </a:solidFill>
              </a:rPr>
              <a:t>45</a:t>
            </a:fld>
            <a:endParaRPr lang="en-US">
              <a:solidFill>
                <a:srgbClr val="000000"/>
              </a:solidFill>
            </a:endParaRPr>
          </a:p>
        </p:txBody>
      </p:sp>
    </p:spTree>
    <p:extLst>
      <p:ext uri="{BB962C8B-B14F-4D97-AF65-F5344CB8AC3E}">
        <p14:creationId xmlns:p14="http://schemas.microsoft.com/office/powerpoint/2010/main" val="1490726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rgbClr val="000000"/>
                </a:solidFill>
              </a:rPr>
              <a:t>Fog Computing</a:t>
            </a:r>
            <a:endParaRPr lang="en-US" cap="none" dirty="0">
              <a:solidFill>
                <a:srgbClr val="000000"/>
              </a:solidFill>
            </a:endParaRP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7170821" y="1885668"/>
            <a:ext cx="4666753" cy="3760967"/>
          </a:xfrm>
          <a:prstGeom prst="rect">
            <a:avLst/>
          </a:prstGeom>
        </p:spPr>
      </p:pic>
      <p:sp>
        <p:nvSpPr>
          <p:cNvPr id="5" name="TextBox 4"/>
          <p:cNvSpPr txBox="1"/>
          <p:nvPr/>
        </p:nvSpPr>
        <p:spPr>
          <a:xfrm>
            <a:off x="7170821" y="5823283"/>
            <a:ext cx="4666753" cy="307777"/>
          </a:xfrm>
          <a:prstGeom prst="rect">
            <a:avLst/>
          </a:prstGeom>
          <a:noFill/>
        </p:spPr>
        <p:txBody>
          <a:bodyPr wrap="square" rtlCol="0">
            <a:spAutoFit/>
          </a:bodyPr>
          <a:lstStyle/>
          <a:p>
            <a:pPr algn="ctr"/>
            <a:r>
              <a:rPr lang="en-US" sz="1400" dirty="0" smtClean="0">
                <a:solidFill>
                  <a:srgbClr val="000000"/>
                </a:solidFill>
              </a:rPr>
              <a:t>Figure 3: Idea of Fog Computing</a:t>
            </a:r>
            <a:endParaRPr lang="en-US" sz="1400" dirty="0">
              <a:solidFill>
                <a:srgbClr val="000000"/>
              </a:solidFill>
            </a:endParaRPr>
          </a:p>
        </p:txBody>
      </p:sp>
      <p:sp>
        <p:nvSpPr>
          <p:cNvPr id="3" name="Content Placeholder 2"/>
          <p:cNvSpPr>
            <a:spLocks noGrp="1"/>
          </p:cNvSpPr>
          <p:nvPr>
            <p:ph idx="1"/>
          </p:nvPr>
        </p:nvSpPr>
        <p:spPr>
          <a:xfrm>
            <a:off x="1371600" y="1955800"/>
            <a:ext cx="6350000" cy="3845060"/>
          </a:xfrm>
        </p:spPr>
        <p:txBody>
          <a:bodyPr/>
          <a:lstStyle/>
          <a:p>
            <a:r>
              <a:rPr lang="en-US" i="1" dirty="0" smtClean="0">
                <a:solidFill>
                  <a:srgbClr val="000000"/>
                </a:solidFill>
              </a:rPr>
              <a:t>Intent</a:t>
            </a:r>
            <a:r>
              <a:rPr lang="en-US" dirty="0">
                <a:solidFill>
                  <a:srgbClr val="000000"/>
                </a:solidFill>
              </a:rPr>
              <a:t/>
            </a:r>
            <a:br>
              <a:rPr lang="en-US" dirty="0">
                <a:solidFill>
                  <a:srgbClr val="000000"/>
                </a:solidFill>
              </a:rPr>
            </a:br>
            <a:r>
              <a:rPr lang="en-US" sz="1800" dirty="0" smtClean="0">
                <a:solidFill>
                  <a:srgbClr val="000000"/>
                </a:solidFill>
              </a:rPr>
              <a:t>Fog </a:t>
            </a:r>
            <a:r>
              <a:rPr lang="en-US" sz="1800" dirty="0">
                <a:solidFill>
                  <a:srgbClr val="000000"/>
                </a:solidFill>
              </a:rPr>
              <a:t>Computing is a virtualized platform that stands between cloud computing systems and Internet devices, providing to these computation, storage, and networking services and allowing a cloud to control and communicate with these devices. </a:t>
            </a:r>
            <a:endParaRPr lang="en-US" sz="1800" dirty="0" smtClean="0">
              <a:solidFill>
                <a:srgbClr val="000000"/>
              </a:solidFill>
            </a:endParaRPr>
          </a:p>
          <a:p>
            <a:r>
              <a:rPr lang="en-US" sz="1800" dirty="0" smtClean="0">
                <a:solidFill>
                  <a:srgbClr val="000000"/>
                </a:solidFill>
              </a:rPr>
              <a:t>Fog </a:t>
            </a:r>
            <a:r>
              <a:rPr lang="en-US" sz="1800" dirty="0">
                <a:solidFill>
                  <a:srgbClr val="000000"/>
                </a:solidFill>
              </a:rPr>
              <a:t>can offer low latency, location awareness, efficient use of bandwidth and storage services</a:t>
            </a:r>
            <a:r>
              <a:rPr lang="en-US" sz="1800" dirty="0" smtClean="0">
                <a:solidFill>
                  <a:srgbClr val="000000"/>
                </a:solidFill>
              </a:rPr>
              <a:t>.</a:t>
            </a:r>
          </a:p>
          <a:p>
            <a:r>
              <a:rPr lang="en-US" sz="1800" dirty="0">
                <a:solidFill>
                  <a:srgbClr val="000000"/>
                </a:solidFill>
              </a:rPr>
              <a:t>Cisco provides fog computing </a:t>
            </a:r>
            <a:r>
              <a:rPr lang="en-US" sz="1800" dirty="0" smtClean="0">
                <a:solidFill>
                  <a:srgbClr val="000000"/>
                </a:solidFill>
              </a:rPr>
              <a:t>platforms</a:t>
            </a:r>
          </a:p>
        </p:txBody>
      </p:sp>
    </p:spTree>
    <p:extLst>
      <p:ext uri="{BB962C8B-B14F-4D97-AF65-F5344CB8AC3E}">
        <p14:creationId xmlns:p14="http://schemas.microsoft.com/office/powerpoint/2010/main" val="3487466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82038"/>
            <a:ext cx="9905998" cy="1087452"/>
          </a:xfrm>
        </p:spPr>
        <p:txBody>
          <a:bodyPr/>
          <a:lstStyle/>
          <a:p>
            <a:r>
              <a:rPr lang="en-US" cap="none" dirty="0" smtClean="0">
                <a:solidFill>
                  <a:srgbClr val="000000"/>
                </a:solidFill>
              </a:rPr>
              <a:t>Solution</a:t>
            </a:r>
            <a:endParaRPr lang="en-US" dirty="0"/>
          </a:p>
        </p:txBody>
      </p:sp>
      <p:sp>
        <p:nvSpPr>
          <p:cNvPr id="5" name="Content Placeholder 4"/>
          <p:cNvSpPr>
            <a:spLocks noGrp="1"/>
          </p:cNvSpPr>
          <p:nvPr>
            <p:ph idx="1"/>
          </p:nvPr>
        </p:nvSpPr>
        <p:spPr>
          <a:xfrm>
            <a:off x="1141412" y="1487602"/>
            <a:ext cx="9905999" cy="4708478"/>
          </a:xfrm>
        </p:spPr>
        <p:txBody>
          <a:bodyPr>
            <a:noAutofit/>
          </a:bodyPr>
          <a:lstStyle/>
          <a:p>
            <a:pPr>
              <a:lnSpc>
                <a:spcPct val="100000"/>
              </a:lnSpc>
              <a:spcBef>
                <a:spcPts val="600"/>
              </a:spcBef>
            </a:pPr>
            <a:r>
              <a:rPr lang="en-US" sz="1400" dirty="0" smtClean="0">
                <a:solidFill>
                  <a:srgbClr val="000000"/>
                </a:solidFill>
              </a:rPr>
              <a:t>Introduce </a:t>
            </a:r>
            <a:r>
              <a:rPr lang="en-US" sz="1400" dirty="0">
                <a:solidFill>
                  <a:srgbClr val="000000"/>
                </a:solidFill>
              </a:rPr>
              <a:t>a platform to provide cloud computing-like services closer to the devices to be monitored or controlled. This is called Fog Computing</a:t>
            </a:r>
            <a:r>
              <a:rPr lang="en-US" sz="1400" dirty="0" smtClean="0">
                <a:solidFill>
                  <a:srgbClr val="000000"/>
                </a:solidFill>
              </a:rPr>
              <a:t>.</a:t>
            </a:r>
            <a:endParaRPr lang="en-US" sz="1400" dirty="0">
              <a:solidFill>
                <a:srgbClr val="000000"/>
              </a:solidFill>
            </a:endParaRPr>
          </a:p>
          <a:p>
            <a:pPr>
              <a:lnSpc>
                <a:spcPct val="100000"/>
              </a:lnSpc>
              <a:spcBef>
                <a:spcPts val="600"/>
              </a:spcBef>
            </a:pPr>
            <a:r>
              <a:rPr lang="en-US" sz="1400" dirty="0">
                <a:solidFill>
                  <a:srgbClr val="000000"/>
                </a:solidFill>
              </a:rPr>
              <a:t>It provides computation, storage, and networking services between end user devices and cloud providers. Data is processed locally for better response. Aggregated data and other relevant information can be forwarded to the cloud for analysis</a:t>
            </a:r>
            <a:r>
              <a:rPr lang="en-US" sz="1400" dirty="0" smtClean="0">
                <a:solidFill>
                  <a:srgbClr val="000000"/>
                </a:solidFill>
              </a:rPr>
              <a:t>.</a:t>
            </a:r>
            <a:endParaRPr lang="en-US" sz="1400" dirty="0">
              <a:solidFill>
                <a:srgbClr val="000000"/>
              </a:solidFill>
            </a:endParaRPr>
          </a:p>
          <a:p>
            <a:pPr>
              <a:lnSpc>
                <a:spcPct val="100000"/>
              </a:lnSpc>
              <a:spcBef>
                <a:spcPts val="600"/>
              </a:spcBef>
            </a:pPr>
            <a:r>
              <a:rPr lang="en-US" sz="1400" dirty="0">
                <a:solidFill>
                  <a:srgbClr val="000000"/>
                </a:solidFill>
              </a:rPr>
              <a:t>The Fog is a collection of several distributed tiny clouds called Fog Nodes. They can be resource-rich servers, routers, access points, mobile devices etc. </a:t>
            </a:r>
            <a:endParaRPr lang="en-US" sz="1400" dirty="0" smtClean="0">
              <a:solidFill>
                <a:srgbClr val="000000"/>
              </a:solidFill>
            </a:endParaRPr>
          </a:p>
          <a:p>
            <a:pPr>
              <a:lnSpc>
                <a:spcPct val="100000"/>
              </a:lnSpc>
              <a:spcBef>
                <a:spcPts val="600"/>
              </a:spcBef>
            </a:pPr>
            <a:r>
              <a:rPr lang="en-US" sz="1400" dirty="0" smtClean="0">
                <a:solidFill>
                  <a:srgbClr val="000000"/>
                </a:solidFill>
              </a:rPr>
              <a:t>A </a:t>
            </a:r>
            <a:r>
              <a:rPr lang="en-US" sz="1400" dirty="0">
                <a:solidFill>
                  <a:srgbClr val="000000"/>
                </a:solidFill>
              </a:rPr>
              <a:t>Fog Node has resources including hardware (compute, networking and storage) capabilities. </a:t>
            </a:r>
            <a:endParaRPr lang="en-US" sz="1400" dirty="0" smtClean="0">
              <a:solidFill>
                <a:srgbClr val="000000"/>
              </a:solidFill>
            </a:endParaRPr>
          </a:p>
          <a:p>
            <a:pPr>
              <a:lnSpc>
                <a:spcPct val="100000"/>
              </a:lnSpc>
              <a:spcBef>
                <a:spcPts val="600"/>
              </a:spcBef>
            </a:pPr>
            <a:r>
              <a:rPr lang="en-US" sz="1400" dirty="0" smtClean="0">
                <a:solidFill>
                  <a:srgbClr val="000000"/>
                </a:solidFill>
              </a:rPr>
              <a:t>These </a:t>
            </a:r>
            <a:r>
              <a:rPr lang="en-US" sz="1400" dirty="0">
                <a:solidFill>
                  <a:srgbClr val="000000"/>
                </a:solidFill>
              </a:rPr>
              <a:t>nodes provide local real-time data analytics capabilities using an Analytics Engine. </a:t>
            </a:r>
            <a:endParaRPr lang="en-US" sz="1400" dirty="0" smtClean="0">
              <a:solidFill>
                <a:srgbClr val="000000"/>
              </a:solidFill>
            </a:endParaRPr>
          </a:p>
          <a:p>
            <a:pPr>
              <a:lnSpc>
                <a:spcPct val="100000"/>
              </a:lnSpc>
              <a:spcBef>
                <a:spcPts val="600"/>
              </a:spcBef>
            </a:pPr>
            <a:r>
              <a:rPr lang="en-US" sz="1400" dirty="0" smtClean="0">
                <a:solidFill>
                  <a:srgbClr val="000000"/>
                </a:solidFill>
              </a:rPr>
              <a:t>Applications </a:t>
            </a:r>
            <a:r>
              <a:rPr lang="en-US" sz="1400" dirty="0">
                <a:solidFill>
                  <a:srgbClr val="000000"/>
                </a:solidFill>
              </a:rPr>
              <a:t>can be hosted in the fog nodes using virtualization, </a:t>
            </a:r>
            <a:r>
              <a:rPr lang="en-US" sz="1400" dirty="0" smtClean="0">
                <a:solidFill>
                  <a:srgbClr val="000000"/>
                </a:solidFill>
              </a:rPr>
              <a:t>Virtual </a:t>
            </a:r>
            <a:r>
              <a:rPr lang="en-US" sz="1400" dirty="0">
                <a:solidFill>
                  <a:srgbClr val="000000"/>
                </a:solidFill>
              </a:rPr>
              <a:t>Machine (VM) and/or Containers. </a:t>
            </a:r>
            <a:endParaRPr lang="en-US" sz="1400" dirty="0" smtClean="0">
              <a:solidFill>
                <a:srgbClr val="000000"/>
              </a:solidFill>
            </a:endParaRPr>
          </a:p>
          <a:p>
            <a:pPr>
              <a:lnSpc>
                <a:spcPct val="100000"/>
              </a:lnSpc>
              <a:spcBef>
                <a:spcPts val="600"/>
              </a:spcBef>
            </a:pPr>
            <a:r>
              <a:rPr lang="en-US" sz="1400" dirty="0" smtClean="0">
                <a:solidFill>
                  <a:srgbClr val="000000"/>
                </a:solidFill>
              </a:rPr>
              <a:t>A </a:t>
            </a:r>
            <a:r>
              <a:rPr lang="en-US" sz="1400" dirty="0">
                <a:solidFill>
                  <a:srgbClr val="000000"/>
                </a:solidFill>
              </a:rPr>
              <a:t>database stores both application data and necessary metadata for service orchestration. </a:t>
            </a:r>
            <a:endParaRPr lang="en-US" sz="1400" dirty="0" smtClean="0">
              <a:solidFill>
                <a:srgbClr val="000000"/>
              </a:solidFill>
            </a:endParaRPr>
          </a:p>
          <a:p>
            <a:pPr>
              <a:lnSpc>
                <a:spcPct val="100000"/>
              </a:lnSpc>
              <a:spcBef>
                <a:spcPts val="600"/>
              </a:spcBef>
            </a:pPr>
            <a:r>
              <a:rPr lang="en-US" sz="1400" dirty="0" smtClean="0">
                <a:solidFill>
                  <a:srgbClr val="000000"/>
                </a:solidFill>
              </a:rPr>
              <a:t>It </a:t>
            </a:r>
            <a:r>
              <a:rPr lang="en-US" sz="1400" dirty="0">
                <a:solidFill>
                  <a:srgbClr val="000000"/>
                </a:solidFill>
              </a:rPr>
              <a:t>also has information about hardware and software capabilities of nodes, information about the state of fog nodes and services, policies for security, filtering, and configuration. </a:t>
            </a:r>
            <a:endParaRPr lang="en-US" sz="1400" dirty="0" smtClean="0">
              <a:solidFill>
                <a:srgbClr val="000000"/>
              </a:solidFill>
            </a:endParaRPr>
          </a:p>
          <a:p>
            <a:pPr>
              <a:lnSpc>
                <a:spcPct val="100000"/>
              </a:lnSpc>
              <a:spcBef>
                <a:spcPts val="600"/>
              </a:spcBef>
            </a:pPr>
            <a:r>
              <a:rPr lang="en-US" sz="1400" dirty="0" smtClean="0">
                <a:solidFill>
                  <a:srgbClr val="000000"/>
                </a:solidFill>
              </a:rPr>
              <a:t>Fog </a:t>
            </a:r>
            <a:r>
              <a:rPr lang="en-US" sz="1400" dirty="0">
                <a:solidFill>
                  <a:srgbClr val="000000"/>
                </a:solidFill>
              </a:rPr>
              <a:t>computing uses Reference monitor to perform policy-based service orchestration. </a:t>
            </a:r>
            <a:endParaRPr lang="en-US" sz="1400" dirty="0" smtClean="0">
              <a:solidFill>
                <a:srgbClr val="000000"/>
              </a:solidFill>
            </a:endParaRPr>
          </a:p>
          <a:p>
            <a:pPr>
              <a:lnSpc>
                <a:spcPct val="100000"/>
              </a:lnSpc>
              <a:spcBef>
                <a:spcPts val="600"/>
              </a:spcBef>
            </a:pPr>
            <a:r>
              <a:rPr lang="en-US" sz="1400" dirty="0" smtClean="0">
                <a:solidFill>
                  <a:srgbClr val="000000"/>
                </a:solidFill>
              </a:rPr>
              <a:t>A </a:t>
            </a:r>
            <a:r>
              <a:rPr lang="en-US" sz="1400" dirty="0">
                <a:solidFill>
                  <a:srgbClr val="000000"/>
                </a:solidFill>
              </a:rPr>
              <a:t>Policy Manager is triggered by service requests and a Decision Maker Engine (Reference Monitor) gathers relevant policies and metadata to decide about requests. </a:t>
            </a:r>
            <a:r>
              <a:rPr lang="en-US" sz="1400" dirty="0" smtClean="0">
                <a:solidFill>
                  <a:srgbClr val="000000"/>
                </a:solidFill>
              </a:rPr>
              <a:t>Also</a:t>
            </a:r>
            <a:r>
              <a:rPr lang="en-US" sz="1400" dirty="0">
                <a:solidFill>
                  <a:srgbClr val="000000"/>
                </a:solidFill>
              </a:rPr>
              <a:t>, depending on the information received, new policies can be added to the Policy Repository [Dsouza et al. 2014]. </a:t>
            </a:r>
            <a:endParaRPr lang="en-US" sz="1400" dirty="0" smtClean="0">
              <a:solidFill>
                <a:srgbClr val="000000"/>
              </a:solidFill>
            </a:endParaRPr>
          </a:p>
          <a:p>
            <a:pPr>
              <a:lnSpc>
                <a:spcPct val="100000"/>
              </a:lnSpc>
              <a:spcBef>
                <a:spcPts val="600"/>
              </a:spcBef>
            </a:pPr>
            <a:r>
              <a:rPr lang="en-US" sz="1400" dirty="0" smtClean="0">
                <a:solidFill>
                  <a:srgbClr val="000000"/>
                </a:solidFill>
              </a:rPr>
              <a:t>Data </a:t>
            </a:r>
            <a:r>
              <a:rPr lang="en-US" sz="1400" dirty="0">
                <a:solidFill>
                  <a:srgbClr val="000000"/>
                </a:solidFill>
              </a:rPr>
              <a:t>is transferred between fog nodes, the decision maker and the various components of the Fog. </a:t>
            </a:r>
            <a:endParaRPr lang="en-US" sz="1400" dirty="0" smtClean="0">
              <a:solidFill>
                <a:srgbClr val="000000"/>
              </a:solidFill>
            </a:endParaRPr>
          </a:p>
          <a:p>
            <a:pPr>
              <a:lnSpc>
                <a:spcPct val="100000"/>
              </a:lnSpc>
              <a:spcBef>
                <a:spcPts val="600"/>
              </a:spcBef>
            </a:pPr>
            <a:r>
              <a:rPr lang="en-US" sz="1400" dirty="0" smtClean="0">
                <a:solidFill>
                  <a:srgbClr val="000000"/>
                </a:solidFill>
              </a:rPr>
              <a:t>Reference </a:t>
            </a:r>
            <a:r>
              <a:rPr lang="en-US" sz="1400" dirty="0">
                <a:solidFill>
                  <a:srgbClr val="000000"/>
                </a:solidFill>
              </a:rPr>
              <a:t>monitor enforces the authorization rules and authenticator is used for providing access control. In addition, services like filtering, aggregation of data, logging, etc., can be provided.</a:t>
            </a:r>
          </a:p>
        </p:txBody>
      </p:sp>
      <p:sp>
        <p:nvSpPr>
          <p:cNvPr id="6" name="Slide Number Placeholder 5"/>
          <p:cNvSpPr>
            <a:spLocks noGrp="1"/>
          </p:cNvSpPr>
          <p:nvPr>
            <p:ph type="sldNum" sz="quarter" idx="12"/>
          </p:nvPr>
        </p:nvSpPr>
        <p:spPr/>
        <p:txBody>
          <a:bodyPr/>
          <a:lstStyle/>
          <a:p>
            <a:fld id="{48006731-E88F-4A98-8123-F909F2262B54}" type="slidenum">
              <a:rPr lang="en-US" smtClean="0"/>
              <a:t>47</a:t>
            </a:fld>
            <a:endParaRPr lang="en-US"/>
          </a:p>
        </p:txBody>
      </p:sp>
    </p:spTree>
    <p:extLst>
      <p:ext uri="{BB962C8B-B14F-4D97-AF65-F5344CB8AC3E}">
        <p14:creationId xmlns:p14="http://schemas.microsoft.com/office/powerpoint/2010/main" val="3993775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08267"/>
            <a:ext cx="9905998" cy="1478570"/>
          </a:xfrm>
        </p:spPr>
        <p:txBody>
          <a:bodyPr>
            <a:normAutofit/>
          </a:bodyPr>
          <a:lstStyle/>
          <a:p>
            <a:r>
              <a:rPr lang="en-US" sz="4000" cap="none" dirty="0">
                <a:solidFill>
                  <a:srgbClr val="000000"/>
                </a:solidFill>
              </a:rPr>
              <a:t>Class diagram of the Fog Computing pattern</a:t>
            </a: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bwMode="auto">
          <a:xfrm>
            <a:off x="3396932" y="1648284"/>
            <a:ext cx="5394960" cy="45713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3079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82038"/>
            <a:ext cx="9905998" cy="814497"/>
          </a:xfrm>
        </p:spPr>
        <p:txBody>
          <a:bodyPr/>
          <a:lstStyle/>
          <a:p>
            <a:r>
              <a:rPr lang="en-US" cap="none" dirty="0" smtClean="0">
                <a:solidFill>
                  <a:srgbClr val="000000"/>
                </a:solidFill>
              </a:rPr>
              <a:t>Implementation</a:t>
            </a:r>
            <a:endParaRPr lang="en-US" cap="none" dirty="0"/>
          </a:p>
        </p:txBody>
      </p:sp>
      <p:sp>
        <p:nvSpPr>
          <p:cNvPr id="3" name="Content Placeholder 2"/>
          <p:cNvSpPr>
            <a:spLocks noGrp="1"/>
          </p:cNvSpPr>
          <p:nvPr>
            <p:ph idx="1"/>
          </p:nvPr>
        </p:nvSpPr>
        <p:spPr>
          <a:xfrm>
            <a:off x="1141412" y="1446663"/>
            <a:ext cx="9905999" cy="4344538"/>
          </a:xfrm>
        </p:spPr>
        <p:txBody>
          <a:bodyPr>
            <a:normAutofit fontScale="85000" lnSpcReduction="20000"/>
          </a:bodyPr>
          <a:lstStyle/>
          <a:p>
            <a:pPr>
              <a:spcBef>
                <a:spcPts val="600"/>
              </a:spcBef>
            </a:pPr>
            <a:r>
              <a:rPr lang="en-US" dirty="0" smtClean="0">
                <a:solidFill>
                  <a:srgbClr val="000000"/>
                </a:solidFill>
              </a:rPr>
              <a:t>Fog </a:t>
            </a:r>
            <a:r>
              <a:rPr lang="en-US" dirty="0">
                <a:solidFill>
                  <a:srgbClr val="000000"/>
                </a:solidFill>
              </a:rPr>
              <a:t>computing requires multi-tenancy support for applications, from different software companies or developers, that need to execute without interfering with each other. So, the cloud platform in devices comprising the fog platform should support multi-tenancy for applications.</a:t>
            </a:r>
          </a:p>
          <a:p>
            <a:pPr lvl="1">
              <a:spcBef>
                <a:spcPts val="0"/>
              </a:spcBef>
            </a:pPr>
            <a:r>
              <a:rPr lang="en-US" dirty="0" smtClean="0">
                <a:solidFill>
                  <a:srgbClr val="000000"/>
                </a:solidFill>
              </a:rPr>
              <a:t>Despite </a:t>
            </a:r>
            <a:r>
              <a:rPr lang="en-US" dirty="0">
                <a:solidFill>
                  <a:srgbClr val="000000"/>
                </a:solidFill>
              </a:rPr>
              <a:t>multi-tenancy fog devices should be able to execute applications in isolation to prevent unwanted interference from other processes.</a:t>
            </a:r>
          </a:p>
          <a:p>
            <a:pPr lvl="1">
              <a:spcBef>
                <a:spcPts val="0"/>
              </a:spcBef>
            </a:pPr>
            <a:r>
              <a:rPr lang="en-US" dirty="0" smtClean="0">
                <a:solidFill>
                  <a:srgbClr val="000000"/>
                </a:solidFill>
              </a:rPr>
              <a:t>Policies </a:t>
            </a:r>
            <a:r>
              <a:rPr lang="en-US" dirty="0">
                <a:solidFill>
                  <a:srgbClr val="000000"/>
                </a:solidFill>
              </a:rPr>
              <a:t>have to be defined to control service orchestration, filtering and for adding security.</a:t>
            </a:r>
          </a:p>
          <a:p>
            <a:pPr lvl="1">
              <a:spcBef>
                <a:spcPts val="0"/>
              </a:spcBef>
            </a:pPr>
            <a:r>
              <a:rPr lang="en-US" dirty="0" smtClean="0">
                <a:solidFill>
                  <a:srgbClr val="000000"/>
                </a:solidFill>
              </a:rPr>
              <a:t>Decentralized </a:t>
            </a:r>
            <a:r>
              <a:rPr lang="en-US" dirty="0">
                <a:solidFill>
                  <a:srgbClr val="000000"/>
                </a:solidFill>
              </a:rPr>
              <a:t>management mechanisms need to be established to setup and configure a large number of devices in fog [Vaquero and Merino 2014].</a:t>
            </a:r>
          </a:p>
          <a:p>
            <a:pPr>
              <a:spcBef>
                <a:spcPts val="600"/>
              </a:spcBef>
            </a:pPr>
            <a:r>
              <a:rPr lang="en-US" dirty="0">
                <a:solidFill>
                  <a:srgbClr val="000000"/>
                </a:solidFill>
              </a:rPr>
              <a:t>Bonomi et al. [2014] mentions a local software agent on each fog node, called </a:t>
            </a:r>
            <a:r>
              <a:rPr lang="en-US" dirty="0" err="1">
                <a:solidFill>
                  <a:srgbClr val="000000"/>
                </a:solidFill>
              </a:rPr>
              <a:t>foglet</a:t>
            </a:r>
            <a:r>
              <a:rPr lang="en-US" dirty="0">
                <a:solidFill>
                  <a:srgbClr val="000000"/>
                </a:solidFill>
              </a:rPr>
              <a:t>, which monitors the state of the node and services. </a:t>
            </a:r>
            <a:r>
              <a:rPr lang="en-US" dirty="0" err="1">
                <a:solidFill>
                  <a:srgbClr val="000000"/>
                </a:solidFill>
              </a:rPr>
              <a:t>Foglets</a:t>
            </a:r>
            <a:r>
              <a:rPr lang="en-US" dirty="0">
                <a:solidFill>
                  <a:srgbClr val="000000"/>
                </a:solidFill>
              </a:rPr>
              <a:t> also perform lifecycle activities and orchestration.  Also they mention fog abstraction layer which provides uniform programmable interface for resource control and management. It provides generic APIs to monitor and manage heterogeneous fog devices.</a:t>
            </a:r>
          </a:p>
          <a:p>
            <a:pPr>
              <a:spcBef>
                <a:spcPts val="600"/>
              </a:spcBef>
            </a:pPr>
            <a:endParaRPr lang="en-US" dirty="0">
              <a:solidFill>
                <a:srgbClr val="000000"/>
              </a:solidFill>
            </a:endParaRPr>
          </a:p>
        </p:txBody>
      </p:sp>
    </p:spTree>
    <p:extLst>
      <p:ext uri="{BB962C8B-B14F-4D97-AF65-F5344CB8AC3E}">
        <p14:creationId xmlns:p14="http://schemas.microsoft.com/office/powerpoint/2010/main" val="2073342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sensor network</a:t>
            </a:r>
            <a:endParaRPr lang="en-US" dirty="0"/>
          </a:p>
        </p:txBody>
      </p:sp>
      <p:pic>
        <p:nvPicPr>
          <p:cNvPr id="3" name="Picture 2"/>
          <p:cNvPicPr>
            <a:picLocks noChangeAspect="1"/>
          </p:cNvPicPr>
          <p:nvPr/>
        </p:nvPicPr>
        <p:blipFill>
          <a:blip r:embed="rId2"/>
          <a:stretch>
            <a:fillRect/>
          </a:stretch>
        </p:blipFill>
        <p:spPr>
          <a:xfrm>
            <a:off x="2496312" y="1952074"/>
            <a:ext cx="6931151" cy="3836077"/>
          </a:xfrm>
          <a:prstGeom prst="rect">
            <a:avLst/>
          </a:prstGeom>
        </p:spPr>
      </p:pic>
    </p:spTree>
    <p:extLst>
      <p:ext uri="{BB962C8B-B14F-4D97-AF65-F5344CB8AC3E}">
        <p14:creationId xmlns:p14="http://schemas.microsoft.com/office/powerpoint/2010/main" val="34889706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rgbClr val="000000"/>
                </a:solidFill>
              </a:rPr>
              <a:t>Consequences</a:t>
            </a:r>
            <a:endParaRPr lang="en-US" cap="none" dirty="0">
              <a:solidFill>
                <a:srgbClr val="000000"/>
              </a:solidFill>
            </a:endParaRPr>
          </a:p>
        </p:txBody>
      </p:sp>
      <p:sp>
        <p:nvSpPr>
          <p:cNvPr id="3" name="Content Placeholder 2"/>
          <p:cNvSpPr>
            <a:spLocks noGrp="1"/>
          </p:cNvSpPr>
          <p:nvPr>
            <p:ph idx="1"/>
          </p:nvPr>
        </p:nvSpPr>
        <p:spPr>
          <a:xfrm>
            <a:off x="1141412" y="2249486"/>
            <a:ext cx="9905999" cy="3919301"/>
          </a:xfrm>
        </p:spPr>
        <p:txBody>
          <a:bodyPr>
            <a:normAutofit/>
          </a:bodyPr>
          <a:lstStyle/>
          <a:p>
            <a:r>
              <a:rPr lang="en-US" dirty="0" smtClean="0">
                <a:solidFill>
                  <a:srgbClr val="000000"/>
                </a:solidFill>
              </a:rPr>
              <a:t>Large </a:t>
            </a:r>
            <a:r>
              <a:rPr lang="en-US" dirty="0">
                <a:solidFill>
                  <a:srgbClr val="000000"/>
                </a:solidFill>
              </a:rPr>
              <a:t>number of </a:t>
            </a:r>
            <a:r>
              <a:rPr lang="en-US" dirty="0" smtClean="0">
                <a:solidFill>
                  <a:srgbClr val="000000"/>
                </a:solidFill>
              </a:rPr>
              <a:t>nodes, Latency, Mobility, Location awareness, Heterogeneity, Transparency, Big </a:t>
            </a:r>
            <a:r>
              <a:rPr lang="en-US" dirty="0">
                <a:solidFill>
                  <a:srgbClr val="000000"/>
                </a:solidFill>
              </a:rPr>
              <a:t>data </a:t>
            </a:r>
            <a:r>
              <a:rPr lang="en-US" dirty="0" smtClean="0">
                <a:solidFill>
                  <a:srgbClr val="000000"/>
                </a:solidFill>
              </a:rPr>
              <a:t>analytics, </a:t>
            </a:r>
            <a:r>
              <a:rPr lang="en-US" dirty="0">
                <a:solidFill>
                  <a:srgbClr val="000000"/>
                </a:solidFill>
              </a:rPr>
              <a:t>Cloud </a:t>
            </a:r>
            <a:r>
              <a:rPr lang="en-US" dirty="0" smtClean="0">
                <a:solidFill>
                  <a:srgbClr val="000000"/>
                </a:solidFill>
              </a:rPr>
              <a:t>Support, Scalability/Flexibility, Multi-tenancy, </a:t>
            </a:r>
            <a:r>
              <a:rPr lang="en-US" dirty="0">
                <a:solidFill>
                  <a:srgbClr val="000000"/>
                </a:solidFill>
              </a:rPr>
              <a:t>Multiplicity of </a:t>
            </a:r>
            <a:r>
              <a:rPr lang="en-US" dirty="0" smtClean="0">
                <a:solidFill>
                  <a:srgbClr val="000000"/>
                </a:solidFill>
              </a:rPr>
              <a:t>providers, Security, </a:t>
            </a:r>
            <a:r>
              <a:rPr lang="en-US" dirty="0">
                <a:solidFill>
                  <a:srgbClr val="000000"/>
                </a:solidFill>
              </a:rPr>
              <a:t>Filtering</a:t>
            </a:r>
          </a:p>
        </p:txBody>
      </p:sp>
    </p:spTree>
    <p:extLst>
      <p:ext uri="{BB962C8B-B14F-4D97-AF65-F5344CB8AC3E}">
        <p14:creationId xmlns:p14="http://schemas.microsoft.com/office/powerpoint/2010/main" val="27273107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rgbClr val="000000"/>
                </a:solidFill>
              </a:rPr>
              <a:t>Liabilities</a:t>
            </a:r>
            <a:endParaRPr lang="en-US" cap="none" dirty="0">
              <a:solidFill>
                <a:srgbClr val="000000"/>
              </a:solidFill>
            </a:endParaRPr>
          </a:p>
        </p:txBody>
      </p:sp>
      <p:sp>
        <p:nvSpPr>
          <p:cNvPr id="3" name="Content Placeholder 2"/>
          <p:cNvSpPr>
            <a:spLocks noGrp="1"/>
          </p:cNvSpPr>
          <p:nvPr>
            <p:ph idx="1"/>
          </p:nvPr>
        </p:nvSpPr>
        <p:spPr>
          <a:xfrm>
            <a:off x="1141412" y="2249487"/>
            <a:ext cx="9905999" cy="3960244"/>
          </a:xfrm>
        </p:spPr>
        <p:txBody>
          <a:bodyPr>
            <a:normAutofit fontScale="62500" lnSpcReduction="20000"/>
          </a:bodyPr>
          <a:lstStyle/>
          <a:p>
            <a:r>
              <a:rPr lang="en-US" dirty="0">
                <a:solidFill>
                  <a:srgbClr val="000000"/>
                </a:solidFill>
              </a:rPr>
              <a:t>Use of fog computing means device users will have less control over selection of fog service providers as compared to the cloud. A limited number of providers are involved in service provisioning in the case of clouds. However in the case of fogs, smaller fog servers will be larger in number and can be owned by different providers. Trust and security will most likely be more difficult to establish. Number and types of 3rd </a:t>
            </a:r>
            <a:r>
              <a:rPr lang="en-US" dirty="0" smtClean="0">
                <a:solidFill>
                  <a:srgbClr val="000000"/>
                </a:solidFill>
              </a:rPr>
              <a:t>parties can be an issue.</a:t>
            </a:r>
            <a:endParaRPr lang="en-US" dirty="0">
              <a:solidFill>
                <a:srgbClr val="000000"/>
              </a:solidFill>
            </a:endParaRPr>
          </a:p>
          <a:p>
            <a:r>
              <a:rPr lang="en-US" dirty="0" smtClean="0">
                <a:solidFill>
                  <a:srgbClr val="000000"/>
                </a:solidFill>
              </a:rPr>
              <a:t>Devices </a:t>
            </a:r>
            <a:r>
              <a:rPr lang="en-US" dirty="0">
                <a:solidFill>
                  <a:srgbClr val="000000"/>
                </a:solidFill>
              </a:rPr>
              <a:t>are now sharing resources in a more distributed environment. The confidentiality of the users can be a concern and mechanisms have to be adopted which provide authentication and authorization for ensuring user privacy. Authentication and authorization will be required at three levels: user devices, fog device and cloud providers. Policies must be mapped between these levels. </a:t>
            </a:r>
            <a:r>
              <a:rPr lang="en-US" dirty="0" err="1">
                <a:solidFill>
                  <a:srgbClr val="000000"/>
                </a:solidFill>
              </a:rPr>
              <a:t>Stojmenovic</a:t>
            </a:r>
            <a:r>
              <a:rPr lang="en-US" dirty="0">
                <a:solidFill>
                  <a:srgbClr val="000000"/>
                </a:solidFill>
              </a:rPr>
              <a:t> and Wen [2014] discusses security and privacy issues in fog computing.</a:t>
            </a:r>
          </a:p>
          <a:p>
            <a:r>
              <a:rPr lang="en-US" dirty="0" smtClean="0">
                <a:solidFill>
                  <a:srgbClr val="000000"/>
                </a:solidFill>
              </a:rPr>
              <a:t>A </a:t>
            </a:r>
            <a:r>
              <a:rPr lang="en-US" dirty="0">
                <a:solidFill>
                  <a:srgbClr val="000000"/>
                </a:solidFill>
              </a:rPr>
              <a:t>multiplicity of providers may also lead to compliance problems, especially when health or financial data is involved. </a:t>
            </a:r>
          </a:p>
          <a:p>
            <a:r>
              <a:rPr lang="en-US" dirty="0" smtClean="0">
                <a:solidFill>
                  <a:srgbClr val="000000"/>
                </a:solidFill>
              </a:rPr>
              <a:t>Fog </a:t>
            </a:r>
            <a:r>
              <a:rPr lang="en-US" dirty="0">
                <a:solidFill>
                  <a:srgbClr val="000000"/>
                </a:solidFill>
              </a:rPr>
              <a:t>computing should support multi-tenancy which can bring a potential security problem unless strong isolation is ensured between these </a:t>
            </a:r>
            <a:r>
              <a:rPr lang="en-US" dirty="0" smtClean="0">
                <a:solidFill>
                  <a:srgbClr val="000000"/>
                </a:solidFill>
              </a:rPr>
              <a:t>applications</a:t>
            </a:r>
            <a:r>
              <a:rPr lang="en-US" dirty="0">
                <a:solidFill>
                  <a:srgbClr val="000000"/>
                </a:solidFill>
              </a:rPr>
              <a:t>. </a:t>
            </a:r>
          </a:p>
          <a:p>
            <a:r>
              <a:rPr lang="en-US" dirty="0" smtClean="0">
                <a:solidFill>
                  <a:srgbClr val="000000"/>
                </a:solidFill>
              </a:rPr>
              <a:t>Heterogeneous </a:t>
            </a:r>
            <a:r>
              <a:rPr lang="en-US" dirty="0">
                <a:solidFill>
                  <a:srgbClr val="000000"/>
                </a:solidFill>
              </a:rPr>
              <a:t>mobile devices that are geographically distributed over a large area and are owned by different providers, could make management and configuration a problem as compared to the cloud where a centralized approach is used.</a:t>
            </a:r>
          </a:p>
          <a:p>
            <a:endParaRPr lang="en-US" dirty="0">
              <a:solidFill>
                <a:srgbClr val="000000"/>
              </a:solidFill>
            </a:endParaRPr>
          </a:p>
        </p:txBody>
      </p:sp>
    </p:spTree>
    <p:extLst>
      <p:ext uri="{BB962C8B-B14F-4D97-AF65-F5344CB8AC3E}">
        <p14:creationId xmlns:p14="http://schemas.microsoft.com/office/powerpoint/2010/main" val="32520134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rgbClr val="000000"/>
                </a:solidFill>
              </a:rPr>
              <a:t>Value of Cloud ecosystems</a:t>
            </a:r>
            <a:endParaRPr lang="en-US" cap="none" dirty="0">
              <a:solidFill>
                <a:srgbClr val="000000"/>
              </a:solidFill>
            </a:endParaRPr>
          </a:p>
        </p:txBody>
      </p:sp>
      <p:sp>
        <p:nvSpPr>
          <p:cNvPr id="3" name="Content Placeholder 2"/>
          <p:cNvSpPr>
            <a:spLocks noGrp="1"/>
          </p:cNvSpPr>
          <p:nvPr>
            <p:ph idx="1"/>
          </p:nvPr>
        </p:nvSpPr>
        <p:spPr/>
        <p:txBody>
          <a:bodyPr>
            <a:normAutofit/>
          </a:bodyPr>
          <a:lstStyle/>
          <a:p>
            <a:r>
              <a:rPr lang="en-US" dirty="0" smtClean="0">
                <a:solidFill>
                  <a:srgbClr val="000000"/>
                </a:solidFill>
              </a:rPr>
              <a:t>Can control heterogeneity</a:t>
            </a:r>
          </a:p>
          <a:p>
            <a:r>
              <a:rPr lang="en-US" dirty="0" smtClean="0">
                <a:solidFill>
                  <a:srgbClr val="000000"/>
                </a:solidFill>
              </a:rPr>
              <a:t>Can provide a holistic and unified security view</a:t>
            </a:r>
          </a:p>
          <a:p>
            <a:pPr lvl="1">
              <a:buFont typeface="Tw Cen MT" panose="020B0602020104020603" pitchFamily="34" charset="0"/>
              <a:buChar char="–"/>
            </a:pPr>
            <a:r>
              <a:rPr lang="en-US" dirty="0" smtClean="0">
                <a:solidFill>
                  <a:srgbClr val="000000"/>
                </a:solidFill>
              </a:rPr>
              <a:t>Analyzing security aspects of an ecosystem, use it to answer several security questions</a:t>
            </a:r>
          </a:p>
          <a:p>
            <a:pPr lvl="1">
              <a:buFont typeface="Tw Cen MT" panose="020B0602020104020603" pitchFamily="34" charset="0"/>
              <a:buChar char="–"/>
            </a:pPr>
            <a:r>
              <a:rPr lang="en-US" dirty="0" smtClean="0">
                <a:solidFill>
                  <a:srgbClr val="000000"/>
                </a:solidFill>
              </a:rPr>
              <a:t>Starting with security in fog controlling variety of devices</a:t>
            </a:r>
          </a:p>
          <a:p>
            <a:pPr lvl="1">
              <a:buFont typeface="Tw Cen MT" panose="020B0602020104020603" pitchFamily="34" charset="0"/>
              <a:buChar char="–"/>
            </a:pPr>
            <a:r>
              <a:rPr lang="en-US" dirty="0" smtClean="0">
                <a:solidFill>
                  <a:srgbClr val="000000"/>
                </a:solidFill>
              </a:rPr>
              <a:t>Lack of unified view can make integration of systems, each with its own security policies, very challenging</a:t>
            </a:r>
          </a:p>
          <a:p>
            <a:r>
              <a:rPr lang="en-US" dirty="0" smtClean="0">
                <a:solidFill>
                  <a:srgbClr val="000000"/>
                </a:solidFill>
              </a:rPr>
              <a:t>Compliance with standards and regulations</a:t>
            </a:r>
          </a:p>
          <a:p>
            <a:r>
              <a:rPr lang="en-US" dirty="0">
                <a:solidFill>
                  <a:srgbClr val="000000"/>
                </a:solidFill>
              </a:rPr>
              <a:t>Support for software </a:t>
            </a:r>
            <a:r>
              <a:rPr lang="en-US" dirty="0" smtClean="0">
                <a:solidFill>
                  <a:srgbClr val="000000"/>
                </a:solidFill>
              </a:rPr>
              <a:t>development</a:t>
            </a:r>
          </a:p>
          <a:p>
            <a:pPr marL="457200" lvl="1" indent="0">
              <a:buNone/>
            </a:pPr>
            <a:r>
              <a:rPr lang="en-US" dirty="0">
                <a:solidFill>
                  <a:srgbClr val="000000"/>
                </a:solidFill>
              </a:rPr>
              <a:t>Agile </a:t>
            </a:r>
            <a:r>
              <a:rPr lang="en-US" dirty="0" smtClean="0">
                <a:solidFill>
                  <a:srgbClr val="000000"/>
                </a:solidFill>
              </a:rPr>
              <a:t>software development framework, DevOps which is enabled by cloud</a:t>
            </a:r>
          </a:p>
        </p:txBody>
      </p:sp>
      <p:sp>
        <p:nvSpPr>
          <p:cNvPr id="4" name="Slide Number Placeholder 3"/>
          <p:cNvSpPr>
            <a:spLocks noGrp="1"/>
          </p:cNvSpPr>
          <p:nvPr>
            <p:ph type="sldNum" sz="quarter" idx="12"/>
          </p:nvPr>
        </p:nvSpPr>
        <p:spPr/>
        <p:txBody>
          <a:bodyPr/>
          <a:lstStyle/>
          <a:p>
            <a:fld id="{48006731-E88F-4A98-8123-F909F2262B54}" type="slidenum">
              <a:rPr lang="en-US" smtClean="0">
                <a:solidFill>
                  <a:srgbClr val="000000"/>
                </a:solidFill>
              </a:rPr>
              <a:t>52</a:t>
            </a:fld>
            <a:endParaRPr lang="en-US">
              <a:solidFill>
                <a:srgbClr val="000000"/>
              </a:solidFill>
            </a:endParaRPr>
          </a:p>
        </p:txBody>
      </p:sp>
    </p:spTree>
    <p:extLst>
      <p:ext uri="{BB962C8B-B14F-4D97-AF65-F5344CB8AC3E}">
        <p14:creationId xmlns:p14="http://schemas.microsoft.com/office/powerpoint/2010/main" val="3014267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a:t>Ecosystems have been around for a </a:t>
            </a:r>
            <a:r>
              <a:rPr lang="en-US" dirty="0" smtClean="0"/>
              <a:t>while </a:t>
            </a:r>
            <a:r>
              <a:rPr lang="en-US" dirty="0"/>
              <a:t>and </a:t>
            </a:r>
            <a:r>
              <a:rPr lang="en-US" dirty="0" smtClean="0"/>
              <a:t>have become very  </a:t>
            </a:r>
            <a:r>
              <a:rPr lang="en-US" dirty="0"/>
              <a:t>important </a:t>
            </a:r>
            <a:endParaRPr lang="en-US" dirty="0" smtClean="0"/>
          </a:p>
          <a:p>
            <a:r>
              <a:rPr lang="en-US" dirty="0"/>
              <a:t>C</a:t>
            </a:r>
            <a:r>
              <a:rPr lang="en-US" dirty="0" smtClean="0"/>
              <a:t>louds </a:t>
            </a:r>
            <a:r>
              <a:rPr lang="en-US" dirty="0"/>
              <a:t>require a variety of related components to be effective and cloud ecosystems are starting to be defined. </a:t>
            </a:r>
            <a:endParaRPr lang="en-US" dirty="0" smtClean="0"/>
          </a:p>
          <a:p>
            <a:r>
              <a:rPr lang="en-US" dirty="0" smtClean="0"/>
              <a:t>A </a:t>
            </a:r>
            <a:r>
              <a:rPr lang="en-US" dirty="0"/>
              <a:t>holistic, unified treatment is </a:t>
            </a:r>
            <a:r>
              <a:rPr lang="en-US" dirty="0" smtClean="0"/>
              <a:t>needed for security and it is fundamental </a:t>
            </a:r>
            <a:r>
              <a:rPr lang="en-US" dirty="0"/>
              <a:t>to handle the complexity of cloud-based systems. This is especially true for handling security and privacy, a unified approach reduces complexity, one of the most important weaknesses used by attackers and can enable analysis of the propagation of threats and data </a:t>
            </a:r>
            <a:r>
              <a:rPr lang="en-US" dirty="0" smtClean="0"/>
              <a:t>leaks</a:t>
            </a:r>
          </a:p>
          <a:p>
            <a:r>
              <a:rPr lang="en-US" dirty="0" smtClean="0"/>
              <a:t>The </a:t>
            </a:r>
            <a:r>
              <a:rPr lang="en-US" dirty="0"/>
              <a:t>existing models oversimplify this complexity and are not appropriate to study security and reliability aspects, so ours appears to be the first attempt </a:t>
            </a:r>
            <a:r>
              <a:rPr lang="en-US" dirty="0" smtClean="0"/>
              <a:t>to produce a more precise model</a:t>
            </a:r>
          </a:p>
          <a:p>
            <a:r>
              <a:rPr lang="en-US" dirty="0" smtClean="0"/>
              <a:t>As part of this work we identified several possible patterns, which define future work. Future work also includes showing how security and privacy constraints propagate across components. </a:t>
            </a:r>
          </a:p>
          <a:p>
            <a:endParaRPr lang="en-US" dirty="0"/>
          </a:p>
        </p:txBody>
      </p:sp>
    </p:spTree>
    <p:extLst>
      <p:ext uri="{BB962C8B-B14F-4D97-AF65-F5344CB8AC3E}">
        <p14:creationId xmlns:p14="http://schemas.microsoft.com/office/powerpoint/2010/main" val="11149668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rgbClr val="000000"/>
                </a:solidFill>
              </a:rPr>
              <a:t>Future Work: Security issues of ecosystems</a:t>
            </a:r>
          </a:p>
        </p:txBody>
      </p:sp>
      <p:sp>
        <p:nvSpPr>
          <p:cNvPr id="3" name="Content Placeholder 2"/>
          <p:cNvSpPr>
            <a:spLocks noGrp="1"/>
          </p:cNvSpPr>
          <p:nvPr>
            <p:ph idx="1"/>
          </p:nvPr>
        </p:nvSpPr>
        <p:spPr/>
        <p:txBody>
          <a:bodyPr>
            <a:normAutofit fontScale="85000" lnSpcReduction="10000"/>
          </a:bodyPr>
          <a:lstStyle/>
          <a:p>
            <a:r>
              <a:rPr lang="en-US" dirty="0" smtClean="0">
                <a:solidFill>
                  <a:srgbClr val="000000"/>
                </a:solidFill>
              </a:rPr>
              <a:t>After having defined </a:t>
            </a:r>
            <a:r>
              <a:rPr lang="en-US" dirty="0">
                <a:solidFill>
                  <a:srgbClr val="000000"/>
                </a:solidFill>
              </a:rPr>
              <a:t>architectures for all the current components and we </a:t>
            </a:r>
            <a:r>
              <a:rPr lang="en-US" dirty="0" smtClean="0">
                <a:solidFill>
                  <a:srgbClr val="000000"/>
                </a:solidFill>
              </a:rPr>
              <a:t>can use these models to </a:t>
            </a:r>
            <a:r>
              <a:rPr lang="en-US" dirty="0">
                <a:solidFill>
                  <a:srgbClr val="000000"/>
                </a:solidFill>
              </a:rPr>
              <a:t>analyze security and related aspects</a:t>
            </a:r>
          </a:p>
          <a:p>
            <a:r>
              <a:rPr lang="en-US" dirty="0" smtClean="0">
                <a:solidFill>
                  <a:srgbClr val="000000"/>
                </a:solidFill>
              </a:rPr>
              <a:t>Security aspects </a:t>
            </a:r>
            <a:r>
              <a:rPr lang="en-US" dirty="0">
                <a:solidFill>
                  <a:srgbClr val="000000"/>
                </a:solidFill>
              </a:rPr>
              <a:t>of the fog systems as part of a cloud ecosystem. </a:t>
            </a:r>
            <a:endParaRPr lang="en-US" dirty="0" smtClean="0">
              <a:solidFill>
                <a:srgbClr val="000000"/>
              </a:solidFill>
            </a:endParaRPr>
          </a:p>
          <a:p>
            <a:r>
              <a:rPr lang="en-US" dirty="0">
                <a:solidFill>
                  <a:srgbClr val="000000"/>
                </a:solidFill>
              </a:rPr>
              <a:t>Develop a holistic security view across all the elements of the ecosystem</a:t>
            </a:r>
            <a:r>
              <a:rPr lang="en-US" dirty="0" smtClean="0">
                <a:solidFill>
                  <a:srgbClr val="000000"/>
                </a:solidFill>
              </a:rPr>
              <a:t>.</a:t>
            </a:r>
          </a:p>
          <a:p>
            <a:r>
              <a:rPr lang="en-US" dirty="0">
                <a:solidFill>
                  <a:srgbClr val="000000"/>
                </a:solidFill>
              </a:rPr>
              <a:t>Defining </a:t>
            </a:r>
            <a:r>
              <a:rPr lang="en-US" dirty="0" smtClean="0">
                <a:solidFill>
                  <a:srgbClr val="000000"/>
                </a:solidFill>
              </a:rPr>
              <a:t>security </a:t>
            </a:r>
            <a:r>
              <a:rPr lang="en-US" dirty="0">
                <a:solidFill>
                  <a:srgbClr val="000000"/>
                </a:solidFill>
              </a:rPr>
              <a:t>policies across hierarchical cloud-fog computing model</a:t>
            </a:r>
            <a:r>
              <a:rPr lang="en-US" dirty="0" smtClean="0">
                <a:solidFill>
                  <a:srgbClr val="000000"/>
                </a:solidFill>
              </a:rPr>
              <a:t>.</a:t>
            </a:r>
          </a:p>
          <a:p>
            <a:r>
              <a:rPr lang="en-US" dirty="0" smtClean="0">
                <a:solidFill>
                  <a:srgbClr val="000000"/>
                </a:solidFill>
              </a:rPr>
              <a:t>Policies are high level guidelines defining how an institution conducts its activities in its business, professional, economic, social, and legal environment</a:t>
            </a:r>
          </a:p>
          <a:p>
            <a:r>
              <a:rPr lang="en-US" dirty="0" smtClean="0">
                <a:solidFill>
                  <a:srgbClr val="000000"/>
                </a:solidFill>
              </a:rPr>
              <a:t>Security policies include rules, laws, and practices that regulate how an institution uses, manages and protects resources.</a:t>
            </a:r>
          </a:p>
          <a:p>
            <a:r>
              <a:rPr lang="en-US" dirty="0" smtClean="0">
                <a:solidFill>
                  <a:srgbClr val="000000"/>
                </a:solidFill>
              </a:rPr>
              <a:t>Possible conflicts </a:t>
            </a:r>
          </a:p>
          <a:p>
            <a:pPr marL="457200" lvl="1" indent="0">
              <a:buNone/>
            </a:pPr>
            <a:r>
              <a:rPr lang="en-US" dirty="0">
                <a:solidFill>
                  <a:srgbClr val="000000"/>
                </a:solidFill>
              </a:rPr>
              <a:t>Each component may have its own set of policy rules or may inherit from other </a:t>
            </a:r>
            <a:r>
              <a:rPr lang="en-US" dirty="0" smtClean="0">
                <a:solidFill>
                  <a:srgbClr val="000000"/>
                </a:solidFill>
              </a:rPr>
              <a:t>components</a:t>
            </a:r>
            <a:endParaRPr lang="en-US" dirty="0">
              <a:solidFill>
                <a:srgbClr val="000000"/>
              </a:solidFill>
            </a:endParaRPr>
          </a:p>
          <a:p>
            <a:endParaRPr lang="en-US" dirty="0">
              <a:solidFill>
                <a:srgbClr val="000000"/>
              </a:solidFill>
            </a:endParaRPr>
          </a:p>
          <a:p>
            <a:endParaRPr lang="en-US" dirty="0">
              <a:solidFill>
                <a:srgbClr val="000000"/>
              </a:solidFill>
            </a:endParaRPr>
          </a:p>
        </p:txBody>
      </p:sp>
    </p:spTree>
    <p:extLst>
      <p:ext uri="{BB962C8B-B14F-4D97-AF65-F5344CB8AC3E}">
        <p14:creationId xmlns:p14="http://schemas.microsoft.com/office/powerpoint/2010/main" val="17496546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rgbClr val="000000"/>
                </a:solidFill>
              </a:rPr>
              <a:t>Future Work</a:t>
            </a:r>
            <a:endParaRPr lang="en-US" cap="none" dirty="0">
              <a:solidFill>
                <a:srgbClr val="000000"/>
              </a:solidFill>
            </a:endParaRPr>
          </a:p>
        </p:txBody>
      </p:sp>
      <p:sp>
        <p:nvSpPr>
          <p:cNvPr id="3" name="Content Placeholder 2"/>
          <p:cNvSpPr>
            <a:spLocks noGrp="1"/>
          </p:cNvSpPr>
          <p:nvPr>
            <p:ph idx="1"/>
          </p:nvPr>
        </p:nvSpPr>
        <p:spPr>
          <a:xfrm>
            <a:off x="1141412" y="2249487"/>
            <a:ext cx="9905999" cy="3939042"/>
          </a:xfrm>
        </p:spPr>
        <p:txBody>
          <a:bodyPr>
            <a:normAutofit fontScale="85000" lnSpcReduction="10000"/>
          </a:bodyPr>
          <a:lstStyle/>
          <a:p>
            <a:r>
              <a:rPr lang="en-US" dirty="0" smtClean="0">
                <a:solidFill>
                  <a:srgbClr val="000000"/>
                </a:solidFill>
              </a:rPr>
              <a:t>We intend </a:t>
            </a:r>
            <a:r>
              <a:rPr lang="en-US" dirty="0">
                <a:solidFill>
                  <a:srgbClr val="000000"/>
                </a:solidFill>
              </a:rPr>
              <a:t>to define policies </a:t>
            </a:r>
            <a:r>
              <a:rPr lang="en-US" dirty="0" smtClean="0">
                <a:solidFill>
                  <a:srgbClr val="000000"/>
                </a:solidFill>
              </a:rPr>
              <a:t>for regulating cloud-fog, fog-devices, fog-fog data exchanges</a:t>
            </a:r>
          </a:p>
          <a:p>
            <a:pPr lvl="1">
              <a:buFont typeface="Tw Cen MT" panose="020B0602020104020603" pitchFamily="34" charset="0"/>
              <a:buChar char="-"/>
            </a:pPr>
            <a:r>
              <a:rPr lang="en-US" dirty="0" smtClean="0">
                <a:solidFill>
                  <a:srgbClr val="000000"/>
                </a:solidFill>
              </a:rPr>
              <a:t>Data from </a:t>
            </a:r>
            <a:r>
              <a:rPr lang="en-US" dirty="0">
                <a:solidFill>
                  <a:srgbClr val="000000"/>
                </a:solidFill>
              </a:rPr>
              <a:t>the cloud can be sent to the devices or what data from the devices can be sent to the cloud. </a:t>
            </a:r>
            <a:endParaRPr lang="en-US" dirty="0" smtClean="0">
              <a:solidFill>
                <a:srgbClr val="000000"/>
              </a:solidFill>
            </a:endParaRPr>
          </a:p>
          <a:p>
            <a:pPr lvl="1">
              <a:buFont typeface="Tw Cen MT" panose="020B0602020104020603" pitchFamily="34" charset="0"/>
              <a:buChar char="-"/>
            </a:pPr>
            <a:r>
              <a:rPr lang="en-US" dirty="0" smtClean="0">
                <a:solidFill>
                  <a:srgbClr val="000000"/>
                </a:solidFill>
              </a:rPr>
              <a:t>Devices </a:t>
            </a:r>
            <a:r>
              <a:rPr lang="en-US" dirty="0">
                <a:solidFill>
                  <a:srgbClr val="000000"/>
                </a:solidFill>
              </a:rPr>
              <a:t>may contain sensitive data whose disclosure would affect the privacy of users. </a:t>
            </a:r>
          </a:p>
          <a:p>
            <a:pPr lvl="1">
              <a:buFont typeface="Tw Cen MT" panose="020B0602020104020603" pitchFamily="34" charset="0"/>
              <a:buChar char="-"/>
            </a:pPr>
            <a:r>
              <a:rPr lang="en-US" dirty="0">
                <a:solidFill>
                  <a:srgbClr val="000000"/>
                </a:solidFill>
              </a:rPr>
              <a:t>The fog platform itself contains data and the access of that data should conform with cloud policies as well as device policies; that is, security constraints in the cloud and devices should propagate across levels. </a:t>
            </a:r>
            <a:endParaRPr lang="en-US" dirty="0" smtClean="0">
              <a:solidFill>
                <a:srgbClr val="000000"/>
              </a:solidFill>
            </a:endParaRPr>
          </a:p>
          <a:p>
            <a:pPr lvl="1">
              <a:buFont typeface="Tw Cen MT" panose="020B0602020104020603" pitchFamily="34" charset="0"/>
              <a:buChar char="-"/>
            </a:pPr>
            <a:r>
              <a:rPr lang="en-US" dirty="0">
                <a:solidFill>
                  <a:srgbClr val="000000"/>
                </a:solidFill>
              </a:rPr>
              <a:t>Fog platforms may communicate with other fogs and may need authorizations to perform actions in remote fog systems. </a:t>
            </a:r>
          </a:p>
          <a:p>
            <a:r>
              <a:rPr lang="en-US" dirty="0">
                <a:solidFill>
                  <a:srgbClr val="000000"/>
                </a:solidFill>
              </a:rPr>
              <a:t>Perform a systematic analysis of threats, the introduction of </a:t>
            </a:r>
            <a:r>
              <a:rPr lang="en-US" dirty="0" smtClean="0">
                <a:solidFill>
                  <a:srgbClr val="000000"/>
                </a:solidFill>
              </a:rPr>
              <a:t>products </a:t>
            </a:r>
            <a:r>
              <a:rPr lang="en-US" dirty="0">
                <a:solidFill>
                  <a:srgbClr val="000000"/>
                </a:solidFill>
              </a:rPr>
              <a:t>may bring new vulnerabilities; each use case of a new product or service must be analyzed to consider possible attacker goals related to it. </a:t>
            </a:r>
          </a:p>
        </p:txBody>
      </p:sp>
    </p:spTree>
    <p:extLst>
      <p:ext uri="{BB962C8B-B14F-4D97-AF65-F5344CB8AC3E}">
        <p14:creationId xmlns:p14="http://schemas.microsoft.com/office/powerpoint/2010/main" val="17317133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summary</a:t>
            </a:r>
            <a:endParaRPr lang="en-US" dirty="0"/>
          </a:p>
        </p:txBody>
      </p:sp>
      <p:sp>
        <p:nvSpPr>
          <p:cNvPr id="3" name="Content Placeholder 2"/>
          <p:cNvSpPr>
            <a:spLocks noGrp="1"/>
          </p:cNvSpPr>
          <p:nvPr>
            <p:ph idx="1"/>
          </p:nvPr>
        </p:nvSpPr>
        <p:spPr/>
        <p:txBody>
          <a:bodyPr/>
          <a:lstStyle/>
          <a:p>
            <a:r>
              <a:rPr lang="en-US" dirty="0" smtClean="0"/>
              <a:t>Model-based architectural approach to security</a:t>
            </a:r>
          </a:p>
          <a:p>
            <a:r>
              <a:rPr lang="en-US" dirty="0" smtClean="0"/>
              <a:t>Semi-formal but let us see the whole picture, fundamental for security</a:t>
            </a:r>
          </a:p>
          <a:p>
            <a:r>
              <a:rPr lang="en-US" dirty="0" smtClean="0"/>
              <a:t>Patterns and RAs give us guidelines and insights about unit effect on security and about their interactions, key to attacks</a:t>
            </a:r>
          </a:p>
          <a:p>
            <a:r>
              <a:rPr lang="en-US" dirty="0" smtClean="0"/>
              <a:t>Working with patterns does not restrict creative ideas</a:t>
            </a:r>
            <a:endParaRPr lang="en-US" dirty="0"/>
          </a:p>
        </p:txBody>
      </p:sp>
    </p:spTree>
    <p:extLst>
      <p:ext uri="{BB962C8B-B14F-4D97-AF65-F5344CB8AC3E}">
        <p14:creationId xmlns:p14="http://schemas.microsoft.com/office/powerpoint/2010/main" val="8617462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and creativity</a:t>
            </a:r>
            <a:endParaRPr lang="en-US" dirty="0"/>
          </a:p>
        </p:txBody>
      </p:sp>
      <p:sp>
        <p:nvSpPr>
          <p:cNvPr id="3" name="Content Placeholder 2"/>
          <p:cNvSpPr>
            <a:spLocks noGrp="1"/>
          </p:cNvSpPr>
          <p:nvPr>
            <p:ph idx="1"/>
          </p:nvPr>
        </p:nvSpPr>
        <p:spPr/>
        <p:txBody>
          <a:bodyPr/>
          <a:lstStyle/>
          <a:p>
            <a:r>
              <a:rPr lang="en-US" dirty="0" smtClean="0"/>
              <a:t>Does the use of patterns restrict your creativity to build systems or invent new security architectures?</a:t>
            </a:r>
          </a:p>
          <a:p>
            <a:r>
              <a:rPr lang="en-US" dirty="0" smtClean="0"/>
              <a:t>Absolutely not, patterns don’t prescribe solutions, they only provide guidelines for a solution</a:t>
            </a:r>
          </a:p>
          <a:p>
            <a:r>
              <a:rPr lang="en-US" dirty="0" smtClean="0"/>
              <a:t>Patterns provide abstractions so the designer can concentrate on the important aspects and not be confused with details</a:t>
            </a:r>
            <a:endParaRPr lang="en-US" dirty="0"/>
          </a:p>
        </p:txBody>
      </p:sp>
    </p:spTree>
    <p:extLst>
      <p:ext uri="{BB962C8B-B14F-4D97-AF65-F5344CB8AC3E}">
        <p14:creationId xmlns:p14="http://schemas.microsoft.com/office/powerpoint/2010/main" val="4117101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Borromini: </a:t>
            </a:r>
            <a:r>
              <a:rPr lang="en-US" dirty="0" err="1" smtClean="0"/>
              <a:t>Sant’Ivo</a:t>
            </a:r>
            <a:r>
              <a:rPr lang="en-US" dirty="0" smtClean="0"/>
              <a:t> </a:t>
            </a:r>
            <a:r>
              <a:rPr lang="en-US" dirty="0" err="1" smtClean="0"/>
              <a:t>alla</a:t>
            </a:r>
            <a:r>
              <a:rPr lang="en-US" dirty="0" smtClean="0"/>
              <a:t> Sapienza</a:t>
            </a:r>
            <a:endParaRPr lang="en-US" dirty="0"/>
          </a:p>
        </p:txBody>
      </p:sp>
      <p:pic>
        <p:nvPicPr>
          <p:cNvPr id="3" name="Picture 2"/>
          <p:cNvPicPr>
            <a:picLocks noChangeAspect="1"/>
          </p:cNvPicPr>
          <p:nvPr/>
        </p:nvPicPr>
        <p:blipFill>
          <a:blip r:embed="rId2"/>
          <a:stretch>
            <a:fillRect/>
          </a:stretch>
        </p:blipFill>
        <p:spPr>
          <a:xfrm>
            <a:off x="3876484" y="1399413"/>
            <a:ext cx="3566732" cy="4095750"/>
          </a:xfrm>
          <a:prstGeom prst="rect">
            <a:avLst/>
          </a:prstGeom>
        </p:spPr>
      </p:pic>
    </p:spTree>
    <p:extLst>
      <p:ext uri="{BB962C8B-B14F-4D97-AF65-F5344CB8AC3E}">
        <p14:creationId xmlns:p14="http://schemas.microsoft.com/office/powerpoint/2010/main" val="28488662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Bernini: Santa Maria al Quirinale</a:t>
            </a:r>
            <a:endParaRPr lang="en-US" dirty="0"/>
          </a:p>
        </p:txBody>
      </p:sp>
      <p:pic>
        <p:nvPicPr>
          <p:cNvPr id="11266" name="Picture 2" descr="https://upload.wikimedia.org/wikipedia/commons/thumb/1/1e/Floor_Map_Sant%27Andrea_al_Quirinale,_Rome.svg/2000px-Floor_Map_Sant%27Andrea_al_Quirinale,_Rome.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5312" y="2093976"/>
            <a:ext cx="3381375" cy="3538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949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5"/>
          <p:cNvSpPr>
            <a:spLocks noChangeArrowheads="1"/>
          </p:cNvSpPr>
          <p:nvPr/>
        </p:nvSpPr>
        <p:spPr bwMode="auto">
          <a:xfrm>
            <a:off x="1524001" y="18012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graphicFrame>
        <p:nvGraphicFramePr>
          <p:cNvPr id="585731" name="Object 4"/>
          <p:cNvGraphicFramePr>
            <a:graphicFrameLocks noChangeAspect="1"/>
          </p:cNvGraphicFramePr>
          <p:nvPr/>
        </p:nvGraphicFramePr>
        <p:xfrm>
          <a:off x="3200400" y="1985964"/>
          <a:ext cx="5867400" cy="3576637"/>
        </p:xfrm>
        <a:graphic>
          <a:graphicData uri="http://schemas.openxmlformats.org/presentationml/2006/ole">
            <mc:AlternateContent xmlns:mc="http://schemas.openxmlformats.org/markup-compatibility/2006">
              <mc:Choice xmlns:v="urn:schemas-microsoft-com:vml" Requires="v">
                <p:oleObj spid="_x0000_s7203" r:id="rId3" imgW="5249843" imgH="2881279" progId="Visio.Drawing.11">
                  <p:embed/>
                </p:oleObj>
              </mc:Choice>
              <mc:Fallback>
                <p:oleObj r:id="rId3" imgW="5249843" imgH="288127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985964"/>
                        <a:ext cx="5867400" cy="357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5732" name="Rectangle 6"/>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i="0">
                <a:solidFill>
                  <a:schemeClr val="tx2"/>
                </a:solidFill>
              </a:rPr>
              <a:t>Sensor network architecture</a:t>
            </a:r>
          </a:p>
        </p:txBody>
      </p:sp>
    </p:spTree>
    <p:extLst>
      <p:ext uri="{BB962C8B-B14F-4D97-AF65-F5344CB8AC3E}">
        <p14:creationId xmlns:p14="http://schemas.microsoft.com/office/powerpoint/2010/main" val="20871825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rgbClr val="000000"/>
                </a:solidFill>
              </a:rPr>
              <a:t>Our recent publications </a:t>
            </a:r>
            <a:endParaRPr lang="en-US" cap="none" dirty="0">
              <a:solidFill>
                <a:srgbClr val="000000"/>
              </a:solidFill>
            </a:endParaRPr>
          </a:p>
        </p:txBody>
      </p:sp>
      <p:sp>
        <p:nvSpPr>
          <p:cNvPr id="3" name="Content Placeholder 2"/>
          <p:cNvSpPr>
            <a:spLocks noGrp="1"/>
          </p:cNvSpPr>
          <p:nvPr>
            <p:ph idx="1"/>
          </p:nvPr>
        </p:nvSpPr>
        <p:spPr/>
        <p:txBody>
          <a:bodyPr>
            <a:normAutofit fontScale="70000" lnSpcReduction="20000"/>
          </a:bodyPr>
          <a:lstStyle/>
          <a:p>
            <a:pPr marL="457200" indent="-457200">
              <a:buFont typeface="+mj-lt"/>
              <a:buAutoNum type="arabicPeriod"/>
            </a:pPr>
            <a:r>
              <a:rPr lang="en-US" dirty="0">
                <a:solidFill>
                  <a:srgbClr val="000000"/>
                </a:solidFill>
              </a:rPr>
              <a:t>Madiha H. Syed and Eduardo B. Fernandez, “The Software Container pattern”, 22nd Conference on Pattern Languages of Programs (</a:t>
            </a:r>
            <a:r>
              <a:rPr lang="en-US" dirty="0" err="1">
                <a:solidFill>
                  <a:srgbClr val="000000"/>
                </a:solidFill>
              </a:rPr>
              <a:t>PLoP</a:t>
            </a:r>
            <a:r>
              <a:rPr lang="en-US" dirty="0">
                <a:solidFill>
                  <a:srgbClr val="000000"/>
                </a:solidFill>
              </a:rPr>
              <a:t> 2015), Pittsburgh, PA,  October 24-26, 2015</a:t>
            </a:r>
          </a:p>
          <a:p>
            <a:pPr marL="457200" indent="-457200">
              <a:buFont typeface="+mj-lt"/>
              <a:buAutoNum type="arabicPeriod"/>
            </a:pPr>
            <a:r>
              <a:rPr lang="en-US" dirty="0">
                <a:solidFill>
                  <a:srgbClr val="000000"/>
                </a:solidFill>
              </a:rPr>
              <a:t>Madiha H. Syed, </a:t>
            </a:r>
            <a:r>
              <a:rPr lang="en-US" dirty="0" err="1">
                <a:solidFill>
                  <a:srgbClr val="000000"/>
                </a:solidFill>
              </a:rPr>
              <a:t>E.B.Fernandez</a:t>
            </a:r>
            <a:r>
              <a:rPr lang="en-US" dirty="0">
                <a:solidFill>
                  <a:srgbClr val="000000"/>
                </a:solidFill>
              </a:rPr>
              <a:t>, </a:t>
            </a:r>
            <a:r>
              <a:rPr lang="en-US" dirty="0" err="1">
                <a:solidFill>
                  <a:srgbClr val="000000"/>
                </a:solidFill>
              </a:rPr>
              <a:t>M.Ilyas</a:t>
            </a:r>
            <a:r>
              <a:rPr lang="en-US" dirty="0">
                <a:solidFill>
                  <a:srgbClr val="000000"/>
                </a:solidFill>
              </a:rPr>
              <a:t>, “A pattern for fog computing”, Pattern Languages of Programming (</a:t>
            </a:r>
            <a:r>
              <a:rPr lang="en-US" dirty="0" err="1">
                <a:solidFill>
                  <a:srgbClr val="000000"/>
                </a:solidFill>
              </a:rPr>
              <a:t>VikingPLoP</a:t>
            </a:r>
            <a:r>
              <a:rPr lang="en-US" dirty="0">
                <a:solidFill>
                  <a:srgbClr val="000000"/>
                </a:solidFill>
              </a:rPr>
              <a:t> 2016), 7th-10th April 2016, </a:t>
            </a:r>
            <a:r>
              <a:rPr lang="en-US" dirty="0" err="1">
                <a:solidFill>
                  <a:srgbClr val="000000"/>
                </a:solidFill>
              </a:rPr>
              <a:t>Leerdam</a:t>
            </a:r>
            <a:r>
              <a:rPr lang="en-US" dirty="0">
                <a:solidFill>
                  <a:srgbClr val="000000"/>
                </a:solidFill>
              </a:rPr>
              <a:t>, </a:t>
            </a:r>
            <a:r>
              <a:rPr lang="en-US" dirty="0" smtClean="0">
                <a:solidFill>
                  <a:srgbClr val="000000"/>
                </a:solidFill>
              </a:rPr>
              <a:t>Netherlands</a:t>
            </a:r>
          </a:p>
          <a:p>
            <a:pPr marL="457200" indent="-457200">
              <a:buFont typeface="+mj-lt"/>
              <a:buAutoNum type="arabicPeriod"/>
            </a:pPr>
            <a:r>
              <a:rPr lang="en-US" dirty="0">
                <a:solidFill>
                  <a:srgbClr val="000000"/>
                </a:solidFill>
              </a:rPr>
              <a:t>Madiha H. Syed and </a:t>
            </a:r>
            <a:r>
              <a:rPr lang="en-US" dirty="0" err="1">
                <a:solidFill>
                  <a:srgbClr val="000000"/>
                </a:solidFill>
              </a:rPr>
              <a:t>E.B.Fernandez</a:t>
            </a:r>
            <a:r>
              <a:rPr lang="en-US" dirty="0">
                <a:solidFill>
                  <a:srgbClr val="000000"/>
                </a:solidFill>
              </a:rPr>
              <a:t>, “Cloud ecosystems support for Internet of Things and DevOps using patterns”, First International Workshop on Interoperability, Integration, and Interconnection of Internet of Things Systems (I4T), part of the IEEE Int. Conf. on Cloud Engineering (IC2E), Berlin, Germany, April 4-8, 2016.</a:t>
            </a:r>
          </a:p>
          <a:p>
            <a:pPr marL="457200" indent="-457200">
              <a:buFont typeface="+mj-lt"/>
              <a:buAutoNum type="arabicPeriod"/>
            </a:pPr>
            <a:r>
              <a:rPr lang="en-US" dirty="0">
                <a:solidFill>
                  <a:srgbClr val="000000"/>
                </a:solidFill>
              </a:rPr>
              <a:t>E.B. Fernandez, </a:t>
            </a:r>
            <a:r>
              <a:rPr lang="en-US" dirty="0" err="1">
                <a:solidFill>
                  <a:srgbClr val="000000"/>
                </a:solidFill>
              </a:rPr>
              <a:t>Nobukazu</a:t>
            </a:r>
            <a:r>
              <a:rPr lang="en-US" dirty="0">
                <a:solidFill>
                  <a:srgbClr val="000000"/>
                </a:solidFill>
              </a:rPr>
              <a:t> Yoshioka, Hironori </a:t>
            </a:r>
            <a:r>
              <a:rPr lang="en-US" dirty="0" err="1">
                <a:solidFill>
                  <a:srgbClr val="000000"/>
                </a:solidFill>
              </a:rPr>
              <a:t>Washizaki</a:t>
            </a:r>
            <a:r>
              <a:rPr lang="en-US" dirty="0">
                <a:solidFill>
                  <a:srgbClr val="000000"/>
                </a:solidFill>
              </a:rPr>
              <a:t>, and Madiha H. Syed, “Modeling </a:t>
            </a:r>
            <a:r>
              <a:rPr lang="en-US" dirty="0" smtClean="0">
                <a:solidFill>
                  <a:srgbClr val="000000"/>
                </a:solidFill>
              </a:rPr>
              <a:t>and security in cloud </a:t>
            </a:r>
            <a:r>
              <a:rPr lang="en-US" dirty="0">
                <a:solidFill>
                  <a:srgbClr val="000000"/>
                </a:solidFill>
              </a:rPr>
              <a:t>ecosystems”, </a:t>
            </a:r>
            <a:r>
              <a:rPr lang="en-US" i="1" dirty="0" smtClean="0">
                <a:solidFill>
                  <a:srgbClr val="000000"/>
                </a:solidFill>
              </a:rPr>
              <a:t>J. Future Internet, </a:t>
            </a:r>
            <a:r>
              <a:rPr lang="en-US" dirty="0">
                <a:solidFill>
                  <a:srgbClr val="000000"/>
                </a:solidFill>
              </a:rPr>
              <a:t>2016, </a:t>
            </a:r>
            <a:r>
              <a:rPr lang="en-US" dirty="0" smtClean="0">
                <a:solidFill>
                  <a:srgbClr val="000000"/>
                </a:solidFill>
              </a:rPr>
              <a:t>vol. 8</a:t>
            </a:r>
            <a:r>
              <a:rPr lang="en-US" dirty="0">
                <a:solidFill>
                  <a:srgbClr val="000000"/>
                </a:solidFill>
              </a:rPr>
              <a:t>, 13</a:t>
            </a:r>
            <a:r>
              <a:rPr lang="en-US" dirty="0" smtClean="0">
                <a:solidFill>
                  <a:srgbClr val="000000"/>
                </a:solidFill>
              </a:rPr>
              <a:t>.</a:t>
            </a:r>
          </a:p>
          <a:p>
            <a:pPr marL="457200" indent="-457200">
              <a:buFont typeface="+mj-lt"/>
              <a:buAutoNum type="arabicPeriod"/>
            </a:pPr>
            <a:r>
              <a:rPr lang="en-US" dirty="0" err="1"/>
              <a:t>E.B.Fernandez</a:t>
            </a:r>
            <a:r>
              <a:rPr lang="en-US" dirty="0"/>
              <a:t>, Raul </a:t>
            </a:r>
            <a:r>
              <a:rPr lang="en-US" dirty="0" err="1"/>
              <a:t>Monge</a:t>
            </a:r>
            <a:r>
              <a:rPr lang="en-US" dirty="0"/>
              <a:t>, and Keiko </a:t>
            </a:r>
            <a:r>
              <a:rPr lang="en-US" dirty="0" err="1"/>
              <a:t>Hashizume</a:t>
            </a:r>
            <a:r>
              <a:rPr lang="en-US" dirty="0"/>
              <a:t>, “Building a security reference architecture for cloud systems”, </a:t>
            </a:r>
            <a:r>
              <a:rPr lang="en-US" i="1" dirty="0"/>
              <a:t>Requirements Engineering</a:t>
            </a:r>
            <a:r>
              <a:rPr lang="en-US" dirty="0"/>
              <a:t>. </a:t>
            </a:r>
            <a:r>
              <a:rPr lang="en-US" dirty="0" err="1"/>
              <a:t>Doi</a:t>
            </a:r>
            <a:r>
              <a:rPr lang="en-US" dirty="0"/>
              <a:t>: 10.1007/s00766-014-0218-7, June 2016, Volume 21, Issue 2,  pp 225-249. </a:t>
            </a:r>
            <a:endParaRPr lang="en-US" dirty="0" smtClean="0"/>
          </a:p>
          <a:p>
            <a:pPr marL="457200" indent="-457200">
              <a:buFont typeface="+mj-lt"/>
              <a:buAutoNum type="arabicPeriod"/>
            </a:pPr>
            <a:r>
              <a:rPr lang="en-US" dirty="0" err="1" smtClean="0"/>
              <a:t>E.B.Fernandez</a:t>
            </a:r>
            <a:r>
              <a:rPr lang="en-US" dirty="0"/>
              <a:t>, “</a:t>
            </a:r>
            <a:r>
              <a:rPr lang="en-US" i="1" dirty="0"/>
              <a:t>Security patterns in practice: Building secure architectures using software patterns</a:t>
            </a:r>
            <a:r>
              <a:rPr lang="en-US" dirty="0"/>
              <a:t>”, Wiley Series on Software Design Patterns, 2013  (Chapter 15 describes cloud architectures)</a:t>
            </a:r>
          </a:p>
          <a:p>
            <a:pPr marL="457200" indent="-457200">
              <a:buFont typeface="+mj-lt"/>
              <a:buAutoNum type="arabicPeriod"/>
            </a:pPr>
            <a:endParaRPr lang="en-US" dirty="0">
              <a:solidFill>
                <a:srgbClr val="000000"/>
              </a:solidFill>
            </a:endParaRPr>
          </a:p>
        </p:txBody>
      </p:sp>
    </p:spTree>
    <p:extLst>
      <p:ext uri="{BB962C8B-B14F-4D97-AF65-F5344CB8AC3E}">
        <p14:creationId xmlns:p14="http://schemas.microsoft.com/office/powerpoint/2010/main" val="3741195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sz="2000" dirty="0"/>
              <a:t>A.A. Cardenas, S. Amin, Z.-S. Lin, Y.-</a:t>
            </a:r>
            <a:r>
              <a:rPr lang="en-US" sz="2000" dirty="0" err="1"/>
              <a:t>L.Huang</a:t>
            </a:r>
            <a:r>
              <a:rPr lang="en-US" sz="2000" dirty="0"/>
              <a:t>, </a:t>
            </a:r>
            <a:r>
              <a:rPr lang="en-US" sz="2000" dirty="0" err="1"/>
              <a:t>C.H.Huang</a:t>
            </a:r>
            <a:r>
              <a:rPr lang="en-US" sz="2000" dirty="0"/>
              <a:t>, and S. </a:t>
            </a:r>
            <a:r>
              <a:rPr lang="en-US" sz="2000" dirty="0" err="1"/>
              <a:t>Sastry</a:t>
            </a:r>
            <a:r>
              <a:rPr lang="en-US" sz="2000" dirty="0"/>
              <a:t>, “Attacks against process control systems: Risk assessment, detection, and response”, </a:t>
            </a:r>
            <a:r>
              <a:rPr lang="en-US" sz="2000" i="1" dirty="0" err="1"/>
              <a:t>Procs</a:t>
            </a:r>
            <a:r>
              <a:rPr lang="en-US" sz="2000" i="1" dirty="0"/>
              <a:t>. of ASSIACS’11</a:t>
            </a:r>
            <a:r>
              <a:rPr lang="en-US" sz="2000" dirty="0"/>
              <a:t>, March 22-24, 2011, Hong Kong, China, 355-366.</a:t>
            </a:r>
          </a:p>
          <a:p>
            <a:r>
              <a:rPr lang="en-US" sz="2000" dirty="0" smtClean="0"/>
              <a:t>Oscar </a:t>
            </a:r>
            <a:r>
              <a:rPr lang="en-US" sz="2000" dirty="0" err="1"/>
              <a:t>Encina</a:t>
            </a:r>
            <a:r>
              <a:rPr lang="en-US" sz="2000" dirty="0"/>
              <a:t>, E.B. Fernandez, and </a:t>
            </a:r>
            <a:r>
              <a:rPr lang="en-US" sz="2000" dirty="0" err="1"/>
              <a:t>Raúl</a:t>
            </a:r>
            <a:r>
              <a:rPr lang="en-US" sz="2000" dirty="0"/>
              <a:t> </a:t>
            </a:r>
            <a:r>
              <a:rPr lang="en-US" sz="2000" dirty="0" err="1"/>
              <a:t>Monge</a:t>
            </a:r>
            <a:r>
              <a:rPr lang="en-US" sz="2000" dirty="0"/>
              <a:t>, “Towards Secure Inter-Cloud Architectures”. </a:t>
            </a:r>
            <a:r>
              <a:rPr lang="en-US" sz="2000" i="1" dirty="0"/>
              <a:t>Proceedings of Nordic </a:t>
            </a:r>
            <a:r>
              <a:rPr lang="en-US" sz="2000" i="1" dirty="0" smtClean="0"/>
              <a:t>Pattern Conference </a:t>
            </a:r>
            <a:r>
              <a:rPr lang="en-US" sz="2000" i="1" dirty="0"/>
              <a:t>on Pattern Languages of Programs,</a:t>
            </a:r>
            <a:r>
              <a:rPr lang="en-US" sz="2000" dirty="0"/>
              <a:t> </a:t>
            </a:r>
            <a:r>
              <a:rPr lang="en-US" sz="2000" dirty="0" err="1"/>
              <a:t>Sagadi</a:t>
            </a:r>
            <a:r>
              <a:rPr lang="en-US" sz="2000" dirty="0"/>
              <a:t> Manor, Estonia, April 2014.</a:t>
            </a:r>
          </a:p>
          <a:p>
            <a:r>
              <a:rPr lang="en-US" sz="2000" dirty="0" err="1" smtClean="0"/>
              <a:t>A.N.Khan</a:t>
            </a:r>
            <a:r>
              <a:rPr lang="en-US" sz="2000" dirty="0" smtClean="0"/>
              <a:t>, </a:t>
            </a:r>
            <a:r>
              <a:rPr lang="en-US" sz="2000" dirty="0" err="1" smtClean="0"/>
              <a:t>M.L.Mat</a:t>
            </a:r>
            <a:r>
              <a:rPr lang="en-US" sz="2000" dirty="0" smtClean="0"/>
              <a:t> </a:t>
            </a:r>
            <a:r>
              <a:rPr lang="en-US" sz="2000" dirty="0" err="1" smtClean="0"/>
              <a:t>Kiah</a:t>
            </a:r>
            <a:r>
              <a:rPr lang="en-US" sz="2000" dirty="0" smtClean="0"/>
              <a:t>, </a:t>
            </a:r>
            <a:r>
              <a:rPr lang="en-US" sz="2000" dirty="0" err="1" smtClean="0"/>
              <a:t>S.U.Khan</a:t>
            </a:r>
            <a:r>
              <a:rPr lang="en-US" sz="2000" dirty="0" smtClean="0"/>
              <a:t>, and </a:t>
            </a:r>
            <a:r>
              <a:rPr lang="en-US" sz="2000" dirty="0" err="1" smtClean="0"/>
              <a:t>S.A.Madani</a:t>
            </a:r>
            <a:r>
              <a:rPr lang="en-US" sz="2000" dirty="0" smtClean="0"/>
              <a:t>, “Towards secure mobile computing: A survey”, </a:t>
            </a:r>
            <a:r>
              <a:rPr lang="en-US" sz="2000" i="1" dirty="0" smtClean="0"/>
              <a:t>Future Generation Comp. </a:t>
            </a:r>
            <a:r>
              <a:rPr lang="en-US" sz="2000" i="1" dirty="0" err="1" smtClean="0"/>
              <a:t>Systs</a:t>
            </a:r>
            <a:r>
              <a:rPr lang="en-US" sz="2000" dirty="0" smtClean="0"/>
              <a:t>., 29 (2013), 1278-1299, doi:10.1016/j.future.2012.08.003</a:t>
            </a:r>
          </a:p>
          <a:p>
            <a:r>
              <a:rPr lang="pt-BR" sz="2000" dirty="0"/>
              <a:t>Anupama Sahu, E.B. Fernandez, Mihaela Cardei, and M. VanHilst, "A pattern for a </a:t>
            </a:r>
            <a:r>
              <a:rPr lang="en-US" sz="2000" dirty="0" smtClean="0"/>
              <a:t>sensor </a:t>
            </a:r>
            <a:r>
              <a:rPr lang="en-US" sz="2000" dirty="0"/>
              <a:t>node", </a:t>
            </a:r>
            <a:r>
              <a:rPr lang="en-US" sz="2000" i="1" dirty="0" err="1"/>
              <a:t>Procs</a:t>
            </a:r>
            <a:r>
              <a:rPr lang="en-US" sz="2000" i="1" dirty="0"/>
              <a:t>. 17th Conf. on Pattern Languages of Programs, </a:t>
            </a:r>
            <a:r>
              <a:rPr lang="en-US" sz="2000" i="1" dirty="0" err="1"/>
              <a:t>PLoP</a:t>
            </a:r>
            <a:r>
              <a:rPr lang="en-US" sz="2000" i="1" dirty="0"/>
              <a:t> 2010.</a:t>
            </a:r>
            <a:r>
              <a:rPr lang="en-US" sz="2000" dirty="0"/>
              <a:t> </a:t>
            </a:r>
            <a:r>
              <a:rPr lang="en-US" sz="2000" u="sng" dirty="0">
                <a:hlinkClick r:id="rId2"/>
              </a:rPr>
              <a:t>http://www.hillside.net/plop/2010/index.php?nav=program</a:t>
            </a:r>
            <a:endParaRPr lang="en-US" sz="2000" dirty="0"/>
          </a:p>
          <a:p>
            <a:r>
              <a:rPr lang="en-US" sz="2000" dirty="0" smtClean="0"/>
              <a:t>M</a:t>
            </a:r>
            <a:r>
              <a:rPr lang="en-US" sz="2000" dirty="0"/>
              <a:t>. </a:t>
            </a:r>
            <a:r>
              <a:rPr lang="en-US" sz="2000" dirty="0" err="1"/>
              <a:t>Satyanarayanan</a:t>
            </a:r>
            <a:r>
              <a:rPr lang="en-US" sz="2000" dirty="0"/>
              <a:t>, Grace Lewis, Edwin Morris, </a:t>
            </a:r>
            <a:r>
              <a:rPr lang="en-US" sz="2000" dirty="0" err="1"/>
              <a:t>Soumya</a:t>
            </a:r>
            <a:r>
              <a:rPr lang="en-US" sz="2000" dirty="0"/>
              <a:t> </a:t>
            </a:r>
            <a:r>
              <a:rPr lang="en-US" sz="2000" dirty="0" err="1"/>
              <a:t>Simanta</a:t>
            </a:r>
            <a:r>
              <a:rPr lang="en-US" sz="2000" dirty="0"/>
              <a:t>, and Jeff </a:t>
            </a:r>
            <a:r>
              <a:rPr lang="en-US" sz="2000" dirty="0" err="1"/>
              <a:t>Boleng</a:t>
            </a:r>
            <a:r>
              <a:rPr lang="en-US" sz="2000" dirty="0"/>
              <a:t>, </a:t>
            </a:r>
            <a:r>
              <a:rPr lang="en-US" sz="2000" dirty="0" err="1"/>
              <a:t>Kiryong</a:t>
            </a:r>
            <a:r>
              <a:rPr lang="en-US" sz="2000" dirty="0"/>
              <a:t> Ha, “The role of cloudlets in hostile environments”, </a:t>
            </a:r>
            <a:r>
              <a:rPr lang="en-US" sz="2000" i="1" dirty="0"/>
              <a:t>IEEE Pervasive Computing</a:t>
            </a:r>
            <a:r>
              <a:rPr lang="en-US" sz="2000" dirty="0"/>
              <a:t>, Oct-Dec 2013</a:t>
            </a:r>
          </a:p>
          <a:p>
            <a:endParaRPr lang="en-US" sz="2000" dirty="0" smtClean="0"/>
          </a:p>
          <a:p>
            <a:pPr marL="0" indent="0">
              <a:buNone/>
            </a:pPr>
            <a:endParaRPr lang="en-US" dirty="0"/>
          </a:p>
        </p:txBody>
      </p:sp>
    </p:spTree>
    <p:extLst>
      <p:ext uri="{BB962C8B-B14F-4D97-AF65-F5344CB8AC3E}">
        <p14:creationId xmlns:p14="http://schemas.microsoft.com/office/powerpoint/2010/main" val="34793277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838200" y="1817674"/>
            <a:ext cx="10515600" cy="4351338"/>
          </a:xfrm>
        </p:spPr>
        <p:txBody>
          <a:bodyPr>
            <a:normAutofit fontScale="70000" lnSpcReduction="20000"/>
          </a:bodyPr>
          <a:lstStyle/>
          <a:p>
            <a:r>
              <a:rPr lang="en-US" dirty="0"/>
              <a:t>A. Banerjee, K.K. </a:t>
            </a:r>
            <a:r>
              <a:rPr lang="en-US" dirty="0" err="1"/>
              <a:t>Venkatasubramanian,T</a:t>
            </a:r>
            <a:r>
              <a:rPr lang="en-US" dirty="0"/>
              <a:t>. Mukherjee, and S.K.S. Gupta, “Ensuring safety, security, and sustainability of mission-critical cyber-physical systems”, </a:t>
            </a:r>
            <a:r>
              <a:rPr lang="en-US" i="1" dirty="0"/>
              <a:t>Procs. of the IEEE</a:t>
            </a:r>
            <a:r>
              <a:rPr lang="en-US" dirty="0"/>
              <a:t>, vol. 100, No 1, January 2012, 283-299.</a:t>
            </a:r>
          </a:p>
          <a:p>
            <a:r>
              <a:rPr lang="en-US" dirty="0" err="1" smtClean="0"/>
              <a:t>E.B.Fernandez</a:t>
            </a:r>
            <a:r>
              <a:rPr lang="en-US" dirty="0" smtClean="0"/>
              <a:t> </a:t>
            </a:r>
            <a:r>
              <a:rPr lang="en-US" dirty="0"/>
              <a:t>and M.M. </a:t>
            </a:r>
            <a:r>
              <a:rPr lang="en-US" dirty="0" err="1"/>
              <a:t>Larrondo</a:t>
            </a:r>
            <a:r>
              <a:rPr lang="en-US" dirty="0"/>
              <a:t>-Petrie, "Designing secure  SCADA systems using security patterns", </a:t>
            </a:r>
            <a:r>
              <a:rPr lang="en-US" i="1" dirty="0"/>
              <a:t>Procs. of the</a:t>
            </a:r>
            <a:r>
              <a:rPr lang="en-US" dirty="0"/>
              <a:t> </a:t>
            </a:r>
            <a:r>
              <a:rPr lang="en-US" i="1" dirty="0"/>
              <a:t>43rd Hawaii Conf. on Systems Science</a:t>
            </a:r>
            <a:r>
              <a:rPr lang="en-US" dirty="0"/>
              <a:t>, Honolulu, HI, Jan.2010, 1-8. </a:t>
            </a:r>
            <a:r>
              <a:rPr lang="en-US" u="sng" dirty="0">
                <a:hlinkClick r:id="rId2"/>
              </a:rPr>
              <a:t>http://ieeexplore.ieee.org/stamp/stamp.jsp?tp=&amp;arnumber=5428672</a:t>
            </a:r>
            <a:endParaRPr lang="en-US" dirty="0"/>
          </a:p>
          <a:p>
            <a:r>
              <a:rPr lang="en-US" dirty="0" err="1" smtClean="0"/>
              <a:t>E.B.Fernandez</a:t>
            </a:r>
            <a:r>
              <a:rPr lang="en-US" dirty="0"/>
              <a:t>, </a:t>
            </a:r>
            <a:r>
              <a:rPr lang="en-US" dirty="0" smtClean="0"/>
              <a:t>Jose </a:t>
            </a:r>
            <a:r>
              <a:rPr lang="en-US" dirty="0"/>
              <a:t>Ballesteros, </a:t>
            </a:r>
            <a:r>
              <a:rPr lang="en-US" dirty="0" smtClean="0"/>
              <a:t>Ana </a:t>
            </a:r>
            <a:r>
              <a:rPr lang="en-US" dirty="0"/>
              <a:t>C. </a:t>
            </a:r>
            <a:r>
              <a:rPr lang="en-US" dirty="0" err="1"/>
              <a:t>Desouza-Doucet</a:t>
            </a:r>
            <a:r>
              <a:rPr lang="en-US" dirty="0"/>
              <a:t>, and M.M. </a:t>
            </a:r>
            <a:r>
              <a:rPr lang="en-US" dirty="0" err="1"/>
              <a:t>Larrondo</a:t>
            </a:r>
            <a:r>
              <a:rPr lang="en-US" dirty="0"/>
              <a:t>-Petrie, “Security Patterns for Physical Access Control Systems”, in S. Barker and G.J. </a:t>
            </a:r>
            <a:r>
              <a:rPr lang="en-US" dirty="0" err="1"/>
              <a:t>Ahn</a:t>
            </a:r>
            <a:r>
              <a:rPr lang="en-US" dirty="0"/>
              <a:t> (Eds.), </a:t>
            </a:r>
            <a:r>
              <a:rPr lang="en-US" i="1" dirty="0"/>
              <a:t>Data and Applications Security XXI</a:t>
            </a:r>
            <a:r>
              <a:rPr lang="en-US" dirty="0"/>
              <a:t>, LNCS 4602, 259-274, Springer 2007. </a:t>
            </a:r>
            <a:r>
              <a:rPr lang="en-US" i="1" dirty="0" smtClean="0"/>
              <a:t>Procs</a:t>
            </a:r>
            <a:r>
              <a:rPr lang="en-US" i="1" dirty="0"/>
              <a:t>. of the</a:t>
            </a:r>
            <a:r>
              <a:rPr lang="en-US" dirty="0"/>
              <a:t> </a:t>
            </a:r>
            <a:r>
              <a:rPr lang="en-US" i="1" dirty="0"/>
              <a:t>21st Annual IFIP WG 11.3 Working Conference on Data and Applications  Security,  </a:t>
            </a:r>
            <a:r>
              <a:rPr lang="en-US" dirty="0"/>
              <a:t>Redondo Beach</a:t>
            </a:r>
            <a:r>
              <a:rPr lang="en-US" i="1" dirty="0"/>
              <a:t>,</a:t>
            </a:r>
            <a:r>
              <a:rPr lang="en-US" dirty="0"/>
              <a:t> California, U.S.A, July 8-11, 2007 </a:t>
            </a:r>
            <a:endParaRPr lang="en-US" dirty="0" smtClean="0"/>
          </a:p>
          <a:p>
            <a:r>
              <a:rPr lang="en-US" dirty="0"/>
              <a:t>Carolina Marin, </a:t>
            </a:r>
            <a:r>
              <a:rPr lang="en-US" dirty="0" err="1"/>
              <a:t>E.B.Fernandez</a:t>
            </a:r>
            <a:r>
              <a:rPr lang="en-US" dirty="0"/>
              <a:t>, and M.M. </a:t>
            </a:r>
            <a:r>
              <a:rPr lang="en-US" dirty="0" err="1"/>
              <a:t>Larrondo</a:t>
            </a:r>
            <a:r>
              <a:rPr lang="en-US" dirty="0"/>
              <a:t>-Petrie, "Patterns </a:t>
            </a:r>
            <a:br>
              <a:rPr lang="en-US" dirty="0"/>
            </a:br>
            <a:r>
              <a:rPr lang="en-US" dirty="0"/>
              <a:t>for social networks in Web 2.0", </a:t>
            </a:r>
            <a:r>
              <a:rPr lang="en-US" i="1" dirty="0"/>
              <a:t>Procs. of the</a:t>
            </a:r>
            <a:r>
              <a:rPr lang="en-US" dirty="0"/>
              <a:t> </a:t>
            </a:r>
            <a:r>
              <a:rPr lang="en-US" i="1" dirty="0"/>
              <a:t>8th Latin American and </a:t>
            </a:r>
            <a:br>
              <a:rPr lang="en-US" i="1" dirty="0"/>
            </a:br>
            <a:r>
              <a:rPr lang="en-US" i="1" dirty="0"/>
              <a:t>Caribbean Conf. for Eng. and Technology (LACCEI'2010),</a:t>
            </a:r>
            <a:r>
              <a:rPr lang="en-US" dirty="0"/>
              <a:t> June 1-4, 2010, Arequipa, Peru </a:t>
            </a:r>
            <a:endParaRPr lang="en-US" dirty="0" smtClean="0"/>
          </a:p>
          <a:p>
            <a:r>
              <a:rPr lang="en-US" dirty="0" err="1"/>
              <a:t>Mihaela</a:t>
            </a:r>
            <a:r>
              <a:rPr lang="en-US" dirty="0"/>
              <a:t> </a:t>
            </a:r>
            <a:r>
              <a:rPr lang="en-US" dirty="0" err="1"/>
              <a:t>Cardei</a:t>
            </a:r>
            <a:r>
              <a:rPr lang="en-US" dirty="0"/>
              <a:t>, E. </a:t>
            </a:r>
            <a:r>
              <a:rPr lang="en-US" dirty="0" err="1"/>
              <a:t>B.Fernandez</a:t>
            </a:r>
            <a:r>
              <a:rPr lang="en-US" dirty="0"/>
              <a:t>, </a:t>
            </a:r>
            <a:r>
              <a:rPr lang="en-US" dirty="0" err="1"/>
              <a:t>Anupama</a:t>
            </a:r>
            <a:r>
              <a:rPr lang="en-US" dirty="0"/>
              <a:t> </a:t>
            </a:r>
            <a:r>
              <a:rPr lang="en-US" dirty="0" err="1"/>
              <a:t>Sahu</a:t>
            </a:r>
            <a:r>
              <a:rPr lang="en-US" dirty="0"/>
              <a:t>, and </a:t>
            </a:r>
            <a:r>
              <a:rPr lang="en-US" dirty="0" err="1"/>
              <a:t>Ionut</a:t>
            </a:r>
            <a:r>
              <a:rPr lang="en-US" dirty="0"/>
              <a:t> </a:t>
            </a:r>
            <a:r>
              <a:rPr lang="en-US" dirty="0" err="1"/>
              <a:t>Cardei</a:t>
            </a:r>
            <a:r>
              <a:rPr lang="en-US" dirty="0"/>
              <a:t>, "A pattern for Wireless System Architectures", </a:t>
            </a:r>
            <a:r>
              <a:rPr lang="en-US" i="1" dirty="0"/>
              <a:t>Procs. of Asian </a:t>
            </a:r>
            <a:r>
              <a:rPr lang="en-US" i="1" dirty="0" err="1"/>
              <a:t>PLoP</a:t>
            </a:r>
            <a:r>
              <a:rPr lang="en-US" i="1" dirty="0"/>
              <a:t> </a:t>
            </a:r>
            <a:r>
              <a:rPr lang="en-US" i="1" dirty="0" smtClean="0"/>
              <a:t>2011, </a:t>
            </a:r>
            <a:r>
              <a:rPr lang="en-US" dirty="0" smtClean="0"/>
              <a:t>Tokyo, Japan.</a:t>
            </a:r>
            <a:endParaRPr lang="en-US" dirty="0"/>
          </a:p>
          <a:p>
            <a:pPr marL="0" indent="0">
              <a:buNone/>
            </a:pPr>
            <a:endParaRPr lang="en-US" dirty="0"/>
          </a:p>
        </p:txBody>
      </p:sp>
    </p:spTree>
    <p:extLst>
      <p:ext uri="{BB962C8B-B14F-4D97-AF65-F5344CB8AC3E}">
        <p14:creationId xmlns:p14="http://schemas.microsoft.com/office/powerpoint/2010/main" val="28666827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exam (due July 1</a:t>
            </a:r>
            <a:r>
              <a:rPr lang="en-US" baseline="30000" dirty="0" smtClean="0"/>
              <a:t>st</a:t>
            </a:r>
            <a:r>
              <a:rPr lang="en-US" dirty="0" smtClean="0"/>
              <a:t>, 2016), Q1</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Add to the university policies of Assignment 2 the following </a:t>
            </a:r>
            <a:r>
              <a:rPr lang="en-US" dirty="0" smtClean="0"/>
              <a:t>requirements </a:t>
            </a:r>
            <a:r>
              <a:rPr lang="en-US" dirty="0"/>
              <a:t>in the form of security patterns (make necessary assumptions about the environment):</a:t>
            </a:r>
          </a:p>
          <a:p>
            <a:r>
              <a:rPr lang="en-US" dirty="0" smtClean="0"/>
              <a:t>Add secure </a:t>
            </a:r>
            <a:r>
              <a:rPr lang="en-US" dirty="0"/>
              <a:t>remote </a:t>
            </a:r>
            <a:r>
              <a:rPr lang="en-US" dirty="0" smtClean="0"/>
              <a:t>message communication of </a:t>
            </a:r>
            <a:r>
              <a:rPr lang="en-US" dirty="0"/>
              <a:t>professors </a:t>
            </a:r>
            <a:r>
              <a:rPr lang="en-US" dirty="0" smtClean="0"/>
              <a:t>with </a:t>
            </a:r>
            <a:r>
              <a:rPr lang="en-US" dirty="0"/>
              <a:t>their </a:t>
            </a:r>
            <a:r>
              <a:rPr lang="en-US" dirty="0" smtClean="0"/>
              <a:t>advisees.</a:t>
            </a:r>
            <a:endParaRPr lang="en-US" dirty="0"/>
          </a:p>
          <a:p>
            <a:r>
              <a:rPr lang="en-US" dirty="0" smtClean="0"/>
              <a:t>Add logging </a:t>
            </a:r>
            <a:r>
              <a:rPr lang="en-US" dirty="0"/>
              <a:t>their actions with respect to thesis </a:t>
            </a:r>
            <a:r>
              <a:rPr lang="en-US" dirty="0" smtClean="0"/>
              <a:t>communications.</a:t>
            </a:r>
            <a:endParaRPr lang="en-US" dirty="0"/>
          </a:p>
          <a:p>
            <a:r>
              <a:rPr lang="en-US" dirty="0" smtClean="0"/>
              <a:t>Theses </a:t>
            </a:r>
            <a:r>
              <a:rPr lang="en-US" dirty="0"/>
              <a:t>are to be kept in a secure database with interfaces to let the students read and write on them  and their advisors to  read and approve them. </a:t>
            </a:r>
            <a:r>
              <a:rPr lang="en-US" dirty="0" smtClean="0"/>
              <a:t> </a:t>
            </a:r>
          </a:p>
          <a:p>
            <a:r>
              <a:rPr lang="en-US" dirty="0" smtClean="0"/>
              <a:t>We need a shared area where we can prepare papers for publication. A paper is the work of a student with an advisor and maybe other collaborators. Those working on a paper can propose to add, delete, or change parts of a paper.</a:t>
            </a:r>
            <a:endParaRPr lang="en-US" dirty="0"/>
          </a:p>
          <a:p>
            <a:pPr marL="0" indent="0">
              <a:buNone/>
            </a:pPr>
            <a:r>
              <a:rPr lang="en-US" dirty="0"/>
              <a:t>Draw a UML model superimposed on the solution of Assignment 2 showing where these patterns would be applied. </a:t>
            </a:r>
          </a:p>
        </p:txBody>
      </p:sp>
    </p:spTree>
    <p:extLst>
      <p:ext uri="{BB962C8B-B14F-4D97-AF65-F5344CB8AC3E}">
        <p14:creationId xmlns:p14="http://schemas.microsoft.com/office/powerpoint/2010/main" val="10279582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Exam Q2</a:t>
            </a:r>
            <a:endParaRPr lang="en-US" dirty="0"/>
          </a:p>
        </p:txBody>
      </p:sp>
      <p:sp>
        <p:nvSpPr>
          <p:cNvPr id="3" name="Content Placeholder 2"/>
          <p:cNvSpPr>
            <a:spLocks noGrp="1"/>
          </p:cNvSpPr>
          <p:nvPr>
            <p:ph idx="1"/>
          </p:nvPr>
        </p:nvSpPr>
        <p:spPr/>
        <p:txBody>
          <a:bodyPr/>
          <a:lstStyle/>
          <a:p>
            <a:r>
              <a:rPr lang="en-US" dirty="0"/>
              <a:t>How would a cloud SRA improve a secure system development methodology such as ASE or </a:t>
            </a:r>
            <a:r>
              <a:rPr lang="en-US" dirty="0" smtClean="0"/>
              <a:t>similar? </a:t>
            </a:r>
            <a:r>
              <a:rPr lang="en-US" dirty="0"/>
              <a:t>Be as precise as possible, showing what effect the SRA would have in each stage of the lifecycle and justify your decisions</a:t>
            </a:r>
            <a:r>
              <a:rPr lang="en-US" dirty="0" smtClean="0"/>
              <a:t>. Would appropriate SRAs be useful for systems that do not use clouds  (justify your answer with an example)?</a:t>
            </a:r>
            <a:endParaRPr lang="en-US" dirty="0"/>
          </a:p>
          <a:p>
            <a:endParaRPr lang="en-US" dirty="0"/>
          </a:p>
        </p:txBody>
      </p:sp>
    </p:spTree>
    <p:extLst>
      <p:ext uri="{BB962C8B-B14F-4D97-AF65-F5344CB8AC3E}">
        <p14:creationId xmlns:p14="http://schemas.microsoft.com/office/powerpoint/2010/main" val="31001571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submission</a:t>
            </a:r>
            <a:endParaRPr lang="en-US" dirty="0"/>
          </a:p>
        </p:txBody>
      </p:sp>
      <p:sp>
        <p:nvSpPr>
          <p:cNvPr id="3" name="Content Placeholder 2"/>
          <p:cNvSpPr>
            <a:spLocks noGrp="1"/>
          </p:cNvSpPr>
          <p:nvPr>
            <p:ph idx="1"/>
          </p:nvPr>
        </p:nvSpPr>
        <p:spPr/>
        <p:txBody>
          <a:bodyPr>
            <a:noAutofit/>
          </a:bodyPr>
          <a:lstStyle/>
          <a:p>
            <a:pPr>
              <a:buNone/>
            </a:pPr>
            <a:r>
              <a:rPr lang="en-US" sz="2000" dirty="0"/>
              <a:t>   </a:t>
            </a:r>
            <a:r>
              <a:rPr lang="en-US" sz="2000" dirty="0" smtClean="0"/>
              <a:t> Email </a:t>
            </a:r>
            <a:r>
              <a:rPr lang="en-US" sz="2000" dirty="0"/>
              <a:t>only </a:t>
            </a:r>
            <a:r>
              <a:rPr lang="en-US" sz="2000" b="1" dirty="0"/>
              <a:t>one file </a:t>
            </a:r>
            <a:r>
              <a:rPr lang="en-US" sz="2000" dirty="0"/>
              <a:t>of type doc, </a:t>
            </a:r>
            <a:r>
              <a:rPr lang="en-US" sz="2000" dirty="0" err="1"/>
              <a:t>docx</a:t>
            </a:r>
            <a:r>
              <a:rPr lang="en-US" sz="2000" dirty="0"/>
              <a:t>, </a:t>
            </a:r>
            <a:r>
              <a:rPr lang="en-US" sz="2000" dirty="0" err="1"/>
              <a:t>ppt</a:t>
            </a:r>
            <a:r>
              <a:rPr lang="en-US" sz="2000" dirty="0"/>
              <a:t>, </a:t>
            </a:r>
            <a:r>
              <a:rPr lang="en-US" sz="2000" dirty="0" err="1"/>
              <a:t>pptx</a:t>
            </a:r>
            <a:r>
              <a:rPr lang="en-US" sz="2000" dirty="0"/>
              <a:t>, or pdf  to ed@cse.fau.edu </a:t>
            </a:r>
            <a:br>
              <a:rPr lang="en-US" sz="2000" dirty="0"/>
            </a:br>
            <a:r>
              <a:rPr lang="en-US" sz="2000" dirty="0"/>
              <a:t>Call your file </a:t>
            </a:r>
            <a:r>
              <a:rPr lang="en-US" sz="2000" dirty="0" err="1" smtClean="0"/>
              <a:t>EFDistSecExam</a:t>
            </a:r>
            <a:r>
              <a:rPr lang="en-US" sz="2000" dirty="0"/>
              <a:t>  (replace EF by your own </a:t>
            </a:r>
            <a:r>
              <a:rPr lang="en-US" sz="2000" dirty="0" smtClean="0"/>
              <a:t>initials).</a:t>
            </a:r>
            <a:r>
              <a:rPr lang="en-US" sz="2000" dirty="0"/>
              <a:t/>
            </a:r>
            <a:br>
              <a:rPr lang="en-US" sz="2000" dirty="0"/>
            </a:br>
            <a:r>
              <a:rPr lang="en-US" sz="2000" dirty="0"/>
              <a:t/>
            </a:r>
            <a:br>
              <a:rPr lang="en-US" sz="2000" dirty="0"/>
            </a:br>
            <a:r>
              <a:rPr lang="en-US" sz="2000" dirty="0"/>
              <a:t>Put your </a:t>
            </a:r>
            <a:r>
              <a:rPr lang="en-US" sz="2000" dirty="0" smtClean="0"/>
              <a:t>name and email on the paper</a:t>
            </a:r>
            <a:r>
              <a:rPr lang="en-US" sz="2000" dirty="0"/>
              <a:t/>
            </a:r>
            <a:br>
              <a:rPr lang="en-US" sz="2000" dirty="0"/>
            </a:br>
            <a:r>
              <a:rPr lang="en-US" sz="2000" dirty="0"/>
              <a:t>I will acknowledge reception within two days; if not, resend your paper.</a:t>
            </a:r>
            <a:br>
              <a:rPr lang="en-US" sz="2000" dirty="0"/>
            </a:br>
            <a:endParaRPr lang="en-US" sz="2000" dirty="0"/>
          </a:p>
          <a:p>
            <a:pPr>
              <a:buNone/>
            </a:pPr>
            <a:r>
              <a:rPr lang="en-US" sz="2000" dirty="0"/>
              <a:t>   </a:t>
            </a:r>
            <a:r>
              <a:rPr lang="en-US" sz="2000" dirty="0" smtClean="0"/>
              <a:t> </a:t>
            </a:r>
            <a:r>
              <a:rPr lang="en-US" sz="2000" dirty="0"/>
              <a:t>Your answers should be precise and concise. Separate concerns in different paragraphs (itemized list), do not write one long paragraph.</a:t>
            </a:r>
            <a:br>
              <a:rPr lang="en-US" sz="2000" dirty="0"/>
            </a:br>
            <a:r>
              <a:rPr lang="en-US" sz="2000" dirty="0"/>
              <a:t>Do not include unnecessary descriptions, just answer the questions</a:t>
            </a:r>
            <a:r>
              <a:rPr lang="en-US" sz="2000" dirty="0" smtClean="0"/>
              <a:t>.</a:t>
            </a:r>
          </a:p>
          <a:p>
            <a:pPr>
              <a:buNone/>
            </a:pPr>
            <a:r>
              <a:rPr lang="en-US" sz="2000" dirty="0" smtClean="0"/>
              <a:t>    Models sometimes require assumptions, make them explicit.</a:t>
            </a:r>
            <a:r>
              <a:rPr lang="en-US" sz="2000" dirty="0"/>
              <a:t/>
            </a:r>
            <a:br>
              <a:rPr lang="en-US" sz="2000" dirty="0"/>
            </a:br>
            <a:r>
              <a:rPr lang="en-US" sz="2000" dirty="0"/>
              <a:t>Research question answers should be backed by references.  </a:t>
            </a:r>
            <a:br>
              <a:rPr lang="en-US" sz="2000" dirty="0"/>
            </a:br>
            <a:r>
              <a:rPr lang="en-US" sz="2000" dirty="0"/>
              <a:t/>
            </a:r>
            <a:br>
              <a:rPr lang="en-US" sz="2000" dirty="0"/>
            </a:br>
            <a:endParaRPr lang="en-US" sz="2000" dirty="0"/>
          </a:p>
        </p:txBody>
      </p:sp>
    </p:spTree>
    <p:extLst>
      <p:ext uri="{BB962C8B-B14F-4D97-AF65-F5344CB8AC3E}">
        <p14:creationId xmlns:p14="http://schemas.microsoft.com/office/powerpoint/2010/main" val="1910173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a:t>If some nodes cannot reach the sink directly, other nodes can help them by relaying their data. </a:t>
            </a:r>
          </a:p>
          <a:p>
            <a:pPr lvl="0"/>
            <a:r>
              <a:rPr lang="en-US" dirty="0"/>
              <a:t>Clusters allow the management or securing of sec­tions of the network by deﬁning a cluster head that can control different functions. </a:t>
            </a:r>
          </a:p>
          <a:p>
            <a:pPr lvl="0"/>
            <a:r>
              <a:rPr lang="en-US" dirty="0"/>
              <a:t>Specialized, resource-rich nodes (called </a:t>
            </a:r>
            <a:r>
              <a:rPr lang="en-US" dirty="0" err="1"/>
              <a:t>supernodes</a:t>
            </a:r>
            <a:r>
              <a:rPr lang="en-US" dirty="0"/>
              <a:t> in this paper) can be inserted in the network. For example they can have more processing power to do ﬁltering, to keep logs, or to store authentication information, or they can have a larger communication range. Using </a:t>
            </a:r>
            <a:r>
              <a:rPr lang="en-US" dirty="0" err="1"/>
              <a:t>supernodes</a:t>
            </a:r>
            <a:r>
              <a:rPr lang="en-US" dirty="0"/>
              <a:t>, the WSN could achieve better performance such as longer network lifetime, better latency, and reliability [Sta05].</a:t>
            </a:r>
          </a:p>
          <a:p>
            <a:pPr lvl="0"/>
            <a:r>
              <a:rPr lang="en-US" dirty="0" smtClean="0"/>
              <a:t>The </a:t>
            </a:r>
            <a:r>
              <a:rPr lang="en-US" dirty="0"/>
              <a:t>model is also suitable for simulations.</a:t>
            </a:r>
          </a:p>
          <a:p>
            <a:pPr lvl="0"/>
            <a:r>
              <a:rPr lang="en-US" dirty="0"/>
              <a:t> Depending on the application requirements, a WSN can have more or less number of sensor nodes and it can be homogeneous or heterogeneous. Architectures using clusters or </a:t>
            </a:r>
            <a:r>
              <a:rPr lang="en-US" dirty="0" err="1"/>
              <a:t>supernodes</a:t>
            </a:r>
            <a:r>
              <a:rPr lang="en-US" dirty="0"/>
              <a:t> are scalable with the number of sensor nodes. The number of </a:t>
            </a:r>
            <a:r>
              <a:rPr lang="en-US" dirty="0" err="1"/>
              <a:t>supernodes</a:t>
            </a:r>
            <a:r>
              <a:rPr lang="en-US" dirty="0"/>
              <a:t> deployed will depend on the network size. </a:t>
            </a:r>
          </a:p>
          <a:p>
            <a:pPr lvl="0"/>
            <a:r>
              <a:rPr lang="en-US" dirty="0"/>
              <a:t>Depending on the application requirements, the WSN can be extended with security mechanisms.</a:t>
            </a:r>
          </a:p>
          <a:p>
            <a:pPr lvl="0"/>
            <a:r>
              <a:rPr lang="en-US" dirty="0"/>
              <a:t>Organizing the sensors in a WSN provides a cost efficient solution, since the same sensor nodes are used both in data sensing and data relaying. </a:t>
            </a:r>
          </a:p>
          <a:p>
            <a:endParaRPr lang="en-US" dirty="0"/>
          </a:p>
        </p:txBody>
      </p:sp>
    </p:spTree>
    <p:extLst>
      <p:ext uri="{BB962C8B-B14F-4D97-AF65-F5344CB8AC3E}">
        <p14:creationId xmlns:p14="http://schemas.microsoft.com/office/powerpoint/2010/main" val="2100972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idx="4294967295"/>
          </p:nvPr>
        </p:nvSpPr>
        <p:spPr/>
        <p:txBody>
          <a:bodyPr/>
          <a:lstStyle/>
          <a:p>
            <a:r>
              <a:rPr lang="en-US" altLang="en-US" smtClean="0"/>
              <a:t>Infrastructure systems</a:t>
            </a:r>
          </a:p>
        </p:txBody>
      </p:sp>
      <p:sp>
        <p:nvSpPr>
          <p:cNvPr id="593923" name="Rectangle 3"/>
          <p:cNvSpPr>
            <a:spLocks noGrp="1" noChangeArrowheads="1"/>
          </p:cNvSpPr>
          <p:nvPr>
            <p:ph type="body" idx="4294967295"/>
          </p:nvPr>
        </p:nvSpPr>
        <p:spPr/>
        <p:txBody>
          <a:bodyPr>
            <a:noAutofit/>
          </a:bodyPr>
          <a:lstStyle/>
          <a:p>
            <a:pPr>
              <a:lnSpc>
                <a:spcPct val="90000"/>
              </a:lnSpc>
            </a:pPr>
            <a:r>
              <a:rPr lang="en-US" altLang="en-US" sz="2400" dirty="0"/>
              <a:t>Infrastructure systems are needed to sustain a civilized life</a:t>
            </a:r>
          </a:p>
          <a:p>
            <a:pPr>
              <a:lnSpc>
                <a:spcPct val="90000"/>
              </a:lnSpc>
            </a:pPr>
            <a:r>
              <a:rPr lang="en-US" altLang="en-US" sz="2400" dirty="0"/>
              <a:t>They include transportation, finance and banking, government, chemical, energy, oil and gas production and distribution, health services, information management, water (drinking and irrigation), emergency services (fire, police), garbage collection, and other areas</a:t>
            </a:r>
          </a:p>
          <a:p>
            <a:pPr>
              <a:lnSpc>
                <a:spcPct val="90000"/>
              </a:lnSpc>
            </a:pPr>
            <a:r>
              <a:rPr lang="en-US" altLang="en-US" sz="2400" dirty="0"/>
              <a:t>All of these infrastructure functions are controlled by </a:t>
            </a:r>
            <a:r>
              <a:rPr lang="en-US" altLang="en-US" sz="2400" dirty="0" smtClean="0"/>
              <a:t>CPSs </a:t>
            </a:r>
            <a:r>
              <a:rPr lang="en-US" altLang="en-US" sz="2400" dirty="0"/>
              <a:t>which are complex and becoming increasingly interdependent; each system typically depends on one or two other systems</a:t>
            </a:r>
          </a:p>
          <a:p>
            <a:pPr>
              <a:lnSpc>
                <a:spcPct val="90000"/>
              </a:lnSpc>
            </a:pPr>
            <a:r>
              <a:rPr lang="en-US" altLang="en-US" sz="2400" dirty="0"/>
              <a:t>Some are even mutually dependent, e.g. electric power generation may require oil, and oil production may require electricity. </a:t>
            </a:r>
            <a:endParaRPr lang="en-US" altLang="en-US" sz="2400" dirty="0" smtClean="0"/>
          </a:p>
          <a:p>
            <a:pPr>
              <a:lnSpc>
                <a:spcPct val="90000"/>
              </a:lnSpc>
            </a:pPr>
            <a:r>
              <a:rPr lang="en-US" altLang="en-US" sz="2400" dirty="0" smtClean="0"/>
              <a:t>Most of them are organized as control systems (SCADA: Supervisory and Data Acquisition )</a:t>
            </a:r>
            <a:endParaRPr lang="en-US" altLang="en-US" sz="2400" dirty="0"/>
          </a:p>
        </p:txBody>
      </p:sp>
    </p:spTree>
    <p:extLst>
      <p:ext uri="{BB962C8B-B14F-4D97-AF65-F5344CB8AC3E}">
        <p14:creationId xmlns:p14="http://schemas.microsoft.com/office/powerpoint/2010/main" val="176235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Title 1"/>
          <p:cNvSpPr>
            <a:spLocks/>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Examples of cyberattacks to infrastructure</a:t>
            </a:r>
          </a:p>
        </p:txBody>
      </p:sp>
      <p:sp>
        <p:nvSpPr>
          <p:cNvPr id="603139" name="Content Placeholder 2"/>
          <p:cNvSpPr>
            <a:spLocks/>
          </p:cNvSpPr>
          <p:nvPr/>
        </p:nvSpPr>
        <p:spPr bwMode="auto">
          <a:xfrm>
            <a:off x="2209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1400" dirty="0"/>
              <a:t>In the spring of 2000 a disgruntled Australian employee used a radio transmitter to disrupt the controls of a sewage treatment system. He caused some pumping stations to malfunction which resulted in large amounts of raw sewage to be released into several local rivers</a:t>
            </a:r>
          </a:p>
          <a:p>
            <a:r>
              <a:rPr lang="en-US" altLang="en-US" sz="1400" dirty="0" smtClean="0"/>
              <a:t>In October of 2002, a coordinated DDoS attack flooded all root servers of the Internet with a high volume of traffic. The servers incurred significant delays but were able to keep up with the traffic  </a:t>
            </a:r>
          </a:p>
          <a:p>
            <a:r>
              <a:rPr lang="en-US" altLang="en-US" sz="1400" dirty="0" smtClean="0"/>
              <a:t>Spyware was discovered in computers in the office of the German chancellor, Angela Merkel, and in some other government offices. The suspects were China’s People Liberation Army (PLA). </a:t>
            </a:r>
          </a:p>
          <a:p>
            <a:r>
              <a:rPr lang="en-US" altLang="en-US" sz="1400" dirty="0" smtClean="0"/>
              <a:t>Russian </a:t>
            </a:r>
            <a:r>
              <a:rPr lang="en-US" altLang="en-US" sz="1400" dirty="0"/>
              <a:t>hackers attacked the websites of the government and financial institutions in Estonia. This was a response to Estonia’s removal of a Soviet war monument in Tallinn (the capital). The attacks involved denial of service and web site defacing and disrupted these sites for several weeks. </a:t>
            </a:r>
          </a:p>
          <a:p>
            <a:r>
              <a:rPr lang="en-US" altLang="en-US" sz="1400" dirty="0" smtClean="0"/>
              <a:t>In September 2004, air traffic controllers lost voice contact with 400 airplanes over the SW US, when the main voice communication system shutdown unexpectedly. The backup system that took over also crashed almost immediately after taking over. Air controllers resorted to cell phones and most planes had collision avoidance systems, and there were no collisions. </a:t>
            </a:r>
          </a:p>
          <a:p>
            <a:endParaRPr lang="en-US" altLang="en-US" sz="1600" dirty="0"/>
          </a:p>
        </p:txBody>
      </p:sp>
    </p:spTree>
    <p:extLst>
      <p:ext uri="{BB962C8B-B14F-4D97-AF65-F5344CB8AC3E}">
        <p14:creationId xmlns:p14="http://schemas.microsoft.com/office/powerpoint/2010/main" val="1239149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TotalTime>
  <Words>4846</Words>
  <Application>Microsoft Office PowerPoint</Application>
  <PresentationFormat>Widescreen</PresentationFormat>
  <Paragraphs>320</Paragraphs>
  <Slides>65</Slides>
  <Notes>12</Notes>
  <HiddenSlides>3</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65</vt:i4>
      </vt:variant>
    </vt:vector>
  </HeadingPairs>
  <TitlesOfParts>
    <vt:vector size="73" baseType="lpstr">
      <vt:lpstr>Arial</vt:lpstr>
      <vt:lpstr>Calibri</vt:lpstr>
      <vt:lpstr>Calibri Light</vt:lpstr>
      <vt:lpstr>Times New Roman</vt:lpstr>
      <vt:lpstr>Tw Cen MT</vt:lpstr>
      <vt:lpstr>Office Theme</vt:lpstr>
      <vt:lpstr>Visio.Drawing.11</vt:lpstr>
      <vt:lpstr>Document</vt:lpstr>
      <vt:lpstr>Ch8: CPSs, Cloud ecosystems, and IoT</vt:lpstr>
      <vt:lpstr>Cyber-physical systems</vt:lpstr>
      <vt:lpstr>PowerPoint Presentation</vt:lpstr>
      <vt:lpstr>PowerPoint Presentation</vt:lpstr>
      <vt:lpstr>A sensor network</vt:lpstr>
      <vt:lpstr>PowerPoint Presentation</vt:lpstr>
      <vt:lpstr>Advantages</vt:lpstr>
      <vt:lpstr>Infrastructure systems</vt:lpstr>
      <vt:lpstr>PowerPoint Presentation</vt:lpstr>
      <vt:lpstr>Supervisory Control and Data Acquisition (SCADA) systems  structure</vt:lpstr>
      <vt:lpstr>SCADA units</vt:lpstr>
      <vt:lpstr>General SCADA architecture</vt:lpstr>
      <vt:lpstr>SCADA Pattern</vt:lpstr>
      <vt:lpstr>SCADA threats</vt:lpstr>
      <vt:lpstr>Countermeasures</vt:lpstr>
      <vt:lpstr>Defenses for the Central Controller</vt:lpstr>
      <vt:lpstr>Rest of the system</vt:lpstr>
      <vt:lpstr>PowerPoint Presentation</vt:lpstr>
      <vt:lpstr>The weak spot under the hood http://www.nytimes.com/2015/09/27/business/complex-car-software-becomes-the-weak-spot-under-the-hood.html</vt:lpstr>
      <vt:lpstr>Stuxnet </vt:lpstr>
      <vt:lpstr>PowerPoint Presentation</vt:lpstr>
      <vt:lpstr>Children of Stuxnet</vt:lpstr>
      <vt:lpstr>Internet of Things (IoT)</vt:lpstr>
      <vt:lpstr>IoT</vt:lpstr>
      <vt:lpstr>PowerPoint Presentation</vt:lpstr>
      <vt:lpstr>City transportation systems</vt:lpstr>
      <vt:lpstr>PowerPoint Presentation</vt:lpstr>
      <vt:lpstr>PowerPoint Presentation</vt:lpstr>
      <vt:lpstr>PowerPoint Presentation</vt:lpstr>
      <vt:lpstr>Interclouds</vt:lpstr>
      <vt:lpstr>Cloud Federation pattern model</vt:lpstr>
      <vt:lpstr>  Class diagram of a Cloud Federation   </vt:lpstr>
      <vt:lpstr>Cloud ecosystems</vt:lpstr>
      <vt:lpstr>Pattern Diagram of Cloud Ecosystem</vt:lpstr>
      <vt:lpstr>PowerPoint Presentation</vt:lpstr>
      <vt:lpstr>What have we done so far?</vt:lpstr>
      <vt:lpstr>Cloud models</vt:lpstr>
      <vt:lpstr>Models of Ecosystem Components</vt:lpstr>
      <vt:lpstr>Software Container</vt:lpstr>
      <vt:lpstr>Class Diagram for Software Container</vt:lpstr>
      <vt:lpstr>DevOps</vt:lpstr>
      <vt:lpstr>Internet of Things - Cloud</vt:lpstr>
      <vt:lpstr>Problem Domain</vt:lpstr>
      <vt:lpstr>Internet of Things</vt:lpstr>
      <vt:lpstr>Internet of Things and Fog Computing</vt:lpstr>
      <vt:lpstr>Fog Computing</vt:lpstr>
      <vt:lpstr>Solution</vt:lpstr>
      <vt:lpstr>Class diagram of the Fog Computing pattern</vt:lpstr>
      <vt:lpstr>Implementation</vt:lpstr>
      <vt:lpstr>Consequences</vt:lpstr>
      <vt:lpstr>Liabilities</vt:lpstr>
      <vt:lpstr>Value of Cloud ecosystems</vt:lpstr>
      <vt:lpstr>Conclusions</vt:lpstr>
      <vt:lpstr>Future Work: Security issues of ecosystems</vt:lpstr>
      <vt:lpstr>Future Work</vt:lpstr>
      <vt:lpstr>In summary</vt:lpstr>
      <vt:lpstr>Patterns and creativity</vt:lpstr>
      <vt:lpstr>Borromini: Sant’Ivo alla Sapienza</vt:lpstr>
      <vt:lpstr>Bernini: Santa Maria al Quirinale</vt:lpstr>
      <vt:lpstr>Our recent publications </vt:lpstr>
      <vt:lpstr>References</vt:lpstr>
      <vt:lpstr>References</vt:lpstr>
      <vt:lpstr>Final exam (due July 1st, 2016), Q1</vt:lpstr>
      <vt:lpstr>Final Exam Q2</vt:lpstr>
      <vt:lpstr>Exam submission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Ch9</dc:title>
  <dc:creator>Eduardo</dc:creator>
  <cp:lastModifiedBy>Eduardo</cp:lastModifiedBy>
  <cp:revision>32</cp:revision>
  <dcterms:created xsi:type="dcterms:W3CDTF">2016-05-31T18:05:32Z</dcterms:created>
  <dcterms:modified xsi:type="dcterms:W3CDTF">2016-06-08T11:52:40Z</dcterms:modified>
</cp:coreProperties>
</file>