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84" r:id="rId2"/>
    <p:sldId id="257" r:id="rId3"/>
    <p:sldId id="285" r:id="rId4"/>
    <p:sldId id="286" r:id="rId5"/>
    <p:sldId id="293" r:id="rId6"/>
    <p:sldId id="287" r:id="rId7"/>
    <p:sldId id="288" r:id="rId8"/>
    <p:sldId id="289" r:id="rId9"/>
    <p:sldId id="290" r:id="rId10"/>
    <p:sldId id="291" r:id="rId11"/>
    <p:sldId id="296" r:id="rId12"/>
    <p:sldId id="294" r:id="rId13"/>
    <p:sldId id="292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/>
    <p:restoredTop sz="94650"/>
  </p:normalViewPr>
  <p:slideViewPr>
    <p:cSldViewPr snapToGrid="0" snapToObjects="1">
      <p:cViewPr>
        <p:scale>
          <a:sx n="125" d="100"/>
          <a:sy n="125" d="100"/>
        </p:scale>
        <p:origin x="60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58DA1-412C-314C-8382-B7051B17247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35E71-A72A-5C4D-8A5E-7F40E1D43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56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1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35E71-A72A-5C4D-8A5E-7F40E1D430A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1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5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74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69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46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9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46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19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393200" y="5590375"/>
            <a:ext cx="74056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635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rgbClr val="4D4A5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8697" y="715187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731000" y="1278333"/>
            <a:ext cx="7338400" cy="4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00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 zigzag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5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697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47200" y="2789633"/>
            <a:ext cx="549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2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9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3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08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00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0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4410-4CDF-2B49-917F-EEA83814CBCC}" type="datetimeFigureOut">
              <a:rPr lang="es-MX" smtClean="0"/>
              <a:t>08/11/21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A32903-46E8-344C-B103-A4C4076DC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4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814297" y="1667328"/>
            <a:ext cx="8915399" cy="3117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Diferenciación Numérica</a:t>
            </a:r>
            <a:endParaRPr lang="es-MX" sz="35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866063" y="4542190"/>
            <a:ext cx="4459874" cy="851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MX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en T. A. Pamela Patricia Vera Tizatl</a:t>
            </a:r>
          </a:p>
          <a:p>
            <a:pPr algn="ctr">
              <a:spcAft>
                <a:spcPts val="800"/>
              </a:spcAft>
            </a:pPr>
            <a:endParaRPr lang="es-MX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23ADC8-1E21-8242-A98C-503BF46C381F}"/>
              </a:ext>
            </a:extLst>
          </p:cNvPr>
          <p:cNvSpPr txBox="1"/>
          <p:nvPr/>
        </p:nvSpPr>
        <p:spPr>
          <a:xfrm>
            <a:off x="1672345" y="432784"/>
            <a:ext cx="8756371" cy="132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MX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INSTITO POLITÉCNICO NACIONAL</a:t>
            </a:r>
          </a:p>
          <a:p>
            <a:pPr algn="ctr">
              <a:spcAft>
                <a:spcPts val="800"/>
              </a:spcAft>
            </a:pPr>
            <a:r>
              <a:rPr lang="es-MX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PROFESIONAL INTERDISCIPLINARIA DE BIOTECNOLOGÍA</a:t>
            </a:r>
          </a:p>
          <a:p>
            <a:pPr algn="ctr">
              <a:spcAft>
                <a:spcPts val="800"/>
              </a:spcAft>
            </a:pPr>
            <a:r>
              <a:rPr lang="es-MX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NUMÉRICOS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dentidad Politécnica - IPN">
            <a:extLst>
              <a:ext uri="{FF2B5EF4-FFF2-40B4-BE49-F238E27FC236}">
                <a16:creationId xmlns:a16="http://schemas.microsoft.com/office/drawing/2014/main" id="{5D9E5343-F6C1-C249-B8FF-82424FBE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0" y="169542"/>
            <a:ext cx="1400947" cy="14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UPIBI (@ipn_upibi) | Twitter">
            <a:extLst>
              <a:ext uri="{FF2B5EF4-FFF2-40B4-BE49-F238E27FC236}">
                <a16:creationId xmlns:a16="http://schemas.microsoft.com/office/drawing/2014/main" id="{048EC747-0AB3-1542-8B6B-E57F95DF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705" y="-109533"/>
            <a:ext cx="1776861" cy="177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19F8-D266-424F-AEB8-EFC8F29E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454164-EAA1-F74C-91B8-E8512326B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dirty="0"/>
                  <a:t>Calcular la primer y la segunda derivada numérica de la siguiente función en el punto x</a:t>
                </a:r>
                <a:r>
                  <a:rPr lang="es-ES" baseline="-25000" dirty="0"/>
                  <a:t>i</a:t>
                </a:r>
                <a:r>
                  <a:rPr lang="es-ES" dirty="0"/>
                  <a:t>=1, empleando las aproximaciones hacia delante, hacia atrás y centrada con los siguientes valores de h 0.1, 0.01 y 0.0005. Comparar los resultados obtenidos con el valor teórico de las derivadas por medio del error porcentual. Organizar los resultados en una tabla.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454164-EAA1-F74C-91B8-E8512326B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7" t="-1342" r="-9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5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145993-01A3-E64B-85B1-DC4E3997FB24}"/>
              </a:ext>
            </a:extLst>
          </p:cNvPr>
          <p:cNvSpPr/>
          <p:nvPr/>
        </p:nvSpPr>
        <p:spPr>
          <a:xfrm>
            <a:off x="695217" y="72751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Helvetica" pitchFamily="2" charset="0"/>
              </a:rPr>
              <a:t>clc; clear;</a:t>
            </a:r>
          </a:p>
          <a:p>
            <a:r>
              <a:rPr lang="es-MX" dirty="0">
                <a:latin typeface="Helvetica" pitchFamily="2" charset="0"/>
              </a:rPr>
              <a:t>format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long</a:t>
            </a:r>
            <a:endParaRPr lang="es-MX" dirty="0">
              <a:latin typeface="Helvetica" pitchFamily="2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f=inline(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'x*exp(x^2)'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);</a:t>
            </a:r>
            <a:endParaRPr lang="es-MX" dirty="0">
              <a:solidFill>
                <a:srgbClr val="B245F3"/>
              </a:solidFill>
              <a:latin typeface="Helvetica" pitchFamily="2" charset="0"/>
            </a:endParaRPr>
          </a:p>
          <a:p>
            <a:r>
              <a:rPr lang="es-MX" dirty="0">
                <a:latin typeface="Helvetica" pitchFamily="2" charset="0"/>
              </a:rPr>
              <a:t>xi=1;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%Calculo del valor teorico 1er derivada</a:t>
            </a:r>
          </a:p>
          <a:p>
            <a:r>
              <a:rPr lang="es-MX" dirty="0">
                <a:latin typeface="Helvetica" pitchFamily="2" charset="0"/>
              </a:rPr>
              <a:t>syms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x</a:t>
            </a:r>
            <a:endParaRPr lang="es-MX" dirty="0">
              <a:latin typeface="Helvetica" pitchFamily="2" charset="0"/>
            </a:endParaRPr>
          </a:p>
          <a:p>
            <a:r>
              <a:rPr lang="es-MX" dirty="0">
                <a:latin typeface="Helvetica" pitchFamily="2" charset="0"/>
              </a:rPr>
              <a:t>f1=diff(f(x),1);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%Evaluo f1 en xi</a:t>
            </a: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vt1=double(subs(f1,xi))  </a:t>
            </a:r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%Valor teorico de la primer derivada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%Calculo teorico de 2da derivada</a:t>
            </a:r>
          </a:p>
          <a:p>
            <a:r>
              <a:rPr lang="es-MX" dirty="0">
                <a:latin typeface="Helvetica" pitchFamily="2" charset="0"/>
              </a:rPr>
              <a:t>f2=diff(f(x),2);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%Evaluo f2 en xi</a:t>
            </a: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vt2=double(subs(f2,xi)) </a:t>
            </a:r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%valor teorico de la segunda derivada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%h=0.01 y 0.0005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1er derivada Hacia ADELANTE</a:t>
            </a:r>
          </a:p>
          <a:p>
            <a:r>
              <a:rPr lang="es-MX" dirty="0">
                <a:latin typeface="Helvetica" pitchFamily="2" charset="0"/>
              </a:rPr>
              <a:t>h=0.1;</a:t>
            </a: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va1=(f(xi+h)-f(xi))/h </a:t>
            </a:r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%valor aproximado de la 1er derivada</a:t>
            </a:r>
          </a:p>
          <a:p>
            <a:r>
              <a:rPr lang="es-MX" dirty="0">
                <a:latin typeface="Helvetica" pitchFamily="2" charset="0"/>
              </a:rPr>
              <a:t>ep1=abs((vt1-va1)/vt1)*100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1er derivada Hacia ATRAS</a:t>
            </a:r>
          </a:p>
          <a:p>
            <a:r>
              <a:rPr lang="es-MX" dirty="0">
                <a:latin typeface="Helvetica" pitchFamily="2" charset="0"/>
              </a:rPr>
              <a:t>va1=(f(xi)-f(xi-h))/h</a:t>
            </a:r>
          </a:p>
          <a:p>
            <a:r>
              <a:rPr lang="es-MX" dirty="0">
                <a:latin typeface="Helvetica" pitchFamily="2" charset="0"/>
              </a:rPr>
              <a:t>ep1=abs((vt1-va1)/vt1)*100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endParaRPr lang="es-MX" dirty="0">
              <a:effectLst/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0F138E-E69C-F147-811C-2BD6302EF597}"/>
              </a:ext>
            </a:extLst>
          </p:cNvPr>
          <p:cNvSpPr/>
          <p:nvPr/>
        </p:nvSpPr>
        <p:spPr>
          <a:xfrm>
            <a:off x="6633681" y="51463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1er derivada CENTRADA</a:t>
            </a:r>
          </a:p>
          <a:p>
            <a:r>
              <a:rPr lang="es-MX" dirty="0">
                <a:latin typeface="Helvetica" pitchFamily="2" charset="0"/>
              </a:rPr>
              <a:t>va1=(f(xi+h)-f(xi-h))/(2*h)</a:t>
            </a:r>
          </a:p>
          <a:p>
            <a:r>
              <a:rPr lang="es-MX" dirty="0">
                <a:latin typeface="Helvetica" pitchFamily="2" charset="0"/>
              </a:rPr>
              <a:t>ep1=abs((vt1-va1)/vt1)*100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2da derivada hacia ADELANTE</a:t>
            </a:r>
          </a:p>
          <a:p>
            <a:r>
              <a:rPr lang="es-MX" dirty="0">
                <a:latin typeface="Helvetica" pitchFamily="2" charset="0"/>
              </a:rPr>
              <a:t>va2=(f(xi+2*h)-2*f(xi+h)+f(xi))/h^2</a:t>
            </a:r>
          </a:p>
          <a:p>
            <a:r>
              <a:rPr lang="es-MX" dirty="0">
                <a:latin typeface="Helvetica" pitchFamily="2" charset="0"/>
              </a:rPr>
              <a:t>ep2=abs((vt2-va2)/vt2)*100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2da derivada hacia ATRAS</a:t>
            </a:r>
          </a:p>
          <a:p>
            <a:r>
              <a:rPr lang="es-MX" dirty="0">
                <a:latin typeface="Helvetica" pitchFamily="2" charset="0"/>
              </a:rPr>
              <a:t>va2=(f(xi)-2*f(xi-h)+f(xi-2*h))/h^2</a:t>
            </a:r>
          </a:p>
          <a:p>
            <a:r>
              <a:rPr lang="es-MX" dirty="0">
                <a:latin typeface="Helvetica" pitchFamily="2" charset="0"/>
              </a:rPr>
              <a:t>ep2=abs((vt2-va2)/vt2)*100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de la 2da derivada CENTRADA</a:t>
            </a:r>
          </a:p>
          <a:p>
            <a:r>
              <a:rPr lang="es-MX" dirty="0">
                <a:latin typeface="Helvetica" pitchFamily="2" charset="0"/>
              </a:rPr>
              <a:t>va2=(f(xi+h)-2*f(xi)+f(xi-h))/h^2</a:t>
            </a:r>
          </a:p>
          <a:p>
            <a:r>
              <a:rPr lang="es-MX" dirty="0">
                <a:latin typeface="Helvetica" pitchFamily="2" charset="0"/>
              </a:rPr>
              <a:t>ep2=abs((vt2-va2)/vt2)*100</a:t>
            </a:r>
          </a:p>
          <a:p>
            <a:br>
              <a:rPr lang="es-MX" dirty="0">
                <a:latin typeface="Helvetica" pitchFamily="2" charset="0"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69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05D8D97-AB96-BE48-9046-5893CB5C2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16901"/>
              </p:ext>
            </p:extLst>
          </p:nvPr>
        </p:nvGraphicFramePr>
        <p:xfrm>
          <a:off x="1251859" y="1566059"/>
          <a:ext cx="8610601" cy="345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846">
                  <a:extLst>
                    <a:ext uri="{9D8B030D-6E8A-4147-A177-3AD203B41FA5}">
                      <a16:colId xmlns:a16="http://schemas.microsoft.com/office/drawing/2014/main" val="577294919"/>
                    </a:ext>
                  </a:extLst>
                </a:gridCol>
                <a:gridCol w="950397">
                  <a:extLst>
                    <a:ext uri="{9D8B030D-6E8A-4147-A177-3AD203B41FA5}">
                      <a16:colId xmlns:a16="http://schemas.microsoft.com/office/drawing/2014/main" val="3723915428"/>
                    </a:ext>
                  </a:extLst>
                </a:gridCol>
                <a:gridCol w="1016925">
                  <a:extLst>
                    <a:ext uri="{9D8B030D-6E8A-4147-A177-3AD203B41FA5}">
                      <a16:colId xmlns:a16="http://schemas.microsoft.com/office/drawing/2014/main" val="3840513170"/>
                    </a:ext>
                  </a:extLst>
                </a:gridCol>
                <a:gridCol w="1111965">
                  <a:extLst>
                    <a:ext uri="{9D8B030D-6E8A-4147-A177-3AD203B41FA5}">
                      <a16:colId xmlns:a16="http://schemas.microsoft.com/office/drawing/2014/main" val="3099842561"/>
                    </a:ext>
                  </a:extLst>
                </a:gridCol>
                <a:gridCol w="978909">
                  <a:extLst>
                    <a:ext uri="{9D8B030D-6E8A-4147-A177-3AD203B41FA5}">
                      <a16:colId xmlns:a16="http://schemas.microsoft.com/office/drawing/2014/main" val="3028009468"/>
                    </a:ext>
                  </a:extLst>
                </a:gridCol>
                <a:gridCol w="826846">
                  <a:extLst>
                    <a:ext uri="{9D8B030D-6E8A-4147-A177-3AD203B41FA5}">
                      <a16:colId xmlns:a16="http://schemas.microsoft.com/office/drawing/2014/main" val="391595266"/>
                    </a:ext>
                  </a:extLst>
                </a:gridCol>
                <a:gridCol w="826846">
                  <a:extLst>
                    <a:ext uri="{9D8B030D-6E8A-4147-A177-3AD203B41FA5}">
                      <a16:colId xmlns:a16="http://schemas.microsoft.com/office/drawing/2014/main" val="4133090648"/>
                    </a:ext>
                  </a:extLst>
                </a:gridCol>
                <a:gridCol w="826846">
                  <a:extLst>
                    <a:ext uri="{9D8B030D-6E8A-4147-A177-3AD203B41FA5}">
                      <a16:colId xmlns:a16="http://schemas.microsoft.com/office/drawing/2014/main" val="2799588402"/>
                    </a:ext>
                  </a:extLst>
                </a:gridCol>
                <a:gridCol w="1245021">
                  <a:extLst>
                    <a:ext uri="{9D8B030D-6E8A-4147-A177-3AD203B41FA5}">
                      <a16:colId xmlns:a16="http://schemas.microsoft.com/office/drawing/2014/main" val="27867981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Primer Drivada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 Teórico 1d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01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Hacia adelante 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Hacia Atrás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Centrada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8.154845485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745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h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679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0.1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9.705512893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19.01528865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6.951646405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14.75440685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8.32857965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2.1304409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579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8.292498982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1.687996382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8.020635459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1.645770315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8.15656722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0.02111303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8333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0.0005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8.1616455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0.083386138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8.148054083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0.083280583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8.15484979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5.28E-05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49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699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66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602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4137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83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Segunda Drivada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 Teórico 2d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696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Hacia adelante 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Hacia Atrás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Centrada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27.18281828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121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h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Valor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Error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399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0.1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40.54505732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49.15693031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18.92321559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30.38538024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27.5386649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1.3090865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106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28.24097974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3.892758448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26.1741448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3.71070236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27.1863523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0.0130009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5791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0.0005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27.2345275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0.19022771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27.1312327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0.18977273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27.1828271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3.25E-05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4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0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49050-20FE-7F46-B134-BC5AF9B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20354-CF39-9D4A-AC28-EC7167A7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Calcula la primera y segunda derivada numérica de todos los datos obtenidos en un experimento que se muestran a continuación, emplea el método de diferenciación que más convenga en cada caso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A8FCBF6-0362-604C-9EF0-A79F67405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69975"/>
              </p:ext>
            </p:extLst>
          </p:nvPr>
        </p:nvGraphicFramePr>
        <p:xfrm>
          <a:off x="3208149" y="3497579"/>
          <a:ext cx="8105614" cy="196909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15981">
                  <a:extLst>
                    <a:ext uri="{9D8B030D-6E8A-4147-A177-3AD203B41FA5}">
                      <a16:colId xmlns:a16="http://schemas.microsoft.com/office/drawing/2014/main" val="2013511316"/>
                    </a:ext>
                  </a:extLst>
                </a:gridCol>
                <a:gridCol w="1616899">
                  <a:extLst>
                    <a:ext uri="{9D8B030D-6E8A-4147-A177-3AD203B41FA5}">
                      <a16:colId xmlns:a16="http://schemas.microsoft.com/office/drawing/2014/main" val="1598814510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3663696981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25029959"/>
                    </a:ext>
                  </a:extLst>
                </a:gridCol>
                <a:gridCol w="1591191">
                  <a:extLst>
                    <a:ext uri="{9D8B030D-6E8A-4147-A177-3AD203B41FA5}">
                      <a16:colId xmlns:a16="http://schemas.microsoft.com/office/drawing/2014/main" val="1981294090"/>
                    </a:ext>
                  </a:extLst>
                </a:gridCol>
              </a:tblGrid>
              <a:tr h="350026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x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y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</a:rPr>
                        <a:t>y'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effectLst/>
                        </a:rPr>
                        <a:t>y'’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89821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3316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2.3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5416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4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3.2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31282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4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4.7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86883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6.1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47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2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EF9B75-AF83-0F46-8CD0-C5BF361C640B}"/>
              </a:ext>
            </a:extLst>
          </p:cNvPr>
          <p:cNvSpPr/>
          <p:nvPr/>
        </p:nvSpPr>
        <p:spPr>
          <a:xfrm>
            <a:off x="1866472" y="487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Helvetica" pitchFamily="2" charset="0"/>
              </a:rPr>
              <a:t>clc; clear;</a:t>
            </a:r>
          </a:p>
          <a:p>
            <a:r>
              <a:rPr lang="es-MX" dirty="0">
                <a:latin typeface="Helvetica" pitchFamily="2" charset="0"/>
              </a:rPr>
              <a:t>x=0:2:8;</a:t>
            </a:r>
          </a:p>
          <a:p>
            <a:r>
              <a:rPr lang="es-MX" dirty="0">
                <a:latin typeface="Helvetica" pitchFamily="2" charset="0"/>
              </a:rPr>
              <a:t>y=[0 2.3 3.2 4.7 6.1];</a:t>
            </a:r>
          </a:p>
          <a:p>
            <a:r>
              <a:rPr lang="es-MX" dirty="0">
                <a:latin typeface="Helvetica" pitchFamily="2" charset="0"/>
              </a:rPr>
              <a:t>format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short</a:t>
            </a:r>
            <a:endParaRPr lang="es-MX" dirty="0">
              <a:latin typeface="Helvetica" pitchFamily="2" charset="0"/>
            </a:endParaRPr>
          </a:p>
          <a:p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%Aproximar hacia adelante 1er derivada</a:t>
            </a:r>
          </a:p>
          <a:p>
            <a:r>
              <a:rPr lang="es-MX" dirty="0">
                <a:latin typeface="Helvetica" pitchFamily="2" charset="0"/>
              </a:rPr>
              <a:t>i=1;</a:t>
            </a:r>
          </a:p>
          <a:p>
            <a:r>
              <a:rPr lang="es-MX" dirty="0">
                <a:latin typeface="Helvetica" pitchFamily="2" charset="0"/>
              </a:rPr>
              <a:t>h=2;</a:t>
            </a:r>
          </a:p>
          <a:p>
            <a:r>
              <a:rPr lang="es-MX" dirty="0">
                <a:latin typeface="Helvetica" pitchFamily="2" charset="0"/>
              </a:rPr>
              <a:t>ad=(y(i+1)-y(i))/h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centrada 1er d</a:t>
            </a:r>
          </a:p>
          <a:p>
            <a:r>
              <a:rPr lang="es-MX" dirty="0">
                <a:latin typeface="Helvetica" pitchFamily="2" charset="0"/>
              </a:rPr>
              <a:t>i=2;</a:t>
            </a:r>
          </a:p>
          <a:p>
            <a:r>
              <a:rPr lang="es-MX" dirty="0">
                <a:latin typeface="Helvetica" pitchFamily="2" charset="0"/>
              </a:rPr>
              <a:t>ci=(y(i+1)-y(i-1))/(2*h)</a:t>
            </a:r>
          </a:p>
          <a:p>
            <a:r>
              <a:rPr lang="es-MX" dirty="0">
                <a:latin typeface="Helvetica" pitchFamily="2" charset="0"/>
              </a:rPr>
              <a:t>i=3;</a:t>
            </a:r>
          </a:p>
          <a:p>
            <a:r>
              <a:rPr lang="es-MX" dirty="0">
                <a:latin typeface="Helvetica" pitchFamily="2" charset="0"/>
              </a:rPr>
              <a:t>ci=(y(i+1)-y(i-1))/(2*h)</a:t>
            </a:r>
          </a:p>
          <a:p>
            <a:r>
              <a:rPr lang="es-MX" dirty="0">
                <a:latin typeface="Helvetica" pitchFamily="2" charset="0"/>
              </a:rPr>
              <a:t>i=4;</a:t>
            </a:r>
          </a:p>
          <a:p>
            <a:r>
              <a:rPr lang="es-MX" dirty="0">
                <a:latin typeface="Helvetica" pitchFamily="2" charset="0"/>
              </a:rPr>
              <a:t>ci=(y(i+1)-y(i-1))/(2*h)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%Aproximacion hacia atras 1er d</a:t>
            </a:r>
          </a:p>
          <a:p>
            <a:r>
              <a:rPr lang="es-MX" dirty="0">
                <a:latin typeface="Helvetica" pitchFamily="2" charset="0"/>
              </a:rPr>
              <a:t>i=5;</a:t>
            </a:r>
          </a:p>
          <a:p>
            <a:r>
              <a:rPr lang="es-MX" dirty="0">
                <a:latin typeface="Helvetica" pitchFamily="2" charset="0"/>
              </a:rPr>
              <a:t>at=(y(i)-y(i-1))/h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F8036C-BA2E-E446-ABE5-CDC6CA0E41DB}"/>
              </a:ext>
            </a:extLst>
          </p:cNvPr>
          <p:cNvSpPr/>
          <p:nvPr/>
        </p:nvSpPr>
        <p:spPr>
          <a:xfrm>
            <a:off x="6828890" y="4878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 hacia adelante 2da derivada</a:t>
            </a:r>
          </a:p>
          <a:p>
            <a:r>
              <a:rPr lang="es-MX" dirty="0">
                <a:latin typeface="Helvetica" pitchFamily="2" charset="0"/>
              </a:rPr>
              <a:t>i=1;</a:t>
            </a:r>
          </a:p>
          <a:p>
            <a:r>
              <a:rPr lang="es-MX" dirty="0">
                <a:latin typeface="Helvetica" pitchFamily="2" charset="0"/>
              </a:rPr>
              <a:t>ad=(y(i+2)-2*y(i+1)+y(i))/h^2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 centrada 2da derivada</a:t>
            </a:r>
          </a:p>
          <a:p>
            <a:r>
              <a:rPr lang="es-MX" dirty="0">
                <a:latin typeface="Helvetica" pitchFamily="2" charset="0"/>
              </a:rPr>
              <a:t>i=2;</a:t>
            </a:r>
          </a:p>
          <a:p>
            <a:r>
              <a:rPr lang="es-MX" dirty="0">
                <a:latin typeface="Helvetica" pitchFamily="2" charset="0"/>
              </a:rPr>
              <a:t>ci=(y(i+1)-2*y(i)+y(i-1))/h^2</a:t>
            </a:r>
          </a:p>
          <a:p>
            <a:r>
              <a:rPr lang="es-MX" dirty="0">
                <a:latin typeface="Helvetica" pitchFamily="2" charset="0"/>
              </a:rPr>
              <a:t>i=3;</a:t>
            </a:r>
          </a:p>
          <a:p>
            <a:r>
              <a:rPr lang="es-MX" dirty="0">
                <a:latin typeface="Helvetica" pitchFamily="2" charset="0"/>
              </a:rPr>
              <a:t>ci=(y(i+1)-2*y(i)+y(i-1))/h^2</a:t>
            </a:r>
          </a:p>
          <a:p>
            <a:r>
              <a:rPr lang="es-MX" dirty="0">
                <a:latin typeface="Helvetica" pitchFamily="2" charset="0"/>
              </a:rPr>
              <a:t>i=4;</a:t>
            </a:r>
          </a:p>
          <a:p>
            <a:r>
              <a:rPr lang="es-MX" dirty="0">
                <a:latin typeface="Helvetica" pitchFamily="2" charset="0"/>
              </a:rPr>
              <a:t>ci=(y(i+1)-2*y(i)+y(i-1))/h^2</a:t>
            </a:r>
          </a:p>
          <a:p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%Ap hacia atras 2da derivada</a:t>
            </a:r>
          </a:p>
          <a:p>
            <a:r>
              <a:rPr lang="es-MX" dirty="0">
                <a:latin typeface="Helvetica" pitchFamily="2" charset="0"/>
              </a:rPr>
              <a:t>i=5;</a:t>
            </a:r>
          </a:p>
          <a:p>
            <a:r>
              <a:rPr lang="es-MX" dirty="0">
                <a:latin typeface="Helvetica" pitchFamily="2" charset="0"/>
              </a:rPr>
              <a:t>at=(y(i)-2*y(i-1)+y(i-2))/h^2</a:t>
            </a:r>
          </a:p>
        </p:txBody>
      </p:sp>
    </p:spTree>
    <p:extLst>
      <p:ext uri="{BB962C8B-B14F-4D97-AF65-F5344CB8AC3E}">
        <p14:creationId xmlns:p14="http://schemas.microsoft.com/office/powerpoint/2010/main" val="245385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D9FD6B-9DC7-A047-896E-D61A0F3A2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043" y="1025769"/>
                <a:ext cx="8915400" cy="3777622"/>
              </a:xfrm>
            </p:spPr>
            <p:txBody>
              <a:bodyPr/>
              <a:lstStyle/>
              <a:p>
                <a:r>
                  <a:rPr lang="es-MX" dirty="0"/>
                  <a:t>Dado un circuito con voltaje E(t) y una inductancia L, la primera ley de Kirchoff que lo modela es: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</a:p>
              <a:p>
                <a:pPr marL="0" indent="0">
                  <a:buNone/>
                </a:pPr>
                <a:r>
                  <a:rPr lang="es-MX" dirty="0"/>
                  <a:t>		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𝑅𝑖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i es la corriente en amperes y R la resistencia en Ohms. La siguiente tabla muestra los valores experimentales de i correspondientes a varios valores de t dados en segundos. Si la inductancia L es constante e igual a 0.97 Henries y la resistencia es de 0.14 Ohms, aproxime el voltaje E en los valores de t en la tabla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D9FD6B-9DC7-A047-896E-D61A0F3A2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043" y="1025769"/>
                <a:ext cx="8915400" cy="3777622"/>
              </a:xfrm>
              <a:blipFill>
                <a:blip r:embed="rId2"/>
                <a:stretch>
                  <a:fillRect l="-570" t="-669" r="-12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7606CA-253B-0E4C-9302-7AC505FA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18339"/>
              </p:ext>
            </p:extLst>
          </p:nvPr>
        </p:nvGraphicFramePr>
        <p:xfrm>
          <a:off x="2947742" y="426706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947580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61204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120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52392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95990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52470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80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7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i’(t)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4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8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5F4D-103E-4A44-9CFF-BAD609FC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268"/>
            <a:ext cx="8911687" cy="1280890"/>
          </a:xfrm>
        </p:spPr>
        <p:txBody>
          <a:bodyPr/>
          <a:lstStyle/>
          <a:p>
            <a:r>
              <a:rPr lang="es-MX" dirty="0"/>
              <a:t>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C87D21E-4B65-2544-9DF3-AB2D0F527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71525"/>
                <a:ext cx="8915400" cy="60864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dirty="0"/>
                  <a:t>La derivada de una función es la razón de cambio instantánea con la que varía dicha función matemática.</a:t>
                </a:r>
              </a:p>
              <a:p>
                <a:pPr lvl="1" algn="just"/>
                <a:r>
                  <a:rPr lang="es-MX" dirty="0"/>
                  <a:t>Ejemplo: y es una función que representa la posición de un objeto, ¿cuál es su derivada?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MX" dirty="0"/>
              </a:p>
              <a:p>
                <a:pPr marL="457200" lvl="1" indent="0">
                  <a:buNone/>
                </a:pPr>
                <a:endParaRPr lang="es-MX" dirty="0"/>
              </a:p>
              <a:p>
                <a:pPr algn="just"/>
                <a:r>
                  <a:rPr lang="es-MX" dirty="0"/>
                  <a:t>La derivada de una función en un punto puede interpretarse geométricamentecomo la pendiente de la recta tangente a la gráfica de la función en dicho punto.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C87D21E-4B65-2544-9DF3-AB2D0F527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71525"/>
                <a:ext cx="8915400" cy="6086475"/>
              </a:xfrm>
              <a:blipFill>
                <a:blip r:embed="rId3"/>
                <a:stretch>
                  <a:fillRect l="-571" t="-417" r="-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 descr="Derivatives and Integrals">
            <a:extLst>
              <a:ext uri="{FF2B5EF4-FFF2-40B4-BE49-F238E27FC236}">
                <a16:creationId xmlns:a16="http://schemas.microsoft.com/office/drawing/2014/main" id="{AE0858A3-D5DC-654A-81CA-1ACEAD858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3" r="50079"/>
          <a:stretch/>
        </p:blipFill>
        <p:spPr bwMode="auto">
          <a:xfrm>
            <a:off x="8048729" y="4212771"/>
            <a:ext cx="3714486" cy="25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3DAD0A-69FD-6D41-B758-18A25CDD1EF7}"/>
                  </a:ext>
                </a:extLst>
              </p:cNvPr>
              <p:cNvSpPr/>
              <p:nvPr/>
            </p:nvSpPr>
            <p:spPr>
              <a:xfrm>
                <a:off x="4841877" y="4585777"/>
                <a:ext cx="205190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MX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3DAD0A-69FD-6D41-B758-18A25CDD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77" y="4585777"/>
                <a:ext cx="2051907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0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02F-ABF3-3E4D-9D1A-62D399FE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/>
          <a:lstStyle/>
          <a:p>
            <a:r>
              <a:rPr lang="es-MX" dirty="0"/>
              <a:t>Diferenciación numérica (1er derivada)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982EAF-95C9-5A4B-8521-BC6923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22156"/>
                <a:ext cx="8915400" cy="5235844"/>
              </a:xfrm>
            </p:spPr>
            <p:txBody>
              <a:bodyPr/>
              <a:lstStyle/>
              <a:p>
                <a:r>
                  <a:rPr lang="es-MX" dirty="0"/>
                  <a:t>Permite aproximar la derivada de una función f(x) en el punto xi empleando las siguientes fórmulas:</a:t>
                </a:r>
              </a:p>
              <a:p>
                <a:pPr lvl="1"/>
                <a:r>
                  <a:rPr lang="es-ES" dirty="0"/>
                  <a:t>Aproximación de la primera derivada hacia adelante: (discretas)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lvl="1" algn="just"/>
                <a:r>
                  <a:rPr lang="es-ES" dirty="0"/>
                  <a:t>Aproximación de la primera derivada hacia atrás: (discretas)</a:t>
                </a:r>
              </a:p>
              <a:p>
                <a:pPr lvl="1" algn="just"/>
                <a:endParaRPr lang="es-MX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lvl="1" algn="just"/>
                <a:r>
                  <a:rPr lang="es-MX" dirty="0"/>
                  <a:t>Aproximación de la primera derivada centrada: (discretas)</a:t>
                </a:r>
              </a:p>
              <a:p>
                <a:pPr lvl="1" algn="just"/>
                <a:endParaRPr lang="es-MX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457200" lvl="1" indent="0" algn="just">
                  <a:buNone/>
                </a:pPr>
                <a:endParaRPr lang="es-MX" dirty="0"/>
              </a:p>
              <a:p>
                <a:pPr lvl="1" algn="just"/>
                <a:endParaRPr lang="es-MX" dirty="0"/>
              </a:p>
              <a:p>
                <a:pPr lvl="1" algn="just"/>
                <a:endParaRPr lang="es-MX" dirty="0"/>
              </a:p>
              <a:p>
                <a:pPr lvl="1" algn="just"/>
                <a:endParaRPr lang="es-MX" dirty="0"/>
              </a:p>
              <a:p>
                <a:pPr marL="914400" lvl="2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982EAF-95C9-5A4B-8521-BC6923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22156"/>
                <a:ext cx="8915400" cy="5235844"/>
              </a:xfrm>
              <a:blipFill>
                <a:blip r:embed="rId2"/>
                <a:stretch>
                  <a:fillRect l="-571" t="-4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1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AE87-EC00-3448-82F8-48EDD79D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712729" cy="1280890"/>
          </a:xfrm>
        </p:spPr>
        <p:txBody>
          <a:bodyPr/>
          <a:lstStyle/>
          <a:p>
            <a:r>
              <a:rPr lang="es-MX" dirty="0"/>
              <a:t>Diferenciación numérica (1er derivada)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56A831-44F3-AA4B-B55C-31F264D62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9349"/>
                <a:ext cx="8915400" cy="5222929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Aproximación de la primera derivada hacia adelante: (continuas)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r>
                  <a:rPr lang="es-ES" dirty="0"/>
                  <a:t>Aproximación de la primera derivada hacia atrás: (continuas)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algn="just"/>
                <a:r>
                  <a:rPr lang="es-ES" dirty="0"/>
                  <a:t>Aproximación de la primera derivada centrada: (continuas)</a:t>
                </a:r>
              </a:p>
              <a:p>
                <a:pPr algn="just"/>
                <a:endParaRPr lang="es-E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just">
                  <a:buNone/>
                </a:pPr>
                <a:endParaRPr lang="es-MX" dirty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56A831-44F3-AA4B-B55C-31F264D62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9349"/>
                <a:ext cx="8915400" cy="5222929"/>
              </a:xfrm>
              <a:blipFill>
                <a:blip r:embed="rId2"/>
                <a:stretch>
                  <a:fillRect l="-571" t="-4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6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0D463-AAE2-B649-9104-B04D5151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6074C-AA6F-6542-A70B-8ACBC2A3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220"/>
            <a:ext cx="8915400" cy="4329002"/>
          </a:xfrm>
        </p:spPr>
        <p:txBody>
          <a:bodyPr/>
          <a:lstStyle/>
          <a:p>
            <a:r>
              <a:rPr lang="es-MX" dirty="0"/>
              <a:t>Función continua:</a:t>
            </a:r>
          </a:p>
          <a:p>
            <a:pPr lvl="1"/>
            <a:r>
              <a:rPr lang="es-MX" dirty="0"/>
              <a:t>F(x)=cos(x) ------- f(0.0001)=cos(0.0001)</a:t>
            </a:r>
          </a:p>
          <a:p>
            <a:pPr lvl="1"/>
            <a:endParaRPr lang="es-MX" dirty="0"/>
          </a:p>
          <a:p>
            <a:r>
              <a:rPr lang="es-MX" dirty="0"/>
              <a:t>Función discreta: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2DE5BD8-707A-264C-83E2-2F3ADFB8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95978"/>
              </p:ext>
            </p:extLst>
          </p:nvPr>
        </p:nvGraphicFramePr>
        <p:xfrm>
          <a:off x="2442966" y="33518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7765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236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336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6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862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1A34A4-DE12-DB49-9C58-8A0902DF27CE}"/>
                  </a:ext>
                </a:extLst>
              </p:cNvPr>
              <p:cNvSpPr txBox="1"/>
              <p:nvPr/>
            </p:nvSpPr>
            <p:spPr>
              <a:xfrm>
                <a:off x="4630832" y="4911047"/>
                <a:ext cx="32942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1=1−0=1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1A34A4-DE12-DB49-9C58-8A0902DF2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32" y="4911047"/>
                <a:ext cx="329423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7441A7D-4E2C-4A47-9760-CCDB5BFBA84B}"/>
                  </a:ext>
                </a:extLst>
              </p:cNvPr>
              <p:cNvSpPr/>
              <p:nvPr/>
            </p:nvSpPr>
            <p:spPr>
              <a:xfrm>
                <a:off x="5012702" y="5521514"/>
                <a:ext cx="349050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5.2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7441A7D-4E2C-4A47-9760-CCDB5BFBA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702" y="5521514"/>
                <a:ext cx="3490507" cy="618311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3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311D57-2749-BC48-A667-5A374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929898"/>
                <a:ext cx="8915400" cy="56878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dirty="0"/>
                  <a:t>Aproximación de la segunda derivada hacia adelante: (discretas)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311D57-2749-BC48-A667-5A374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929898"/>
                <a:ext cx="8915400" cy="5687878"/>
              </a:xfrm>
              <a:blipFill>
                <a:blip r:embed="rId2"/>
                <a:stretch>
                  <a:fillRect l="-428" t="-8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3BC0B1C3-D959-954C-91F1-2041FB28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40224"/>
            <a:ext cx="9418261" cy="1280890"/>
          </a:xfrm>
        </p:spPr>
        <p:txBody>
          <a:bodyPr/>
          <a:lstStyle/>
          <a:p>
            <a:r>
              <a:rPr lang="es-MX" dirty="0"/>
              <a:t>Diferenciación numérica (2da derivada)</a:t>
            </a:r>
          </a:p>
        </p:txBody>
      </p:sp>
    </p:spTree>
    <p:extLst>
      <p:ext uri="{BB962C8B-B14F-4D97-AF65-F5344CB8AC3E}">
        <p14:creationId xmlns:p14="http://schemas.microsoft.com/office/powerpoint/2010/main" val="107492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7ACBB6-A096-8B4B-B846-2C8B880B4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069383"/>
                <a:ext cx="8915400" cy="5594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/>
                  <a:t>Aproximación de la segunda derivada hacia atrás: (discretas)</a:t>
                </a:r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7ACBB6-A096-8B4B-B846-2C8B880B4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069383"/>
                <a:ext cx="8915400" cy="5594888"/>
              </a:xfrm>
              <a:blipFill>
                <a:blip r:embed="rId2"/>
                <a:stretch>
                  <a:fillRect l="-428" t="-1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02F1CAA-3B7F-7D4D-BD34-3F40870A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9599075" cy="1280890"/>
          </a:xfrm>
        </p:spPr>
        <p:txBody>
          <a:bodyPr/>
          <a:lstStyle/>
          <a:p>
            <a:r>
              <a:rPr lang="es-MX" dirty="0"/>
              <a:t>Diferenciación numérica (2da derivada)</a:t>
            </a:r>
          </a:p>
        </p:txBody>
      </p:sp>
    </p:spTree>
    <p:extLst>
      <p:ext uri="{BB962C8B-B14F-4D97-AF65-F5344CB8AC3E}">
        <p14:creationId xmlns:p14="http://schemas.microsoft.com/office/powerpoint/2010/main" val="328534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FE502-7F6D-8B4E-BA83-C72790C2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599075" cy="1280890"/>
          </a:xfrm>
        </p:spPr>
        <p:txBody>
          <a:bodyPr/>
          <a:lstStyle/>
          <a:p>
            <a:r>
              <a:rPr lang="es-MX" dirty="0"/>
              <a:t>Diferenciación numérica (2da derivada)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7090F2-16BC-4341-94D5-F5E0FDA58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Aproximación de la segunda derivada centrada: (discretas)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7090F2-16BC-4341-94D5-F5E0FDA58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6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78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659BB-EA4E-2643-B10A-C1020A5E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94275" cy="1280890"/>
          </a:xfrm>
        </p:spPr>
        <p:txBody>
          <a:bodyPr/>
          <a:lstStyle/>
          <a:p>
            <a:r>
              <a:rPr lang="es-MX" dirty="0"/>
              <a:t>Diferenciación numérica (2da derivada)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33B473-F16E-264D-BF0A-B4EF13390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49831"/>
                <a:ext cx="8915400" cy="517643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Aproximación de la segunda derivada hacia adelante: (continuas)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r>
                  <a:rPr lang="es-ES" dirty="0"/>
                  <a:t>Aproximación de la segunda derivada hacia atrás: (continuas)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r>
                  <a:rPr lang="es-ES" dirty="0"/>
                  <a:t>Aproximación de la segunda derivada centrada: (continuas)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)≈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33B473-F16E-264D-BF0A-B4EF13390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49831"/>
                <a:ext cx="8915400" cy="5176433"/>
              </a:xfrm>
              <a:blipFill>
                <a:blip r:embed="rId2"/>
                <a:stretch>
                  <a:fillRect l="-571" t="-2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6771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5714F6E793D448F32ECBC8185D1F3" ma:contentTypeVersion="2" ma:contentTypeDescription="Crear nuevo documento." ma:contentTypeScope="" ma:versionID="56a42750d00ab3758ec8ce83679cf856">
  <xsd:schema xmlns:xsd="http://www.w3.org/2001/XMLSchema" xmlns:xs="http://www.w3.org/2001/XMLSchema" xmlns:p="http://schemas.microsoft.com/office/2006/metadata/properties" xmlns:ns2="6e6a7b3f-9851-458d-8b45-dbf58f4b0206" targetNamespace="http://schemas.microsoft.com/office/2006/metadata/properties" ma:root="true" ma:fieldsID="c44cb1a13775fcdd83d027bb7a862b4b" ns2:_="">
    <xsd:import namespace="6e6a7b3f-9851-458d-8b45-dbf58f4b0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a7b3f-9851-458d-8b45-dbf58f4b0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57FB3C-64B6-490B-9C99-8BEC51198042}"/>
</file>

<file path=customXml/itemProps2.xml><?xml version="1.0" encoding="utf-8"?>
<ds:datastoreItem xmlns:ds="http://schemas.openxmlformats.org/officeDocument/2006/customXml" ds:itemID="{538F8C6D-69AE-46C2-9A3A-2EE5DA30926A}"/>
</file>

<file path=customXml/itemProps3.xml><?xml version="1.0" encoding="utf-8"?>
<ds:datastoreItem xmlns:ds="http://schemas.openxmlformats.org/officeDocument/2006/customXml" ds:itemID="{8B24C4B8-31BA-4142-A088-375047438C1D}"/>
</file>

<file path=docProps/app.xml><?xml version="1.0" encoding="utf-8"?>
<Properties xmlns="http://schemas.openxmlformats.org/officeDocument/2006/extended-properties" xmlns:vt="http://schemas.openxmlformats.org/officeDocument/2006/docPropsVTypes">
  <Template>{BE890199-C380-474C-9378-3FB994D4FABC}tf10001069</Template>
  <TotalTime>31192</TotalTime>
  <Words>1410</Words>
  <Application>Microsoft Macintosh PowerPoint</Application>
  <PresentationFormat>Panorámica</PresentationFormat>
  <Paragraphs>306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Helvetica</vt:lpstr>
      <vt:lpstr>Playfair Display</vt:lpstr>
      <vt:lpstr>Times New Roman</vt:lpstr>
      <vt:lpstr>Wingdings 3</vt:lpstr>
      <vt:lpstr>Espiral</vt:lpstr>
      <vt:lpstr>Diferenciación Numérica</vt:lpstr>
      <vt:lpstr>Derivada</vt:lpstr>
      <vt:lpstr>Diferenciación numérica (1er derivada)</vt:lpstr>
      <vt:lpstr>Diferenciación numérica (1er derivada)</vt:lpstr>
      <vt:lpstr>Nota</vt:lpstr>
      <vt:lpstr>Diferenciación numérica (2da derivada)</vt:lpstr>
      <vt:lpstr>Diferenciación numérica (2da derivada)</vt:lpstr>
      <vt:lpstr>Diferenciación numérica (2da derivada)</vt:lpstr>
      <vt:lpstr>Diferenciación numérica (2da derivada)</vt:lpstr>
      <vt:lpstr>Ejemplo</vt:lpstr>
      <vt:lpstr>Presentación de PowerPoint</vt:lpstr>
      <vt:lpstr>Presentación de PowerPoint</vt:lpstr>
      <vt:lpstr>Ejemplo: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Vera Tizatl</dc:creator>
  <cp:lastModifiedBy>Pamela Vera Tizatl</cp:lastModifiedBy>
  <cp:revision>43</cp:revision>
  <dcterms:created xsi:type="dcterms:W3CDTF">2020-11-24T06:52:42Z</dcterms:created>
  <dcterms:modified xsi:type="dcterms:W3CDTF">2021-11-09T04:57:12Z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0x010100E025714F6E793D448F32ECBC8185D1F3</vt:lpwstr>
  </property>
</Properties>
</file>