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5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1"/>
    <p:restoredTop sz="94513"/>
  </p:normalViewPr>
  <p:slideViewPr>
    <p:cSldViewPr snapToGrid="0" snapToObjects="1">
      <p:cViewPr>
        <p:scale>
          <a:sx n="88" d="100"/>
          <a:sy n="88" d="100"/>
        </p:scale>
        <p:origin x="204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8535282-7A0C-D549-88AD-9A97430E4D77}" type="datetimeFigureOut">
              <a:rPr lang="es-MX" smtClean="0"/>
              <a:t>15/08/21</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E29613C-1C97-B646-90A8-3AAB53A82E9A}" type="slidenum">
              <a:rPr lang="es-MX" smtClean="0"/>
              <a:t>‹Nº›</a:t>
            </a:fld>
            <a:endParaRPr lang="es-MX"/>
          </a:p>
        </p:txBody>
      </p:sp>
    </p:spTree>
    <p:extLst>
      <p:ext uri="{BB962C8B-B14F-4D97-AF65-F5344CB8AC3E}">
        <p14:creationId xmlns:p14="http://schemas.microsoft.com/office/powerpoint/2010/main" val="330325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8535282-7A0C-D549-88AD-9A97430E4D77}" type="datetimeFigureOut">
              <a:rPr lang="es-MX" smtClean="0"/>
              <a:t>15/08/21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161514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8535282-7A0C-D549-88AD-9A97430E4D77}" type="datetimeFigureOut">
              <a:rPr lang="es-MX" smtClean="0"/>
              <a:t>15/08/21</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E29613C-1C97-B646-90A8-3AAB53A82E9A}" type="slidenum">
              <a:rPr lang="es-MX" smtClean="0"/>
              <a:t>‹Nº›</a:t>
            </a:fld>
            <a:endParaRPr lang="es-MX"/>
          </a:p>
        </p:txBody>
      </p:sp>
    </p:spTree>
    <p:extLst>
      <p:ext uri="{BB962C8B-B14F-4D97-AF65-F5344CB8AC3E}">
        <p14:creationId xmlns:p14="http://schemas.microsoft.com/office/powerpoint/2010/main" val="9156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8535282-7A0C-D549-88AD-9A97430E4D77}" type="datetimeFigureOut">
              <a:rPr lang="es-MX" smtClean="0"/>
              <a:t>15/08/21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405101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8535282-7A0C-D549-88AD-9A97430E4D77}" type="datetimeFigureOut">
              <a:rPr lang="es-MX" smtClean="0"/>
              <a:t>15/08/21</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E29613C-1C97-B646-90A8-3AAB53A82E9A}" type="slidenum">
              <a:rPr lang="es-MX" smtClean="0"/>
              <a:t>‹Nº›</a:t>
            </a:fld>
            <a:endParaRPr lang="es-MX"/>
          </a:p>
        </p:txBody>
      </p:sp>
    </p:spTree>
    <p:extLst>
      <p:ext uri="{BB962C8B-B14F-4D97-AF65-F5344CB8AC3E}">
        <p14:creationId xmlns:p14="http://schemas.microsoft.com/office/powerpoint/2010/main" val="135533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8535282-7A0C-D549-88AD-9A97430E4D77}" type="datetimeFigureOut">
              <a:rPr lang="es-MX" smtClean="0"/>
              <a:t>15/08/21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281700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38535282-7A0C-D549-88AD-9A97430E4D77}" type="datetimeFigureOut">
              <a:rPr lang="es-MX" smtClean="0"/>
              <a:t>15/08/21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34204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38535282-7A0C-D549-88AD-9A97430E4D77}" type="datetimeFigureOut">
              <a:rPr lang="es-MX" smtClean="0"/>
              <a:t>15/08/21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265152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35282-7A0C-D549-88AD-9A97430E4D77}" type="datetimeFigureOut">
              <a:rPr lang="es-MX" smtClean="0"/>
              <a:t>15/08/21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9460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8535282-7A0C-D549-88AD-9A97430E4D77}" type="datetimeFigureOut">
              <a:rPr lang="es-MX" smtClean="0"/>
              <a:t>15/08/21</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E29613C-1C97-B646-90A8-3AAB53A82E9A}" type="slidenum">
              <a:rPr lang="es-MX" smtClean="0"/>
              <a:t>‹Nº›</a:t>
            </a:fld>
            <a:endParaRPr lang="es-MX"/>
          </a:p>
        </p:txBody>
      </p:sp>
    </p:spTree>
    <p:extLst>
      <p:ext uri="{BB962C8B-B14F-4D97-AF65-F5344CB8AC3E}">
        <p14:creationId xmlns:p14="http://schemas.microsoft.com/office/powerpoint/2010/main" val="419144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8535282-7A0C-D549-88AD-9A97430E4D77}" type="datetimeFigureOut">
              <a:rPr lang="es-MX" smtClean="0"/>
              <a:t>15/08/21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29613C-1C97-B646-90A8-3AAB53A82E9A}" type="slidenum">
              <a:rPr lang="es-MX" smtClean="0"/>
              <a:t>‹Nº›</a:t>
            </a:fld>
            <a:endParaRPr lang="es-MX"/>
          </a:p>
        </p:txBody>
      </p:sp>
    </p:spTree>
    <p:extLst>
      <p:ext uri="{BB962C8B-B14F-4D97-AF65-F5344CB8AC3E}">
        <p14:creationId xmlns:p14="http://schemas.microsoft.com/office/powerpoint/2010/main" val="225908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8535282-7A0C-D549-88AD-9A97430E4D77}" type="datetimeFigureOut">
              <a:rPr lang="es-MX" smtClean="0"/>
              <a:t>15/08/21</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E29613C-1C97-B646-90A8-3AAB53A82E9A}"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35184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0BC57-F5F8-9846-A115-B19C8B36BE51}"/>
              </a:ext>
            </a:extLst>
          </p:cNvPr>
          <p:cNvSpPr>
            <a:spLocks noGrp="1"/>
          </p:cNvSpPr>
          <p:nvPr>
            <p:ph type="ctrTitle"/>
          </p:nvPr>
        </p:nvSpPr>
        <p:spPr>
          <a:xfrm>
            <a:off x="2001785" y="3513028"/>
            <a:ext cx="8689976" cy="1131192"/>
          </a:xfrm>
        </p:spPr>
        <p:txBody>
          <a:bodyPr>
            <a:normAutofit fontScale="90000"/>
          </a:bodyPr>
          <a:lstStyle/>
          <a:p>
            <a:pPr algn="ctr"/>
            <a:r>
              <a:rPr lang="es-MX" dirty="0">
                <a:solidFill>
                  <a:schemeClr val="bg1"/>
                </a:solidFill>
              </a:rPr>
              <a:t>Análisis y cálculo del error en métodos numéricos</a:t>
            </a:r>
          </a:p>
        </p:txBody>
      </p:sp>
      <p:sp>
        <p:nvSpPr>
          <p:cNvPr id="3" name="Subtítulo 2">
            <a:extLst>
              <a:ext uri="{FF2B5EF4-FFF2-40B4-BE49-F238E27FC236}">
                <a16:creationId xmlns:a16="http://schemas.microsoft.com/office/drawing/2014/main" id="{71393E73-C5F8-334B-B39C-03EB8D27362F}"/>
              </a:ext>
            </a:extLst>
          </p:cNvPr>
          <p:cNvSpPr>
            <a:spLocks noGrp="1"/>
          </p:cNvSpPr>
          <p:nvPr>
            <p:ph type="subTitle" idx="1"/>
          </p:nvPr>
        </p:nvSpPr>
        <p:spPr>
          <a:xfrm>
            <a:off x="505599" y="5693492"/>
            <a:ext cx="10993546" cy="590321"/>
          </a:xfrm>
        </p:spPr>
        <p:txBody>
          <a:bodyPr/>
          <a:lstStyle/>
          <a:p>
            <a:r>
              <a:rPr lang="es-MX" cap="none" dirty="0">
                <a:solidFill>
                  <a:schemeClr val="bg1">
                    <a:lumMod val="95000"/>
                  </a:schemeClr>
                </a:solidFill>
              </a:rPr>
              <a:t>M. en T. A. Pamela Patricia Vera Tizatl </a:t>
            </a:r>
          </a:p>
        </p:txBody>
      </p:sp>
      <p:pic>
        <p:nvPicPr>
          <p:cNvPr id="1033" name="Imagen 1">
            <a:extLst>
              <a:ext uri="{FF2B5EF4-FFF2-40B4-BE49-F238E27FC236}">
                <a16:creationId xmlns:a16="http://schemas.microsoft.com/office/drawing/2014/main" id="{5AC1E11A-C845-044C-98A0-96EEF6671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99" y="574187"/>
            <a:ext cx="1030518" cy="1652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Imagen 2">
            <a:extLst>
              <a:ext uri="{FF2B5EF4-FFF2-40B4-BE49-F238E27FC236}">
                <a16:creationId xmlns:a16="http://schemas.microsoft.com/office/drawing/2014/main" id="{FF0ACB3A-6D64-C945-8BAD-2325A5C546DC}"/>
              </a:ext>
            </a:extLst>
          </p:cNvPr>
          <p:cNvPicPr>
            <a:picLocks noChangeAspect="1" noChangeArrowheads="1"/>
          </p:cNvPicPr>
          <p:nvPr/>
        </p:nvPicPr>
        <p:blipFill>
          <a:blip r:embed="rId3">
            <a:clrChange>
              <a:clrFrom>
                <a:srgbClr val="285609"/>
              </a:clrFrom>
              <a:clrTo>
                <a:srgbClr val="285609">
                  <a:alpha val="0"/>
                </a:srgbClr>
              </a:clrTo>
            </a:clrChange>
            <a:extLst>
              <a:ext uri="{28A0092B-C50C-407E-A947-70E740481C1C}">
                <a14:useLocalDpi xmlns:a14="http://schemas.microsoft.com/office/drawing/2010/main" val="0"/>
              </a:ext>
            </a:extLst>
          </a:blip>
          <a:srcRect/>
          <a:stretch>
            <a:fillRect/>
          </a:stretch>
        </p:blipFill>
        <p:spPr bwMode="auto">
          <a:xfrm>
            <a:off x="9544250" y="681910"/>
            <a:ext cx="2317882" cy="11479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6309CFE6-0F8E-0142-8D26-FC4678DD46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9" name="Rectangle 12">
            <a:extLst>
              <a:ext uri="{FF2B5EF4-FFF2-40B4-BE49-F238E27FC236}">
                <a16:creationId xmlns:a16="http://schemas.microsoft.com/office/drawing/2014/main" id="{7CE86404-BD91-4840-808F-6146D9B2B108}"/>
              </a:ext>
            </a:extLst>
          </p:cNvPr>
          <p:cNvSpPr>
            <a:spLocks noChangeArrowheads="1"/>
          </p:cNvSpPr>
          <p:nvPr/>
        </p:nvSpPr>
        <p:spPr bwMode="auto">
          <a:xfrm>
            <a:off x="3311611" y="1063373"/>
            <a:ext cx="544941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Instituto Politécnico Nacional </a:t>
            </a:r>
            <a:r>
              <a:rPr kumimoji="0" lang="es-MX"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 </a:t>
            </a:r>
            <a:endParaRPr kumimoji="0" lang="es-MX" altLang="es-MX" b="0" i="0" u="none" strike="noStrike" cap="none" normalizeH="0" baseline="0" dirty="0">
              <a:ln>
                <a:noFill/>
              </a:ln>
              <a:solidFill>
                <a:schemeClr val="tx1"/>
              </a:solidFill>
              <a:effectLst/>
              <a:latin typeface="Times"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Unidad Profesional Interdisciplinaria de Biotecnología</a:t>
            </a:r>
            <a:r>
              <a:rPr kumimoji="0" lang="es-MX"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 </a:t>
            </a:r>
            <a:endParaRPr kumimoji="0" lang="es-MX" altLang="es-MX" b="0" i="0" u="none" strike="noStrike" cap="none" normalizeH="0" baseline="0" dirty="0">
              <a:ln>
                <a:noFill/>
              </a:ln>
              <a:solidFill>
                <a:schemeClr val="tx1"/>
              </a:solidFill>
              <a:effectLst/>
              <a:latin typeface="Times"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Departamento de Ciencias Básicas</a:t>
            </a:r>
            <a:r>
              <a:rPr kumimoji="0" lang="es-MX"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 </a:t>
            </a:r>
            <a:endParaRPr kumimoji="0" lang="es-MX" altLang="es-MX" b="0" i="0" u="none" strike="noStrike" cap="none" normalizeH="0" baseline="0" dirty="0">
              <a:ln>
                <a:noFill/>
              </a:ln>
              <a:solidFill>
                <a:schemeClr val="tx1"/>
              </a:solidFill>
              <a:effectLst/>
              <a:latin typeface="Times"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 </a:t>
            </a:r>
            <a:endParaRPr kumimoji="0" lang="es-MX" altLang="es-MX" b="0" i="0" u="none" strike="noStrike" cap="none" normalizeH="0" baseline="0" dirty="0">
              <a:ln>
                <a:noFill/>
              </a:ln>
              <a:solidFill>
                <a:schemeClr val="tx1"/>
              </a:solidFill>
              <a:effectLst/>
              <a:latin typeface="Times"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MX" b="1" i="0" u="none" strike="noStrike" cap="none" normalizeH="0" baseline="0" dirty="0">
                <a:ln>
                  <a:noFill/>
                </a:ln>
                <a:solidFill>
                  <a:schemeClr val="tx1"/>
                </a:solidFill>
                <a:effectLst/>
                <a:latin typeface="Times" pitchFamily="2" charset="0"/>
                <a:ea typeface="Times New Roman" panose="02020603050405020304" pitchFamily="18" charset="0"/>
                <a:cs typeface="Calibri" panose="020F0502020204030204" pitchFamily="34" charset="0"/>
              </a:rPr>
              <a:t>Métodos Numéricos</a:t>
            </a:r>
            <a:endParaRPr kumimoji="0" lang="es-MX" altLang="es-MX" b="0" i="0" u="none" strike="noStrike" cap="none" normalizeH="0" baseline="0" dirty="0">
              <a:ln>
                <a:noFill/>
              </a:ln>
              <a:solidFill>
                <a:schemeClr val="tx1"/>
              </a:solidFill>
              <a:effectLst/>
              <a:latin typeface="Times" pitchFamily="2" charset="0"/>
            </a:endParaRPr>
          </a:p>
        </p:txBody>
      </p:sp>
      <p:pic>
        <p:nvPicPr>
          <p:cNvPr id="16" name="Imagen 2">
            <a:extLst>
              <a:ext uri="{FF2B5EF4-FFF2-40B4-BE49-F238E27FC236}">
                <a16:creationId xmlns:a16="http://schemas.microsoft.com/office/drawing/2014/main" id="{7BA6ED17-4EEF-614C-BDB4-A9AC71F2B5A1}"/>
              </a:ext>
            </a:extLst>
          </p:cNvPr>
          <p:cNvPicPr>
            <a:picLocks noChangeAspect="1" noChangeArrowheads="1"/>
          </p:cNvPicPr>
          <p:nvPr/>
        </p:nvPicPr>
        <p:blipFill>
          <a:blip r:embed="rId3">
            <a:clrChange>
              <a:clrFrom>
                <a:srgbClr val="285609"/>
              </a:clrFrom>
              <a:clrTo>
                <a:srgbClr val="285609">
                  <a:alpha val="0"/>
                </a:srgbClr>
              </a:clrTo>
            </a:clrChange>
            <a:extLst>
              <a:ext uri="{28A0092B-C50C-407E-A947-70E740481C1C}">
                <a14:useLocalDpi xmlns:a14="http://schemas.microsoft.com/office/drawing/2010/main" val="0"/>
              </a:ext>
            </a:extLst>
          </a:blip>
          <a:srcRect/>
          <a:stretch>
            <a:fillRect/>
          </a:stretch>
        </p:blipFill>
        <p:spPr bwMode="auto">
          <a:xfrm>
            <a:off x="9532820" y="699463"/>
            <a:ext cx="2317882" cy="114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8183E-3FA3-C445-A751-384724DE1D20}"/>
              </a:ext>
            </a:extLst>
          </p:cNvPr>
          <p:cNvSpPr>
            <a:spLocks noGrp="1"/>
          </p:cNvSpPr>
          <p:nvPr>
            <p:ph type="title"/>
          </p:nvPr>
        </p:nvSpPr>
        <p:spPr/>
        <p:txBody>
          <a:bodyPr/>
          <a:lstStyle/>
          <a:p>
            <a:r>
              <a:rPr lang="es-MX" dirty="0"/>
              <a:t>Importancia De Métodos numéricos </a:t>
            </a:r>
          </a:p>
        </p:txBody>
      </p:sp>
      <p:sp>
        <p:nvSpPr>
          <p:cNvPr id="4" name="CuadroTexto 3">
            <a:extLst>
              <a:ext uri="{FF2B5EF4-FFF2-40B4-BE49-F238E27FC236}">
                <a16:creationId xmlns:a16="http://schemas.microsoft.com/office/drawing/2014/main" id="{9A480894-6DB7-004C-A506-00CCBAF474A0}"/>
              </a:ext>
            </a:extLst>
          </p:cNvPr>
          <p:cNvSpPr txBox="1"/>
          <p:nvPr/>
        </p:nvSpPr>
        <p:spPr>
          <a:xfrm>
            <a:off x="863600" y="2540000"/>
            <a:ext cx="2032000" cy="1200329"/>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s-MX" dirty="0">
                <a:latin typeface="Times" pitchFamily="2" charset="0"/>
              </a:rPr>
              <a:t>Fenómenos naturales, físicos, biológicos, sociales, etc.</a:t>
            </a:r>
          </a:p>
        </p:txBody>
      </p:sp>
      <p:sp>
        <p:nvSpPr>
          <p:cNvPr id="5" name="Flecha derecha 4">
            <a:extLst>
              <a:ext uri="{FF2B5EF4-FFF2-40B4-BE49-F238E27FC236}">
                <a16:creationId xmlns:a16="http://schemas.microsoft.com/office/drawing/2014/main" id="{E5996D85-F8D4-604D-B208-94F63E73D709}"/>
              </a:ext>
            </a:extLst>
          </p:cNvPr>
          <p:cNvSpPr/>
          <p:nvPr/>
        </p:nvSpPr>
        <p:spPr>
          <a:xfrm>
            <a:off x="3153038" y="4782408"/>
            <a:ext cx="462224" cy="2110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4AC83645-DD4D-D944-9951-02090663F387}"/>
              </a:ext>
            </a:extLst>
          </p:cNvPr>
          <p:cNvSpPr txBox="1"/>
          <p:nvPr/>
        </p:nvSpPr>
        <p:spPr>
          <a:xfrm>
            <a:off x="3736312" y="2816998"/>
            <a:ext cx="2032000" cy="646331"/>
          </a:xfrm>
          <a:prstGeom prst="rect">
            <a:avLst/>
          </a:prstGeom>
          <a:solidFill>
            <a:schemeClr val="accent1">
              <a:lumMod val="10000"/>
              <a:lumOff val="9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MX" dirty="0">
                <a:latin typeface="Times" pitchFamily="2" charset="0"/>
              </a:rPr>
              <a:t>Modelo</a:t>
            </a:r>
          </a:p>
          <a:p>
            <a:pPr algn="ctr"/>
            <a:r>
              <a:rPr lang="es-MX" dirty="0">
                <a:latin typeface="Times" pitchFamily="2" charset="0"/>
              </a:rPr>
              <a:t>Matemático</a:t>
            </a:r>
          </a:p>
        </p:txBody>
      </p:sp>
      <p:sp>
        <p:nvSpPr>
          <p:cNvPr id="6" name="Cerrar llave 5">
            <a:extLst>
              <a:ext uri="{FF2B5EF4-FFF2-40B4-BE49-F238E27FC236}">
                <a16:creationId xmlns:a16="http://schemas.microsoft.com/office/drawing/2014/main" id="{809DC802-02F6-BC47-8147-71C2A0CE7650}"/>
              </a:ext>
            </a:extLst>
          </p:cNvPr>
          <p:cNvSpPr/>
          <p:nvPr/>
        </p:nvSpPr>
        <p:spPr>
          <a:xfrm>
            <a:off x="5848141" y="2632669"/>
            <a:ext cx="401934" cy="10138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a:extLst>
              <a:ext uri="{FF2B5EF4-FFF2-40B4-BE49-F238E27FC236}">
                <a16:creationId xmlns:a16="http://schemas.microsoft.com/office/drawing/2014/main" id="{B09C00E2-AF01-4B4D-947F-7382AFD98951}"/>
              </a:ext>
            </a:extLst>
          </p:cNvPr>
          <p:cNvSpPr txBox="1"/>
          <p:nvPr/>
        </p:nvSpPr>
        <p:spPr>
          <a:xfrm>
            <a:off x="6609024" y="2431591"/>
            <a:ext cx="3601776" cy="1200329"/>
          </a:xfrm>
          <a:prstGeom prst="rect">
            <a:avLst/>
          </a:prstGeom>
          <a:solidFill>
            <a:srgbClr val="CDF5C8"/>
          </a:solidFill>
          <a:ln>
            <a:solidFill>
              <a:srgbClr val="92D05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dirty="0">
                <a:latin typeface="Times" pitchFamily="2" charset="0"/>
              </a:rPr>
              <a:t>Solución:</a:t>
            </a:r>
          </a:p>
          <a:p>
            <a:pPr marL="285750" indent="-285750">
              <a:buFont typeface="Arial" panose="020B0604020202020204" pitchFamily="34" charset="0"/>
              <a:buChar char="•"/>
            </a:pPr>
            <a:r>
              <a:rPr lang="es-MX" dirty="0">
                <a:latin typeface="Times" pitchFamily="2" charset="0"/>
              </a:rPr>
              <a:t>Analítica (Exacta)</a:t>
            </a:r>
          </a:p>
          <a:p>
            <a:endParaRPr lang="es-MX" dirty="0">
              <a:latin typeface="Times" pitchFamily="2" charset="0"/>
            </a:endParaRPr>
          </a:p>
          <a:p>
            <a:pPr marL="285750" indent="-285750">
              <a:buFont typeface="Arial" panose="020B0604020202020204" pitchFamily="34" charset="0"/>
              <a:buChar char="•"/>
            </a:pPr>
            <a:r>
              <a:rPr lang="es-MX" b="1" dirty="0">
                <a:latin typeface="Times" pitchFamily="2" charset="0"/>
              </a:rPr>
              <a:t>Numérica (Aproximada)</a:t>
            </a:r>
          </a:p>
        </p:txBody>
      </p:sp>
      <p:pic>
        <p:nvPicPr>
          <p:cNvPr id="8" name="Gráfico 7" descr="Confused face outline con relleno sólido">
            <a:extLst>
              <a:ext uri="{FF2B5EF4-FFF2-40B4-BE49-F238E27FC236}">
                <a16:creationId xmlns:a16="http://schemas.microsoft.com/office/drawing/2014/main" id="{DD89B511-3081-6A42-9DB7-318D26AC64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5595" y="2483672"/>
            <a:ext cx="666651" cy="666651"/>
          </a:xfrm>
          <a:prstGeom prst="rect">
            <a:avLst/>
          </a:prstGeom>
        </p:spPr>
      </p:pic>
      <p:pic>
        <p:nvPicPr>
          <p:cNvPr id="12" name="Gráfico 11" descr="Smiling face outline con relleno sólido">
            <a:extLst>
              <a:ext uri="{FF2B5EF4-FFF2-40B4-BE49-F238E27FC236}">
                <a16:creationId xmlns:a16="http://schemas.microsoft.com/office/drawing/2014/main" id="{7D27E214-CF1F-D143-8802-3F6F6AE4D1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5741" y="3031067"/>
            <a:ext cx="666651" cy="666651"/>
          </a:xfrm>
          <a:prstGeom prst="rect">
            <a:avLst/>
          </a:prstGeom>
        </p:spPr>
      </p:pic>
      <p:pic>
        <p:nvPicPr>
          <p:cNvPr id="2054" name="Picture 6" descr="Los genes de las bacterias acuáticas tienen la clave para ...">
            <a:extLst>
              <a:ext uri="{FF2B5EF4-FFF2-40B4-BE49-F238E27FC236}">
                <a16:creationId xmlns:a16="http://schemas.microsoft.com/office/drawing/2014/main" id="{9BBEF306-78E6-D040-8B2D-3502C41513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43" b="21788"/>
          <a:stretch/>
        </p:blipFill>
        <p:spPr bwMode="auto">
          <a:xfrm>
            <a:off x="581192" y="4336772"/>
            <a:ext cx="2467404" cy="1200329"/>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4046C426-083C-3041-8705-71053E2B700D}"/>
              </a:ext>
            </a:extLst>
          </p:cNvPr>
          <p:cNvSpPr/>
          <p:nvPr/>
        </p:nvSpPr>
        <p:spPr>
          <a:xfrm>
            <a:off x="175338" y="5694179"/>
            <a:ext cx="3279112" cy="923330"/>
          </a:xfrm>
          <a:prstGeom prst="rect">
            <a:avLst/>
          </a:prstGeom>
        </p:spPr>
        <p:txBody>
          <a:bodyPr wrap="square">
            <a:spAutoFit/>
          </a:bodyPr>
          <a:lstStyle/>
          <a:p>
            <a:pPr algn="ctr"/>
            <a:r>
              <a:rPr lang="es-MX" dirty="0">
                <a:latin typeface="Times New Roman" panose="02020603050405020304" pitchFamily="18" charset="0"/>
                <a:ea typeface="Times New Roman" panose="02020603050405020304" pitchFamily="18" charset="0"/>
              </a:rPr>
              <a:t>La concentración c de una bacteria contaminante en un lago decrece según la expresión</a:t>
            </a:r>
            <a:r>
              <a:rPr lang="es-MX" dirty="0"/>
              <a:t> </a:t>
            </a:r>
          </a:p>
        </p:txBody>
      </p:sp>
      <p:sp>
        <p:nvSpPr>
          <p:cNvPr id="26" name="Flecha derecha 25">
            <a:extLst>
              <a:ext uri="{FF2B5EF4-FFF2-40B4-BE49-F238E27FC236}">
                <a16:creationId xmlns:a16="http://schemas.microsoft.com/office/drawing/2014/main" id="{F630EAFE-65EE-0447-A5D4-1E854AA10B9F}"/>
              </a:ext>
            </a:extLst>
          </p:cNvPr>
          <p:cNvSpPr/>
          <p:nvPr/>
        </p:nvSpPr>
        <p:spPr>
          <a:xfrm>
            <a:off x="3083765" y="3139569"/>
            <a:ext cx="462224" cy="2110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14" name="Rectángulo 13">
                <a:extLst>
                  <a:ext uri="{FF2B5EF4-FFF2-40B4-BE49-F238E27FC236}">
                    <a16:creationId xmlns:a16="http://schemas.microsoft.com/office/drawing/2014/main" id="{3FEFF4F6-FE0B-3D40-897E-B2C3860AEC24}"/>
                  </a:ext>
                </a:extLst>
              </p:cNvPr>
              <p:cNvSpPr/>
              <p:nvPr/>
            </p:nvSpPr>
            <p:spPr>
              <a:xfrm>
                <a:off x="3736312" y="4701711"/>
                <a:ext cx="2740750" cy="3724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𝑐</m:t>
                      </m:r>
                      <m:d>
                        <m:dPr>
                          <m:ctrlPr>
                            <a:rPr lang="es-MX" i="1">
                              <a:solidFill>
                                <a:srgbClr val="836967"/>
                              </a:solidFill>
                              <a:latin typeface="Cambria Math" panose="02040503050406030204" pitchFamily="18" charset="0"/>
                            </a:rPr>
                          </m:ctrlPr>
                        </m:dPr>
                        <m:e>
                          <m:r>
                            <a:rPr lang="es-MX" i="1">
                              <a:latin typeface="Cambria Math" panose="02040503050406030204" pitchFamily="18" charset="0"/>
                            </a:rPr>
                            <m:t>𝑡</m:t>
                          </m:r>
                        </m:e>
                      </m:d>
                      <m:r>
                        <a:rPr lang="es-MX" i="0">
                          <a:latin typeface="Cambria Math" panose="02040503050406030204" pitchFamily="18" charset="0"/>
                        </a:rPr>
                        <m:t>=80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−2</m:t>
                          </m:r>
                          <m:r>
                            <a:rPr lang="es-MX" i="1">
                              <a:latin typeface="Cambria Math" panose="02040503050406030204" pitchFamily="18" charset="0"/>
                            </a:rPr>
                            <m:t>𝑡</m:t>
                          </m:r>
                        </m:sup>
                      </m:sSup>
                      <m:r>
                        <a:rPr lang="es-MX" i="0">
                          <a:latin typeface="Cambria Math" panose="02040503050406030204" pitchFamily="18" charset="0"/>
                        </a:rPr>
                        <m:t>+20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−0.5</m:t>
                          </m:r>
                          <m:r>
                            <a:rPr lang="es-MX" i="1">
                              <a:latin typeface="Cambria Math" panose="02040503050406030204" pitchFamily="18" charset="0"/>
                            </a:rPr>
                            <m:t>𝑡</m:t>
                          </m:r>
                        </m:sup>
                      </m:sSup>
                    </m:oMath>
                  </m:oMathPara>
                </a14:m>
                <a:endParaRPr lang="es-MX" dirty="0"/>
              </a:p>
            </p:txBody>
          </p:sp>
        </mc:Choice>
        <mc:Fallback>
          <p:sp>
            <p:nvSpPr>
              <p:cNvPr id="14" name="Rectángulo 13">
                <a:extLst>
                  <a:ext uri="{FF2B5EF4-FFF2-40B4-BE49-F238E27FC236}">
                    <a16:creationId xmlns:a16="http://schemas.microsoft.com/office/drawing/2014/main" id="{3FEFF4F6-FE0B-3D40-897E-B2C3860AEC24}"/>
                  </a:ext>
                </a:extLst>
              </p:cNvPr>
              <p:cNvSpPr>
                <a:spLocks noRot="1" noChangeAspect="1" noMove="1" noResize="1" noEditPoints="1" noAdjustHandles="1" noChangeArrowheads="1" noChangeShapeType="1" noTextEdit="1"/>
              </p:cNvSpPr>
              <p:nvPr/>
            </p:nvSpPr>
            <p:spPr>
              <a:xfrm>
                <a:off x="3736312" y="4701711"/>
                <a:ext cx="2740750" cy="372410"/>
              </a:xfrm>
              <a:prstGeom prst="rect">
                <a:avLst/>
              </a:prstGeom>
              <a:blipFill>
                <a:blip r:embed="rId7"/>
                <a:stretch>
                  <a:fillRect/>
                </a:stretch>
              </a:blipFill>
            </p:spPr>
            <p:txBody>
              <a:bodyPr/>
              <a:lstStyle/>
              <a:p>
                <a:r>
                  <a:rPr lang="es-MX">
                    <a:noFill/>
                  </a:rPr>
                  <a:t> </a:t>
                </a:r>
              </a:p>
            </p:txBody>
          </p:sp>
        </mc:Fallback>
      </mc:AlternateContent>
      <p:sp>
        <p:nvSpPr>
          <p:cNvPr id="28" name="Cerrar llave 27">
            <a:extLst>
              <a:ext uri="{FF2B5EF4-FFF2-40B4-BE49-F238E27FC236}">
                <a16:creationId xmlns:a16="http://schemas.microsoft.com/office/drawing/2014/main" id="{160DCEA6-8431-E446-B1B5-413C32133D67}"/>
              </a:ext>
            </a:extLst>
          </p:cNvPr>
          <p:cNvSpPr/>
          <p:nvPr/>
        </p:nvSpPr>
        <p:spPr>
          <a:xfrm>
            <a:off x="6397145" y="4381016"/>
            <a:ext cx="401934" cy="1013800"/>
          </a:xfrm>
          <a:prstGeom prst="righ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Rectángulo 15">
            <a:extLst>
              <a:ext uri="{FF2B5EF4-FFF2-40B4-BE49-F238E27FC236}">
                <a16:creationId xmlns:a16="http://schemas.microsoft.com/office/drawing/2014/main" id="{B1F60D14-B78F-3948-B41F-041097D263CD}"/>
              </a:ext>
            </a:extLst>
          </p:cNvPr>
          <p:cNvSpPr/>
          <p:nvPr/>
        </p:nvSpPr>
        <p:spPr>
          <a:xfrm>
            <a:off x="7337007" y="4110750"/>
            <a:ext cx="3601776" cy="646331"/>
          </a:xfrm>
          <a:prstGeom prst="rec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s-MX" dirty="0">
                <a:latin typeface="Times New Roman" panose="02020603050405020304" pitchFamily="18" charset="0"/>
                <a:ea typeface="Times New Roman" panose="02020603050405020304" pitchFamily="18" charset="0"/>
              </a:rPr>
              <a:t>Tiempo necesario para que el número de bacterias se reduzca a 7</a:t>
            </a:r>
            <a:r>
              <a:rPr lang="es-MX" dirty="0"/>
              <a:t> </a:t>
            </a:r>
          </a:p>
        </p:txBody>
      </p:sp>
      <mc:AlternateContent xmlns:mc="http://schemas.openxmlformats.org/markup-compatibility/2006">
        <mc:Choice xmlns:a14="http://schemas.microsoft.com/office/drawing/2010/main" Requires="a14">
          <p:sp>
            <p:nvSpPr>
              <p:cNvPr id="30" name="Rectángulo 29">
                <a:extLst>
                  <a:ext uri="{FF2B5EF4-FFF2-40B4-BE49-F238E27FC236}">
                    <a16:creationId xmlns:a16="http://schemas.microsoft.com/office/drawing/2014/main" id="{48EED709-9F86-424B-AB22-6408A1DFD171}"/>
                  </a:ext>
                </a:extLst>
              </p:cNvPr>
              <p:cNvSpPr/>
              <p:nvPr/>
            </p:nvSpPr>
            <p:spPr>
              <a:xfrm>
                <a:off x="7668545" y="4887916"/>
                <a:ext cx="2467278" cy="3724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MX" i="0">
                          <a:latin typeface="Cambria Math" panose="02040503050406030204" pitchFamily="18" charset="0"/>
                        </a:rPr>
                        <m:t>80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−2</m:t>
                          </m:r>
                          <m:r>
                            <a:rPr lang="es-MX" i="1">
                              <a:latin typeface="Cambria Math" panose="02040503050406030204" pitchFamily="18" charset="0"/>
                            </a:rPr>
                            <m:t>𝑡</m:t>
                          </m:r>
                        </m:sup>
                      </m:sSup>
                      <m:r>
                        <a:rPr lang="es-MX" i="0">
                          <a:latin typeface="Cambria Math" panose="02040503050406030204" pitchFamily="18" charset="0"/>
                        </a:rPr>
                        <m:t>+20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−0.5</m:t>
                          </m:r>
                          <m:r>
                            <a:rPr lang="es-MX" i="1">
                              <a:latin typeface="Cambria Math" panose="02040503050406030204" pitchFamily="18" charset="0"/>
                            </a:rPr>
                            <m:t>𝑡</m:t>
                          </m:r>
                        </m:sup>
                      </m:sSup>
                      <m:r>
                        <a:rPr lang="es-ES" b="0" i="1" smtClean="0">
                          <a:latin typeface="Cambria Math" panose="02040503050406030204" pitchFamily="18" charset="0"/>
                        </a:rPr>
                        <m:t>=7</m:t>
                      </m:r>
                    </m:oMath>
                  </m:oMathPara>
                </a14:m>
                <a:endParaRPr lang="es-MX" dirty="0"/>
              </a:p>
            </p:txBody>
          </p:sp>
        </mc:Choice>
        <mc:Fallback>
          <p:sp>
            <p:nvSpPr>
              <p:cNvPr id="30" name="Rectángulo 29">
                <a:extLst>
                  <a:ext uri="{FF2B5EF4-FFF2-40B4-BE49-F238E27FC236}">
                    <a16:creationId xmlns:a16="http://schemas.microsoft.com/office/drawing/2014/main" id="{48EED709-9F86-424B-AB22-6408A1DFD171}"/>
                  </a:ext>
                </a:extLst>
              </p:cNvPr>
              <p:cNvSpPr>
                <a:spLocks noRot="1" noChangeAspect="1" noMove="1" noResize="1" noEditPoints="1" noAdjustHandles="1" noChangeArrowheads="1" noChangeShapeType="1" noTextEdit="1"/>
              </p:cNvSpPr>
              <p:nvPr/>
            </p:nvSpPr>
            <p:spPr>
              <a:xfrm>
                <a:off x="7668545" y="4887916"/>
                <a:ext cx="2467278" cy="372410"/>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1" name="Rectángulo 30">
                <a:extLst>
                  <a:ext uri="{FF2B5EF4-FFF2-40B4-BE49-F238E27FC236}">
                    <a16:creationId xmlns:a16="http://schemas.microsoft.com/office/drawing/2014/main" id="{66137C3D-09FB-C14F-B90E-56B1133D08FE}"/>
                  </a:ext>
                </a:extLst>
              </p:cNvPr>
              <p:cNvSpPr/>
              <p:nvPr/>
            </p:nvSpPr>
            <p:spPr>
              <a:xfrm>
                <a:off x="7668545" y="5321769"/>
                <a:ext cx="2871234" cy="3724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MX" i="0">
                          <a:latin typeface="Cambria Math" panose="02040503050406030204" pitchFamily="18" charset="0"/>
                        </a:rPr>
                        <m:t>80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−2</m:t>
                          </m:r>
                          <m:r>
                            <a:rPr lang="es-MX" i="1">
                              <a:latin typeface="Cambria Math" panose="02040503050406030204" pitchFamily="18" charset="0"/>
                            </a:rPr>
                            <m:t>𝑡</m:t>
                          </m:r>
                        </m:sup>
                      </m:sSup>
                      <m:r>
                        <a:rPr lang="es-MX" i="0">
                          <a:latin typeface="Cambria Math" panose="02040503050406030204" pitchFamily="18" charset="0"/>
                        </a:rPr>
                        <m:t>+20</m:t>
                      </m:r>
                      <m:sSup>
                        <m:sSupPr>
                          <m:ctrlPr>
                            <a:rPr lang="es-MX" i="1">
                              <a:solidFill>
                                <a:srgbClr val="836967"/>
                              </a:solidFill>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−0.5</m:t>
                          </m:r>
                          <m:r>
                            <a:rPr lang="es-MX" i="1">
                              <a:latin typeface="Cambria Math" panose="02040503050406030204" pitchFamily="18" charset="0"/>
                            </a:rPr>
                            <m:t>𝑡</m:t>
                          </m:r>
                        </m:sup>
                      </m:sSup>
                      <m:r>
                        <a:rPr lang="es-ES" b="0" i="1" smtClean="0">
                          <a:latin typeface="Cambria Math" panose="02040503050406030204" pitchFamily="18" charset="0"/>
                        </a:rPr>
                        <m:t>−7=0</m:t>
                      </m:r>
                    </m:oMath>
                  </m:oMathPara>
                </a14:m>
                <a:endParaRPr lang="es-MX" dirty="0"/>
              </a:p>
            </p:txBody>
          </p:sp>
        </mc:Choice>
        <mc:Fallback>
          <p:sp>
            <p:nvSpPr>
              <p:cNvPr id="31" name="Rectángulo 30">
                <a:extLst>
                  <a:ext uri="{FF2B5EF4-FFF2-40B4-BE49-F238E27FC236}">
                    <a16:creationId xmlns:a16="http://schemas.microsoft.com/office/drawing/2014/main" id="{66137C3D-09FB-C14F-B90E-56B1133D08FE}"/>
                  </a:ext>
                </a:extLst>
              </p:cNvPr>
              <p:cNvSpPr>
                <a:spLocks noRot="1" noChangeAspect="1" noMove="1" noResize="1" noEditPoints="1" noAdjustHandles="1" noChangeArrowheads="1" noChangeShapeType="1" noTextEdit="1"/>
              </p:cNvSpPr>
              <p:nvPr/>
            </p:nvSpPr>
            <p:spPr>
              <a:xfrm>
                <a:off x="7668545" y="5321769"/>
                <a:ext cx="2871234" cy="372410"/>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ángulo 17">
                <a:extLst>
                  <a:ext uri="{FF2B5EF4-FFF2-40B4-BE49-F238E27FC236}">
                    <a16:creationId xmlns:a16="http://schemas.microsoft.com/office/drawing/2014/main" id="{F1E83257-94E3-364D-ACAE-D348E2F457B3}"/>
                  </a:ext>
                </a:extLst>
              </p:cNvPr>
              <p:cNvSpPr/>
              <p:nvPr/>
            </p:nvSpPr>
            <p:spPr>
              <a:xfrm>
                <a:off x="7668545" y="5755622"/>
                <a:ext cx="6623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s-ES" i="1" smtClean="0">
                          <a:latin typeface="Cambria Math" panose="02040503050406030204" pitchFamily="18" charset="0"/>
                        </a:rPr>
                        <m:t>t</m:t>
                      </m:r>
                      <m:r>
                        <a:rPr lang="es-ES" i="1">
                          <a:latin typeface="Cambria Math" panose="02040503050406030204" pitchFamily="18" charset="0"/>
                        </a:rPr>
                        <m:t>=</m:t>
                      </m:r>
                      <m:r>
                        <a:rPr lang="es-ES" b="0" i="1" smtClean="0">
                          <a:latin typeface="Cambria Math" panose="02040503050406030204" pitchFamily="18" charset="0"/>
                        </a:rPr>
                        <m:t>?</m:t>
                      </m:r>
                    </m:oMath>
                  </m:oMathPara>
                </a14:m>
                <a:endParaRPr lang="es-MX" dirty="0"/>
              </a:p>
            </p:txBody>
          </p:sp>
        </mc:Choice>
        <mc:Fallback>
          <p:sp>
            <p:nvSpPr>
              <p:cNvPr id="18" name="Rectángulo 17">
                <a:extLst>
                  <a:ext uri="{FF2B5EF4-FFF2-40B4-BE49-F238E27FC236}">
                    <a16:creationId xmlns:a16="http://schemas.microsoft.com/office/drawing/2014/main" id="{F1E83257-94E3-364D-ACAE-D348E2F457B3}"/>
                  </a:ext>
                </a:extLst>
              </p:cNvPr>
              <p:cNvSpPr>
                <a:spLocks noRot="1" noChangeAspect="1" noMove="1" noResize="1" noEditPoints="1" noAdjustHandles="1" noChangeArrowheads="1" noChangeShapeType="1" noTextEdit="1"/>
              </p:cNvSpPr>
              <p:nvPr/>
            </p:nvSpPr>
            <p:spPr>
              <a:xfrm>
                <a:off x="7668545" y="5755622"/>
                <a:ext cx="662361" cy="369332"/>
              </a:xfrm>
              <a:prstGeom prst="rect">
                <a:avLst/>
              </a:prstGeom>
              <a:blipFill>
                <a:blip r:embed="rId10"/>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91693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C37B1-AB37-EE4F-ABD7-967C9CA055C8}"/>
              </a:ext>
            </a:extLst>
          </p:cNvPr>
          <p:cNvSpPr>
            <a:spLocks noGrp="1"/>
          </p:cNvSpPr>
          <p:nvPr>
            <p:ph type="title"/>
          </p:nvPr>
        </p:nvSpPr>
        <p:spPr/>
        <p:txBody>
          <a:bodyPr/>
          <a:lstStyle/>
          <a:p>
            <a:r>
              <a:rPr lang="es-MX" dirty="0"/>
              <a:t>Definición de error</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4415E11-AB1B-4241-8560-6F025BEEF72E}"/>
                  </a:ext>
                </a:extLst>
              </p:cNvPr>
              <p:cNvSpPr>
                <a:spLocks noGrp="1"/>
              </p:cNvSpPr>
              <p:nvPr>
                <p:ph idx="1"/>
              </p:nvPr>
            </p:nvSpPr>
            <p:spPr>
              <a:xfrm>
                <a:off x="581192" y="2180497"/>
                <a:ext cx="11029615" cy="4386558"/>
              </a:xfrm>
            </p:spPr>
            <p:txBody>
              <a:bodyPr>
                <a:noAutofit/>
              </a:bodyPr>
              <a:lstStyle/>
              <a:p>
                <a:pPr marL="0" indent="0">
                  <a:buNone/>
                </a:pPr>
                <a:endParaRPr lang="es-ES_tradnl" dirty="0">
                  <a:latin typeface="Times" pitchFamily="2" charset="0"/>
                </a:endParaRPr>
              </a:p>
              <a:p>
                <a:pPr marL="0" indent="0">
                  <a:buNone/>
                </a:pPr>
                <a:r>
                  <a:rPr lang="es-ES_tradnl" dirty="0">
                    <a:latin typeface="Times" pitchFamily="2" charset="0"/>
                  </a:rPr>
                  <a:t>Es la diferencia entre un valor real o teórico y un valor aproximado o medido.</a:t>
                </a:r>
              </a:p>
              <a:p>
                <a:pPr marL="0" indent="0">
                  <a:buNone/>
                </a:pPr>
                <a:endParaRPr lang="es-MX" dirty="0">
                  <a:latin typeface="Times" pitchFamily="2" charset="0"/>
                </a:endParaRPr>
              </a:p>
              <a:p>
                <a:pPr marL="0" indent="0">
                  <a:buNone/>
                </a:pPr>
                <a14:m>
                  <m:oMathPara xmlns:m="http://schemas.openxmlformats.org/officeDocument/2006/math">
                    <m:oMathParaPr>
                      <m:jc m:val="centerGroup"/>
                    </m:oMathParaPr>
                    <m:oMath xmlns:m="http://schemas.openxmlformats.org/officeDocument/2006/math">
                      <m:r>
                        <a:rPr lang="es-ES" sz="2000" i="1"/>
                        <m:t>𝑒</m:t>
                      </m:r>
                      <m:r>
                        <a:rPr lang="es-ES" sz="2000" i="1"/>
                        <m:t>=</m:t>
                      </m:r>
                      <m:sSub>
                        <m:sSubPr>
                          <m:ctrlPr>
                            <a:rPr lang="es-MX" sz="2000" i="1"/>
                          </m:ctrlPr>
                        </m:sSubPr>
                        <m:e>
                          <m:r>
                            <a:rPr lang="es-ES" sz="2000" i="1"/>
                            <m:t>𝑣</m:t>
                          </m:r>
                        </m:e>
                        <m:sub>
                          <m:r>
                            <a:rPr lang="es-ES" sz="2000" i="1"/>
                            <m:t>𝑟</m:t>
                          </m:r>
                        </m:sub>
                      </m:sSub>
                      <m:r>
                        <a:rPr lang="es-ES" sz="2000" i="1"/>
                        <m:t>−</m:t>
                      </m:r>
                      <m:sSub>
                        <m:sSubPr>
                          <m:ctrlPr>
                            <a:rPr lang="es-MX" sz="2000" i="1"/>
                          </m:ctrlPr>
                        </m:sSubPr>
                        <m:e>
                          <m:r>
                            <a:rPr lang="es-ES" sz="2000" i="1"/>
                            <m:t>𝑣</m:t>
                          </m:r>
                        </m:e>
                        <m:sub>
                          <m:r>
                            <a:rPr lang="es-ES" sz="2000" i="1"/>
                            <m:t>𝑎</m:t>
                          </m:r>
                        </m:sub>
                      </m:sSub>
                    </m:oMath>
                  </m:oMathPara>
                </a14:m>
                <a:endParaRPr lang="es-MX" sz="2000" dirty="0">
                  <a:latin typeface="Times" pitchFamily="2" charset="0"/>
                </a:endParaRPr>
              </a:p>
              <a:p>
                <a:pPr marL="0" indent="0">
                  <a:buNone/>
                </a:pPr>
                <a:endParaRPr lang="es-ES" dirty="0"/>
              </a:p>
              <a:p>
                <a:pPr marL="0" indent="0">
                  <a:buNone/>
                </a:pPr>
                <a:r>
                  <a:rPr lang="es-ES" dirty="0"/>
                  <a:t>Donde </a:t>
                </a:r>
                <a:endParaRPr lang="es-MX" dirty="0"/>
              </a:p>
              <a:p>
                <a:r>
                  <a:rPr lang="es-ES" dirty="0"/>
                  <a:t>e es el error</a:t>
                </a:r>
                <a:endParaRPr lang="es-MX" dirty="0"/>
              </a:p>
              <a:p>
                <a:r>
                  <a:rPr lang="es-ES" dirty="0" err="1"/>
                  <a:t>v</a:t>
                </a:r>
                <a:r>
                  <a:rPr lang="es-ES" baseline="-25000" dirty="0" err="1"/>
                  <a:t>r</a:t>
                </a:r>
                <a:r>
                  <a:rPr lang="es-ES" dirty="0"/>
                  <a:t> es el valor real (teórico)</a:t>
                </a:r>
                <a:endParaRPr lang="es-MX" dirty="0"/>
              </a:p>
              <a:p>
                <a:r>
                  <a:rPr lang="es-ES" dirty="0"/>
                  <a:t>v</a:t>
                </a:r>
                <a:r>
                  <a:rPr lang="es-ES" baseline="-25000" dirty="0"/>
                  <a:t>a</a:t>
                </a:r>
                <a:r>
                  <a:rPr lang="es-ES" dirty="0"/>
                  <a:t> es el valor aproximado (medido)</a:t>
                </a:r>
                <a:endParaRPr lang="es-MX" dirty="0"/>
              </a:p>
              <a:p>
                <a:pPr marL="0" indent="0">
                  <a:buNone/>
                </a:pPr>
                <a:endParaRPr lang="es-MX" dirty="0"/>
              </a:p>
              <a:p>
                <a:pPr marL="0" indent="0">
                  <a:buNone/>
                </a:pPr>
                <a:endParaRPr lang="es-MX" dirty="0">
                  <a:latin typeface="Times" pitchFamily="2" charset="0"/>
                </a:endParaRPr>
              </a:p>
            </p:txBody>
          </p:sp>
        </mc:Choice>
        <mc:Fallback>
          <p:sp>
            <p:nvSpPr>
              <p:cNvPr id="3" name="Marcador de contenido 2">
                <a:extLst>
                  <a:ext uri="{FF2B5EF4-FFF2-40B4-BE49-F238E27FC236}">
                    <a16:creationId xmlns:a16="http://schemas.microsoft.com/office/drawing/2014/main" id="{04415E11-AB1B-4241-8560-6F025BEEF72E}"/>
                  </a:ext>
                </a:extLst>
              </p:cNvPr>
              <p:cNvSpPr>
                <a:spLocks noGrp="1" noRot="1" noChangeAspect="1" noMove="1" noResize="1" noEditPoints="1" noAdjustHandles="1" noChangeArrowheads="1" noChangeShapeType="1" noTextEdit="1"/>
              </p:cNvSpPr>
              <p:nvPr>
                <p:ph idx="1"/>
              </p:nvPr>
            </p:nvSpPr>
            <p:spPr>
              <a:xfrm>
                <a:off x="581192" y="2180497"/>
                <a:ext cx="11029615" cy="4386558"/>
              </a:xfrm>
              <a:blipFill>
                <a:blip r:embed="rId2"/>
                <a:stretch>
                  <a:fillRect l="-460"/>
                </a:stretch>
              </a:blipFill>
            </p:spPr>
            <p:txBody>
              <a:bodyPr/>
              <a:lstStyle/>
              <a:p>
                <a:r>
                  <a:rPr lang="es-MX">
                    <a:noFill/>
                  </a:rPr>
                  <a:t> </a:t>
                </a:r>
              </a:p>
            </p:txBody>
          </p:sp>
        </mc:Fallback>
      </mc:AlternateContent>
    </p:spTree>
    <p:extLst>
      <p:ext uri="{BB962C8B-B14F-4D97-AF65-F5344CB8AC3E}">
        <p14:creationId xmlns:p14="http://schemas.microsoft.com/office/powerpoint/2010/main" val="11344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2AEE4-D128-1D43-98E4-FAD305DA22C3}"/>
              </a:ext>
            </a:extLst>
          </p:cNvPr>
          <p:cNvSpPr>
            <a:spLocks noGrp="1"/>
          </p:cNvSpPr>
          <p:nvPr>
            <p:ph type="title"/>
          </p:nvPr>
        </p:nvSpPr>
        <p:spPr/>
        <p:txBody>
          <a:bodyPr/>
          <a:lstStyle/>
          <a:p>
            <a:r>
              <a:rPr lang="es-MX" dirty="0"/>
              <a:t>Precisión y Exactitud</a:t>
            </a:r>
          </a:p>
        </p:txBody>
      </p:sp>
      <p:pic>
        <p:nvPicPr>
          <p:cNvPr id="4" name="Imagen 3">
            <a:extLst>
              <a:ext uri="{FF2B5EF4-FFF2-40B4-BE49-F238E27FC236}">
                <a16:creationId xmlns:a16="http://schemas.microsoft.com/office/drawing/2014/main" id="{D0599E12-1E8C-0645-8968-52C2AE9BF7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11782"/>
            <a:ext cx="4677554" cy="2064327"/>
          </a:xfrm>
          <a:prstGeom prst="rect">
            <a:avLst/>
          </a:prstGeom>
          <a:noFill/>
          <a:ln>
            <a:noFill/>
          </a:ln>
        </p:spPr>
      </p:pic>
      <p:sp>
        <p:nvSpPr>
          <p:cNvPr id="5" name="CuadroTexto 4">
            <a:extLst>
              <a:ext uri="{FF2B5EF4-FFF2-40B4-BE49-F238E27FC236}">
                <a16:creationId xmlns:a16="http://schemas.microsoft.com/office/drawing/2014/main" id="{1012C223-0BC6-EC42-A0B2-CC26CDEAC84C}"/>
              </a:ext>
            </a:extLst>
          </p:cNvPr>
          <p:cNvSpPr txBox="1"/>
          <p:nvPr/>
        </p:nvSpPr>
        <p:spPr>
          <a:xfrm>
            <a:off x="414939" y="2267118"/>
            <a:ext cx="5473244" cy="1200329"/>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Times" pitchFamily="2" charset="0"/>
              </a:rPr>
              <a:t>Precisión: se  refiere  a la dispersión del conjunto de valores obtenidos de  mediciones  repetidas  de  una  magnitud </a:t>
            </a:r>
          </a:p>
          <a:p>
            <a:pPr marL="285750" indent="-285750">
              <a:buFont typeface="Arial" panose="020B0604020202020204" pitchFamily="34" charset="0"/>
              <a:buChar char="•"/>
            </a:pPr>
            <a:endParaRPr lang="es-MX" dirty="0">
              <a:latin typeface="Times" pitchFamily="2" charset="0"/>
            </a:endParaRPr>
          </a:p>
        </p:txBody>
      </p:sp>
      <p:sp>
        <p:nvSpPr>
          <p:cNvPr id="7" name="CuadroTexto 6">
            <a:extLst>
              <a:ext uri="{FF2B5EF4-FFF2-40B4-BE49-F238E27FC236}">
                <a16:creationId xmlns:a16="http://schemas.microsoft.com/office/drawing/2014/main" id="{C550D806-A5B0-C24E-B780-83C328FA5CC0}"/>
              </a:ext>
            </a:extLst>
          </p:cNvPr>
          <p:cNvSpPr txBox="1"/>
          <p:nvPr/>
        </p:nvSpPr>
        <p:spPr>
          <a:xfrm>
            <a:off x="6303819" y="2267118"/>
            <a:ext cx="5473244" cy="1200329"/>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Times" pitchFamily="2" charset="0"/>
              </a:rPr>
              <a:t>Exactitud: se  refiere  al  grado  de aproximaciónque se tiene de un número o de una medida al  valor verdadero  que se supone representa, es decir, que tan cerca estamos del valor buscado.</a:t>
            </a:r>
          </a:p>
        </p:txBody>
      </p:sp>
    </p:spTree>
    <p:extLst>
      <p:ext uri="{BB962C8B-B14F-4D97-AF65-F5344CB8AC3E}">
        <p14:creationId xmlns:p14="http://schemas.microsoft.com/office/powerpoint/2010/main" val="226961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9EE8D-F95F-BB4D-9930-D3E89321075C}"/>
              </a:ext>
            </a:extLst>
          </p:cNvPr>
          <p:cNvSpPr>
            <a:spLocks noGrp="1"/>
          </p:cNvSpPr>
          <p:nvPr>
            <p:ph type="title"/>
          </p:nvPr>
        </p:nvSpPr>
        <p:spPr/>
        <p:txBody>
          <a:bodyPr/>
          <a:lstStyle/>
          <a:p>
            <a:r>
              <a:rPr lang="es-MX" dirty="0"/>
              <a:t>Tipos de error</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6DF9F32-7149-D441-83E8-E4CF2A4DEF71}"/>
                  </a:ext>
                </a:extLst>
              </p:cNvPr>
              <p:cNvSpPr>
                <a:spLocks noGrp="1"/>
              </p:cNvSpPr>
              <p:nvPr>
                <p:ph idx="1"/>
              </p:nvPr>
            </p:nvSpPr>
            <p:spPr>
              <a:xfrm>
                <a:off x="581192" y="2180496"/>
                <a:ext cx="11029615" cy="4774486"/>
              </a:xfrm>
            </p:spPr>
            <p:txBody>
              <a:bodyPr/>
              <a:lstStyle/>
              <a:p>
                <a:r>
                  <a:rPr lang="es-MX" dirty="0"/>
                  <a:t>Error Absoluto: Representa la imprecisión que acompaña a la medida. Nos da idea de la sensibilidad del aparato o de lo cuidadosas que han sido las medidas por lo poco dispersas que resultaron. Indica el grado de aproximación y da un indicio de la calidad de la medida. </a:t>
                </a:r>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s-ES" i="1"/>
                            <m:t>𝑒</m:t>
                          </m:r>
                        </m:e>
                        <m:sub>
                          <m:r>
                            <a:rPr lang="es-ES" i="1"/>
                            <m:t>𝑎</m:t>
                          </m:r>
                        </m:sub>
                      </m:sSub>
                      <m:r>
                        <a:rPr lang="es-ES" i="1"/>
                        <m:t>=</m:t>
                      </m:r>
                      <m:d>
                        <m:dPr>
                          <m:begChr m:val="|"/>
                          <m:endChr m:val="|"/>
                          <m:ctrlPr>
                            <a:rPr lang="es-MX" i="1"/>
                          </m:ctrlPr>
                        </m:dPr>
                        <m:e>
                          <m:sSub>
                            <m:sSubPr>
                              <m:ctrlPr>
                                <a:rPr lang="es-MX" i="1"/>
                              </m:ctrlPr>
                            </m:sSubPr>
                            <m:e>
                              <m:r>
                                <a:rPr lang="es-ES" i="1"/>
                                <m:t>𝑣</m:t>
                              </m:r>
                            </m:e>
                            <m:sub>
                              <m:r>
                                <a:rPr lang="es-ES" i="1"/>
                                <m:t>𝑟</m:t>
                              </m:r>
                            </m:sub>
                          </m:sSub>
                          <m:r>
                            <a:rPr lang="es-ES" i="1"/>
                            <m:t>−</m:t>
                          </m:r>
                          <m:sSub>
                            <m:sSubPr>
                              <m:ctrlPr>
                                <a:rPr lang="es-MX" i="1"/>
                              </m:ctrlPr>
                            </m:sSubPr>
                            <m:e>
                              <m:r>
                                <a:rPr lang="es-ES" i="1"/>
                                <m:t>𝑣</m:t>
                              </m:r>
                            </m:e>
                            <m:sub>
                              <m:r>
                                <a:rPr lang="es-ES" i="1"/>
                                <m:t>𝑎</m:t>
                              </m:r>
                            </m:sub>
                          </m:sSub>
                        </m:e>
                      </m:d>
                    </m:oMath>
                  </m:oMathPara>
                </a14:m>
                <a:endParaRPr lang="es-MX" dirty="0"/>
              </a:p>
              <a:p>
                <a:r>
                  <a:rPr lang="es-MX" dirty="0"/>
                  <a:t>Error Relativo: Se puede definir como el cociente entre el error absoluto y el valor verdadero.</a:t>
                </a:r>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s-ES" i="1"/>
                            <m:t>𝑒</m:t>
                          </m:r>
                        </m:e>
                        <m:sub>
                          <m:r>
                            <a:rPr lang="es-ES" i="1"/>
                            <m:t>𝑟</m:t>
                          </m:r>
                        </m:sub>
                      </m:sSub>
                      <m:r>
                        <a:rPr lang="es-ES" i="1"/>
                        <m:t>=</m:t>
                      </m:r>
                      <m:f>
                        <m:fPr>
                          <m:ctrlPr>
                            <a:rPr lang="es-MX" i="1"/>
                          </m:ctrlPr>
                        </m:fPr>
                        <m:num>
                          <m:d>
                            <m:dPr>
                              <m:begChr m:val="|"/>
                              <m:endChr m:val="|"/>
                              <m:ctrlPr>
                                <a:rPr lang="es-MX" i="1"/>
                              </m:ctrlPr>
                            </m:dPr>
                            <m:e>
                              <m:sSub>
                                <m:sSubPr>
                                  <m:ctrlPr>
                                    <a:rPr lang="es-MX" i="1"/>
                                  </m:ctrlPr>
                                </m:sSubPr>
                                <m:e>
                                  <m:r>
                                    <a:rPr lang="es-ES" i="1"/>
                                    <m:t>𝑣</m:t>
                                  </m:r>
                                </m:e>
                                <m:sub>
                                  <m:r>
                                    <a:rPr lang="es-ES" i="1"/>
                                    <m:t>𝑟</m:t>
                                  </m:r>
                                </m:sub>
                              </m:sSub>
                              <m:r>
                                <a:rPr lang="es-ES" i="1"/>
                                <m:t>−</m:t>
                              </m:r>
                              <m:sSub>
                                <m:sSubPr>
                                  <m:ctrlPr>
                                    <a:rPr lang="es-MX" i="1"/>
                                  </m:ctrlPr>
                                </m:sSubPr>
                                <m:e>
                                  <m:r>
                                    <a:rPr lang="es-ES" i="1"/>
                                    <m:t>𝑣</m:t>
                                  </m:r>
                                </m:e>
                                <m:sub>
                                  <m:r>
                                    <a:rPr lang="es-ES" i="1"/>
                                    <m:t>𝑎</m:t>
                                  </m:r>
                                </m:sub>
                              </m:sSub>
                            </m:e>
                          </m:d>
                        </m:num>
                        <m:den>
                          <m:sSub>
                            <m:sSubPr>
                              <m:ctrlPr>
                                <a:rPr lang="es-MX" i="1"/>
                              </m:ctrlPr>
                            </m:sSubPr>
                            <m:e>
                              <m:r>
                                <a:rPr lang="es-ES" i="1"/>
                                <m:t>𝑣</m:t>
                              </m:r>
                            </m:e>
                            <m:sub>
                              <m:r>
                                <a:rPr lang="es-ES" i="1"/>
                                <m:t>𝑟</m:t>
                              </m:r>
                            </m:sub>
                          </m:sSub>
                        </m:den>
                      </m:f>
                      <m:r>
                        <a:rPr lang="es-ES" i="1"/>
                        <m:t>=</m:t>
                      </m:r>
                      <m:f>
                        <m:fPr>
                          <m:ctrlPr>
                            <a:rPr lang="es-MX" i="1"/>
                          </m:ctrlPr>
                        </m:fPr>
                        <m:num>
                          <m:sSub>
                            <m:sSubPr>
                              <m:ctrlPr>
                                <a:rPr lang="es-MX" i="1"/>
                              </m:ctrlPr>
                            </m:sSubPr>
                            <m:e>
                              <m:r>
                                <a:rPr lang="es-ES" i="1"/>
                                <m:t>𝑒</m:t>
                              </m:r>
                            </m:e>
                            <m:sub>
                              <m:r>
                                <a:rPr lang="es-ES" i="1"/>
                                <m:t>𝑎</m:t>
                              </m:r>
                            </m:sub>
                          </m:sSub>
                        </m:num>
                        <m:den>
                          <m:sSub>
                            <m:sSubPr>
                              <m:ctrlPr>
                                <a:rPr lang="es-MX" i="1"/>
                              </m:ctrlPr>
                            </m:sSubPr>
                            <m:e>
                              <m:r>
                                <a:rPr lang="es-ES" i="1"/>
                                <m:t>𝑣</m:t>
                              </m:r>
                            </m:e>
                            <m:sub>
                              <m:r>
                                <a:rPr lang="es-ES" i="1"/>
                                <m:t>𝑟</m:t>
                              </m:r>
                            </m:sub>
                          </m:sSub>
                        </m:den>
                      </m:f>
                    </m:oMath>
                  </m:oMathPara>
                </a14:m>
                <a:endParaRPr lang="es-MX" dirty="0"/>
              </a:p>
              <a:p>
                <a:pPr marL="0" indent="0">
                  <a:buNone/>
                </a:pPr>
                <a:endParaRPr lang="es-MX" dirty="0"/>
              </a:p>
              <a:p>
                <a:r>
                  <a:rPr lang="es-MX" dirty="0"/>
                  <a:t>Error Porcentual o Relativo Porcentual: Es el más utilizado ya que nos da una idea en tanto por ciento del error que se está cometiendo.</a:t>
                </a:r>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s-ES" i="1"/>
                            <m:t>𝑒</m:t>
                          </m:r>
                        </m:e>
                        <m:sub>
                          <m:r>
                            <a:rPr lang="es-ES" i="1"/>
                            <m:t>𝑝</m:t>
                          </m:r>
                        </m:sub>
                      </m:sSub>
                      <m:r>
                        <a:rPr lang="es-ES" i="1"/>
                        <m:t>=</m:t>
                      </m:r>
                      <m:f>
                        <m:fPr>
                          <m:ctrlPr>
                            <a:rPr lang="es-MX" i="1"/>
                          </m:ctrlPr>
                        </m:fPr>
                        <m:num>
                          <m:d>
                            <m:dPr>
                              <m:begChr m:val="|"/>
                              <m:endChr m:val="|"/>
                              <m:ctrlPr>
                                <a:rPr lang="es-MX" i="1"/>
                              </m:ctrlPr>
                            </m:dPr>
                            <m:e>
                              <m:sSub>
                                <m:sSubPr>
                                  <m:ctrlPr>
                                    <a:rPr lang="es-MX" i="1"/>
                                  </m:ctrlPr>
                                </m:sSubPr>
                                <m:e>
                                  <m:r>
                                    <a:rPr lang="es-ES" i="1"/>
                                    <m:t>𝑣</m:t>
                                  </m:r>
                                </m:e>
                                <m:sub>
                                  <m:r>
                                    <a:rPr lang="es-ES" i="1"/>
                                    <m:t>𝑟</m:t>
                                  </m:r>
                                </m:sub>
                              </m:sSub>
                              <m:r>
                                <a:rPr lang="es-ES" i="1"/>
                                <m:t>−</m:t>
                              </m:r>
                              <m:sSub>
                                <m:sSubPr>
                                  <m:ctrlPr>
                                    <a:rPr lang="es-MX" i="1"/>
                                  </m:ctrlPr>
                                </m:sSubPr>
                                <m:e>
                                  <m:r>
                                    <a:rPr lang="es-ES" i="1"/>
                                    <m:t>𝑣</m:t>
                                  </m:r>
                                </m:e>
                                <m:sub>
                                  <m:r>
                                    <a:rPr lang="es-ES" i="1"/>
                                    <m:t>𝑎</m:t>
                                  </m:r>
                                </m:sub>
                              </m:sSub>
                            </m:e>
                          </m:d>
                        </m:num>
                        <m:den>
                          <m:sSub>
                            <m:sSubPr>
                              <m:ctrlPr>
                                <a:rPr lang="es-MX" i="1"/>
                              </m:ctrlPr>
                            </m:sSubPr>
                            <m:e>
                              <m:r>
                                <a:rPr lang="es-ES" i="1"/>
                                <m:t>𝑣</m:t>
                              </m:r>
                            </m:e>
                            <m:sub>
                              <m:r>
                                <a:rPr lang="es-ES" i="1"/>
                                <m:t>𝑟</m:t>
                              </m:r>
                            </m:sub>
                          </m:sSub>
                        </m:den>
                      </m:f>
                      <m:r>
                        <a:rPr lang="es-ES" i="1"/>
                        <m:t>𝑥</m:t>
                      </m:r>
                      <m:r>
                        <a:rPr lang="es-ES" i="1"/>
                        <m:t>100%</m:t>
                      </m:r>
                      <m:r>
                        <a:rPr lang="es-ES" b="0" i="1" smtClean="0">
                          <a:latin typeface="Cambria Math" panose="02040503050406030204" pitchFamily="18" charset="0"/>
                        </a:rPr>
                        <m:t> =</m:t>
                      </m:r>
                      <m:sSub>
                        <m:sSubPr>
                          <m:ctrlPr>
                            <a:rPr lang="es-MX" i="1"/>
                          </m:ctrlPr>
                        </m:sSubPr>
                        <m:e>
                          <m:r>
                            <a:rPr lang="es-ES" i="1"/>
                            <m:t>𝑒</m:t>
                          </m:r>
                        </m:e>
                        <m:sub>
                          <m:r>
                            <a:rPr lang="es-ES" i="1"/>
                            <m:t>𝑟</m:t>
                          </m:r>
                        </m:sub>
                      </m:sSub>
                      <m:r>
                        <a:rPr lang="es-ES" i="1"/>
                        <m:t> </m:t>
                      </m:r>
                      <m:r>
                        <a:rPr lang="es-ES" i="1"/>
                        <m:t>𝑥</m:t>
                      </m:r>
                      <m:r>
                        <a:rPr lang="es-ES" i="1"/>
                        <m:t> 100%</m:t>
                      </m:r>
                    </m:oMath>
                  </m:oMathPara>
                </a14:m>
                <a:endParaRPr lang="es-MX" dirty="0"/>
              </a:p>
              <a:p>
                <a:pPr marL="0" indent="0">
                  <a:buNone/>
                </a:pPr>
                <a:endParaRPr lang="es-MX" dirty="0"/>
              </a:p>
              <a:p>
                <a:endParaRPr lang="es-MX" dirty="0"/>
              </a:p>
            </p:txBody>
          </p:sp>
        </mc:Choice>
        <mc:Fallback>
          <p:sp>
            <p:nvSpPr>
              <p:cNvPr id="3" name="Marcador de contenido 2">
                <a:extLst>
                  <a:ext uri="{FF2B5EF4-FFF2-40B4-BE49-F238E27FC236}">
                    <a16:creationId xmlns:a16="http://schemas.microsoft.com/office/drawing/2014/main" id="{F6DF9F32-7149-D441-83E8-E4CF2A4DEF71}"/>
                  </a:ext>
                </a:extLst>
              </p:cNvPr>
              <p:cNvSpPr>
                <a:spLocks noGrp="1" noRot="1" noChangeAspect="1" noMove="1" noResize="1" noEditPoints="1" noAdjustHandles="1" noChangeArrowheads="1" noChangeShapeType="1" noTextEdit="1"/>
              </p:cNvSpPr>
              <p:nvPr>
                <p:ph idx="1"/>
              </p:nvPr>
            </p:nvSpPr>
            <p:spPr>
              <a:xfrm>
                <a:off x="581192" y="2180496"/>
                <a:ext cx="11029615" cy="4774486"/>
              </a:xfrm>
              <a:blipFill>
                <a:blip r:embed="rId2"/>
                <a:stretch>
                  <a:fillRect l="-115" t="-1592" r="-115"/>
                </a:stretch>
              </a:blipFill>
            </p:spPr>
            <p:txBody>
              <a:bodyPr/>
              <a:lstStyle/>
              <a:p>
                <a:r>
                  <a:rPr lang="es-MX">
                    <a:noFill/>
                  </a:rPr>
                  <a:t> </a:t>
                </a:r>
              </a:p>
            </p:txBody>
          </p:sp>
        </mc:Fallback>
      </mc:AlternateContent>
    </p:spTree>
    <p:extLst>
      <p:ext uri="{BB962C8B-B14F-4D97-AF65-F5344CB8AC3E}">
        <p14:creationId xmlns:p14="http://schemas.microsoft.com/office/powerpoint/2010/main" val="260609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E8BB62A-0151-4548-BC4A-438B7DF42750}"/>
                  </a:ext>
                </a:extLst>
              </p:cNvPr>
              <p:cNvSpPr txBox="1"/>
              <p:nvPr/>
            </p:nvSpPr>
            <p:spPr>
              <a:xfrm>
                <a:off x="616527" y="501898"/>
                <a:ext cx="10958946" cy="6763775"/>
              </a:xfrm>
              <a:prstGeom prst="rect">
                <a:avLst/>
              </a:prstGeom>
              <a:noFill/>
            </p:spPr>
            <p:txBody>
              <a:bodyPr wrap="square" rtlCol="0">
                <a:spAutoFit/>
              </a:bodyPr>
              <a:lstStyle/>
              <a:p>
                <a:r>
                  <a:rPr lang="es-MX" dirty="0"/>
                  <a:t>Ejemplo:</a:t>
                </a:r>
              </a:p>
              <a:p>
                <a:pPr algn="just"/>
                <a:r>
                  <a:rPr lang="es-MX" dirty="0"/>
                  <a:t>Al medir la longitud de una varilla para construcción se obtiene el resultado aproximado de 19,999 cm mientras que al medir la longitud de un clavo, se obtiene el resultado de 9 cm. Suponiendo que los valores verdaderos de la varilla y el clavo son de 20,000 cmn y 10 cm respectivamente, calcular el error absoluto en ambos casos.</a:t>
                </a:r>
              </a:p>
              <a:p>
                <a:endParaRPr lang="es-MX" dirty="0"/>
              </a:p>
              <a:p>
                <a14:m>
                  <m:oMathPara xmlns:m="http://schemas.openxmlformats.org/officeDocument/2006/math">
                    <m:oMathParaPr>
                      <m:jc m:val="centerGroup"/>
                    </m:oMathParaPr>
                    <m:oMath xmlns:m="http://schemas.openxmlformats.org/officeDocument/2006/math">
                      <m:sSub>
                        <m:sSubPr>
                          <m:ctrlPr>
                            <a:rPr lang="es-MX" i="1"/>
                          </m:ctrlPr>
                        </m:sSubPr>
                        <m:e>
                          <m:r>
                            <a:rPr lang="es-ES" i="1"/>
                            <m:t>𝑒</m:t>
                          </m:r>
                        </m:e>
                        <m:sub>
                          <m:r>
                            <a:rPr lang="es-ES" i="1"/>
                            <m:t>𝑎</m:t>
                          </m:r>
                          <m:r>
                            <a:rPr lang="es-ES" b="0" i="1" smtClean="0">
                              <a:latin typeface="Cambria Math" panose="02040503050406030204" pitchFamily="18" charset="0"/>
                            </a:rPr>
                            <m:t>𝑉𝑎𝑟𝑖𝑙𝑙𝑎</m:t>
                          </m:r>
                        </m:sub>
                      </m:sSub>
                      <m:r>
                        <a:rPr lang="es-ES" i="1"/>
                        <m:t>=</m:t>
                      </m:r>
                      <m:d>
                        <m:dPr>
                          <m:begChr m:val="|"/>
                          <m:endChr m:val="|"/>
                          <m:ctrlPr>
                            <a:rPr lang="es-MX" i="1"/>
                          </m:ctrlPr>
                        </m:dPr>
                        <m:e>
                          <m:r>
                            <a:rPr lang="es-ES" b="0" i="1" smtClean="0">
                              <a:latin typeface="Cambria Math" panose="02040503050406030204" pitchFamily="18" charset="0"/>
                            </a:rPr>
                            <m:t>20,000−19,999</m:t>
                          </m:r>
                        </m:e>
                      </m:d>
                      <m:r>
                        <a:rPr lang="es-ES" b="0" i="1" smtClean="0">
                          <a:latin typeface="Cambria Math" panose="02040503050406030204" pitchFamily="18" charset="0"/>
                        </a:rPr>
                        <m:t>=1</m:t>
                      </m:r>
                    </m:oMath>
                  </m:oMathPara>
                </a14:m>
                <a:endParaRPr lang="es-MX" dirty="0"/>
              </a:p>
              <a:p>
                <a:endParaRPr lang="es-MX" dirty="0"/>
              </a:p>
              <a:p>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ES" i="1">
                              <a:latin typeface="Cambria Math" panose="02040503050406030204" pitchFamily="18" charset="0"/>
                            </a:rPr>
                            <m:t>𝑒</m:t>
                          </m:r>
                        </m:e>
                        <m:sub>
                          <m:r>
                            <a:rPr lang="es-ES" i="1">
                              <a:latin typeface="Cambria Math" panose="02040503050406030204" pitchFamily="18" charset="0"/>
                            </a:rPr>
                            <m:t>𝑎</m:t>
                          </m:r>
                          <m:r>
                            <a:rPr lang="es-ES" b="0" i="1" smtClean="0">
                              <a:latin typeface="Cambria Math" panose="02040503050406030204" pitchFamily="18" charset="0"/>
                            </a:rPr>
                            <m:t>𝐶𝑙𝑎𝑣𝑜</m:t>
                          </m:r>
                        </m:sub>
                      </m:sSub>
                      <m:r>
                        <a:rPr lang="es-ES" i="1">
                          <a:latin typeface="Cambria Math" panose="02040503050406030204" pitchFamily="18" charset="0"/>
                        </a:rPr>
                        <m:t>=</m:t>
                      </m:r>
                      <m:d>
                        <m:dPr>
                          <m:begChr m:val="|"/>
                          <m:endChr m:val="|"/>
                          <m:ctrlPr>
                            <a:rPr lang="es-MX" i="1">
                              <a:latin typeface="Cambria Math" panose="02040503050406030204" pitchFamily="18" charset="0"/>
                            </a:rPr>
                          </m:ctrlPr>
                        </m:dPr>
                        <m:e>
                          <m:r>
                            <a:rPr lang="es-ES" b="0" i="1" smtClean="0">
                              <a:latin typeface="Cambria Math" panose="02040503050406030204" pitchFamily="18" charset="0"/>
                            </a:rPr>
                            <m:t>10</m:t>
                          </m:r>
                          <m:r>
                            <a:rPr lang="es-ES" i="1">
                              <a:latin typeface="Cambria Math" panose="02040503050406030204" pitchFamily="18" charset="0"/>
                            </a:rPr>
                            <m:t>−9</m:t>
                          </m:r>
                        </m:e>
                      </m:d>
                      <m:r>
                        <a:rPr lang="es-ES" i="1">
                          <a:latin typeface="Cambria Math" panose="02040503050406030204" pitchFamily="18" charset="0"/>
                        </a:rPr>
                        <m:t>=1</m:t>
                      </m:r>
                    </m:oMath>
                  </m:oMathPara>
                </a14:m>
                <a:endParaRPr lang="es-MX" dirty="0"/>
              </a:p>
              <a:p>
                <a:endParaRPr lang="es-MX" dirty="0"/>
              </a:p>
              <a:p>
                <a:pPr algn="just"/>
                <a:r>
                  <a:rPr lang="es-MX" dirty="0"/>
                  <a:t>En ambos casos, el error absoluto es igual, pero obviamente tiene mayor trascendencia el error en el caso del clavo que en el caso de la varilla, es decir, necesitamos comparar el error absoluto contra el valor verdadero.</a:t>
                </a:r>
              </a:p>
              <a:p>
                <a:r>
                  <a:rPr lang="es-MX" dirty="0"/>
                  <a:t>Calculando el error porcentual:</a:t>
                </a:r>
              </a:p>
              <a:p>
                <a:endParaRPr lang="es-MX" dirty="0"/>
              </a:p>
              <a:p>
                <a14:m>
                  <m:oMathPara xmlns:m="http://schemas.openxmlformats.org/officeDocument/2006/math">
                    <m:oMathParaPr>
                      <m:jc m:val="centerGroup"/>
                    </m:oMathParaPr>
                    <m:oMath xmlns:m="http://schemas.openxmlformats.org/officeDocument/2006/math">
                      <m:sSub>
                        <m:sSubPr>
                          <m:ctrlPr>
                            <a:rPr lang="es-MX" i="1"/>
                          </m:ctrlPr>
                        </m:sSubPr>
                        <m:e>
                          <m:r>
                            <a:rPr lang="es-ES" i="1"/>
                            <m:t>𝑒</m:t>
                          </m:r>
                        </m:e>
                        <m:sub>
                          <m:r>
                            <a:rPr lang="es-ES" i="1"/>
                            <m:t>𝑝</m:t>
                          </m:r>
                          <m:r>
                            <a:rPr lang="es-ES" b="0" i="1" smtClean="0">
                              <a:latin typeface="Cambria Math" panose="02040503050406030204" pitchFamily="18" charset="0"/>
                            </a:rPr>
                            <m:t>𝑉𝑎𝑟𝑖𝑙𝑙𝑎</m:t>
                          </m:r>
                        </m:sub>
                      </m:sSub>
                      <m:r>
                        <a:rPr lang="es-ES" i="1"/>
                        <m:t>=</m:t>
                      </m:r>
                      <m:f>
                        <m:fPr>
                          <m:ctrlPr>
                            <a:rPr lang="es-MX" i="1"/>
                          </m:ctrlPr>
                        </m:fPr>
                        <m:num>
                          <m:sSub>
                            <m:sSubPr>
                              <m:ctrlPr>
                                <a:rPr lang="es-MX" i="1">
                                  <a:latin typeface="Cambria Math" panose="02040503050406030204" pitchFamily="18" charset="0"/>
                                </a:rPr>
                              </m:ctrlPr>
                            </m:sSubPr>
                            <m:e>
                              <m:r>
                                <a:rPr lang="es-ES" b="0" i="1" smtClean="0">
                                  <a:latin typeface="Cambria Math" panose="02040503050406030204" pitchFamily="18" charset="0"/>
                                </a:rPr>
                                <m:t>𝑒</m:t>
                              </m:r>
                            </m:e>
                            <m:sub>
                              <m:r>
                                <a:rPr lang="es-ES" b="0" i="1" smtClean="0">
                                  <a:latin typeface="Cambria Math" panose="02040503050406030204" pitchFamily="18" charset="0"/>
                                </a:rPr>
                                <m:t>𝑎𝑉𝑎𝑟𝑖𝑙𝑙𝑎</m:t>
                              </m:r>
                            </m:sub>
                          </m:sSub>
                        </m:num>
                        <m:den>
                          <m:sSub>
                            <m:sSubPr>
                              <m:ctrlPr>
                                <a:rPr lang="es-MX" i="1"/>
                              </m:ctrlPr>
                            </m:sSubPr>
                            <m:e>
                              <m:r>
                                <a:rPr lang="es-ES" i="1"/>
                                <m:t>𝑣</m:t>
                              </m:r>
                            </m:e>
                            <m:sub>
                              <m:r>
                                <a:rPr lang="es-ES" i="1"/>
                                <m:t>𝑟</m:t>
                              </m:r>
                            </m:sub>
                          </m:sSub>
                        </m:den>
                      </m:f>
                      <m:r>
                        <a:rPr lang="es-ES" i="1"/>
                        <m:t>𝑥</m:t>
                      </m:r>
                      <m:r>
                        <a:rPr lang="es-ES" i="1"/>
                        <m:t>100%</m:t>
                      </m:r>
                      <m:r>
                        <a:rPr lang="es-ES" b="0" i="1" smtClean="0">
                          <a:latin typeface="Cambria Math" panose="02040503050406030204" pitchFamily="18" charset="0"/>
                        </a:rPr>
                        <m:t>=</m:t>
                      </m:r>
                      <m:f>
                        <m:fPr>
                          <m:ctrlPr>
                            <a:rPr lang="es-MX"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20,000</m:t>
                          </m:r>
                        </m:den>
                      </m:f>
                      <m:r>
                        <a:rPr lang="es-ES" i="1">
                          <a:latin typeface="Cambria Math" panose="02040503050406030204" pitchFamily="18" charset="0"/>
                        </a:rPr>
                        <m:t>𝑥</m:t>
                      </m:r>
                      <m:r>
                        <a:rPr lang="es-ES" i="1">
                          <a:latin typeface="Cambria Math" panose="02040503050406030204" pitchFamily="18" charset="0"/>
                        </a:rPr>
                        <m:t>100%=0.0</m:t>
                      </m:r>
                      <m:r>
                        <a:rPr lang="es-ES" b="0" i="1" smtClean="0">
                          <a:latin typeface="Cambria Math" panose="02040503050406030204" pitchFamily="18" charset="0"/>
                        </a:rPr>
                        <m:t>05%</m:t>
                      </m:r>
                    </m:oMath>
                  </m:oMathPara>
                </a14:m>
                <a:endParaRPr lang="es-ES" b="0" dirty="0"/>
              </a:p>
              <a:p>
                <a:endParaRPr lang="es-MX" dirty="0"/>
              </a:p>
              <a:p>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ES" i="1">
                              <a:latin typeface="Cambria Math" panose="02040503050406030204" pitchFamily="18" charset="0"/>
                            </a:rPr>
                            <m:t>𝑒</m:t>
                          </m:r>
                        </m:e>
                        <m:sub>
                          <m:r>
                            <a:rPr lang="es-ES" i="1">
                              <a:latin typeface="Cambria Math" panose="02040503050406030204" pitchFamily="18" charset="0"/>
                            </a:rPr>
                            <m:t>𝑝</m:t>
                          </m:r>
                          <m:r>
                            <a:rPr lang="es-ES" b="0" i="1" smtClean="0">
                              <a:latin typeface="Cambria Math" panose="02040503050406030204" pitchFamily="18" charset="0"/>
                            </a:rPr>
                            <m:t>𝐶𝑙𝑎𝑣𝑜</m:t>
                          </m:r>
                        </m:sub>
                      </m:sSub>
                      <m:r>
                        <a:rPr lang="es-ES"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ES" i="1">
                                  <a:latin typeface="Cambria Math" panose="02040503050406030204" pitchFamily="18" charset="0"/>
                                </a:rPr>
                                <m:t>𝑒</m:t>
                              </m:r>
                            </m:e>
                            <m:sub>
                              <m:r>
                                <a:rPr lang="es-ES" i="1">
                                  <a:latin typeface="Cambria Math" panose="02040503050406030204" pitchFamily="18" charset="0"/>
                                </a:rPr>
                                <m:t>𝑎</m:t>
                              </m:r>
                              <m:r>
                                <a:rPr lang="es-ES" b="0" i="1" smtClean="0">
                                  <a:latin typeface="Cambria Math" panose="02040503050406030204" pitchFamily="18" charset="0"/>
                                </a:rPr>
                                <m:t>𝐶𝑙𝑎𝑣𝑜</m:t>
                              </m:r>
                            </m:sub>
                          </m:sSub>
                        </m:num>
                        <m:den>
                          <m:sSub>
                            <m:sSubPr>
                              <m:ctrlPr>
                                <a:rPr lang="es-MX" i="1">
                                  <a:latin typeface="Cambria Math" panose="02040503050406030204" pitchFamily="18" charset="0"/>
                                </a:rPr>
                              </m:ctrlPr>
                            </m:sSubPr>
                            <m:e>
                              <m:r>
                                <a:rPr lang="es-ES" i="1">
                                  <a:latin typeface="Cambria Math" panose="02040503050406030204" pitchFamily="18" charset="0"/>
                                </a:rPr>
                                <m:t>𝑣</m:t>
                              </m:r>
                            </m:e>
                            <m:sub>
                              <m:r>
                                <a:rPr lang="es-ES" i="1">
                                  <a:latin typeface="Cambria Math" panose="02040503050406030204" pitchFamily="18" charset="0"/>
                                </a:rPr>
                                <m:t>𝑟</m:t>
                              </m:r>
                            </m:sub>
                          </m:sSub>
                        </m:den>
                      </m:f>
                      <m:r>
                        <a:rPr lang="es-ES" i="1">
                          <a:latin typeface="Cambria Math" panose="02040503050406030204" pitchFamily="18" charset="0"/>
                        </a:rPr>
                        <m:t>𝑥</m:t>
                      </m:r>
                      <m:r>
                        <a:rPr lang="es-ES" i="1">
                          <a:latin typeface="Cambria Math" panose="02040503050406030204" pitchFamily="18" charset="0"/>
                        </a:rPr>
                        <m:t>100%=</m:t>
                      </m:r>
                      <m:f>
                        <m:fPr>
                          <m:ctrlPr>
                            <a:rPr lang="es-MX" i="1">
                              <a:latin typeface="Cambria Math" panose="02040503050406030204" pitchFamily="18" charset="0"/>
                            </a:rPr>
                          </m:ctrlPr>
                        </m:fPr>
                        <m:num>
                          <m:r>
                            <a:rPr lang="es-ES" i="1">
                              <a:latin typeface="Cambria Math" panose="02040503050406030204" pitchFamily="18" charset="0"/>
                            </a:rPr>
                            <m:t>1</m:t>
                          </m:r>
                        </m:num>
                        <m:den>
                          <m:r>
                            <a:rPr lang="es-ES" b="0" i="1" smtClean="0">
                              <a:latin typeface="Cambria Math" panose="02040503050406030204" pitchFamily="18" charset="0"/>
                            </a:rPr>
                            <m:t>1</m:t>
                          </m:r>
                          <m:r>
                            <a:rPr lang="es-ES" i="1">
                              <a:latin typeface="Cambria Math" panose="02040503050406030204" pitchFamily="18" charset="0"/>
                            </a:rPr>
                            <m:t>0</m:t>
                          </m:r>
                        </m:den>
                      </m:f>
                      <m:r>
                        <a:rPr lang="es-ES" i="1">
                          <a:latin typeface="Cambria Math" panose="02040503050406030204" pitchFamily="18" charset="0"/>
                        </a:rPr>
                        <m:t>𝑥</m:t>
                      </m:r>
                      <m:r>
                        <a:rPr lang="es-ES" i="1">
                          <a:latin typeface="Cambria Math" panose="02040503050406030204" pitchFamily="18" charset="0"/>
                        </a:rPr>
                        <m:t>100%=10%</m:t>
                      </m:r>
                    </m:oMath>
                  </m:oMathPara>
                </a14:m>
                <a:endParaRPr lang="es-ES" dirty="0"/>
              </a:p>
              <a:p>
                <a:endParaRPr lang="es-ES" dirty="0"/>
              </a:p>
              <a:p>
                <a:pPr algn="just"/>
                <a:r>
                  <a:rPr lang="es-ES" dirty="0"/>
                  <a:t>Podemos observar, que el error porcentual refleja mejor la gravedad o no gravedad del error que se está cometiendo. Es claro, que en el caso de la varilla no es trascendente ya que representa solamente un 0.005% con respecto al valor verdadero, mientras que en el caso del clavo, el error si es representativo ya que es del 10% del valor verdadero.</a:t>
                </a:r>
              </a:p>
              <a:p>
                <a:endParaRPr lang="es-MX" dirty="0"/>
              </a:p>
            </p:txBody>
          </p:sp>
        </mc:Choice>
        <mc:Fallback>
          <p:sp>
            <p:nvSpPr>
              <p:cNvPr id="4" name="CuadroTexto 3">
                <a:extLst>
                  <a:ext uri="{FF2B5EF4-FFF2-40B4-BE49-F238E27FC236}">
                    <a16:creationId xmlns:a16="http://schemas.microsoft.com/office/drawing/2014/main" id="{7E8BB62A-0151-4548-BC4A-438B7DF42750}"/>
                  </a:ext>
                </a:extLst>
              </p:cNvPr>
              <p:cNvSpPr txBox="1">
                <a:spLocks noRot="1" noChangeAspect="1" noMove="1" noResize="1" noEditPoints="1" noAdjustHandles="1" noChangeArrowheads="1" noChangeShapeType="1" noTextEdit="1"/>
              </p:cNvSpPr>
              <p:nvPr/>
            </p:nvSpPr>
            <p:spPr>
              <a:xfrm>
                <a:off x="616527" y="501898"/>
                <a:ext cx="10958946" cy="6763775"/>
              </a:xfrm>
              <a:prstGeom prst="rect">
                <a:avLst/>
              </a:prstGeom>
              <a:blipFill>
                <a:blip r:embed="rId2"/>
                <a:stretch>
                  <a:fillRect l="-463" t="-375" r="-463"/>
                </a:stretch>
              </a:blipFill>
            </p:spPr>
            <p:txBody>
              <a:bodyPr/>
              <a:lstStyle/>
              <a:p>
                <a:r>
                  <a:rPr lang="es-MX">
                    <a:noFill/>
                  </a:rPr>
                  <a:t> </a:t>
                </a:r>
              </a:p>
            </p:txBody>
          </p:sp>
        </mc:Fallback>
      </mc:AlternateContent>
    </p:spTree>
    <p:extLst>
      <p:ext uri="{BB962C8B-B14F-4D97-AF65-F5344CB8AC3E}">
        <p14:creationId xmlns:p14="http://schemas.microsoft.com/office/powerpoint/2010/main" val="349067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9EE8D-F95F-BB4D-9930-D3E89321075C}"/>
              </a:ext>
            </a:extLst>
          </p:cNvPr>
          <p:cNvSpPr>
            <a:spLocks noGrp="1"/>
          </p:cNvSpPr>
          <p:nvPr>
            <p:ph type="title"/>
          </p:nvPr>
        </p:nvSpPr>
        <p:spPr/>
        <p:txBody>
          <a:bodyPr/>
          <a:lstStyle/>
          <a:p>
            <a:r>
              <a:rPr lang="es-MX" dirty="0"/>
              <a:t>error computacional</a:t>
            </a:r>
          </a:p>
        </p:txBody>
      </p:sp>
      <p:sp>
        <p:nvSpPr>
          <p:cNvPr id="3" name="Marcador de contenido 2">
            <a:extLst>
              <a:ext uri="{FF2B5EF4-FFF2-40B4-BE49-F238E27FC236}">
                <a16:creationId xmlns:a16="http://schemas.microsoft.com/office/drawing/2014/main" id="{F6DF9F32-7149-D441-83E8-E4CF2A4DEF71}"/>
              </a:ext>
            </a:extLst>
          </p:cNvPr>
          <p:cNvSpPr>
            <a:spLocks noGrp="1"/>
          </p:cNvSpPr>
          <p:nvPr>
            <p:ph idx="1"/>
          </p:nvPr>
        </p:nvSpPr>
        <p:spPr>
          <a:xfrm>
            <a:off x="581192" y="2180496"/>
            <a:ext cx="11029615" cy="4774486"/>
          </a:xfrm>
        </p:spPr>
        <p:txBody>
          <a:bodyPr>
            <a:normAutofit/>
          </a:bodyPr>
          <a:lstStyle/>
          <a:p>
            <a:pPr marL="0" indent="0">
              <a:buNone/>
            </a:pPr>
            <a:r>
              <a:rPr lang="es-MX" dirty="0">
                <a:latin typeface="Times" pitchFamily="2" charset="0"/>
              </a:rPr>
              <a:t>Debido a los recursos limitados de las computadoras se genera este error ya que no podemos almacenar y operar con números muy grandes, números muy pequeños o números con decimales infinitos.</a:t>
            </a:r>
          </a:p>
          <a:p>
            <a:pPr marL="0" indent="0">
              <a:buNone/>
            </a:pPr>
            <a:endParaRPr lang="es-MX" dirty="0">
              <a:latin typeface="Times" pitchFamily="2" charset="0"/>
            </a:endParaRPr>
          </a:p>
          <a:p>
            <a:r>
              <a:rPr lang="es-MX" dirty="0">
                <a:latin typeface="Times" pitchFamily="2" charset="0"/>
              </a:rPr>
              <a:t>Error de Redondeo: Por ejemplo, el valor de </a:t>
            </a:r>
            <a:r>
              <a:rPr lang="el-GR" dirty="0">
                <a:latin typeface="Times" pitchFamily="2" charset="0"/>
              </a:rPr>
              <a:t>π (3.141592653…) </a:t>
            </a:r>
            <a:r>
              <a:rPr lang="es-MX" dirty="0">
                <a:latin typeface="Times" pitchFamily="2" charset="0"/>
              </a:rPr>
              <a:t>al ser redondeado para tener 4 decimales quedaría como </a:t>
            </a:r>
            <a:r>
              <a:rPr lang="es-MX" u="sng" dirty="0">
                <a:latin typeface="Times" pitchFamily="2" charset="0"/>
              </a:rPr>
              <a:t>3.1416</a:t>
            </a:r>
            <a:r>
              <a:rPr lang="es-MX" dirty="0">
                <a:latin typeface="Times" pitchFamily="2" charset="0"/>
              </a:rPr>
              <a:t>.</a:t>
            </a:r>
          </a:p>
          <a:p>
            <a:pPr marL="0" indent="0">
              <a:buNone/>
            </a:pPr>
            <a:endParaRPr lang="es-MX" dirty="0">
              <a:latin typeface="Times" pitchFamily="2" charset="0"/>
            </a:endParaRPr>
          </a:p>
          <a:p>
            <a:r>
              <a:rPr lang="es-MX" dirty="0">
                <a:latin typeface="Times" pitchFamily="2" charset="0"/>
              </a:rPr>
              <a:t>Error de truncamiento: Por ejemplo, el valor de </a:t>
            </a:r>
            <a:r>
              <a:rPr lang="el-GR" dirty="0">
                <a:latin typeface="Times" pitchFamily="2" charset="0"/>
              </a:rPr>
              <a:t>π </a:t>
            </a:r>
            <a:r>
              <a:rPr lang="es-MX" dirty="0">
                <a:latin typeface="Times" pitchFamily="2" charset="0"/>
              </a:rPr>
              <a:t>al ser truncado para tener 4 decimales quedaría como </a:t>
            </a:r>
            <a:r>
              <a:rPr lang="es-MX" u="sng" dirty="0">
                <a:latin typeface="Times" pitchFamily="2" charset="0"/>
              </a:rPr>
              <a:t>3.1415</a:t>
            </a:r>
            <a:r>
              <a:rPr lang="es-MX" dirty="0">
                <a:latin typeface="Times" pitchFamily="2" charset="0"/>
              </a:rPr>
              <a:t>.</a:t>
            </a:r>
          </a:p>
          <a:p>
            <a:endParaRPr lang="es-MX" dirty="0">
              <a:latin typeface="Times" pitchFamily="2" charset="0"/>
            </a:endParaRPr>
          </a:p>
          <a:p>
            <a:endParaRPr lang="es-MX" dirty="0">
              <a:latin typeface="Times" pitchFamily="2" charset="0"/>
            </a:endParaRPr>
          </a:p>
          <a:p>
            <a:endParaRPr lang="es-MX" dirty="0">
              <a:latin typeface="Times" pitchFamily="2" charset="0"/>
            </a:endParaRPr>
          </a:p>
        </p:txBody>
      </p:sp>
    </p:spTree>
    <p:extLst>
      <p:ext uri="{BB962C8B-B14F-4D97-AF65-F5344CB8AC3E}">
        <p14:creationId xmlns:p14="http://schemas.microsoft.com/office/powerpoint/2010/main" val="2723143913"/>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25714F6E793D448F32ECBC8185D1F3" ma:contentTypeVersion="2" ma:contentTypeDescription="Create a new document." ma:contentTypeScope="" ma:versionID="01fd6f68634efef5bc3ed1d1fdde3430">
  <xsd:schema xmlns:xsd="http://www.w3.org/2001/XMLSchema" xmlns:xs="http://www.w3.org/2001/XMLSchema" xmlns:p="http://schemas.microsoft.com/office/2006/metadata/properties" xmlns:ns2="6e6a7b3f-9851-458d-8b45-dbf58f4b0206" targetNamespace="http://schemas.microsoft.com/office/2006/metadata/properties" ma:root="true" ma:fieldsID="ee7dbd750463808f914e105798045a52" ns2:_="">
    <xsd:import namespace="6e6a7b3f-9851-458d-8b45-dbf58f4b020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6a7b3f-9851-458d-8b45-dbf58f4b0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3FB1AD-9127-485A-9396-AF09A32C4554}"/>
</file>

<file path=customXml/itemProps2.xml><?xml version="1.0" encoding="utf-8"?>
<ds:datastoreItem xmlns:ds="http://schemas.openxmlformats.org/officeDocument/2006/customXml" ds:itemID="{D2E49EB3-BCB5-449E-879D-F212A6350E2F}"/>
</file>

<file path=customXml/itemProps3.xml><?xml version="1.0" encoding="utf-8"?>
<ds:datastoreItem xmlns:ds="http://schemas.openxmlformats.org/officeDocument/2006/customXml" ds:itemID="{DF2A68A4-C604-433F-BE5D-C0F2EA719ACC}"/>
</file>

<file path=docProps/app.xml><?xml version="1.0" encoding="utf-8"?>
<Properties xmlns="http://schemas.openxmlformats.org/officeDocument/2006/extended-properties" xmlns:vt="http://schemas.openxmlformats.org/officeDocument/2006/docPropsVTypes">
  <Template>{1C36228B-5096-9841-96E0-4305BF80AB14}tf10001123</Template>
  <TotalTime>4075</TotalTime>
  <Words>631</Words>
  <Application>Microsoft Macintosh PowerPoint</Application>
  <PresentationFormat>Panorámica</PresentationFormat>
  <Paragraphs>64</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Cambria Math</vt:lpstr>
      <vt:lpstr>Gill Sans MT</vt:lpstr>
      <vt:lpstr>Times</vt:lpstr>
      <vt:lpstr>Times New Roman</vt:lpstr>
      <vt:lpstr>Wingdings 2</vt:lpstr>
      <vt:lpstr>Dividendo</vt:lpstr>
      <vt:lpstr>Análisis y cálculo del error en métodos numéricos</vt:lpstr>
      <vt:lpstr>Importancia De Métodos numéricos </vt:lpstr>
      <vt:lpstr>Definición de error</vt:lpstr>
      <vt:lpstr>Precisión y Exactitud</vt:lpstr>
      <vt:lpstr>Tipos de error</vt:lpstr>
      <vt:lpstr>Presentación de PowerPoint</vt:lpstr>
      <vt:lpstr>error computacional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cálculo del error en métodos numéricos</dc:title>
  <dc:creator>Pamela Vera Tizatl</dc:creator>
  <cp:lastModifiedBy>Pamela Vera Tizatl</cp:lastModifiedBy>
  <cp:revision>5</cp:revision>
  <dcterms:created xsi:type="dcterms:W3CDTF">2021-08-15T22:43:51Z</dcterms:created>
  <dcterms:modified xsi:type="dcterms:W3CDTF">2021-08-18T18:56:36Z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0x010100E025714F6E793D448F32ECBC8185D1F3</vt:lpwstr>
  </property>
</Properties>
</file>