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19"/>
  </p:notesMasterIdLst>
  <p:sldIdLst>
    <p:sldId id="257" r:id="rId2"/>
    <p:sldId id="256" r:id="rId3"/>
    <p:sldId id="275" r:id="rId4"/>
    <p:sldId id="258" r:id="rId5"/>
    <p:sldId id="259" r:id="rId6"/>
    <p:sldId id="273" r:id="rId7"/>
    <p:sldId id="274" r:id="rId8"/>
    <p:sldId id="260" r:id="rId9"/>
    <p:sldId id="276" r:id="rId10"/>
    <p:sldId id="277" r:id="rId11"/>
    <p:sldId id="279" r:id="rId12"/>
    <p:sldId id="280" r:id="rId13"/>
    <p:sldId id="278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DF"/>
    <a:srgbClr val="C87ABC"/>
    <a:srgbClr val="FF2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884"/>
  </p:normalViewPr>
  <p:slideViewPr>
    <p:cSldViewPr snapToGrid="0" snapToObjects="1">
      <p:cViewPr>
        <p:scale>
          <a:sx n="117" d="100"/>
          <a:sy n="117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8D79-C6DE-1845-B021-FEB12ED35970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F3176-DCDF-7843-9678-14EBC3F3F4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63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3176-DCDF-7843-9678-14EBC3F3F4B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2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35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32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8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11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8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0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78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7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7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0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5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F6E27D-D93F-C344-8FB5-04738910D135}" type="datetimeFigureOut">
              <a:rPr lang="es-MX" smtClean="0"/>
              <a:t>29/08/21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673E0-9895-1D4C-9EA1-30B83441E12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56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BC57-F5F8-9846-A115-B19C8B36B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1785" y="3513028"/>
            <a:ext cx="8689976" cy="1131192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Búsqueda de raíces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93E73-C5F8-334B-B39C-03EB8D27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99" y="5693492"/>
            <a:ext cx="10993546" cy="590321"/>
          </a:xfrm>
        </p:spPr>
        <p:txBody>
          <a:bodyPr/>
          <a:lstStyle/>
          <a:p>
            <a:r>
              <a:rPr lang="es-MX" cap="none" dirty="0">
                <a:solidFill>
                  <a:schemeClr val="bg1">
                    <a:lumMod val="95000"/>
                  </a:schemeClr>
                </a:solidFill>
              </a:rPr>
              <a:t>M. en T. A. Pamela Patricia Vera Tizatl </a:t>
            </a:r>
          </a:p>
        </p:txBody>
      </p:sp>
      <p:pic>
        <p:nvPicPr>
          <p:cNvPr id="1033" name="Imagen 1">
            <a:extLst>
              <a:ext uri="{FF2B5EF4-FFF2-40B4-BE49-F238E27FC236}">
                <a16:creationId xmlns:a16="http://schemas.microsoft.com/office/drawing/2014/main" id="{5AC1E11A-C845-044C-98A0-96EEF667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9" y="574187"/>
            <a:ext cx="1030518" cy="165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agen 2">
            <a:extLst>
              <a:ext uri="{FF2B5EF4-FFF2-40B4-BE49-F238E27FC236}">
                <a16:creationId xmlns:a16="http://schemas.microsoft.com/office/drawing/2014/main" id="{FF0ACB3A-6D64-C945-8BAD-2325A5C54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85609"/>
              </a:clrFrom>
              <a:clrTo>
                <a:srgbClr val="28560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250" y="681910"/>
            <a:ext cx="2317882" cy="1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1">
            <a:extLst>
              <a:ext uri="{FF2B5EF4-FFF2-40B4-BE49-F238E27FC236}">
                <a16:creationId xmlns:a16="http://schemas.microsoft.com/office/drawing/2014/main" id="{6309CFE6-0F8E-0142-8D26-FC4678DD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CE86404-BD91-4840-808F-6146D9B2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11" y="1063373"/>
            <a:ext cx="544941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Instituto Politécnico Nacional 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Unidad Profesional Interdisciplinaria de Biotecnología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Departamento de Ciencias Básicas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Métodos Numéricos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pic>
        <p:nvPicPr>
          <p:cNvPr id="16" name="Imagen 2">
            <a:extLst>
              <a:ext uri="{FF2B5EF4-FFF2-40B4-BE49-F238E27FC236}">
                <a16:creationId xmlns:a16="http://schemas.microsoft.com/office/drawing/2014/main" id="{7BA6ED17-4EEF-614C-BDB4-A9AC71F2B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85609"/>
              </a:clrFrom>
              <a:clrTo>
                <a:srgbClr val="28560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20" y="699463"/>
            <a:ext cx="2317882" cy="11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0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4323A-7553-854F-8810-912AC28C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de bisección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AED1E-AEB5-A243-A25D-BA905ED9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022" y="2436283"/>
            <a:ext cx="5819608" cy="3678303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Método de intervalos: Aproxima el valor de la raíz a través de intervalos </a:t>
            </a:r>
            <a:r>
              <a:rPr lang="es-MX" dirty="0">
                <a:solidFill>
                  <a:srgbClr val="C00000"/>
                </a:solidFill>
              </a:rPr>
              <a:t>[a,b]</a:t>
            </a:r>
            <a:r>
              <a:rPr lang="es-MX" dirty="0"/>
              <a:t> cada vez más pequeños, en los que se contiene la raíz. </a:t>
            </a:r>
          </a:p>
          <a:p>
            <a:pPr algn="just"/>
            <a:r>
              <a:rPr lang="es-MX" dirty="0"/>
              <a:t>Método incremental: El intervalo </a:t>
            </a:r>
            <a:r>
              <a:rPr lang="es-MX" dirty="0">
                <a:solidFill>
                  <a:srgbClr val="C00000"/>
                </a:solidFill>
              </a:rPr>
              <a:t>[a,b]</a:t>
            </a:r>
            <a:r>
              <a:rPr lang="es-MX" dirty="0"/>
              <a:t> siempre se divide en dos subintervalos </a:t>
            </a:r>
            <a:r>
              <a:rPr lang="es-MX" dirty="0">
                <a:solidFill>
                  <a:srgbClr val="0070C0"/>
                </a:solidFill>
              </a:rPr>
              <a:t>[a,c]</a:t>
            </a:r>
            <a:r>
              <a:rPr lang="es-MX" dirty="0"/>
              <a:t> y </a:t>
            </a:r>
            <a:r>
              <a:rPr lang="es-MX" dirty="0">
                <a:solidFill>
                  <a:srgbClr val="7030A0"/>
                </a:solidFill>
              </a:rPr>
              <a:t>[c,b]</a:t>
            </a:r>
            <a:r>
              <a:rPr lang="es-MX" dirty="0"/>
              <a:t>, donde </a:t>
            </a:r>
            <a:r>
              <a:rPr lang="es-MX" dirty="0">
                <a:solidFill>
                  <a:srgbClr val="00B050"/>
                </a:solidFill>
              </a:rPr>
              <a:t>c </a:t>
            </a:r>
            <a:r>
              <a:rPr lang="es-MX" dirty="0"/>
              <a:t>es el punto medio de dicho intervalo. </a:t>
            </a:r>
          </a:p>
          <a:p>
            <a:pPr algn="just"/>
            <a:r>
              <a:rPr lang="es-MX" dirty="0"/>
              <a:t>Consiste en evaluar la función </a:t>
            </a:r>
            <a:r>
              <a:rPr lang="es-MX" b="1" i="1" dirty="0"/>
              <a:t>f(x)</a:t>
            </a:r>
            <a:r>
              <a:rPr lang="es-MX" dirty="0"/>
              <a:t> sobre los extremos del intervalo propuesto </a:t>
            </a:r>
            <a:r>
              <a:rPr lang="es-MX" dirty="0">
                <a:solidFill>
                  <a:srgbClr val="C00000"/>
                </a:solidFill>
              </a:rPr>
              <a:t>[a,b]</a:t>
            </a:r>
            <a:r>
              <a:rPr lang="es-MX" dirty="0"/>
              <a:t>, esto es, obtener </a:t>
            </a:r>
            <a:r>
              <a:rPr lang="es-MX" b="1" i="1" dirty="0"/>
              <a:t>f(a)</a:t>
            </a:r>
            <a:r>
              <a:rPr lang="es-MX" dirty="0"/>
              <a:t> y </a:t>
            </a:r>
            <a:r>
              <a:rPr lang="es-MX" b="1" i="1" dirty="0"/>
              <a:t>f(b)</a:t>
            </a:r>
            <a:r>
              <a:rPr lang="es-MX" dirty="0"/>
              <a:t>. Si la función cambia de signo al ser evaluada, se toma el punto medio como la aproximación a la raiz. Este proceso se repite evaluando la función en los extremos de los subintervalos </a:t>
            </a:r>
            <a:r>
              <a:rPr lang="es-MX" dirty="0">
                <a:solidFill>
                  <a:srgbClr val="0070C0"/>
                </a:solidFill>
              </a:rPr>
              <a:t>[a,c]</a:t>
            </a:r>
            <a:r>
              <a:rPr lang="es-MX" dirty="0"/>
              <a:t> y </a:t>
            </a:r>
            <a:r>
              <a:rPr lang="es-MX" dirty="0">
                <a:solidFill>
                  <a:srgbClr val="7030A0"/>
                </a:solidFill>
              </a:rPr>
              <a:t>[c,b] </a:t>
            </a:r>
            <a:r>
              <a:rPr lang="es-MX" dirty="0"/>
              <a:t>hasta obtener una mejor aproximación.</a:t>
            </a:r>
          </a:p>
          <a:p>
            <a:pPr algn="just"/>
            <a:endParaRPr lang="es-MX" dirty="0"/>
          </a:p>
        </p:txBody>
      </p:sp>
      <p:pic>
        <p:nvPicPr>
          <p:cNvPr id="1026" name="Picture 2" descr="Método de Bisección - pnumericos1412">
            <a:extLst>
              <a:ext uri="{FF2B5EF4-FFF2-40B4-BE49-F238E27FC236}">
                <a16:creationId xmlns:a16="http://schemas.microsoft.com/office/drawing/2014/main" id="{D6933E2F-1247-584A-8B5B-5FCFFE9B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90" y="2791799"/>
            <a:ext cx="5260889" cy="28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847E84D-297F-4744-A65A-8F51BBB790C4}"/>
                  </a:ext>
                </a:extLst>
              </p:cNvPr>
              <p:cNvSpPr/>
              <p:nvPr/>
            </p:nvSpPr>
            <p:spPr>
              <a:xfrm>
                <a:off x="8563765" y="3062722"/>
                <a:ext cx="712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MX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847E84D-297F-4744-A65A-8F51BBB79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765" y="3062722"/>
                <a:ext cx="712887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E845D4A-DE57-7040-B72A-71B03689BA92}"/>
                  </a:ext>
                </a:extLst>
              </p:cNvPr>
              <p:cNvSpPr/>
              <p:nvPr/>
            </p:nvSpPr>
            <p:spPr>
              <a:xfrm>
                <a:off x="9684994" y="5489467"/>
                <a:ext cx="709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MX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E845D4A-DE57-7040-B72A-71B03689B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994" y="5489467"/>
                <a:ext cx="70968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>
            <a:extLst>
              <a:ext uri="{FF2B5EF4-FFF2-40B4-BE49-F238E27FC236}">
                <a16:creationId xmlns:a16="http://schemas.microsoft.com/office/drawing/2014/main" id="{51282436-0FF8-964F-BAB1-28AEBACE6FFE}"/>
              </a:ext>
            </a:extLst>
          </p:cNvPr>
          <p:cNvSpPr/>
          <p:nvPr/>
        </p:nvSpPr>
        <p:spPr>
          <a:xfrm>
            <a:off x="8654143" y="3570514"/>
            <a:ext cx="130628" cy="1306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4F48B6-3952-8942-8A91-9501DB195CCF}"/>
              </a:ext>
            </a:extLst>
          </p:cNvPr>
          <p:cNvSpPr/>
          <p:nvPr/>
        </p:nvSpPr>
        <p:spPr>
          <a:xfrm>
            <a:off x="10189029" y="5413266"/>
            <a:ext cx="130628" cy="1306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Más 6">
            <a:extLst>
              <a:ext uri="{FF2B5EF4-FFF2-40B4-BE49-F238E27FC236}">
                <a16:creationId xmlns:a16="http://schemas.microsoft.com/office/drawing/2014/main" id="{B9317E1B-E0B1-EB48-8D68-76FC39FD48E2}"/>
              </a:ext>
            </a:extLst>
          </p:cNvPr>
          <p:cNvSpPr/>
          <p:nvPr/>
        </p:nvSpPr>
        <p:spPr>
          <a:xfrm>
            <a:off x="8803250" y="3367522"/>
            <a:ext cx="283028" cy="27214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Menos 8">
            <a:extLst>
              <a:ext uri="{FF2B5EF4-FFF2-40B4-BE49-F238E27FC236}">
                <a16:creationId xmlns:a16="http://schemas.microsoft.com/office/drawing/2014/main" id="{EF29472A-80E4-454A-92B0-DE90C7039A41}"/>
              </a:ext>
            </a:extLst>
          </p:cNvPr>
          <p:cNvSpPr/>
          <p:nvPr/>
        </p:nvSpPr>
        <p:spPr>
          <a:xfrm>
            <a:off x="10308773" y="5270969"/>
            <a:ext cx="250371" cy="182772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77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A30A9-C2D6-1145-A172-A040ECDD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Criterios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6CC18E-2148-7449-9267-80690B6C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16" y="2450180"/>
            <a:ext cx="5916589" cy="3678303"/>
          </a:xfrm>
        </p:spPr>
        <p:txBody>
          <a:bodyPr>
            <a:normAutofit/>
          </a:bodyPr>
          <a:lstStyle/>
          <a:p>
            <a:pPr lvl="0" algn="just"/>
            <a:r>
              <a:rPr lang="es-MX" sz="2000" dirty="0"/>
              <a:t>Si f(a) y f(c) presentan cambio de signo (</a:t>
            </a:r>
            <a:r>
              <a:rPr lang="es-MX" sz="2000" dirty="0">
                <a:solidFill>
                  <a:srgbClr val="C87ABC"/>
                </a:solidFill>
              </a:rPr>
              <a:t>f(a)*f(c)&lt;0</a:t>
            </a:r>
            <a:r>
              <a:rPr lang="es-MX" sz="2000" dirty="0"/>
              <a:t>). Existe una raíz en el subintervalo </a:t>
            </a:r>
            <a:r>
              <a:rPr lang="es-MX" sz="2000" dirty="0">
                <a:solidFill>
                  <a:srgbClr val="0070C0"/>
                </a:solidFill>
              </a:rPr>
              <a:t>[a,c]</a:t>
            </a:r>
            <a:r>
              <a:rPr lang="es-MX" sz="2000" dirty="0"/>
              <a:t>.</a:t>
            </a:r>
          </a:p>
          <a:p>
            <a:pPr lvl="0" algn="just"/>
            <a:r>
              <a:rPr lang="es-MX" sz="2000" dirty="0"/>
              <a:t>Si f(a) y f(c) no presentan cambio de signo (</a:t>
            </a:r>
            <a:r>
              <a:rPr lang="es-MX" sz="2000" dirty="0">
                <a:solidFill>
                  <a:srgbClr val="C87ABC"/>
                </a:solidFill>
              </a:rPr>
              <a:t>f(a)*f(c)&gt;0</a:t>
            </a:r>
            <a:r>
              <a:rPr lang="es-MX" sz="2000" dirty="0"/>
              <a:t>). Pero f(b) y f(c) si presentan cambio de signo, entonces No existe una raiz en el subintervalo </a:t>
            </a:r>
            <a:r>
              <a:rPr lang="es-MX" sz="2000" dirty="0">
                <a:solidFill>
                  <a:srgbClr val="0070C0"/>
                </a:solidFill>
              </a:rPr>
              <a:t>[a,c]</a:t>
            </a:r>
            <a:r>
              <a:rPr lang="es-MX" sz="2000" dirty="0"/>
              <a:t>, pero Si existe una raíz en el subintervalo </a:t>
            </a:r>
            <a:r>
              <a:rPr lang="es-MX" sz="2000" dirty="0">
                <a:solidFill>
                  <a:srgbClr val="7030A0"/>
                </a:solidFill>
              </a:rPr>
              <a:t>[c,b]</a:t>
            </a:r>
          </a:p>
          <a:p>
            <a:pPr lvl="0" algn="just"/>
            <a:r>
              <a:rPr lang="es-MX" sz="2000" dirty="0"/>
              <a:t>Si </a:t>
            </a:r>
            <a:r>
              <a:rPr lang="es-MX" sz="2000" dirty="0">
                <a:solidFill>
                  <a:srgbClr val="00B050"/>
                </a:solidFill>
              </a:rPr>
              <a:t>f(c)=0 </a:t>
            </a:r>
            <a:r>
              <a:rPr lang="es-MX" sz="2000" dirty="0"/>
              <a:t>(</a:t>
            </a:r>
            <a:r>
              <a:rPr lang="es-MX" sz="2000" dirty="0">
                <a:solidFill>
                  <a:srgbClr val="C87ABC"/>
                </a:solidFill>
              </a:rPr>
              <a:t>f(a)*f(c)=0</a:t>
            </a:r>
            <a:r>
              <a:rPr lang="es-MX" sz="2000" dirty="0"/>
              <a:t> ó </a:t>
            </a:r>
            <a:r>
              <a:rPr lang="es-MX" sz="2000" dirty="0">
                <a:solidFill>
                  <a:srgbClr val="C87ABC"/>
                </a:solidFill>
              </a:rPr>
              <a:t>f(b)*f(c)=0</a:t>
            </a:r>
            <a:r>
              <a:rPr lang="es-MX" sz="2000" dirty="0"/>
              <a:t>) Entonces, c es la raíz.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68EB35-96B1-C443-88AB-B9E7A68F0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" b="23270"/>
          <a:stretch/>
        </p:blipFill>
        <p:spPr bwMode="auto">
          <a:xfrm>
            <a:off x="7128946" y="2450180"/>
            <a:ext cx="4354535" cy="278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A891EA-C9EA-B741-BC84-A920EA1E5372}"/>
              </a:ext>
            </a:extLst>
          </p:cNvPr>
          <p:cNvSpPr txBox="1"/>
          <p:nvPr/>
        </p:nvSpPr>
        <p:spPr>
          <a:xfrm>
            <a:off x="7825881" y="44828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47B129-F2B4-2844-B44D-8AFC9C50D183}"/>
              </a:ext>
            </a:extLst>
          </p:cNvPr>
          <p:cNvSpPr txBox="1"/>
          <p:nvPr/>
        </p:nvSpPr>
        <p:spPr>
          <a:xfrm>
            <a:off x="10519601" y="4482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71A450-88A2-2843-964E-52632348E3FF}"/>
              </a:ext>
            </a:extLst>
          </p:cNvPr>
          <p:cNvSpPr txBox="1"/>
          <p:nvPr/>
        </p:nvSpPr>
        <p:spPr>
          <a:xfrm>
            <a:off x="9164988" y="48764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A4B24C-39D4-3348-9B55-B9F79BEF8309}"/>
              </a:ext>
            </a:extLst>
          </p:cNvPr>
          <p:cNvSpPr txBox="1"/>
          <p:nvPr/>
        </p:nvSpPr>
        <p:spPr>
          <a:xfrm>
            <a:off x="10528417" y="48764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AD6B4D-A4D8-9B4F-B711-FDFF90B367DC}"/>
              </a:ext>
            </a:extLst>
          </p:cNvPr>
          <p:cNvSpPr txBox="1"/>
          <p:nvPr/>
        </p:nvSpPr>
        <p:spPr>
          <a:xfrm>
            <a:off x="9126184" y="442714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2CA4AA-7764-4C4E-B32E-BBB75CF2BE4F}"/>
              </a:ext>
            </a:extLst>
          </p:cNvPr>
          <p:cNvSpPr txBox="1"/>
          <p:nvPr/>
        </p:nvSpPr>
        <p:spPr>
          <a:xfrm>
            <a:off x="9873435" y="488235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DF"/>
                </a:solidFill>
              </a:rPr>
              <a:t>c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7BCE20-72B8-3C49-A14E-1662EB1931B3}"/>
              </a:ext>
            </a:extLst>
          </p:cNvPr>
          <p:cNvSpPr/>
          <p:nvPr/>
        </p:nvSpPr>
        <p:spPr>
          <a:xfrm>
            <a:off x="7825881" y="4506128"/>
            <a:ext cx="3002618" cy="29034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79CA58-ED7C-8443-9A39-77DB272AB89E}"/>
              </a:ext>
            </a:extLst>
          </p:cNvPr>
          <p:cNvSpPr/>
          <p:nvPr/>
        </p:nvSpPr>
        <p:spPr>
          <a:xfrm>
            <a:off x="9126184" y="4943016"/>
            <a:ext cx="1702315" cy="290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C3C882-32EB-1A4C-9A11-BFEAE75B46E4}"/>
              </a:ext>
            </a:extLst>
          </p:cNvPr>
          <p:cNvSpPr txBox="1"/>
          <p:nvPr/>
        </p:nvSpPr>
        <p:spPr>
          <a:xfrm>
            <a:off x="9185965" y="52433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DF"/>
                </a:solidFill>
              </a:rPr>
              <a:t>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56DBAD4-21D3-3E46-838D-DADE2F8193C3}"/>
              </a:ext>
            </a:extLst>
          </p:cNvPr>
          <p:cNvSpPr txBox="1"/>
          <p:nvPr/>
        </p:nvSpPr>
        <p:spPr>
          <a:xfrm>
            <a:off x="9873435" y="523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DF"/>
                </a:solidFill>
              </a:rPr>
              <a:t>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26EB67-7C2A-3842-ADE9-170595A7E6B4}"/>
              </a:ext>
            </a:extLst>
          </p:cNvPr>
          <p:cNvSpPr txBox="1"/>
          <p:nvPr/>
        </p:nvSpPr>
        <p:spPr>
          <a:xfrm>
            <a:off x="9528097" y="524333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0EF4D9A-CF20-2445-898D-A912D9622375}"/>
              </a:ext>
            </a:extLst>
          </p:cNvPr>
          <p:cNvSpPr/>
          <p:nvPr/>
        </p:nvSpPr>
        <p:spPr>
          <a:xfrm>
            <a:off x="9137370" y="5294955"/>
            <a:ext cx="1036147" cy="290348"/>
          </a:xfrm>
          <a:prstGeom prst="rect">
            <a:avLst/>
          </a:prstGeom>
          <a:noFill/>
          <a:ln>
            <a:solidFill>
              <a:srgbClr val="FF00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DF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777B944-42D1-CD47-B63F-E9BA99F973E8}"/>
              </a:ext>
            </a:extLst>
          </p:cNvPr>
          <p:cNvSpPr txBox="1"/>
          <p:nvPr/>
        </p:nvSpPr>
        <p:spPr>
          <a:xfrm>
            <a:off x="9528097" y="56369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62C2FB-65E0-A14A-A88C-F0D61F78E6E1}"/>
              </a:ext>
            </a:extLst>
          </p:cNvPr>
          <p:cNvSpPr txBox="1"/>
          <p:nvPr/>
        </p:nvSpPr>
        <p:spPr>
          <a:xfrm>
            <a:off x="9858549" y="56441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2BBF262-CE58-3949-95B9-A274F842AC36}"/>
              </a:ext>
            </a:extLst>
          </p:cNvPr>
          <p:cNvCxnSpPr>
            <a:cxnSpLocks/>
          </p:cNvCxnSpPr>
          <p:nvPr/>
        </p:nvCxnSpPr>
        <p:spPr>
          <a:xfrm>
            <a:off x="9825061" y="4475640"/>
            <a:ext cx="0" cy="17158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5570595-17BD-764F-BDF0-BC1AF8506B0A}"/>
              </a:ext>
            </a:extLst>
          </p:cNvPr>
          <p:cNvSpPr/>
          <p:nvPr/>
        </p:nvSpPr>
        <p:spPr>
          <a:xfrm>
            <a:off x="9528098" y="5715910"/>
            <a:ext cx="645420" cy="290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FF00DF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32DE245-873B-334F-8C2A-5ADD3EF999E1}"/>
              </a:ext>
            </a:extLst>
          </p:cNvPr>
          <p:cNvCxnSpPr/>
          <p:nvPr/>
        </p:nvCxnSpPr>
        <p:spPr>
          <a:xfrm>
            <a:off x="9810547" y="6191449"/>
            <a:ext cx="34808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21E01E4-B258-254C-A84A-CE3F2B041435}"/>
              </a:ext>
            </a:extLst>
          </p:cNvPr>
          <p:cNvSpPr txBox="1"/>
          <p:nvPr/>
        </p:nvSpPr>
        <p:spPr>
          <a:xfrm>
            <a:off x="10202685" y="596997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raíz</a:t>
            </a:r>
          </a:p>
        </p:txBody>
      </p:sp>
    </p:spTree>
    <p:extLst>
      <p:ext uri="{BB962C8B-B14F-4D97-AF65-F5344CB8AC3E}">
        <p14:creationId xmlns:p14="http://schemas.microsoft.com/office/powerpoint/2010/main" val="418531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EA71-FE06-584E-8000-28D78F24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05B36-C31D-E444-BCCE-0C6BB4446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502920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Paso 1: Obtener la gráfica de la función y observar los puntos de x donde existe una raiz (Método gráfico). </a:t>
            </a:r>
          </a:p>
          <a:p>
            <a:pPr algn="just"/>
            <a:r>
              <a:rPr lang="es-MX" dirty="0"/>
              <a:t>Paso 2: Proponer los valores iniciales del intervalo, a y b.</a:t>
            </a:r>
          </a:p>
          <a:p>
            <a:pPr algn="just"/>
            <a:r>
              <a:rPr lang="es-MX" dirty="0"/>
              <a:t>Paso 3: Verificar que existe una raíz, evaluando la función en los extremos del intervalo (aplicando los criterios).</a:t>
            </a:r>
          </a:p>
          <a:p>
            <a:pPr algn="just"/>
            <a:r>
              <a:rPr lang="es-MX" dirty="0"/>
              <a:t>Paso 4: Obtener la aproximación a la raíz, c=(a+b)/2.</a:t>
            </a:r>
          </a:p>
          <a:p>
            <a:pPr algn="just"/>
            <a:r>
              <a:rPr lang="es-MX" dirty="0"/>
              <a:t>Paso 5: Deterinar en qué subintervalo se encuentra la raíz </a:t>
            </a:r>
          </a:p>
          <a:p>
            <a:pPr lvl="1" algn="just"/>
            <a:r>
              <a:rPr lang="es-MX" dirty="0"/>
              <a:t>Si hay cambio de signo entre f(a) y f(c). La raiz se encuentra en [a,c], así ahorab=c</a:t>
            </a:r>
          </a:p>
          <a:p>
            <a:pPr lvl="1" algn="just"/>
            <a:r>
              <a:rPr lang="es-MX" dirty="0"/>
              <a:t>Si no hay cambio de signo entre f(a) y f(c). La raiz se encuentra en [c,b], así ahora a=c.</a:t>
            </a:r>
          </a:p>
          <a:p>
            <a:pPr algn="just"/>
            <a:r>
              <a:rPr lang="es-MX" dirty="0"/>
              <a:t>Paso 6: Decidir si esta aproximación es tan exacta como se solicita. Si es así, entonces los cálculos terminan, de otra manera regresar al paso 4. </a:t>
            </a:r>
          </a:p>
          <a:p>
            <a:pPr marL="0" indent="0" algn="just">
              <a:buNone/>
            </a:pPr>
            <a:r>
              <a:rPr lang="es-MX" dirty="0"/>
              <a:t>Cálculo de errores: El intervalo es a-b, después de cada iteración se reduce a la mitad. Entonces, después de n iteraciones, el tamaño original se habrá reducido hasta (b-a)/2^n. Así el error en cada iteración se calcula como </a:t>
            </a:r>
          </a:p>
          <a:p>
            <a:pPr marL="0" indent="0" algn="ctr">
              <a:buNone/>
            </a:pPr>
            <a:r>
              <a:rPr lang="es-MX" i="1" dirty="0"/>
              <a:t>e=(b-a)/2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566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F5D58-7933-D544-97BB-B68F05F4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CBFE9-C296-0C45-BC7D-BCEAA8A3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MX" dirty="0"/>
              <a:t>El método se puede aplicar sólo en funciones que cumplan las siguientes condiciones:</a:t>
            </a:r>
          </a:p>
          <a:p>
            <a:pPr lvl="0"/>
            <a:r>
              <a:rPr lang="es-MX" dirty="0"/>
              <a:t>Contínua en </a:t>
            </a:r>
            <a:r>
              <a:rPr lang="es-MX" dirty="0">
                <a:solidFill>
                  <a:srgbClr val="C00000"/>
                </a:solidFill>
              </a:rPr>
              <a:t>[a,b]</a:t>
            </a:r>
            <a:r>
              <a:rPr lang="es-MX" dirty="0"/>
              <a:t>: No presenta interrupciones, saltos u oscilaciones indefinidas</a:t>
            </a:r>
          </a:p>
          <a:p>
            <a:pPr lvl="0"/>
            <a:r>
              <a:rPr lang="es-MX" dirty="0"/>
              <a:t>Monótona en </a:t>
            </a:r>
            <a:r>
              <a:rPr lang="es-MX" dirty="0">
                <a:solidFill>
                  <a:srgbClr val="C00000"/>
                </a:solidFill>
              </a:rPr>
              <a:t>[a,b]</a:t>
            </a:r>
            <a:r>
              <a:rPr lang="es-MX" dirty="0"/>
              <a:t>: Conserva un orden, es creciente o decreciente</a:t>
            </a:r>
          </a:p>
          <a:p>
            <a:pPr lvl="0"/>
            <a:r>
              <a:rPr lang="es-MX" dirty="0"/>
              <a:t> 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f(a)*f(b)&lt;0</a:t>
            </a:r>
            <a:r>
              <a:rPr lang="es-MX" dirty="0"/>
              <a:t>: Está contenida la raíz en el intervalo </a:t>
            </a:r>
            <a:r>
              <a:rPr lang="es-MX" dirty="0">
                <a:solidFill>
                  <a:srgbClr val="C00000"/>
                </a:solidFill>
              </a:rPr>
              <a:t>[a,b]</a:t>
            </a:r>
          </a:p>
          <a:p>
            <a:pPr lvl="0"/>
            <a:r>
              <a:rPr lang="es-MX" dirty="0"/>
              <a:t>Que sólo haya una raíz en </a:t>
            </a:r>
            <a:r>
              <a:rPr lang="es-MX" dirty="0">
                <a:solidFill>
                  <a:srgbClr val="C00000"/>
                </a:solidFill>
              </a:rPr>
              <a:t>[a,b]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237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BAD68-3B6E-AF4D-86CE-CB362A8C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461681-2DDB-4645-871B-B7DFA05AE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Calcular una raiz por el método de bisección para la función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/>
                        <m:t>𝑓</m:t>
                      </m:r>
                      <m:d>
                        <m:dPr>
                          <m:ctrlPr>
                            <a:rPr lang="es-MX" i="1"/>
                          </m:ctrlPr>
                        </m:dPr>
                        <m:e>
                          <m:r>
                            <a:rPr lang="es-MX" i="1"/>
                            <m:t>𝑥</m:t>
                          </m:r>
                        </m:e>
                      </m:d>
                      <m:r>
                        <a:rPr lang="es-MX" i="1"/>
                        <m:t>=</m:t>
                      </m:r>
                      <m:rad>
                        <m:radPr>
                          <m:degHide m:val="on"/>
                          <m:ctrlPr>
                            <a:rPr lang="es-MX" i="1"/>
                          </m:ctrlPr>
                        </m:radPr>
                        <m:deg/>
                        <m:e>
                          <m:r>
                            <a:rPr lang="es-MX" i="1"/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MX" i="1"/>
                            <m:t>𝑥</m:t>
                          </m:r>
                        </m:e>
                        <m:sup>
                          <m:r>
                            <a:rPr lang="es-MX" i="1"/>
                            <m:t>3</m:t>
                          </m:r>
                        </m:sup>
                      </m:sSup>
                      <m:r>
                        <a:rPr lang="es-MX" i="1"/>
                        <m:t>+</m:t>
                      </m:r>
                      <m:r>
                        <a:rPr lang="es-MX" i="1"/>
                        <m:t>𝜋</m:t>
                      </m:r>
                      <m:sSup>
                        <m:sSupPr>
                          <m:ctrlPr>
                            <a:rPr lang="es-MX" i="1"/>
                          </m:ctrlPr>
                        </m:sSupPr>
                        <m:e>
                          <m:r>
                            <a:rPr lang="es-MX" i="1"/>
                            <m:t>𝑥</m:t>
                          </m:r>
                        </m:e>
                        <m:sup>
                          <m:r>
                            <a:rPr lang="es-MX" i="1"/>
                            <m:t>2</m:t>
                          </m:r>
                        </m:sup>
                      </m:sSup>
                      <m:r>
                        <a:rPr lang="es-MX" i="1"/>
                        <m:t>−</m:t>
                      </m:r>
                      <m:f>
                        <m:fPr>
                          <m:ctrlPr>
                            <a:rPr lang="es-MX" i="1"/>
                          </m:ctrlPr>
                        </m:fPr>
                        <m:num>
                          <m:r>
                            <a:rPr lang="es-MX" i="1"/>
                            <m:t>1</m:t>
                          </m:r>
                        </m:num>
                        <m:den>
                          <m:r>
                            <a:rPr lang="es-MX" i="1"/>
                            <m:t>6</m:t>
                          </m:r>
                        </m:den>
                      </m:f>
                      <m:r>
                        <a:rPr lang="es-MX" i="1"/>
                        <m:t>𝑥</m:t>
                      </m:r>
                      <m:r>
                        <a:rPr lang="es-MX" i="1"/>
                        <m:t>+1</m:t>
                      </m:r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     </a:t>
                </a:r>
              </a:p>
              <a:p>
                <a:pPr marL="0" indent="0">
                  <a:buNone/>
                </a:pPr>
                <a:r>
                  <a:rPr lang="es-MX" dirty="0"/>
                  <a:t>     Con un error máximo de 0.001. En un intervalo de longitud de 0.5.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461681-2DDB-4645-871B-B7DFA05AE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03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0AFCFC2-B2D2-D746-BCB1-BD9232A161D2}"/>
              </a:ext>
            </a:extLst>
          </p:cNvPr>
          <p:cNvSpPr/>
          <p:nvPr/>
        </p:nvSpPr>
        <p:spPr>
          <a:xfrm>
            <a:off x="402771" y="6607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clear all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close all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x=-10:0.2:10;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f=inline('sqrt(3)*x.^3+pi*x.^2-(1/6)*x+1');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plot(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x,f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(x),'r'), grid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hold on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plot(x, zeros(size(x)),'k')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69A487-BD3C-D74A-9139-DDB83DBA9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5045" y="660738"/>
            <a:ext cx="4449584" cy="31505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A9101F-14DA-D147-A523-1F8F31CA82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0760" y="3811270"/>
            <a:ext cx="4199211" cy="285111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CEF352B-406B-2A45-851C-0B15234CE668}"/>
              </a:ext>
            </a:extLst>
          </p:cNvPr>
          <p:cNvSpPr/>
          <p:nvPr/>
        </p:nvSpPr>
        <p:spPr>
          <a:xfrm>
            <a:off x="402771" y="269206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a=-2.2;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b=-1.7;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f(a)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-1.8709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f(b)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1.8530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b+a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-1.9500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0.4280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6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77F9EE-84AA-3D42-B5C3-F8F5212E82F5}"/>
              </a:ext>
            </a:extLst>
          </p:cNvPr>
          <p:cNvSpPr/>
          <p:nvPr/>
        </p:nvSpPr>
        <p:spPr>
          <a:xfrm>
            <a:off x="413657" y="484057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0.2500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b=c;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c=(b+a)/2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-2.0750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-0.6021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0.1250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a=c;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b+a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-2.0125</a:t>
            </a: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-0.0585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0.0625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273513-8816-984E-93BA-1E5253D15AF7}"/>
              </a:ext>
            </a:extLst>
          </p:cNvPr>
          <p:cNvSpPr/>
          <p:nvPr/>
        </p:nvSpPr>
        <p:spPr>
          <a:xfrm>
            <a:off x="4267200" y="2397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a=c;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c=(b+a)/2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-1.9813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0.1917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8714A6-48BC-AA45-84A8-C4FA2BA573C7}"/>
              </a:ext>
            </a:extLst>
          </p:cNvPr>
          <p:cNvSpPr/>
          <p:nvPr/>
        </p:nvSpPr>
        <p:spPr>
          <a:xfrm>
            <a:off x="4267200" y="246827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0.0312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b=c;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b+a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-1.9969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0.0684</a:t>
            </a: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0.0156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b=c;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E0C166-0883-7C4D-AC74-B0320D95D367}"/>
              </a:ext>
            </a:extLst>
          </p:cNvPr>
          <p:cNvSpPr/>
          <p:nvPr/>
        </p:nvSpPr>
        <p:spPr>
          <a:xfrm>
            <a:off x="8120743" y="552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c=(b+a)/2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-2.0047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842306-2827-5A42-80AD-B5D1332F75EB}"/>
              </a:ext>
            </a:extLst>
          </p:cNvPr>
          <p:cNvSpPr/>
          <p:nvPr/>
        </p:nvSpPr>
        <p:spPr>
          <a:xfrm>
            <a:off x="8120743" y="144350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0.0054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0.0078 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b=c;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b+a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-2.0086 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-0.0264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&gt;&gt; e=(b-a)/2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0.0039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a=c;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8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98FC4B6-086A-024D-B7EB-541CF848E918}"/>
              </a:ext>
            </a:extLst>
          </p:cNvPr>
          <p:cNvSpPr/>
          <p:nvPr/>
        </p:nvSpPr>
        <p:spPr>
          <a:xfrm>
            <a:off x="478972" y="6032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c=(b+a)/2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-2.0066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-0.0105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290889-4330-E34B-B3CA-C08E73C2326F}"/>
              </a:ext>
            </a:extLst>
          </p:cNvPr>
          <p:cNvSpPr/>
          <p:nvPr/>
        </p:nvSpPr>
        <p:spPr>
          <a:xfrm>
            <a:off x="478972" y="228438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0.0020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a=c;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c=(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b+a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)/2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-2.0057 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f(c)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ans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-0.0025 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&gt;&gt; e=(b-a)/2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=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9.7656e-04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2EE0B-B432-1245-80A2-0F1DACCD4C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97085" y="1877945"/>
            <a:ext cx="7486923" cy="31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4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4F12ED-AAF9-9649-AE8B-B2721831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49D94BAC-D711-6041-A9E3-812BE70E2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524000"/>
                <a:ext cx="11029615" cy="27797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2000" dirty="0"/>
                  <a:t>La raíz se define como el punto en x en el cual </a:t>
                </a:r>
                <a14:m>
                  <m:oMath xmlns:m="http://schemas.openxmlformats.org/officeDocument/2006/math">
                    <m:r>
                      <a:rPr lang="es-MX" sz="2000" i="1"/>
                      <m:t>𝑓</m:t>
                    </m:r>
                    <m:d>
                      <m:dPr>
                        <m:ctrlPr>
                          <a:rPr lang="es-MX" sz="2000" i="1"/>
                        </m:ctrlPr>
                      </m:dPr>
                      <m:e>
                        <m:r>
                          <a:rPr lang="es-MX" sz="2000" i="1"/>
                          <m:t>𝑥</m:t>
                        </m:r>
                      </m:e>
                    </m:d>
                    <m:r>
                      <a:rPr lang="es-MX" sz="2000" i="1"/>
                      <m:t>=0</m:t>
                    </m:r>
                  </m:oMath>
                </a14:m>
                <a:endParaRPr lang="es-MX" sz="2000" dirty="0"/>
              </a:p>
              <a:p>
                <a:pPr marL="0" indent="0">
                  <a:buNone/>
                </a:pPr>
                <a:endParaRPr lang="es-MX" sz="2000" dirty="0"/>
              </a:p>
            </p:txBody>
          </p:sp>
        </mc:Choice>
        <mc:Fallback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49D94BAC-D711-6041-A9E3-812BE70E2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524000"/>
                <a:ext cx="11029615" cy="2779776"/>
              </a:xfr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5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04940-501F-1A43-8B93-B383FFC88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Método Gráfico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4276B-4AB6-8A4C-BBD7-106A27CBB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Búsqueda de raíces</a:t>
            </a:r>
          </a:p>
        </p:txBody>
      </p:sp>
    </p:spTree>
    <p:extLst>
      <p:ext uri="{BB962C8B-B14F-4D97-AF65-F5344CB8AC3E}">
        <p14:creationId xmlns:p14="http://schemas.microsoft.com/office/powerpoint/2010/main" val="304387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42C67-69A2-D445-B735-5654471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Gráfico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4400F95-1E7A-E845-8CDE-D50768656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887415"/>
                <a:ext cx="11029615" cy="49705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MX" sz="1900" dirty="0"/>
                  <a:t>Es un método numérico que nos sirve para </a:t>
                </a:r>
                <a:r>
                  <a:rPr lang="es-MX" sz="1900" u="sng" dirty="0"/>
                  <a:t>encontrar las raíces de cualquier función por medio de su gráfica</a:t>
                </a:r>
                <a:r>
                  <a:rPr lang="es-MX" sz="1900" dirty="0"/>
                  <a:t>. Se identifica la raíz como el punto en x en el cual el gráfico de la función se intersecta con el eje X.</a:t>
                </a:r>
              </a:p>
              <a:p>
                <a:pPr marL="0" indent="0">
                  <a:buNone/>
                </a:pPr>
                <a:r>
                  <a:rPr lang="es-MX" sz="1900" b="1" dirty="0"/>
                  <a:t>Ejemplo:</a:t>
                </a:r>
                <a:endParaRPr lang="es-MX" sz="1900" dirty="0"/>
              </a:p>
              <a:p>
                <a:pPr marL="0" indent="0">
                  <a:buNone/>
                </a:pPr>
                <a:r>
                  <a:rPr lang="es-MX" sz="1900" dirty="0"/>
                  <a:t>Encuentra la raíz de la siguiente función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00" i="1" smtClean="0">
                          <a:solidFill>
                            <a:srgbClr val="C00000"/>
                          </a:solidFill>
                        </a:rPr>
                        <m:t>𝑓</m:t>
                      </m:r>
                      <m:d>
                        <m:dPr>
                          <m:ctrlPr>
                            <a:rPr lang="es-MX" sz="1900" i="1">
                              <a:solidFill>
                                <a:srgbClr val="C00000"/>
                              </a:solidFill>
                            </a:rPr>
                          </m:ctrlPr>
                        </m:dPr>
                        <m:e>
                          <m:r>
                            <a:rPr lang="es-MX" sz="1900" i="1">
                              <a:solidFill>
                                <a:srgbClr val="C00000"/>
                              </a:solidFill>
                            </a:rPr>
                            <m:t>𝑥</m:t>
                          </m:r>
                        </m:e>
                      </m:d>
                      <m:r>
                        <a:rPr lang="es-MX" sz="1900" i="1">
                          <a:solidFill>
                            <a:srgbClr val="C00000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es-MX" sz="1900" i="1">
                              <a:solidFill>
                                <a:srgbClr val="C00000"/>
                              </a:solidFill>
                            </a:rPr>
                          </m:ctrlPr>
                        </m:sSupPr>
                        <m:e>
                          <m:r>
                            <a:rPr lang="es-MX" sz="1900" i="1">
                              <a:solidFill>
                                <a:srgbClr val="C00000"/>
                              </a:solidFill>
                            </a:rPr>
                            <m:t>𝑒</m:t>
                          </m:r>
                        </m:e>
                        <m:sup>
                          <m:r>
                            <a:rPr lang="es-MX" sz="1900" i="1">
                              <a:solidFill>
                                <a:srgbClr val="C00000"/>
                              </a:solidFill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1900" i="1">
                                  <a:solidFill>
                                    <a:srgbClr val="C00000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s-MX" sz="1900" i="1">
                                  <a:solidFill>
                                    <a:srgbClr val="C00000"/>
                                  </a:solidFill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900" i="1">
                                  <a:solidFill>
                                    <a:srgbClr val="C00000"/>
                                  </a:solidFill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s-MX" sz="1900" i="1">
                          <a:solidFill>
                            <a:srgbClr val="C00000"/>
                          </a:solidFill>
                        </a:rPr>
                        <m:t>−</m:t>
                      </m:r>
                      <m:r>
                        <a:rPr lang="es-MX" sz="1900" i="1">
                          <a:solidFill>
                            <a:srgbClr val="C00000"/>
                          </a:solidFill>
                        </a:rPr>
                        <m:t>𝑥</m:t>
                      </m:r>
                    </m:oMath>
                  </m:oMathPara>
                </a14:m>
                <a:endParaRPr lang="es-MX" sz="19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s-MX" sz="1900" dirty="0"/>
                  <a:t> </a:t>
                </a:r>
              </a:p>
              <a:p>
                <a:pPr marL="0" indent="0">
                  <a:buNone/>
                </a:pPr>
                <a:r>
                  <a:rPr lang="es-MX" sz="1900" dirty="0"/>
                  <a:t>Si la raíz es el valor de x cuando f(x)=0, entonces </a:t>
                </a:r>
                <a:r>
                  <a:rPr lang="es-MX" sz="1900" dirty="0">
                    <a:solidFill>
                      <a:schemeClr val="accent3">
                        <a:lumMod val="50000"/>
                      </a:schemeClr>
                    </a:solidFill>
                  </a:rPr>
                  <a:t>igualamos la función f(x) a 0</a:t>
                </a:r>
              </a:p>
              <a:p>
                <a:pPr marL="0" indent="0">
                  <a:buNone/>
                </a:pPr>
                <a:r>
                  <a:rPr lang="es-MX" sz="19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9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es-MX" sz="1900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s-MX" sz="19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s-MX" sz="19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a:rPr lang="es-MX" sz="19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900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s-MX" sz="1900" i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m:t>−</m:t>
                      </m:r>
                      <m:r>
                        <a:rPr lang="es-MX" sz="1900" i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m:t>𝑥</m:t>
                      </m:r>
                      <m:r>
                        <a:rPr lang="es-MX" sz="1900" i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m:t>=0</m:t>
                      </m:r>
                    </m:oMath>
                  </m:oMathPara>
                </a14:m>
                <a:endParaRPr lang="es-MX" sz="19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s-MX" sz="1900" dirty="0">
                    <a:solidFill>
                      <a:schemeClr val="accent6">
                        <a:lumMod val="75000"/>
                      </a:schemeClr>
                    </a:solidFill>
                  </a:rPr>
                  <a:t>Despejando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9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</m:ctrlPr>
                        </m:sSupPr>
                        <m:e>
                          <m:r>
                            <a:rPr lang="es-MX" sz="19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s-MX" sz="1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s-MX" sz="1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m:t>−</m:t>
                              </m:r>
                              <m:r>
                                <a:rPr lang="es-MX" sz="1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19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s-MX" sz="190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=</m:t>
                      </m:r>
                      <m:r>
                        <a:rPr lang="es-MX" sz="190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𝑥</m:t>
                      </m:r>
                    </m:oMath>
                  </m:oMathPara>
                </a14:m>
                <a:endParaRPr lang="es-MX" sz="19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MX" sz="19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4400F95-1E7A-E845-8CDE-D50768656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887415"/>
                <a:ext cx="11029615" cy="4970585"/>
              </a:xfr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4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629E-A798-4E4C-8FDB-77A11701DD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s-MX" dirty="0"/>
              <a:t>Serie de taylor o Polinomio de taylor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9501E9D6-DDEC-C44A-B874-B2F3C30062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3" y="832339"/>
                <a:ext cx="11029615" cy="602566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MX" sz="1900" dirty="0">
                    <a:solidFill>
                      <a:srgbClr val="7030A0"/>
                    </a:solidFill>
                  </a:rPr>
                  <a:t>Aplicando ln</a:t>
                </a:r>
              </a:p>
              <a:p>
                <a:pPr marL="0" indent="0">
                  <a:buNone/>
                </a:pPr>
                <a:r>
                  <a:rPr lang="es-MX" sz="19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900" i="1" smtClean="0">
                              <a:solidFill>
                                <a:srgbClr val="7030A0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900">
                              <a:solidFill>
                                <a:srgbClr val="7030A0"/>
                              </a:solidFill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MX" sz="1900" i="1">
                                  <a:solidFill>
                                    <a:srgbClr val="7030A0"/>
                                  </a:solidFill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MX" sz="1900" i="1">
                                      <a:solidFill>
                                        <a:srgbClr val="7030A0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s-MX" sz="1900" i="1">
                                      <a:solidFill>
                                        <a:srgbClr val="7030A0"/>
                                      </a:solidFill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s-MX" sz="1900" i="1">
                                          <a:solidFill>
                                            <a:srgbClr val="7030A0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sz="1900" i="1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−</m:t>
                                      </m:r>
                                      <m:r>
                                        <a:rPr lang="es-MX" sz="1900" i="1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sz="1900" i="1">
                                          <a:solidFill>
                                            <a:srgbClr val="7030A0"/>
                                          </a:solidFill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s-MX" sz="1900" i="1">
                          <a:solidFill>
                            <a:srgbClr val="7030A0"/>
                          </a:solidFill>
                        </a:rPr>
                        <m:t>=</m:t>
                      </m:r>
                      <m:func>
                        <m:funcPr>
                          <m:ctrlPr>
                            <a:rPr lang="es-MX" sz="1900" i="1">
                              <a:solidFill>
                                <a:srgbClr val="7030A0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900">
                              <a:solidFill>
                                <a:srgbClr val="7030A0"/>
                              </a:solidFill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MX" sz="1900" i="1">
                                  <a:solidFill>
                                    <a:srgbClr val="7030A0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s-MX" sz="1900" i="1">
                                  <a:solidFill>
                                    <a:srgbClr val="7030A0"/>
                                  </a:solidFill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sz="1900" dirty="0"/>
              </a:p>
              <a:p>
                <a:pPr marL="0" indent="0">
                  <a:buNone/>
                </a:pPr>
                <a:r>
                  <a:rPr lang="es-MX" sz="1900" dirty="0"/>
                  <a:t> </a:t>
                </a:r>
              </a:p>
              <a:p>
                <a:pPr marL="0" indent="0">
                  <a:buNone/>
                </a:pPr>
                <a:r>
                  <a:rPr lang="es-MX" sz="1900" dirty="0">
                    <a:solidFill>
                      <a:srgbClr val="FF22B3"/>
                    </a:solidFill>
                  </a:rPr>
                  <a:t>Entonces:</a:t>
                </a:r>
              </a:p>
              <a:p>
                <a:pPr marL="0" indent="0">
                  <a:buNone/>
                </a:pPr>
                <a:r>
                  <a:rPr lang="es-MX" sz="1900" dirty="0">
                    <a:solidFill>
                      <a:srgbClr val="FF22B3"/>
                    </a:solidFill>
                  </a:rPr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900" i="1">
                              <a:solidFill>
                                <a:srgbClr val="FF22B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900" i="1">
                              <a:solidFill>
                                <a:srgbClr val="FF22B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1900" i="1">
                              <a:solidFill>
                                <a:srgbClr val="FF22B3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900" i="1">
                              <a:solidFill>
                                <a:srgbClr val="FF22B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900" i="1">
                          <a:solidFill>
                            <a:srgbClr val="FF22B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900" i="1">
                              <a:solidFill>
                                <a:srgbClr val="FF22B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900">
                              <a:solidFill>
                                <a:srgbClr val="FF22B3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MX" sz="1900" i="1">
                                  <a:solidFill>
                                    <a:srgbClr val="FF22B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900" i="1">
                                  <a:solidFill>
                                    <a:srgbClr val="FF22B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sz="1900" dirty="0"/>
              </a:p>
              <a:p>
                <a:pPr marL="0" indent="0">
                  <a:buNone/>
                </a:pPr>
                <a:r>
                  <a:rPr lang="es-MX" sz="1900" dirty="0"/>
                  <a:t> </a:t>
                </a:r>
              </a:p>
              <a:p>
                <a:pPr marL="0" indent="0">
                  <a:buNone/>
                </a:pPr>
                <a:r>
                  <a:rPr lang="es-MX" sz="1900" dirty="0"/>
                  <a:t>Resulta imposible despejar x, por lo que tenemos que utilizar un método numérico que nos ayude a encontrar este valor.  </a:t>
                </a:r>
                <a:r>
                  <a:rPr lang="es-MX" sz="1900" u="sng" dirty="0"/>
                  <a:t>Analíticamente no puedo encontrar las raíces de esa función</a:t>
                </a:r>
                <a:r>
                  <a:rPr lang="es-MX" sz="1900" dirty="0"/>
                  <a:t>.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MX" sz="19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9501E9D6-DDEC-C44A-B874-B2F3C3006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3" y="832339"/>
                <a:ext cx="11029615" cy="6025662"/>
              </a:xfrm>
              <a:prstGeom prst="rect">
                <a:avLst/>
              </a:prstGeom>
              <a:blipFill>
                <a:blip r:embed="rId2"/>
                <a:stretch>
                  <a:fillRect l="-460" t="-421" r="-3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F4438F1-C255-FF4C-98C2-F949FE4B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69" y="430823"/>
            <a:ext cx="8569569" cy="642717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0827A0B-CA1D-234A-9306-A4C9C6CB8950}"/>
              </a:ext>
            </a:extLst>
          </p:cNvPr>
          <p:cNvSpPr/>
          <p:nvPr/>
        </p:nvSpPr>
        <p:spPr>
          <a:xfrm>
            <a:off x="398585" y="563391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5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%Graficando por sustitución directa</a:t>
            </a:r>
          </a:p>
          <a:p>
            <a:r>
              <a:rPr lang="es-MX" sz="15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clc; clear all; close all</a:t>
            </a:r>
          </a:p>
          <a:p>
            <a:r>
              <a:rPr lang="es-MX" sz="15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= -10 : 0.1 : 10;</a:t>
            </a:r>
          </a:p>
          <a:p>
            <a:r>
              <a:rPr lang="es-MX" sz="15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 = exp(-x</a:t>
            </a:r>
            <a:r>
              <a:rPr lang="es-MX" sz="15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s-MX" sz="15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^2) – x;</a:t>
            </a:r>
          </a:p>
          <a:p>
            <a:r>
              <a:rPr lang="es-MX" sz="15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plot(x,y)</a:t>
            </a:r>
          </a:p>
          <a:p>
            <a:endParaRPr lang="es-MX" sz="15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sz="1500" dirty="0">
                <a:solidFill>
                  <a:srgbClr val="FF22B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%Graficando con variable simbólica opción 1</a:t>
            </a:r>
          </a:p>
          <a:p>
            <a:r>
              <a:rPr lang="es-MX" sz="1500" dirty="0">
                <a:solidFill>
                  <a:srgbClr val="FF22B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clc; clear all; close all</a:t>
            </a:r>
          </a:p>
          <a:p>
            <a:r>
              <a:rPr lang="en-US" sz="1500" dirty="0" err="1">
                <a:solidFill>
                  <a:srgbClr val="FF22B3"/>
                </a:solidFill>
              </a:rPr>
              <a:t>syms</a:t>
            </a:r>
            <a:r>
              <a:rPr lang="en-US" sz="1500" dirty="0">
                <a:solidFill>
                  <a:srgbClr val="FF22B3"/>
                </a:solidFill>
              </a:rPr>
              <a:t> x</a:t>
            </a:r>
            <a:endParaRPr lang="es-MX" sz="1500" dirty="0">
              <a:solidFill>
                <a:srgbClr val="FF22B3"/>
              </a:solidFill>
            </a:endParaRPr>
          </a:p>
          <a:p>
            <a:r>
              <a:rPr lang="en-US" sz="1500" dirty="0">
                <a:solidFill>
                  <a:srgbClr val="FF22B3"/>
                </a:solidFill>
              </a:rPr>
              <a:t>f = exp(-x^2) - x;</a:t>
            </a:r>
            <a:endParaRPr lang="es-MX" sz="1500" dirty="0">
              <a:solidFill>
                <a:srgbClr val="FF22B3"/>
              </a:solidFill>
            </a:endParaRPr>
          </a:p>
          <a:p>
            <a:r>
              <a:rPr lang="en-US" sz="1500" dirty="0" err="1">
                <a:solidFill>
                  <a:srgbClr val="FF22B3"/>
                </a:solidFill>
              </a:rPr>
              <a:t>ezplot</a:t>
            </a:r>
            <a:r>
              <a:rPr lang="en-US" sz="1500" dirty="0">
                <a:solidFill>
                  <a:srgbClr val="FF22B3"/>
                </a:solidFill>
              </a:rPr>
              <a:t>(f,[-10, 10]) </a:t>
            </a:r>
          </a:p>
          <a:p>
            <a:endParaRPr lang="en-US" sz="1500" dirty="0">
              <a:solidFill>
                <a:srgbClr val="FF22B3"/>
              </a:solidFill>
            </a:endParaRPr>
          </a:p>
          <a:p>
            <a:r>
              <a:rPr lang="es-MX" sz="1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%Graficando con variable simbólica opción 2</a:t>
            </a:r>
          </a:p>
          <a:p>
            <a:r>
              <a:rPr lang="es-MX" sz="1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clc; clear all; close all</a:t>
            </a:r>
            <a:endParaRPr lang="en-US" sz="1500" dirty="0">
              <a:solidFill>
                <a:srgbClr val="FF0000"/>
              </a:solidFill>
            </a:endParaRPr>
          </a:p>
          <a:p>
            <a:r>
              <a:rPr lang="en-US" sz="1500" dirty="0" err="1">
                <a:solidFill>
                  <a:srgbClr val="FF0000"/>
                </a:solidFill>
              </a:rPr>
              <a:t>syms</a:t>
            </a:r>
            <a:r>
              <a:rPr lang="en-US" sz="1500" dirty="0">
                <a:solidFill>
                  <a:srgbClr val="FF0000"/>
                </a:solidFill>
              </a:rPr>
              <a:t> x</a:t>
            </a:r>
            <a:endParaRPr lang="es-MX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f = exp(-x^2) - x;</a:t>
            </a:r>
            <a:endParaRPr lang="es-MX" sz="1500" dirty="0">
              <a:solidFill>
                <a:srgbClr val="FF0000"/>
              </a:solidFill>
            </a:endParaRPr>
          </a:p>
          <a:p>
            <a:r>
              <a:rPr lang="es-MX" sz="1500" dirty="0">
                <a:solidFill>
                  <a:srgbClr val="FF0000"/>
                </a:solidFill>
              </a:rPr>
              <a:t>x = -10 : 0.1 : 10;</a:t>
            </a:r>
          </a:p>
          <a:p>
            <a:r>
              <a:rPr lang="es-MX" sz="1500" dirty="0">
                <a:solidFill>
                  <a:srgbClr val="FF0000"/>
                </a:solidFill>
              </a:rPr>
              <a:t>y = subs(f,x);</a:t>
            </a:r>
          </a:p>
          <a:p>
            <a:r>
              <a:rPr lang="es-MX" sz="1500" dirty="0">
                <a:solidFill>
                  <a:srgbClr val="FF0000"/>
                </a:solidFill>
              </a:rPr>
              <a:t>plot(x,y)</a:t>
            </a:r>
          </a:p>
          <a:p>
            <a:endParaRPr lang="es-MX" sz="1500" dirty="0">
              <a:solidFill>
                <a:srgbClr val="FF22B3"/>
              </a:solidFill>
            </a:endParaRPr>
          </a:p>
          <a:p>
            <a:r>
              <a:rPr lang="es-MX" sz="15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%Graficando con variable inline</a:t>
            </a:r>
          </a:p>
          <a:p>
            <a:r>
              <a:rPr lang="es-MX" sz="15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clc; clear all; close all</a:t>
            </a:r>
            <a:endParaRPr lang="es-MX" sz="1500" dirty="0">
              <a:solidFill>
                <a:srgbClr val="7030A0"/>
              </a:solidFill>
            </a:endParaRPr>
          </a:p>
          <a:p>
            <a:r>
              <a:rPr lang="es-MX" sz="1500" dirty="0">
                <a:solidFill>
                  <a:srgbClr val="7030A0"/>
                </a:solidFill>
              </a:rPr>
              <a:t>f = inline(‘exp(-x.^2)-x’);</a:t>
            </a:r>
          </a:p>
          <a:p>
            <a:r>
              <a:rPr lang="es-MX" sz="1500" dirty="0">
                <a:solidFill>
                  <a:srgbClr val="7030A0"/>
                </a:solidFill>
              </a:rPr>
              <a:t>x = -10 : 0.1 : 10;</a:t>
            </a:r>
          </a:p>
          <a:p>
            <a:r>
              <a:rPr lang="es-MX" sz="1500" dirty="0">
                <a:solidFill>
                  <a:srgbClr val="7030A0"/>
                </a:solidFill>
              </a:rPr>
              <a:t>y = f(x);</a:t>
            </a:r>
          </a:p>
          <a:p>
            <a:r>
              <a:rPr lang="es-MX" sz="1500" dirty="0">
                <a:solidFill>
                  <a:srgbClr val="7030A0"/>
                </a:solidFill>
              </a:rPr>
              <a:t>plot(x,y)</a:t>
            </a:r>
          </a:p>
          <a:p>
            <a:endParaRPr lang="es-MX" sz="1500" dirty="0">
              <a:solidFill>
                <a:srgbClr val="FF22B3"/>
              </a:solidFill>
            </a:endParaRPr>
          </a:p>
          <a:p>
            <a:endParaRPr lang="es-MX" sz="15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nillo 4">
            <a:extLst>
              <a:ext uri="{FF2B5EF4-FFF2-40B4-BE49-F238E27FC236}">
                <a16:creationId xmlns:a16="http://schemas.microsoft.com/office/drawing/2014/main" id="{5FBFABA1-4A7A-3344-84F2-544F96B1E3D9}"/>
              </a:ext>
            </a:extLst>
          </p:cNvPr>
          <p:cNvSpPr/>
          <p:nvPr/>
        </p:nvSpPr>
        <p:spPr>
          <a:xfrm>
            <a:off x="8276493" y="3305908"/>
            <a:ext cx="492370" cy="480646"/>
          </a:xfrm>
          <a:prstGeom prst="donut">
            <a:avLst>
              <a:gd name="adj" fmla="val 5391"/>
            </a:avLst>
          </a:prstGeom>
          <a:ln>
            <a:solidFill>
              <a:srgbClr val="C87A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5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1A64C0-0D5A-BB43-8B2E-BD9416C1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029"/>
            <a:ext cx="8335108" cy="6251331"/>
          </a:xfrm>
          <a:prstGeom prst="rect">
            <a:avLst/>
          </a:prstGeom>
        </p:spPr>
      </p:pic>
      <p:sp>
        <p:nvSpPr>
          <p:cNvPr id="4" name="Marco 3">
            <a:extLst>
              <a:ext uri="{FF2B5EF4-FFF2-40B4-BE49-F238E27FC236}">
                <a16:creationId xmlns:a16="http://schemas.microsoft.com/office/drawing/2014/main" id="{794F53F5-27A4-E543-803D-C4D1BE945DBE}"/>
              </a:ext>
            </a:extLst>
          </p:cNvPr>
          <p:cNvSpPr/>
          <p:nvPr/>
        </p:nvSpPr>
        <p:spPr>
          <a:xfrm>
            <a:off x="4372709" y="3575540"/>
            <a:ext cx="1184030" cy="633046"/>
          </a:xfrm>
          <a:prstGeom prst="frame">
            <a:avLst>
              <a:gd name="adj1" fmla="val 379"/>
            </a:avLst>
          </a:prstGeom>
          <a:ln>
            <a:solidFill>
              <a:srgbClr val="FF00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3173A7-1C8C-5148-83DE-B513EC4FA4A5}"/>
              </a:ext>
            </a:extLst>
          </p:cNvPr>
          <p:cNvSpPr/>
          <p:nvPr/>
        </p:nvSpPr>
        <p:spPr>
          <a:xfrm>
            <a:off x="7813029" y="3224528"/>
            <a:ext cx="4232837" cy="646331"/>
          </a:xfrm>
          <a:prstGeom prst="rect">
            <a:avLst/>
          </a:prstGeom>
          <a:ln>
            <a:solidFill>
              <a:srgbClr val="FF00DF"/>
            </a:solidFill>
          </a:ln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 acuerdo al método gráfico la raíz de la función es 0.7</a:t>
            </a:r>
          </a:p>
        </p:txBody>
      </p:sp>
    </p:spTree>
    <p:extLst>
      <p:ext uri="{BB962C8B-B14F-4D97-AF65-F5344CB8AC3E}">
        <p14:creationId xmlns:p14="http://schemas.microsoft.com/office/powerpoint/2010/main" val="11677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4629E-A798-4E4C-8FDB-77A1170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E70738-3494-4B45-AC5E-362888171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715956"/>
                <a:ext cx="11029615" cy="23305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dirty="0"/>
                  <a:t>Encontrar las raíces de las siguientes funciones con el método gráfico con una precisión de 4 cifras decimales.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lvl="0"/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𝒇</m:t>
                    </m:r>
                    <m:d>
                      <m:dPr>
                        <m:ctrlP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𝒙</m:t>
                        </m:r>
                      </m:e>
                    </m:d>
                    <m:r>
                      <a:rPr lang="es-MX" b="1" i="1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=</m:t>
                    </m:r>
                    <m:r>
                      <a:rPr lang="es-MX" b="1" i="1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𝟑</m:t>
                    </m:r>
                    <m:sSup>
                      <m:sSupPr>
                        <m:ctrlP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𝒆</m:t>
                        </m:r>
                      </m:e>
                      <m:sup>
                        <m: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−</m:t>
                        </m:r>
                        <m:sSup>
                          <m:sSupPr>
                            <m:ctrlPr>
                              <a:rPr lang="es-MX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</a:rPr>
                            </m:ctrlPr>
                          </m:sSupPr>
                          <m:e>
                            <m:r>
                              <a:rPr lang="es-MX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</a:rPr>
                              <m:t>𝒙</m:t>
                            </m:r>
                          </m:e>
                          <m:sup>
                            <m:r>
                              <a:rPr lang="es-MX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s-MX" b="1" i="1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m:t>−</m:t>
                    </m:r>
                    <m:sSup>
                      <m:sSupPr>
                        <m:ctrlP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s-MX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</a:rPr>
                            </m:ctrlPr>
                          </m:fPr>
                          <m:num>
                            <m:r>
                              <a:rPr lang="es-MX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</a:rPr>
                              <m:t>𝟏</m:t>
                            </m:r>
                          </m:num>
                          <m:den>
                            <m:r>
                              <a:rPr lang="es-MX" b="1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</a:rPr>
                              <m:t>𝟐</m:t>
                            </m:r>
                          </m:den>
                        </m:f>
                        <m: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𝒙</m:t>
                        </m:r>
                      </m:e>
                      <m:sup>
                        <m:r>
                          <a:rPr lang="es-MX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dirty="0">
                    <a:solidFill>
                      <a:schemeClr val="accent3">
                        <a:lumMod val="75000"/>
                      </a:schemeClr>
                    </a:solidFill>
                  </a:rPr>
                  <a:t>	</a:t>
                </a:r>
              </a:p>
              <a:p>
                <a:pPr marL="324000" lvl="1" indent="0">
                  <a:buNone/>
                </a:pPr>
                <a:endParaRPr lang="es-MX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E70738-3494-4B45-AC5E-362888171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715956"/>
                <a:ext cx="11029615" cy="2330527"/>
              </a:xfrm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81AD80F-0A40-E943-B8B4-5320E8AD22D1}"/>
                  </a:ext>
                </a:extLst>
              </p:cNvPr>
              <p:cNvSpPr/>
              <p:nvPr/>
            </p:nvSpPr>
            <p:spPr>
              <a:xfrm>
                <a:off x="4457822" y="2687286"/>
                <a:ext cx="2638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chemeClr val="accent3">
                      <a:lumMod val="50000"/>
                    </a:schemeClr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s-MX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MX" b="0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s-MX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MX" b="1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s-MX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MX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s-MX" b="0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MX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81AD80F-0A40-E943-B8B4-5320E8AD2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22" y="2687286"/>
                <a:ext cx="2638928" cy="369332"/>
              </a:xfrm>
              <a:prstGeom prst="rect">
                <a:avLst/>
              </a:prstGeom>
              <a:blipFill>
                <a:blip r:embed="rId4"/>
                <a:stretch>
                  <a:fillRect l="-957" t="-3333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7726DC4-7160-E347-B6BB-D4D293C1FC1B}"/>
                  </a:ext>
                </a:extLst>
              </p:cNvPr>
              <p:cNvSpPr/>
              <p:nvPr/>
            </p:nvSpPr>
            <p:spPr>
              <a:xfrm>
                <a:off x="8607782" y="2684208"/>
                <a:ext cx="2809487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chemeClr val="accent3">
                      <a:lumMod val="50000"/>
                    </a:schemeClr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s-MX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MX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s-MX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s-MX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MX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s-MX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MX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s-MX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s-MX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s-MX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7726DC4-7160-E347-B6BB-D4D293C1F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782" y="2684208"/>
                <a:ext cx="2809487" cy="372410"/>
              </a:xfrm>
              <a:prstGeom prst="rect">
                <a:avLst/>
              </a:prstGeom>
              <a:blipFill>
                <a:blip r:embed="rId5"/>
                <a:stretch>
                  <a:fillRect l="-1345" b="-2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BDA2CF06-C260-1E44-9997-1F2F59D971AA}"/>
              </a:ext>
            </a:extLst>
          </p:cNvPr>
          <p:cNvSpPr/>
          <p:nvPr/>
        </p:nvSpPr>
        <p:spPr>
          <a:xfrm>
            <a:off x="231228" y="3570521"/>
            <a:ext cx="39203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 = inline(‘3*exp(-x.^2) – 1/2*x.^2’);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  <a:p>
            <a:pPr marL="324000" lvl="1" indent="0">
              <a:buNone/>
            </a:pPr>
            <a:r>
              <a:rPr lang="es-MX" dirty="0">
                <a:solidFill>
                  <a:schemeClr val="accent3">
                    <a:lumMod val="75000"/>
                  </a:schemeClr>
                </a:solidFill>
              </a:rPr>
              <a:t>x = -5 : 0.0001 : 5;</a:t>
            </a:r>
          </a:p>
          <a:p>
            <a:pPr marL="324000" lvl="1" indent="0">
              <a:buNone/>
            </a:pPr>
            <a:r>
              <a:rPr lang="es-MX" dirty="0">
                <a:solidFill>
                  <a:schemeClr val="accent3">
                    <a:lumMod val="75000"/>
                  </a:schemeClr>
                </a:solidFill>
              </a:rPr>
              <a:t>y = f(x);</a:t>
            </a:r>
          </a:p>
          <a:p>
            <a:pPr marL="324000" lvl="1" indent="0">
              <a:buNone/>
            </a:pPr>
            <a:r>
              <a:rPr lang="es-MX" dirty="0">
                <a:solidFill>
                  <a:schemeClr val="accent3">
                    <a:lumMod val="75000"/>
                  </a:schemeClr>
                </a:solidFill>
              </a:rPr>
              <a:t>plot(x,y), grid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hold on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plot(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x,zeros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(size(x)),'k')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 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  <a:p>
            <a:pPr marL="324000" lvl="1" indent="0">
              <a:buNone/>
            </a:pPr>
            <a:r>
              <a:rPr lang="es-MX" b="1" dirty="0">
                <a:solidFill>
                  <a:schemeClr val="accent3">
                    <a:lumMod val="75000"/>
                  </a:schemeClr>
                </a:solidFill>
              </a:rPr>
              <a:t>x1=1.1968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  <a:p>
            <a:pPr marL="324000" lvl="1" indent="0">
              <a:buNone/>
            </a:pPr>
            <a:r>
              <a:rPr lang="es-MX" b="1" dirty="0">
                <a:solidFill>
                  <a:schemeClr val="accent3">
                    <a:lumMod val="75000"/>
                  </a:schemeClr>
                </a:solidFill>
              </a:rPr>
              <a:t>x2=-1.1968</a:t>
            </a:r>
            <a:endParaRPr lang="es-MX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4546ACA-D503-2240-AC0E-1AE8F7A027EC}"/>
              </a:ext>
            </a:extLst>
          </p:cNvPr>
          <p:cNvSpPr/>
          <p:nvPr/>
        </p:nvSpPr>
        <p:spPr>
          <a:xfrm>
            <a:off x="4677103" y="3570521"/>
            <a:ext cx="35945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 = inline(‘5*cos(3*x)+x’);</a:t>
            </a:r>
            <a:endParaRPr lang="es-MX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= -5 : 0.0001 : 5;</a:t>
            </a:r>
          </a:p>
          <a:p>
            <a:r>
              <a:rPr lang="es-MX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 = f(x);</a:t>
            </a:r>
          </a:p>
          <a:p>
            <a:r>
              <a:rPr lang="es-MX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plot(x,y), grid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hold on</a:t>
            </a:r>
            <a:endParaRPr lang="es-MX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plot(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x,zeros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(size(x)),'k')</a:t>
            </a:r>
            <a:endParaRPr lang="es-MX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primer raíz positiva es 0.5611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5F347A5-F64C-D14A-8F8F-11F2256E6E94}"/>
              </a:ext>
            </a:extLst>
          </p:cNvPr>
          <p:cNvSpPr/>
          <p:nvPr/>
        </p:nvSpPr>
        <p:spPr>
          <a:xfrm>
            <a:off x="8607782" y="3570521"/>
            <a:ext cx="39203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 = inline(‘1e-5*exp(x) - 10’);</a:t>
            </a:r>
          </a:p>
          <a:p>
            <a:r>
              <a:rPr lang="es-MX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= -20 : 0.0001 : 20;</a:t>
            </a:r>
          </a:p>
          <a:p>
            <a:r>
              <a:rPr lang="es-MX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 = f(x);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grid</a:t>
            </a:r>
            <a:endParaRPr lang="es-MX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hold on</a:t>
            </a:r>
            <a:endParaRPr lang="es-MX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plot(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x,zeros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(size(x)),'k')</a:t>
            </a:r>
            <a:endParaRPr lang="es-MX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MX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La raíz está en x=13.8155</a:t>
            </a:r>
          </a:p>
        </p:txBody>
      </p:sp>
    </p:spTree>
    <p:extLst>
      <p:ext uri="{BB962C8B-B14F-4D97-AF65-F5344CB8AC3E}">
        <p14:creationId xmlns:p14="http://schemas.microsoft.com/office/powerpoint/2010/main" val="12839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3AC49-51E0-584F-8A60-31836643D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Método de bisección 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8EFE83-59FD-8C44-BDAF-F09316F3F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Búsqueda de raíces</a:t>
            </a:r>
          </a:p>
        </p:txBody>
      </p:sp>
    </p:spTree>
    <p:extLst>
      <p:ext uri="{BB962C8B-B14F-4D97-AF65-F5344CB8AC3E}">
        <p14:creationId xmlns:p14="http://schemas.microsoft.com/office/powerpoint/2010/main" val="4038724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5714F6E793D448F32ECBC8185D1F3" ma:contentTypeVersion="2" ma:contentTypeDescription="Create a new document." ma:contentTypeScope="" ma:versionID="01fd6f68634efef5bc3ed1d1fdde3430">
  <xsd:schema xmlns:xsd="http://www.w3.org/2001/XMLSchema" xmlns:xs="http://www.w3.org/2001/XMLSchema" xmlns:p="http://schemas.microsoft.com/office/2006/metadata/properties" xmlns:ns2="6e6a7b3f-9851-458d-8b45-dbf58f4b0206" targetNamespace="http://schemas.microsoft.com/office/2006/metadata/properties" ma:root="true" ma:fieldsID="ee7dbd750463808f914e105798045a52" ns2:_="">
    <xsd:import namespace="6e6a7b3f-9851-458d-8b45-dbf58f4b0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a7b3f-9851-458d-8b45-dbf58f4b0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4737F0-15CA-46CC-A126-C1D65A32D5EC}"/>
</file>

<file path=customXml/itemProps2.xml><?xml version="1.0" encoding="utf-8"?>
<ds:datastoreItem xmlns:ds="http://schemas.openxmlformats.org/officeDocument/2006/customXml" ds:itemID="{484CE18A-AAAB-44E5-BBCC-A63134322529}"/>
</file>

<file path=customXml/itemProps3.xml><?xml version="1.0" encoding="utf-8"?>
<ds:datastoreItem xmlns:ds="http://schemas.openxmlformats.org/officeDocument/2006/customXml" ds:itemID="{A9919D49-C75E-4736-94CD-DB79B4747D9C}"/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1708</Words>
  <Application>Microsoft Macintosh PowerPoint</Application>
  <PresentationFormat>Panorámica</PresentationFormat>
  <Paragraphs>245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Times</vt:lpstr>
      <vt:lpstr>Times New Roman</vt:lpstr>
      <vt:lpstr>Wingdings</vt:lpstr>
      <vt:lpstr>Wingdings 2</vt:lpstr>
      <vt:lpstr>Dividendo</vt:lpstr>
      <vt:lpstr>Búsqueda de raíces</vt:lpstr>
      <vt:lpstr>Introducción </vt:lpstr>
      <vt:lpstr>Método Gráfico</vt:lpstr>
      <vt:lpstr>Método Gráfico</vt:lpstr>
      <vt:lpstr>Serie de taylor o Polinomio de taylor</vt:lpstr>
      <vt:lpstr>Presentación de PowerPoint</vt:lpstr>
      <vt:lpstr>Presentación de PowerPoint</vt:lpstr>
      <vt:lpstr>ejercicio</vt:lpstr>
      <vt:lpstr>Método de bisección </vt:lpstr>
      <vt:lpstr>Método de bisección</vt:lpstr>
      <vt:lpstr>Criterios de búsqueda</vt:lpstr>
      <vt:lpstr>Algoritmo </vt:lpstr>
      <vt:lpstr>Condiciones </vt:lpstr>
      <vt:lpstr>Ejemplo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Polinomio de Taylor </dc:title>
  <dc:creator>Pamela Vera Tizatl</dc:creator>
  <cp:lastModifiedBy>Pamela Vera Tizatl</cp:lastModifiedBy>
  <cp:revision>7</cp:revision>
  <dcterms:created xsi:type="dcterms:W3CDTF">2021-08-23T06:25:43Z</dcterms:created>
  <dcterms:modified xsi:type="dcterms:W3CDTF">2021-08-31T23:30:04Z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0x010100E025714F6E793D448F32ECBC8185D1F3</vt:lpwstr>
  </property>
</Properties>
</file>