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0" r:id="rId13"/>
    <p:sldId id="271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González Pascual" initials="VGP" lastIdx="1" clrIdx="0">
    <p:extLst>
      <p:ext uri="{19B8F6BF-5375-455C-9EA6-DF929625EA0E}">
        <p15:presenceInfo xmlns:p15="http://schemas.microsoft.com/office/powerpoint/2012/main" userId="a90408e7cfb41b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A95B-39F5-4929-A22A-2B1964B50B74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E1FF-4783-4AD0-BD2E-1C0A12E0B5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0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/>
                  <a:t>Debido a que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se aproxima acero en ir de a) a c), la aproximación por diferencias</a:t>
                </a:r>
                <a:r>
                  <a:rPr lang="es-MX" baseline="0" dirty="0"/>
                  <a:t> se convierte en una derivada</a:t>
                </a:r>
                <a:endParaRPr lang="es-MX" dirty="0"/>
              </a:p>
            </p:txBody>
          </p:sp>
        </mc:Choice>
        <mc:Fallback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/>
                  <a:t>Debido a que </a:t>
                </a:r>
                <a:r>
                  <a:rPr lang="es-MX" i="0">
                    <a:latin typeface="Cambria Math" panose="02040503050406030204" pitchFamily="18" charset="0"/>
                  </a:rPr>
                  <a:t>∆</a:t>
                </a:r>
                <a:r>
                  <a:rPr lang="es-MX" b="0" i="0">
                    <a:latin typeface="Cambria Math" panose="02040503050406030204" pitchFamily="18" charset="0"/>
                  </a:rPr>
                  <a:t>𝑥 </a:t>
                </a:r>
                <a:r>
                  <a:rPr lang="es-MX" dirty="0"/>
                  <a:t>se aproxima acero en ir de a) a c), la aproximación por diferencias</a:t>
                </a:r>
                <a:r>
                  <a:rPr lang="es-MX" baseline="0" dirty="0"/>
                  <a:t> se convierte en una derivada</a:t>
                </a:r>
                <a:endParaRPr lang="es-MX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E1FF-4783-4AD0-BD2E-1C0A12E0B53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87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derivada es la pendiente de la tangente a la curva en x</a:t>
            </a:r>
            <a:r>
              <a:rPr lang="es-MX" baseline="-25000" dirty="0"/>
              <a:t>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E1FF-4783-4AD0-BD2E-1C0A12E0B53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49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 finita dividida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E1FF-4783-4AD0-BD2E-1C0A12E0B531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21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/>
                  <a:t>Este caso en particular ….   Primera diferencia hacia adelante. Al término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s-MX" dirty="0"/>
                  <a:t> se le conoce como la primera</a:t>
                </a:r>
                <a:r>
                  <a:rPr lang="es-MX" baseline="0" dirty="0"/>
                  <a:t> diferencia finita dividida</a:t>
                </a:r>
                <a:endParaRPr lang="es-MX" dirty="0"/>
              </a:p>
            </p:txBody>
          </p:sp>
        </mc:Choice>
        <mc:Fallback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/>
                  <a:t>Este caso en particular ….   Primera diferencia hacia adelante. Al término </a:t>
                </a:r>
                <a:r>
                  <a:rPr lang="es-MX" i="0">
                    <a:latin typeface="Cambria Math" panose="02040503050406030204" pitchFamily="18" charset="0"/>
                  </a:rPr>
                  <a:t>∆</a:t>
                </a:r>
                <a:r>
                  <a:rPr lang="es-MX" b="0" i="0">
                    <a:latin typeface="Cambria Math" panose="02040503050406030204" pitchFamily="18" charset="0"/>
                  </a:rPr>
                  <a:t>𝑓/ℎ</a:t>
                </a:r>
                <a:r>
                  <a:rPr lang="es-MX" dirty="0"/>
                  <a:t> se le conoce como la primera</a:t>
                </a:r>
                <a:r>
                  <a:rPr lang="es-MX" baseline="0" dirty="0"/>
                  <a:t> diferencia finita dividida</a:t>
                </a:r>
                <a:endParaRPr lang="es-MX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E1FF-4783-4AD0-BD2E-1C0A12E0B531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75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B4EAD-C96B-4992-8AA9-92CB1426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F7C3E-233F-4D0E-B175-B7FEB59C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346F6-09C7-498B-95DE-E12D76A2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BBCBB-C872-424B-8EE1-9B74DB45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0BFF0-A295-461A-BAFE-90BA25B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49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2DD40-424A-43DD-A729-37DEE684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DCFB76-DF27-479E-9A30-8AA3A3BC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606A8-E1B0-4177-8C28-2A59A06B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28D36-9A26-4563-A0D0-30954248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1C972-EF7F-4E7E-A9DD-A4771A6D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82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08995-E6C5-42CD-ADBA-E75C827F4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0DC043-C840-49D2-8C15-6D08375E1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13686-4463-4AB8-B125-287999FB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16BED-6226-48FA-B310-16CBD2BA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BF166-7556-42E7-99C7-449C92BB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66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93AD-F506-408E-9D8B-10EB8ED3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94846-B083-4B3C-841C-7878DB72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11D7C-FC89-44F3-A9D5-61A8D98A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DBF10-63F7-476E-AC08-65D9E249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ABBE-35CD-4C7E-AF0A-E35593C1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5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B2F7-75B6-4A7E-B0CE-DE3F6D52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15BF3-D279-4E46-BE6B-684640DB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621A6-B1BE-4B41-BD80-7DF564E5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4FAB3-B02A-4720-A78A-52E214C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BF5EB-25BF-4D4C-9D9A-F4C8825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1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3954B-AF79-4D2F-B3FD-7A85483C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9F9E3-088D-4A70-935B-FA77FBA4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1656FC-61B6-4CD4-8937-56F9BB1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17B45-3595-44B3-B7FC-75F635E8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08E95-581A-471D-9182-35CDC8F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206D8-959A-4BB9-A392-7D8ED58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2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4E8F-AD3E-4D40-A21B-ACF12E59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CB635-334E-4F38-A388-D57457A8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A9C99-6097-428B-86C2-B21F67CA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DBFA0-729A-4408-B35C-BF9EEA76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79D569-DE78-47AD-9118-994E391DA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8D6116-E5D0-4D3B-A9EF-CD8E8121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CD2A0-C734-4330-80EE-6DE981C0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9B3FD9-38E2-47C9-ABBA-AEB98C80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99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342D-5951-49B2-8F23-2DE0E4F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3FF3F0-BDDA-4100-9556-0CE2E10C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E7B5F-8AF4-41C6-BD03-A9DD7DF3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3364B6-493B-4FC8-AE5C-D045C751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5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7C5F6C-AD23-4D16-BD33-0D97CBA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641EA6-C411-40C0-A42C-C9736428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4C1EB-7CF0-4B9E-9502-0197E0D2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1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C7E07-1DBB-423C-87A0-BACEAC64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5AE82-BD88-46B9-80F4-9F117433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8C4FE0-FC4B-4E1E-A1C7-D9063B15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5A6190-5372-4FB5-AF40-C5E13F80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FBD46-69F0-4DBD-9405-94D445F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254B04-D979-48D7-8613-D922028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2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3ED7-8D83-4DBD-9808-71329CFC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4DEA39-4391-47A7-93E1-8DD573A7A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5D3C4-2355-42B2-A342-F7BDC316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775EC-0B6C-4184-A574-00E40DE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F8F5E-52E8-443E-9AD0-436B0400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7084B-C0AA-4424-9A63-2813D6DA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12B75-C1AE-4872-9F71-EC9D815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EA68DC-286A-43A5-B638-017A1112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BC78B-D20B-4E9E-8803-1E7B520D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99B6-108E-43E8-98D1-CC8D40AC1DBB}" type="datetimeFigureOut">
              <a:rPr lang="es-MX" smtClean="0"/>
              <a:t>26/10/2019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49BD8-85C3-4A15-9313-3A58B7E06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41B1D-268E-46D8-BEF3-F538E179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5507-38A1-43EF-8DB3-356631917B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66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F869A1-3A8F-46D5-876E-7407941B4EEA}"/>
              </a:ext>
            </a:extLst>
          </p:cNvPr>
          <p:cNvSpPr txBox="1"/>
          <p:nvPr/>
        </p:nvSpPr>
        <p:spPr>
          <a:xfrm>
            <a:off x="882617" y="2439004"/>
            <a:ext cx="10426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dirty="0"/>
              <a:t>Diferenciación Numérica</a:t>
            </a:r>
          </a:p>
        </p:txBody>
      </p:sp>
    </p:spTree>
    <p:extLst>
      <p:ext uri="{BB962C8B-B14F-4D97-AF65-F5344CB8AC3E}">
        <p14:creationId xmlns:p14="http://schemas.microsoft.com/office/powerpoint/2010/main" val="371882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A12E14-CF41-4E1D-9E5C-3456CB3A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404" y="797454"/>
            <a:ext cx="7288321" cy="15562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DF5C98-ED4B-4008-827B-0D9589BFE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04" y="3429000"/>
            <a:ext cx="4320571" cy="14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63DF86-6EC6-49DF-AE54-516F7D7F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919287"/>
            <a:ext cx="77438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DCDD58-5302-4BD9-99D0-5F5B03CC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335239"/>
            <a:ext cx="10261599" cy="61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6A069D-331E-42D3-8532-E277336E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147"/>
            <a:ext cx="3081867" cy="67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C50416-3014-444F-8994-F342F1B7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4" y="1016000"/>
            <a:ext cx="9828271" cy="41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C2638E-B5E7-4BC2-AA85-E0DDB56B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8" y="1069151"/>
            <a:ext cx="11605519" cy="46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9CFBA5-8439-4201-8E3B-011E7914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263152"/>
            <a:ext cx="10515599" cy="63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2F41C8-3955-4A0C-AB4B-8997373D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65" y="0"/>
            <a:ext cx="581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0F6EB-22E1-42C9-8435-F80BEC20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34" y="73951"/>
            <a:ext cx="7010400" cy="66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E03B7D-8CC3-4835-BF43-60C31080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34" y="107581"/>
            <a:ext cx="7366000" cy="65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D2D577-9722-4138-8692-A91315E17C7A}"/>
              </a:ext>
            </a:extLst>
          </p:cNvPr>
          <p:cNvSpPr/>
          <p:nvPr/>
        </p:nvSpPr>
        <p:spPr>
          <a:xfrm>
            <a:off x="3048000" y="26903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OBJETIVO 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2800" dirty="0">
                <a:solidFill>
                  <a:srgbClr val="000000"/>
                </a:solidFill>
                <a:latin typeface="Arial" panose="020B0604020202020204" pitchFamily="34" charset="0"/>
              </a:rPr>
              <a:t>El alumno será capaz de aproximar el valor de las derivadas de diferente orden de una función tabular mediante diferencias finitas divididas hacia delante, hacia atrás y central.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7375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E62A6FE-0378-43F2-8AE1-6D219621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8" y="74930"/>
            <a:ext cx="9759811" cy="67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CC1464-2899-4191-814D-4A2E060B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" y="1065098"/>
            <a:ext cx="10178685" cy="23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5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7AD929-E68A-4976-9A87-A2DF32BB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998133"/>
            <a:ext cx="10061643" cy="19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5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8622C1D-5DB9-4136-B3B9-D1745AE0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2865"/>
            <a:ext cx="5792437" cy="18388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138B52-5F81-486A-8FF6-9A991BFC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3016"/>
            <a:ext cx="5792437" cy="27769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2F00E8-A2E3-4BB9-9AB8-BE96F631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935" y="1022866"/>
            <a:ext cx="6214084" cy="37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247428-79A1-48BA-ABF3-475B5AEED8D9}"/>
              </a:ext>
            </a:extLst>
          </p:cNvPr>
          <p:cNvSpPr txBox="1"/>
          <p:nvPr/>
        </p:nvSpPr>
        <p:spPr>
          <a:xfrm>
            <a:off x="735654" y="1738649"/>
            <a:ext cx="107206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La derivada</a:t>
            </a:r>
          </a:p>
          <a:p>
            <a:endParaRPr lang="es-MX" sz="4000" dirty="0"/>
          </a:p>
          <a:p>
            <a:r>
              <a:rPr lang="es-MX" sz="4000" dirty="0"/>
              <a:t>Es la razón de cambio de una variable dependiente</a:t>
            </a:r>
          </a:p>
          <a:p>
            <a:r>
              <a:rPr lang="es-MX" sz="4000" dirty="0"/>
              <a:t>con respecto a una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263534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B40F64-65A6-4F45-A1D6-E7AEB4405157}"/>
              </a:ext>
            </a:extLst>
          </p:cNvPr>
          <p:cNvSpPr txBox="1"/>
          <p:nvPr/>
        </p:nvSpPr>
        <p:spPr>
          <a:xfrm>
            <a:off x="231819" y="1687133"/>
            <a:ext cx="11276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/>
              <a:t>La definición matemática de la derivada empieza con </a:t>
            </a:r>
          </a:p>
          <a:p>
            <a:pPr algn="ctr"/>
            <a:r>
              <a:rPr lang="es-MX" sz="4000" dirty="0"/>
              <a:t>una aproximación por diferencias: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DE9442-76C0-4EBF-BCCC-6CF9C20A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495003"/>
            <a:ext cx="5865521" cy="16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65A651-60A7-4748-B42F-5703DBB8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2090737"/>
            <a:ext cx="7934325" cy="26765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5357409-38F8-4276-A604-C518D897FC2D}"/>
              </a:ext>
            </a:extLst>
          </p:cNvPr>
          <p:cNvSpPr txBox="1"/>
          <p:nvPr/>
        </p:nvSpPr>
        <p:spPr>
          <a:xfrm>
            <a:off x="1134533" y="1388533"/>
            <a:ext cx="361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 definición gráfica de una derivada</a:t>
            </a:r>
          </a:p>
        </p:txBody>
      </p:sp>
    </p:spTree>
    <p:extLst>
      <p:ext uri="{BB962C8B-B14F-4D97-AF65-F5344CB8AC3E}">
        <p14:creationId xmlns:p14="http://schemas.microsoft.com/office/powerpoint/2010/main" val="33997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D8D69D-DF66-4062-8B74-C397470F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37" y="4334934"/>
            <a:ext cx="6872633" cy="18917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05FCA2-7337-431C-9A85-89AA3EDC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478" y="1089553"/>
            <a:ext cx="2495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61EC19-0D56-4774-8E94-9D037964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866775"/>
            <a:ext cx="3914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CF92E3-3043-41D9-A709-C1AC7AA8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2"/>
            <a:ext cx="11582400" cy="1183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602D1E-01B2-46CE-9A56-036232609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208" y="2947987"/>
            <a:ext cx="5541584" cy="11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7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Office PowerPoint</Application>
  <PresentationFormat>Panorámica</PresentationFormat>
  <Paragraphs>18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González Pascual</dc:creator>
  <cp:lastModifiedBy>Victor González Pascual</cp:lastModifiedBy>
  <cp:revision>4</cp:revision>
  <dcterms:created xsi:type="dcterms:W3CDTF">2019-10-27T07:13:18Z</dcterms:created>
  <dcterms:modified xsi:type="dcterms:W3CDTF">2019-10-27T07:59:21Z</dcterms:modified>
</cp:coreProperties>
</file>