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19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DF"/>
    <a:srgbClr val="C87A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5"/>
    <p:restoredTop sz="94788"/>
  </p:normalViewPr>
  <p:slideViewPr>
    <p:cSldViewPr snapToGrid="0" snapToObjects="1">
      <p:cViewPr>
        <p:scale>
          <a:sx n="112" d="100"/>
          <a:sy n="112" d="100"/>
        </p:scale>
        <p:origin x="792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58D79-C6DE-1845-B021-FEB12ED35970}" type="datetimeFigureOut">
              <a:rPr lang="es-MX" smtClean="0"/>
              <a:t>23/08/21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F3176-DCDF-7843-9678-14EBC3F3F4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063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F3176-DCDF-7843-9678-14EBC3F3F4BB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006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F6E27D-D93F-C344-8FB5-04738910D135}" type="datetimeFigureOut">
              <a:rPr lang="es-MX" smtClean="0"/>
              <a:t>22/08/21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11673E0-9895-1D4C-9EA1-30B83441E1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135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E27D-D93F-C344-8FB5-04738910D135}" type="datetimeFigureOut">
              <a:rPr lang="es-MX" smtClean="0"/>
              <a:t>22/08/21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73E0-9895-1D4C-9EA1-30B83441E1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132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F6E27D-D93F-C344-8FB5-04738910D135}" type="datetimeFigureOut">
              <a:rPr lang="es-MX" smtClean="0"/>
              <a:t>22/08/21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11673E0-9895-1D4C-9EA1-30B83441E1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589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E27D-D93F-C344-8FB5-04738910D135}" type="datetimeFigureOut">
              <a:rPr lang="es-MX" smtClean="0"/>
              <a:t>22/08/21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11673E0-9895-1D4C-9EA1-30B83441E1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711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F6E27D-D93F-C344-8FB5-04738910D135}" type="datetimeFigureOut">
              <a:rPr lang="es-MX" smtClean="0"/>
              <a:t>22/08/21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11673E0-9895-1D4C-9EA1-30B83441E1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388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E27D-D93F-C344-8FB5-04738910D135}" type="datetimeFigureOut">
              <a:rPr lang="es-MX" smtClean="0"/>
              <a:t>22/08/21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73E0-9895-1D4C-9EA1-30B83441E1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104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E27D-D93F-C344-8FB5-04738910D135}" type="datetimeFigureOut">
              <a:rPr lang="es-MX" smtClean="0"/>
              <a:t>22/08/21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73E0-9895-1D4C-9EA1-30B83441E1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678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E27D-D93F-C344-8FB5-04738910D135}" type="datetimeFigureOut">
              <a:rPr lang="es-MX" smtClean="0"/>
              <a:t>22/08/21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73E0-9895-1D4C-9EA1-30B83441E122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7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E27D-D93F-C344-8FB5-04738910D135}" type="datetimeFigureOut">
              <a:rPr lang="es-MX" smtClean="0"/>
              <a:t>22/08/21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73E0-9895-1D4C-9EA1-30B83441E1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278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F6E27D-D93F-C344-8FB5-04738910D135}" type="datetimeFigureOut">
              <a:rPr lang="es-MX" smtClean="0"/>
              <a:t>22/08/21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11673E0-9895-1D4C-9EA1-30B83441E1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70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E27D-D93F-C344-8FB5-04738910D135}" type="datetimeFigureOut">
              <a:rPr lang="es-MX" smtClean="0"/>
              <a:t>22/08/21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73E0-9895-1D4C-9EA1-30B83441E1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954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4F6E27D-D93F-C344-8FB5-04738910D135}" type="datetimeFigureOut">
              <a:rPr lang="es-MX" smtClean="0"/>
              <a:t>22/08/21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11673E0-9895-1D4C-9EA1-30B83441E12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356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0BC57-F5F8-9846-A115-B19C8B36B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1785" y="3513028"/>
            <a:ext cx="8689976" cy="1131192"/>
          </a:xfrm>
        </p:spPr>
        <p:txBody>
          <a:bodyPr>
            <a:norm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Polinomio de Taylor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393E73-C5F8-334B-B39C-03EB8D273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599" y="5693492"/>
            <a:ext cx="10993546" cy="590321"/>
          </a:xfrm>
        </p:spPr>
        <p:txBody>
          <a:bodyPr/>
          <a:lstStyle/>
          <a:p>
            <a:r>
              <a:rPr lang="es-MX" cap="none" dirty="0">
                <a:solidFill>
                  <a:schemeClr val="bg1">
                    <a:lumMod val="95000"/>
                  </a:schemeClr>
                </a:solidFill>
              </a:rPr>
              <a:t>M. en T. A. Pamela Patricia Vera Tizatl </a:t>
            </a:r>
          </a:p>
        </p:txBody>
      </p:sp>
      <p:pic>
        <p:nvPicPr>
          <p:cNvPr id="1033" name="Imagen 1">
            <a:extLst>
              <a:ext uri="{FF2B5EF4-FFF2-40B4-BE49-F238E27FC236}">
                <a16:creationId xmlns:a16="http://schemas.microsoft.com/office/drawing/2014/main" id="{5AC1E11A-C845-044C-98A0-96EEF6671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99" y="574187"/>
            <a:ext cx="1030518" cy="165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Imagen 2">
            <a:extLst>
              <a:ext uri="{FF2B5EF4-FFF2-40B4-BE49-F238E27FC236}">
                <a16:creationId xmlns:a16="http://schemas.microsoft.com/office/drawing/2014/main" id="{FF0ACB3A-6D64-C945-8BAD-2325A5C54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85609"/>
              </a:clrFrom>
              <a:clrTo>
                <a:srgbClr val="28560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250" y="681910"/>
            <a:ext cx="2317882" cy="114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6309CFE6-0F8E-0142-8D26-FC4678DD4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7CE86404-BD91-4840-808F-6146D9B2B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611" y="1063373"/>
            <a:ext cx="544941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Instituto Politécnico Nacional 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kumimoji="0" lang="es-MX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Unidad Profesional Interdisciplinaria de Biotecnología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kumimoji="0" lang="es-MX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Departamento de Ciencias Básicas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kumimoji="0" lang="es-MX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kumimoji="0" lang="es-MX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Métodos Numéricos</a:t>
            </a:r>
            <a:endParaRPr kumimoji="0" lang="es-MX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p:pic>
        <p:nvPicPr>
          <p:cNvPr id="16" name="Imagen 2">
            <a:extLst>
              <a:ext uri="{FF2B5EF4-FFF2-40B4-BE49-F238E27FC236}">
                <a16:creationId xmlns:a16="http://schemas.microsoft.com/office/drawing/2014/main" id="{7BA6ED17-4EEF-614C-BDB4-A9AC71F2B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85609"/>
              </a:clrFrom>
              <a:clrTo>
                <a:srgbClr val="28560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820" y="699463"/>
            <a:ext cx="2317882" cy="114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80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8">
                <a:extLst>
                  <a:ext uri="{FF2B5EF4-FFF2-40B4-BE49-F238E27FC236}">
                    <a16:creationId xmlns:a16="http://schemas.microsoft.com/office/drawing/2014/main" id="{56ABD3DF-4978-DC48-A9C8-6C04566566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192" y="779289"/>
                <a:ext cx="11029615" cy="489646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s-ES" dirty="0"/>
                  <a:t>Calculando el polinomio de grado 2</a:t>
                </a:r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ES" i="1"/>
                            <m:t>𝑃</m:t>
                          </m:r>
                        </m:e>
                        <m:sub>
                          <m:r>
                            <a:rPr lang="es-ES" i="1"/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MX" i="1"/>
                          </m:ctrlPr>
                        </m:dPr>
                        <m:e>
                          <m:r>
                            <a:rPr lang="es-ES" i="1"/>
                            <m:t>𝑥</m:t>
                          </m:r>
                        </m:e>
                      </m:d>
                      <m:r>
                        <a:rPr lang="es-ES" i="1"/>
                        <m:t>=1+</m:t>
                      </m:r>
                      <m:r>
                        <a:rPr lang="es-ES" i="1"/>
                        <m:t>𝑥</m:t>
                      </m:r>
                      <m:r>
                        <a:rPr lang="es-ES" i="1"/>
                        <m:t>+</m:t>
                      </m:r>
                      <m:f>
                        <m:fPr>
                          <m:ctrlPr>
                            <a:rPr lang="es-MX" i="1"/>
                          </m:ctrlPr>
                        </m:fPr>
                        <m:num>
                          <m:sSup>
                            <m:sSupPr>
                              <m:ctrlPr>
                                <a:rPr lang="es-MX" i="1"/>
                              </m:ctrlPr>
                            </m:sSupPr>
                            <m:e>
                              <m:r>
                                <a:rPr lang="es-ES" i="1"/>
                                <m:t>𝑓</m:t>
                              </m:r>
                            </m:e>
                            <m:sup>
                              <m:r>
                                <a:rPr lang="es-ES" i="1"/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s-MX" i="1"/>
                              </m:ctrlPr>
                            </m:dPr>
                            <m:e>
                              <m:r>
                                <a:rPr lang="es-ES" i="1"/>
                                <m:t>0</m:t>
                              </m:r>
                            </m:e>
                          </m:d>
                        </m:num>
                        <m:den>
                          <m:r>
                            <a:rPr lang="es-ES" i="1"/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MX" i="1"/>
                          </m:ctrlPr>
                        </m:sSupPr>
                        <m:e>
                          <m:r>
                            <a:rPr lang="es-ES" i="1"/>
                            <m:t>𝑥</m:t>
                          </m:r>
                        </m:e>
                        <m:sup>
                          <m:r>
                            <a:rPr lang="es-ES" i="1"/>
                            <m:t>2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i="1"/>
                          </m:ctrlPr>
                        </m:sSupPr>
                        <m:e>
                          <m:r>
                            <a:rPr lang="es-ES" i="1"/>
                            <m:t>𝑓</m:t>
                          </m:r>
                        </m:e>
                        <m:sup>
                          <m:r>
                            <a:rPr lang="es-ES" i="1"/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s-MX" i="1"/>
                          </m:ctrlPr>
                        </m:dPr>
                        <m:e>
                          <m:r>
                            <a:rPr lang="es-ES" i="1"/>
                            <m:t>𝑥</m:t>
                          </m:r>
                        </m:e>
                      </m:d>
                      <m:r>
                        <a:rPr lang="es-ES" i="1"/>
                        <m:t>=</m:t>
                      </m:r>
                      <m:sSup>
                        <m:sSupPr>
                          <m:ctrlPr>
                            <a:rPr lang="es-MX" i="1"/>
                          </m:ctrlPr>
                        </m:sSupPr>
                        <m:e>
                          <m:r>
                            <a:rPr lang="es-ES" i="1"/>
                            <m:t>𝑒</m:t>
                          </m:r>
                        </m:e>
                        <m:sup>
                          <m:r>
                            <a:rPr lang="es-ES" i="1"/>
                            <m:t>𝑥</m:t>
                          </m:r>
                        </m:sup>
                      </m:sSup>
                      <m:r>
                        <a:rPr lang="es-ES" i="1"/>
                        <m:t> →    </m:t>
                      </m:r>
                      <m:sSup>
                        <m:sSupPr>
                          <m:ctrlPr>
                            <a:rPr lang="es-MX" i="1"/>
                          </m:ctrlPr>
                        </m:sSupPr>
                        <m:e>
                          <m:r>
                            <a:rPr lang="es-ES" i="1"/>
                            <m:t>𝑓</m:t>
                          </m:r>
                        </m:e>
                        <m:sup>
                          <m:r>
                            <a:rPr lang="es-ES" i="1"/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s-MX" i="1"/>
                          </m:ctrlPr>
                        </m:dPr>
                        <m:e>
                          <m:r>
                            <a:rPr lang="es-ES" i="1"/>
                            <m:t>0</m:t>
                          </m:r>
                        </m:e>
                      </m:d>
                      <m:r>
                        <a:rPr lang="es-ES" i="1"/>
                        <m:t>=</m:t>
                      </m:r>
                      <m:sSup>
                        <m:sSupPr>
                          <m:ctrlPr>
                            <a:rPr lang="es-MX" i="1"/>
                          </m:ctrlPr>
                        </m:sSupPr>
                        <m:e>
                          <m:r>
                            <a:rPr lang="es-ES" i="1"/>
                            <m:t>𝑒</m:t>
                          </m:r>
                        </m:e>
                        <m:sup>
                          <m:r>
                            <a:rPr lang="es-ES" i="1"/>
                            <m:t>0</m:t>
                          </m:r>
                        </m:sup>
                      </m:sSup>
                      <m:r>
                        <a:rPr lang="es-ES" i="1"/>
                        <m:t>=</m:t>
                      </m:r>
                      <m:r>
                        <a:rPr lang="es-ES" b="1" i="1"/>
                        <m:t>𝟏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ES" b="1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Completando la ecuación de P</a:t>
                </a:r>
                <a:r>
                  <a:rPr lang="es-ES" baseline="-25000" dirty="0"/>
                  <a:t>2</a:t>
                </a:r>
                <a:endParaRPr lang="es-MX" dirty="0"/>
              </a:p>
              <a:p>
                <a:pPr marL="0" indent="0">
                  <a:buNone/>
                </a:pPr>
                <a:r>
                  <a:rPr lang="es-ES" b="1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ES" i="1"/>
                            <m:t>𝑃</m:t>
                          </m:r>
                        </m:e>
                        <m:sub>
                          <m:r>
                            <a:rPr lang="es-ES" i="1"/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MX" i="1"/>
                          </m:ctrlPr>
                        </m:dPr>
                        <m:e>
                          <m:r>
                            <a:rPr lang="es-ES" i="1"/>
                            <m:t>𝑥</m:t>
                          </m:r>
                        </m:e>
                      </m:d>
                      <m:r>
                        <a:rPr lang="es-ES" i="1"/>
                        <m:t>=1+</m:t>
                      </m:r>
                      <m:r>
                        <a:rPr lang="es-ES" i="1"/>
                        <m:t>𝑥</m:t>
                      </m:r>
                      <m:r>
                        <a:rPr lang="es-ES" i="1"/>
                        <m:t>+</m:t>
                      </m:r>
                      <m:f>
                        <m:fPr>
                          <m:ctrlPr>
                            <a:rPr lang="es-MX" i="1"/>
                          </m:ctrlPr>
                        </m:fPr>
                        <m:num>
                          <m:r>
                            <a:rPr lang="es-ES" i="1"/>
                            <m:t>1</m:t>
                          </m:r>
                        </m:num>
                        <m:den>
                          <m:r>
                            <a:rPr lang="es-ES" i="1"/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MX" i="1"/>
                          </m:ctrlPr>
                        </m:sSupPr>
                        <m:e>
                          <m:r>
                            <a:rPr lang="es-ES" i="1"/>
                            <m:t>𝑥</m:t>
                          </m:r>
                        </m:e>
                        <m:sup>
                          <m:r>
                            <a:rPr lang="es-ES" i="1"/>
                            <m:t>2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>
                  <a:buFont typeface="Wingdings 2" panose="05020102010507070707" pitchFamily="18" charset="2"/>
                  <a:buNone/>
                </a:pPr>
                <a:endParaRPr lang="es-MX" dirty="0"/>
              </a:p>
            </p:txBody>
          </p:sp>
        </mc:Choice>
        <mc:Fallback>
          <p:sp>
            <p:nvSpPr>
              <p:cNvPr id="4" name="Marcador de contenido 8">
                <a:extLst>
                  <a:ext uri="{FF2B5EF4-FFF2-40B4-BE49-F238E27FC236}">
                    <a16:creationId xmlns:a16="http://schemas.microsoft.com/office/drawing/2014/main" id="{56ABD3DF-4978-DC48-A9C8-6C0456656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779289"/>
                <a:ext cx="11029615" cy="4896465"/>
              </a:xfrm>
              <a:prstGeom prst="rect">
                <a:avLst/>
              </a:prstGeom>
              <a:blipFill>
                <a:blip r:embed="rId2"/>
                <a:stretch>
                  <a:fillRect l="-460" t="-51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06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8">
                <a:extLst>
                  <a:ext uri="{FF2B5EF4-FFF2-40B4-BE49-F238E27FC236}">
                    <a16:creationId xmlns:a16="http://schemas.microsoft.com/office/drawing/2014/main" id="{56ABD3DF-4978-DC48-A9C8-6C04566566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192" y="779289"/>
                <a:ext cx="11029615" cy="5441207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s-ES" dirty="0"/>
                  <a:t>Calculando el polinomio de grado 3</a:t>
                </a:r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ES" i="1"/>
                            <m:t>𝑃</m:t>
                          </m:r>
                        </m:e>
                        <m:sub>
                          <m:r>
                            <a:rPr lang="es-ES" i="1"/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s-MX" i="1"/>
                          </m:ctrlPr>
                        </m:dPr>
                        <m:e>
                          <m:r>
                            <a:rPr lang="es-ES" i="1"/>
                            <m:t>𝑥</m:t>
                          </m:r>
                        </m:e>
                      </m:d>
                      <m:r>
                        <a:rPr lang="es-ES" i="1"/>
                        <m:t>=1+</m:t>
                      </m:r>
                      <m:r>
                        <a:rPr lang="es-ES" i="1"/>
                        <m:t>𝑥</m:t>
                      </m:r>
                      <m:r>
                        <a:rPr lang="es-ES" i="1"/>
                        <m:t>+</m:t>
                      </m:r>
                      <m:f>
                        <m:fPr>
                          <m:ctrlPr>
                            <a:rPr lang="es-MX" i="1"/>
                          </m:ctrlPr>
                        </m:fPr>
                        <m:num>
                          <m:r>
                            <a:rPr lang="es-ES" i="1"/>
                            <m:t>1</m:t>
                          </m:r>
                        </m:num>
                        <m:den>
                          <m:r>
                            <a:rPr lang="es-ES" i="1"/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MX" i="1"/>
                          </m:ctrlPr>
                        </m:sSupPr>
                        <m:e>
                          <m:r>
                            <a:rPr lang="es-ES" i="1"/>
                            <m:t>𝑥</m:t>
                          </m:r>
                        </m:e>
                        <m:sup>
                          <m:r>
                            <a:rPr lang="es-ES" i="1"/>
                            <m:t>2</m:t>
                          </m:r>
                        </m:sup>
                      </m:sSup>
                      <m:r>
                        <a:rPr lang="es-ES" i="1"/>
                        <m:t>+</m:t>
                      </m:r>
                      <m:f>
                        <m:fPr>
                          <m:ctrlPr>
                            <a:rPr lang="es-MX" i="1"/>
                          </m:ctrlPr>
                        </m:fPr>
                        <m:num>
                          <m:sSup>
                            <m:sSupPr>
                              <m:ctrlPr>
                                <a:rPr lang="es-MX" i="1"/>
                              </m:ctrlPr>
                            </m:sSupPr>
                            <m:e>
                              <m:r>
                                <a:rPr lang="es-ES" i="1"/>
                                <m:t>𝑓</m:t>
                              </m:r>
                            </m:e>
                            <m:sup>
                              <m:r>
                                <a:rPr lang="es-ES" i="1"/>
                                <m:t>′′′</m:t>
                              </m:r>
                            </m:sup>
                          </m:sSup>
                          <m:d>
                            <m:dPr>
                              <m:ctrlPr>
                                <a:rPr lang="es-MX" i="1"/>
                              </m:ctrlPr>
                            </m:dPr>
                            <m:e>
                              <m:r>
                                <a:rPr lang="es-ES" i="1"/>
                                <m:t>0</m:t>
                              </m:r>
                            </m:e>
                          </m:d>
                        </m:num>
                        <m:den>
                          <m:r>
                            <a:rPr lang="es-ES" i="1"/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s-MX" i="1"/>
                          </m:ctrlPr>
                        </m:sSupPr>
                        <m:e>
                          <m:r>
                            <a:rPr lang="es-ES" i="1"/>
                            <m:t>𝑥</m:t>
                          </m:r>
                        </m:e>
                        <m:sup>
                          <m:r>
                            <a:rPr lang="es-ES" i="1"/>
                            <m:t>3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i="1"/>
                          </m:ctrlPr>
                        </m:sSupPr>
                        <m:e>
                          <m:r>
                            <a:rPr lang="es-ES" i="1"/>
                            <m:t>𝑓</m:t>
                          </m:r>
                        </m:e>
                        <m:sup>
                          <m:r>
                            <a:rPr lang="es-ES" i="1"/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s-MX" i="1"/>
                          </m:ctrlPr>
                        </m:dPr>
                        <m:e>
                          <m:r>
                            <a:rPr lang="es-ES" i="1"/>
                            <m:t>𝑥</m:t>
                          </m:r>
                        </m:e>
                      </m:d>
                      <m:r>
                        <a:rPr lang="es-ES" i="1"/>
                        <m:t>=</m:t>
                      </m:r>
                      <m:sSup>
                        <m:sSupPr>
                          <m:ctrlPr>
                            <a:rPr lang="es-MX" i="1"/>
                          </m:ctrlPr>
                        </m:sSupPr>
                        <m:e>
                          <m:r>
                            <a:rPr lang="es-ES" i="1"/>
                            <m:t>𝑒</m:t>
                          </m:r>
                        </m:e>
                        <m:sup>
                          <m:r>
                            <a:rPr lang="es-ES" i="1"/>
                            <m:t>𝑥</m:t>
                          </m:r>
                        </m:sup>
                      </m:sSup>
                      <m:r>
                        <a:rPr lang="es-ES" i="1"/>
                        <m:t> →    </m:t>
                      </m:r>
                      <m:sSup>
                        <m:sSupPr>
                          <m:ctrlPr>
                            <a:rPr lang="es-MX" i="1"/>
                          </m:ctrlPr>
                        </m:sSupPr>
                        <m:e>
                          <m:r>
                            <a:rPr lang="es-ES" i="1"/>
                            <m:t>𝑓</m:t>
                          </m:r>
                        </m:e>
                        <m:sup>
                          <m:r>
                            <a:rPr lang="es-ES" i="1"/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s-MX" i="1"/>
                          </m:ctrlPr>
                        </m:dPr>
                        <m:e>
                          <m:r>
                            <a:rPr lang="es-ES" i="1"/>
                            <m:t>0</m:t>
                          </m:r>
                        </m:e>
                      </m:d>
                      <m:r>
                        <a:rPr lang="es-ES" i="1"/>
                        <m:t>=</m:t>
                      </m:r>
                      <m:sSup>
                        <m:sSupPr>
                          <m:ctrlPr>
                            <a:rPr lang="es-MX" i="1"/>
                          </m:ctrlPr>
                        </m:sSupPr>
                        <m:e>
                          <m:r>
                            <a:rPr lang="es-ES" i="1"/>
                            <m:t>𝑒</m:t>
                          </m:r>
                        </m:e>
                        <m:sup>
                          <m:r>
                            <a:rPr lang="es-ES" i="1"/>
                            <m:t>0</m:t>
                          </m:r>
                        </m:sup>
                      </m:sSup>
                      <m:r>
                        <a:rPr lang="es-ES" i="1"/>
                        <m:t>=</m:t>
                      </m:r>
                      <m:r>
                        <a:rPr lang="es-ES" b="1" i="1"/>
                        <m:t>𝟏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ES" b="1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:r>
                  <a:rPr lang="es-ES" b="1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Completando la ecuación de P</a:t>
                </a:r>
                <a:r>
                  <a:rPr lang="es-ES" baseline="-25000" dirty="0"/>
                  <a:t>3</a:t>
                </a:r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ES" i="1"/>
                            <m:t>𝑃</m:t>
                          </m:r>
                        </m:e>
                        <m:sub>
                          <m:r>
                            <a:rPr lang="es-ES" i="1"/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s-MX" i="1"/>
                          </m:ctrlPr>
                        </m:dPr>
                        <m:e>
                          <m:r>
                            <a:rPr lang="es-ES" i="1"/>
                            <m:t>𝑥</m:t>
                          </m:r>
                        </m:e>
                      </m:d>
                      <m:r>
                        <a:rPr lang="es-ES" i="1"/>
                        <m:t>=1+</m:t>
                      </m:r>
                      <m:r>
                        <a:rPr lang="es-ES" i="1"/>
                        <m:t>𝑥</m:t>
                      </m:r>
                      <m:r>
                        <a:rPr lang="es-ES" i="1"/>
                        <m:t>+</m:t>
                      </m:r>
                      <m:f>
                        <m:fPr>
                          <m:ctrlPr>
                            <a:rPr lang="es-MX" i="1"/>
                          </m:ctrlPr>
                        </m:fPr>
                        <m:num>
                          <m:r>
                            <a:rPr lang="es-ES" i="1"/>
                            <m:t>1</m:t>
                          </m:r>
                        </m:num>
                        <m:den>
                          <m:r>
                            <a:rPr lang="es-ES" i="1"/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MX" i="1"/>
                          </m:ctrlPr>
                        </m:sSupPr>
                        <m:e>
                          <m:r>
                            <a:rPr lang="es-ES" i="1"/>
                            <m:t>𝑥</m:t>
                          </m:r>
                        </m:e>
                        <m:sup>
                          <m:r>
                            <a:rPr lang="es-ES" i="1"/>
                            <m:t>2</m:t>
                          </m:r>
                        </m:sup>
                      </m:sSup>
                      <m:r>
                        <a:rPr lang="es-ES" i="1"/>
                        <m:t>+</m:t>
                      </m:r>
                      <m:f>
                        <m:fPr>
                          <m:ctrlPr>
                            <a:rPr lang="es-MX" i="1"/>
                          </m:ctrlPr>
                        </m:fPr>
                        <m:num>
                          <m:r>
                            <a:rPr lang="es-ES" i="1"/>
                            <m:t>1</m:t>
                          </m:r>
                        </m:num>
                        <m:den>
                          <m:r>
                            <a:rPr lang="es-ES" i="1"/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s-MX" i="1"/>
                          </m:ctrlPr>
                        </m:sSupPr>
                        <m:e>
                          <m:r>
                            <a:rPr lang="es-ES" i="1"/>
                            <m:t>𝑥</m:t>
                          </m:r>
                        </m:e>
                        <m:sup>
                          <m:r>
                            <a:rPr lang="es-ES" i="1"/>
                            <m:t>3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ES" i="1"/>
                            <m:t>𝑃</m:t>
                          </m:r>
                        </m:e>
                        <m:sub>
                          <m:r>
                            <a:rPr lang="es-ES" i="1"/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s-MX" i="1"/>
                          </m:ctrlPr>
                        </m:dPr>
                        <m:e>
                          <m:r>
                            <a:rPr lang="es-ES" i="1"/>
                            <m:t>𝑥</m:t>
                          </m:r>
                        </m:e>
                      </m:d>
                      <m:r>
                        <a:rPr lang="es-ES" i="1"/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MX" i="1"/>
                          </m:ctrlPr>
                        </m:naryPr>
                        <m:sub>
                          <m:r>
                            <a:rPr lang="es-MX" i="1"/>
                            <m:t>𝑖</m:t>
                          </m:r>
                          <m:r>
                            <a:rPr lang="es-MX" i="1"/>
                            <m:t>=0</m:t>
                          </m:r>
                        </m:sub>
                        <m:sup>
                          <m:r>
                            <a:rPr lang="es-MX" i="1"/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s-MX" i="1"/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MX" i="1"/>
                                  </m:ctrlPr>
                                </m:sSupPr>
                                <m:e>
                                  <m:r>
                                    <a:rPr lang="es-MX" i="1"/>
                                    <m:t>𝑥</m:t>
                                  </m:r>
                                </m:e>
                                <m:sup>
                                  <m:r>
                                    <a:rPr lang="es-MX" i="1"/>
                                    <m:t>𝑁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MX" i="1"/>
                                <m:t>𝑖</m:t>
                              </m:r>
                              <m:r>
                                <a:rPr lang="es-MX" i="1"/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>
          <p:sp>
            <p:nvSpPr>
              <p:cNvPr id="4" name="Marcador de contenido 8">
                <a:extLst>
                  <a:ext uri="{FF2B5EF4-FFF2-40B4-BE49-F238E27FC236}">
                    <a16:creationId xmlns:a16="http://schemas.microsoft.com/office/drawing/2014/main" id="{56ABD3DF-4978-DC48-A9C8-6C0456656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779289"/>
                <a:ext cx="11029615" cy="5441207"/>
              </a:xfrm>
              <a:prstGeom prst="rect">
                <a:avLst/>
              </a:prstGeom>
              <a:blipFill>
                <a:blip r:embed="rId2"/>
                <a:stretch>
                  <a:fillRect l="-345" t="-1399" b="-2074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826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8">
                <a:extLst>
                  <a:ext uri="{FF2B5EF4-FFF2-40B4-BE49-F238E27FC236}">
                    <a16:creationId xmlns:a16="http://schemas.microsoft.com/office/drawing/2014/main" id="{56ABD3DF-4978-DC48-A9C8-6C04566566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192" y="779289"/>
                <a:ext cx="11029615" cy="5982119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s-ES" dirty="0"/>
                  <a:t>Calculando errores porcentuales</a:t>
                </a:r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ES" i="1"/>
                            <m:t>𝑒</m:t>
                          </m:r>
                        </m:e>
                        <m:sub>
                          <m:r>
                            <a:rPr lang="es-ES" i="1"/>
                            <m:t>𝑝</m:t>
                          </m:r>
                        </m:sub>
                      </m:sSub>
                      <m:r>
                        <a:rPr lang="es-ES" i="1"/>
                        <m:t>=</m:t>
                      </m:r>
                      <m:f>
                        <m:fPr>
                          <m:ctrlPr>
                            <a:rPr lang="es-MX" i="1"/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s-MX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i="1"/>
                                  </m:ctrlPr>
                                </m:sSubPr>
                                <m:e>
                                  <m:r>
                                    <a:rPr lang="es-ES" i="1"/>
                                    <m:t>𝑣</m:t>
                                  </m:r>
                                </m:e>
                                <m:sub>
                                  <m:r>
                                    <a:rPr lang="es-ES" i="1"/>
                                    <m:t>𝑟</m:t>
                                  </m:r>
                                </m:sub>
                              </m:sSub>
                              <m:r>
                                <a:rPr lang="es-ES" i="1"/>
                                <m:t>−</m:t>
                              </m:r>
                              <m:sSub>
                                <m:sSubPr>
                                  <m:ctrlPr>
                                    <a:rPr lang="es-MX" i="1"/>
                                  </m:ctrlPr>
                                </m:sSubPr>
                                <m:e>
                                  <m:r>
                                    <a:rPr lang="es-ES" i="1"/>
                                    <m:t>𝑣</m:t>
                                  </m:r>
                                </m:e>
                                <m:sub>
                                  <m:r>
                                    <a:rPr lang="es-ES" i="1"/>
                                    <m:t>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s-MX" i="1"/>
                              </m:ctrlPr>
                            </m:sSubPr>
                            <m:e>
                              <m:r>
                                <a:rPr lang="es-ES" i="1"/>
                                <m:t>𝑣</m:t>
                              </m:r>
                            </m:e>
                            <m:sub>
                              <m:r>
                                <a:rPr lang="es-ES" i="1"/>
                                <m:t>𝑟</m:t>
                              </m:r>
                            </m:sub>
                          </m:sSub>
                        </m:den>
                      </m:f>
                      <m:r>
                        <a:rPr lang="es-ES" i="1"/>
                        <m:t>𝑥</m:t>
                      </m:r>
                      <m:r>
                        <a:rPr lang="es-ES" i="1"/>
                        <m:t>100%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A partir de estos calcular los errores porcentuales de los polinomios en el punto 0.5</a:t>
                </a:r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1" i="1"/>
                          </m:ctrlPr>
                        </m:sSubPr>
                        <m:e>
                          <m:r>
                            <a:rPr lang="es-ES" b="1" i="1"/>
                            <m:t>𝒗</m:t>
                          </m:r>
                        </m:e>
                        <m:sub>
                          <m:r>
                            <a:rPr lang="es-ES" b="1" i="1"/>
                            <m:t>𝒓</m:t>
                          </m:r>
                        </m:sub>
                      </m:sSub>
                      <m:r>
                        <a:rPr lang="es-ES" i="1"/>
                        <m:t>=</m:t>
                      </m:r>
                      <m:r>
                        <a:rPr lang="es-ES" i="1"/>
                        <m:t>𝑓</m:t>
                      </m:r>
                      <m:d>
                        <m:dPr>
                          <m:ctrlPr>
                            <a:rPr lang="es-MX" i="1"/>
                          </m:ctrlPr>
                        </m:dPr>
                        <m:e>
                          <m:r>
                            <a:rPr lang="es-ES" i="1"/>
                            <m:t>0.5</m:t>
                          </m:r>
                        </m:e>
                      </m:d>
                      <m:r>
                        <a:rPr lang="es-ES" i="1"/>
                        <m:t>=</m:t>
                      </m:r>
                      <m:sSup>
                        <m:sSupPr>
                          <m:ctrlPr>
                            <a:rPr lang="es-MX" i="1"/>
                          </m:ctrlPr>
                        </m:sSupPr>
                        <m:e>
                          <m:r>
                            <a:rPr lang="es-ES" i="1"/>
                            <m:t>𝑒</m:t>
                          </m:r>
                        </m:e>
                        <m:sup>
                          <m:r>
                            <a:rPr lang="es-ES" i="1"/>
                            <m:t>0.5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1" i="1"/>
                          </m:ctrlPr>
                        </m:sSubPr>
                        <m:e>
                          <m:r>
                            <a:rPr lang="es-ES" b="1" i="1"/>
                            <m:t>𝒗</m:t>
                          </m:r>
                        </m:e>
                        <m:sub>
                          <m:r>
                            <a:rPr lang="es-ES" b="1" i="1"/>
                            <m:t>𝒓</m:t>
                          </m:r>
                        </m:sub>
                      </m:sSub>
                      <m:r>
                        <a:rPr lang="es-ES" i="1"/>
                        <m:t>=1.6487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  </a:t>
                </a:r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Para P</a:t>
                </a:r>
                <a:r>
                  <a:rPr lang="es-ES" baseline="-25000" dirty="0"/>
                  <a:t>1</a:t>
                </a:r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sSub>
                            <m:sSubPr>
                              <m:ctrlPr>
                                <a:rPr lang="es-MX" b="1" i="1"/>
                              </m:ctrlPr>
                            </m:sSubPr>
                            <m:e>
                              <m:r>
                                <a:rPr lang="es-ES" b="1" i="1"/>
                                <m:t>𝒗</m:t>
                              </m:r>
                            </m:e>
                            <m:sub>
                              <m:r>
                                <a:rPr lang="es-ES" b="1" i="1"/>
                                <m:t>𝒂</m:t>
                              </m:r>
                            </m:sub>
                          </m:sSub>
                          <m:r>
                            <a:rPr lang="es-ES" i="1"/>
                            <m:t>=</m:t>
                          </m:r>
                          <m:r>
                            <a:rPr lang="es-ES" i="1"/>
                            <m:t>𝑃</m:t>
                          </m:r>
                        </m:e>
                        <m:sub>
                          <m:r>
                            <a:rPr lang="es-ES" i="1"/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MX" i="1"/>
                          </m:ctrlPr>
                        </m:dPr>
                        <m:e>
                          <m:r>
                            <a:rPr lang="es-ES" i="1"/>
                            <m:t>0.5</m:t>
                          </m:r>
                        </m:e>
                      </m:d>
                      <m:r>
                        <a:rPr lang="es-ES" i="1"/>
                        <m:t>=1+0.5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1" i="1"/>
                          </m:ctrlPr>
                        </m:sSubPr>
                        <m:e>
                          <m:r>
                            <a:rPr lang="es-ES" b="1" i="1"/>
                            <m:t>𝒗</m:t>
                          </m:r>
                        </m:e>
                        <m:sub>
                          <m:r>
                            <a:rPr lang="es-ES" b="1" i="1"/>
                            <m:t>𝒂</m:t>
                          </m:r>
                        </m:sub>
                      </m:sSub>
                      <m:r>
                        <a:rPr lang="es-ES" i="1"/>
                        <m:t>=1.5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ES" i="1"/>
                            <m:t>𝑒</m:t>
                          </m:r>
                        </m:e>
                        <m:sub>
                          <m:r>
                            <a:rPr lang="es-ES" i="1"/>
                            <m:t>𝑝</m:t>
                          </m:r>
                        </m:sub>
                      </m:sSub>
                      <m:r>
                        <a:rPr lang="es-ES" i="1"/>
                        <m:t>=</m:t>
                      </m:r>
                      <m:f>
                        <m:fPr>
                          <m:ctrlPr>
                            <a:rPr lang="es-MX" i="1"/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s-MX" i="1"/>
                              </m:ctrlPr>
                            </m:dPr>
                            <m:e>
                              <m:r>
                                <a:rPr lang="es-ES" i="1"/>
                                <m:t>1.6487−1.5</m:t>
                              </m:r>
                            </m:e>
                          </m:d>
                        </m:num>
                        <m:den>
                          <m:r>
                            <a:rPr lang="es-ES" i="1"/>
                            <m:t>1.6487</m:t>
                          </m:r>
                        </m:den>
                      </m:f>
                      <m:r>
                        <a:rPr lang="es-ES" i="1"/>
                        <m:t>𝑥</m:t>
                      </m:r>
                      <m:r>
                        <a:rPr lang="es-ES" i="1"/>
                        <m:t>100%= </m:t>
                      </m:r>
                      <m:r>
                        <a:rPr lang="es-ES" b="1" i="1"/>
                        <m:t>𝟗</m:t>
                      </m:r>
                      <m:r>
                        <a:rPr lang="es-ES" b="1" i="1"/>
                        <m:t>.</m:t>
                      </m:r>
                      <m:r>
                        <a:rPr lang="es-ES" b="1" i="1"/>
                        <m:t>𝟎𝟏𝟗𝟐</m:t>
                      </m:r>
                      <m:r>
                        <a:rPr lang="es-ES" b="1" i="1"/>
                        <m:t> %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ES" b="1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>
          <p:sp>
            <p:nvSpPr>
              <p:cNvPr id="4" name="Marcador de contenido 8">
                <a:extLst>
                  <a:ext uri="{FF2B5EF4-FFF2-40B4-BE49-F238E27FC236}">
                    <a16:creationId xmlns:a16="http://schemas.microsoft.com/office/drawing/2014/main" id="{56ABD3DF-4978-DC48-A9C8-6C0456656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779289"/>
                <a:ext cx="11029615" cy="5982119"/>
              </a:xfrm>
              <a:prstGeom prst="rect">
                <a:avLst/>
              </a:prstGeom>
              <a:blipFill>
                <a:blip r:embed="rId2"/>
                <a:stretch>
                  <a:fillRect l="-115" t="-8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726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8">
                <a:extLst>
                  <a:ext uri="{FF2B5EF4-FFF2-40B4-BE49-F238E27FC236}">
                    <a16:creationId xmlns:a16="http://schemas.microsoft.com/office/drawing/2014/main" id="{56ABD3DF-4978-DC48-A9C8-6C04566566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192" y="779289"/>
                <a:ext cx="11029615" cy="5982119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s-ES" dirty="0"/>
                  <a:t>Para P</a:t>
                </a:r>
                <a:r>
                  <a:rPr lang="es-ES" baseline="-25000" dirty="0"/>
                  <a:t>2</a:t>
                </a: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sSub>
                            <m:sSubPr>
                              <m:ctrlPr>
                                <a:rPr lang="es-MX" b="1" i="1"/>
                              </m:ctrlPr>
                            </m:sSubPr>
                            <m:e>
                              <m:r>
                                <a:rPr lang="es-ES" b="1" i="1"/>
                                <m:t>𝒗</m:t>
                              </m:r>
                            </m:e>
                            <m:sub>
                              <m:r>
                                <a:rPr lang="es-ES" b="1" i="1"/>
                                <m:t>𝒂</m:t>
                              </m:r>
                            </m:sub>
                          </m:sSub>
                          <m:r>
                            <a:rPr lang="es-ES" i="1"/>
                            <m:t>=</m:t>
                          </m:r>
                          <m:r>
                            <a:rPr lang="es-ES" i="1"/>
                            <m:t>𝑃</m:t>
                          </m:r>
                        </m:e>
                        <m:sub>
                          <m:r>
                            <a:rPr lang="es-ES" i="1"/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MX" i="1"/>
                          </m:ctrlPr>
                        </m:dPr>
                        <m:e>
                          <m:r>
                            <a:rPr lang="es-ES" i="1"/>
                            <m:t>0.5</m:t>
                          </m:r>
                        </m:e>
                      </m:d>
                      <m:r>
                        <a:rPr lang="es-ES" i="1"/>
                        <m:t>=1+0.5+</m:t>
                      </m:r>
                      <m:f>
                        <m:fPr>
                          <m:ctrlPr>
                            <a:rPr lang="es-MX" i="1"/>
                          </m:ctrlPr>
                        </m:fPr>
                        <m:num>
                          <m:r>
                            <a:rPr lang="es-ES" i="1"/>
                            <m:t>1</m:t>
                          </m:r>
                        </m:num>
                        <m:den>
                          <m:r>
                            <a:rPr lang="es-ES" i="1"/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MX" i="1"/>
                          </m:ctrlPr>
                        </m:sSupPr>
                        <m:e>
                          <m:d>
                            <m:dPr>
                              <m:ctrlPr>
                                <a:rPr lang="es-MX" i="1"/>
                              </m:ctrlPr>
                            </m:dPr>
                            <m:e>
                              <m:r>
                                <a:rPr lang="es-ES" i="1"/>
                                <m:t>0.5</m:t>
                              </m:r>
                            </m:e>
                          </m:d>
                        </m:e>
                        <m:sup>
                          <m:r>
                            <a:rPr lang="es-ES" i="1"/>
                            <m:t>2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1" i="1"/>
                          </m:ctrlPr>
                        </m:sSubPr>
                        <m:e>
                          <m:r>
                            <a:rPr lang="es-ES" b="1" i="1"/>
                            <m:t>𝒗</m:t>
                          </m:r>
                        </m:e>
                        <m:sub>
                          <m:r>
                            <a:rPr lang="es-ES" b="1" i="1"/>
                            <m:t>𝒂</m:t>
                          </m:r>
                        </m:sub>
                      </m:sSub>
                      <m:r>
                        <a:rPr lang="es-ES" i="1"/>
                        <m:t>=1.625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ES" i="1"/>
                            <m:t>𝑒</m:t>
                          </m:r>
                        </m:e>
                        <m:sub>
                          <m:r>
                            <a:rPr lang="es-ES" i="1"/>
                            <m:t>𝑝</m:t>
                          </m:r>
                        </m:sub>
                      </m:sSub>
                      <m:r>
                        <a:rPr lang="es-ES" i="1"/>
                        <m:t>=</m:t>
                      </m:r>
                      <m:f>
                        <m:fPr>
                          <m:ctrlPr>
                            <a:rPr lang="es-MX" i="1"/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s-MX" i="1"/>
                              </m:ctrlPr>
                            </m:dPr>
                            <m:e>
                              <m:r>
                                <a:rPr lang="es-ES" i="1"/>
                                <m:t>1.6487−1.625</m:t>
                              </m:r>
                            </m:e>
                          </m:d>
                        </m:num>
                        <m:den>
                          <m:r>
                            <a:rPr lang="es-ES" i="1"/>
                            <m:t>1.6487</m:t>
                          </m:r>
                        </m:den>
                      </m:f>
                      <m:r>
                        <a:rPr lang="es-ES" i="1"/>
                        <m:t>𝑥</m:t>
                      </m:r>
                      <m:r>
                        <a:rPr lang="es-ES" i="1"/>
                        <m:t>100%=</m:t>
                      </m:r>
                      <m:r>
                        <a:rPr lang="es-ES" b="1" i="1"/>
                        <m:t>𝟏</m:t>
                      </m:r>
                      <m:r>
                        <a:rPr lang="es-ES" b="1" i="1"/>
                        <m:t>.</m:t>
                      </m:r>
                      <m:r>
                        <a:rPr lang="es-ES" b="1" i="1"/>
                        <m:t>𝟒𝟑𝟕𝟓</m:t>
                      </m:r>
                      <m:r>
                        <a:rPr lang="es-ES" b="1" i="1"/>
                        <m:t> %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Para P</a:t>
                </a:r>
                <a:r>
                  <a:rPr lang="es-ES" baseline="-25000" dirty="0"/>
                  <a:t>3</a:t>
                </a:r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sSub>
                            <m:sSubPr>
                              <m:ctrlPr>
                                <a:rPr lang="es-MX" b="1" i="1"/>
                              </m:ctrlPr>
                            </m:sSubPr>
                            <m:e>
                              <m:r>
                                <a:rPr lang="es-ES" b="1" i="1"/>
                                <m:t>𝒗</m:t>
                              </m:r>
                            </m:e>
                            <m:sub>
                              <m:r>
                                <a:rPr lang="es-ES" b="1" i="1"/>
                                <m:t>𝒂</m:t>
                              </m:r>
                            </m:sub>
                          </m:sSub>
                          <m:r>
                            <a:rPr lang="es-ES" i="1"/>
                            <m:t>=</m:t>
                          </m:r>
                          <m:r>
                            <a:rPr lang="es-ES" i="1"/>
                            <m:t>𝑃</m:t>
                          </m:r>
                        </m:e>
                        <m:sub>
                          <m:r>
                            <a:rPr lang="es-ES" i="1"/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s-MX" i="1"/>
                          </m:ctrlPr>
                        </m:dPr>
                        <m:e>
                          <m:r>
                            <a:rPr lang="es-ES" i="1"/>
                            <m:t>0.5</m:t>
                          </m:r>
                        </m:e>
                      </m:d>
                      <m:r>
                        <a:rPr lang="es-ES" i="1"/>
                        <m:t>=1+0.5+</m:t>
                      </m:r>
                      <m:f>
                        <m:fPr>
                          <m:ctrlPr>
                            <a:rPr lang="es-MX" i="1"/>
                          </m:ctrlPr>
                        </m:fPr>
                        <m:num>
                          <m:r>
                            <a:rPr lang="es-ES" i="1"/>
                            <m:t>1</m:t>
                          </m:r>
                        </m:num>
                        <m:den>
                          <m:r>
                            <a:rPr lang="es-ES" i="1"/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MX" i="1"/>
                          </m:ctrlPr>
                        </m:sSupPr>
                        <m:e>
                          <m:d>
                            <m:dPr>
                              <m:ctrlPr>
                                <a:rPr lang="es-MX" i="1"/>
                              </m:ctrlPr>
                            </m:dPr>
                            <m:e>
                              <m:r>
                                <a:rPr lang="es-ES" i="1"/>
                                <m:t>0.5</m:t>
                              </m:r>
                            </m:e>
                          </m:d>
                        </m:e>
                        <m:sup>
                          <m:r>
                            <a:rPr lang="es-ES" i="1"/>
                            <m:t>2</m:t>
                          </m:r>
                        </m:sup>
                      </m:sSup>
                      <m:r>
                        <a:rPr lang="es-ES" i="1"/>
                        <m:t>+</m:t>
                      </m:r>
                      <m:f>
                        <m:fPr>
                          <m:ctrlPr>
                            <a:rPr lang="es-MX" i="1"/>
                          </m:ctrlPr>
                        </m:fPr>
                        <m:num>
                          <m:r>
                            <a:rPr lang="es-ES" i="1"/>
                            <m:t>1</m:t>
                          </m:r>
                        </m:num>
                        <m:den>
                          <m:r>
                            <a:rPr lang="es-ES" i="1"/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s-MX" i="1"/>
                          </m:ctrlPr>
                        </m:sSupPr>
                        <m:e>
                          <m:d>
                            <m:dPr>
                              <m:ctrlPr>
                                <a:rPr lang="es-MX" i="1"/>
                              </m:ctrlPr>
                            </m:dPr>
                            <m:e>
                              <m:r>
                                <a:rPr lang="es-ES" i="1"/>
                                <m:t>0.5</m:t>
                              </m:r>
                            </m:e>
                          </m:d>
                        </m:e>
                        <m:sup>
                          <m:r>
                            <a:rPr lang="es-ES" i="1"/>
                            <m:t>3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1" i="1"/>
                          </m:ctrlPr>
                        </m:sSubPr>
                        <m:e>
                          <m:r>
                            <a:rPr lang="es-ES" b="1" i="1"/>
                            <m:t>𝒗</m:t>
                          </m:r>
                        </m:e>
                        <m:sub>
                          <m:r>
                            <a:rPr lang="es-ES" b="1" i="1"/>
                            <m:t>𝒂</m:t>
                          </m:r>
                        </m:sub>
                      </m:sSub>
                      <m:r>
                        <a:rPr lang="es-ES" b="1" i="1"/>
                        <m:t>=</m:t>
                      </m:r>
                      <m:r>
                        <a:rPr lang="es-ES" i="1"/>
                        <m:t>1.6458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ES" i="1"/>
                            <m:t>𝑒</m:t>
                          </m:r>
                        </m:e>
                        <m:sub>
                          <m:r>
                            <a:rPr lang="es-ES" i="1"/>
                            <m:t>𝑝</m:t>
                          </m:r>
                        </m:sub>
                      </m:sSub>
                      <m:r>
                        <a:rPr lang="es-ES" i="1"/>
                        <m:t>=</m:t>
                      </m:r>
                      <m:f>
                        <m:fPr>
                          <m:ctrlPr>
                            <a:rPr lang="es-MX" i="1"/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s-MX" i="1"/>
                              </m:ctrlPr>
                            </m:dPr>
                            <m:e>
                              <m:r>
                                <a:rPr lang="es-ES" i="1"/>
                                <m:t>1.6487−1.6458</m:t>
                              </m:r>
                            </m:e>
                          </m:d>
                        </m:num>
                        <m:den>
                          <m:r>
                            <a:rPr lang="es-ES" i="1"/>
                            <m:t>1.6487</m:t>
                          </m:r>
                        </m:den>
                      </m:f>
                      <m:r>
                        <a:rPr lang="es-ES" i="1"/>
                        <m:t>𝑥</m:t>
                      </m:r>
                      <m:r>
                        <a:rPr lang="es-ES" i="1"/>
                        <m:t>100%=</m:t>
                      </m:r>
                      <m:r>
                        <a:rPr lang="es-ES" b="1" i="1"/>
                        <m:t>𝟎</m:t>
                      </m:r>
                      <m:r>
                        <a:rPr lang="es-ES" b="1" i="1"/>
                        <m:t>.</m:t>
                      </m:r>
                      <m:r>
                        <a:rPr lang="es-ES" b="1" i="1"/>
                        <m:t>𝟏𝟕𝟓𝟗</m:t>
                      </m:r>
                      <m:r>
                        <a:rPr lang="es-ES" b="1" i="1"/>
                        <m:t> %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ES" b="1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>
          <p:sp>
            <p:nvSpPr>
              <p:cNvPr id="4" name="Marcador de contenido 8">
                <a:extLst>
                  <a:ext uri="{FF2B5EF4-FFF2-40B4-BE49-F238E27FC236}">
                    <a16:creationId xmlns:a16="http://schemas.microsoft.com/office/drawing/2014/main" id="{56ABD3DF-4978-DC48-A9C8-6C0456656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779289"/>
                <a:ext cx="11029615" cy="5982119"/>
              </a:xfrm>
              <a:prstGeom prst="rect">
                <a:avLst/>
              </a:prstGeom>
              <a:blipFill>
                <a:blip r:embed="rId2"/>
                <a:stretch>
                  <a:fillRect l="-230" t="-42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888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5F39D-21EE-C445-8C5D-F2885E6D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147B4FB-FC6E-F64C-B0BB-2B90055432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ES" dirty="0"/>
                  <a:t>Obtener los Polinomios de Taylor de grado 2, 4 y 5 de la siguiente función centrados en 1.3. A partir de estos calcular los errores porcentuales de los polinomios en el punto 2.5 y graficar en el intervalo [-1,3].</a:t>
                </a:r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/>
                        <m:t>𝑓</m:t>
                      </m:r>
                      <m:d>
                        <m:dPr>
                          <m:ctrlPr>
                            <a:rPr lang="es-MX" i="1"/>
                          </m:ctrlPr>
                        </m:dPr>
                        <m:e>
                          <m:r>
                            <a:rPr lang="es-MX" i="1"/>
                            <m:t>𝑥</m:t>
                          </m:r>
                        </m:e>
                      </m:d>
                      <m:r>
                        <a:rPr lang="es-MX" i="1"/>
                        <m:t>=5</m:t>
                      </m:r>
                      <m:r>
                        <a:rPr lang="es-MX" i="1"/>
                        <m:t>𝑥</m:t>
                      </m:r>
                      <m:r>
                        <a:rPr lang="es-MX" i="1"/>
                        <m:t>+</m:t>
                      </m:r>
                      <m:r>
                        <m:rPr>
                          <m:sty m:val="p"/>
                        </m:rPr>
                        <a:rPr lang="es-MX"/>
                        <m:t>cos</m:t>
                      </m:r>
                      <m:r>
                        <a:rPr lang="es-MX" i="1"/>
                        <m:t>(3</m:t>
                      </m:r>
                      <m:r>
                        <a:rPr lang="es-MX" i="1"/>
                        <m:t>𝑥</m:t>
                      </m:r>
                      <m:r>
                        <a:rPr lang="es-MX" i="1"/>
                        <m:t>)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147B4FB-FC6E-F64C-B0BB-2B90055432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0" r="-92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933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EDC9768-6864-2648-9EC9-779A234BE03F}"/>
              </a:ext>
            </a:extLst>
          </p:cNvPr>
          <p:cNvSpPr/>
          <p:nvPr/>
        </p:nvSpPr>
        <p:spPr>
          <a:xfrm>
            <a:off x="396240" y="571143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latin typeface="Helvetica" pitchFamily="2" charset="0"/>
              </a:rPr>
              <a:t>clc; clear </a:t>
            </a:r>
            <a:r>
              <a:rPr lang="es-MX" dirty="0">
                <a:solidFill>
                  <a:srgbClr val="B245F3"/>
                </a:solidFill>
                <a:latin typeface="Helvetica" pitchFamily="2" charset="0"/>
              </a:rPr>
              <a:t>all</a:t>
            </a:r>
            <a:r>
              <a:rPr lang="es-MX" dirty="0">
                <a:latin typeface="Helvetica" pitchFamily="2" charset="0"/>
              </a:rPr>
              <a:t>; close </a:t>
            </a:r>
            <a:r>
              <a:rPr lang="es-MX" dirty="0">
                <a:solidFill>
                  <a:srgbClr val="B245F3"/>
                </a:solidFill>
                <a:latin typeface="Helvetica" pitchFamily="2" charset="0"/>
              </a:rPr>
              <a:t>all</a:t>
            </a:r>
            <a:endParaRPr lang="es-MX" dirty="0">
              <a:latin typeface="Helvetica" pitchFamily="2" charset="0"/>
            </a:endParaRPr>
          </a:p>
          <a:p>
            <a:r>
              <a:rPr lang="es-MX" dirty="0">
                <a:solidFill>
                  <a:srgbClr val="000000"/>
                </a:solidFill>
                <a:latin typeface="Helvetica" pitchFamily="2" charset="0"/>
              </a:rPr>
              <a:t>f=inline(</a:t>
            </a:r>
            <a:r>
              <a:rPr lang="es-MX" dirty="0">
                <a:solidFill>
                  <a:srgbClr val="B245F3"/>
                </a:solidFill>
                <a:latin typeface="Helvetica" pitchFamily="2" charset="0"/>
              </a:rPr>
              <a:t>'5*x+cos(3*x)'</a:t>
            </a:r>
            <a:r>
              <a:rPr lang="es-MX" dirty="0">
                <a:solidFill>
                  <a:srgbClr val="000000"/>
                </a:solidFill>
                <a:latin typeface="Helvetica" pitchFamily="2" charset="0"/>
              </a:rPr>
              <a:t>);</a:t>
            </a:r>
            <a:endParaRPr lang="es-MX" dirty="0">
              <a:solidFill>
                <a:srgbClr val="B245F3"/>
              </a:solidFill>
              <a:latin typeface="Helvetica" pitchFamily="2" charset="0"/>
            </a:endParaRPr>
          </a:p>
          <a:p>
            <a:r>
              <a:rPr lang="es-MX" dirty="0">
                <a:latin typeface="Helvetica" pitchFamily="2" charset="0"/>
              </a:rPr>
              <a:t>a=1.3;</a:t>
            </a:r>
          </a:p>
          <a:p>
            <a:r>
              <a:rPr lang="es-MX" dirty="0">
                <a:latin typeface="Helvetica" pitchFamily="2" charset="0"/>
              </a:rPr>
              <a:t>syms </a:t>
            </a:r>
            <a:r>
              <a:rPr lang="es-MX" dirty="0">
                <a:solidFill>
                  <a:srgbClr val="B245F3"/>
                </a:solidFill>
                <a:latin typeface="Helvetica" pitchFamily="2" charset="0"/>
              </a:rPr>
              <a:t>x</a:t>
            </a:r>
            <a:r>
              <a:rPr lang="es-MX" dirty="0">
                <a:latin typeface="Helvetica" pitchFamily="2" charset="0"/>
              </a:rPr>
              <a:t> </a:t>
            </a:r>
          </a:p>
          <a:p>
            <a:r>
              <a:rPr lang="es-MX" dirty="0">
                <a:solidFill>
                  <a:srgbClr val="25992D"/>
                </a:solidFill>
                <a:latin typeface="Helvetica" pitchFamily="2" charset="0"/>
              </a:rPr>
              <a:t>%Calculando P1</a:t>
            </a:r>
          </a:p>
          <a:p>
            <a:r>
              <a:rPr lang="es-MX" dirty="0">
                <a:latin typeface="Helvetica" pitchFamily="2" charset="0"/>
              </a:rPr>
              <a:t>f1=diff(f(x),1);</a:t>
            </a:r>
          </a:p>
          <a:p>
            <a:r>
              <a:rPr lang="es-MX" dirty="0">
                <a:latin typeface="Helvetica" pitchFamily="2" charset="0"/>
              </a:rPr>
              <a:t>f1=inline(f1);</a:t>
            </a:r>
          </a:p>
          <a:p>
            <a:r>
              <a:rPr lang="es-MX" dirty="0">
                <a:latin typeface="Helvetica" pitchFamily="2" charset="0"/>
              </a:rPr>
              <a:t>p1=f(a)+f1(a)*(x-a);</a:t>
            </a:r>
          </a:p>
          <a:p>
            <a:r>
              <a:rPr lang="es-MX" dirty="0">
                <a:latin typeface="Helvetica" pitchFamily="2" charset="0"/>
              </a:rPr>
              <a:t>p1=vpa(expand(p1),5);</a:t>
            </a:r>
          </a:p>
          <a:p>
            <a:r>
              <a:rPr lang="es-MX" dirty="0">
                <a:solidFill>
                  <a:srgbClr val="25992D"/>
                </a:solidFill>
                <a:latin typeface="Helvetica" pitchFamily="2" charset="0"/>
              </a:rPr>
              <a:t>% pretty(p1)</a:t>
            </a:r>
          </a:p>
          <a:p>
            <a:r>
              <a:rPr lang="es-MX" dirty="0">
                <a:solidFill>
                  <a:srgbClr val="25992D"/>
                </a:solidFill>
                <a:latin typeface="Helvetica" pitchFamily="2" charset="0"/>
              </a:rPr>
              <a:t>%Calculando P2</a:t>
            </a:r>
          </a:p>
          <a:p>
            <a:r>
              <a:rPr lang="es-MX" dirty="0">
                <a:latin typeface="Helvetica" pitchFamily="2" charset="0"/>
              </a:rPr>
              <a:t>f2=diff(f(x),2);</a:t>
            </a:r>
          </a:p>
          <a:p>
            <a:r>
              <a:rPr lang="es-MX" dirty="0">
                <a:latin typeface="Helvetica" pitchFamily="2" charset="0"/>
              </a:rPr>
              <a:t>f2=inline(f2);</a:t>
            </a:r>
          </a:p>
          <a:p>
            <a:r>
              <a:rPr lang="es-MX" dirty="0">
                <a:latin typeface="Helvetica" pitchFamily="2" charset="0"/>
              </a:rPr>
              <a:t>p2=p1+f2(a)/factorial(2)*(x-a)^2;</a:t>
            </a:r>
          </a:p>
          <a:p>
            <a:r>
              <a:rPr lang="es-MX" dirty="0">
                <a:latin typeface="Helvetica" pitchFamily="2" charset="0"/>
              </a:rPr>
              <a:t>p2=vpa(expand(p2),5);</a:t>
            </a:r>
          </a:p>
          <a:p>
            <a:r>
              <a:rPr lang="es-MX" dirty="0">
                <a:latin typeface="Helvetica" pitchFamily="2" charset="0"/>
              </a:rPr>
              <a:t>pretty(p2)</a:t>
            </a:r>
          </a:p>
          <a:p>
            <a:r>
              <a:rPr lang="es-MX" dirty="0">
                <a:solidFill>
                  <a:srgbClr val="25992D"/>
                </a:solidFill>
                <a:latin typeface="Helvetica" pitchFamily="2" charset="0"/>
              </a:rPr>
              <a:t>%Calculando P3</a:t>
            </a:r>
          </a:p>
          <a:p>
            <a:r>
              <a:rPr lang="es-MX" dirty="0">
                <a:latin typeface="Helvetica" pitchFamily="2" charset="0"/>
              </a:rPr>
              <a:t>f3=diff(f(x),3);</a:t>
            </a:r>
          </a:p>
          <a:p>
            <a:r>
              <a:rPr lang="es-MX" dirty="0">
                <a:latin typeface="Helvetica" pitchFamily="2" charset="0"/>
              </a:rPr>
              <a:t>f3=inline(f3);</a:t>
            </a:r>
          </a:p>
          <a:p>
            <a:r>
              <a:rPr lang="es-MX" dirty="0">
                <a:latin typeface="Helvetica" pitchFamily="2" charset="0"/>
              </a:rPr>
              <a:t>p3=p2+f3(a)/factorial(3)*(x-a)^3;</a:t>
            </a:r>
          </a:p>
          <a:p>
            <a:r>
              <a:rPr lang="es-MX" dirty="0">
                <a:latin typeface="Helvetica" pitchFamily="2" charset="0"/>
              </a:rPr>
              <a:t>p3=vpa(expand(p3),5);</a:t>
            </a:r>
          </a:p>
          <a:p>
            <a:r>
              <a:rPr lang="es-MX" dirty="0">
                <a:solidFill>
                  <a:srgbClr val="25992D"/>
                </a:solidFill>
                <a:latin typeface="Helvetica" pitchFamily="2" charset="0"/>
              </a:rPr>
              <a:t>% pretty(p3)</a:t>
            </a:r>
          </a:p>
          <a:p>
            <a:endParaRPr lang="es-MX" dirty="0">
              <a:effectLst/>
              <a:latin typeface="Helvetica" pitchFamily="2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A1C4EB7-CEA1-7040-9671-D9739F630945}"/>
              </a:ext>
            </a:extLst>
          </p:cNvPr>
          <p:cNvSpPr/>
          <p:nvPr/>
        </p:nvSpPr>
        <p:spPr>
          <a:xfrm>
            <a:off x="4179570" y="571143"/>
            <a:ext cx="6096000" cy="70173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solidFill>
                  <a:srgbClr val="25992D"/>
                </a:solidFill>
                <a:latin typeface="Helvetica" pitchFamily="2" charset="0"/>
              </a:rPr>
              <a:t>%Calculando P4</a:t>
            </a:r>
          </a:p>
          <a:p>
            <a:r>
              <a:rPr lang="es-MX" dirty="0">
                <a:latin typeface="Helvetica" pitchFamily="2" charset="0"/>
              </a:rPr>
              <a:t>f4=diff(f(x),4);</a:t>
            </a:r>
          </a:p>
          <a:p>
            <a:r>
              <a:rPr lang="es-MX" dirty="0">
                <a:latin typeface="Helvetica" pitchFamily="2" charset="0"/>
              </a:rPr>
              <a:t>f4=inline(f4);</a:t>
            </a:r>
          </a:p>
          <a:p>
            <a:r>
              <a:rPr lang="es-MX" dirty="0">
                <a:latin typeface="Helvetica" pitchFamily="2" charset="0"/>
              </a:rPr>
              <a:t>p4=p3+f4(a)/factorial(4)*(x-a)^4;</a:t>
            </a:r>
          </a:p>
          <a:p>
            <a:r>
              <a:rPr lang="es-MX" dirty="0">
                <a:latin typeface="Helvetica" pitchFamily="2" charset="0"/>
              </a:rPr>
              <a:t>p4=vpa(expand(p4),5);</a:t>
            </a:r>
          </a:p>
          <a:p>
            <a:r>
              <a:rPr lang="es-MX" dirty="0">
                <a:latin typeface="Helvetica" pitchFamily="2" charset="0"/>
              </a:rPr>
              <a:t>pretty(p4)</a:t>
            </a:r>
          </a:p>
          <a:p>
            <a:r>
              <a:rPr lang="es-MX" dirty="0">
                <a:solidFill>
                  <a:srgbClr val="25992D"/>
                </a:solidFill>
                <a:latin typeface="Helvetica" pitchFamily="2" charset="0"/>
              </a:rPr>
              <a:t>%Calculando P5</a:t>
            </a:r>
          </a:p>
          <a:p>
            <a:r>
              <a:rPr lang="es-MX" dirty="0">
                <a:latin typeface="Helvetica" pitchFamily="2" charset="0"/>
              </a:rPr>
              <a:t>f5=diff(f(x),5);</a:t>
            </a:r>
          </a:p>
          <a:p>
            <a:r>
              <a:rPr lang="es-MX" dirty="0">
                <a:latin typeface="Helvetica" pitchFamily="2" charset="0"/>
              </a:rPr>
              <a:t>f5=inline(f5);</a:t>
            </a:r>
          </a:p>
          <a:p>
            <a:r>
              <a:rPr lang="es-MX" dirty="0">
                <a:latin typeface="Helvetica" pitchFamily="2" charset="0"/>
              </a:rPr>
              <a:t>p5=p4+f5(a)/factorial(5)*(x-a)^5;</a:t>
            </a:r>
          </a:p>
          <a:p>
            <a:r>
              <a:rPr lang="es-MX" dirty="0">
                <a:latin typeface="Helvetica" pitchFamily="2" charset="0"/>
              </a:rPr>
              <a:t>p5=vpa(expand(p5),5);</a:t>
            </a:r>
          </a:p>
          <a:p>
            <a:r>
              <a:rPr lang="es-MX" dirty="0">
                <a:latin typeface="Helvetica" pitchFamily="2" charset="0"/>
              </a:rPr>
              <a:t>pretty(p5)</a:t>
            </a:r>
          </a:p>
          <a:p>
            <a:r>
              <a:rPr lang="es-MX" dirty="0">
                <a:solidFill>
                  <a:srgbClr val="25992D"/>
                </a:solidFill>
                <a:latin typeface="Helvetica" pitchFamily="2" charset="0"/>
              </a:rPr>
              <a:t>%ERRORES</a:t>
            </a:r>
          </a:p>
          <a:p>
            <a:r>
              <a:rPr lang="es-MX" dirty="0">
                <a:latin typeface="Helvetica" pitchFamily="2" charset="0"/>
              </a:rPr>
              <a:t>xe=2.5;</a:t>
            </a:r>
          </a:p>
          <a:p>
            <a:r>
              <a:rPr lang="es-MX" dirty="0">
                <a:latin typeface="Helvetica" pitchFamily="2" charset="0"/>
              </a:rPr>
              <a:t>vr=f(xe);</a:t>
            </a:r>
          </a:p>
          <a:p>
            <a:r>
              <a:rPr lang="es-MX" dirty="0">
                <a:solidFill>
                  <a:srgbClr val="25992D"/>
                </a:solidFill>
                <a:latin typeface="Helvetica" pitchFamily="2" charset="0"/>
              </a:rPr>
              <a:t>%error p2</a:t>
            </a:r>
          </a:p>
          <a:p>
            <a:r>
              <a:rPr lang="es-MX" dirty="0">
                <a:latin typeface="Helvetica" pitchFamily="2" charset="0"/>
              </a:rPr>
              <a:t>va=double(subs(p2,xe));</a:t>
            </a:r>
          </a:p>
          <a:p>
            <a:r>
              <a:rPr lang="es-MX" dirty="0">
                <a:latin typeface="Helvetica" pitchFamily="2" charset="0"/>
              </a:rPr>
              <a:t>ep=abs(vr-va)/vr*100</a:t>
            </a:r>
          </a:p>
          <a:p>
            <a:r>
              <a:rPr lang="es-MX" dirty="0">
                <a:solidFill>
                  <a:srgbClr val="25992D"/>
                </a:solidFill>
                <a:latin typeface="Helvetica" pitchFamily="2" charset="0"/>
              </a:rPr>
              <a:t>%error p4</a:t>
            </a:r>
          </a:p>
          <a:p>
            <a:r>
              <a:rPr lang="es-MX" dirty="0">
                <a:latin typeface="Helvetica" pitchFamily="2" charset="0"/>
              </a:rPr>
              <a:t>va=double(subs(p4,xe));</a:t>
            </a:r>
          </a:p>
          <a:p>
            <a:r>
              <a:rPr lang="es-MX" dirty="0">
                <a:latin typeface="Helvetica" pitchFamily="2" charset="0"/>
              </a:rPr>
              <a:t>ep=abs(vr-va)/vr*100</a:t>
            </a:r>
          </a:p>
          <a:p>
            <a:br>
              <a:rPr lang="es-MX" dirty="0">
                <a:latin typeface="Helvetica" pitchFamily="2" charset="0"/>
              </a:rPr>
            </a:br>
            <a:endParaRPr lang="es-MX" dirty="0">
              <a:latin typeface="Helvetica" pitchFamily="2" charset="0"/>
            </a:endParaRPr>
          </a:p>
          <a:p>
            <a:br>
              <a:rPr lang="es-MX" dirty="0">
                <a:latin typeface="Helvetica" pitchFamily="2" charset="0"/>
              </a:rPr>
            </a:br>
            <a:endParaRPr lang="es-MX" dirty="0">
              <a:effectLst/>
              <a:latin typeface="Helvetica" pitchFamily="2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C7803A0-41F2-A24F-8975-137854B24BDF}"/>
              </a:ext>
            </a:extLst>
          </p:cNvPr>
          <p:cNvSpPr/>
          <p:nvPr/>
        </p:nvSpPr>
        <p:spPr>
          <a:xfrm>
            <a:off x="3048000" y="13053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s-MX" dirty="0">
                <a:latin typeface="Helvetica" pitchFamily="2" charset="0"/>
              </a:rPr>
            </a:br>
            <a:endParaRPr lang="es-MX" dirty="0">
              <a:effectLst/>
              <a:latin typeface="Helvetica" pitchFamily="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80588CC-FA29-0C44-8632-79800438865F}"/>
              </a:ext>
            </a:extLst>
          </p:cNvPr>
          <p:cNvSpPr/>
          <p:nvPr/>
        </p:nvSpPr>
        <p:spPr>
          <a:xfrm>
            <a:off x="8054340" y="57114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solidFill>
                  <a:srgbClr val="25992D"/>
                </a:solidFill>
                <a:latin typeface="Helvetica" pitchFamily="2" charset="0"/>
              </a:rPr>
              <a:t>%error p5</a:t>
            </a:r>
          </a:p>
          <a:p>
            <a:r>
              <a:rPr lang="es-MX" dirty="0">
                <a:latin typeface="Helvetica" pitchFamily="2" charset="0"/>
              </a:rPr>
              <a:t>va=double(subs(p5,xe));</a:t>
            </a:r>
          </a:p>
          <a:p>
            <a:r>
              <a:rPr lang="es-MX" dirty="0">
                <a:latin typeface="Helvetica" pitchFamily="2" charset="0"/>
              </a:rPr>
              <a:t>ep=abs(vr-va)/vr*100</a:t>
            </a:r>
          </a:p>
          <a:p>
            <a:r>
              <a:rPr lang="es-MX" dirty="0">
                <a:solidFill>
                  <a:srgbClr val="25992D"/>
                </a:solidFill>
                <a:latin typeface="Helvetica" pitchFamily="2" charset="0"/>
              </a:rPr>
              <a:t>%Graficar</a:t>
            </a:r>
          </a:p>
          <a:p>
            <a:r>
              <a:rPr lang="es-MX" dirty="0">
                <a:latin typeface="Helvetica" pitchFamily="2" charset="0"/>
              </a:rPr>
              <a:t>x=-1:0.01:3;</a:t>
            </a:r>
          </a:p>
          <a:p>
            <a:r>
              <a:rPr lang="es-MX" dirty="0">
                <a:solidFill>
                  <a:srgbClr val="25992D"/>
                </a:solidFill>
                <a:latin typeface="Helvetica" pitchFamily="2" charset="0"/>
              </a:rPr>
              <a:t>%funcion original</a:t>
            </a:r>
          </a:p>
          <a:p>
            <a:r>
              <a:rPr lang="es-MX" dirty="0">
                <a:latin typeface="Helvetica" pitchFamily="2" charset="0"/>
              </a:rPr>
              <a:t>plot(x,f(x))</a:t>
            </a:r>
          </a:p>
          <a:p>
            <a:r>
              <a:rPr lang="es-MX" dirty="0">
                <a:solidFill>
                  <a:srgbClr val="25992D"/>
                </a:solidFill>
                <a:latin typeface="Helvetica" pitchFamily="2" charset="0"/>
              </a:rPr>
              <a:t>%graficar p2</a:t>
            </a:r>
          </a:p>
          <a:p>
            <a:r>
              <a:rPr lang="es-MX" dirty="0">
                <a:latin typeface="Helvetica" pitchFamily="2" charset="0"/>
              </a:rPr>
              <a:t>hold </a:t>
            </a:r>
            <a:r>
              <a:rPr lang="es-MX" dirty="0">
                <a:solidFill>
                  <a:srgbClr val="B245F3"/>
                </a:solidFill>
                <a:latin typeface="Helvetica" pitchFamily="2" charset="0"/>
              </a:rPr>
              <a:t>on</a:t>
            </a:r>
            <a:endParaRPr lang="es-MX" dirty="0">
              <a:latin typeface="Helvetica" pitchFamily="2" charset="0"/>
            </a:endParaRPr>
          </a:p>
          <a:p>
            <a:r>
              <a:rPr lang="es-MX" dirty="0">
                <a:latin typeface="Helvetica" pitchFamily="2" charset="0"/>
              </a:rPr>
              <a:t>plot(x,subs(p2,x),</a:t>
            </a:r>
            <a:r>
              <a:rPr lang="es-MX" dirty="0">
                <a:solidFill>
                  <a:srgbClr val="B245F3"/>
                </a:solidFill>
                <a:latin typeface="Helvetica" pitchFamily="2" charset="0"/>
              </a:rPr>
              <a:t>'g'</a:t>
            </a:r>
            <a:r>
              <a:rPr lang="es-MX" dirty="0">
                <a:latin typeface="Helvetica" pitchFamily="2" charset="0"/>
              </a:rPr>
              <a:t>)</a:t>
            </a:r>
          </a:p>
          <a:p>
            <a:r>
              <a:rPr lang="es-MX" dirty="0">
                <a:solidFill>
                  <a:srgbClr val="25992D"/>
                </a:solidFill>
                <a:latin typeface="Helvetica" pitchFamily="2" charset="0"/>
              </a:rPr>
              <a:t>%graficar p4</a:t>
            </a:r>
          </a:p>
          <a:p>
            <a:r>
              <a:rPr lang="es-MX" dirty="0">
                <a:latin typeface="Helvetica" pitchFamily="2" charset="0"/>
              </a:rPr>
              <a:t>plot(x,subs(p4,x),</a:t>
            </a:r>
            <a:r>
              <a:rPr lang="es-MX" dirty="0">
                <a:solidFill>
                  <a:srgbClr val="B245F3"/>
                </a:solidFill>
                <a:latin typeface="Helvetica" pitchFamily="2" charset="0"/>
              </a:rPr>
              <a:t>'k'</a:t>
            </a:r>
            <a:r>
              <a:rPr lang="es-MX" dirty="0">
                <a:latin typeface="Helvetica" pitchFamily="2" charset="0"/>
              </a:rPr>
              <a:t>)</a:t>
            </a:r>
          </a:p>
          <a:p>
            <a:r>
              <a:rPr lang="es-MX" dirty="0">
                <a:solidFill>
                  <a:srgbClr val="25992D"/>
                </a:solidFill>
                <a:latin typeface="Helvetica" pitchFamily="2" charset="0"/>
              </a:rPr>
              <a:t>%graficar p5</a:t>
            </a:r>
          </a:p>
          <a:p>
            <a:r>
              <a:rPr lang="es-MX" dirty="0">
                <a:latin typeface="Helvetica" pitchFamily="2" charset="0"/>
              </a:rPr>
              <a:t>plot(x,subs(p5,x),</a:t>
            </a:r>
            <a:r>
              <a:rPr lang="es-MX" dirty="0">
                <a:solidFill>
                  <a:srgbClr val="B245F3"/>
                </a:solidFill>
                <a:latin typeface="Helvetica" pitchFamily="2" charset="0"/>
              </a:rPr>
              <a:t>'r'</a:t>
            </a:r>
            <a:r>
              <a:rPr lang="es-MX" dirty="0">
                <a:latin typeface="Helvetica" pitchFamily="2" charset="0"/>
              </a:rPr>
              <a:t>)</a:t>
            </a:r>
          </a:p>
          <a:p>
            <a:r>
              <a:rPr lang="es-MX" dirty="0">
                <a:solidFill>
                  <a:srgbClr val="000000"/>
                </a:solidFill>
                <a:latin typeface="Helvetica" pitchFamily="2" charset="0"/>
              </a:rPr>
              <a:t>legend(</a:t>
            </a:r>
            <a:r>
              <a:rPr lang="es-MX" dirty="0">
                <a:solidFill>
                  <a:srgbClr val="B245F3"/>
                </a:solidFill>
                <a:latin typeface="Helvetica" pitchFamily="2" charset="0"/>
              </a:rPr>
              <a:t>'f(x)'</a:t>
            </a:r>
            <a:r>
              <a:rPr lang="es-MX" dirty="0">
                <a:solidFill>
                  <a:srgbClr val="000000"/>
                </a:solidFill>
                <a:latin typeface="Helvetica" pitchFamily="2" charset="0"/>
              </a:rPr>
              <a:t>,</a:t>
            </a:r>
            <a:r>
              <a:rPr lang="es-MX" dirty="0">
                <a:solidFill>
                  <a:srgbClr val="B245F3"/>
                </a:solidFill>
                <a:latin typeface="Helvetica" pitchFamily="2" charset="0"/>
              </a:rPr>
              <a:t>'p_2(x)'</a:t>
            </a:r>
            <a:r>
              <a:rPr lang="es-MX" dirty="0">
                <a:solidFill>
                  <a:srgbClr val="000000"/>
                </a:solidFill>
                <a:latin typeface="Helvetica" pitchFamily="2" charset="0"/>
              </a:rPr>
              <a:t>,</a:t>
            </a:r>
            <a:r>
              <a:rPr lang="es-MX" dirty="0">
                <a:solidFill>
                  <a:srgbClr val="B245F3"/>
                </a:solidFill>
                <a:latin typeface="Helvetica" pitchFamily="2" charset="0"/>
              </a:rPr>
              <a:t>'p_4(x)'</a:t>
            </a:r>
            <a:r>
              <a:rPr lang="es-MX" dirty="0">
                <a:solidFill>
                  <a:srgbClr val="000000"/>
                </a:solidFill>
                <a:latin typeface="Helvetica" pitchFamily="2" charset="0"/>
              </a:rPr>
              <a:t>,</a:t>
            </a:r>
            <a:r>
              <a:rPr lang="es-MX" dirty="0">
                <a:solidFill>
                  <a:srgbClr val="B245F3"/>
                </a:solidFill>
                <a:latin typeface="Helvetica" pitchFamily="2" charset="0"/>
              </a:rPr>
              <a:t>'p_5(x)'</a:t>
            </a:r>
            <a:r>
              <a:rPr lang="es-MX" dirty="0">
                <a:solidFill>
                  <a:srgbClr val="000000"/>
                </a:solidFill>
                <a:latin typeface="Helvetica" pitchFamily="2" charset="0"/>
              </a:rPr>
              <a:t>)</a:t>
            </a:r>
            <a:endParaRPr lang="es-MX" dirty="0">
              <a:solidFill>
                <a:srgbClr val="B245F3"/>
              </a:solidFill>
              <a:latin typeface="Helvetica" pitchFamily="2" charset="0"/>
            </a:endParaRPr>
          </a:p>
          <a:p>
            <a:endParaRPr lang="es-MX" dirty="0">
              <a:latin typeface="Helvetica" pitchFamily="2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0DC8523-91BD-4A43-AB85-52A6C9BC762B}"/>
              </a:ext>
            </a:extLst>
          </p:cNvPr>
          <p:cNvSpPr/>
          <p:nvPr/>
        </p:nvSpPr>
        <p:spPr>
          <a:xfrm>
            <a:off x="3048000" y="14438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s-MX" dirty="0">
                <a:latin typeface="Helvetica" pitchFamily="2" charset="0"/>
              </a:rPr>
            </a:br>
            <a:endParaRPr lang="es-MX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339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1D21F0A-CFCB-914B-BC5D-365BD1271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883" y="2697342"/>
            <a:ext cx="4924363" cy="38749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3417A21-9F97-814E-8E5A-1937A14E1EC1}"/>
                  </a:ext>
                </a:extLst>
              </p:cNvPr>
              <p:cNvSpPr txBox="1"/>
              <p:nvPr/>
            </p:nvSpPr>
            <p:spPr>
              <a:xfrm>
                <a:off x="594360" y="697230"/>
                <a:ext cx="11281410" cy="1757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Polinomio de grado 2: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3.2667 </m:t>
                      </m:r>
                      <m:sSup>
                        <m:sSup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i="1">
                          <a:latin typeface="Cambria Math" panose="02040503050406030204" pitchFamily="18" charset="0"/>
                        </a:rPr>
                        <m:t>  - 1.4301 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 + 2.1125</m:t>
                      </m:r>
                    </m:oMath>
                  </m:oMathPara>
                </a14:m>
                <a:endParaRPr lang="es-MX" dirty="0"/>
              </a:p>
              <a:p>
                <a:r>
                  <a:rPr lang="es-MX" dirty="0"/>
                  <a:t>Polinomio de grado 4: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- 2.45 </m:t>
                      </m:r>
                      <m:sSup>
                        <m:sSup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s-MX" i="1">
                          <a:latin typeface="Cambria Math" panose="02040503050406030204" pitchFamily="18" charset="0"/>
                        </a:rPr>
                        <m:t>  + 9.6452 </m:t>
                      </m:r>
                      <m:sSup>
                        <m:sSup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MX" i="1">
                          <a:latin typeface="Cambria Math" panose="02040503050406030204" pitchFamily="18" charset="0"/>
                        </a:rPr>
                        <m:t>  - 9.5062 </m:t>
                      </m:r>
                      <m:sSup>
                        <m:sSup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i="1">
                          <a:latin typeface="Cambria Math" panose="02040503050406030204" pitchFamily="18" charset="0"/>
                        </a:rPr>
                        <m:t>  + 4.4093 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 + 1.9146</m:t>
                      </m:r>
                    </m:oMath>
                  </m:oMathPara>
                </a14:m>
                <a:endParaRPr lang="es-MX" dirty="0"/>
              </a:p>
              <a:p>
                <a:r>
                  <a:rPr lang="es-MX" dirty="0"/>
                  <a:t>Polinomio de grado 5: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1.3927 </m:t>
                      </m:r>
                      <m:sSup>
                        <m:sSup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s-MX" i="1">
                          <a:latin typeface="Cambria Math" panose="02040503050406030204" pitchFamily="18" charset="0"/>
                        </a:rPr>
                        <m:t>  - 11.503 </m:t>
                      </m:r>
                      <m:sSup>
                        <m:sSup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s-MX" i="1">
                          <a:latin typeface="Cambria Math" panose="02040503050406030204" pitchFamily="18" charset="0"/>
                        </a:rPr>
                        <m:t>  + 33.182 </m:t>
                      </m:r>
                      <m:sSup>
                        <m:sSup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MX" i="1">
                          <a:latin typeface="Cambria Math" panose="02040503050406030204" pitchFamily="18" charset="0"/>
                        </a:rPr>
                        <m:t>  - 40.104 </m:t>
                      </m:r>
                      <m:sSup>
                        <m:sSup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i="1">
                          <a:latin typeface="Cambria Math" panose="02040503050406030204" pitchFamily="18" charset="0"/>
                        </a:rPr>
                        <m:t>  + 24.298 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- 3.2565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3417A21-9F97-814E-8E5A-1937A14E1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" y="697230"/>
                <a:ext cx="11281410" cy="1757404"/>
              </a:xfrm>
              <a:prstGeom prst="rect">
                <a:avLst/>
              </a:prstGeom>
              <a:blipFill>
                <a:blip r:embed="rId3"/>
                <a:stretch>
                  <a:fillRect l="-562" t="-1429" b="-285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244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E3899-438D-8348-A5AE-B7E5B315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25066A8-2DBD-5A4C-9116-3BF83535DF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3196573"/>
              </a:xfrm>
            </p:spPr>
            <p:txBody>
              <a:bodyPr/>
              <a:lstStyle/>
              <a:p>
                <a:r>
                  <a:rPr lang="es-MX" dirty="0"/>
                  <a:t>Estime el valor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sec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dirty="0"/>
                  <a:t> con el polinomio de Maclaurin de grado 6. ¿Cuál es el error absoluto y relativo?. Realizar la gráfica del polinomio y de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s-MX" dirty="0"/>
                  <a:t> 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MX" dirty="0"/>
              </a:p>
              <a:p>
                <a:endParaRPr lang="es-MX" dirty="0"/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sec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MX" dirty="0"/>
              </a:p>
              <a:p>
                <a:pPr lvl="1"/>
                <a:r>
                  <a:rPr lang="es-MX" dirty="0"/>
                  <a:t>Para calcular errores,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s-MX" dirty="0"/>
              </a:p>
              <a:p>
                <a:pPr lvl="1"/>
                <a:r>
                  <a:rPr lang="es-MX" dirty="0"/>
                  <a:t>Intervalo para graficar: [0,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25066A8-2DBD-5A4C-9116-3BF83535DF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3196573"/>
              </a:xfrm>
              <a:blipFill>
                <a:blip r:embed="rId3"/>
                <a:stretch>
                  <a:fillRect l="-1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A767E8B3-7E43-9F47-97E8-A97DCCE99C86}"/>
                  </a:ext>
                </a:extLst>
              </p:cNvPr>
              <p:cNvSpPr/>
              <p:nvPr/>
            </p:nvSpPr>
            <p:spPr>
              <a:xfrm>
                <a:off x="5875473" y="3599559"/>
                <a:ext cx="2249975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i="1" dirty="0">
                          <a:solidFill>
                            <a:srgbClr val="FF0000"/>
                          </a:solidFill>
                        </a:rPr>
                        <m:t>P</m:t>
                      </m:r>
                      <m:r>
                        <m:rPr>
                          <m:nor/>
                        </m:rPr>
                        <a:rPr lang="es-MX" i="1" dirty="0">
                          <a:solidFill>
                            <a:srgbClr val="FF0000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s-MX" i="1" dirty="0">
                          <a:solidFill>
                            <a:srgbClr val="FF0000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s-MX" i="1" dirty="0">
                          <a:solidFill>
                            <a:srgbClr val="FF0000"/>
                          </a:solidFill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s-MX" i="1">
                                  <a:solidFill>
                                    <a:srgbClr val="FF00D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rgbClr val="FF00D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rgbClr val="FF00D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A767E8B3-7E43-9F47-97E8-A97DCCE99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473" y="3599559"/>
                <a:ext cx="2249975" cy="871457"/>
              </a:xfrm>
              <a:prstGeom prst="rect">
                <a:avLst/>
              </a:prstGeom>
              <a:blipFill>
                <a:blip r:embed="rId4"/>
                <a:stretch>
                  <a:fillRect l="-4494" t="-95652" b="-15217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22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74F12ED-AAF9-9649-AE8B-B2721831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49D94BAC-D711-6041-A9E3-812BE70E2D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524000"/>
                <a:ext cx="11029615" cy="5435600"/>
              </a:xfrm>
            </p:spPr>
            <p:txBody>
              <a:bodyPr>
                <a:normAutofit/>
              </a:bodyPr>
              <a:lstStyle/>
              <a:p>
                <a:r>
                  <a:rPr lang="es-MX" dirty="0"/>
                  <a:t>Término Algebraico: Es una expresión formada por los siguientes elementos: </a:t>
                </a:r>
              </a:p>
              <a:p>
                <a:pPr lvl="1"/>
                <a:r>
                  <a:rPr lang="es-MX" sz="1800" dirty="0"/>
                  <a:t>Signo positivo o negativo</a:t>
                </a:r>
              </a:p>
              <a:p>
                <a:pPr lvl="1"/>
                <a:r>
                  <a:rPr lang="es-MX" sz="1800" dirty="0"/>
                  <a:t>Coeficiente o parte numérica</a:t>
                </a:r>
              </a:p>
              <a:p>
                <a:pPr lvl="1"/>
                <a:r>
                  <a:rPr lang="es-MX" sz="1800" dirty="0"/>
                  <a:t>Literal o variable </a:t>
                </a:r>
              </a:p>
              <a:p>
                <a:pPr lvl="1"/>
                <a:r>
                  <a:rPr lang="es-MX" sz="1800" dirty="0"/>
                  <a:t>Exponente</a:t>
                </a:r>
              </a:p>
              <a:p>
                <a:pPr marL="324000" lvl="1" indent="0">
                  <a:buNone/>
                </a:pPr>
                <a:r>
                  <a:rPr lang="es-MX" sz="1800" dirty="0"/>
                  <a:t>*Esta expresión no contempla operaciones de suma o resta</a:t>
                </a:r>
              </a:p>
              <a:p>
                <a:pPr marL="324000" lvl="1" indent="0">
                  <a:buNone/>
                </a:pPr>
                <a:r>
                  <a:rPr lang="es-MX" sz="1800" dirty="0"/>
                  <a:t>Ejemplos:</a:t>
                </a:r>
              </a:p>
              <a:p>
                <a:pPr marL="324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solidFill>
                            <a:srgbClr val="C87ABC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s-ES" sz="1800" b="0" i="1" smtClean="0">
                              <a:solidFill>
                                <a:srgbClr val="C87AB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800" b="0" i="1" smtClean="0">
                              <a:solidFill>
                                <a:srgbClr val="C87ABC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ES" sz="1800" b="0" i="1" smtClean="0">
                              <a:solidFill>
                                <a:srgbClr val="C87ABC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s-ES" sz="1800" b="0" i="1" smtClean="0">
                              <a:solidFill>
                                <a:srgbClr val="C87AB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800" b="0" i="1" smtClean="0">
                              <a:solidFill>
                                <a:srgbClr val="C87ABC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ES" sz="1800" b="0" i="1" smtClean="0">
                              <a:solidFill>
                                <a:srgbClr val="C87ABC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s-ES" sz="1800" b="0" dirty="0">
                  <a:solidFill>
                    <a:srgbClr val="FF0000"/>
                  </a:solidFill>
                </a:endParaRPr>
              </a:p>
              <a:p>
                <a:pPr marL="324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8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ES" sz="18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sSup>
                        <m:sSupPr>
                          <m:ctrlPr>
                            <a:rPr lang="es-ES" sz="18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8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sz="18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s-ES" sz="18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8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ES" sz="18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ES" sz="18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s-MX" sz="1800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marL="324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s-E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√</m:t>
                      </m:r>
                      <m:r>
                        <a:rPr lang="es-E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MX" sz="1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49D94BAC-D711-6041-A9E3-812BE70E2D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524000"/>
                <a:ext cx="11029615" cy="5435600"/>
              </a:xfrm>
              <a:blipFill>
                <a:blip r:embed="rId2"/>
                <a:stretch>
                  <a:fillRect l="-1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Aprendamos Más: Término algebraico">
            <a:extLst>
              <a:ext uri="{FF2B5EF4-FFF2-40B4-BE49-F238E27FC236}">
                <a16:creationId xmlns:a16="http://schemas.microsoft.com/office/drawing/2014/main" id="{46C49D9E-A7F2-A040-8EBD-666CDA556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492375"/>
            <a:ext cx="4135946" cy="187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52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42C67-69A2-D445-B735-5654471B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Polinomio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4400F95-1E7A-E845-8CDE-D507686569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715956"/>
                <a:ext cx="11029615" cy="4938844"/>
              </a:xfrm>
            </p:spPr>
            <p:txBody>
              <a:bodyPr/>
              <a:lstStyle/>
              <a:p>
                <a:r>
                  <a:rPr lang="es-MX" dirty="0"/>
                  <a:t>Es la suma de uno o más términos algebraicos cuyas variables tienen exponentes enteros positivos.</a:t>
                </a:r>
              </a:p>
              <a:p>
                <a:pPr marL="0" indent="0">
                  <a:buNone/>
                </a:pPr>
                <a:r>
                  <a:rPr lang="es-MX" dirty="0"/>
                  <a:t>	Ejemplo:</a:t>
                </a:r>
              </a:p>
              <a:p>
                <a:pPr marL="0" indent="0">
                  <a:buNone/>
                </a:pPr>
                <a:r>
                  <a:rPr lang="es-ES" b="0" dirty="0"/>
                  <a:t>	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E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ES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s-MX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s-MX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s-MX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	</m:t>
                    </m:r>
                    <m:f>
                      <m:f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MX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r>
                  <a:rPr lang="es-MX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s-MX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s-MX" dirty="0">
                    <a:solidFill>
                      <a:srgbClr val="FF0000"/>
                    </a:solidFill>
                  </a:rPr>
                  <a:t>	</a:t>
                </a:r>
                <a:r>
                  <a:rPr lang="es-MX" dirty="0">
                    <a:solidFill>
                      <a:schemeClr val="tx1"/>
                    </a:solidFill>
                  </a:rPr>
                  <a:t>etc.</a:t>
                </a:r>
              </a:p>
              <a:p>
                <a:r>
                  <a:rPr lang="es-MX" dirty="0">
                    <a:solidFill>
                      <a:schemeClr val="tx1"/>
                    </a:solidFill>
                  </a:rPr>
                  <a:t>En un polinomio univariable, el grado corresponde al exponente mayor al que está elevada la variable. Ejemplo:</a:t>
                </a:r>
              </a:p>
              <a:p>
                <a:pPr marL="0" indent="0">
                  <a:buNone/>
                </a:pPr>
                <a:r>
                  <a:rPr lang="es-MX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s-E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s-MX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4400F95-1E7A-E845-8CDE-D507686569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715956"/>
                <a:ext cx="11029615" cy="4938844"/>
              </a:xfrm>
              <a:blipFill>
                <a:blip r:embed="rId2"/>
                <a:stretch>
                  <a:fillRect l="-1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errar llave 4">
            <a:extLst>
              <a:ext uri="{FF2B5EF4-FFF2-40B4-BE49-F238E27FC236}">
                <a16:creationId xmlns:a16="http://schemas.microsoft.com/office/drawing/2014/main" id="{643D40B3-6FA2-C04D-95DB-F63E340BFCE9}"/>
              </a:ext>
            </a:extLst>
          </p:cNvPr>
          <p:cNvSpPr/>
          <p:nvPr/>
        </p:nvSpPr>
        <p:spPr>
          <a:xfrm>
            <a:off x="2184400" y="2863334"/>
            <a:ext cx="444500" cy="762000"/>
          </a:xfrm>
          <a:prstGeom prst="rightBrace">
            <a:avLst/>
          </a:prstGeom>
          <a:ln w="28575">
            <a:solidFill>
              <a:srgbClr val="C87A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5A2DEA-046F-5845-8EB1-3C742BCD7439}"/>
              </a:ext>
            </a:extLst>
          </p:cNvPr>
          <p:cNvSpPr txBox="1"/>
          <p:nvPr/>
        </p:nvSpPr>
        <p:spPr>
          <a:xfrm>
            <a:off x="2717800" y="3059668"/>
            <a:ext cx="501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C87ABC"/>
                </a:solidFill>
              </a:rPr>
              <a:t>Monomio: Polinomio que consta de un término</a:t>
            </a:r>
          </a:p>
        </p:txBody>
      </p:sp>
      <p:sp>
        <p:nvSpPr>
          <p:cNvPr id="8" name="Cerrar llave 7">
            <a:extLst>
              <a:ext uri="{FF2B5EF4-FFF2-40B4-BE49-F238E27FC236}">
                <a16:creationId xmlns:a16="http://schemas.microsoft.com/office/drawing/2014/main" id="{FA3A8005-CC3C-2E40-B663-84ED4DDEE4EF}"/>
              </a:ext>
            </a:extLst>
          </p:cNvPr>
          <p:cNvSpPr/>
          <p:nvPr/>
        </p:nvSpPr>
        <p:spPr>
          <a:xfrm>
            <a:off x="2495550" y="3750134"/>
            <a:ext cx="444500" cy="762000"/>
          </a:xfrm>
          <a:prstGeom prst="rightBrac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16224C-B332-D14E-A41D-B37A29F0A399}"/>
              </a:ext>
            </a:extLst>
          </p:cNvPr>
          <p:cNvSpPr txBox="1"/>
          <p:nvPr/>
        </p:nvSpPr>
        <p:spPr>
          <a:xfrm>
            <a:off x="2940050" y="3918735"/>
            <a:ext cx="501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F0"/>
                </a:solidFill>
              </a:rPr>
              <a:t>Binomio: Polinomio que consta de dos términos</a:t>
            </a:r>
          </a:p>
        </p:txBody>
      </p:sp>
      <p:sp>
        <p:nvSpPr>
          <p:cNvPr id="10" name="Flecha derecha 9">
            <a:extLst>
              <a:ext uri="{FF2B5EF4-FFF2-40B4-BE49-F238E27FC236}">
                <a16:creationId xmlns:a16="http://schemas.microsoft.com/office/drawing/2014/main" id="{3F5C55C6-BE05-9D48-9E61-BAF8EB999BE7}"/>
              </a:ext>
            </a:extLst>
          </p:cNvPr>
          <p:cNvSpPr/>
          <p:nvPr/>
        </p:nvSpPr>
        <p:spPr>
          <a:xfrm>
            <a:off x="3302000" y="5990744"/>
            <a:ext cx="431800" cy="165100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2B695EF-0769-EC4A-9E05-D1D74491EB32}"/>
              </a:ext>
            </a:extLst>
          </p:cNvPr>
          <p:cNvSpPr txBox="1"/>
          <p:nvPr/>
        </p:nvSpPr>
        <p:spPr>
          <a:xfrm>
            <a:off x="3946358" y="5888628"/>
            <a:ext cx="501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Polinomio de grado 5</a:t>
            </a:r>
          </a:p>
        </p:txBody>
      </p:sp>
    </p:spTree>
    <p:extLst>
      <p:ext uri="{BB962C8B-B14F-4D97-AF65-F5344CB8AC3E}">
        <p14:creationId xmlns:p14="http://schemas.microsoft.com/office/powerpoint/2010/main" val="351940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4629E-A798-4E4C-8FDB-77A11701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Serie de taylor o Polinomio de taylor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4E70738-3494-4B45-AC5E-3628881718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1" y="1562582"/>
                <a:ext cx="11029615" cy="5382228"/>
              </a:xfrm>
            </p:spPr>
            <p:txBody>
              <a:bodyPr/>
              <a:lstStyle/>
              <a:p>
                <a:r>
                  <a:rPr lang="es-MX" dirty="0"/>
                  <a:t>Si </a:t>
                </a:r>
                <a:r>
                  <a:rPr lang="es-MX" i="1" dirty="0">
                    <a:solidFill>
                      <a:srgbClr val="0070C0"/>
                    </a:solidFill>
                  </a:rPr>
                  <a:t>f(x)</a:t>
                </a:r>
                <a:r>
                  <a:rPr lang="es-MX" dirty="0"/>
                  <a:t> es una función analítica, con un infinito número de derivadas en un punto </a:t>
                </a:r>
                <a:r>
                  <a:rPr lang="es-MX" i="1" dirty="0">
                    <a:solidFill>
                      <a:srgbClr val="7030A0"/>
                    </a:solidFill>
                  </a:rPr>
                  <a:t>a</a:t>
                </a:r>
                <a:r>
                  <a:rPr lang="es-MX" dirty="0"/>
                  <a:t>, entonces se puede decir que equivalente a un polinomio de grado infinito: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s-MX" i="1">
                                  <a:solidFill>
                                    <a:srgbClr val="FF00D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rgbClr val="FF00D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rgbClr val="FF00D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solidFill>
                                <a:srgbClr val="FF00D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FF00D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MX" i="1">
                              <a:solidFill>
                                <a:srgbClr val="FF00D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solidFill>
                                <a:srgbClr val="FF00D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FF00D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MX" i="1">
                              <a:solidFill>
                                <a:srgbClr val="FF00D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solidFill>
                                <a:srgbClr val="FF00D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FF00D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MX" i="1">
                              <a:solidFill>
                                <a:srgbClr val="FF00D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solidFill>
                                <a:srgbClr val="FF00D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FF00D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MX" i="1">
                              <a:solidFill>
                                <a:srgbClr val="FF00D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MX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s-MX" dirty="0"/>
              </a:p>
              <a:p>
                <a:endParaRPr lang="es-MX" dirty="0"/>
              </a:p>
              <a:p>
                <a:r>
                  <a:rPr lang="es-MX" dirty="0"/>
                  <a:t>El polinomio de Taylor </a:t>
                </a:r>
                <a:r>
                  <a:rPr lang="es-MX" i="1" dirty="0">
                    <a:solidFill>
                      <a:srgbClr val="FF0000"/>
                    </a:solidFill>
                  </a:rPr>
                  <a:t>P(x)</a:t>
                </a:r>
                <a:r>
                  <a:rPr lang="es-MX" dirty="0"/>
                  <a:t> permite calcular una aproximación al valor de una función </a:t>
                </a:r>
                <a:r>
                  <a:rPr lang="es-MX" i="1" dirty="0">
                    <a:solidFill>
                      <a:srgbClr val="0070C0"/>
                    </a:solidFill>
                  </a:rPr>
                  <a:t>f(x)</a:t>
                </a:r>
                <a:r>
                  <a:rPr lang="es-MX" dirty="0"/>
                  <a:t>, desde un valor cercano a </a:t>
                </a:r>
                <a:r>
                  <a:rPr lang="es-MX" dirty="0">
                    <a:solidFill>
                      <a:srgbClr val="00B050"/>
                    </a:solidFill>
                  </a:rPr>
                  <a:t>x</a:t>
                </a:r>
                <a:r>
                  <a:rPr lang="es-MX" dirty="0"/>
                  <a:t>, que llamamos </a:t>
                </a:r>
                <a:r>
                  <a:rPr lang="es-MX" i="1" dirty="0">
                    <a:solidFill>
                      <a:srgbClr val="7030A0"/>
                    </a:solidFill>
                  </a:rPr>
                  <a:t>a</a:t>
                </a:r>
                <a:r>
                  <a:rPr lang="es-MX" dirty="0"/>
                  <a:t>, mientras más cercano sea el valor de </a:t>
                </a:r>
                <a:r>
                  <a:rPr lang="es-MX" i="1" dirty="0">
                    <a:solidFill>
                      <a:srgbClr val="7030A0"/>
                    </a:solidFill>
                  </a:rPr>
                  <a:t>a</a:t>
                </a:r>
                <a:r>
                  <a:rPr lang="es-MX" dirty="0"/>
                  <a:t> a </a:t>
                </a:r>
                <a:r>
                  <a:rPr lang="es-MX" dirty="0">
                    <a:solidFill>
                      <a:srgbClr val="00B050"/>
                    </a:solidFill>
                  </a:rPr>
                  <a:t>x</a:t>
                </a:r>
                <a:r>
                  <a:rPr lang="es-MX" dirty="0"/>
                  <a:t>, el error será menor porque la aproximación de </a:t>
                </a:r>
                <a:r>
                  <a:rPr lang="es-MX" i="1" dirty="0">
                    <a:solidFill>
                      <a:srgbClr val="FF0000"/>
                    </a:solidFill>
                  </a:rPr>
                  <a:t>P(a)</a:t>
                </a:r>
                <a:r>
                  <a:rPr lang="es-MX" dirty="0"/>
                  <a:t> a </a:t>
                </a:r>
                <a:r>
                  <a:rPr lang="es-MX" i="1" dirty="0">
                    <a:solidFill>
                      <a:srgbClr val="0070C0"/>
                    </a:solidFill>
                  </a:rPr>
                  <a:t>f(x)</a:t>
                </a:r>
                <a:r>
                  <a:rPr lang="es-MX" dirty="0"/>
                  <a:t> será mejor. El polinomio de Taylor de grado N se expresa como: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i="1" dirty="0">
                          <a:solidFill>
                            <a:srgbClr val="FF0000"/>
                          </a:solidFill>
                        </a:rPr>
                        <m:t>P</m:t>
                      </m:r>
                      <m:r>
                        <m:rPr>
                          <m:nor/>
                        </m:rPr>
                        <a:rPr lang="es-MX" i="1" dirty="0">
                          <a:solidFill>
                            <a:srgbClr val="FF0000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s-MX" i="1" dirty="0">
                          <a:solidFill>
                            <a:srgbClr val="FF0000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s-MX" i="1" dirty="0">
                          <a:solidFill>
                            <a:srgbClr val="FF0000"/>
                          </a:solidFill>
                        </a:rPr>
                        <m:t>)</m:t>
                      </m:r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solidFill>
                                <a:srgbClr val="FF00D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FF00D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MX" i="1">
                              <a:solidFill>
                                <a:srgbClr val="FF00D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solidFill>
                                <a:srgbClr val="FF00D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FF00D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MX" i="1">
                              <a:solidFill>
                                <a:srgbClr val="FF00D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solidFill>
                                <a:srgbClr val="FF00D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FF00D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MX" i="1">
                              <a:solidFill>
                                <a:srgbClr val="FF00D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solidFill>
                                <a:srgbClr val="FF00D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FF00D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MX" i="1">
                              <a:solidFill>
                                <a:srgbClr val="FF00D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s-MX" i="1">
                              <a:solidFill>
                                <a:srgbClr val="FF00D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FF00D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FF00D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i="1" dirty="0">
                          <a:solidFill>
                            <a:srgbClr val="FF0000"/>
                          </a:solidFill>
                        </a:rPr>
                        <m:t>P</m:t>
                      </m:r>
                      <m:r>
                        <m:rPr>
                          <m:nor/>
                        </m:rPr>
                        <a:rPr lang="es-MX" i="1" dirty="0">
                          <a:solidFill>
                            <a:srgbClr val="FF0000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s-MX" i="1" dirty="0">
                          <a:solidFill>
                            <a:srgbClr val="FF0000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s-MX" i="1" dirty="0">
                          <a:solidFill>
                            <a:srgbClr val="FF0000"/>
                          </a:solidFill>
                        </a:rPr>
                        <m:t>)</m:t>
                      </m:r>
                      <m:r>
                        <a:rPr lang="es-E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s-MX" i="1">
                                  <a:solidFill>
                                    <a:srgbClr val="FF00D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rgbClr val="FF00D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rgbClr val="FF00D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4E70738-3494-4B45-AC5E-3628881718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1562582"/>
                <a:ext cx="11029615" cy="5382228"/>
              </a:xfrm>
              <a:blipFill>
                <a:blip r:embed="rId2"/>
                <a:stretch>
                  <a:fillRect l="-115" r="-230" b="-1505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29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4629E-A798-4E4C-8FDB-77A11701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Serie de taylor o Polinomio de taylor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4E70738-3494-4B45-AC5E-3628881718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1" y="1562582"/>
                <a:ext cx="11029615" cy="5382228"/>
              </a:xfrm>
            </p:spPr>
            <p:txBody>
              <a:bodyPr/>
              <a:lstStyle/>
              <a:p>
                <a:r>
                  <a:rPr lang="es-MX" dirty="0"/>
                  <a:t>El valor de los coeficientes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srgbClr val="FF00D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solidFill>
                              <a:srgbClr val="FF00D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MX" i="1">
                            <a:solidFill>
                              <a:srgbClr val="FF00D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dirty="0"/>
                  <a:t> está dado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solidFill>
                                <a:srgbClr val="FF00DF"/>
                              </a:solidFill>
                            </a:rPr>
                          </m:ctrlPr>
                        </m:sSubPr>
                        <m:e>
                          <m:r>
                            <a:rPr lang="es-MX" i="1" smtClean="0">
                              <a:solidFill>
                                <a:srgbClr val="FF00DF"/>
                              </a:solidFill>
                            </a:rPr>
                            <m:t>𝛼</m:t>
                          </m:r>
                        </m:e>
                        <m:sub>
                          <m:r>
                            <a:rPr lang="es-MX" i="1">
                              <a:solidFill>
                                <a:srgbClr val="FF00DF"/>
                              </a:solidFill>
                            </a:rPr>
                            <m:t>𝑖</m:t>
                          </m:r>
                        </m:sub>
                      </m:sSub>
                      <m:r>
                        <a:rPr lang="es-MX" i="1"/>
                        <m:t>=</m:t>
                      </m:r>
                      <m:f>
                        <m:fPr>
                          <m:ctrlPr>
                            <a:rPr lang="es-MX" i="1"/>
                          </m:ctrlPr>
                        </m:fPr>
                        <m:num>
                          <m:sSup>
                            <m:sSup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s-MX" dirty="0"/>
                            <m:t> </m:t>
                          </m:r>
                        </m:num>
                        <m:den>
                          <m:r>
                            <a:rPr lang="es-MX" i="1"/>
                            <m:t>𝑖</m:t>
                          </m:r>
                          <m:r>
                            <a:rPr lang="es-MX" i="1"/>
                            <m:t>!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r>
                  <a:rPr lang="es-MX" dirty="0"/>
                  <a:t>Por lo tanto, el polinomio de Taylor se escribe como: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</a:rPr>
                            <m:t>𝑃</m:t>
                          </m:r>
                        </m:e>
                        <m:sub>
                          <m:r>
                            <a:rPr lang="es-MX" i="1">
                              <a:solidFill>
                                <a:srgbClr val="FF0000"/>
                              </a:solidFill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</a:rPr>
                            <m:t>𝑥</m:t>
                          </m:r>
                        </m:e>
                      </m:d>
                      <m:r>
                        <a:rPr lang="es-MX" i="1"/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MX" i="1"/>
                          </m:ctrlPr>
                        </m:naryPr>
                        <m:sub>
                          <m:r>
                            <a:rPr lang="es-MX" i="1"/>
                            <m:t>𝑖</m:t>
                          </m:r>
                          <m:r>
                            <a:rPr lang="es-MX" i="1"/>
                            <m:t>=0</m:t>
                          </m:r>
                        </m:sub>
                        <m:sup>
                          <m:r>
                            <a:rPr lang="es-MX" i="1"/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MX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s-MX" dirty="0"/>
                                <m:t> </m:t>
                              </m:r>
                            </m:num>
                            <m:den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s-MX" i="1"/>
                          </m:ctrlPr>
                        </m:sSupPr>
                        <m:e>
                          <m:d>
                            <m:dPr>
                              <m:ctrlPr>
                                <a:rPr lang="es-MX" i="1"/>
                              </m:ctrlPr>
                            </m:dPr>
                            <m:e>
                              <m:r>
                                <a:rPr lang="es-MX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s-MX" i="1"/>
                            <m:t>𝑖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4E70738-3494-4B45-AC5E-3628881718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1562582"/>
                <a:ext cx="11029615" cy="5382228"/>
              </a:xfrm>
              <a:blipFill>
                <a:blip r:embed="rId2"/>
                <a:stretch>
                  <a:fillRect l="-1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90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B8512-FC9D-2E43-AD23-B7B88A36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8284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Polinomio</a:t>
            </a:r>
            <a:r>
              <a:rPr lang="en-US" sz="3600" dirty="0">
                <a:solidFill>
                  <a:schemeClr val="accent1"/>
                </a:solidFill>
              </a:rPr>
              <a:t> de Taylor para n=1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05CEC3B2-D3A6-5044-B650-3987C72982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3702203"/>
                  </p:ext>
                </p:extLst>
              </p:nvPr>
            </p:nvGraphicFramePr>
            <p:xfrm>
              <a:off x="1582139" y="2082052"/>
              <a:ext cx="9022702" cy="217905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79435">
                      <a:extLst>
                        <a:ext uri="{9D8B030D-6E8A-4147-A177-3AD203B41FA5}">
                          <a16:colId xmlns:a16="http://schemas.microsoft.com/office/drawing/2014/main" val="644041681"/>
                        </a:ext>
                      </a:extLst>
                    </a:gridCol>
                    <a:gridCol w="3703797">
                      <a:extLst>
                        <a:ext uri="{9D8B030D-6E8A-4147-A177-3AD203B41FA5}">
                          <a16:colId xmlns:a16="http://schemas.microsoft.com/office/drawing/2014/main" val="4148860961"/>
                        </a:ext>
                      </a:extLst>
                    </a:gridCol>
                    <a:gridCol w="3239470">
                      <a:extLst>
                        <a:ext uri="{9D8B030D-6E8A-4147-A177-3AD203B41FA5}">
                          <a16:colId xmlns:a16="http://schemas.microsoft.com/office/drawing/2014/main" val="1912681254"/>
                        </a:ext>
                      </a:extLst>
                    </a:gridCol>
                  </a:tblGrid>
                  <a:tr h="603504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s-ES" sz="2000">
                              <a:effectLst/>
                            </a:rPr>
                            <a:t> </a:t>
                          </a:r>
                          <a:endParaRPr lang="es-MX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88595" marR="188595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2000" dirty="0">
                              <a:effectLst/>
                            </a:rPr>
                            <a:t>i=0</a:t>
                          </a:r>
                          <a:endParaRPr lang="es-MX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88595" marR="188595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2000">
                              <a:effectLst/>
                            </a:rPr>
                            <a:t>i=1</a:t>
                          </a:r>
                          <a:endParaRPr lang="es-MX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88595" marR="188595" marT="0" marB="0"/>
                    </a:tc>
                    <a:extLst>
                      <a:ext uri="{0D108BD9-81ED-4DB2-BD59-A6C34878D82A}">
                        <a16:rowId xmlns:a16="http://schemas.microsoft.com/office/drawing/2014/main" val="2726070401"/>
                      </a:ext>
                    </a:extLst>
                  </a:tr>
                  <a:tr h="97204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E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MX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s-ES" sz="2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s-MX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88595" marR="188595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MX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s-MX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s-E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s-MX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s-E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0!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s-MX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MX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s-E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s-E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es-ES" sz="20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s-MX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88595" marR="188595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MX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s-MX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s-E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s-MX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s-E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1!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s-MX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MX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s-E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s-E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MX" sz="20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s-ES" sz="2000" dirty="0">
                              <a:effectLst/>
                            </a:rPr>
                            <a:t> </a:t>
                          </a:r>
                          <a:endParaRPr lang="es-MX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88595" marR="188595" marT="0" marB="0"/>
                    </a:tc>
                    <a:extLst>
                      <a:ext uri="{0D108BD9-81ED-4DB2-BD59-A6C34878D82A}">
                        <a16:rowId xmlns:a16="http://schemas.microsoft.com/office/drawing/2014/main" val="3207349420"/>
                      </a:ext>
                    </a:extLst>
                  </a:tr>
                  <a:tr h="60350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E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MX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s-ES" sz="2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s-MX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88595" marR="188595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20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s-MX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s-ES" sz="20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s-MX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88595" marR="188595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MX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s-E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s-MX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s-MX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MX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88595" marR="188595" marT="0" marB="0"/>
                    </a:tc>
                    <a:extLst>
                      <a:ext uri="{0D108BD9-81ED-4DB2-BD59-A6C34878D82A}">
                        <a16:rowId xmlns:a16="http://schemas.microsoft.com/office/drawing/2014/main" val="9789129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05CEC3B2-D3A6-5044-B650-3987C72982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3702203"/>
                  </p:ext>
                </p:extLst>
              </p:nvPr>
            </p:nvGraphicFramePr>
            <p:xfrm>
              <a:off x="1582139" y="2082052"/>
              <a:ext cx="9022702" cy="217905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79435">
                      <a:extLst>
                        <a:ext uri="{9D8B030D-6E8A-4147-A177-3AD203B41FA5}">
                          <a16:colId xmlns:a16="http://schemas.microsoft.com/office/drawing/2014/main" val="644041681"/>
                        </a:ext>
                      </a:extLst>
                    </a:gridCol>
                    <a:gridCol w="3703797">
                      <a:extLst>
                        <a:ext uri="{9D8B030D-6E8A-4147-A177-3AD203B41FA5}">
                          <a16:colId xmlns:a16="http://schemas.microsoft.com/office/drawing/2014/main" val="4148860961"/>
                        </a:ext>
                      </a:extLst>
                    </a:gridCol>
                    <a:gridCol w="3239470">
                      <a:extLst>
                        <a:ext uri="{9D8B030D-6E8A-4147-A177-3AD203B41FA5}">
                          <a16:colId xmlns:a16="http://schemas.microsoft.com/office/drawing/2014/main" val="1912681254"/>
                        </a:ext>
                      </a:extLst>
                    </a:gridCol>
                  </a:tblGrid>
                  <a:tr h="603504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s-ES" sz="2000">
                              <a:effectLst/>
                            </a:rPr>
                            <a:t> </a:t>
                          </a:r>
                          <a:endParaRPr lang="es-MX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88595" marR="188595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2000" dirty="0">
                              <a:effectLst/>
                            </a:rPr>
                            <a:t>i=0</a:t>
                          </a:r>
                          <a:endParaRPr lang="es-MX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88595" marR="188595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2000">
                              <a:effectLst/>
                            </a:rPr>
                            <a:t>i=1</a:t>
                          </a:r>
                          <a:endParaRPr lang="es-MX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88595" marR="188595" marT="0" marB="0"/>
                    </a:tc>
                    <a:extLst>
                      <a:ext uri="{0D108BD9-81ED-4DB2-BD59-A6C34878D82A}">
                        <a16:rowId xmlns:a16="http://schemas.microsoft.com/office/drawing/2014/main" val="2726070401"/>
                      </a:ext>
                    </a:extLst>
                  </a:tr>
                  <a:tr h="972044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188595" marR="188595" marT="0" marB="0">
                        <a:blipFill>
                          <a:blip r:embed="rId2"/>
                          <a:stretch>
                            <a:fillRect l="-610" t="-70130" r="-335366" b="-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188595" marR="188595" marT="0" marB="0">
                        <a:blipFill>
                          <a:blip r:embed="rId2"/>
                          <a:stretch>
                            <a:fillRect l="-56507" t="-70130" r="-88356" b="-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188595" marR="188595" marT="0" marB="0">
                        <a:blipFill>
                          <a:blip r:embed="rId2"/>
                          <a:stretch>
                            <a:fillRect l="-178516" t="-70130" r="-781" b="-6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7349420"/>
                      </a:ext>
                    </a:extLst>
                  </a:tr>
                  <a:tr h="603504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188595" marR="188595" marT="0" marB="0">
                        <a:blipFill>
                          <a:blip r:embed="rId2"/>
                          <a:stretch>
                            <a:fillRect l="-610" t="-272917" r="-335366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188595" marR="188595" marT="0" marB="0">
                        <a:blipFill>
                          <a:blip r:embed="rId2"/>
                          <a:stretch>
                            <a:fillRect l="-56507" t="-272917" r="-88356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188595" marR="188595" marT="0" marB="0">
                        <a:blipFill>
                          <a:blip r:embed="rId2"/>
                          <a:stretch>
                            <a:fillRect l="-178516" t="-272917" r="-781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9129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8C2F078F-ACC4-D145-BC27-C57479B03FDA}"/>
                  </a:ext>
                </a:extLst>
              </p:cNvPr>
              <p:cNvSpPr/>
              <p:nvPr/>
            </p:nvSpPr>
            <p:spPr>
              <a:xfrm>
                <a:off x="4369356" y="4925724"/>
                <a:ext cx="341721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0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MX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MX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s-MX" sz="20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MX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MX" sz="200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MX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s-MX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s-MX" sz="2000" dirty="0"/>
              </a:p>
            </p:txBody>
          </p:sp>
        </mc:Choice>
        <mc:Fallback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8C2F078F-ACC4-D145-BC27-C57479B03F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356" y="4925724"/>
                <a:ext cx="3417218" cy="400110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4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B8512-FC9D-2E43-AD23-B7B88A36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8284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Polinomio</a:t>
            </a:r>
            <a:r>
              <a:rPr lang="en-US" sz="3600" dirty="0">
                <a:solidFill>
                  <a:schemeClr val="accent1"/>
                </a:solidFill>
              </a:rPr>
              <a:t> de Taylor para n=2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a 2">
                <a:extLst>
                  <a:ext uri="{FF2B5EF4-FFF2-40B4-BE49-F238E27FC236}">
                    <a16:creationId xmlns:a16="http://schemas.microsoft.com/office/drawing/2014/main" id="{A3D72614-79E6-F84F-92CB-6378F28568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4013818"/>
                  </p:ext>
                </p:extLst>
              </p:nvPr>
            </p:nvGraphicFramePr>
            <p:xfrm>
              <a:off x="1840828" y="2517603"/>
              <a:ext cx="7177668" cy="107341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94417">
                      <a:extLst>
                        <a:ext uri="{9D8B030D-6E8A-4147-A177-3AD203B41FA5}">
                          <a16:colId xmlns:a16="http://schemas.microsoft.com/office/drawing/2014/main" val="2730300869"/>
                        </a:ext>
                      </a:extLst>
                    </a:gridCol>
                    <a:gridCol w="1794417">
                      <a:extLst>
                        <a:ext uri="{9D8B030D-6E8A-4147-A177-3AD203B41FA5}">
                          <a16:colId xmlns:a16="http://schemas.microsoft.com/office/drawing/2014/main" val="1702910582"/>
                        </a:ext>
                      </a:extLst>
                    </a:gridCol>
                    <a:gridCol w="1794417">
                      <a:extLst>
                        <a:ext uri="{9D8B030D-6E8A-4147-A177-3AD203B41FA5}">
                          <a16:colId xmlns:a16="http://schemas.microsoft.com/office/drawing/2014/main" val="2450091822"/>
                        </a:ext>
                      </a:extLst>
                    </a:gridCol>
                    <a:gridCol w="1794417">
                      <a:extLst>
                        <a:ext uri="{9D8B030D-6E8A-4147-A177-3AD203B41FA5}">
                          <a16:colId xmlns:a16="http://schemas.microsoft.com/office/drawing/2014/main" val="4035878413"/>
                        </a:ext>
                      </a:extLst>
                    </a:gridCol>
                  </a:tblGrid>
                  <a:tr h="281739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s-ES" sz="2000">
                              <a:effectLst/>
                            </a:rPr>
                            <a:t> </a:t>
                          </a:r>
                          <a:endParaRPr lang="es-MX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s-ES" sz="2000">
                              <a:effectLst/>
                            </a:rPr>
                            <a:t>i=0</a:t>
                          </a:r>
                          <a:endParaRPr lang="es-MX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s-ES" sz="2000">
                              <a:effectLst/>
                            </a:rPr>
                            <a:t>i=1</a:t>
                          </a:r>
                          <a:endParaRPr lang="es-MX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s-ES" sz="2000">
                              <a:effectLst/>
                            </a:rPr>
                            <a:t>i=2</a:t>
                          </a:r>
                          <a:endParaRPr lang="es-MX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91635777"/>
                      </a:ext>
                    </a:extLst>
                  </a:tr>
                  <a:tr h="768611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0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>
                                        <a:effectLst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ES" sz="2000">
                                        <a:effectLst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MX" sz="20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2000">
                                        <a:effectLst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s-ES" sz="2000">
                                    <a:effectLst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s-MX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2000">
                                    <a:effectLst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s-MX" sz="20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2000">
                                        <a:effectLst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s-ES" sz="2000">
                                    <a:effectLst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s-MX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MX" sz="20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2000">
                                        <a:effectLst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s-ES" sz="2000">
                                        <a:effectLst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s-MX" sz="20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2000">
                                        <a:effectLst/>
                                      </a:rPr>
                                      <m:t>𝑎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s-MX" sz="20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2000">
                                        <a:effectLst/>
                                      </a:rPr>
                                      <m:t>𝑥</m:t>
                                    </m:r>
                                    <m:r>
                                      <a:rPr lang="es-ES" sz="2000">
                                        <a:effectLst/>
                                      </a:rPr>
                                      <m:t>−</m:t>
                                    </m:r>
                                    <m:r>
                                      <a:rPr lang="es-ES" sz="2000">
                                        <a:effectLst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s-ES" sz="2000">
                                    <a:effectLst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s-MX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MX" sz="2000">
                                        <a:effectLst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s-MX" sz="20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sz="2000">
                                            <a:effectLst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s-ES" sz="2000">
                                            <a:effectLst/>
                                          </a:rPr>
                                          <m:t>′′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s-MX" sz="20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2000">
                                            <a:effectLst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s-ES" sz="2000">
                                        <a:effectLst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s-MX" sz="20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MX" sz="20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2000">
                                            <a:effectLst/>
                                          </a:rPr>
                                          <m:t>𝑥</m:t>
                                        </m:r>
                                        <m:r>
                                          <a:rPr lang="es-ES" sz="2000">
                                            <a:effectLst/>
                                          </a:rPr>
                                          <m:t>−</m:t>
                                        </m:r>
                                        <m:r>
                                          <a:rPr lang="es-ES" sz="2000">
                                            <a:effectLst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s-ES" sz="2000">
                                        <a:effectLst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MX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882393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a 2">
                <a:extLst>
                  <a:ext uri="{FF2B5EF4-FFF2-40B4-BE49-F238E27FC236}">
                    <a16:creationId xmlns:a16="http://schemas.microsoft.com/office/drawing/2014/main" id="{A3D72614-79E6-F84F-92CB-6378F28568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4013818"/>
                  </p:ext>
                </p:extLst>
              </p:nvPr>
            </p:nvGraphicFramePr>
            <p:xfrm>
              <a:off x="1840828" y="2517603"/>
              <a:ext cx="7177668" cy="107341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94417">
                      <a:extLst>
                        <a:ext uri="{9D8B030D-6E8A-4147-A177-3AD203B41FA5}">
                          <a16:colId xmlns:a16="http://schemas.microsoft.com/office/drawing/2014/main" val="2730300869"/>
                        </a:ext>
                      </a:extLst>
                    </a:gridCol>
                    <a:gridCol w="1794417">
                      <a:extLst>
                        <a:ext uri="{9D8B030D-6E8A-4147-A177-3AD203B41FA5}">
                          <a16:colId xmlns:a16="http://schemas.microsoft.com/office/drawing/2014/main" val="1702910582"/>
                        </a:ext>
                      </a:extLst>
                    </a:gridCol>
                    <a:gridCol w="1794417">
                      <a:extLst>
                        <a:ext uri="{9D8B030D-6E8A-4147-A177-3AD203B41FA5}">
                          <a16:colId xmlns:a16="http://schemas.microsoft.com/office/drawing/2014/main" val="2450091822"/>
                        </a:ext>
                      </a:extLst>
                    </a:gridCol>
                    <a:gridCol w="1794417">
                      <a:extLst>
                        <a:ext uri="{9D8B030D-6E8A-4147-A177-3AD203B41FA5}">
                          <a16:colId xmlns:a16="http://schemas.microsoft.com/office/drawing/2014/main" val="403587841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s-ES" sz="2000">
                              <a:effectLst/>
                            </a:rPr>
                            <a:t> </a:t>
                          </a:r>
                          <a:endParaRPr lang="es-MX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s-ES" sz="2000">
                              <a:effectLst/>
                            </a:rPr>
                            <a:t>i=0</a:t>
                          </a:r>
                          <a:endParaRPr lang="es-MX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s-ES" sz="2000">
                              <a:effectLst/>
                            </a:rPr>
                            <a:t>i=1</a:t>
                          </a:r>
                          <a:endParaRPr lang="es-MX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s-ES" sz="2000">
                              <a:effectLst/>
                            </a:rPr>
                            <a:t>i=2</a:t>
                          </a:r>
                          <a:endParaRPr lang="es-MX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91635777"/>
                      </a:ext>
                    </a:extLst>
                  </a:tr>
                  <a:tr h="768611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t="-49180" r="-30070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000" t="-49180" r="-20070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1418" t="-49180" r="-10212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99296" t="-49180" r="-140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82393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3ACDBEF-A1AF-8E42-9236-CCE3E527A720}"/>
                  </a:ext>
                </a:extLst>
              </p:cNvPr>
              <p:cNvSpPr/>
              <p:nvPr/>
            </p:nvSpPr>
            <p:spPr>
              <a:xfrm>
                <a:off x="3029965" y="4265537"/>
                <a:ext cx="6096000" cy="189846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MX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s-ES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MX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E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MX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s-MX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s-ES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MX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s-MX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s-E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MX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s-E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MX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E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MX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MX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ES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ES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)+</m:t>
                      </m:r>
                      <m:f>
                        <m:fPr>
                          <m:ctrlPr>
                            <a:rPr lang="es-MX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s-MX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s-E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MX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s-E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MX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E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MX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3ACDBEF-A1AF-8E42-9236-CCE3E527A7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965" y="4265537"/>
                <a:ext cx="6096000" cy="18984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608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B8512-FC9D-2E43-AD23-B7B88A36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8284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Polinomio</a:t>
            </a:r>
            <a:r>
              <a:rPr lang="en-US" sz="3600" dirty="0">
                <a:solidFill>
                  <a:schemeClr val="accent1"/>
                </a:solidFill>
              </a:rPr>
              <a:t> de Taylor para n=3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7D78F7E1-4903-C645-A966-0C418B1C4C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5466442"/>
                  </p:ext>
                </p:extLst>
              </p:nvPr>
            </p:nvGraphicFramePr>
            <p:xfrm>
              <a:off x="1676400" y="2082052"/>
              <a:ext cx="9347199" cy="134694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91487">
                      <a:extLst>
                        <a:ext uri="{9D8B030D-6E8A-4147-A177-3AD203B41FA5}">
                          <a16:colId xmlns:a16="http://schemas.microsoft.com/office/drawing/2014/main" val="4006447243"/>
                        </a:ext>
                      </a:extLst>
                    </a:gridCol>
                    <a:gridCol w="1791487">
                      <a:extLst>
                        <a:ext uri="{9D8B030D-6E8A-4147-A177-3AD203B41FA5}">
                          <a16:colId xmlns:a16="http://schemas.microsoft.com/office/drawing/2014/main" val="47024912"/>
                        </a:ext>
                      </a:extLst>
                    </a:gridCol>
                    <a:gridCol w="1792503">
                      <a:extLst>
                        <a:ext uri="{9D8B030D-6E8A-4147-A177-3AD203B41FA5}">
                          <a16:colId xmlns:a16="http://schemas.microsoft.com/office/drawing/2014/main" val="1819646984"/>
                        </a:ext>
                      </a:extLst>
                    </a:gridCol>
                    <a:gridCol w="2101064">
                      <a:extLst>
                        <a:ext uri="{9D8B030D-6E8A-4147-A177-3AD203B41FA5}">
                          <a16:colId xmlns:a16="http://schemas.microsoft.com/office/drawing/2014/main" val="2233857060"/>
                        </a:ext>
                      </a:extLst>
                    </a:gridCol>
                    <a:gridCol w="1870658">
                      <a:extLst>
                        <a:ext uri="{9D8B030D-6E8A-4147-A177-3AD203B41FA5}">
                          <a16:colId xmlns:a16="http://schemas.microsoft.com/office/drawing/2014/main" val="1990531286"/>
                        </a:ext>
                      </a:extLst>
                    </a:gridCol>
                  </a:tblGrid>
                  <a:tr h="327675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s-ES" sz="2000">
                              <a:effectLst/>
                            </a:rPr>
                            <a:t> </a:t>
                          </a:r>
                          <a:endParaRPr lang="es-MX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s-ES" sz="2000">
                              <a:effectLst/>
                            </a:rPr>
                            <a:t>i=0</a:t>
                          </a:r>
                          <a:endParaRPr lang="es-MX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s-ES" sz="2000">
                              <a:effectLst/>
                            </a:rPr>
                            <a:t>i=1</a:t>
                          </a:r>
                          <a:endParaRPr lang="es-MX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s-ES" sz="2000">
                              <a:effectLst/>
                            </a:rPr>
                            <a:t>i=2</a:t>
                          </a:r>
                          <a:endParaRPr lang="es-MX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s-ES" sz="2000">
                              <a:effectLst/>
                            </a:rPr>
                            <a:t>i=3</a:t>
                          </a:r>
                          <a:endParaRPr lang="es-MX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5788591"/>
                      </a:ext>
                    </a:extLst>
                  </a:tr>
                  <a:tr h="1019273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0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>
                                        <a:effectLst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ES" sz="2000">
                                        <a:effectLst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MX" sz="20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2000">
                                        <a:effectLst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s-ES" sz="2000">
                                    <a:effectLst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s-MX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2000">
                                    <a:effectLst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s-MX" sz="20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2000">
                                        <a:effectLst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s-ES" sz="2000">
                                    <a:effectLst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s-MX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MX" sz="20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2000">
                                        <a:effectLst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s-ES" sz="2000">
                                        <a:effectLst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s-MX" sz="20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2000">
                                        <a:effectLst/>
                                      </a:rPr>
                                      <m:t>𝑎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s-MX" sz="20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2000">
                                        <a:effectLst/>
                                      </a:rPr>
                                      <m:t>𝑥</m:t>
                                    </m:r>
                                    <m:r>
                                      <a:rPr lang="es-ES" sz="2000">
                                        <a:effectLst/>
                                      </a:rPr>
                                      <m:t>−</m:t>
                                    </m:r>
                                    <m:r>
                                      <a:rPr lang="es-ES" sz="2000">
                                        <a:effectLst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s-ES" sz="2000">
                                    <a:effectLst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s-MX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MX" sz="2000">
                                        <a:effectLst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s-MX" sz="20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sz="2000">
                                            <a:effectLst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s-ES" sz="2000">
                                            <a:effectLst/>
                                          </a:rPr>
                                          <m:t>′′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s-MX" sz="20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2000">
                                            <a:effectLst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s-ES" sz="2000">
                                        <a:effectLst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s-MX" sz="20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MX" sz="20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2000">
                                            <a:effectLst/>
                                          </a:rPr>
                                          <m:t>𝑥</m:t>
                                        </m:r>
                                        <m:r>
                                          <a:rPr lang="es-ES" sz="2000">
                                            <a:effectLst/>
                                          </a:rPr>
                                          <m:t>−</m:t>
                                        </m:r>
                                        <m:r>
                                          <a:rPr lang="es-ES" sz="2000">
                                            <a:effectLst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s-ES" sz="2000">
                                        <a:effectLst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ES" sz="2000">
                                    <a:effectLst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s-MX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MX" sz="2000">
                                        <a:effectLst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s-MX" sz="20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sz="2000">
                                            <a:effectLst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s-ES" sz="2000">
                                            <a:effectLst/>
                                          </a:rPr>
                                          <m:t>′′′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s-MX" sz="20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2000">
                                            <a:effectLst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s-ES" sz="2000">
                                        <a:effectLst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s-MX" sz="20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MX" sz="20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2000">
                                            <a:effectLst/>
                                          </a:rPr>
                                          <m:t>𝑥</m:t>
                                        </m:r>
                                        <m:r>
                                          <a:rPr lang="es-ES" sz="2000">
                                            <a:effectLst/>
                                          </a:rPr>
                                          <m:t>−</m:t>
                                        </m:r>
                                        <m:r>
                                          <a:rPr lang="es-ES" sz="2000">
                                            <a:effectLst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s-ES" sz="2000">
                                        <a:effectLst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MX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670790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7D78F7E1-4903-C645-A966-0C418B1C4C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5466442"/>
                  </p:ext>
                </p:extLst>
              </p:nvPr>
            </p:nvGraphicFramePr>
            <p:xfrm>
              <a:off x="1676400" y="2082052"/>
              <a:ext cx="9347199" cy="134694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91487">
                      <a:extLst>
                        <a:ext uri="{9D8B030D-6E8A-4147-A177-3AD203B41FA5}">
                          <a16:colId xmlns:a16="http://schemas.microsoft.com/office/drawing/2014/main" val="4006447243"/>
                        </a:ext>
                      </a:extLst>
                    </a:gridCol>
                    <a:gridCol w="1791487">
                      <a:extLst>
                        <a:ext uri="{9D8B030D-6E8A-4147-A177-3AD203B41FA5}">
                          <a16:colId xmlns:a16="http://schemas.microsoft.com/office/drawing/2014/main" val="47024912"/>
                        </a:ext>
                      </a:extLst>
                    </a:gridCol>
                    <a:gridCol w="1792503">
                      <a:extLst>
                        <a:ext uri="{9D8B030D-6E8A-4147-A177-3AD203B41FA5}">
                          <a16:colId xmlns:a16="http://schemas.microsoft.com/office/drawing/2014/main" val="1819646984"/>
                        </a:ext>
                      </a:extLst>
                    </a:gridCol>
                    <a:gridCol w="2101064">
                      <a:extLst>
                        <a:ext uri="{9D8B030D-6E8A-4147-A177-3AD203B41FA5}">
                          <a16:colId xmlns:a16="http://schemas.microsoft.com/office/drawing/2014/main" val="2233857060"/>
                        </a:ext>
                      </a:extLst>
                    </a:gridCol>
                    <a:gridCol w="1870658">
                      <a:extLst>
                        <a:ext uri="{9D8B030D-6E8A-4147-A177-3AD203B41FA5}">
                          <a16:colId xmlns:a16="http://schemas.microsoft.com/office/drawing/2014/main" val="1990531286"/>
                        </a:ext>
                      </a:extLst>
                    </a:gridCol>
                  </a:tblGrid>
                  <a:tr h="327675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s-ES" sz="2000">
                              <a:effectLst/>
                            </a:rPr>
                            <a:t> </a:t>
                          </a:r>
                          <a:endParaRPr lang="es-MX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s-ES" sz="2000">
                              <a:effectLst/>
                            </a:rPr>
                            <a:t>i=0</a:t>
                          </a:r>
                          <a:endParaRPr lang="es-MX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s-ES" sz="2000">
                              <a:effectLst/>
                            </a:rPr>
                            <a:t>i=1</a:t>
                          </a:r>
                          <a:endParaRPr lang="es-MX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s-ES" sz="2000">
                              <a:effectLst/>
                            </a:rPr>
                            <a:t>i=2</a:t>
                          </a:r>
                          <a:endParaRPr lang="es-MX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s-ES" sz="2000">
                              <a:effectLst/>
                            </a:rPr>
                            <a:t>i=3</a:t>
                          </a:r>
                          <a:endParaRPr lang="es-MX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5788591"/>
                      </a:ext>
                    </a:extLst>
                  </a:tr>
                  <a:tr h="1019273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09" t="-39506" r="-424113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709" t="-39506" r="-324113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0709" t="-39506" r="-224113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55422" t="-39506" r="-90361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01361" t="-39506" r="-2041" b="-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70790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7AA6BD05-CFB1-EC40-85E0-0F09AB5FE824}"/>
                  </a:ext>
                </a:extLst>
              </p:cNvPr>
              <p:cNvSpPr/>
              <p:nvPr/>
            </p:nvSpPr>
            <p:spPr>
              <a:xfrm>
                <a:off x="2593910" y="3958699"/>
                <a:ext cx="7557796" cy="159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s-MX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s-ES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MX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E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MX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s-MX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s-ES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MX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s-MX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s-E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MX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s-E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MX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′′′</m:t>
                              </m:r>
                            </m:sup>
                          </m:sSup>
                          <m:d>
                            <m:dPr>
                              <m:ctrlPr>
                                <a:rPr lang="es-MX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s-E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s-MX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s-E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s-MX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E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MX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s-MX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ES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ES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)+</m:t>
                      </m:r>
                      <m:f>
                        <m:fPr>
                          <m:ctrlPr>
                            <a:rPr lang="es-MX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′′′</m:t>
                              </m:r>
                            </m:sup>
                          </m:sSup>
                          <m:d>
                            <m:dPr>
                              <m:ctrlPr>
                                <a:rPr lang="es-MX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s-E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s-MX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s-E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s-MX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7AA6BD05-CFB1-EC40-85E0-0F09AB5FE8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10" y="3958699"/>
                <a:ext cx="7557796" cy="1594796"/>
              </a:xfrm>
              <a:prstGeom prst="rect">
                <a:avLst/>
              </a:prstGeom>
              <a:blipFill>
                <a:blip r:embed="rId3"/>
                <a:stretch>
                  <a:fillRect b="-236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720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2B8CFC5-58A7-1046-B093-0406CB03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Marcador de contenido 8">
                <a:extLst>
                  <a:ext uri="{FF2B5EF4-FFF2-40B4-BE49-F238E27FC236}">
                    <a16:creationId xmlns:a16="http://schemas.microsoft.com/office/drawing/2014/main" id="{1EE021DB-4A80-7341-BF92-567AEB0968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22900"/>
                <a:ext cx="11029615" cy="489646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s-ES" dirty="0"/>
                  <a:t>Obtener los Polinomios de </a:t>
                </a:r>
                <a:r>
                  <a:rPr lang="es-ES" dirty="0" err="1"/>
                  <a:t>Maclaurin</a:t>
                </a:r>
                <a:r>
                  <a:rPr lang="es-ES" dirty="0"/>
                  <a:t> (Polinomio de Taylor con a=0) de grado 1, 2 y 3 de la siguiente función. Calcular los errores porcentuales de los polinomios en el punto 0.5 y graficar en el intervalo [0,2]. </a:t>
                </a: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/>
                        <m:t>𝑓</m:t>
                      </m:r>
                      <m:d>
                        <m:dPr>
                          <m:ctrlPr>
                            <a:rPr lang="es-MX" i="1"/>
                          </m:ctrlPr>
                        </m:dPr>
                        <m:e>
                          <m:r>
                            <a:rPr lang="es-ES" i="1"/>
                            <m:t>𝑥</m:t>
                          </m:r>
                        </m:e>
                      </m:d>
                      <m:r>
                        <a:rPr lang="es-ES" i="1"/>
                        <m:t>=</m:t>
                      </m:r>
                      <m:sSup>
                        <m:sSupPr>
                          <m:ctrlPr>
                            <a:rPr lang="es-MX" i="1"/>
                          </m:ctrlPr>
                        </m:sSupPr>
                        <m:e>
                          <m:r>
                            <a:rPr lang="es-ES" i="1"/>
                            <m:t>𝑒</m:t>
                          </m:r>
                        </m:e>
                        <m:sup>
                          <m:r>
                            <a:rPr lang="es-ES" i="1"/>
                            <m:t>𝑥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Calculando el polinomio de grado 1</a:t>
                </a:r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ES" i="1"/>
                            <m:t>𝑃</m:t>
                          </m:r>
                        </m:e>
                        <m:sub>
                          <m:r>
                            <a:rPr lang="es-ES" i="1"/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MX" i="1"/>
                          </m:ctrlPr>
                        </m:dPr>
                        <m:e>
                          <m:r>
                            <a:rPr lang="es-ES" i="1"/>
                            <m:t>𝑥</m:t>
                          </m:r>
                        </m:e>
                      </m:d>
                      <m:r>
                        <a:rPr lang="es-ES" i="1"/>
                        <m:t>=</m:t>
                      </m:r>
                      <m:r>
                        <a:rPr lang="es-ES" i="1"/>
                        <m:t>𝑓</m:t>
                      </m:r>
                      <m:d>
                        <m:dPr>
                          <m:ctrlPr>
                            <a:rPr lang="es-MX" i="1"/>
                          </m:ctrlPr>
                        </m:dPr>
                        <m:e>
                          <m:r>
                            <a:rPr lang="es-ES" i="1"/>
                            <m:t>0</m:t>
                          </m:r>
                        </m:e>
                      </m:d>
                      <m:r>
                        <a:rPr lang="es-ES" i="1"/>
                        <m:t>+</m:t>
                      </m:r>
                      <m:sSup>
                        <m:sSupPr>
                          <m:ctrlPr>
                            <a:rPr lang="es-MX" i="1"/>
                          </m:ctrlPr>
                        </m:sSupPr>
                        <m:e>
                          <m:r>
                            <a:rPr lang="es-ES" i="1"/>
                            <m:t>𝑓</m:t>
                          </m:r>
                        </m:e>
                        <m:sup>
                          <m:r>
                            <a:rPr lang="es-ES" i="1"/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MX" i="1"/>
                          </m:ctrlPr>
                        </m:dPr>
                        <m:e>
                          <m:r>
                            <a:rPr lang="es-ES" i="1"/>
                            <m:t>0</m:t>
                          </m:r>
                        </m:e>
                      </m:d>
                      <m:r>
                        <a:rPr lang="es-ES" i="1"/>
                        <m:t>𝑥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/>
                        <m:t>𝑓</m:t>
                      </m:r>
                      <m:d>
                        <m:dPr>
                          <m:ctrlPr>
                            <a:rPr lang="es-MX" i="1"/>
                          </m:ctrlPr>
                        </m:dPr>
                        <m:e>
                          <m:r>
                            <a:rPr lang="es-ES" i="1"/>
                            <m:t>0</m:t>
                          </m:r>
                        </m:e>
                      </m:d>
                      <m:r>
                        <a:rPr lang="es-ES" i="1"/>
                        <m:t>=</m:t>
                      </m:r>
                      <m:sSup>
                        <m:sSupPr>
                          <m:ctrlPr>
                            <a:rPr lang="es-MX" i="1"/>
                          </m:ctrlPr>
                        </m:sSupPr>
                        <m:e>
                          <m:r>
                            <a:rPr lang="es-ES" i="1"/>
                            <m:t>𝑒</m:t>
                          </m:r>
                        </m:e>
                        <m:sup>
                          <m:r>
                            <a:rPr lang="es-ES" i="1"/>
                            <m:t>0</m:t>
                          </m:r>
                        </m:sup>
                      </m:sSup>
                      <m:r>
                        <a:rPr lang="es-ES" i="1"/>
                        <m:t>=</m:t>
                      </m:r>
                      <m:r>
                        <a:rPr lang="es-ES" b="1" i="1"/>
                        <m:t>𝟏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i="1"/>
                          </m:ctrlPr>
                        </m:sSupPr>
                        <m:e>
                          <m:r>
                            <a:rPr lang="es-ES" i="1"/>
                            <m:t>𝑓</m:t>
                          </m:r>
                        </m:e>
                        <m:sup>
                          <m:r>
                            <a:rPr lang="es-ES" i="1"/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MX" i="1"/>
                          </m:ctrlPr>
                        </m:dPr>
                        <m:e>
                          <m:r>
                            <a:rPr lang="es-ES" i="1"/>
                            <m:t>𝑥</m:t>
                          </m:r>
                        </m:e>
                      </m:d>
                      <m:r>
                        <a:rPr lang="es-ES" i="1"/>
                        <m:t>=</m:t>
                      </m:r>
                      <m:sSup>
                        <m:sSupPr>
                          <m:ctrlPr>
                            <a:rPr lang="es-MX" i="1"/>
                          </m:ctrlPr>
                        </m:sSupPr>
                        <m:e>
                          <m:r>
                            <a:rPr lang="es-ES" i="1"/>
                            <m:t>𝑒</m:t>
                          </m:r>
                        </m:e>
                        <m:sup>
                          <m:r>
                            <a:rPr lang="es-ES" i="1"/>
                            <m:t>𝑥</m:t>
                          </m:r>
                        </m:sup>
                      </m:sSup>
                      <m:r>
                        <a:rPr lang="es-ES" i="1"/>
                        <m:t> →    </m:t>
                      </m:r>
                      <m:sSup>
                        <m:sSupPr>
                          <m:ctrlPr>
                            <a:rPr lang="es-MX" i="1"/>
                          </m:ctrlPr>
                        </m:sSupPr>
                        <m:e>
                          <m:r>
                            <a:rPr lang="es-ES" i="1"/>
                            <m:t>𝑓</m:t>
                          </m:r>
                        </m:e>
                        <m:sup>
                          <m:r>
                            <a:rPr lang="es-ES" i="1"/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MX" i="1"/>
                          </m:ctrlPr>
                        </m:dPr>
                        <m:e>
                          <m:r>
                            <a:rPr lang="es-ES" i="1"/>
                            <m:t>0</m:t>
                          </m:r>
                        </m:e>
                      </m:d>
                      <m:r>
                        <a:rPr lang="es-ES" i="1"/>
                        <m:t>=</m:t>
                      </m:r>
                      <m:sSup>
                        <m:sSupPr>
                          <m:ctrlPr>
                            <a:rPr lang="es-MX" i="1"/>
                          </m:ctrlPr>
                        </m:sSupPr>
                        <m:e>
                          <m:r>
                            <a:rPr lang="es-ES" i="1"/>
                            <m:t>𝑒</m:t>
                          </m:r>
                        </m:e>
                        <m:sup>
                          <m:r>
                            <a:rPr lang="es-ES" i="1"/>
                            <m:t>0</m:t>
                          </m:r>
                        </m:sup>
                      </m:sSup>
                      <m:r>
                        <a:rPr lang="es-ES" i="1"/>
                        <m:t>=</m:t>
                      </m:r>
                      <m:r>
                        <a:rPr lang="es-ES" b="1" i="1"/>
                        <m:t>𝟏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Completando la ecuación de P</a:t>
                </a:r>
                <a:r>
                  <a:rPr lang="es-ES" baseline="-25000" dirty="0"/>
                  <a:t>1</a:t>
                </a: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ES" i="1"/>
                            <m:t>𝑃</m:t>
                          </m:r>
                        </m:e>
                        <m:sub>
                          <m:r>
                            <a:rPr lang="es-ES" i="1"/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MX" i="1"/>
                          </m:ctrlPr>
                        </m:dPr>
                        <m:e>
                          <m:r>
                            <a:rPr lang="es-ES" i="1"/>
                            <m:t>𝑥</m:t>
                          </m:r>
                        </m:e>
                      </m:d>
                      <m:r>
                        <a:rPr lang="es-ES" i="1"/>
                        <m:t>=1+</m:t>
                      </m:r>
                      <m:r>
                        <a:rPr lang="es-ES" i="1"/>
                        <m:t>𝑥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ES" dirty="0"/>
                  <a:t> </a:t>
                </a:r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>
          <p:sp>
            <p:nvSpPr>
              <p:cNvPr id="9" name="Marcador de contenido 8">
                <a:extLst>
                  <a:ext uri="{FF2B5EF4-FFF2-40B4-BE49-F238E27FC236}">
                    <a16:creationId xmlns:a16="http://schemas.microsoft.com/office/drawing/2014/main" id="{1EE021DB-4A80-7341-BF92-567AEB096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22900"/>
                <a:ext cx="11029615" cy="4896465"/>
              </a:xfrm>
              <a:blipFill>
                <a:blip r:embed="rId2"/>
                <a:stretch>
                  <a:fillRect l="-230" t="-181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7226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25714F6E793D448F32ECBC8185D1F3" ma:contentTypeVersion="2" ma:contentTypeDescription="Create a new document." ma:contentTypeScope="" ma:versionID="01fd6f68634efef5bc3ed1d1fdde3430">
  <xsd:schema xmlns:xsd="http://www.w3.org/2001/XMLSchema" xmlns:xs="http://www.w3.org/2001/XMLSchema" xmlns:p="http://schemas.microsoft.com/office/2006/metadata/properties" xmlns:ns2="6e6a7b3f-9851-458d-8b45-dbf58f4b0206" targetNamespace="http://schemas.microsoft.com/office/2006/metadata/properties" ma:root="true" ma:fieldsID="ee7dbd750463808f914e105798045a52" ns2:_="">
    <xsd:import namespace="6e6a7b3f-9851-458d-8b45-dbf58f4b02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6a7b3f-9851-458d-8b45-dbf58f4b02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396670-F73E-4057-8682-1F7EA25301D1}"/>
</file>

<file path=customXml/itemProps2.xml><?xml version="1.0" encoding="utf-8"?>
<ds:datastoreItem xmlns:ds="http://schemas.openxmlformats.org/officeDocument/2006/customXml" ds:itemID="{1C6A542C-D45A-4DB8-A470-A3BF6D55218C}"/>
</file>

<file path=customXml/itemProps3.xml><?xml version="1.0" encoding="utf-8"?>
<ds:datastoreItem xmlns:ds="http://schemas.openxmlformats.org/officeDocument/2006/customXml" ds:itemID="{9603F351-AA8B-4D43-9D54-05835E0378F5}"/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1466</Words>
  <Application>Microsoft Macintosh PowerPoint</Application>
  <PresentationFormat>Panorámica</PresentationFormat>
  <Paragraphs>238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Gill Sans MT</vt:lpstr>
      <vt:lpstr>Helvetica</vt:lpstr>
      <vt:lpstr>Times</vt:lpstr>
      <vt:lpstr>Wingdings 2</vt:lpstr>
      <vt:lpstr>Dividendo</vt:lpstr>
      <vt:lpstr>Polinomio de Taylor </vt:lpstr>
      <vt:lpstr>Introducción </vt:lpstr>
      <vt:lpstr>Polinomio </vt:lpstr>
      <vt:lpstr>Serie de taylor o Polinomio de taylor</vt:lpstr>
      <vt:lpstr>Serie de taylor o Polinomio de taylor</vt:lpstr>
      <vt:lpstr>Polinomio de Taylor para n=1</vt:lpstr>
      <vt:lpstr>Polinomio de Taylor para n=2</vt:lpstr>
      <vt:lpstr>Polinomio de Taylor para n=3</vt:lpstr>
      <vt:lpstr>ejemplo</vt:lpstr>
      <vt:lpstr>Presentación de PowerPoint</vt:lpstr>
      <vt:lpstr>Presentación de PowerPoint</vt:lpstr>
      <vt:lpstr>Presentación de PowerPoint</vt:lpstr>
      <vt:lpstr>Presentación de PowerPoint</vt:lpstr>
      <vt:lpstr>ejercicio</vt:lpstr>
      <vt:lpstr>Presentación de PowerPoint</vt:lpstr>
      <vt:lpstr>Presentación de PowerPoint</vt:lpstr>
      <vt:lpstr>ejercicio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Polinomio de Taylor </dc:title>
  <dc:creator>Pamela Vera Tizatl</dc:creator>
  <cp:lastModifiedBy>Pamela Vera Tizatl</cp:lastModifiedBy>
  <cp:revision>2</cp:revision>
  <dcterms:created xsi:type="dcterms:W3CDTF">2021-08-23T06:25:43Z</dcterms:created>
  <dcterms:modified xsi:type="dcterms:W3CDTF">2021-08-24T04:24:05Z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0x010100E025714F6E793D448F32ECBC8185D1F3</vt:lpwstr>
  </property>
</Properties>
</file>