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7" r:id="rId5"/>
    <p:sldId id="269" r:id="rId6"/>
    <p:sldId id="270" r:id="rId7"/>
    <p:sldId id="258" r:id="rId8"/>
    <p:sldId id="259" r:id="rId9"/>
    <p:sldId id="260" r:id="rId10"/>
    <p:sldId id="264" r:id="rId11"/>
    <p:sldId id="265" r:id="rId12"/>
    <p:sldId id="266" r:id="rId13"/>
    <p:sldId id="25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4802FE-489F-4038-AF82-4E4ED29B0287}">
          <p14:sldIdLst>
            <p14:sldId id="256"/>
            <p14:sldId id="262"/>
            <p14:sldId id="263"/>
            <p14:sldId id="267"/>
            <p14:sldId id="269"/>
            <p14:sldId id="270"/>
            <p14:sldId id="258"/>
            <p14:sldId id="259"/>
            <p14:sldId id="260"/>
            <p14:sldId id="264"/>
            <p14:sldId id="265"/>
            <p14:sldId id="26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E77-2E7D-4C3E-9E7A-4A9293F0D39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287F-468E-45CE-BF8B-2A872217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287F-468E-45CE-BF8B-2A8722178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11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D1EB-C21F-4DEF-9E24-AE9F2424B1D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</a:t>
            </a:r>
            <a:r>
              <a:rPr lang="en-US" dirty="0" smtClean="0"/>
              <a:t>1-LINQ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LINQ(Language-Integrated Query)?</a:t>
            </a:r>
          </a:p>
          <a:p>
            <a:pPr marL="0" indent="0">
              <a:buNone/>
            </a:pPr>
            <a:r>
              <a:rPr lang="en-US" dirty="0"/>
              <a:t>Language-Integrated Query (LINQ) is an innovation introduced in the .NET Framework version 3.5 that bridges the gap between the world of objects and the world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https://msdn.microsoft.com/en-us/library/mt693042.aspx</a:t>
            </a:r>
          </a:p>
        </p:txBody>
      </p:sp>
    </p:spTree>
    <p:extLst>
      <p:ext uri="{BB962C8B-B14F-4D97-AF65-F5344CB8AC3E}">
        <p14:creationId xmlns:p14="http://schemas.microsoft.com/office/powerpoint/2010/main" val="41873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-2-basic</a:t>
            </a:r>
            <a:endParaRPr lang="en-US" dirty="0"/>
          </a:p>
        </p:txBody>
      </p:sp>
      <p:pic>
        <p:nvPicPr>
          <p:cNvPr id="4" name="Picture 2" descr="PLINQ Exec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586893"/>
            <a:ext cx="4836524" cy="19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160589"/>
            <a:ext cx="41838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dirty="0" smtClean="0"/>
              <a:t>PLINQ is only for local collections: it doesn’t work with LINQ to SQL or Entity Framework</a:t>
            </a:r>
          </a:p>
          <a:p>
            <a:pPr>
              <a:buAutoNum type="arabicPeriod"/>
            </a:pPr>
            <a:r>
              <a:rPr lang="en-US" dirty="0" smtClean="0"/>
              <a:t>Like ordinary LINQ queries, PLINQ are lazily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- 3 : Optimize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430503" cy="1337213"/>
          </a:xfrm>
        </p:spPr>
        <p:txBody>
          <a:bodyPr/>
          <a:lstStyle/>
          <a:p>
            <a:r>
              <a:rPr lang="en-US" dirty="0" smtClean="0"/>
              <a:t>Output-side optimization : </a:t>
            </a:r>
            <a:r>
              <a:rPr lang="en-US" dirty="0" err="1" smtClean="0"/>
              <a:t>ForAll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Input-side optimization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39976"/>
              </p:ext>
            </p:extLst>
          </p:nvPr>
        </p:nvGraphicFramePr>
        <p:xfrm>
          <a:off x="763481" y="3727991"/>
          <a:ext cx="8735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9"/>
                <a:gridCol w="3001302"/>
                <a:gridCol w="352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Chunk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r>
                        <a:rPr lang="en-US" baseline="0" dirty="0" smtClean="0"/>
                        <a:t> to excellent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9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1-Concurrency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ConcurrentQueue</a:t>
            </a:r>
            <a:endParaRPr lang="en-US" dirty="0" smtClean="0"/>
          </a:p>
          <a:p>
            <a:r>
              <a:rPr lang="en-US" dirty="0" err="1" smtClean="0"/>
              <a:t>ConcurrentStack</a:t>
            </a:r>
            <a:endParaRPr lang="en-US" dirty="0" smtClean="0"/>
          </a:p>
          <a:p>
            <a:r>
              <a:rPr lang="en-US" dirty="0" err="1" smtClean="0"/>
              <a:t>ConcurrentBag</a:t>
            </a:r>
            <a:endParaRPr lang="en-US" dirty="0" smtClean="0"/>
          </a:p>
          <a:p>
            <a:r>
              <a:rPr lang="en-US" dirty="0" err="1" smtClean="0"/>
              <a:t>ConcurrentCollection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324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http://www.albahari.com/threading/part5.aspx#_Parallel_Execution_Ballistics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1622" y="3102708"/>
            <a:ext cx="8596668" cy="17663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i="1" dirty="0" smtClean="0"/>
              <a:t>Partition</a:t>
            </a:r>
            <a:r>
              <a:rPr lang="en-US" dirty="0" smtClean="0"/>
              <a:t> it into small chunks.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those chunks in parallel via multithreading.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Collate</a:t>
            </a:r>
            <a:r>
              <a:rPr lang="en-US" dirty="0" smtClean="0"/>
              <a:t> the results as they become available, in a thread-safe and performant manner.</a:t>
            </a: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9857" y="1930400"/>
            <a:ext cx="8596668" cy="176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primary use case for PFX is </a:t>
            </a:r>
            <a:r>
              <a:rPr lang="en-US" i="1" dirty="0"/>
              <a:t>parallel programming</a:t>
            </a:r>
            <a:r>
              <a:rPr lang="en-US" dirty="0"/>
              <a:t>: leveraging multicore processors to speed up computationally intensive code.</a:t>
            </a:r>
          </a:p>
        </p:txBody>
      </p:sp>
    </p:spTree>
    <p:extLst>
      <p:ext uri="{BB962C8B-B14F-4D97-AF65-F5344CB8AC3E}">
        <p14:creationId xmlns:p14="http://schemas.microsoft.com/office/powerpoint/2010/main" val="1497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52574" cy="3880773"/>
          </a:xfrm>
        </p:spPr>
        <p:txBody>
          <a:bodyPr/>
          <a:lstStyle/>
          <a:p>
            <a:r>
              <a:rPr lang="en-US" dirty="0" smtClean="0"/>
              <a:t>PLINQ offers the richest functionality: it automates all the steps of parallelization.</a:t>
            </a:r>
          </a:p>
          <a:p>
            <a:r>
              <a:rPr lang="en-US" dirty="0" smtClean="0"/>
              <a:t>Parallel class, you must collate results yourself.</a:t>
            </a:r>
          </a:p>
          <a:p>
            <a:r>
              <a:rPr lang="en-US" dirty="0" smtClean="0"/>
              <a:t>Task, you must partition the work yourself.</a:t>
            </a:r>
            <a:endParaRPr lang="en-US" dirty="0"/>
          </a:p>
        </p:txBody>
      </p:sp>
      <p:pic>
        <p:nvPicPr>
          <p:cNvPr id="4" name="Picture 2" descr="Parallel Programming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22" y="3079261"/>
            <a:ext cx="4040080" cy="2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-1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CreateTask</a:t>
            </a:r>
            <a:r>
              <a:rPr lang="en-US" dirty="0" smtClean="0"/>
              <a:t>, Factory/new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 Task/Tasks  (Demo 1/ Demo 2)</a:t>
            </a:r>
          </a:p>
          <a:p>
            <a:r>
              <a:rPr lang="en-US" dirty="0" smtClean="0"/>
              <a:t>Detect Cancel, </a:t>
            </a:r>
            <a:r>
              <a:rPr lang="en-US" dirty="0" err="1" smtClean="0"/>
              <a:t>token.Register</a:t>
            </a:r>
            <a:r>
              <a:rPr lang="en-US" dirty="0" smtClean="0"/>
              <a:t> or Use another Task (Demo 3/ Demo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Exception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54703"/>
              </p:ext>
            </p:extLst>
          </p:nvPr>
        </p:nvGraphicFramePr>
        <p:xfrm>
          <a:off x="677334" y="1606357"/>
          <a:ext cx="877727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28"/>
                <a:gridCol w="5814947"/>
                <a:gridCol w="11740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Catch </a:t>
                      </a:r>
                      <a:r>
                        <a:rPr lang="en-US" dirty="0" err="1" smtClean="0"/>
                        <a:t>System.AggregateException</a:t>
                      </a:r>
                      <a:r>
                        <a:rPr lang="en-US" dirty="0" smtClean="0"/>
                        <a:t> when call trigger member(</a:t>
                      </a:r>
                      <a:r>
                        <a:rPr lang="en-US" dirty="0" err="1" smtClean="0"/>
                        <a:t>Task.Wait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Task.WaitAll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Task.WaitAny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Task.Result</a:t>
                      </a:r>
                      <a:r>
                        <a:rPr lang="en-US" baseline="0" dirty="0" smtClean="0"/>
                        <a:t>) and get an enumerable </a:t>
                      </a:r>
                      <a:r>
                        <a:rPr lang="en-US" baseline="0" dirty="0" err="1" smtClean="0"/>
                        <a:t>AggregateException.InnerExceptions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>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AggregateException.Handle</a:t>
                      </a:r>
                      <a:r>
                        <a:rPr lang="en-US" dirty="0" smtClean="0"/>
                        <a:t>() method, providing</a:t>
                      </a:r>
                      <a:r>
                        <a:rPr lang="en-US" baseline="0" dirty="0" smtClean="0"/>
                        <a:t> a delegate that takes a </a:t>
                      </a:r>
                      <a:r>
                        <a:rPr lang="en-US" baseline="0" dirty="0" err="1" smtClean="0"/>
                        <a:t>System.Exception</a:t>
                      </a:r>
                      <a:r>
                        <a:rPr lang="en-US" baseline="0" dirty="0" smtClean="0"/>
                        <a:t> and returns true if the exception has been handled and false if it should be escalated.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IsCompleted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IsFaulted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IsCancelled</a:t>
                      </a:r>
                      <a:r>
                        <a:rPr lang="en-US" dirty="0" smtClean="0"/>
                        <a:t> and Exception properties of the Task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Escalation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an</a:t>
                      </a:r>
                      <a:r>
                        <a:rPr lang="en-US" baseline="0" dirty="0" smtClean="0"/>
                        <a:t> event handler with </a:t>
                      </a:r>
                      <a:r>
                        <a:rPr lang="en-US" baseline="0" dirty="0" err="1" smtClean="0"/>
                        <a:t>System.Threading.Tasks.TaskScheduler.UnobservedTaskException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7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synchronize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CountdownEvent</a:t>
            </a:r>
            <a:endParaRPr lang="en-US" dirty="0" smtClean="0"/>
          </a:p>
          <a:p>
            <a:r>
              <a:rPr lang="en-US" dirty="0" err="1" smtClean="0"/>
              <a:t>ManualResetEventSlim</a:t>
            </a:r>
            <a:endParaRPr lang="en-US" dirty="0" smtClean="0"/>
          </a:p>
          <a:p>
            <a:r>
              <a:rPr lang="en-US" dirty="0" err="1" smtClean="0"/>
              <a:t>SpinLock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synchronize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</a:t>
            </a:r>
          </a:p>
          <a:p>
            <a:r>
              <a:rPr lang="en-US" dirty="0" err="1" smtClean="0"/>
              <a:t>ContinueWith</a:t>
            </a:r>
            <a:endParaRPr lang="en-US" dirty="0" smtClean="0"/>
          </a:p>
          <a:p>
            <a:r>
              <a:rPr lang="en-US" dirty="0" err="1" smtClean="0"/>
              <a:t>WhenAll</a:t>
            </a:r>
            <a:endParaRPr lang="en-US" dirty="0" smtClean="0"/>
          </a:p>
          <a:p>
            <a:r>
              <a:rPr lang="en-US" dirty="0" err="1" smtClean="0"/>
              <a:t>WhenAny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 smtClean="0"/>
          </a:p>
          <a:p>
            <a:r>
              <a:rPr lang="en-US" dirty="0" err="1" smtClean="0"/>
              <a:t>Parallel.ForEach</a:t>
            </a:r>
            <a:endParaRPr lang="en-US" dirty="0" smtClean="0"/>
          </a:p>
          <a:p>
            <a:r>
              <a:rPr lang="en-US" dirty="0" err="1" smtClean="0"/>
              <a:t>Parallel.Invoke</a:t>
            </a:r>
            <a:endParaRPr lang="en-US" dirty="0" smtClean="0"/>
          </a:p>
          <a:p>
            <a:endParaRPr lang="en-US" dirty="0"/>
          </a:p>
          <a:p>
            <a:pPr>
              <a:buAutoNum type="arabicPeriod"/>
            </a:pPr>
            <a:r>
              <a:rPr lang="en-US" dirty="0" smtClean="0"/>
              <a:t>All three methods block until all work is complete</a:t>
            </a:r>
          </a:p>
          <a:p>
            <a:pPr>
              <a:buAutoNum type="arabicPeriod"/>
            </a:pPr>
            <a:r>
              <a:rPr lang="en-US" dirty="0" smtClean="0"/>
              <a:t>Because the loop body in a parallel For or </a:t>
            </a:r>
            <a:r>
              <a:rPr lang="en-US" dirty="0" err="1" smtClean="0"/>
              <a:t>ForEach</a:t>
            </a:r>
            <a:r>
              <a:rPr lang="en-US" dirty="0" smtClean="0"/>
              <a:t> is a delegate, you can’t exit the loop early with a break statement. Instead you must call Break or Stop on a </a:t>
            </a:r>
            <a:r>
              <a:rPr lang="en-US" dirty="0" err="1" smtClean="0"/>
              <a:t>ParallelLoopState</a:t>
            </a:r>
            <a:r>
              <a:rPr lang="en-US" dirty="0" smtClean="0"/>
              <a:t> object.</a:t>
            </a: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9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2851</TotalTime>
  <Words>396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方正姚体</vt:lpstr>
      <vt:lpstr>Arial</vt:lpstr>
      <vt:lpstr>Calibri</vt:lpstr>
      <vt:lpstr>Trebuchet MS</vt:lpstr>
      <vt:lpstr>Wingdings 3</vt:lpstr>
      <vt:lpstr>Facet</vt:lpstr>
      <vt:lpstr>Parallel Programming</vt:lpstr>
      <vt:lpstr>Overview 1</vt:lpstr>
      <vt:lpstr>Overview 2</vt:lpstr>
      <vt:lpstr>Task -1 Basic</vt:lpstr>
      <vt:lpstr>Task Cancel</vt:lpstr>
      <vt:lpstr>Task Exception</vt:lpstr>
      <vt:lpstr>Task synchronize - 1</vt:lpstr>
      <vt:lpstr>Task synchronize - 2</vt:lpstr>
      <vt:lpstr>Parallel class</vt:lpstr>
      <vt:lpstr>PLINQ -1-LINQ</vt:lpstr>
      <vt:lpstr>PLINQ -2-basic</vt:lpstr>
      <vt:lpstr>PLINQ - 3 : Optimize</vt:lpstr>
      <vt:lpstr>Appendix 1-Concurrency Collection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FANG,MING (K-China,ex1)</dc:creator>
  <cp:lastModifiedBy>FANG,MING (K-China,ex1)</cp:lastModifiedBy>
  <cp:revision>24</cp:revision>
  <dcterms:created xsi:type="dcterms:W3CDTF">2016-06-12T06:15:03Z</dcterms:created>
  <dcterms:modified xsi:type="dcterms:W3CDTF">2016-06-14T08:50:16Z</dcterms:modified>
</cp:coreProperties>
</file>