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71" r:id="rId4"/>
    <p:sldId id="263" r:id="rId5"/>
    <p:sldId id="267" r:id="rId6"/>
    <p:sldId id="269" r:id="rId7"/>
    <p:sldId id="259" r:id="rId8"/>
    <p:sldId id="270" r:id="rId9"/>
    <p:sldId id="258" r:id="rId10"/>
    <p:sldId id="260" r:id="rId11"/>
    <p:sldId id="264" r:id="rId12"/>
    <p:sldId id="265" r:id="rId13"/>
    <p:sldId id="272" r:id="rId14"/>
    <p:sldId id="273" r:id="rId15"/>
    <p:sldId id="266" r:id="rId16"/>
    <p:sldId id="25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4802FE-489F-4038-AF82-4E4ED29B0287}">
          <p14:sldIdLst>
            <p14:sldId id="256"/>
            <p14:sldId id="262"/>
            <p14:sldId id="271"/>
            <p14:sldId id="263"/>
            <p14:sldId id="267"/>
            <p14:sldId id="269"/>
            <p14:sldId id="259"/>
            <p14:sldId id="270"/>
            <p14:sldId id="258"/>
            <p14:sldId id="260"/>
            <p14:sldId id="264"/>
            <p14:sldId id="265"/>
            <p14:sldId id="272"/>
            <p14:sldId id="273"/>
            <p14:sldId id="26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E77-2E7D-4C3E-9E7A-4A9293F0D39C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287F-468E-45CE-BF8B-2A872217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287F-468E-45CE-BF8B-2A8722178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11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D1EB-C21F-4DEF-9E24-AE9F2424B1D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.tasks.taskscheduler(v=vs.110).aspx" TargetMode="External"/><Relationship Id="rId2" Type="http://schemas.openxmlformats.org/officeDocument/2006/relationships/hyperlink" Target="https://msdn.microsoft.com/en-us/library/dd997396(v=vs.11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 smtClean="0"/>
          </a:p>
          <a:p>
            <a:r>
              <a:rPr lang="en-US" dirty="0" err="1" smtClean="0"/>
              <a:t>Parallel.ForEach</a:t>
            </a:r>
            <a:endParaRPr lang="en-US" dirty="0" smtClean="0"/>
          </a:p>
          <a:p>
            <a:r>
              <a:rPr lang="en-US" dirty="0" err="1" smtClean="0"/>
              <a:t>Parallel.Invoke</a:t>
            </a:r>
            <a:endParaRPr lang="en-US" dirty="0" smtClean="0"/>
          </a:p>
          <a:p>
            <a:endParaRPr lang="en-US" dirty="0"/>
          </a:p>
          <a:p>
            <a:pPr>
              <a:buAutoNum type="arabicPeriod"/>
            </a:pPr>
            <a:r>
              <a:rPr lang="en-US" dirty="0" smtClean="0"/>
              <a:t>All three methods block until all work is complete</a:t>
            </a:r>
          </a:p>
          <a:p>
            <a:pPr>
              <a:buAutoNum type="arabicPeriod"/>
            </a:pPr>
            <a:r>
              <a:rPr lang="en-US" dirty="0" smtClean="0"/>
              <a:t>Because the loop body in a parallel For or </a:t>
            </a:r>
            <a:r>
              <a:rPr lang="en-US" dirty="0" err="1" smtClean="0"/>
              <a:t>ForEach</a:t>
            </a:r>
            <a:r>
              <a:rPr lang="en-US" dirty="0" smtClean="0"/>
              <a:t> is a delegate, you can’t exit the loop early with a break statement. Instead you must call Break or Stop on a </a:t>
            </a:r>
            <a:r>
              <a:rPr lang="en-US" dirty="0" err="1" smtClean="0"/>
              <a:t>ParallelLoopState</a:t>
            </a:r>
            <a:r>
              <a:rPr lang="en-US" dirty="0" smtClean="0"/>
              <a:t> object.</a:t>
            </a: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-1-LINQ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LINQ(Language-Integrated Query)?</a:t>
            </a:r>
          </a:p>
          <a:p>
            <a:pPr marL="0" indent="0">
              <a:buNone/>
            </a:pPr>
            <a:r>
              <a:rPr lang="en-US" dirty="0"/>
              <a:t>Language-Integrated Query (LINQ) is an innovation introduced in the .NET Framework version 3.5 that bridges the gap between the world of objects and the world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https://msdn.microsoft.com/en-us/library/mt693042.aspx</a:t>
            </a:r>
          </a:p>
        </p:txBody>
      </p:sp>
    </p:spTree>
    <p:extLst>
      <p:ext uri="{BB962C8B-B14F-4D97-AF65-F5344CB8AC3E}">
        <p14:creationId xmlns:p14="http://schemas.microsoft.com/office/powerpoint/2010/main" val="41873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-2-basic</a:t>
            </a:r>
            <a:endParaRPr lang="en-US" dirty="0"/>
          </a:p>
        </p:txBody>
      </p:sp>
      <p:pic>
        <p:nvPicPr>
          <p:cNvPr id="4" name="Picture 2" descr="PLINQ Exec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586893"/>
            <a:ext cx="4836524" cy="19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160589"/>
            <a:ext cx="41838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dirty="0" smtClean="0"/>
              <a:t>PLINQ is only for local collections: it doesn’t work with LINQ to SQL or Entity Framework</a:t>
            </a:r>
          </a:p>
          <a:p>
            <a:pPr>
              <a:buAutoNum type="arabicPeriod"/>
            </a:pPr>
            <a:r>
              <a:rPr lang="en-US" dirty="0" smtClean="0"/>
              <a:t>Like ordinary LINQ queries, PLINQ are lazily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 err="1" smtClean="0"/>
              <a:t>AggregateException</a:t>
            </a:r>
            <a:endParaRPr lang="en-US" dirty="0" smtClean="0"/>
          </a:p>
          <a:p>
            <a:r>
              <a:rPr lang="en-US" dirty="0" smtClean="0"/>
              <a:t>PLINQ is delay execution, Add try/catch where data is consumed.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PLINQ-MapReduce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9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- 3 : Optimize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430503" cy="1337213"/>
          </a:xfrm>
        </p:spPr>
        <p:txBody>
          <a:bodyPr/>
          <a:lstStyle/>
          <a:p>
            <a:r>
              <a:rPr lang="en-US" dirty="0" smtClean="0"/>
              <a:t>Output-side optimization : </a:t>
            </a:r>
            <a:r>
              <a:rPr lang="en-US" dirty="0" err="1" smtClean="0"/>
              <a:t>ForAll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Input-side optimization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39976"/>
              </p:ext>
            </p:extLst>
          </p:nvPr>
        </p:nvGraphicFramePr>
        <p:xfrm>
          <a:off x="763481" y="3727991"/>
          <a:ext cx="8735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9"/>
                <a:gridCol w="3001302"/>
                <a:gridCol w="352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Chunk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r>
                        <a:rPr lang="en-US" baseline="0" dirty="0" smtClean="0"/>
                        <a:t> to excellent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9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1-Concurrency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ConcurrentQueue</a:t>
            </a:r>
            <a:endParaRPr lang="en-US" dirty="0" smtClean="0"/>
          </a:p>
          <a:p>
            <a:r>
              <a:rPr lang="en-US" dirty="0" err="1" smtClean="0"/>
              <a:t>ConcurrentStack</a:t>
            </a:r>
            <a:endParaRPr lang="en-US" dirty="0" smtClean="0"/>
          </a:p>
          <a:p>
            <a:r>
              <a:rPr lang="en-US" dirty="0" err="1" smtClean="0"/>
              <a:t>ConcurrentBag</a:t>
            </a:r>
            <a:endParaRPr lang="en-US" dirty="0" smtClean="0"/>
          </a:p>
          <a:p>
            <a:r>
              <a:rPr lang="en-US" dirty="0" err="1" smtClean="0"/>
              <a:t>ConcurrentCollection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324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http://www.albahari.com/threading/part5.aspx#_Parallel_Execution_Ballistics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1622" y="3102708"/>
            <a:ext cx="8596668" cy="17663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i="1" dirty="0" smtClean="0"/>
              <a:t>Partition</a:t>
            </a:r>
            <a:r>
              <a:rPr lang="en-US" dirty="0" smtClean="0"/>
              <a:t> it into small chunks.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those chunks in parallel via multithreading.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Collate</a:t>
            </a:r>
            <a:r>
              <a:rPr lang="en-US" dirty="0" smtClean="0"/>
              <a:t> the results as they become available, in a thread-safe and performant manner.</a:t>
            </a: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9857" y="1930400"/>
            <a:ext cx="8596668" cy="176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primary use case for PFX is </a:t>
            </a:r>
            <a:r>
              <a:rPr lang="en-US" i="1" dirty="0"/>
              <a:t>parallel programming</a:t>
            </a:r>
            <a:r>
              <a:rPr lang="en-US" dirty="0"/>
              <a:t>: leveraging multicore processors to speed up computationally intensive code.</a:t>
            </a:r>
          </a:p>
        </p:txBody>
      </p:sp>
    </p:spTree>
    <p:extLst>
      <p:ext uri="{BB962C8B-B14F-4D97-AF65-F5344CB8AC3E}">
        <p14:creationId xmlns:p14="http://schemas.microsoft.com/office/powerpoint/2010/main" val="1497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yiibai.com/uploads/allimg/201509/1-15091310101295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01" y="1362789"/>
            <a:ext cx="54373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52574" cy="3880773"/>
          </a:xfrm>
        </p:spPr>
        <p:txBody>
          <a:bodyPr/>
          <a:lstStyle/>
          <a:p>
            <a:r>
              <a:rPr lang="en-US" dirty="0" smtClean="0"/>
              <a:t>PLINQ offers the richest functionality: it automates all the steps of parallelization.</a:t>
            </a:r>
          </a:p>
          <a:p>
            <a:r>
              <a:rPr lang="en-US" dirty="0" smtClean="0"/>
              <a:t>Parallel class, you must collate results yourself.</a:t>
            </a:r>
          </a:p>
          <a:p>
            <a:r>
              <a:rPr lang="en-US" dirty="0" smtClean="0"/>
              <a:t>Task, you must partition the work yourself.</a:t>
            </a:r>
          </a:p>
          <a:p>
            <a:r>
              <a:rPr lang="en-US" dirty="0" smtClean="0"/>
              <a:t>Data Parallelism, Task Parallelism</a:t>
            </a:r>
            <a:endParaRPr lang="en-US" dirty="0"/>
          </a:p>
        </p:txBody>
      </p:sp>
      <p:pic>
        <p:nvPicPr>
          <p:cNvPr id="4" name="Picture 2" descr="Parallel Programming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22" y="3079261"/>
            <a:ext cx="4040080" cy="2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50" y="1282615"/>
            <a:ext cx="8500751" cy="4758747"/>
          </a:xfrm>
        </p:spPr>
        <p:txBody>
          <a:bodyPr/>
          <a:lstStyle/>
          <a:p>
            <a:r>
              <a:rPr lang="en-US" dirty="0" smtClean="0"/>
              <a:t>Create Task, 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Status (Initial/final)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2414"/>
              </p:ext>
            </p:extLst>
          </p:nvPr>
        </p:nvGraphicFramePr>
        <p:xfrm>
          <a:off x="859168" y="4264347"/>
          <a:ext cx="8104134" cy="220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62"/>
                <a:gridCol w="6796972"/>
              </a:tblGrid>
              <a:tr h="15106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TaskStatus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has been initialized but has not yet been scheduled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WaitingForActivation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waiting to be activated and scheduled internally by the .NET Framework infrastructure.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WaitingToRun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has been scheduled for execution but has not yet begun executing.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Canceled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acknowledged cancellation by throwing an </a:t>
                      </a:r>
                      <a:r>
                        <a:rPr lang="en-US" sz="900" dirty="0" err="1" smtClean="0"/>
                        <a:t>OperationCanceledException</a:t>
                      </a:r>
                      <a:r>
                        <a:rPr lang="en-US" sz="900" dirty="0" smtClean="0"/>
                        <a:t> with its own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while the token was in signaled state, or the task's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was already signaled before the task started executing. For more information, see </a:t>
                      </a:r>
                      <a:r>
                        <a:rPr lang="en-US" sz="900" dirty="0" smtClean="0">
                          <a:hlinkClick r:id="rId2"/>
                        </a:rPr>
                        <a:t>Task Cancellation</a:t>
                      </a:r>
                      <a:r>
                        <a:rPr lang="en-US" sz="900" dirty="0" smtClean="0"/>
                        <a:t>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Faulted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completed due to an unhandled exception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RanToCompletion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completed execution successfully.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Running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running but has not yet completed.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1842"/>
              </p:ext>
            </p:extLst>
          </p:nvPr>
        </p:nvGraphicFramePr>
        <p:xfrm>
          <a:off x="859168" y="1629988"/>
          <a:ext cx="802708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TaskCreationOptions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LongRunning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will be a long-running, coarse-grained operation involving fewer, larger components than fine-grained systems.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default behavior should be used.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AttachedToParent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is attached to a parent in the task hierarchy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PreferFairness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 hint to a </a:t>
                      </a:r>
                      <a:r>
                        <a:rPr lang="en-US" sz="1000" dirty="0" err="1" smtClean="0">
                          <a:hlinkClick r:id="rId3"/>
                        </a:rPr>
                        <a:t>TaskScheduler</a:t>
                      </a:r>
                      <a:r>
                        <a:rPr lang="en-US" sz="1000" dirty="0" smtClean="0"/>
                        <a:t> to schedule a task in as fair a manner as possible, meaning that tasks scheduled sooner will be more likely to be run sooner, and tasks scheduled later will be more likely to be run later.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cancel Task/Tasks? (Demo 1/ Demo 2)</a:t>
            </a:r>
          </a:p>
          <a:p>
            <a:r>
              <a:rPr lang="en-US" dirty="0" smtClean="0"/>
              <a:t>Detect Cancel, </a:t>
            </a:r>
            <a:r>
              <a:rPr lang="en-US" dirty="0" err="1" smtClean="0"/>
              <a:t>token.Register</a:t>
            </a:r>
            <a:r>
              <a:rPr lang="en-US" dirty="0" smtClean="0"/>
              <a:t> or Use another Task (Demo 3/ Demo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Wait and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Task.WaitAll</a:t>
            </a:r>
            <a:r>
              <a:rPr lang="en-US" dirty="0" smtClean="0"/>
              <a:t>, </a:t>
            </a:r>
            <a:r>
              <a:rPr lang="en-US" dirty="0" err="1" smtClean="0"/>
              <a:t>Task.WaitAny</a:t>
            </a:r>
            <a:endParaRPr lang="en-US" dirty="0" smtClean="0"/>
          </a:p>
          <a:p>
            <a:r>
              <a:rPr lang="en-US" dirty="0" err="1" smtClean="0"/>
              <a:t>ContinueWith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47406"/>
              </p:ext>
            </p:extLst>
          </p:nvPr>
        </p:nvGraphicFramePr>
        <p:xfrm>
          <a:off x="791662" y="3385145"/>
          <a:ext cx="802708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TaskContinuationOptions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OnlyOnCanceled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should be scheduled only if its antecedent was canceled.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be scheduled only if its antecedent threw an unhandled exception.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RunContinuationsAsynchronously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task should be run asynchronously.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NotOnFaulted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not be scheduled if its antecedent threw an unhandled exception. 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Exception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54703"/>
              </p:ext>
            </p:extLst>
          </p:nvPr>
        </p:nvGraphicFramePr>
        <p:xfrm>
          <a:off x="677334" y="1606357"/>
          <a:ext cx="877727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28"/>
                <a:gridCol w="5814947"/>
                <a:gridCol w="11740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Catch </a:t>
                      </a:r>
                      <a:r>
                        <a:rPr lang="en-US" dirty="0" err="1" smtClean="0"/>
                        <a:t>System.AggregateException</a:t>
                      </a:r>
                      <a:r>
                        <a:rPr lang="en-US" dirty="0" smtClean="0"/>
                        <a:t> when call trigger member(</a:t>
                      </a:r>
                      <a:r>
                        <a:rPr lang="en-US" dirty="0" err="1" smtClean="0"/>
                        <a:t>Task.Wait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Task.WaitAll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Task.WaitAny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Task.Result</a:t>
                      </a:r>
                      <a:r>
                        <a:rPr lang="en-US" baseline="0" dirty="0" smtClean="0"/>
                        <a:t>) and get an enumerable </a:t>
                      </a:r>
                      <a:r>
                        <a:rPr lang="en-US" baseline="0" dirty="0" err="1" smtClean="0"/>
                        <a:t>AggregateException.InnerExceptions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>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AggregateException.Handle</a:t>
                      </a:r>
                      <a:r>
                        <a:rPr lang="en-US" dirty="0" smtClean="0"/>
                        <a:t>() method, providing</a:t>
                      </a:r>
                      <a:r>
                        <a:rPr lang="en-US" baseline="0" dirty="0" smtClean="0"/>
                        <a:t> a delegate that takes a </a:t>
                      </a:r>
                      <a:r>
                        <a:rPr lang="en-US" baseline="0" dirty="0" err="1" smtClean="0"/>
                        <a:t>System.Exception</a:t>
                      </a:r>
                      <a:r>
                        <a:rPr lang="en-US" baseline="0" dirty="0" smtClean="0"/>
                        <a:t> and returns true if the exception has been handled and false if it should be escalated.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IsCompleted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IsFaulted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IsCancelled</a:t>
                      </a:r>
                      <a:r>
                        <a:rPr lang="en-US" dirty="0" smtClean="0"/>
                        <a:t> and Exception properties of the Task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Escalation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an</a:t>
                      </a:r>
                      <a:r>
                        <a:rPr lang="en-US" baseline="0" dirty="0" smtClean="0"/>
                        <a:t> event handler with </a:t>
                      </a:r>
                      <a:r>
                        <a:rPr lang="en-US" baseline="0" dirty="0" err="1" smtClean="0"/>
                        <a:t>System.Threading.Tasks.TaskScheduler.UnobservedTaskException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7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synchronize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CountdownEvent</a:t>
            </a:r>
            <a:endParaRPr lang="en-US" dirty="0" smtClean="0"/>
          </a:p>
          <a:p>
            <a:r>
              <a:rPr lang="en-US" dirty="0" err="1" smtClean="0"/>
              <a:t>ManualResetEventSlim</a:t>
            </a:r>
            <a:endParaRPr lang="en-US" dirty="0" smtClean="0"/>
          </a:p>
          <a:p>
            <a:r>
              <a:rPr lang="en-US" dirty="0" err="1" smtClean="0"/>
              <a:t>SpinLock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4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3212</TotalTime>
  <Words>693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方正姚体</vt:lpstr>
      <vt:lpstr>Arial</vt:lpstr>
      <vt:lpstr>Calibri</vt:lpstr>
      <vt:lpstr>Trebuchet MS</vt:lpstr>
      <vt:lpstr>Wingdings 3</vt:lpstr>
      <vt:lpstr>Facet</vt:lpstr>
      <vt:lpstr>Parallel Programming</vt:lpstr>
      <vt:lpstr>Overview 1</vt:lpstr>
      <vt:lpstr>PowerPoint Presentation</vt:lpstr>
      <vt:lpstr>Overview 2</vt:lpstr>
      <vt:lpstr>Task Basic</vt:lpstr>
      <vt:lpstr>Task Cancellation</vt:lpstr>
      <vt:lpstr>Task Wait and Continuation</vt:lpstr>
      <vt:lpstr>Task Exception</vt:lpstr>
      <vt:lpstr>Task synchronize</vt:lpstr>
      <vt:lpstr>Parallel class</vt:lpstr>
      <vt:lpstr>PLINQ -1-LINQ</vt:lpstr>
      <vt:lpstr>PLINQ -2-basic</vt:lpstr>
      <vt:lpstr>PLINQ - Exception</vt:lpstr>
      <vt:lpstr>PLINQ-MapReduce</vt:lpstr>
      <vt:lpstr>PLINQ - 3 : Optimize</vt:lpstr>
      <vt:lpstr>Appendix 1-Concurrency Collection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FANG,MING (K-China,ex1)</dc:creator>
  <cp:lastModifiedBy>FANG,MING (K-China,ex1)</cp:lastModifiedBy>
  <cp:revision>37</cp:revision>
  <dcterms:created xsi:type="dcterms:W3CDTF">2016-06-12T06:15:03Z</dcterms:created>
  <dcterms:modified xsi:type="dcterms:W3CDTF">2016-06-22T08:32:24Z</dcterms:modified>
</cp:coreProperties>
</file>