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56" r:id="rId2"/>
    <p:sldId id="263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262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3DA3F-F483-4186-9567-4E008E0F21C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F6FBAC-EFC2-4B4E-AEE0-A827A98743E2}">
      <dgm:prSet phldrT="[文本]" custT="1"/>
      <dgm:spPr>
        <a:solidFill>
          <a:srgbClr val="99CCFF"/>
        </a:solidFill>
      </dgm:spPr>
      <dgm:t>
        <a:bodyPr/>
        <a:lstStyle/>
        <a:p>
          <a:r>
            <a:rPr lang="zh-CN" altLang="en-US" sz="2400" b="1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rPr>
            <a:t>简化</a:t>
          </a:r>
          <a:endParaRPr lang="zh-CN" altLang="en-US" sz="2400" b="1" dirty="0">
            <a:solidFill>
              <a:srgbClr val="7030A0"/>
            </a:solidFill>
            <a:latin typeface="华文楷体" pitchFamily="2" charset="-122"/>
            <a:ea typeface="华文楷体" pitchFamily="2" charset="-122"/>
          </a:endParaRPr>
        </a:p>
      </dgm:t>
    </dgm:pt>
    <dgm:pt modelId="{2F203246-8CB9-4DAE-95F9-18DF1BE7D7F4}" type="parTrans" cxnId="{783C985B-65B9-4273-9FC4-54E478C8E6FE}">
      <dgm:prSet/>
      <dgm:spPr/>
      <dgm:t>
        <a:bodyPr/>
        <a:lstStyle/>
        <a:p>
          <a:endParaRPr lang="zh-CN" altLang="en-US"/>
        </a:p>
      </dgm:t>
    </dgm:pt>
    <dgm:pt modelId="{A812D4E0-CFCF-4B54-8EDD-DEE8C628F4D6}" type="sibTrans" cxnId="{783C985B-65B9-4273-9FC4-54E478C8E6FE}">
      <dgm:prSet custT="1"/>
      <dgm:spPr>
        <a:solidFill>
          <a:srgbClr val="99CCFF"/>
        </a:solidFill>
      </dgm:spPr>
      <dgm:t>
        <a:bodyPr/>
        <a:lstStyle/>
        <a:p>
          <a:r>
            <a:rPr lang="zh-CN" altLang="en-US" sz="2400" b="1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rPr>
            <a:t>抽象</a:t>
          </a:r>
          <a:endParaRPr lang="zh-CN" altLang="en-US" sz="2400" b="1" dirty="0">
            <a:solidFill>
              <a:srgbClr val="7030A0"/>
            </a:solidFill>
            <a:latin typeface="华文楷体" pitchFamily="2" charset="-122"/>
            <a:ea typeface="华文楷体" pitchFamily="2" charset="-122"/>
          </a:endParaRPr>
        </a:p>
      </dgm:t>
    </dgm:pt>
    <dgm:pt modelId="{1AE49CC0-6D31-4F08-968B-8FD2C16E481F}">
      <dgm:prSet phldrT="[文本]" custT="1"/>
      <dgm:spPr>
        <a:solidFill>
          <a:srgbClr val="99CCFF"/>
        </a:solidFill>
      </dgm:spPr>
      <dgm:t>
        <a:bodyPr/>
        <a:lstStyle/>
        <a:p>
          <a:r>
            <a:rPr lang="zh-CN" altLang="en-US" sz="2400" b="1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rPr>
            <a:t>方便</a:t>
          </a:r>
          <a:endParaRPr lang="zh-CN" altLang="en-US" sz="2400" b="1" dirty="0">
            <a:solidFill>
              <a:srgbClr val="7030A0"/>
            </a:solidFill>
            <a:latin typeface="华文楷体" pitchFamily="2" charset="-122"/>
            <a:ea typeface="华文楷体" pitchFamily="2" charset="-122"/>
          </a:endParaRPr>
        </a:p>
      </dgm:t>
    </dgm:pt>
    <dgm:pt modelId="{702EBB44-C639-49E4-80A3-AF252982F6DC}" type="parTrans" cxnId="{34058D74-7E7C-40E8-8113-AE8750D941B9}">
      <dgm:prSet/>
      <dgm:spPr/>
      <dgm:t>
        <a:bodyPr/>
        <a:lstStyle/>
        <a:p>
          <a:endParaRPr lang="zh-CN" altLang="en-US"/>
        </a:p>
      </dgm:t>
    </dgm:pt>
    <dgm:pt modelId="{41A917CF-06D0-4415-8EE5-A451A22B9C2B}" type="sibTrans" cxnId="{34058D74-7E7C-40E8-8113-AE8750D941B9}">
      <dgm:prSet custT="1"/>
      <dgm:spPr>
        <a:solidFill>
          <a:srgbClr val="99CCFF"/>
        </a:solidFill>
      </dgm:spPr>
      <dgm:t>
        <a:bodyPr/>
        <a:lstStyle/>
        <a:p>
          <a:r>
            <a:rPr lang="zh-CN" altLang="en-US" sz="2400" b="1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rPr>
            <a:t>标准化</a:t>
          </a:r>
          <a:endParaRPr lang="zh-CN" altLang="en-US" sz="2400" b="1" dirty="0">
            <a:solidFill>
              <a:srgbClr val="7030A0"/>
            </a:solidFill>
            <a:latin typeface="华文楷体" pitchFamily="2" charset="-122"/>
            <a:ea typeface="华文楷体" pitchFamily="2" charset="-122"/>
          </a:endParaRPr>
        </a:p>
      </dgm:t>
    </dgm:pt>
    <dgm:pt modelId="{FE4D9929-590C-4EAD-AB4F-9083E98659C9}" type="pres">
      <dgm:prSet presAssocID="{C673DA3F-F483-4186-9567-4E008E0F21C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CC54021-1AB4-4966-B5B6-293350CD07F6}" type="pres">
      <dgm:prSet presAssocID="{7FF6FBAC-EFC2-4B4E-AEE0-A827A98743E2}" presName="composite" presStyleCnt="0"/>
      <dgm:spPr/>
    </dgm:pt>
    <dgm:pt modelId="{DDB71766-F43A-440A-95EB-002A60F0ADDC}" type="pres">
      <dgm:prSet presAssocID="{7FF6FBAC-EFC2-4B4E-AEE0-A827A98743E2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04CE75-46DA-46DD-98F7-C76C7F07FB4A}" type="pres">
      <dgm:prSet presAssocID="{7FF6FBAC-EFC2-4B4E-AEE0-A827A98743E2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AF21E0-BAC2-4C18-8668-B1654C370300}" type="pres">
      <dgm:prSet presAssocID="{7FF6FBAC-EFC2-4B4E-AEE0-A827A98743E2}" presName="BalanceSpacing" presStyleCnt="0"/>
      <dgm:spPr/>
    </dgm:pt>
    <dgm:pt modelId="{53E84C95-B741-4EA8-A0BE-95A15AE43B8A}" type="pres">
      <dgm:prSet presAssocID="{7FF6FBAC-EFC2-4B4E-AEE0-A827A98743E2}" presName="BalanceSpacing1" presStyleCnt="0"/>
      <dgm:spPr/>
    </dgm:pt>
    <dgm:pt modelId="{D7D0AE16-7BDD-43F6-9760-3409E94A91B9}" type="pres">
      <dgm:prSet presAssocID="{A812D4E0-CFCF-4B54-8EDD-DEE8C628F4D6}" presName="Accent1Text" presStyleLbl="node1" presStyleIdx="1" presStyleCnt="4"/>
      <dgm:spPr/>
      <dgm:t>
        <a:bodyPr/>
        <a:lstStyle/>
        <a:p>
          <a:endParaRPr lang="zh-CN" altLang="en-US"/>
        </a:p>
      </dgm:t>
    </dgm:pt>
    <dgm:pt modelId="{F20C1BB3-5007-4ADB-9E0E-DE2B144ED09A}" type="pres">
      <dgm:prSet presAssocID="{A812D4E0-CFCF-4B54-8EDD-DEE8C628F4D6}" presName="spaceBetweenRectangles" presStyleCnt="0"/>
      <dgm:spPr/>
    </dgm:pt>
    <dgm:pt modelId="{B8315C9A-F847-4419-8635-C718A10AE08D}" type="pres">
      <dgm:prSet presAssocID="{1AE49CC0-6D31-4F08-968B-8FD2C16E481F}" presName="composite" presStyleCnt="0"/>
      <dgm:spPr/>
    </dgm:pt>
    <dgm:pt modelId="{26D8CB63-DA89-4EFD-94A7-2DC16AECC181}" type="pres">
      <dgm:prSet presAssocID="{1AE49CC0-6D31-4F08-968B-8FD2C16E481F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7164D-FF01-4EE4-8A86-A8BC6380836E}" type="pres">
      <dgm:prSet presAssocID="{1AE49CC0-6D31-4F08-968B-8FD2C16E481F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BAC051-1898-4EEE-9D15-A3971370191F}" type="pres">
      <dgm:prSet presAssocID="{1AE49CC0-6D31-4F08-968B-8FD2C16E481F}" presName="BalanceSpacing" presStyleCnt="0"/>
      <dgm:spPr/>
    </dgm:pt>
    <dgm:pt modelId="{225E4F1E-4A3F-4E47-A581-48F44992C7E7}" type="pres">
      <dgm:prSet presAssocID="{1AE49CC0-6D31-4F08-968B-8FD2C16E481F}" presName="BalanceSpacing1" presStyleCnt="0"/>
      <dgm:spPr/>
    </dgm:pt>
    <dgm:pt modelId="{F408056C-723F-4CCC-A490-E726CED5C012}" type="pres">
      <dgm:prSet presAssocID="{41A917CF-06D0-4415-8EE5-A451A22B9C2B}" presName="Accent1Text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783C985B-65B9-4273-9FC4-54E478C8E6FE}" srcId="{C673DA3F-F483-4186-9567-4E008E0F21C3}" destId="{7FF6FBAC-EFC2-4B4E-AEE0-A827A98743E2}" srcOrd="0" destOrd="0" parTransId="{2F203246-8CB9-4DAE-95F9-18DF1BE7D7F4}" sibTransId="{A812D4E0-CFCF-4B54-8EDD-DEE8C628F4D6}"/>
    <dgm:cxn modelId="{34058D74-7E7C-40E8-8113-AE8750D941B9}" srcId="{C673DA3F-F483-4186-9567-4E008E0F21C3}" destId="{1AE49CC0-6D31-4F08-968B-8FD2C16E481F}" srcOrd="1" destOrd="0" parTransId="{702EBB44-C639-49E4-80A3-AF252982F6DC}" sibTransId="{41A917CF-06D0-4415-8EE5-A451A22B9C2B}"/>
    <dgm:cxn modelId="{09E214D1-7F97-41ED-AB87-729ABAF51E21}" type="presOf" srcId="{7FF6FBAC-EFC2-4B4E-AEE0-A827A98743E2}" destId="{DDB71766-F43A-440A-95EB-002A60F0ADDC}" srcOrd="0" destOrd="0" presId="urn:microsoft.com/office/officeart/2008/layout/AlternatingHexagons"/>
    <dgm:cxn modelId="{6754CD60-A767-4B1E-8C6A-61A07895C378}" type="presOf" srcId="{41A917CF-06D0-4415-8EE5-A451A22B9C2B}" destId="{F408056C-723F-4CCC-A490-E726CED5C012}" srcOrd="0" destOrd="0" presId="urn:microsoft.com/office/officeart/2008/layout/AlternatingHexagons"/>
    <dgm:cxn modelId="{3270CBE0-D1EA-4CFE-A665-5C67F599A9F1}" type="presOf" srcId="{1AE49CC0-6D31-4F08-968B-8FD2C16E481F}" destId="{26D8CB63-DA89-4EFD-94A7-2DC16AECC181}" srcOrd="0" destOrd="0" presId="urn:microsoft.com/office/officeart/2008/layout/AlternatingHexagons"/>
    <dgm:cxn modelId="{9147CA4F-D8CD-4006-801B-A3AC6AC50874}" type="presOf" srcId="{A812D4E0-CFCF-4B54-8EDD-DEE8C628F4D6}" destId="{D7D0AE16-7BDD-43F6-9760-3409E94A91B9}" srcOrd="0" destOrd="0" presId="urn:microsoft.com/office/officeart/2008/layout/AlternatingHexagons"/>
    <dgm:cxn modelId="{752D78A9-FA88-4612-B608-B7BA32092465}" type="presOf" srcId="{C673DA3F-F483-4186-9567-4E008E0F21C3}" destId="{FE4D9929-590C-4EAD-AB4F-9083E98659C9}" srcOrd="0" destOrd="0" presId="urn:microsoft.com/office/officeart/2008/layout/AlternatingHexagons"/>
    <dgm:cxn modelId="{0F5FBFED-26EB-4BF9-ABA5-D0A9A6CB4E56}" type="presParOf" srcId="{FE4D9929-590C-4EAD-AB4F-9083E98659C9}" destId="{5CC54021-1AB4-4966-B5B6-293350CD07F6}" srcOrd="0" destOrd="0" presId="urn:microsoft.com/office/officeart/2008/layout/AlternatingHexagons"/>
    <dgm:cxn modelId="{37656860-E474-40CE-B313-5C0FCDF4DD8F}" type="presParOf" srcId="{5CC54021-1AB4-4966-B5B6-293350CD07F6}" destId="{DDB71766-F43A-440A-95EB-002A60F0ADDC}" srcOrd="0" destOrd="0" presId="urn:microsoft.com/office/officeart/2008/layout/AlternatingHexagons"/>
    <dgm:cxn modelId="{1431D66F-2D75-4490-9DDD-8661C895660B}" type="presParOf" srcId="{5CC54021-1AB4-4966-B5B6-293350CD07F6}" destId="{8F04CE75-46DA-46DD-98F7-C76C7F07FB4A}" srcOrd="1" destOrd="0" presId="urn:microsoft.com/office/officeart/2008/layout/AlternatingHexagons"/>
    <dgm:cxn modelId="{0BF8E8D7-60C9-4D45-92C6-F298432CEBB7}" type="presParOf" srcId="{5CC54021-1AB4-4966-B5B6-293350CD07F6}" destId="{D7AF21E0-BAC2-4C18-8668-B1654C370300}" srcOrd="2" destOrd="0" presId="urn:microsoft.com/office/officeart/2008/layout/AlternatingHexagons"/>
    <dgm:cxn modelId="{912AADB1-9860-4BE2-B45F-48819CDC4FC4}" type="presParOf" srcId="{5CC54021-1AB4-4966-B5B6-293350CD07F6}" destId="{53E84C95-B741-4EA8-A0BE-95A15AE43B8A}" srcOrd="3" destOrd="0" presId="urn:microsoft.com/office/officeart/2008/layout/AlternatingHexagons"/>
    <dgm:cxn modelId="{56F58E67-14AC-448A-86B3-2742635001CF}" type="presParOf" srcId="{5CC54021-1AB4-4966-B5B6-293350CD07F6}" destId="{D7D0AE16-7BDD-43F6-9760-3409E94A91B9}" srcOrd="4" destOrd="0" presId="urn:microsoft.com/office/officeart/2008/layout/AlternatingHexagons"/>
    <dgm:cxn modelId="{CEFE2DCE-014B-4817-8DAC-9F4C90F34B07}" type="presParOf" srcId="{FE4D9929-590C-4EAD-AB4F-9083E98659C9}" destId="{F20C1BB3-5007-4ADB-9E0E-DE2B144ED09A}" srcOrd="1" destOrd="0" presId="urn:microsoft.com/office/officeart/2008/layout/AlternatingHexagons"/>
    <dgm:cxn modelId="{07299313-2869-41D4-A333-673D9C763B30}" type="presParOf" srcId="{FE4D9929-590C-4EAD-AB4F-9083E98659C9}" destId="{B8315C9A-F847-4419-8635-C718A10AE08D}" srcOrd="2" destOrd="0" presId="urn:microsoft.com/office/officeart/2008/layout/AlternatingHexagons"/>
    <dgm:cxn modelId="{5572E10E-CF4D-4868-85A6-BE00736136CC}" type="presParOf" srcId="{B8315C9A-F847-4419-8635-C718A10AE08D}" destId="{26D8CB63-DA89-4EFD-94A7-2DC16AECC181}" srcOrd="0" destOrd="0" presId="urn:microsoft.com/office/officeart/2008/layout/AlternatingHexagons"/>
    <dgm:cxn modelId="{F86753E3-E77D-4B15-9F13-58D0643F35CD}" type="presParOf" srcId="{B8315C9A-F847-4419-8635-C718A10AE08D}" destId="{D097164D-FF01-4EE4-8A86-A8BC6380836E}" srcOrd="1" destOrd="0" presId="urn:microsoft.com/office/officeart/2008/layout/AlternatingHexagons"/>
    <dgm:cxn modelId="{4DB07064-23FC-4F7E-9F7A-866ED451E128}" type="presParOf" srcId="{B8315C9A-F847-4419-8635-C718A10AE08D}" destId="{FFBAC051-1898-4EEE-9D15-A3971370191F}" srcOrd="2" destOrd="0" presId="urn:microsoft.com/office/officeart/2008/layout/AlternatingHexagons"/>
    <dgm:cxn modelId="{E412D604-9CFB-474D-B188-1951DFDAA490}" type="presParOf" srcId="{B8315C9A-F847-4419-8635-C718A10AE08D}" destId="{225E4F1E-4A3F-4E47-A581-48F44992C7E7}" srcOrd="3" destOrd="0" presId="urn:microsoft.com/office/officeart/2008/layout/AlternatingHexagons"/>
    <dgm:cxn modelId="{FE9879D3-E065-4B04-BF14-E28E588C15E5}" type="presParOf" srcId="{B8315C9A-F847-4419-8635-C718A10AE08D}" destId="{F408056C-723F-4CCC-A490-E726CED5C01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B71766-F43A-440A-95EB-002A60F0ADDC}">
      <dsp:nvSpPr>
        <dsp:cNvPr id="0" name=""/>
        <dsp:cNvSpPr/>
      </dsp:nvSpPr>
      <dsp:spPr>
        <a:xfrm rot="5400000">
          <a:off x="1593972" y="369382"/>
          <a:ext cx="1045666" cy="909730"/>
        </a:xfrm>
        <a:prstGeom prst="hexagon">
          <a:avLst>
            <a:gd name="adj" fmla="val 25000"/>
            <a:gd name="vf" fmla="val 115470"/>
          </a:avLst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rPr>
            <a:t>简化</a:t>
          </a:r>
          <a:endParaRPr lang="zh-CN" altLang="en-US" sz="2400" b="1" kern="1200" dirty="0">
            <a:solidFill>
              <a:srgbClr val="7030A0"/>
            </a:solidFill>
            <a:latin typeface="华文楷体" pitchFamily="2" charset="-122"/>
            <a:ea typeface="华文楷体" pitchFamily="2" charset="-122"/>
          </a:endParaRPr>
        </a:p>
      </dsp:txBody>
      <dsp:txXfrm rot="5400000">
        <a:off x="1593972" y="369382"/>
        <a:ext cx="1045666" cy="909730"/>
      </dsp:txXfrm>
    </dsp:sp>
    <dsp:sp modelId="{8F04CE75-46DA-46DD-98F7-C76C7F07FB4A}">
      <dsp:nvSpPr>
        <dsp:cNvPr id="0" name=""/>
        <dsp:cNvSpPr/>
      </dsp:nvSpPr>
      <dsp:spPr>
        <a:xfrm>
          <a:off x="2599276" y="510547"/>
          <a:ext cx="1166964" cy="62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0AE16-7BDD-43F6-9760-3409E94A91B9}">
      <dsp:nvSpPr>
        <dsp:cNvPr id="0" name=""/>
        <dsp:cNvSpPr/>
      </dsp:nvSpPr>
      <dsp:spPr>
        <a:xfrm rot="5400000">
          <a:off x="611463" y="369382"/>
          <a:ext cx="1045666" cy="909730"/>
        </a:xfrm>
        <a:prstGeom prst="hexagon">
          <a:avLst>
            <a:gd name="adj" fmla="val 25000"/>
            <a:gd name="vf" fmla="val 115470"/>
          </a:avLst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rPr>
            <a:t>抽象</a:t>
          </a:r>
          <a:endParaRPr lang="zh-CN" altLang="en-US" sz="2400" b="1" kern="1200" dirty="0">
            <a:solidFill>
              <a:srgbClr val="7030A0"/>
            </a:solidFill>
            <a:latin typeface="华文楷体" pitchFamily="2" charset="-122"/>
            <a:ea typeface="华文楷体" pitchFamily="2" charset="-122"/>
          </a:endParaRPr>
        </a:p>
      </dsp:txBody>
      <dsp:txXfrm rot="5400000">
        <a:off x="611463" y="369382"/>
        <a:ext cx="1045666" cy="909730"/>
      </dsp:txXfrm>
    </dsp:sp>
    <dsp:sp modelId="{26D8CB63-DA89-4EFD-94A7-2DC16AECC181}">
      <dsp:nvSpPr>
        <dsp:cNvPr id="0" name=""/>
        <dsp:cNvSpPr/>
      </dsp:nvSpPr>
      <dsp:spPr>
        <a:xfrm rot="5400000">
          <a:off x="1100835" y="1256943"/>
          <a:ext cx="1045666" cy="909730"/>
        </a:xfrm>
        <a:prstGeom prst="hexagon">
          <a:avLst>
            <a:gd name="adj" fmla="val 25000"/>
            <a:gd name="vf" fmla="val 115470"/>
          </a:avLst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rPr>
            <a:t>方便</a:t>
          </a:r>
          <a:endParaRPr lang="zh-CN" altLang="en-US" sz="2400" b="1" kern="1200" dirty="0">
            <a:solidFill>
              <a:srgbClr val="7030A0"/>
            </a:solidFill>
            <a:latin typeface="华文楷体" pitchFamily="2" charset="-122"/>
            <a:ea typeface="华文楷体" pitchFamily="2" charset="-122"/>
          </a:endParaRPr>
        </a:p>
      </dsp:txBody>
      <dsp:txXfrm rot="5400000">
        <a:off x="1100835" y="1256943"/>
        <a:ext cx="1045666" cy="909730"/>
      </dsp:txXfrm>
    </dsp:sp>
    <dsp:sp modelId="{D097164D-FF01-4EE4-8A86-A8BC6380836E}">
      <dsp:nvSpPr>
        <dsp:cNvPr id="0" name=""/>
        <dsp:cNvSpPr/>
      </dsp:nvSpPr>
      <dsp:spPr>
        <a:xfrm>
          <a:off x="1839" y="1398108"/>
          <a:ext cx="1129320" cy="62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8056C-723F-4CCC-A490-E726CED5C012}">
      <dsp:nvSpPr>
        <dsp:cNvPr id="0" name=""/>
        <dsp:cNvSpPr/>
      </dsp:nvSpPr>
      <dsp:spPr>
        <a:xfrm rot="5400000">
          <a:off x="2083344" y="1256943"/>
          <a:ext cx="1045666" cy="909730"/>
        </a:xfrm>
        <a:prstGeom prst="hexagon">
          <a:avLst>
            <a:gd name="adj" fmla="val 25000"/>
            <a:gd name="vf" fmla="val 115470"/>
          </a:avLst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rPr>
            <a:t>标准化</a:t>
          </a:r>
          <a:endParaRPr lang="zh-CN" altLang="en-US" sz="2400" b="1" kern="1200" dirty="0">
            <a:solidFill>
              <a:srgbClr val="7030A0"/>
            </a:solidFill>
            <a:latin typeface="华文楷体" pitchFamily="2" charset="-122"/>
            <a:ea typeface="华文楷体" pitchFamily="2" charset="-122"/>
          </a:endParaRPr>
        </a:p>
      </dsp:txBody>
      <dsp:txXfrm rot="5400000">
        <a:off x="2083344" y="1256943"/>
        <a:ext cx="1045666" cy="909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E5669-F1BA-443E-A3C6-CEC8CCD90C4C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67A52-097E-44AF-82E4-F2E577D8B3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charset="0"/>
                <a:ea typeface="宋体" charset="-122"/>
              </a:rPr>
              <a:t>读书要透、思考要深、提问要勤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9C59BC6-76B0-4934-9A09-B07FADACA263}" type="slidenum">
              <a:rPr lang="en-US" altLang="zh-CN" sz="1200" smtClean="0"/>
              <a:pPr/>
              <a:t>3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xmlns="" val="86780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主刀医生</a:t>
            </a:r>
            <a:r>
              <a:rPr lang="en-US" altLang="zh-CN" dirty="0" smtClean="0"/>
              <a:t>operating surgeon</a:t>
            </a:r>
            <a:r>
              <a:rPr lang="zh-CN" altLang="en-US" dirty="0" smtClean="0"/>
              <a:t>：掌控整个过程</a:t>
            </a:r>
            <a:endParaRPr lang="en-US" altLang="zh-CN" dirty="0" smtClean="0"/>
          </a:p>
          <a:p>
            <a:r>
              <a:rPr lang="zh-CN" altLang="en-US" dirty="0" smtClean="0"/>
              <a:t>掌控局势的一种系统，计算机里面的一切事情均由操作系统掌控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718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8D12F3-8E14-4109-9C79-3DE2859D1A54}" type="slidenum">
              <a:rPr lang="zh-CN" altLang="en-US" smtClean="0">
                <a:latin typeface="Arial" charset="0"/>
              </a:rPr>
              <a:pPr>
                <a:defRPr/>
              </a:pPr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由于操作系统承担了上述工作，在其之上的各类程序就没有必要直接同硬件打交道了。硬件改变时，操作系统相应变化即可，其他的程序不用作出改变</a:t>
            </a:r>
            <a:br>
              <a:rPr lang="zh-CN" altLang="en-US" dirty="0" smtClean="0">
                <a:latin typeface="宋体" charset="-122"/>
                <a:ea typeface="宋体" charset="-122"/>
              </a:rPr>
            </a:br>
            <a:endParaRPr lang="zh-CN" altLang="en-US" dirty="0" smtClean="0">
              <a:latin typeface="宋体" charset="-122"/>
              <a:ea typeface="宋体" charset="-122"/>
            </a:endParaRPr>
          </a:p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硬件相关还表现在有关硬件的状态必定带来对应代码的变化</a:t>
            </a:r>
          </a:p>
        </p:txBody>
      </p:sp>
    </p:spTree>
    <p:extLst>
      <p:ext uri="{BB962C8B-B14F-4D97-AF65-F5344CB8AC3E}">
        <p14:creationId xmlns:p14="http://schemas.microsoft.com/office/powerpoint/2010/main" xmlns="" val="298849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合理：</a:t>
            </a: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zh-CN" altLang="en-US" sz="12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	</a:t>
            </a:r>
            <a:r>
              <a:rPr lang="zh-CN" altLang="en-US" sz="1200" b="1" dirty="0" smtClean="0">
                <a:solidFill>
                  <a:srgbClr val="7030A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是否公平合理？</a:t>
            </a:r>
            <a:endParaRPr lang="en-US" altLang="zh-CN" sz="1200" b="1" dirty="0" smtClean="0">
              <a:solidFill>
                <a:srgbClr val="7030A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1200" b="1" dirty="0" smtClean="0">
                <a:solidFill>
                  <a:srgbClr val="7030A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  	        </a:t>
            </a:r>
            <a:r>
              <a:rPr lang="zh-CN" altLang="en-US" sz="12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如果不公平则会产生 </a:t>
            </a:r>
            <a:r>
              <a:rPr lang="en-US" altLang="zh-CN" sz="12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?</a:t>
            </a: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12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            </a:t>
            </a:r>
            <a:r>
              <a:rPr lang="zh-CN" altLang="en-US" sz="12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如果不合理可能会产生 </a:t>
            </a:r>
            <a:r>
              <a:rPr lang="en-US" altLang="zh-CN" sz="12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?</a:t>
            </a:r>
            <a:endParaRPr lang="zh-CN" altLang="en-US" sz="1200" b="1" dirty="0" smtClean="0">
              <a:solidFill>
                <a:srgbClr val="00000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898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有效：</a:t>
            </a:r>
            <a:r>
              <a:rPr lang="zh-CN" altLang="en-US" sz="12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系统效率，资源利用率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 </a:t>
            </a:r>
            <a:r>
              <a:rPr lang="zh-CN" altLang="en-US" sz="1200" b="1" dirty="0" smtClean="0">
                <a:solidFill>
                  <a:srgbClr val="7030A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（</a:t>
            </a:r>
            <a:r>
              <a:rPr lang="en-US" altLang="zh-CN" sz="1200" b="1" dirty="0" smtClean="0">
                <a:solidFill>
                  <a:srgbClr val="7030A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CPU</a:t>
            </a:r>
            <a:r>
              <a:rPr lang="zh-CN" altLang="en-US" sz="1200" b="1" dirty="0" smtClean="0">
                <a:solidFill>
                  <a:srgbClr val="7030A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利用的充足与否，</a:t>
            </a:r>
            <a:r>
              <a:rPr lang="en-US" altLang="zh-CN" sz="1200" b="1" dirty="0" smtClean="0">
                <a:solidFill>
                  <a:srgbClr val="7030A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I/O</a:t>
            </a:r>
            <a:r>
              <a:rPr lang="zh-CN" altLang="en-US" sz="1200" b="1" dirty="0" smtClean="0">
                <a:solidFill>
                  <a:srgbClr val="7030A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设备是否忙碌）</a:t>
            </a: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方便使用：</a:t>
            </a:r>
            <a:endParaRPr lang="zh-CN" altLang="en-US" sz="1200" b="1" dirty="0" smtClean="0">
              <a:solidFill>
                <a:schemeClr val="hlink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zh-CN" altLang="en-US" sz="12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	 两种角度：</a:t>
            </a:r>
            <a:r>
              <a:rPr lang="zh-CN" altLang="en-US" sz="1200" b="1" dirty="0" smtClean="0">
                <a:solidFill>
                  <a:srgbClr val="7030A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用户界面</a:t>
            </a:r>
            <a:r>
              <a:rPr lang="zh-CN" altLang="en-US" sz="12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  与  </a:t>
            </a:r>
            <a:r>
              <a:rPr lang="zh-CN" altLang="en-US" sz="1200" b="1" dirty="0" smtClean="0">
                <a:solidFill>
                  <a:srgbClr val="7030A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编程接口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653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buSzPct val="70000"/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7030A0"/>
                </a:solidFill>
              </a:rPr>
              <a:t>静态分配策略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zh-CN" altLang="en-US" sz="2400" dirty="0">
                <a:solidFill>
                  <a:srgbClr val="7030A0"/>
                </a:solidFill>
              </a:rPr>
              <a:t>在程序运行前分配，但效率不高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pPr lvl="0">
              <a:lnSpc>
                <a:spcPct val="90000"/>
              </a:lnSpc>
              <a:buSzPct val="70000"/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7030A0"/>
                </a:solidFill>
              </a:rPr>
              <a:t>动态分配策略</a:t>
            </a:r>
          </a:p>
          <a:p>
            <a:pPr lvl="0">
              <a:lnSpc>
                <a:spcPct val="90000"/>
              </a:lnSpc>
              <a:buSzPct val="70000"/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7030A0"/>
                </a:solidFill>
              </a:rPr>
              <a:t>    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zh-CN" altLang="en-US" sz="2400" dirty="0">
                <a:solidFill>
                  <a:srgbClr val="7030A0"/>
                </a:solidFill>
              </a:rPr>
              <a:t>在程序运行过程中何时用资源，何时分配。其缺点是会出现死锁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010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操作系统分为多层 (levels)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每层建立在低层之上</a:t>
            </a:r>
            <a:endParaRPr lang="en-US" altLang="zh-CN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最底层(layer 0), 是硬件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最高层(layer N) 是用户界面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每一层仅使用更低一层的功能（操作）和服务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783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微信（</a:t>
            </a:r>
            <a:r>
              <a:rPr lang="en-US" altLang="zh-CN" dirty="0" err="1" smtClean="0"/>
              <a:t>Wechat</a:t>
            </a:r>
            <a:r>
              <a:rPr lang="zh-CN" altLang="en-US" dirty="0" smtClean="0"/>
              <a:t>）是一个安卓操作系统之上的应用程序，位于图中的应用层；微信的运行需要之下的应用框架层的众多构件提供许多功能支持，例如：“</a:t>
            </a:r>
            <a:r>
              <a:rPr lang="en-US" altLang="zh-CN" dirty="0" smtClean="0"/>
              <a:t>Activity Manager</a:t>
            </a:r>
            <a:r>
              <a:rPr lang="zh-CN" altLang="en-US" dirty="0" smtClean="0"/>
              <a:t>”用来管理程序界面；“</a:t>
            </a:r>
            <a:r>
              <a:rPr lang="en-US" altLang="zh-CN" dirty="0" smtClean="0"/>
              <a:t>Content Provider</a:t>
            </a:r>
            <a:r>
              <a:rPr lang="zh-CN" altLang="en-US" dirty="0" smtClean="0"/>
              <a:t>”用来存储我们的聊天记录；“</a:t>
            </a:r>
            <a:r>
              <a:rPr lang="en-US" altLang="zh-CN" dirty="0" smtClean="0"/>
              <a:t>Notification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Manger</a:t>
            </a:r>
            <a:r>
              <a:rPr lang="zh-CN" altLang="en-US" dirty="0" smtClean="0"/>
              <a:t>”在好友发来信息时给我们发送提醒。这些构件的运行要依赖于下一层的各种库，例如微信中的聊天记录最终就存储在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库中，同时</a:t>
            </a:r>
            <a:r>
              <a:rPr lang="en-US" altLang="zh-CN" dirty="0" smtClean="0"/>
              <a:t>Android</a:t>
            </a:r>
            <a:r>
              <a:rPr lang="en-US" altLang="zh-CN" baseline="0" dirty="0" smtClean="0"/>
              <a:t> Runtime</a:t>
            </a:r>
            <a:r>
              <a:rPr lang="zh-CN" altLang="en-US" baseline="0" dirty="0" smtClean="0"/>
              <a:t>提供运行时支持，也就是每一个安卓应用，包括微信，都是运行在这个运行时之上的。而以上这所有的一切都是运行</a:t>
            </a:r>
            <a:r>
              <a:rPr lang="en-US" altLang="zh-CN" baseline="0" dirty="0" smtClean="0"/>
              <a:t>Linux</a:t>
            </a:r>
            <a:r>
              <a:rPr lang="zh-CN" altLang="en-US" baseline="0" dirty="0" smtClean="0"/>
              <a:t>操作系统内核之上的，操作系统内核直接跟底层硬件（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、内存、触摸屏以及传感器等等）打交道，驱动他们运转并向上层提供接口，</a:t>
            </a:r>
            <a:r>
              <a:rPr lang="en-US" altLang="zh-CN" baseline="0" dirty="0" smtClean="0"/>
              <a:t>Linux</a:t>
            </a:r>
            <a:r>
              <a:rPr lang="zh-CN" altLang="en-US" baseline="0" dirty="0" smtClean="0"/>
              <a:t>内核就是借用的另外一个开源项目的成果，这也体现了分层应用的便于分开设计以及便于集成的优点。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885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 sz="3200" b="1">
                <a:latin typeface="幼圆" pitchFamily="49" charset="-122"/>
                <a:ea typeface="幼圆" pitchFamily="49" charset="-122"/>
              </a:defRPr>
            </a:lvl1pPr>
            <a:lvl2pPr>
              <a:defRPr sz="2800" b="1">
                <a:latin typeface="幼圆" pitchFamily="49" charset="-122"/>
                <a:ea typeface="幼圆" pitchFamily="49" charset="-122"/>
              </a:defRPr>
            </a:lvl2pPr>
            <a:lvl3pPr>
              <a:defRPr sz="2400" b="1">
                <a:latin typeface="幼圆" pitchFamily="49" charset="-122"/>
                <a:ea typeface="幼圆" pitchFamily="49" charset="-122"/>
              </a:defRPr>
            </a:lvl3pPr>
            <a:lvl4pPr>
              <a:defRPr b="1">
                <a:latin typeface="幼圆" pitchFamily="49" charset="-122"/>
                <a:ea typeface="幼圆" pitchFamily="49" charset="-122"/>
              </a:defRPr>
            </a:lvl4pPr>
            <a:lvl5pPr>
              <a:defRPr b="1">
                <a:latin typeface="幼圆" pitchFamily="49" charset="-122"/>
                <a:ea typeface="幼圆" pitchFamily="49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059832" y="1412776"/>
            <a:ext cx="48965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203848" y="1412776"/>
            <a:ext cx="4752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0" y="1571612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0000CC"/>
                </a:solidFill>
                <a:latin typeface="Arial Black" pitchFamily="34" charset="0"/>
                <a:ea typeface="隶书" pitchFamily="49" charset="-122"/>
              </a:rPr>
              <a:t>高级操作系统</a:t>
            </a:r>
            <a:r>
              <a:rPr kumimoji="1" lang="zh-CN" altLang="en-US" sz="3600" dirty="0" smtClean="0">
                <a:solidFill>
                  <a:srgbClr val="0000CC"/>
                </a:solidFill>
                <a:latin typeface="宋体" pitchFamily="2" charset="-122"/>
              </a:rPr>
              <a:t/>
            </a:r>
            <a:br>
              <a:rPr kumimoji="1" lang="zh-CN" altLang="en-US" sz="3600" dirty="0" smtClean="0">
                <a:solidFill>
                  <a:srgbClr val="0000CC"/>
                </a:solidFill>
                <a:latin typeface="宋体" pitchFamily="2" charset="-122"/>
              </a:rPr>
            </a:br>
            <a:r>
              <a:rPr kumimoji="1" lang="en-US" altLang="zh-CN" sz="4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Advanced </a:t>
            </a:r>
            <a:br>
              <a:rPr kumimoji="1" lang="en-US" altLang="zh-CN" sz="4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</a:br>
            <a:r>
              <a:rPr kumimoji="1" lang="en-US" altLang="zh-CN" sz="4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Operating  System</a:t>
            </a:r>
            <a:endParaRPr kumimoji="1" lang="en-US" altLang="zh-CN" sz="2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北京大学信息科学技术学院</a:t>
            </a:r>
            <a:b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EECS of Peking University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</a:t>
            </a:r>
          </a:p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7" name="Text Box 9"/>
          <p:cNvSpPr txBox="1">
            <a:spLocks noChangeArrowheads="1"/>
          </p:cNvSpPr>
          <p:nvPr/>
        </p:nvSpPr>
        <p:spPr bwMode="auto">
          <a:xfrm>
            <a:off x="539552" y="1737681"/>
            <a:ext cx="7643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  <a:sym typeface="Wingdings" pitchFamily="2" charset="2"/>
              </a:rPr>
              <a:t>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执行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helloworld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程序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的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第一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条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指令，</a:t>
            </a:r>
            <a:r>
              <a:rPr kumimoji="1" lang="zh-CN" altLang="en-US" sz="24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发生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缺页异常</a:t>
            </a:r>
            <a:endParaRPr kumimoji="1" lang="zh-CN" altLang="zh-CN" sz="2400" b="1" dirty="0"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462858" name="Text Box 10"/>
          <p:cNvSpPr txBox="1">
            <a:spLocks noChangeArrowheads="1"/>
          </p:cNvSpPr>
          <p:nvPr/>
        </p:nvSpPr>
        <p:spPr bwMode="auto">
          <a:xfrm>
            <a:off x="539552" y="2358999"/>
            <a:ext cx="72831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  <a:sym typeface="Wingdings" pitchFamily="2" charset="2"/>
              </a:rPr>
              <a:t>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操作系统：分配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一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页物理内存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，并将代码从磁盘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读入内存，然后继续执行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helloworld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程序</a:t>
            </a:r>
            <a:endParaRPr kumimoji="1" lang="zh-CN" altLang="zh-CN" sz="2400" b="1" dirty="0">
              <a:solidFill>
                <a:srgbClr val="00000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操作系统做了什么？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(3/4)</a:t>
            </a:r>
            <a:endParaRPr lang="zh-CN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49896" y="3369863"/>
            <a:ext cx="71287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  <a:sym typeface="Wingdings" pitchFamily="2" charset="2"/>
              </a:rPr>
              <a:t>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  <a:sym typeface="Wingdings" pitchFamily="2" charset="2"/>
              </a:rPr>
              <a:t>hello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world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程序执行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puts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函数（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系统调用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），在显示器上写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一字符串</a:t>
            </a:r>
            <a:endParaRPr kumimoji="1" lang="zh-CN" altLang="zh-CN" sz="2400" b="1" dirty="0">
              <a:solidFill>
                <a:srgbClr val="00000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9552" y="4388911"/>
            <a:ext cx="713913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  <a:sym typeface="Wingdings" pitchFamily="2" charset="2"/>
              </a:rPr>
              <a:t>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操作系统：找到要将字符串送往的显示设备，通常设备是由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一个进程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控制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的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，所以，操作系统将要写的字符串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送给该进程</a:t>
            </a:r>
            <a:endParaRPr kumimoji="1" lang="zh-CN" altLang="zh-CN" sz="2400" b="1" dirty="0">
              <a:solidFill>
                <a:srgbClr val="00000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735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2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2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7" grpId="0" build="p" autoUpdateAnimBg="0"/>
      <p:bldP spid="462858" grpId="0" build="p" autoUpdateAnimBg="0"/>
      <p:bldP spid="15" grpId="0" build="p" autoUpdateAnimBg="0"/>
      <p:bldP spid="1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libri" pitchFamily="34" charset="0"/>
                <a:cs typeface="Calibri" pitchFamily="34" charset="0"/>
              </a:rPr>
              <a:t>操作系统</a:t>
            </a:r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做了什么？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(4/4)</a:t>
            </a:r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7544" y="1628800"/>
            <a:ext cx="71391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  <a:sym typeface="Wingdings" pitchFamily="2" charset="2"/>
              </a:rPr>
              <a:t> 操作系统：控制设备的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进程告诉设备的窗口系统它要显示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字符串，窗口系统确定这是一个合法的操作，然后将字符串转换成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像素，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将像素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写入设备的存储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映像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区</a:t>
            </a:r>
            <a:endParaRPr kumimoji="1" lang="zh-CN" altLang="zh-CN" sz="2400" b="1" dirty="0">
              <a:solidFill>
                <a:srgbClr val="00000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67544" y="3623351"/>
            <a:ext cx="7139136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  <a:sym typeface="Wingdings" pitchFamily="2" charset="2"/>
              </a:rPr>
              <a:t> 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视频硬件将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像素转换成显示器可接收的一组控制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/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数据信号</a:t>
            </a:r>
            <a:endParaRPr kumimoji="1" lang="zh-CN" altLang="zh-CN" sz="2400" b="1" dirty="0">
              <a:solidFill>
                <a:srgbClr val="00000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67544" y="4583457"/>
            <a:ext cx="71391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  <a:sym typeface="Wingdings" pitchFamily="2" charset="2"/>
              </a:rPr>
              <a:t>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显示器解释信号，激发液晶屏</a:t>
            </a:r>
            <a:endParaRPr kumimoji="1" lang="zh-CN" altLang="zh-CN" sz="2400" b="1" dirty="0">
              <a:solidFill>
                <a:srgbClr val="00000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67544" y="5182743"/>
            <a:ext cx="71391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/>
              <a:buChar char="Ø"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  <a:sym typeface="Wingdings" pitchFamily="2" charset="2"/>
              </a:rPr>
              <a:t>OK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  <a:sym typeface="Wingdings" pitchFamily="2" charset="2"/>
              </a:rPr>
              <a:t>！！！我们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在屏幕上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看到了“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hello world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”</a:t>
            </a:r>
            <a:endParaRPr kumimoji="1" lang="en-US" altLang="zh-CN" sz="2400" b="1" dirty="0">
              <a:solidFill>
                <a:srgbClr val="00000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75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1" grpId="0" build="p" autoUpdateAnimBg="0"/>
      <p:bldP spid="12" grpId="0" build="p" autoUpdateAnimBg="0"/>
      <p:bldP spid="1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从上述步骤中得到什么？</a:t>
            </a:r>
            <a:endParaRPr lang="zh-CN" altLang="en-US" sz="4000" dirty="0"/>
          </a:p>
        </p:txBody>
      </p:sp>
      <p:sp>
        <p:nvSpPr>
          <p:cNvPr id="31" name="云形 30"/>
          <p:cNvSpPr/>
          <p:nvPr/>
        </p:nvSpPr>
        <p:spPr>
          <a:xfrm>
            <a:off x="1547664" y="1628800"/>
            <a:ext cx="2592288" cy="86409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用户程序</a:t>
            </a:r>
            <a:endParaRPr lang="en-US" altLang="zh-CN" b="1" dirty="0" smtClean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algn="ctr"/>
            <a:r>
              <a:rPr lang="en-US" altLang="zh-CN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Hello World</a:t>
            </a:r>
            <a:endParaRPr lang="zh-CN" altLang="en-US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36096" y="2420888"/>
            <a:ext cx="2016224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OS</a:t>
            </a: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：进程管理</a:t>
            </a:r>
            <a:endParaRPr lang="zh-CN" altLang="en-US" b="1" dirty="0">
              <a:solidFill>
                <a:srgbClr val="FF000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cxnSp>
        <p:nvCxnSpPr>
          <p:cNvPr id="33" name="肘形连接符 32"/>
          <p:cNvCxnSpPr>
            <a:stCxn id="31" idx="0"/>
            <a:endCxn id="32" idx="0"/>
          </p:cNvCxnSpPr>
          <p:nvPr/>
        </p:nvCxnSpPr>
        <p:spPr>
          <a:xfrm>
            <a:off x="4137792" y="2060848"/>
            <a:ext cx="2306416" cy="360040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云形 33"/>
          <p:cNvSpPr/>
          <p:nvPr/>
        </p:nvSpPr>
        <p:spPr>
          <a:xfrm>
            <a:off x="1547664" y="3140968"/>
            <a:ext cx="2592288" cy="86409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用户程序</a:t>
            </a:r>
            <a:endParaRPr lang="en-US" altLang="zh-CN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algn="ctr"/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Hello World</a:t>
            </a:r>
            <a:endParaRPr lang="zh-CN" altLang="en-US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36096" y="4221088"/>
            <a:ext cx="2016224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OS</a:t>
            </a: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：内存管理</a:t>
            </a:r>
            <a:endParaRPr lang="zh-CN" altLang="en-US" b="1" dirty="0">
              <a:solidFill>
                <a:srgbClr val="FF000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36" name="云形 35"/>
          <p:cNvSpPr/>
          <p:nvPr/>
        </p:nvSpPr>
        <p:spPr>
          <a:xfrm>
            <a:off x="1619672" y="5013176"/>
            <a:ext cx="2592288" cy="86409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用户程序</a:t>
            </a:r>
            <a:endParaRPr lang="en-US" altLang="zh-CN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algn="ctr"/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Hello World</a:t>
            </a:r>
            <a:endParaRPr lang="zh-CN" altLang="en-US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37" name="肘形连接符 36"/>
          <p:cNvCxnSpPr>
            <a:stCxn id="32" idx="2"/>
            <a:endCxn id="34" idx="0"/>
          </p:cNvCxnSpPr>
          <p:nvPr/>
        </p:nvCxnSpPr>
        <p:spPr>
          <a:xfrm rot="5400000">
            <a:off x="4966964" y="2095772"/>
            <a:ext cx="648072" cy="2306416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4" idx="1"/>
            <a:endCxn id="35" idx="1"/>
          </p:cNvCxnSpPr>
          <p:nvPr/>
        </p:nvCxnSpPr>
        <p:spPr>
          <a:xfrm rot="16200000" flipH="1">
            <a:off x="3905466" y="2942486"/>
            <a:ext cx="468972" cy="2592288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5" idx="2"/>
            <a:endCxn id="36" idx="0"/>
          </p:cNvCxnSpPr>
          <p:nvPr/>
        </p:nvCxnSpPr>
        <p:spPr>
          <a:xfrm rot="5400000">
            <a:off x="4966964" y="3967980"/>
            <a:ext cx="720080" cy="2234408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00" y="170080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行楷" pitchFamily="2" charset="-122"/>
                <a:ea typeface="华文行楷" pitchFamily="2" charset="-122"/>
              </a:rPr>
              <a:t>OS</a:t>
            </a:r>
            <a:r>
              <a:rPr lang="zh-CN" altLang="en-US" sz="2000" dirty="0" smtClean="0">
                <a:latin typeface="华文行楷" pitchFamily="2" charset="-122"/>
                <a:ea typeface="华文行楷" pitchFamily="2" charset="-122"/>
              </a:rPr>
              <a:t>功能调用</a:t>
            </a:r>
            <a:endParaRPr lang="zh-CN" altLang="en-US" sz="20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35896" y="4077072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行楷" pitchFamily="2" charset="-122"/>
                <a:ea typeface="华文行楷" pitchFamily="2" charset="-122"/>
              </a:rPr>
              <a:t>OS</a:t>
            </a:r>
            <a:r>
              <a:rPr lang="zh-CN" altLang="en-US" sz="2000" dirty="0" smtClean="0">
                <a:latin typeface="华文行楷" pitchFamily="2" charset="-122"/>
                <a:ea typeface="华文行楷" pitchFamily="2" charset="-122"/>
              </a:rPr>
              <a:t>功能调用</a:t>
            </a:r>
            <a:endParaRPr lang="zh-CN" altLang="en-US" sz="20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72000" y="3203684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行楷" pitchFamily="2" charset="-122"/>
                <a:ea typeface="华文行楷" pitchFamily="2" charset="-122"/>
              </a:rPr>
              <a:t>从</a:t>
            </a:r>
            <a:r>
              <a:rPr lang="en-US" altLang="zh-CN" sz="2000" dirty="0" smtClean="0">
                <a:latin typeface="华文行楷" pitchFamily="2" charset="-122"/>
                <a:ea typeface="华文行楷" pitchFamily="2" charset="-122"/>
              </a:rPr>
              <a:t>OS</a:t>
            </a:r>
            <a:r>
              <a:rPr lang="zh-CN" altLang="en-US" sz="2000" dirty="0" smtClean="0">
                <a:latin typeface="华文行楷" pitchFamily="2" charset="-122"/>
                <a:ea typeface="华文行楷" pitchFamily="2" charset="-122"/>
              </a:rPr>
              <a:t>返回</a:t>
            </a:r>
            <a:endParaRPr lang="zh-CN" altLang="en-US" sz="20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5013176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行楷" pitchFamily="2" charset="-122"/>
                <a:ea typeface="华文行楷" pitchFamily="2" charset="-122"/>
              </a:rPr>
              <a:t>从</a:t>
            </a:r>
            <a:r>
              <a:rPr lang="en-US" altLang="zh-CN" sz="2000" dirty="0" smtClean="0">
                <a:latin typeface="华文行楷" pitchFamily="2" charset="-122"/>
                <a:ea typeface="华文行楷" pitchFamily="2" charset="-122"/>
              </a:rPr>
              <a:t>OS</a:t>
            </a:r>
            <a:r>
              <a:rPr lang="zh-CN" altLang="en-US" sz="2000" dirty="0" smtClean="0">
                <a:latin typeface="华文行楷" pitchFamily="2" charset="-122"/>
                <a:ea typeface="华文行楷" pitchFamily="2" charset="-122"/>
              </a:rPr>
              <a:t>返回</a:t>
            </a:r>
            <a:endParaRPr lang="zh-CN" altLang="en-US" sz="2000" dirty="0">
              <a:latin typeface="华文行楷" pitchFamily="2" charset="-122"/>
              <a:ea typeface="华文行楷" pitchFamily="2" charset="-122"/>
            </a:endParaRPr>
          </a:p>
        </p:txBody>
      </p:sp>
      <p:cxnSp>
        <p:nvCxnSpPr>
          <p:cNvPr id="44" name="肘形连接符 43"/>
          <p:cNvCxnSpPr/>
          <p:nvPr/>
        </p:nvCxnSpPr>
        <p:spPr>
          <a:xfrm rot="16200000" flipH="1">
            <a:off x="3905466" y="4815615"/>
            <a:ext cx="468972" cy="2592288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35896" y="5950201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行楷" pitchFamily="2" charset="-122"/>
                <a:ea typeface="华文行楷" pitchFamily="2" charset="-122"/>
              </a:rPr>
              <a:t>OS</a:t>
            </a:r>
            <a:r>
              <a:rPr lang="zh-CN" altLang="en-US" sz="2000" dirty="0" smtClean="0">
                <a:latin typeface="华文行楷" pitchFamily="2" charset="-122"/>
                <a:ea typeface="华文行楷" pitchFamily="2" charset="-122"/>
              </a:rPr>
              <a:t>功能调用</a:t>
            </a:r>
            <a:endParaRPr lang="zh-CN" altLang="en-US" sz="20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5262" y="616530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50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6" grpId="0" animBg="1"/>
      <p:bldP spid="40" grpId="0"/>
      <p:bldP spid="41" grpId="0"/>
      <p:bldP spid="42" grpId="0"/>
      <p:bldP spid="43" grpId="0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换</a:t>
            </a:r>
            <a:r>
              <a:rPr lang="zh-CN" altLang="en-US" sz="4000" dirty="0" smtClean="0"/>
              <a:t>个角度？</a:t>
            </a:r>
            <a:endParaRPr lang="zh-CN" altLang="en-US" sz="4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547664" y="1543679"/>
            <a:ext cx="5904656" cy="4905836"/>
            <a:chOff x="971600" y="1700808"/>
            <a:chExt cx="5904656" cy="4905836"/>
          </a:xfrm>
        </p:grpSpPr>
        <p:sp>
          <p:nvSpPr>
            <p:cNvPr id="4" name="云形 3"/>
            <p:cNvSpPr/>
            <p:nvPr/>
          </p:nvSpPr>
          <p:spPr>
            <a:xfrm>
              <a:off x="971600" y="1700808"/>
              <a:ext cx="2592288" cy="864096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Arial" pitchFamily="34" charset="0"/>
                  <a:ea typeface="华文楷体" pitchFamily="2" charset="-122"/>
                  <a:cs typeface="Arial" pitchFamily="34" charset="0"/>
                </a:rPr>
                <a:t>OS</a:t>
              </a:r>
              <a:r>
                <a:rPr lang="zh-CN" altLang="en-US" b="1" dirty="0" smtClean="0">
                  <a:solidFill>
                    <a:srgbClr val="FF0000"/>
                  </a:solidFill>
                  <a:latin typeface="Arial" pitchFamily="34" charset="0"/>
                  <a:ea typeface="华文楷体" pitchFamily="2" charset="-122"/>
                  <a:cs typeface="Arial" pitchFamily="34" charset="0"/>
                </a:rPr>
                <a:t>：进程管理</a:t>
              </a:r>
              <a:endParaRPr lang="zh-CN" altLang="en-US" b="1" dirty="0">
                <a:solidFill>
                  <a:srgbClr val="FF0000"/>
                </a:solidFill>
                <a:latin typeface="Arial" pitchFamily="34" charset="0"/>
                <a:ea typeface="华文楷体" pitchFamily="2" charset="-122"/>
                <a:cs typeface="Arial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860032" y="2492896"/>
              <a:ext cx="2016224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Hello World</a:t>
              </a:r>
              <a:endPara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cxnSp>
          <p:nvCxnSpPr>
            <p:cNvPr id="6" name="肘形连接符 5"/>
            <p:cNvCxnSpPr>
              <a:stCxn id="4" idx="0"/>
              <a:endCxn id="5" idx="0"/>
            </p:cNvCxnSpPr>
            <p:nvPr/>
          </p:nvCxnSpPr>
          <p:spPr>
            <a:xfrm>
              <a:off x="3561728" y="2132856"/>
              <a:ext cx="2306416" cy="360040"/>
            </a:xfrm>
            <a:prstGeom prst="bentConnector2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云形 6"/>
            <p:cNvSpPr/>
            <p:nvPr/>
          </p:nvSpPr>
          <p:spPr>
            <a:xfrm>
              <a:off x="971600" y="3212976"/>
              <a:ext cx="2592288" cy="864096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华文楷体" pitchFamily="2" charset="-122"/>
                  <a:cs typeface="Arial" pitchFamily="34" charset="0"/>
                </a:rPr>
                <a:t>OS</a:t>
              </a:r>
              <a:r>
                <a:rPr lang="zh-CN" altLang="en-US" b="1" dirty="0" smtClean="0">
                  <a:solidFill>
                    <a:srgbClr val="FF0000"/>
                  </a:solidFill>
                  <a:latin typeface="Arial" pitchFamily="34" charset="0"/>
                  <a:ea typeface="华文楷体" pitchFamily="2" charset="-122"/>
                  <a:cs typeface="Arial" pitchFamily="34" charset="0"/>
                </a:rPr>
                <a:t>：</a:t>
              </a:r>
              <a:r>
                <a:rPr lang="zh-CN" altLang="en-US" b="1" dirty="0">
                  <a:solidFill>
                    <a:srgbClr val="FF0000"/>
                  </a:solidFill>
                  <a:latin typeface="Arial" pitchFamily="34" charset="0"/>
                  <a:ea typeface="华文楷体" pitchFamily="2" charset="-122"/>
                  <a:cs typeface="Arial" pitchFamily="34" charset="0"/>
                </a:rPr>
                <a:t>内存</a:t>
              </a:r>
              <a:r>
                <a:rPr lang="zh-CN" altLang="en-US" b="1" dirty="0" smtClean="0">
                  <a:solidFill>
                    <a:srgbClr val="FF0000"/>
                  </a:solidFill>
                  <a:latin typeface="Arial" pitchFamily="34" charset="0"/>
                  <a:ea typeface="华文楷体" pitchFamily="2" charset="-122"/>
                  <a:cs typeface="Arial" pitchFamily="34" charset="0"/>
                </a:rPr>
                <a:t>管理</a:t>
              </a:r>
              <a:endParaRPr lang="zh-CN" altLang="en-US" b="1" dirty="0">
                <a:solidFill>
                  <a:srgbClr val="FF0000"/>
                </a:solidFill>
                <a:latin typeface="Arial" pitchFamily="34" charset="0"/>
                <a:ea typeface="华文楷体" pitchFamily="2" charset="-122"/>
                <a:cs typeface="Arial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860032" y="4293096"/>
              <a:ext cx="2016224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Hello World</a:t>
              </a:r>
              <a:endPara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9" name="云形 8"/>
            <p:cNvSpPr/>
            <p:nvPr/>
          </p:nvSpPr>
          <p:spPr>
            <a:xfrm>
              <a:off x="1043608" y="5085184"/>
              <a:ext cx="2592288" cy="864096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Arial" pitchFamily="34" charset="0"/>
                  <a:ea typeface="华文楷体" pitchFamily="2" charset="-122"/>
                  <a:cs typeface="Arial" pitchFamily="34" charset="0"/>
                </a:rPr>
                <a:t>OS</a:t>
              </a:r>
              <a:r>
                <a:rPr lang="zh-CN" altLang="en-US" b="1" dirty="0" smtClean="0">
                  <a:solidFill>
                    <a:srgbClr val="FF0000"/>
                  </a:solidFill>
                  <a:latin typeface="Arial" pitchFamily="34" charset="0"/>
                  <a:ea typeface="华文楷体" pitchFamily="2" charset="-122"/>
                  <a:cs typeface="Arial" pitchFamily="34" charset="0"/>
                </a:rPr>
                <a:t>：文件系统</a:t>
              </a:r>
              <a:endParaRPr lang="zh-CN" altLang="en-US" b="1" dirty="0">
                <a:solidFill>
                  <a:srgbClr val="FF0000"/>
                </a:solidFill>
                <a:latin typeface="Arial" pitchFamily="34" charset="0"/>
                <a:ea typeface="华文楷体" pitchFamily="2" charset="-122"/>
                <a:cs typeface="Arial" pitchFamily="34" charset="0"/>
              </a:endParaRPr>
            </a:p>
          </p:txBody>
        </p:sp>
        <p:cxnSp>
          <p:nvCxnSpPr>
            <p:cNvPr id="10" name="肘形连接符 9"/>
            <p:cNvCxnSpPr>
              <a:stCxn id="5" idx="2"/>
              <a:endCxn id="7" idx="0"/>
            </p:cNvCxnSpPr>
            <p:nvPr/>
          </p:nvCxnSpPr>
          <p:spPr>
            <a:xfrm rot="5400000">
              <a:off x="4390900" y="2167780"/>
              <a:ext cx="648072" cy="2306416"/>
            </a:xfrm>
            <a:prstGeom prst="bentConnector2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7" idx="1"/>
              <a:endCxn id="8" idx="1"/>
            </p:cNvCxnSpPr>
            <p:nvPr/>
          </p:nvCxnSpPr>
          <p:spPr>
            <a:xfrm rot="16200000" flipH="1">
              <a:off x="3329402" y="3014494"/>
              <a:ext cx="468972" cy="2592288"/>
            </a:xfrm>
            <a:prstGeom prst="bentConnector2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8" idx="2"/>
              <a:endCxn id="9" idx="0"/>
            </p:cNvCxnSpPr>
            <p:nvPr/>
          </p:nvCxnSpPr>
          <p:spPr>
            <a:xfrm rot="5400000">
              <a:off x="4390900" y="4039988"/>
              <a:ext cx="720080" cy="2234408"/>
            </a:xfrm>
            <a:prstGeom prst="bentConnector2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95936" y="17728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华文行楷" pitchFamily="2" charset="-122"/>
                  <a:ea typeface="华文行楷" pitchFamily="2" charset="-122"/>
                </a:rPr>
                <a:t>调度</a:t>
              </a:r>
              <a:endParaRPr lang="zh-CN" altLang="en-US" dirty="0">
                <a:latin typeface="华文行楷" pitchFamily="2" charset="-122"/>
                <a:ea typeface="华文行楷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59832" y="41490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华文行楷" pitchFamily="2" charset="-122"/>
                  <a:ea typeface="华文行楷" pitchFamily="2" charset="-122"/>
                </a:rPr>
                <a:t>调度</a:t>
              </a:r>
              <a:endParaRPr lang="zh-CN" altLang="en-US" dirty="0">
                <a:latin typeface="华文行楷" pitchFamily="2" charset="-122"/>
                <a:ea typeface="华文行楷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95936" y="32756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华文行楷" pitchFamily="2" charset="-122"/>
                  <a:ea typeface="华文行楷" pitchFamily="2" charset="-122"/>
                </a:rPr>
                <a:t>返回</a:t>
              </a:r>
              <a:endParaRPr lang="zh-CN" altLang="en-US" dirty="0">
                <a:latin typeface="华文行楷" pitchFamily="2" charset="-122"/>
                <a:ea typeface="华文行楷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5936" y="50851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华文行楷" pitchFamily="2" charset="-122"/>
                  <a:ea typeface="华文行楷" pitchFamily="2" charset="-122"/>
                </a:rPr>
                <a:t>返回</a:t>
              </a:r>
              <a:endParaRPr lang="zh-CN" altLang="en-US" dirty="0">
                <a:latin typeface="华文行楷" pitchFamily="2" charset="-122"/>
                <a:ea typeface="华文行楷" pitchFamily="2" charset="-122"/>
              </a:endParaRPr>
            </a:p>
          </p:txBody>
        </p:sp>
        <p:cxnSp>
          <p:nvCxnSpPr>
            <p:cNvPr id="17" name="肘形连接符 16"/>
            <p:cNvCxnSpPr/>
            <p:nvPr/>
          </p:nvCxnSpPr>
          <p:spPr>
            <a:xfrm rot="16200000" flipH="1">
              <a:off x="3329402" y="4887623"/>
              <a:ext cx="468972" cy="2592288"/>
            </a:xfrm>
            <a:prstGeom prst="bentConnector2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59832" y="602220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华文行楷" pitchFamily="2" charset="-122"/>
                  <a:ea typeface="华文行楷" pitchFamily="2" charset="-122"/>
                </a:rPr>
                <a:t>调度</a:t>
              </a:r>
              <a:endParaRPr lang="zh-CN" altLang="en-US" dirty="0">
                <a:latin typeface="华文行楷" pitchFamily="2" charset="-122"/>
                <a:ea typeface="华文行楷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39198" y="6237312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907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操作系统的主要工作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43236" y="1590129"/>
            <a:ext cx="7705228" cy="45751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程序的执行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	    启动程序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执行程序以及程序结束的工作</a:t>
            </a: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完成个性的工作（与硬件有关）</a:t>
            </a: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完成共性的工作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		易于使用，基本服务，统一性</a:t>
            </a: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性能、安全、健壮性等问题</a:t>
            </a:r>
          </a:p>
        </p:txBody>
      </p:sp>
    </p:spTree>
    <p:extLst>
      <p:ext uri="{BB962C8B-B14F-4D97-AF65-F5344CB8AC3E}">
        <p14:creationId xmlns:p14="http://schemas.microsoft.com/office/powerpoint/2010/main" xmlns="" val="32973292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个性</a:t>
            </a:r>
            <a:r>
              <a:rPr lang="en-US" altLang="zh-CN" dirty="0" smtClean="0">
                <a:latin typeface="Times New Roman" pitchFamily="18" charset="0"/>
              </a:rPr>
              <a:t>——</a:t>
            </a:r>
            <a:r>
              <a:rPr lang="zh-CN" altLang="en-US" dirty="0" smtClean="0"/>
              <a:t>硬件相关（</a:t>
            </a:r>
            <a:r>
              <a:rPr lang="en-US" altLang="zh-CN" dirty="0" smtClean="0"/>
              <a:t>1/3</a:t>
            </a:r>
            <a:r>
              <a:rPr lang="zh-CN" altLang="en-US" dirty="0" smtClean="0"/>
              <a:t>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557338"/>
            <a:ext cx="7344742" cy="2951782"/>
          </a:xfrm>
          <a:prstGeom prst="rect">
            <a:avLst/>
          </a:prstGeom>
        </p:spPr>
        <p:txBody>
          <a:bodyPr/>
          <a:lstStyle/>
          <a:p>
            <a:pPr lvl="1" eaLnBrk="1" hangingPunct="1">
              <a:buFontTx/>
              <a:buNone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   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应用程序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-----------------------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400" b="1" i="1" dirty="0" smtClean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虚拟机器界面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操作系统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-----------------------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400" b="1" i="1" dirty="0" smtClean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物理机器界面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硬件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140761" y="4953000"/>
            <a:ext cx="7566992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rgbClr val="990099"/>
                </a:solidFill>
                <a:latin typeface="华文楷体" pitchFamily="2" charset="-122"/>
                <a:ea typeface="华文楷体" pitchFamily="2" charset="-122"/>
              </a:rPr>
              <a:t>假如没有操作系统，怎样将目标代码送给硬件？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rgbClr val="990099"/>
                </a:solidFill>
                <a:latin typeface="华文楷体" pitchFamily="2" charset="-122"/>
                <a:ea typeface="华文楷体" pitchFamily="2" charset="-122"/>
              </a:rPr>
              <a:t>怎样输出打印结果？ </a:t>
            </a:r>
          </a:p>
          <a:p>
            <a:r>
              <a:rPr kumimoji="1" lang="zh-CN" altLang="en-US" sz="2400" b="1" dirty="0">
                <a:solidFill>
                  <a:srgbClr val="990099"/>
                </a:solidFill>
                <a:latin typeface="华文楷体" pitchFamily="2" charset="-122"/>
                <a:ea typeface="华文楷体" pitchFamily="2" charset="-122"/>
              </a:rPr>
              <a:t>    →人们将对二进制程序操作 从二极发光管读答案</a:t>
            </a:r>
            <a:endParaRPr kumimoji="1" lang="zh-CN" altLang="en-US" sz="2800" b="1" u="sng" dirty="0">
              <a:solidFill>
                <a:srgbClr val="99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 rot="780000">
            <a:off x="1082989" y="4200764"/>
            <a:ext cx="103265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6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？</a:t>
            </a:r>
            <a:endParaRPr lang="zh-CN" altLang="en-US" sz="6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3569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硬件相关（</a:t>
            </a:r>
            <a:r>
              <a:rPr lang="en-US" altLang="zh-CN" dirty="0" smtClean="0"/>
              <a:t>2/3</a:t>
            </a:r>
            <a:r>
              <a:rPr lang="zh-CN" altLang="en-US" dirty="0" smtClean="0"/>
              <a:t>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00808"/>
            <a:ext cx="7408333" cy="4209331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Arial" pitchFamily="34" charset="0"/>
              </a:rPr>
              <a:t>   例如：实现代码中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包含存储器的物理地址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Arial" pitchFamily="34" charset="0"/>
              </a:rPr>
              <a:t>，或者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包含对设备接口寄存器和设备接口缓冲区的读写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Arial" pitchFamily="34" charset="0"/>
              </a:rPr>
              <a:t>等等</a:t>
            </a:r>
          </a:p>
          <a:p>
            <a:pPr eaLnBrk="1" hangingPunct="1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Arial" pitchFamily="34" charset="0"/>
              </a:rPr>
              <a:t> 实现该工作的过程代码和硬件因素密切相关，即需要设置与测试、使用物理地址、设备接口寄存器等等</a:t>
            </a:r>
          </a:p>
          <a:p>
            <a:pPr eaLnBrk="1" hangingPunct="1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Arial" pitchFamily="34" charset="0"/>
              </a:rPr>
              <a:t> 硬件相关必然复杂繁琐、代码量大</a:t>
            </a:r>
          </a:p>
          <a:p>
            <a:pPr eaLnBrk="1" hangingPunct="1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Arial" pitchFamily="34" charset="0"/>
              </a:rPr>
              <a:t> 硬件相关的工作，其实现代码不通用</a:t>
            </a:r>
          </a:p>
        </p:txBody>
      </p:sp>
    </p:spTree>
    <p:extLst>
      <p:ext uri="{BB962C8B-B14F-4D97-AF65-F5344CB8AC3E}">
        <p14:creationId xmlns:p14="http://schemas.microsoft.com/office/powerpoint/2010/main" xmlns="" val="11681097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硬件相关（</a:t>
            </a:r>
            <a:r>
              <a:rPr lang="en-US" altLang="zh-CN" dirty="0" smtClean="0"/>
              <a:t>3/3</a:t>
            </a:r>
            <a:r>
              <a:rPr lang="zh-CN" altLang="en-US" dirty="0" smtClean="0"/>
              <a:t>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76035" y="1700808"/>
            <a:ext cx="7624357" cy="10081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例子：有两个要求，哪一个更简单易实现？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    </a:t>
            </a:r>
            <a:r>
              <a:rPr lang="zh-CN" altLang="en-US" sz="2400" b="1" dirty="0" smtClean="0">
                <a:solidFill>
                  <a:srgbClr val="99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从文件读数据块</a:t>
            </a:r>
            <a:r>
              <a:rPr lang="zh-CN" altLang="en-US" sz="24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   和   </a:t>
            </a:r>
            <a:r>
              <a:rPr lang="zh-CN" altLang="en-US" sz="2400" b="1" dirty="0" smtClean="0">
                <a:solidFill>
                  <a:srgbClr val="990099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移动磁头、等待放下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2924944"/>
            <a:ext cx="7560840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例子：软盘</a:t>
            </a:r>
            <a:r>
              <a:rPr lang="en-US" altLang="zh-CN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I/O</a:t>
            </a:r>
            <a:r>
              <a:rPr lang="zh-CN" altLang="en-US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操作</a:t>
            </a:r>
          </a:p>
          <a:p>
            <a:pPr lvl="1">
              <a:lnSpc>
                <a:spcPct val="90000"/>
              </a:lnSpc>
              <a:buSzPct val="85000"/>
              <a:buFont typeface="Wingdings" pitchFamily="2" charset="2"/>
              <a:buChar char="l"/>
            </a:pPr>
            <a:r>
              <a:rPr lang="zh-CN" altLang="en-US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 控制芯片</a:t>
            </a:r>
            <a:r>
              <a:rPr lang="en-US" altLang="zh-CN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NEC PD765</a:t>
            </a:r>
            <a:r>
              <a:rPr lang="zh-CN" altLang="en-US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：</a:t>
            </a:r>
            <a:r>
              <a:rPr lang="en-US" altLang="zh-CN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16</a:t>
            </a:r>
            <a:r>
              <a:rPr lang="zh-CN" altLang="en-US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条命令</a:t>
            </a:r>
          </a:p>
          <a:p>
            <a:pPr lvl="1">
              <a:lnSpc>
                <a:spcPct val="90000"/>
              </a:lnSpc>
              <a:buSzPct val="85000"/>
              <a:buFont typeface="Wingdings" pitchFamily="2" charset="2"/>
              <a:buChar char="l"/>
            </a:pPr>
            <a:r>
              <a:rPr lang="zh-CN" altLang="en-US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 每一条命令向一个设备寄存器装入长度从</a:t>
            </a:r>
            <a:r>
              <a:rPr lang="en-US" altLang="zh-CN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1 </a:t>
            </a:r>
            <a:r>
              <a:rPr lang="zh-CN" altLang="en-US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到</a:t>
            </a:r>
            <a:r>
              <a:rPr lang="en-US" altLang="zh-CN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9 </a:t>
            </a:r>
            <a:r>
              <a:rPr lang="zh-CN" altLang="en-US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字节的特定数据（读写数据、移动磁头臂、格式化磁道，及初始化、检测状态、复位、校准控制器及设备等）</a:t>
            </a:r>
          </a:p>
          <a:p>
            <a:pPr lvl="1">
              <a:lnSpc>
                <a:spcPct val="90000"/>
              </a:lnSpc>
              <a:buSzPct val="85000"/>
              <a:buFont typeface="Wingdings" pitchFamily="2" charset="2"/>
              <a:buChar char="l"/>
            </a:pPr>
            <a:r>
              <a:rPr lang="zh-CN" altLang="en-US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 以</a:t>
            </a:r>
            <a:r>
              <a:rPr lang="en-US" altLang="zh-CN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READ</a:t>
            </a:r>
            <a:r>
              <a:rPr lang="zh-CN" altLang="en-US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为例：</a:t>
            </a:r>
            <a:r>
              <a:rPr lang="en-US" altLang="zh-CN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13</a:t>
            </a:r>
            <a:r>
              <a:rPr lang="zh-CN" altLang="en-US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个参数 </a:t>
            </a:r>
          </a:p>
          <a:p>
            <a:pPr lvl="2">
              <a:lnSpc>
                <a:spcPct val="90000"/>
              </a:lnSpc>
              <a:buSzPct val="85000"/>
              <a:buFont typeface="Wingdings" pitchFamily="2" charset="2"/>
              <a:buChar char="ü"/>
            </a:pPr>
            <a:r>
              <a:rPr lang="zh-CN" altLang="en-US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  要读取的磁盘块地址、磁道的扇区数、物理介质的记录格式、扇区间隙、对已删除数据地址标识的处理方法</a:t>
            </a:r>
          </a:p>
          <a:p>
            <a:pPr lvl="2">
              <a:lnSpc>
                <a:spcPct val="90000"/>
              </a:lnSpc>
              <a:buSzPct val="85000"/>
              <a:buFont typeface="Wingdings" pitchFamily="2" charset="2"/>
              <a:buChar char="ü"/>
            </a:pPr>
            <a:r>
              <a:rPr lang="zh-CN" altLang="en-US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 操作结束时，控制器芯片在</a:t>
            </a:r>
            <a:r>
              <a:rPr lang="en-US" altLang="zh-CN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7</a:t>
            </a:r>
            <a:r>
              <a:rPr lang="zh-CN" altLang="en-US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个字节中返回</a:t>
            </a:r>
            <a:r>
              <a:rPr lang="en-US" altLang="zh-CN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23</a:t>
            </a:r>
            <a:r>
              <a:rPr lang="zh-CN" altLang="en-US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个状态及出错字段</a:t>
            </a:r>
          </a:p>
          <a:p>
            <a:pPr lvl="2">
              <a:lnSpc>
                <a:spcPct val="90000"/>
              </a:lnSpc>
              <a:buSzPct val="85000"/>
              <a:buFont typeface="Wingdings" pitchFamily="2" charset="2"/>
              <a:buChar char="ü"/>
            </a:pPr>
            <a:r>
              <a:rPr lang="zh-CN" altLang="en-US" sz="20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 软盘程序员还要保持注意步进电机的开关状态   </a:t>
            </a:r>
          </a:p>
        </p:txBody>
      </p:sp>
    </p:spTree>
    <p:extLst>
      <p:ext uri="{BB962C8B-B14F-4D97-AF65-F5344CB8AC3E}">
        <p14:creationId xmlns:p14="http://schemas.microsoft.com/office/powerpoint/2010/main" xmlns="" val="10899935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共性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52736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任何一个程序都需要的、最基本的工作</a:t>
            </a:r>
          </a:p>
          <a:p>
            <a:pPr eaLnBrk="1" hangingPunct="1">
              <a:buFontTx/>
              <a:buNone/>
            </a:pPr>
            <a:endParaRPr lang="zh-CN" altLang="en-US" sz="28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它们   具有共性、工作过程相同、与具体应用无直接关系（即与用户所关心的应用目标无直接关系）</a:t>
            </a:r>
          </a:p>
        </p:txBody>
      </p:sp>
      <p:sp>
        <p:nvSpPr>
          <p:cNvPr id="2" name="爆炸形 1 1"/>
          <p:cNvSpPr/>
          <p:nvPr/>
        </p:nvSpPr>
        <p:spPr>
          <a:xfrm>
            <a:off x="2915816" y="4869160"/>
            <a:ext cx="2592288" cy="1800200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服务</a:t>
            </a:r>
            <a:endParaRPr lang="zh-CN" altLang="en-US" sz="28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5375920" y="4321944"/>
          <a:ext cx="3768080" cy="2536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5508104" y="5769260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29113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r>
              <a:rPr lang="zh-CN" altLang="en-US" dirty="0"/>
              <a:t>应用软件与现实硬件之间的软件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34360" y="1556792"/>
            <a:ext cx="749808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  <a:buSzPct val="70000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硬件抽象，可移植性</a:t>
            </a:r>
          </a:p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  <a:buSzPct val="70000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有限变为无限（接近）</a:t>
            </a:r>
          </a:p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  <a:buSzPct val="70000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提供保护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8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一台等价的扩展机器（虚拟机），比底层硬件更容易编程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34963" y="4567386"/>
            <a:ext cx="84772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zh-CN" altLang="en-US" sz="1800" dirty="0">
              <a:latin typeface="Tahoma" pitchFamily="34" charset="0"/>
            </a:endParaRPr>
          </a:p>
        </p:txBody>
      </p:sp>
      <p:sp>
        <p:nvSpPr>
          <p:cNvPr id="15365" name="Freeform 5"/>
          <p:cNvSpPr>
            <a:spLocks/>
          </p:cNvSpPr>
          <p:nvPr/>
        </p:nvSpPr>
        <p:spPr bwMode="auto">
          <a:xfrm>
            <a:off x="319088" y="5142061"/>
            <a:ext cx="8861425" cy="1311275"/>
          </a:xfrm>
          <a:custGeom>
            <a:avLst/>
            <a:gdLst>
              <a:gd name="T0" fmla="*/ 2147483647 w 5582"/>
              <a:gd name="T1" fmla="*/ 2147483647 h 826"/>
              <a:gd name="T2" fmla="*/ 2147483647 w 5582"/>
              <a:gd name="T3" fmla="*/ 2147483647 h 826"/>
              <a:gd name="T4" fmla="*/ 2147483647 w 5582"/>
              <a:gd name="T5" fmla="*/ 2147483647 h 826"/>
              <a:gd name="T6" fmla="*/ 2147483647 w 5582"/>
              <a:gd name="T7" fmla="*/ 2147483647 h 826"/>
              <a:gd name="T8" fmla="*/ 2147483647 w 5582"/>
              <a:gd name="T9" fmla="*/ 2147483647 h 826"/>
              <a:gd name="T10" fmla="*/ 2147483647 w 5582"/>
              <a:gd name="T11" fmla="*/ 2147483647 h 826"/>
              <a:gd name="T12" fmla="*/ 2147483647 w 5582"/>
              <a:gd name="T13" fmla="*/ 2147483647 h 826"/>
              <a:gd name="T14" fmla="*/ 2147483647 w 5582"/>
              <a:gd name="T15" fmla="*/ 2147483647 h 826"/>
              <a:gd name="T16" fmla="*/ 2147483647 w 5582"/>
              <a:gd name="T17" fmla="*/ 2147483647 h 826"/>
              <a:gd name="T18" fmla="*/ 2147483647 w 5582"/>
              <a:gd name="T19" fmla="*/ 2147483647 h 826"/>
              <a:gd name="T20" fmla="*/ 2147483647 w 5582"/>
              <a:gd name="T21" fmla="*/ 2147483647 h 826"/>
              <a:gd name="T22" fmla="*/ 2147483647 w 5582"/>
              <a:gd name="T23" fmla="*/ 2147483647 h 826"/>
              <a:gd name="T24" fmla="*/ 2147483647 w 5582"/>
              <a:gd name="T25" fmla="*/ 2147483647 h 826"/>
              <a:gd name="T26" fmla="*/ 2147483647 w 5582"/>
              <a:gd name="T27" fmla="*/ 2147483647 h 826"/>
              <a:gd name="T28" fmla="*/ 2147483647 w 5582"/>
              <a:gd name="T29" fmla="*/ 2147483647 h 826"/>
              <a:gd name="T30" fmla="*/ 2147483647 w 5582"/>
              <a:gd name="T31" fmla="*/ 2147483647 h 826"/>
              <a:gd name="T32" fmla="*/ 2147483647 w 5582"/>
              <a:gd name="T33" fmla="*/ 2147483647 h 826"/>
              <a:gd name="T34" fmla="*/ 2147483647 w 5582"/>
              <a:gd name="T35" fmla="*/ 2147483647 h 826"/>
              <a:gd name="T36" fmla="*/ 2147483647 w 5582"/>
              <a:gd name="T37" fmla="*/ 2147483647 h 826"/>
              <a:gd name="T38" fmla="*/ 2147483647 w 5582"/>
              <a:gd name="T39" fmla="*/ 2147483647 h 826"/>
              <a:gd name="T40" fmla="*/ 2147483647 w 5582"/>
              <a:gd name="T41" fmla="*/ 2147483647 h 826"/>
              <a:gd name="T42" fmla="*/ 2147483647 w 5582"/>
              <a:gd name="T43" fmla="*/ 2147483647 h 826"/>
              <a:gd name="T44" fmla="*/ 2147483647 w 5582"/>
              <a:gd name="T45" fmla="*/ 2147483647 h 826"/>
              <a:gd name="T46" fmla="*/ 2147483647 w 5582"/>
              <a:gd name="T47" fmla="*/ 2147483647 h 826"/>
              <a:gd name="T48" fmla="*/ 2147483647 w 5582"/>
              <a:gd name="T49" fmla="*/ 2147483647 h 826"/>
              <a:gd name="T50" fmla="*/ 2147483647 w 5582"/>
              <a:gd name="T51" fmla="*/ 2147483647 h 826"/>
              <a:gd name="T52" fmla="*/ 2147483647 w 5582"/>
              <a:gd name="T53" fmla="*/ 2147483647 h 826"/>
              <a:gd name="T54" fmla="*/ 2147483647 w 5582"/>
              <a:gd name="T55" fmla="*/ 2147483647 h 826"/>
              <a:gd name="T56" fmla="*/ 2147483647 w 5582"/>
              <a:gd name="T57" fmla="*/ 2147483647 h 826"/>
              <a:gd name="T58" fmla="*/ 2147483647 w 5582"/>
              <a:gd name="T59" fmla="*/ 2147483647 h 826"/>
              <a:gd name="T60" fmla="*/ 2147483647 w 5582"/>
              <a:gd name="T61" fmla="*/ 2147483647 h 826"/>
              <a:gd name="T62" fmla="*/ 2147483647 w 5582"/>
              <a:gd name="T63" fmla="*/ 2147483647 h 826"/>
              <a:gd name="T64" fmla="*/ 2147483647 w 5582"/>
              <a:gd name="T65" fmla="*/ 2147483647 h 826"/>
              <a:gd name="T66" fmla="*/ 2147483647 w 5582"/>
              <a:gd name="T67" fmla="*/ 2147483647 h 826"/>
              <a:gd name="T68" fmla="*/ 2147483647 w 5582"/>
              <a:gd name="T69" fmla="*/ 2147483647 h 826"/>
              <a:gd name="T70" fmla="*/ 2147483647 w 5582"/>
              <a:gd name="T71" fmla="*/ 2147483647 h 82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582"/>
              <a:gd name="T109" fmla="*/ 0 h 826"/>
              <a:gd name="T110" fmla="*/ 5582 w 5582"/>
              <a:gd name="T111" fmla="*/ 826 h 82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582" h="826">
                <a:moveTo>
                  <a:pt x="94" y="490"/>
                </a:moveTo>
                <a:cubicBezTo>
                  <a:pt x="288" y="345"/>
                  <a:pt x="482" y="200"/>
                  <a:pt x="658" y="154"/>
                </a:cubicBezTo>
                <a:cubicBezTo>
                  <a:pt x="834" y="108"/>
                  <a:pt x="1008" y="216"/>
                  <a:pt x="1150" y="214"/>
                </a:cubicBezTo>
                <a:cubicBezTo>
                  <a:pt x="1292" y="212"/>
                  <a:pt x="1398" y="160"/>
                  <a:pt x="1510" y="142"/>
                </a:cubicBezTo>
                <a:cubicBezTo>
                  <a:pt x="1622" y="124"/>
                  <a:pt x="1716" y="82"/>
                  <a:pt x="1822" y="106"/>
                </a:cubicBezTo>
                <a:cubicBezTo>
                  <a:pt x="1928" y="130"/>
                  <a:pt x="2064" y="218"/>
                  <a:pt x="2146" y="286"/>
                </a:cubicBezTo>
                <a:cubicBezTo>
                  <a:pt x="2228" y="354"/>
                  <a:pt x="2214" y="542"/>
                  <a:pt x="2314" y="514"/>
                </a:cubicBezTo>
                <a:cubicBezTo>
                  <a:pt x="2414" y="486"/>
                  <a:pt x="2646" y="160"/>
                  <a:pt x="2746" y="118"/>
                </a:cubicBezTo>
                <a:cubicBezTo>
                  <a:pt x="2846" y="76"/>
                  <a:pt x="2830" y="260"/>
                  <a:pt x="2914" y="262"/>
                </a:cubicBezTo>
                <a:cubicBezTo>
                  <a:pt x="2998" y="264"/>
                  <a:pt x="3122" y="72"/>
                  <a:pt x="3250" y="130"/>
                </a:cubicBezTo>
                <a:cubicBezTo>
                  <a:pt x="3378" y="188"/>
                  <a:pt x="3588" y="620"/>
                  <a:pt x="3682" y="610"/>
                </a:cubicBezTo>
                <a:cubicBezTo>
                  <a:pt x="3776" y="600"/>
                  <a:pt x="3722" y="140"/>
                  <a:pt x="3814" y="70"/>
                </a:cubicBezTo>
                <a:cubicBezTo>
                  <a:pt x="3906" y="0"/>
                  <a:pt x="4112" y="134"/>
                  <a:pt x="4234" y="190"/>
                </a:cubicBezTo>
                <a:cubicBezTo>
                  <a:pt x="4356" y="246"/>
                  <a:pt x="4454" y="408"/>
                  <a:pt x="4546" y="406"/>
                </a:cubicBezTo>
                <a:cubicBezTo>
                  <a:pt x="4638" y="404"/>
                  <a:pt x="4708" y="200"/>
                  <a:pt x="4786" y="178"/>
                </a:cubicBezTo>
                <a:cubicBezTo>
                  <a:pt x="4864" y="156"/>
                  <a:pt x="4926" y="300"/>
                  <a:pt x="5014" y="274"/>
                </a:cubicBezTo>
                <a:cubicBezTo>
                  <a:pt x="5102" y="248"/>
                  <a:pt x="5252" y="8"/>
                  <a:pt x="5314" y="22"/>
                </a:cubicBezTo>
                <a:cubicBezTo>
                  <a:pt x="5376" y="36"/>
                  <a:pt x="5356" y="266"/>
                  <a:pt x="5386" y="358"/>
                </a:cubicBezTo>
                <a:cubicBezTo>
                  <a:pt x="5416" y="450"/>
                  <a:pt x="5582" y="522"/>
                  <a:pt x="5494" y="574"/>
                </a:cubicBezTo>
                <a:cubicBezTo>
                  <a:pt x="5406" y="626"/>
                  <a:pt x="5056" y="630"/>
                  <a:pt x="4858" y="670"/>
                </a:cubicBezTo>
                <a:cubicBezTo>
                  <a:pt x="4660" y="710"/>
                  <a:pt x="4448" y="814"/>
                  <a:pt x="4306" y="814"/>
                </a:cubicBezTo>
                <a:cubicBezTo>
                  <a:pt x="4164" y="814"/>
                  <a:pt x="4102" y="670"/>
                  <a:pt x="4006" y="670"/>
                </a:cubicBezTo>
                <a:cubicBezTo>
                  <a:pt x="3910" y="670"/>
                  <a:pt x="3862" y="802"/>
                  <a:pt x="3730" y="814"/>
                </a:cubicBezTo>
                <a:cubicBezTo>
                  <a:pt x="3598" y="826"/>
                  <a:pt x="3374" y="770"/>
                  <a:pt x="3214" y="742"/>
                </a:cubicBezTo>
                <a:cubicBezTo>
                  <a:pt x="3054" y="714"/>
                  <a:pt x="2876" y="644"/>
                  <a:pt x="2770" y="646"/>
                </a:cubicBezTo>
                <a:cubicBezTo>
                  <a:pt x="2664" y="648"/>
                  <a:pt x="2696" y="740"/>
                  <a:pt x="2578" y="754"/>
                </a:cubicBezTo>
                <a:cubicBezTo>
                  <a:pt x="2460" y="768"/>
                  <a:pt x="2188" y="756"/>
                  <a:pt x="2062" y="730"/>
                </a:cubicBezTo>
                <a:cubicBezTo>
                  <a:pt x="1936" y="704"/>
                  <a:pt x="1936" y="600"/>
                  <a:pt x="1822" y="598"/>
                </a:cubicBezTo>
                <a:cubicBezTo>
                  <a:pt x="1708" y="596"/>
                  <a:pt x="1530" y="696"/>
                  <a:pt x="1378" y="718"/>
                </a:cubicBezTo>
                <a:cubicBezTo>
                  <a:pt x="1226" y="740"/>
                  <a:pt x="1026" y="768"/>
                  <a:pt x="910" y="730"/>
                </a:cubicBezTo>
                <a:cubicBezTo>
                  <a:pt x="794" y="692"/>
                  <a:pt x="762" y="546"/>
                  <a:pt x="682" y="490"/>
                </a:cubicBezTo>
                <a:cubicBezTo>
                  <a:pt x="602" y="434"/>
                  <a:pt x="526" y="380"/>
                  <a:pt x="430" y="394"/>
                </a:cubicBezTo>
                <a:cubicBezTo>
                  <a:pt x="334" y="408"/>
                  <a:pt x="176" y="550"/>
                  <a:pt x="106" y="574"/>
                </a:cubicBezTo>
                <a:cubicBezTo>
                  <a:pt x="36" y="598"/>
                  <a:pt x="20" y="564"/>
                  <a:pt x="10" y="538"/>
                </a:cubicBezTo>
                <a:cubicBezTo>
                  <a:pt x="0" y="512"/>
                  <a:pt x="22" y="446"/>
                  <a:pt x="46" y="418"/>
                </a:cubicBezTo>
                <a:cubicBezTo>
                  <a:pt x="70" y="390"/>
                  <a:pt x="134" y="368"/>
                  <a:pt x="154" y="37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563938" y="4649762"/>
            <a:ext cx="2232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操作系统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472431" y="5445224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硬件</a:t>
            </a:r>
          </a:p>
        </p:txBody>
      </p:sp>
    </p:spTree>
    <p:extLst>
      <p:ext uri="{BB962C8B-B14F-4D97-AF65-F5344CB8AC3E}">
        <p14:creationId xmlns:p14="http://schemas.microsoft.com/office/powerpoint/2010/main" xmlns="" val="12210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pPr algn="l"/>
            <a:r>
              <a:rPr lang="zh-CN" altLang="en-US" dirty="0" smtClean="0"/>
              <a:t>为什么要学操作系统？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7498080" cy="504056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400" dirty="0" smtClean="0"/>
              <a:t>开眼界</a:t>
            </a:r>
            <a:endParaRPr lang="en-US" altLang="zh-CN" sz="2400" dirty="0" smtClean="0"/>
          </a:p>
          <a:p>
            <a:pPr marL="82296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作为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最常见的复杂软件，操作系统包含了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时序与分时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等时间相关的经典案例，又是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接口与抽象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方面的极佳例子，涵盖了常见软件开发中所可能遇到的大部分场景。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82296" indent="0">
              <a:buNone/>
            </a:pPr>
            <a:endParaRPr lang="en-US" altLang="zh-CN" sz="2400" dirty="0"/>
          </a:p>
          <a:p>
            <a:pPr marL="82296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打基础</a:t>
            </a:r>
            <a:endParaRPr lang="en-US" altLang="zh-CN" sz="2400" dirty="0" smtClean="0"/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真正</a:t>
            </a:r>
            <a:r>
              <a:rPr lang="zh-CN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做起工程就会知道，很多很多问题是操作系统相关的</a:t>
            </a:r>
            <a:r>
              <a:rPr lang="zh-CN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应用层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开发的确只需要接触冰山在海面上的可见部分；但这只够你开发一些蹩脚的软件；冰山藏在海面下的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9/10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，和冰山的可见部分毕竟是一体的：浮于表面的软件同样会影响冰山的不可见部分、并被冰山的不可见部分影响。如果没有基本了解，当冰山的不可见部分透过可见部分坑到你时，你绝没能力为这些蹩脚软件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debug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40466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zh-CN" altLang="en-US" sz="4400" dirty="0" smtClean="0">
                <a:solidFill>
                  <a:srgbClr val="3366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知乎</a:t>
            </a:r>
            <a:endParaRPr lang="zh-CN" altLang="en-US" sz="4400" dirty="0">
              <a:solidFill>
                <a:srgbClr val="3366FF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548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864" y="3075037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操作系统的定义</a:t>
            </a:r>
            <a:endParaRPr lang="zh-CN" altLang="en-US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27784" y="1988840"/>
            <a:ext cx="6350688" cy="743507"/>
          </a:xfrm>
        </p:spPr>
        <p:txBody>
          <a:bodyPr>
            <a:normAutofit/>
          </a:bodyPr>
          <a:lstStyle/>
          <a:p>
            <a:r>
              <a:rPr lang="zh-CN" alt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操作系统是什么？怎样理解？特征</a:t>
            </a:r>
            <a:r>
              <a:rPr lang="en-US" altLang="zh-CN" sz="2800" b="1" i="1" dirty="0" smtClean="0">
                <a:solidFill>
                  <a:schemeClr val="tx2">
                    <a:lumMod val="75000"/>
                  </a:schemeClr>
                </a:solidFill>
              </a:rPr>
              <a:t>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97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操作系统是什么？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07016"/>
            <a:ext cx="7643192" cy="484632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操作系统是计算机系统中的一个系统软件，是一些程序模块的集合  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</a:p>
          <a:p>
            <a:pPr eaLnBrk="1" hangingPunct="1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它们能以尽量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有效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合理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的方式</a:t>
            </a:r>
            <a:r>
              <a:rPr lang="zh-CN" altLang="en-US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组织和管理计算机的软硬件资源</a:t>
            </a:r>
          </a:p>
          <a:p>
            <a:pPr eaLnBrk="1" hangingPunct="1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合理地组织计算机的工作流程，</a:t>
            </a:r>
            <a:r>
              <a:rPr lang="zh-CN" altLang="en-US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控制程序的执行并向用户提供各种服务功能</a:t>
            </a:r>
          </a:p>
          <a:p>
            <a:pPr eaLnBrk="1" hangingPunct="1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使得用户能够灵活、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方便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的使用计算机，</a:t>
            </a:r>
            <a:r>
              <a:rPr lang="zh-CN" altLang="en-US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使整个计算机系统能高效地运行</a:t>
            </a:r>
          </a:p>
        </p:txBody>
      </p:sp>
    </p:spTree>
    <p:extLst>
      <p:ext uri="{BB962C8B-B14F-4D97-AF65-F5344CB8AC3E}">
        <p14:creationId xmlns:p14="http://schemas.microsoft.com/office/powerpoint/2010/main" xmlns="" val="2277629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明确了三个目标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132856"/>
            <a:ext cx="7239000" cy="18722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 smtClean="0"/>
              <a:t> 资源</a:t>
            </a:r>
            <a:r>
              <a:rPr lang="zh-CN" altLang="en-US" sz="2800" b="1" dirty="0"/>
              <a:t>的管理者  </a:t>
            </a:r>
            <a:r>
              <a:rPr lang="zh-CN" altLang="en-US" sz="2800" b="1" dirty="0" smtClean="0"/>
              <a:t>      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→   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有效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/>
              <a:t> 向用户提供各种服务   </a:t>
            </a:r>
            <a:r>
              <a:rPr lang="en-US" altLang="zh-CN" sz="2800" b="1" dirty="0" smtClean="0"/>
              <a:t>→   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方便使用</a:t>
            </a:r>
          </a:p>
          <a:p>
            <a:pPr>
              <a:spcBef>
                <a:spcPts val="1200"/>
              </a:spcBef>
            </a:pPr>
            <a:r>
              <a:rPr lang="zh-CN" altLang="en-US" sz="2800" b="1" dirty="0" smtClean="0"/>
              <a:t> 机器的扩展          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→   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扩展能力</a:t>
            </a:r>
          </a:p>
        </p:txBody>
      </p:sp>
    </p:spTree>
    <p:extLst>
      <p:ext uri="{BB962C8B-B14F-4D97-AF65-F5344CB8AC3E}">
        <p14:creationId xmlns:p14="http://schemas.microsoft.com/office/powerpoint/2010/main" xmlns="" val="19155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从不同角度认知操作系统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772816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作为软件来看的观点   </a:t>
            </a:r>
          </a:p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资源管理的观点   </a:t>
            </a:r>
          </a:p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进程的观点</a:t>
            </a:r>
          </a:p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虚机器观点</a:t>
            </a:r>
          </a:p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……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其他各种观点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04088" lvl="1" indent="-45720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者、魔幻制造者、历史教员、家长、政府、仲裁者</a:t>
            </a:r>
            <a:endParaRPr lang="en-US" altLang="zh-CN" sz="24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eaLnBrk="1" hangingPunct="1">
              <a:buFont typeface="Wingdings" pitchFamily="2" charset="2"/>
              <a:buChar char="Ø"/>
            </a:pP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6488" y="1196752"/>
            <a:ext cx="4390727" cy="273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70211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作为软件来看的观点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4031916"/>
            <a:ext cx="3528392" cy="19173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软件即是服务</a:t>
            </a:r>
          </a:p>
          <a:p>
            <a:pPr mar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endParaRPr lang="en-US" altLang="zh-CN" sz="2400" b="1" dirty="0" smtClean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界面</a:t>
            </a:r>
            <a:r>
              <a:rPr lang="en-US" altLang="zh-CN" sz="24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接口</a:t>
            </a:r>
            <a:r>
              <a:rPr lang="zh-CN" altLang="en-US" sz="24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：使用方式 </a:t>
            </a:r>
            <a:endParaRPr lang="en-US" altLang="zh-CN" sz="2400" b="1" dirty="0" smtClean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如：命令、系统调用等</a:t>
            </a:r>
            <a:endParaRPr lang="en-US" altLang="zh-CN" sz="2400" b="1" dirty="0" smtClean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1840" y="1700808"/>
            <a:ext cx="1731564" cy="4247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latin typeface="新宋体" pitchFamily="49" charset="-122"/>
                <a:ea typeface="新宋体" pitchFamily="49" charset="-122"/>
              </a:rPr>
              <a:t>软件的特性</a:t>
            </a: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2339752" y="2180939"/>
            <a:ext cx="1296144" cy="81601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644008" y="2180939"/>
            <a:ext cx="1296144" cy="81601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4471" y="2996952"/>
            <a:ext cx="1422184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新宋体" pitchFamily="49" charset="-122"/>
                <a:ea typeface="新宋体" pitchFamily="49" charset="-122"/>
              </a:rPr>
              <a:t>外在特性</a:t>
            </a:r>
            <a:endParaRPr lang="zh-CN" altLang="en-US" sz="2400" dirty="0"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4871" y="2996952"/>
            <a:ext cx="1422184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新宋体" pitchFamily="49" charset="-122"/>
                <a:ea typeface="新宋体" pitchFamily="49" charset="-122"/>
              </a:rPr>
              <a:t>内在</a:t>
            </a:r>
            <a:r>
              <a:rPr lang="zh-CN" altLang="en-US" sz="2400" b="1" dirty="0">
                <a:latin typeface="新宋体" pitchFamily="49" charset="-122"/>
                <a:ea typeface="新宋体" pitchFamily="49" charset="-122"/>
              </a:rPr>
              <a:t>特性</a:t>
            </a:r>
            <a:endParaRPr lang="zh-CN" altLang="en-US" sz="2400" dirty="0"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44008" y="4005064"/>
            <a:ext cx="3528393" cy="1944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b="1" kern="1200" baseline="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85000"/>
              <a:buFont typeface="Wingdings 2"/>
              <a:buChar char=""/>
              <a:defRPr kumimoji="0" sz="2300" b="1" kern="120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5000"/>
              <a:buFont typeface="Wingdings"/>
              <a:buChar char=""/>
              <a:defRPr kumimoji="0" sz="2000" b="1" kern="120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Ø"/>
              <a:defRPr kumimoji="0" sz="2000" b="1" kern="120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5000"/>
              <a:buFont typeface="Wingdings"/>
              <a:buChar char=""/>
              <a:defRPr kumimoji="0" sz="1800" b="1" kern="120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软件的结构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由哪几个部分组成 ？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各部分之间的关系？</a:t>
            </a:r>
          </a:p>
        </p:txBody>
      </p:sp>
    </p:spTree>
    <p:extLst>
      <p:ext uri="{BB962C8B-B14F-4D97-AF65-F5344CB8AC3E}">
        <p14:creationId xmlns:p14="http://schemas.microsoft.com/office/powerpoint/2010/main" xmlns="" val="2448599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资源管理的观点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sz="2800" b="1" dirty="0" smtClean="0"/>
              <a:t>自底向上  </a:t>
            </a:r>
            <a:r>
              <a:rPr lang="zh-CN" altLang="en-US" sz="2800" b="1" dirty="0" smtClean="0"/>
              <a:t>→  </a:t>
            </a:r>
            <a:r>
              <a:rPr lang="zh-CN" altLang="en-US" sz="2800" b="1" dirty="0" smtClean="0"/>
              <a:t>操作系统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是  </a:t>
            </a:r>
            <a:r>
              <a:rPr lang="zh-CN" alt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资源的管理者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硬件资源：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CPU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，内存，设备（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I/O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设备、磁盘、时钟、网络接口等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软件资源：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磁盘</a:t>
            </a:r>
            <a:r>
              <a:rPr lang="zh-CN" altLang="en-US" sz="2400" b="1" dirty="0">
                <a:solidFill>
                  <a:srgbClr val="C00000"/>
                </a:solidFill>
              </a:rPr>
              <a:t>上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的文件、信息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b="1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323528" y="5360988"/>
            <a:ext cx="8051800" cy="528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资源管理的目的：</a:t>
            </a:r>
            <a:r>
              <a:rPr lang="zh-CN" altLang="en-US" sz="28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实现资源共享、提高资源利用率</a:t>
            </a:r>
          </a:p>
        </p:txBody>
      </p:sp>
      <p:sp>
        <p:nvSpPr>
          <p:cNvPr id="442373" name="Rectangle 5"/>
          <p:cNvSpPr>
            <a:spLocks noChangeArrowheads="1"/>
          </p:cNvSpPr>
          <p:nvPr/>
        </p:nvSpPr>
        <p:spPr bwMode="auto">
          <a:xfrm>
            <a:off x="323528" y="5972175"/>
            <a:ext cx="8051800" cy="528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两种方式实现复用（共享）：</a:t>
            </a:r>
            <a:r>
              <a:rPr lang="zh-CN" altLang="en-US" sz="28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时间 及 空间</a:t>
            </a:r>
          </a:p>
        </p:txBody>
      </p:sp>
    </p:spTree>
    <p:extLst>
      <p:ext uri="{BB962C8B-B14F-4D97-AF65-F5344CB8AC3E}">
        <p14:creationId xmlns:p14="http://schemas.microsoft.com/office/powerpoint/2010/main" xmlns="" val="4157703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 animBg="1"/>
      <p:bldP spid="4423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怎样管理资源？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 跟踪记录资源使用状况</a:t>
            </a:r>
          </a:p>
          <a:p>
            <a:pPr lvl="1"/>
            <a:r>
              <a:rPr lang="zh-CN" altLang="en-US" sz="2400" b="1" dirty="0" smtClean="0"/>
              <a:t>    如：哪些资源空闲，好坏与否，被谁使用，使用多长时间等</a:t>
            </a:r>
          </a:p>
          <a:p>
            <a:r>
              <a:rPr lang="zh-CN" altLang="en-US" sz="2400" b="1" dirty="0" smtClean="0"/>
              <a:t> 分配和回收资源（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资源分配策略与算法</a:t>
            </a:r>
            <a:r>
              <a:rPr lang="zh-CN" altLang="en-US" sz="2400" b="1" dirty="0" smtClean="0"/>
              <a:t>）</a:t>
            </a:r>
          </a:p>
          <a:p>
            <a:pPr lvl="3">
              <a:buSzPct val="70000"/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 静态分配策略（过时的）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 lvl="3">
              <a:buSzPct val="70000"/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 </a:t>
            </a:r>
            <a:r>
              <a:rPr lang="zh-CN" altLang="en-US" sz="24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动态分配策略 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√</a:t>
            </a:r>
          </a:p>
          <a:p>
            <a:r>
              <a:rPr lang="zh-CN" altLang="en-US" sz="2400" b="1" dirty="0" smtClean="0"/>
              <a:t> 提高资源利用率</a:t>
            </a:r>
            <a:endParaRPr lang="en-US" altLang="zh-CN" sz="2400" b="1" dirty="0" smtClean="0"/>
          </a:p>
          <a:p>
            <a:r>
              <a:rPr lang="en-US" altLang="zh-CN" sz="2400" dirty="0"/>
              <a:t> </a:t>
            </a:r>
            <a:r>
              <a:rPr lang="zh-CN" altLang="en-US" sz="2400" b="1" dirty="0" smtClean="0"/>
              <a:t>保护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 协调多个进程对资源请求的冲突</a:t>
            </a:r>
          </a:p>
        </p:txBody>
      </p:sp>
    </p:spTree>
    <p:extLst>
      <p:ext uri="{BB962C8B-B14F-4D97-AF65-F5344CB8AC3E}">
        <p14:creationId xmlns:p14="http://schemas.microsoft.com/office/powerpoint/2010/main" xmlns="" val="294420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dirty="0" smtClean="0"/>
              <a:t>从资源管理的角度</a:t>
            </a:r>
            <a:r>
              <a:rPr lang="en-US" altLang="zh-CN" sz="4000" dirty="0" smtClean="0"/>
              <a:t>— </a:t>
            </a:r>
            <a:r>
              <a:rPr lang="zh-CN" altLang="en-US" sz="4000" dirty="0" smtClean="0"/>
              <a:t>五大基本功能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idx="1"/>
          </p:nvPr>
        </p:nvSpPr>
        <p:spPr>
          <a:xfrm>
            <a:off x="683568" y="1652736"/>
            <a:ext cx="7498080" cy="4800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kumimoji="1"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进程和线程管理（处理器管理、调度）</a:t>
            </a:r>
            <a:endParaRPr kumimoji="1" lang="en-US" altLang="zh-CN" sz="2800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进程控制、同步互斥、通信、调度</a:t>
            </a:r>
            <a:endParaRPr kumimoji="1"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存储管理</a:t>
            </a:r>
            <a:endParaRPr lang="en-US" altLang="zh-CN" sz="2800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分配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回收、地址映射、存储保护、内存扩充</a:t>
            </a:r>
            <a:endParaRPr lang="zh-CN" altLang="en-US" sz="2800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文件管理</a:t>
            </a:r>
            <a:endParaRPr lang="en-US" altLang="zh-CN" sz="2800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文件目录、磁盘空间、文件系统布局、存取控制</a:t>
            </a:r>
            <a:endParaRPr lang="zh-CN" altLang="en-US" sz="2800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设备管理（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系统）</a:t>
            </a:r>
            <a:endParaRPr lang="en-US" altLang="zh-CN" sz="2800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设备驱动、分配回收、缓冲技术</a:t>
            </a:r>
          </a:p>
          <a:p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用户接口</a:t>
            </a:r>
          </a:p>
          <a:p>
            <a:pPr marL="0" indent="0">
              <a:buNone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系统命令、编程接口</a:t>
            </a:r>
          </a:p>
        </p:txBody>
      </p:sp>
    </p:spTree>
    <p:extLst>
      <p:ext uri="{BB962C8B-B14F-4D97-AF65-F5344CB8AC3E}">
        <p14:creationId xmlns:p14="http://schemas.microsoft.com/office/powerpoint/2010/main" xmlns="" val="3368840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</a:t>
            </a:r>
            <a:r>
              <a:rPr lang="zh-CN" altLang="en-US" dirty="0" smtClean="0"/>
              <a:t>进程的观点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从操作系统</a:t>
            </a:r>
            <a:r>
              <a:rPr lang="zh-CN" altLang="en-US" sz="28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运行的角度、动态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观察操作系统</a:t>
            </a:r>
          </a:p>
          <a:p>
            <a:pPr eaLnBrk="1" hangingPunct="1"/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按照这一观点：</a:t>
            </a:r>
          </a:p>
          <a:p>
            <a:pPr eaLnBrk="1" hangingPunct="1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操作系统   是   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由一些可同时、独立运行的进程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和   </a:t>
            </a:r>
            <a:r>
              <a:rPr lang="zh-CN" altLang="en-US" sz="2800" b="1" dirty="0" smtClean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一个对这些进程进行协调的核心组成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11560" y="4869160"/>
            <a:ext cx="7632848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进程：完成某一特定功能的程序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 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  是</a:t>
            </a:r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程序的一次执行过程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 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  动态</a:t>
            </a:r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的、有生命的，存在</a:t>
            </a:r>
            <a:r>
              <a:rPr lang="en-US" altLang="zh-CN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消亡</a:t>
            </a:r>
          </a:p>
        </p:txBody>
      </p:sp>
    </p:spTree>
    <p:extLst>
      <p:ext uri="{BB962C8B-B14F-4D97-AF65-F5344CB8AC3E}">
        <p14:creationId xmlns:p14="http://schemas.microsoft.com/office/powerpoint/2010/main" xmlns="" val="3584181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4.</a:t>
            </a:r>
            <a:r>
              <a:rPr lang="zh-CN" altLang="en-US" dirty="0" smtClean="0"/>
              <a:t>虚机器观点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80728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从操作系统内部结构来看：</a:t>
            </a:r>
          </a:p>
          <a:p>
            <a:pPr marL="457200" indent="-457200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把操作系统分成若干层</a:t>
            </a:r>
          </a:p>
          <a:p>
            <a:pPr marL="457200" indent="-457200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每一层完成其特定功从而构成一个虚机器，并对上一层提供支持</a:t>
            </a:r>
          </a:p>
          <a:p>
            <a:pPr marL="457200" indent="-457200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通过逐层功能扩充，最终完成整个操作系统虚机器</a:t>
            </a:r>
          </a:p>
          <a:p>
            <a:pPr marL="457200" indent="-457200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而操作系统虚机器向用户提供各种功能，完成用户请求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52120" y="5733256"/>
            <a:ext cx="2232248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分层结构</a:t>
            </a:r>
            <a:endParaRPr lang="zh-CN" altLang="en-US" sz="4000" dirty="0">
              <a:solidFill>
                <a:srgbClr val="0000C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587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标题 1"/>
          <p:cNvSpPr txBox="1">
            <a:spLocks/>
          </p:cNvSpPr>
          <p:nvPr/>
        </p:nvSpPr>
        <p:spPr bwMode="auto">
          <a:xfrm>
            <a:off x="457200" y="320675"/>
            <a:ext cx="72390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4400" dirty="0">
                <a:solidFill>
                  <a:srgbClr val="FF0000"/>
                </a:solidFill>
                <a:latin typeface="华文彩云" pitchFamily="2" charset="-122"/>
                <a:ea typeface="华文彩云" pitchFamily="2" charset="-122"/>
              </a:rPr>
              <a:t>大学的</a:t>
            </a:r>
            <a:r>
              <a:rPr lang="zh-CN" altLang="en-US" sz="4400" dirty="0" smtClean="0">
                <a:solidFill>
                  <a:srgbClr val="FF0000"/>
                </a:solidFill>
                <a:latin typeface="华文彩云" pitchFamily="2" charset="-122"/>
                <a:ea typeface="华文彩云" pitchFamily="2" charset="-122"/>
              </a:rPr>
              <a:t>理念</a:t>
            </a:r>
            <a:endParaRPr lang="zh-CN" altLang="en-US" sz="4400" dirty="0">
              <a:solidFill>
                <a:srgbClr val="FF000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8196" name="内容占位符 2"/>
          <p:cNvSpPr txBox="1">
            <a:spLocks/>
          </p:cNvSpPr>
          <p:nvPr/>
        </p:nvSpPr>
        <p:spPr bwMode="auto">
          <a:xfrm>
            <a:off x="457200" y="1988840"/>
            <a:ext cx="7680325" cy="439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572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</a:pP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知识要扩展，就不能是仅仅被动地即不假思索地接收一堆新的思想观念，而是对涌现的新的思想观念，要能够及时并积极地思考，要批判的审视这些思想，主动地接近这些思想，从主体的角度去体验这些思想。</a:t>
            </a:r>
            <a:r>
              <a:rPr lang="zh-CN" altLang="zh-CN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这是一种构造性的思维活动，它将我们获得的知识转化为有条理、有意义的思想；它使我们的知识客体成为我们自己的主观知识，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通俗地说，</a:t>
            </a:r>
            <a:r>
              <a:rPr lang="zh-CN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就是将我们接收的事物加以消化，使之与我们已有的思想融为一体；没有这个过程，知识就不会随之而扩展。</a:t>
            </a:r>
            <a:r>
              <a:rPr lang="zh-CN" altLang="zh-CN" sz="2000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各种观念进到头脑，如果不把一种观念与另一种观念比较，并使之系统化，就没有知识扩展可言。我们不仅学习，而且将所学的与已知的进行对照，只有这样，我们才会感到心智在生长、在扩展</a:t>
            </a:r>
            <a:r>
              <a:rPr lang="zh-CN" altLang="zh-CN" sz="20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443414" y="6381750"/>
            <a:ext cx="2305050" cy="3603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CC"/>
                </a:solidFill>
              </a:rPr>
              <a:t>约翰</a:t>
            </a:r>
            <a:r>
              <a:rPr lang="en-US" altLang="zh-CN" sz="2000" dirty="0">
                <a:solidFill>
                  <a:srgbClr val="0000CC"/>
                </a:solidFill>
              </a:rPr>
              <a:t>•</a:t>
            </a:r>
            <a:r>
              <a:rPr lang="zh-CN" altLang="en-US" sz="2000" dirty="0">
                <a:solidFill>
                  <a:srgbClr val="0000CC"/>
                </a:solidFill>
              </a:rPr>
              <a:t>亨利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3851920" y="188640"/>
            <a:ext cx="4896544" cy="15121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如果没有分析、归类和关联的过程，即使学习再多的知识，心智也谈不上扩展，头脑也算不得开窍，或者说，也称不上具有综合的理解力。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57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58442"/>
            <a:ext cx="7406640" cy="1472184"/>
          </a:xfrm>
        </p:spPr>
        <p:txBody>
          <a:bodyPr>
            <a:normAutofit/>
          </a:bodyPr>
          <a:lstStyle/>
          <a:p>
            <a:pPr algn="r"/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架构</a:t>
            </a:r>
            <a:endParaRPr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611560" y="3548608"/>
            <a:ext cx="7406640" cy="17526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2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Windows</a:t>
            </a:r>
            <a:r>
              <a:rPr lang="zh-CN" altLang="en-US" sz="4000" dirty="0"/>
              <a:t>操作系统的体系结构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275" y="1484784"/>
            <a:ext cx="8265205" cy="520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676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Windows</a:t>
            </a:r>
            <a:r>
              <a:rPr lang="zh-CN" altLang="en-US" sz="4000" dirty="0"/>
              <a:t>操作系统的体系结构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21990" y="1700213"/>
            <a:ext cx="7410450" cy="4570412"/>
            <a:chOff x="1042988" y="1700213"/>
            <a:chExt cx="7410450" cy="457041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468563" y="1700213"/>
              <a:ext cx="1103312" cy="504825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服务进程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708400" y="1700213"/>
              <a:ext cx="1077913" cy="504825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用户进程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932363" y="1700213"/>
              <a:ext cx="1295400" cy="504825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环境子系统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258888" y="2420938"/>
              <a:ext cx="4968875" cy="4318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动态链接库</a:t>
              </a:r>
              <a:r>
                <a:rPr lang="en-US" altLang="zh-CN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(DLL)</a:t>
              </a:r>
              <a:endParaRPr lang="zh-CN" altLang="en-US" sz="2000" b="1">
                <a:solidFill>
                  <a:srgbClr val="3333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042988" y="3068638"/>
              <a:ext cx="6121400" cy="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042988" y="5805488"/>
              <a:ext cx="6121400" cy="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258888" y="5948363"/>
              <a:ext cx="5805487" cy="288925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硬件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7216775" y="2498725"/>
              <a:ext cx="9588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FF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用户态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7235825" y="3133725"/>
              <a:ext cx="9588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核心态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7235825" y="5870575"/>
              <a:ext cx="121761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物理硬件</a:t>
              </a: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258888" y="3184525"/>
              <a:ext cx="4968875" cy="3175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系统服务分发器</a:t>
              </a: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258888" y="3917950"/>
              <a:ext cx="4321175" cy="504825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执行体</a:t>
              </a: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1258888" y="4581525"/>
              <a:ext cx="2089150" cy="4318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内核</a:t>
              </a: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3563938" y="4581525"/>
              <a:ext cx="1871662" cy="4318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设备驱动程序</a:t>
              </a: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260475" y="5229225"/>
              <a:ext cx="4319588" cy="4318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硬件抽象层</a:t>
              </a:r>
              <a:r>
                <a:rPr lang="en-US" altLang="zh-CN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(HAL)</a:t>
              </a: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6084888" y="3933825"/>
              <a:ext cx="1008062" cy="1582738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图形</a:t>
              </a:r>
            </a:p>
            <a:p>
              <a:pPr algn="ctr"/>
              <a:r>
                <a:rPr lang="zh-CN" altLang="en-US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与</a:t>
              </a:r>
            </a:p>
            <a:p>
              <a:pPr algn="ctr"/>
              <a:r>
                <a:rPr lang="zh-CN" altLang="en-US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窗口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1258888" y="3471863"/>
              <a:ext cx="4968875" cy="3175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内核态可调用接口</a:t>
              </a: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1257300" y="1714500"/>
              <a:ext cx="1100138" cy="504825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系统进程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830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Windows</a:t>
            </a:r>
            <a:r>
              <a:rPr lang="zh-CN" altLang="en-US" sz="4000" dirty="0"/>
              <a:t>操作系统的体系结构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1547665" y="4317013"/>
            <a:ext cx="5602069" cy="6241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计算机硬件</a:t>
            </a:r>
            <a:endParaRPr lang="zh-CN" altLang="en-US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5" y="3692858"/>
            <a:ext cx="5602069" cy="6241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endParaRPr lang="zh-CN" altLang="en-US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3068703"/>
            <a:ext cx="5602069" cy="6241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系统功能调用</a:t>
            </a:r>
            <a:endParaRPr lang="zh-CN" altLang="en-US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5" y="2444548"/>
            <a:ext cx="5602068" cy="6241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应用程序</a:t>
            </a:r>
            <a:endParaRPr lang="zh-CN" altLang="en-US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04219" y="286571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？</a:t>
            </a:r>
            <a:endParaRPr lang="en-US" altLang="zh-CN" sz="54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61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2560" y="1770410"/>
            <a:ext cx="7406640" cy="1472184"/>
          </a:xfrm>
        </p:spPr>
        <p:txBody>
          <a:bodyPr>
            <a:normAutofit/>
          </a:bodyPr>
          <a:lstStyle/>
          <a:p>
            <a:pPr algn="r"/>
            <a:r>
              <a:rPr lang="en-US" altLang="zh-CN" sz="4800" b="1" dirty="0" smtClean="0"/>
              <a:t>UNIX</a:t>
            </a:r>
            <a:r>
              <a:rPr lang="zh-CN" altLang="en-US" sz="4800" b="1" dirty="0" smtClean="0"/>
              <a:t>架构</a:t>
            </a:r>
            <a:endParaRPr lang="zh-CN" altLang="en-US" sz="48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3260576"/>
            <a:ext cx="7406640" cy="17526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06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274320"/>
            <a:ext cx="7498080" cy="1143000"/>
          </a:xfrm>
        </p:spPr>
        <p:txBody>
          <a:bodyPr/>
          <a:lstStyle/>
          <a:p>
            <a:r>
              <a:rPr lang="en-US" altLang="zh-CN" dirty="0"/>
              <a:t>UNIX</a:t>
            </a:r>
            <a:r>
              <a:rPr lang="zh-CN" altLang="en-US" dirty="0"/>
              <a:t>操作系统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236690" y="404664"/>
            <a:ext cx="6550123" cy="6313487"/>
            <a:chOff x="2236668" y="428625"/>
            <a:chExt cx="6550145" cy="6313488"/>
          </a:xfrm>
        </p:grpSpPr>
        <p:pic>
          <p:nvPicPr>
            <p:cNvPr id="2970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924"/>
            <a:stretch>
              <a:fillRect/>
            </a:stretch>
          </p:blipFill>
          <p:spPr bwMode="auto">
            <a:xfrm>
              <a:off x="3857625" y="428625"/>
              <a:ext cx="4929188" cy="6313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5" name="TextBox 6"/>
            <p:cNvSpPr txBox="1">
              <a:spLocks noChangeArrowheads="1"/>
            </p:cNvSpPr>
            <p:nvPr/>
          </p:nvSpPr>
          <p:spPr bwMode="auto">
            <a:xfrm>
              <a:off x="2236668" y="604525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内核结构</a:t>
              </a:r>
            </a:p>
          </p:txBody>
        </p:sp>
      </p:grpSp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285750" y="1571625"/>
            <a:ext cx="3389313" cy="4024313"/>
            <a:chOff x="285750" y="1571612"/>
            <a:chExt cx="3389313" cy="4023682"/>
          </a:xfrm>
        </p:grpSpPr>
        <p:pic>
          <p:nvPicPr>
            <p:cNvPr id="2970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7713"/>
            <a:stretch>
              <a:fillRect/>
            </a:stretch>
          </p:blipFill>
          <p:spPr bwMode="auto">
            <a:xfrm>
              <a:off x="285750" y="1571612"/>
              <a:ext cx="3389313" cy="33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2" name="TextBox 5"/>
            <p:cNvSpPr txBox="1">
              <a:spLocks noChangeArrowheads="1"/>
            </p:cNvSpPr>
            <p:nvPr/>
          </p:nvSpPr>
          <p:spPr bwMode="auto">
            <a:xfrm>
              <a:off x="1115616" y="5072074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层次结构</a:t>
              </a:r>
            </a:p>
          </p:txBody>
        </p:sp>
      </p:grpSp>
      <p:cxnSp>
        <p:nvCxnSpPr>
          <p:cNvPr id="6" name="直接箭头连接符 5"/>
          <p:cNvCxnSpPr/>
          <p:nvPr/>
        </p:nvCxnSpPr>
        <p:spPr>
          <a:xfrm>
            <a:off x="2555776" y="3501008"/>
            <a:ext cx="1440160" cy="28803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403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2058442"/>
            <a:ext cx="7406640" cy="1472184"/>
          </a:xfrm>
        </p:spPr>
        <p:txBody>
          <a:bodyPr>
            <a:normAutofit/>
          </a:bodyPr>
          <a:lstStyle/>
          <a:p>
            <a:pPr algn="r"/>
            <a:r>
              <a:rPr lang="en-US" altLang="zh-CN" sz="4800" b="1" dirty="0" smtClean="0"/>
              <a:t>LINUX</a:t>
            </a:r>
            <a:r>
              <a:rPr lang="zh-CN" altLang="en-US" sz="4800" b="1" dirty="0" smtClean="0"/>
              <a:t>架构</a:t>
            </a:r>
            <a:endParaRPr lang="zh-CN" altLang="en-US" sz="48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548608"/>
            <a:ext cx="7406640" cy="1752600"/>
          </a:xfrm>
        </p:spPr>
        <p:txBody>
          <a:bodyPr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xmlns="" val="24583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Linux</a:t>
            </a:r>
            <a:r>
              <a:rPr lang="zh-CN" altLang="en-US" sz="4000" dirty="0"/>
              <a:t>内核组件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807"/>
          <a:stretch>
            <a:fillRect/>
          </a:stretch>
        </p:blipFill>
        <p:spPr bwMode="auto">
          <a:xfrm>
            <a:off x="1035496" y="1428750"/>
            <a:ext cx="80010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272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1761235608759140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9632" y="1700808"/>
            <a:ext cx="6840760" cy="451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Linux</a:t>
            </a:r>
            <a:r>
              <a:rPr lang="zh-CN" altLang="en-US" sz="4000" dirty="0"/>
              <a:t>操作系统</a:t>
            </a:r>
            <a:r>
              <a:rPr lang="zh-CN" altLang="en-US" sz="4000" dirty="0" smtClean="0"/>
              <a:t>内核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19089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2058442"/>
            <a:ext cx="7406640" cy="1472184"/>
          </a:xfrm>
        </p:spPr>
        <p:txBody>
          <a:bodyPr>
            <a:normAutofit/>
          </a:bodyPr>
          <a:lstStyle/>
          <a:p>
            <a:pPr algn="r"/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架构</a:t>
            </a:r>
            <a:endParaRPr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548608"/>
            <a:ext cx="7406640" cy="17526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59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75037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认识操作系统</a:t>
            </a:r>
            <a:endParaRPr lang="zh-CN" altLang="en-US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137867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sz="2800" b="1" i="1" dirty="0" smtClean="0">
                <a:solidFill>
                  <a:schemeClr val="tx2">
                    <a:lumMod val="75000"/>
                  </a:schemeClr>
                </a:solidFill>
              </a:rPr>
              <a:t>OS</a:t>
            </a:r>
            <a:r>
              <a:rPr lang="zh-CN" alt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的地位  名称的演化</a:t>
            </a:r>
            <a:r>
              <a:rPr lang="en-US" altLang="zh-CN" sz="2800" b="1" i="1" dirty="0" smtClean="0">
                <a:solidFill>
                  <a:schemeClr val="tx2">
                    <a:lumMod val="75000"/>
                  </a:schemeClr>
                </a:solidFill>
              </a:rPr>
              <a:t>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11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操作系统的整体架构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4528" y="1913117"/>
            <a:ext cx="5361968" cy="4351923"/>
          </a:xfrm>
        </p:spPr>
      </p:pic>
      <p:sp>
        <p:nvSpPr>
          <p:cNvPr id="5" name="矩形 4"/>
          <p:cNvSpPr/>
          <p:nvPr/>
        </p:nvSpPr>
        <p:spPr>
          <a:xfrm>
            <a:off x="534503" y="1772816"/>
            <a:ext cx="3068017" cy="80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dirty="0" smtClean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客户端，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SMS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短消息程序，日历，地图，浏览器，联系人管理等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4502" y="2710462"/>
            <a:ext cx="3068017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应用程序框架</a:t>
            </a:r>
            <a:endParaRPr lang="en-US" altLang="zh-CN" dirty="0" smtClean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开发者可以完全使用核心应用程序所使用的框架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APIs</a:t>
            </a:r>
          </a:p>
          <a:p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视图、内容提供者、资源管理器等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4502" y="3857337"/>
            <a:ext cx="3068017" cy="1231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包含一个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库的集合，供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系统的各个组件使用。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如：系统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库、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库、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、媒体库等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4502" y="5244437"/>
            <a:ext cx="3068017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dirty="0" smtClean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提供核心系统服务，例如：安全、内存管理、进程管理、网络堆栈、驱动模型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227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2904" y="3181877"/>
            <a:ext cx="6889576" cy="1362075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方正舒体" pitchFamily="2" charset="-122"/>
                <a:ea typeface="方正舒体" pitchFamily="2" charset="-122"/>
              </a:rPr>
              <a:t>从</a:t>
            </a:r>
            <a:r>
              <a:rPr lang="en-US" altLang="zh-CN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方正舒体" pitchFamily="2" charset="-122"/>
                <a:ea typeface="方正舒体" pitchFamily="2" charset="-122"/>
              </a:rPr>
              <a:t>Windows</a:t>
            </a:r>
            <a:r>
              <a:rPr lang="zh-CN" altLang="en-US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方正舒体" pitchFamily="2" charset="-122"/>
                <a:ea typeface="方正舒体" pitchFamily="2" charset="-122"/>
              </a:rPr>
              <a:t>、</a:t>
            </a:r>
            <a:r>
              <a:rPr lang="en-US" altLang="zh-CN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方正舒体" pitchFamily="2" charset="-122"/>
                <a:ea typeface="方正舒体" pitchFamily="2" charset="-122"/>
              </a:rPr>
              <a:t>UNIX</a:t>
            </a:r>
            <a:r>
              <a:rPr lang="zh-CN" altLang="en-US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方正舒体" pitchFamily="2" charset="-122"/>
                <a:ea typeface="方正舒体" pitchFamily="2" charset="-122"/>
              </a:rPr>
              <a:t>和</a:t>
            </a:r>
            <a:r>
              <a:rPr lang="en-US" altLang="zh-CN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方正舒体" pitchFamily="2" charset="-122"/>
                <a:ea typeface="方正舒体" pitchFamily="2" charset="-122"/>
              </a:rPr>
              <a:t>Linux</a:t>
            </a:r>
            <a:r>
              <a:rPr lang="zh-CN" altLang="en-US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方正舒体" pitchFamily="2" charset="-122"/>
                <a:ea typeface="方正舒体" pitchFamily="2" charset="-122"/>
              </a:rPr>
              <a:t>的系统结构图中得出什么？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065859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2">
                    <a:lumMod val="75000"/>
                  </a:schemeClr>
                </a:solidFill>
              </a:rPr>
              <a:t>思考</a:t>
            </a:r>
            <a:r>
              <a:rPr lang="zh-CN" altLang="en-US" sz="4000" b="1" dirty="0" smtClean="0">
                <a:solidFill>
                  <a:schemeClr val="tx2">
                    <a:lumMod val="75000"/>
                  </a:schemeClr>
                </a:solidFill>
              </a:rPr>
              <a:t>：</a:t>
            </a:r>
            <a:endParaRPr lang="zh-CN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844904" y="4875237"/>
            <a:ext cx="7263600" cy="1362075"/>
          </a:xfrm>
          <a:prstGeom prst="rect">
            <a:avLst/>
          </a:prstGeom>
        </p:spPr>
        <p:txBody>
          <a:bodyPr vert="horz" lIns="45720" tIns="0" rIns="45720" bIns="0" anchor="ctr" anchorCtr="0">
            <a:normAutofit fontScale="975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方正舒体" pitchFamily="2" charset="-122"/>
                <a:ea typeface="方正舒体" pitchFamily="2" charset="-122"/>
              </a:rPr>
              <a:t>从</a:t>
            </a:r>
            <a:r>
              <a:rPr lang="en-US" altLang="zh-CN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方正舒体" pitchFamily="2" charset="-122"/>
                <a:ea typeface="方正舒体" pitchFamily="2" charset="-122"/>
              </a:rPr>
              <a:t>android</a:t>
            </a:r>
            <a:r>
              <a:rPr lang="zh-CN" alt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方正舒体" pitchFamily="2" charset="-122"/>
                <a:ea typeface="方正舒体" pitchFamily="2" charset="-122"/>
              </a:rPr>
              <a:t>架构图中得出什么？</a:t>
            </a:r>
            <a:endParaRPr lang="zh-CN" alt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52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 bwMode="auto">
          <a:xfrm>
            <a:off x="1066800" y="4214818"/>
            <a:ext cx="625548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tabLst/>
              <a:defRPr/>
            </a:pPr>
            <a:r>
              <a:rPr lang="en-US" altLang="zh-CN" sz="60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  <a:ea typeface="+mj-ea"/>
                <a:cs typeface="+mj-cs"/>
              </a:rPr>
              <a:t>Thanks</a:t>
            </a:r>
            <a:endParaRPr lang="zh-CN" altLang="en-US" sz="6000" b="1" cap="all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Lucida Calligraphy" pitchFamily="66" charset="0"/>
              <a:ea typeface="+mj-ea"/>
              <a:cs typeface="+mj-cs"/>
            </a:endParaRPr>
          </a:p>
        </p:txBody>
      </p:sp>
      <p:sp>
        <p:nvSpPr>
          <p:cNvPr id="7" name="文本占位符 4"/>
          <p:cNvSpPr txBox="1">
            <a:spLocks/>
          </p:cNvSpPr>
          <p:nvPr/>
        </p:nvSpPr>
        <p:spPr bwMode="auto">
          <a:xfrm>
            <a:off x="1066800" y="3214686"/>
            <a:ext cx="62547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rush Script MT" pitchFamily="66" charset="0"/>
                <a:ea typeface="+mn-ea"/>
                <a:cs typeface="+mn-cs"/>
              </a:rPr>
              <a:t>The End</a:t>
            </a:r>
            <a:endParaRPr kumimoji="0" lang="zh-CN" altLang="en-US" sz="54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rush Script MT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操作系统的地位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19672" y="2343836"/>
            <a:ext cx="6768752" cy="3605444"/>
            <a:chOff x="1115616" y="2343836"/>
            <a:chExt cx="6768752" cy="3605444"/>
          </a:xfrm>
        </p:grpSpPr>
        <p:sp>
          <p:nvSpPr>
            <p:cNvPr id="4" name="矩形 3"/>
            <p:cNvSpPr/>
            <p:nvPr/>
          </p:nvSpPr>
          <p:spPr>
            <a:xfrm>
              <a:off x="1115616" y="5445224"/>
              <a:ext cx="5112568" cy="5040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计算机硬件</a:t>
              </a:r>
              <a:endPara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15616" y="4941168"/>
              <a:ext cx="4392488" cy="5040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5616" y="4437112"/>
              <a:ext cx="3744416" cy="5040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系统功能调用</a:t>
              </a:r>
              <a:endPara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15616" y="3933056"/>
              <a:ext cx="3096344" cy="5040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          应用程序</a:t>
              </a:r>
              <a:endPara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211960" y="2348880"/>
              <a:ext cx="1872208" cy="5040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 smtClean="0">
                  <a:solidFill>
                    <a:srgbClr val="0000CC"/>
                  </a:solidFill>
                  <a:latin typeface="华文楷体" pitchFamily="2" charset="-122"/>
                  <a:ea typeface="华文楷体" pitchFamily="2" charset="-122"/>
                </a:rPr>
                <a:t>应用软件设计者</a:t>
              </a:r>
              <a:endParaRPr kumimoji="1" lang="zh-CN" altLang="en-US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572000" y="2852936"/>
              <a:ext cx="0" cy="158417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2"/>
            </p:cNvCxnSpPr>
            <p:nvPr/>
          </p:nvCxnSpPr>
          <p:spPr>
            <a:xfrm>
              <a:off x="5148064" y="2852936"/>
              <a:ext cx="0" cy="208823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6012160" y="3717032"/>
              <a:ext cx="1872208" cy="5040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0000CC"/>
                  </a:solidFill>
                  <a:latin typeface="华文楷体" pitchFamily="2" charset="-122"/>
                  <a:ea typeface="华文楷体" pitchFamily="2" charset="-122"/>
                </a:rPr>
                <a:t>操作系统</a:t>
              </a:r>
              <a:r>
                <a:rPr kumimoji="1" lang="zh-CN" altLang="en-US" b="1" dirty="0" smtClean="0">
                  <a:solidFill>
                    <a:srgbClr val="0000CC"/>
                  </a:solidFill>
                  <a:latin typeface="华文楷体" pitchFamily="2" charset="-122"/>
                  <a:ea typeface="华文楷体" pitchFamily="2" charset="-122"/>
                </a:rPr>
                <a:t>设计者</a:t>
              </a:r>
              <a:endParaRPr kumimoji="1" lang="zh-CN" altLang="en-US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21" name="直接箭头连接符 20"/>
            <p:cNvCxnSpPr>
              <a:stCxn id="19" idx="2"/>
            </p:cNvCxnSpPr>
            <p:nvPr/>
          </p:nvCxnSpPr>
          <p:spPr>
            <a:xfrm flipH="1">
              <a:off x="5796136" y="4221088"/>
              <a:ext cx="1152128" cy="122413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1726744" y="2343836"/>
              <a:ext cx="1872208" cy="5040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 smtClean="0">
                  <a:solidFill>
                    <a:srgbClr val="0000CC"/>
                  </a:solidFill>
                  <a:latin typeface="华文楷体" pitchFamily="2" charset="-122"/>
                  <a:ea typeface="华文楷体" pitchFamily="2" charset="-122"/>
                </a:rPr>
                <a:t>终端用户</a:t>
              </a:r>
              <a:endParaRPr kumimoji="1" lang="zh-CN" altLang="en-US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26" name="直接箭头连接符 25"/>
            <p:cNvCxnSpPr>
              <a:stCxn id="23" idx="2"/>
              <a:endCxn id="7" idx="0"/>
            </p:cNvCxnSpPr>
            <p:nvPr/>
          </p:nvCxnSpPr>
          <p:spPr>
            <a:xfrm>
              <a:off x="2662848" y="2847892"/>
              <a:ext cx="940" cy="10851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863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zh-CN" altLang="en-US" dirty="0" smtClean="0"/>
              <a:t>名称的演化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7408333" cy="4209331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 监控</a:t>
            </a:r>
            <a:r>
              <a:rPr lang="zh-CN" altLang="en-US" sz="2400" b="1" dirty="0">
                <a:latin typeface="Arial" pitchFamily="34" charset="0"/>
                <a:ea typeface="华文楷体" pitchFamily="2" charset="-122"/>
                <a:cs typeface="Arial" pitchFamily="34" charset="0"/>
              </a:rPr>
              <a:t>（督）程序（系统）</a:t>
            </a:r>
            <a:r>
              <a:rPr lang="en-US" altLang="zh-CN" sz="2400" b="1" dirty="0">
                <a:latin typeface="Arial" pitchFamily="34" charset="0"/>
                <a:ea typeface="华文楷体" pitchFamily="2" charset="-122"/>
                <a:cs typeface="Arial" pitchFamily="34" charset="0"/>
              </a:rPr>
              <a:t>(Monitor)</a:t>
            </a:r>
          </a:p>
          <a:p>
            <a:r>
              <a:rPr lang="en-US" altLang="zh-CN" sz="2400" b="1" dirty="0">
                <a:latin typeface="Arial" pitchFamily="34" charset="0"/>
                <a:ea typeface="华文楷体" pitchFamily="2" charset="-122"/>
                <a:cs typeface="Arial" pitchFamily="34" charset="0"/>
              </a:rPr>
              <a:t> </a:t>
            </a:r>
            <a:r>
              <a:rPr lang="zh-CN" altLang="en-US" sz="24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执行</a:t>
            </a:r>
            <a:r>
              <a:rPr lang="zh-CN" altLang="en-US" sz="2400" b="1" dirty="0">
                <a:latin typeface="Arial" pitchFamily="34" charset="0"/>
                <a:ea typeface="华文楷体" pitchFamily="2" charset="-122"/>
                <a:cs typeface="Arial" pitchFamily="34" charset="0"/>
              </a:rPr>
              <a:t>系统（程序）</a:t>
            </a:r>
            <a:r>
              <a:rPr lang="en-US" altLang="zh-CN" sz="2400" b="1" dirty="0">
                <a:latin typeface="Arial" pitchFamily="34" charset="0"/>
                <a:ea typeface="华文楷体" pitchFamily="2" charset="-122"/>
                <a:cs typeface="Arial" pitchFamily="34" charset="0"/>
              </a:rPr>
              <a:t>(Executive System(program))</a:t>
            </a:r>
          </a:p>
          <a:p>
            <a:r>
              <a:rPr lang="en-US" altLang="zh-CN" sz="2400" b="1" dirty="0">
                <a:latin typeface="Arial" pitchFamily="34" charset="0"/>
                <a:ea typeface="华文楷体" pitchFamily="2" charset="-122"/>
                <a:cs typeface="Arial" pitchFamily="34" charset="0"/>
              </a:rPr>
              <a:t> </a:t>
            </a:r>
            <a:r>
              <a:rPr lang="zh-CN" altLang="en-US" sz="24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控制系统</a:t>
            </a:r>
            <a:r>
              <a:rPr lang="zh-CN" altLang="en-US" sz="2400" b="1" dirty="0">
                <a:latin typeface="Arial" pitchFamily="34" charset="0"/>
                <a:ea typeface="华文楷体" pitchFamily="2" charset="-122"/>
                <a:cs typeface="Arial" pitchFamily="34" charset="0"/>
              </a:rPr>
              <a:t>（程序）</a:t>
            </a:r>
            <a:r>
              <a:rPr lang="en-US" altLang="zh-CN" sz="2400" b="1" dirty="0">
                <a:latin typeface="Arial" pitchFamily="34" charset="0"/>
                <a:ea typeface="华文楷体" pitchFamily="2" charset="-122"/>
                <a:cs typeface="Arial" pitchFamily="34" charset="0"/>
              </a:rPr>
              <a:t>(Control System (program))</a:t>
            </a:r>
          </a:p>
          <a:p>
            <a:r>
              <a:rPr lang="en-US" altLang="zh-CN" sz="2400" b="1" dirty="0">
                <a:latin typeface="Arial" pitchFamily="34" charset="0"/>
                <a:ea typeface="华文楷体" pitchFamily="2" charset="-122"/>
                <a:cs typeface="Arial" pitchFamily="34" charset="0"/>
              </a:rPr>
              <a:t> </a:t>
            </a:r>
            <a:r>
              <a:rPr lang="zh-CN" altLang="en-US" sz="24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管理程序</a:t>
            </a:r>
            <a:r>
              <a:rPr lang="en-US" altLang="zh-CN" sz="2400" b="1" dirty="0">
                <a:latin typeface="Arial" pitchFamily="34" charset="0"/>
                <a:ea typeface="华文楷体" pitchFamily="2" charset="-122"/>
                <a:cs typeface="Arial" pitchFamily="34" charset="0"/>
              </a:rPr>
              <a:t>(Supervisor, Supervisory System)</a:t>
            </a:r>
          </a:p>
          <a:p>
            <a:r>
              <a:rPr lang="en-US" altLang="zh-CN" sz="2400" b="1" dirty="0">
                <a:latin typeface="Arial" pitchFamily="34" charset="0"/>
                <a:ea typeface="华文楷体" pitchFamily="2" charset="-122"/>
                <a:cs typeface="Arial" pitchFamily="34" charset="0"/>
              </a:rPr>
              <a:t> </a:t>
            </a:r>
            <a:r>
              <a:rPr lang="zh-CN" altLang="en-US" sz="24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核心</a:t>
            </a:r>
            <a:r>
              <a:rPr lang="zh-CN" altLang="en-US" sz="2400" b="1" dirty="0">
                <a:latin typeface="Arial" pitchFamily="34" charset="0"/>
                <a:ea typeface="华文楷体" pitchFamily="2" charset="-122"/>
                <a:cs typeface="Arial" pitchFamily="34" charset="0"/>
              </a:rPr>
              <a:t>程序</a:t>
            </a:r>
            <a:r>
              <a:rPr lang="en-US" altLang="zh-CN" sz="2400" b="1" dirty="0">
                <a:latin typeface="Arial" pitchFamily="34" charset="0"/>
                <a:ea typeface="华文楷体" pitchFamily="2" charset="-122"/>
                <a:cs typeface="Arial" pitchFamily="34" charset="0"/>
              </a:rPr>
              <a:t>(Kernel)</a:t>
            </a:r>
          </a:p>
          <a:p>
            <a:r>
              <a:rPr lang="en-US" altLang="zh-CN" sz="2400" b="1" dirty="0">
                <a:latin typeface="Arial" pitchFamily="34" charset="0"/>
                <a:ea typeface="华文楷体" pitchFamily="2" charset="-122"/>
                <a:cs typeface="Arial" pitchFamily="34" charset="0"/>
              </a:rPr>
              <a:t> </a:t>
            </a:r>
            <a:r>
              <a:rPr lang="zh-CN" altLang="en-US" sz="24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操作系统</a:t>
            </a:r>
            <a:r>
              <a:rPr lang="en-US" altLang="zh-CN" sz="2400" b="1" dirty="0">
                <a:latin typeface="Arial" pitchFamily="34" charset="0"/>
                <a:ea typeface="华文楷体" pitchFamily="2" charset="-122"/>
                <a:cs typeface="Arial" pitchFamily="34" charset="0"/>
              </a:rPr>
              <a:t>(Operating System)</a:t>
            </a:r>
          </a:p>
          <a:p>
            <a:endParaRPr lang="zh-CN" altLang="en-US" sz="2400" b="1" dirty="0"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3861048"/>
            <a:ext cx="3096344" cy="2650369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6804248" y="44624"/>
            <a:ext cx="2196244" cy="1907602"/>
          </a:xfrm>
          <a:prstGeom prst="cloudCallout">
            <a:avLst>
              <a:gd name="adj1" fmla="val -66977"/>
              <a:gd name="adj2" fmla="val 123335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新宋体" pitchFamily="49" charset="-122"/>
                <a:cs typeface="Calibri" pitchFamily="34" charset="0"/>
              </a:rPr>
              <a:t>从</a:t>
            </a: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新宋体" pitchFamily="49" charset="-122"/>
                <a:cs typeface="Calibri" pitchFamily="34" charset="0"/>
              </a:rPr>
              <a:t>Supervisor</a:t>
            </a:r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新宋体" pitchFamily="49" charset="-122"/>
                <a:cs typeface="Calibri" pitchFamily="34" charset="0"/>
              </a:rPr>
              <a:t>到</a:t>
            </a: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新宋体" pitchFamily="49" charset="-122"/>
                <a:cs typeface="Calibri" pitchFamily="34" charset="0"/>
              </a:rPr>
              <a:t>Operating</a:t>
            </a:r>
            <a:endParaRPr lang="zh-CN" altLang="en-US" sz="2000" b="1" dirty="0">
              <a:solidFill>
                <a:srgbClr val="0000CC"/>
              </a:solidFill>
              <a:latin typeface="Calibri" pitchFamily="34" charset="0"/>
              <a:ea typeface="新宋体" pitchFamily="49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88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6880" y="3075037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操作系统做了什么？</a:t>
            </a:r>
            <a:endParaRPr lang="zh-CN" altLang="en-US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137867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功能支持  提供服务  状态切换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66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zh-CN" altLang="en-US" dirty="0" smtClean="0"/>
              <a:t>操作系统做了什么？</a:t>
            </a:r>
            <a:r>
              <a:rPr lang="en-US" altLang="zh-CN" dirty="0" smtClean="0"/>
              <a:t>(1/4)</a:t>
            </a:r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 flipV="1">
            <a:off x="1475656" y="1640160"/>
            <a:ext cx="5469284" cy="5029200"/>
          </a:xfrm>
          <a:prstGeom prst="verticalScroll">
            <a:avLst>
              <a:gd name="adj" fmla="val 7477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r>
              <a:rPr kumimoji="1" lang="zh-CN" altLang="en-US" sz="20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#include 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stdio.h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&gt; 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main(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argc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, char *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argv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[]) 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   { 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         puts("hello world"); 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         return 0; 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    } </a:t>
            </a:r>
          </a:p>
          <a:p>
            <a:endParaRPr kumimoji="1" lang="en-US" altLang="zh-CN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kumimoji="1" lang="en-US" altLang="zh-CN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kumimoji="1" lang="zh-CN" altLang="en-US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95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683568" y="1714128"/>
            <a:ext cx="7499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  <a:sym typeface="Wingdings" pitchFamily="2" charset="2"/>
              </a:rPr>
              <a:t> 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用户告诉操作系统执行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helloworld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程序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(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如何</a:t>
            </a:r>
            <a:r>
              <a:rPr kumimoji="1" lang="zh-CN" altLang="en-US" sz="2400" b="1" dirty="0">
                <a:solidFill>
                  <a:srgbClr val="0000FF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告知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？</a:t>
            </a:r>
            <a:r>
              <a:rPr kumimoji="1" lang="en-US" altLang="zh-CN" sz="24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)</a:t>
            </a:r>
            <a:endParaRPr kumimoji="1" lang="zh-CN" altLang="zh-CN" sz="2400" b="1" dirty="0"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683568" y="2343392"/>
            <a:ext cx="72111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  <a:sym typeface="Wingdings" pitchFamily="2" charset="2"/>
              </a:rPr>
              <a:t>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操作系统：找到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helloworld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程序的相关信息，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检查其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类型是否是可执行文件；并通过程序首部信息，确定代码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和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数据在可执行文件中的位置并计算出对应的磁盘块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地址（</a:t>
            </a:r>
            <a:r>
              <a:rPr kumimoji="1" lang="zh-CN" altLang="en-US" sz="2400" b="1" dirty="0">
                <a:solidFill>
                  <a:srgbClr val="0000FF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文件格式？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）</a:t>
            </a:r>
            <a:endParaRPr kumimoji="1" lang="zh-CN" altLang="zh-CN" sz="2400" b="1" dirty="0">
              <a:solidFill>
                <a:srgbClr val="00000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683568" y="4254186"/>
            <a:ext cx="72111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  <a:sym typeface="Wingdings" pitchFamily="2" charset="2"/>
              </a:rPr>
              <a:t>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  <a:sym typeface="Wingdings" pitchFamily="2" charset="2"/>
              </a:rPr>
              <a:t>操作系统：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创建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一个新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的进程，并将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helloworld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可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执行文件映射到该进程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结构，表示由该进程执行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helloworld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程序</a:t>
            </a:r>
            <a:endParaRPr kumimoji="1" lang="zh-CN" altLang="zh-CN" sz="2400" b="1" dirty="0">
              <a:solidFill>
                <a:srgbClr val="00000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462856" name="Text Box 8"/>
          <p:cNvSpPr txBox="1">
            <a:spLocks noChangeArrowheads="1"/>
          </p:cNvSpPr>
          <p:nvPr/>
        </p:nvSpPr>
        <p:spPr bwMode="auto">
          <a:xfrm>
            <a:off x="683568" y="5694347"/>
            <a:ext cx="73399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  <a:sym typeface="Wingdings" pitchFamily="2" charset="2"/>
              </a:rPr>
              <a:t>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操作系统：为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helloworld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程序设置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CPU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上下文环境，并跳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到程序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开始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处（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假设调度程序选中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hello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程序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）</a:t>
            </a:r>
            <a:endParaRPr kumimoji="1" lang="zh-CN" altLang="zh-CN" sz="2400" b="1" dirty="0">
              <a:solidFill>
                <a:srgbClr val="00000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操作系统做了什么？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(2/4)</a:t>
            </a:r>
            <a:endParaRPr lang="zh-CN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下箭头 6"/>
          <p:cNvSpPr/>
          <p:nvPr/>
        </p:nvSpPr>
        <p:spPr>
          <a:xfrm rot="5400000">
            <a:off x="7152384" y="4883967"/>
            <a:ext cx="455857" cy="1008112"/>
          </a:xfrm>
          <a:prstGeom prst="downArrow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7725142" y="4790762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华文楷体" pitchFamily="2" charset="-122"/>
                <a:cs typeface="Arial" pitchFamily="34" charset="0"/>
              </a:rPr>
              <a:t>？</a:t>
            </a:r>
            <a:endParaRPr lang="zh-CN" altLang="en-US" sz="40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48657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2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2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2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2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0" grpId="0" build="p" autoUpdateAnimBg="0"/>
      <p:bldP spid="462851" grpId="0" build="p" autoUpdateAnimBg="0"/>
      <p:bldP spid="462854" grpId="0" build="p" autoUpdateAnimBg="0"/>
      <p:bldP spid="462856" grpId="0" build="p" autoUpdateAnimBg="0"/>
      <p:bldP spid="7" grpId="0" animBg="1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111</TotalTime>
  <Words>2422</Words>
  <Application>Microsoft Office PowerPoint</Application>
  <PresentationFormat>全屏显示(4:3)</PresentationFormat>
  <Paragraphs>290</Paragraphs>
  <Slides>42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凸显</vt:lpstr>
      <vt:lpstr>高级操作系统 Advanced  Operating  System</vt:lpstr>
      <vt:lpstr>为什么要学操作系统？</vt:lpstr>
      <vt:lpstr>幻灯片 3</vt:lpstr>
      <vt:lpstr>认识操作系统</vt:lpstr>
      <vt:lpstr>操作系统的地位</vt:lpstr>
      <vt:lpstr>名称的演化</vt:lpstr>
      <vt:lpstr>操作系统做了什么？</vt:lpstr>
      <vt:lpstr>操作系统做了什么？(1/4)</vt:lpstr>
      <vt:lpstr>操作系统做了什么？(2/4)</vt:lpstr>
      <vt:lpstr>操作系统做了什么？(3/4)</vt:lpstr>
      <vt:lpstr>操作系统做了什么？(4/4)</vt:lpstr>
      <vt:lpstr>从上述步骤中得到什么？</vt:lpstr>
      <vt:lpstr>换个角度？</vt:lpstr>
      <vt:lpstr>操作系统的主要工作</vt:lpstr>
      <vt:lpstr>个性——硬件相关（1/3）</vt:lpstr>
      <vt:lpstr>硬件相关（2/3）</vt:lpstr>
      <vt:lpstr>硬件相关（3/3）</vt:lpstr>
      <vt:lpstr>共性</vt:lpstr>
      <vt:lpstr>应用软件与现实硬件之间的软件</vt:lpstr>
      <vt:lpstr>操作系统的定义</vt:lpstr>
      <vt:lpstr>操作系统是什么？</vt:lpstr>
      <vt:lpstr>明确了三个目标</vt:lpstr>
      <vt:lpstr>从不同角度认知操作系统</vt:lpstr>
      <vt:lpstr>1.作为软件来看的观点</vt:lpstr>
      <vt:lpstr>2.资源管理的观点</vt:lpstr>
      <vt:lpstr>怎样管理资源？</vt:lpstr>
      <vt:lpstr>从资源管理的角度— 五大基本功能</vt:lpstr>
      <vt:lpstr>3.进程的观点</vt:lpstr>
      <vt:lpstr>4.虚机器观点</vt:lpstr>
      <vt:lpstr>Windows架构</vt:lpstr>
      <vt:lpstr>Windows操作系统的体系结构</vt:lpstr>
      <vt:lpstr>Windows操作系统的体系结构</vt:lpstr>
      <vt:lpstr>Windows操作系统的体系结构</vt:lpstr>
      <vt:lpstr>UNIX架构</vt:lpstr>
      <vt:lpstr>UNIX操作系统</vt:lpstr>
      <vt:lpstr>LINUX架构</vt:lpstr>
      <vt:lpstr>Linux内核组件</vt:lpstr>
      <vt:lpstr>Linux操作系统内核</vt:lpstr>
      <vt:lpstr>Android架构</vt:lpstr>
      <vt:lpstr>Android操作系统的整体架构</vt:lpstr>
      <vt:lpstr>从Windows、UNIX和Linux的系统结构图中得出什么？</vt:lpstr>
      <vt:lpstr>幻灯片 42</vt:lpstr>
    </vt:vector>
  </TitlesOfParts>
  <Company>PKU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高级操作系统 Advanced Operating System</dc:title>
  <dc:creator>陈向群</dc:creator>
  <cp:lastModifiedBy>vivo</cp:lastModifiedBy>
  <cp:revision>46</cp:revision>
  <dcterms:created xsi:type="dcterms:W3CDTF">2011-05-05T05:43:54Z</dcterms:created>
  <dcterms:modified xsi:type="dcterms:W3CDTF">2017-12-01T12:50:42Z</dcterms:modified>
</cp:coreProperties>
</file>