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262"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06C4CB-5FBA-4489-A8CA-2289E4B01C2E}" type="doc">
      <dgm:prSet loTypeId="urn:microsoft.com/office/officeart/2005/8/layout/venn2" loCatId="relationship" qsTypeId="urn:microsoft.com/office/officeart/2009/2/quickstyle/3d8" qsCatId="3D" csTypeId="urn:microsoft.com/office/officeart/2005/8/colors/colorful5" csCatId="colorful" phldr="1"/>
      <dgm:spPr/>
      <dgm:t>
        <a:bodyPr/>
        <a:lstStyle/>
        <a:p>
          <a:endParaRPr lang="zh-CN" altLang="en-US"/>
        </a:p>
      </dgm:t>
    </dgm:pt>
    <dgm:pt modelId="{7BE707AB-C414-4EA8-988C-B756214CBD8A}">
      <dgm:prSet phldrT="[文本]" custT="1"/>
      <dgm:spPr/>
      <dgm:t>
        <a:bodyPr/>
        <a:lstStyle/>
        <a:p>
          <a:r>
            <a:rPr lang="en-US" altLang="zh-CN" sz="1600" b="1" dirty="0"/>
            <a:t>R0</a:t>
          </a:r>
          <a:endParaRPr lang="zh-CN" altLang="en-US" sz="1600" b="1" dirty="0"/>
        </a:p>
      </dgm:t>
    </dgm:pt>
    <dgm:pt modelId="{DFF0C8AB-9337-46B9-8B20-50CF49A4EEEF}" type="parTrans" cxnId="{DCD7FA6C-7B31-4EF3-B9D5-8921CC482B7E}">
      <dgm:prSet/>
      <dgm:spPr/>
      <dgm:t>
        <a:bodyPr/>
        <a:lstStyle/>
        <a:p>
          <a:endParaRPr lang="zh-CN" altLang="en-US"/>
        </a:p>
      </dgm:t>
    </dgm:pt>
    <dgm:pt modelId="{0E6B0BD1-BAFF-420A-9263-71F73B45FCD9}" type="sibTrans" cxnId="{DCD7FA6C-7B31-4EF3-B9D5-8921CC482B7E}">
      <dgm:prSet/>
      <dgm:spPr/>
      <dgm:t>
        <a:bodyPr/>
        <a:lstStyle/>
        <a:p>
          <a:endParaRPr lang="zh-CN" altLang="en-US"/>
        </a:p>
      </dgm:t>
    </dgm:pt>
    <dgm:pt modelId="{42ED0D06-5269-4003-80FB-C642D030267D}">
      <dgm:prSet phldrT="[文本]" custT="1"/>
      <dgm:spPr/>
      <dgm:t>
        <a:bodyPr/>
        <a:lstStyle/>
        <a:p>
          <a:r>
            <a:rPr lang="en-US" altLang="zh-CN" sz="1600" b="1" dirty="0"/>
            <a:t>R1</a:t>
          </a:r>
          <a:endParaRPr lang="zh-CN" altLang="en-US" sz="1600" b="1" dirty="0"/>
        </a:p>
      </dgm:t>
    </dgm:pt>
    <dgm:pt modelId="{0DB26A96-648F-4E88-A3E3-A5501EEAEABF}" type="parTrans" cxnId="{D6A81C66-4CA2-4940-A8A8-15BA4E74FBDE}">
      <dgm:prSet/>
      <dgm:spPr/>
      <dgm:t>
        <a:bodyPr/>
        <a:lstStyle/>
        <a:p>
          <a:endParaRPr lang="zh-CN" altLang="en-US"/>
        </a:p>
      </dgm:t>
    </dgm:pt>
    <dgm:pt modelId="{A9C32DCE-3E10-4312-BA46-05C0BA8D998C}" type="sibTrans" cxnId="{D6A81C66-4CA2-4940-A8A8-15BA4E74FBDE}">
      <dgm:prSet/>
      <dgm:spPr/>
      <dgm:t>
        <a:bodyPr/>
        <a:lstStyle/>
        <a:p>
          <a:endParaRPr lang="zh-CN" altLang="en-US"/>
        </a:p>
      </dgm:t>
    </dgm:pt>
    <dgm:pt modelId="{4BBCDC7E-87CC-47AD-9E28-9A575A1CA3BE}">
      <dgm:prSet phldrT="[文本]" custT="1"/>
      <dgm:spPr/>
      <dgm:t>
        <a:bodyPr/>
        <a:lstStyle/>
        <a:p>
          <a:r>
            <a:rPr lang="en-US" altLang="zh-CN" sz="1600" b="1" dirty="0"/>
            <a:t>R2</a:t>
          </a:r>
          <a:endParaRPr lang="zh-CN" altLang="en-US" sz="1600" b="1" dirty="0"/>
        </a:p>
      </dgm:t>
    </dgm:pt>
    <dgm:pt modelId="{69A2F0DA-4FEF-4285-B676-CC1B3B298061}" type="parTrans" cxnId="{5E36A8F8-ABFE-459F-B12F-78F6157F8EC7}">
      <dgm:prSet/>
      <dgm:spPr/>
      <dgm:t>
        <a:bodyPr/>
        <a:lstStyle/>
        <a:p>
          <a:endParaRPr lang="zh-CN" altLang="en-US"/>
        </a:p>
      </dgm:t>
    </dgm:pt>
    <dgm:pt modelId="{B306D02D-2A2A-4D5B-BEDF-4C0F32150439}" type="sibTrans" cxnId="{5E36A8F8-ABFE-459F-B12F-78F6157F8EC7}">
      <dgm:prSet/>
      <dgm:spPr/>
      <dgm:t>
        <a:bodyPr/>
        <a:lstStyle/>
        <a:p>
          <a:endParaRPr lang="zh-CN" altLang="en-US"/>
        </a:p>
      </dgm:t>
    </dgm:pt>
    <dgm:pt modelId="{43500B7D-6115-442A-BFEA-406E689D42D0}">
      <dgm:prSet phldrT="[文本]" custT="1"/>
      <dgm:spPr/>
      <dgm:t>
        <a:bodyPr/>
        <a:lstStyle/>
        <a:p>
          <a:r>
            <a:rPr lang="en-US" altLang="zh-CN" sz="1600" b="1" dirty="0"/>
            <a:t>R3</a:t>
          </a:r>
          <a:endParaRPr lang="zh-CN" altLang="en-US" sz="1100" b="1" dirty="0"/>
        </a:p>
      </dgm:t>
    </dgm:pt>
    <dgm:pt modelId="{C78A54D9-8474-4B58-B401-A319B59F043F}" type="parTrans" cxnId="{D0A8BFE8-1A34-4DC1-A465-190316EAF56B}">
      <dgm:prSet/>
      <dgm:spPr/>
      <dgm:t>
        <a:bodyPr/>
        <a:lstStyle/>
        <a:p>
          <a:endParaRPr lang="zh-CN" altLang="en-US"/>
        </a:p>
      </dgm:t>
    </dgm:pt>
    <dgm:pt modelId="{9ADC641B-C7E4-4D59-A1EE-9CBDB22BC126}" type="sibTrans" cxnId="{D0A8BFE8-1A34-4DC1-A465-190316EAF56B}">
      <dgm:prSet/>
      <dgm:spPr/>
      <dgm:t>
        <a:bodyPr/>
        <a:lstStyle/>
        <a:p>
          <a:endParaRPr lang="zh-CN" altLang="en-US"/>
        </a:p>
      </dgm:t>
    </dgm:pt>
    <dgm:pt modelId="{2B1F74B9-0CB1-46D1-8EBA-6E332FD149A8}" type="pres">
      <dgm:prSet presAssocID="{8306C4CB-5FBA-4489-A8CA-2289E4B01C2E}" presName="Name0" presStyleCnt="0">
        <dgm:presLayoutVars>
          <dgm:chMax val="7"/>
          <dgm:resizeHandles val="exact"/>
        </dgm:presLayoutVars>
      </dgm:prSet>
      <dgm:spPr/>
      <dgm:t>
        <a:bodyPr/>
        <a:lstStyle/>
        <a:p>
          <a:endParaRPr lang="zh-CN" altLang="en-US"/>
        </a:p>
      </dgm:t>
    </dgm:pt>
    <dgm:pt modelId="{3BB36B3E-899A-4684-8250-60B98ED83509}" type="pres">
      <dgm:prSet presAssocID="{8306C4CB-5FBA-4489-A8CA-2289E4B01C2E}" presName="comp1" presStyleCnt="0"/>
      <dgm:spPr/>
    </dgm:pt>
    <dgm:pt modelId="{F2CCDA66-BEC2-42E1-B4B8-FABECD7F1CE1}" type="pres">
      <dgm:prSet presAssocID="{8306C4CB-5FBA-4489-A8CA-2289E4B01C2E}" presName="circle1" presStyleLbl="node1" presStyleIdx="0" presStyleCnt="4"/>
      <dgm:spPr/>
      <dgm:t>
        <a:bodyPr/>
        <a:lstStyle/>
        <a:p>
          <a:endParaRPr lang="zh-CN" altLang="en-US"/>
        </a:p>
      </dgm:t>
    </dgm:pt>
    <dgm:pt modelId="{3C26D268-8BD6-43A8-AC8C-9B13A9CB3018}" type="pres">
      <dgm:prSet presAssocID="{8306C4CB-5FBA-4489-A8CA-2289E4B01C2E}" presName="c1text" presStyleLbl="node1" presStyleIdx="0" presStyleCnt="4">
        <dgm:presLayoutVars>
          <dgm:bulletEnabled val="1"/>
        </dgm:presLayoutVars>
      </dgm:prSet>
      <dgm:spPr/>
      <dgm:t>
        <a:bodyPr/>
        <a:lstStyle/>
        <a:p>
          <a:endParaRPr lang="zh-CN" altLang="en-US"/>
        </a:p>
      </dgm:t>
    </dgm:pt>
    <dgm:pt modelId="{2CFE57E4-E65A-4BE0-B5A0-68026AF254EC}" type="pres">
      <dgm:prSet presAssocID="{8306C4CB-5FBA-4489-A8CA-2289E4B01C2E}" presName="comp2" presStyleCnt="0"/>
      <dgm:spPr/>
    </dgm:pt>
    <dgm:pt modelId="{265176DB-EB76-4257-BB51-D838A74BF0E8}" type="pres">
      <dgm:prSet presAssocID="{8306C4CB-5FBA-4489-A8CA-2289E4B01C2E}" presName="circle2" presStyleLbl="node1" presStyleIdx="1" presStyleCnt="4"/>
      <dgm:spPr/>
      <dgm:t>
        <a:bodyPr/>
        <a:lstStyle/>
        <a:p>
          <a:endParaRPr lang="zh-CN" altLang="en-US"/>
        </a:p>
      </dgm:t>
    </dgm:pt>
    <dgm:pt modelId="{2233611A-4156-436A-A642-537A9446F8B2}" type="pres">
      <dgm:prSet presAssocID="{8306C4CB-5FBA-4489-A8CA-2289E4B01C2E}" presName="c2text" presStyleLbl="node1" presStyleIdx="1" presStyleCnt="4">
        <dgm:presLayoutVars>
          <dgm:bulletEnabled val="1"/>
        </dgm:presLayoutVars>
      </dgm:prSet>
      <dgm:spPr/>
      <dgm:t>
        <a:bodyPr/>
        <a:lstStyle/>
        <a:p>
          <a:endParaRPr lang="zh-CN" altLang="en-US"/>
        </a:p>
      </dgm:t>
    </dgm:pt>
    <dgm:pt modelId="{FFE4E209-03B3-4B89-9390-596DF9D46A7B}" type="pres">
      <dgm:prSet presAssocID="{8306C4CB-5FBA-4489-A8CA-2289E4B01C2E}" presName="comp3" presStyleCnt="0"/>
      <dgm:spPr/>
    </dgm:pt>
    <dgm:pt modelId="{D88D2F78-D64E-41EB-A016-19B4E6BC5552}" type="pres">
      <dgm:prSet presAssocID="{8306C4CB-5FBA-4489-A8CA-2289E4B01C2E}" presName="circle3" presStyleLbl="node1" presStyleIdx="2" presStyleCnt="4"/>
      <dgm:spPr/>
      <dgm:t>
        <a:bodyPr/>
        <a:lstStyle/>
        <a:p>
          <a:endParaRPr lang="zh-CN" altLang="en-US"/>
        </a:p>
      </dgm:t>
    </dgm:pt>
    <dgm:pt modelId="{C4446E45-68A6-4C4F-A259-F6B8EE642AA9}" type="pres">
      <dgm:prSet presAssocID="{8306C4CB-5FBA-4489-A8CA-2289E4B01C2E}" presName="c3text" presStyleLbl="node1" presStyleIdx="2" presStyleCnt="4">
        <dgm:presLayoutVars>
          <dgm:bulletEnabled val="1"/>
        </dgm:presLayoutVars>
      </dgm:prSet>
      <dgm:spPr/>
      <dgm:t>
        <a:bodyPr/>
        <a:lstStyle/>
        <a:p>
          <a:endParaRPr lang="zh-CN" altLang="en-US"/>
        </a:p>
      </dgm:t>
    </dgm:pt>
    <dgm:pt modelId="{13794C08-44D2-427E-93EC-B6B89250F9EE}" type="pres">
      <dgm:prSet presAssocID="{8306C4CB-5FBA-4489-A8CA-2289E4B01C2E}" presName="comp4" presStyleCnt="0"/>
      <dgm:spPr/>
    </dgm:pt>
    <dgm:pt modelId="{CE6187CF-4064-4847-971B-31D169A554E9}" type="pres">
      <dgm:prSet presAssocID="{8306C4CB-5FBA-4489-A8CA-2289E4B01C2E}" presName="circle4" presStyleLbl="node1" presStyleIdx="3" presStyleCnt="4"/>
      <dgm:spPr/>
      <dgm:t>
        <a:bodyPr/>
        <a:lstStyle/>
        <a:p>
          <a:endParaRPr lang="zh-CN" altLang="en-US"/>
        </a:p>
      </dgm:t>
    </dgm:pt>
    <dgm:pt modelId="{6EBEDBD7-5A8F-4016-B7EF-E54E05F4A5A9}" type="pres">
      <dgm:prSet presAssocID="{8306C4CB-5FBA-4489-A8CA-2289E4B01C2E}" presName="c4text" presStyleLbl="node1" presStyleIdx="3" presStyleCnt="4">
        <dgm:presLayoutVars>
          <dgm:bulletEnabled val="1"/>
        </dgm:presLayoutVars>
      </dgm:prSet>
      <dgm:spPr/>
      <dgm:t>
        <a:bodyPr/>
        <a:lstStyle/>
        <a:p>
          <a:endParaRPr lang="zh-CN" altLang="en-US"/>
        </a:p>
      </dgm:t>
    </dgm:pt>
  </dgm:ptLst>
  <dgm:cxnLst>
    <dgm:cxn modelId="{D6A81C66-4CA2-4940-A8A8-15BA4E74FBDE}" srcId="{8306C4CB-5FBA-4489-A8CA-2289E4B01C2E}" destId="{42ED0D06-5269-4003-80FB-C642D030267D}" srcOrd="1" destOrd="0" parTransId="{0DB26A96-648F-4E88-A3E3-A5501EEAEABF}" sibTransId="{A9C32DCE-3E10-4312-BA46-05C0BA8D998C}"/>
    <dgm:cxn modelId="{5E36A8F8-ABFE-459F-B12F-78F6157F8EC7}" srcId="{8306C4CB-5FBA-4489-A8CA-2289E4B01C2E}" destId="{4BBCDC7E-87CC-47AD-9E28-9A575A1CA3BE}" srcOrd="2" destOrd="0" parTransId="{69A2F0DA-4FEF-4285-B676-CC1B3B298061}" sibTransId="{B306D02D-2A2A-4D5B-BEDF-4C0F32150439}"/>
    <dgm:cxn modelId="{30017FE6-446C-4553-8ADB-9E1CB5E7EA54}" type="presOf" srcId="{43500B7D-6115-442A-BFEA-406E689D42D0}" destId="{6EBEDBD7-5A8F-4016-B7EF-E54E05F4A5A9}" srcOrd="1" destOrd="0" presId="urn:microsoft.com/office/officeart/2005/8/layout/venn2"/>
    <dgm:cxn modelId="{89B4E184-E4A2-4827-B029-1BF51D18953D}" type="presOf" srcId="{7BE707AB-C414-4EA8-988C-B756214CBD8A}" destId="{3C26D268-8BD6-43A8-AC8C-9B13A9CB3018}" srcOrd="1" destOrd="0" presId="urn:microsoft.com/office/officeart/2005/8/layout/venn2"/>
    <dgm:cxn modelId="{DCD7FA6C-7B31-4EF3-B9D5-8921CC482B7E}" srcId="{8306C4CB-5FBA-4489-A8CA-2289E4B01C2E}" destId="{7BE707AB-C414-4EA8-988C-B756214CBD8A}" srcOrd="0" destOrd="0" parTransId="{DFF0C8AB-9337-46B9-8B20-50CF49A4EEEF}" sibTransId="{0E6B0BD1-BAFF-420A-9263-71F73B45FCD9}"/>
    <dgm:cxn modelId="{CBEEAD10-88E2-43FA-A36F-759E8DAC3678}" type="presOf" srcId="{7BE707AB-C414-4EA8-988C-B756214CBD8A}" destId="{F2CCDA66-BEC2-42E1-B4B8-FABECD7F1CE1}" srcOrd="0" destOrd="0" presId="urn:microsoft.com/office/officeart/2005/8/layout/venn2"/>
    <dgm:cxn modelId="{3ED79942-E312-4576-9734-D1CA46C28D0F}" type="presOf" srcId="{42ED0D06-5269-4003-80FB-C642D030267D}" destId="{2233611A-4156-436A-A642-537A9446F8B2}" srcOrd="1" destOrd="0" presId="urn:microsoft.com/office/officeart/2005/8/layout/venn2"/>
    <dgm:cxn modelId="{28523489-6F1F-4674-AAE6-0AEDBA7A1EB8}" type="presOf" srcId="{4BBCDC7E-87CC-47AD-9E28-9A575A1CA3BE}" destId="{C4446E45-68A6-4C4F-A259-F6B8EE642AA9}" srcOrd="1" destOrd="0" presId="urn:microsoft.com/office/officeart/2005/8/layout/venn2"/>
    <dgm:cxn modelId="{ECC6A540-F6C9-4F7A-8E05-FB3200111107}" type="presOf" srcId="{8306C4CB-5FBA-4489-A8CA-2289E4B01C2E}" destId="{2B1F74B9-0CB1-46D1-8EBA-6E332FD149A8}" srcOrd="0" destOrd="0" presId="urn:microsoft.com/office/officeart/2005/8/layout/venn2"/>
    <dgm:cxn modelId="{09367AA6-8A9D-49BE-9A46-148B615927AF}" type="presOf" srcId="{43500B7D-6115-442A-BFEA-406E689D42D0}" destId="{CE6187CF-4064-4847-971B-31D169A554E9}" srcOrd="0" destOrd="0" presId="urn:microsoft.com/office/officeart/2005/8/layout/venn2"/>
    <dgm:cxn modelId="{87668DD1-0BE3-4AB2-9C50-A754E0283390}" type="presOf" srcId="{4BBCDC7E-87CC-47AD-9E28-9A575A1CA3BE}" destId="{D88D2F78-D64E-41EB-A016-19B4E6BC5552}" srcOrd="0" destOrd="0" presId="urn:microsoft.com/office/officeart/2005/8/layout/venn2"/>
    <dgm:cxn modelId="{D0A8BFE8-1A34-4DC1-A465-190316EAF56B}" srcId="{8306C4CB-5FBA-4489-A8CA-2289E4B01C2E}" destId="{43500B7D-6115-442A-BFEA-406E689D42D0}" srcOrd="3" destOrd="0" parTransId="{C78A54D9-8474-4B58-B401-A319B59F043F}" sibTransId="{9ADC641B-C7E4-4D59-A1EE-9CBDB22BC126}"/>
    <dgm:cxn modelId="{37BCA409-EAEA-4874-90C1-F5A2EC5A3FC1}" type="presOf" srcId="{42ED0D06-5269-4003-80FB-C642D030267D}" destId="{265176DB-EB76-4257-BB51-D838A74BF0E8}" srcOrd="0" destOrd="0" presId="urn:microsoft.com/office/officeart/2005/8/layout/venn2"/>
    <dgm:cxn modelId="{917AF418-5161-4B1C-8538-7E1DCF3757D2}" type="presParOf" srcId="{2B1F74B9-0CB1-46D1-8EBA-6E332FD149A8}" destId="{3BB36B3E-899A-4684-8250-60B98ED83509}" srcOrd="0" destOrd="0" presId="urn:microsoft.com/office/officeart/2005/8/layout/venn2"/>
    <dgm:cxn modelId="{C43617D5-2147-4ECA-94C2-4C5A8CDBAA7A}" type="presParOf" srcId="{3BB36B3E-899A-4684-8250-60B98ED83509}" destId="{F2CCDA66-BEC2-42E1-B4B8-FABECD7F1CE1}" srcOrd="0" destOrd="0" presId="urn:microsoft.com/office/officeart/2005/8/layout/venn2"/>
    <dgm:cxn modelId="{307F171C-D26B-442D-B95E-F8DB8727001F}" type="presParOf" srcId="{3BB36B3E-899A-4684-8250-60B98ED83509}" destId="{3C26D268-8BD6-43A8-AC8C-9B13A9CB3018}" srcOrd="1" destOrd="0" presId="urn:microsoft.com/office/officeart/2005/8/layout/venn2"/>
    <dgm:cxn modelId="{4CDEEA08-3D82-4747-92F6-8B8EDBC5B90E}" type="presParOf" srcId="{2B1F74B9-0CB1-46D1-8EBA-6E332FD149A8}" destId="{2CFE57E4-E65A-4BE0-B5A0-68026AF254EC}" srcOrd="1" destOrd="0" presId="urn:microsoft.com/office/officeart/2005/8/layout/venn2"/>
    <dgm:cxn modelId="{EA306416-5E32-45D9-8A40-9F2C46409867}" type="presParOf" srcId="{2CFE57E4-E65A-4BE0-B5A0-68026AF254EC}" destId="{265176DB-EB76-4257-BB51-D838A74BF0E8}" srcOrd="0" destOrd="0" presId="urn:microsoft.com/office/officeart/2005/8/layout/venn2"/>
    <dgm:cxn modelId="{9120B70C-30F7-4971-8C7F-AE4207D757A3}" type="presParOf" srcId="{2CFE57E4-E65A-4BE0-B5A0-68026AF254EC}" destId="{2233611A-4156-436A-A642-537A9446F8B2}" srcOrd="1" destOrd="0" presId="urn:microsoft.com/office/officeart/2005/8/layout/venn2"/>
    <dgm:cxn modelId="{C35562DE-7236-477B-96DF-FE0DDE5B0DAF}" type="presParOf" srcId="{2B1F74B9-0CB1-46D1-8EBA-6E332FD149A8}" destId="{FFE4E209-03B3-4B89-9390-596DF9D46A7B}" srcOrd="2" destOrd="0" presId="urn:microsoft.com/office/officeart/2005/8/layout/venn2"/>
    <dgm:cxn modelId="{FCBB4C9C-C542-4257-9CED-9836F5A3ABBF}" type="presParOf" srcId="{FFE4E209-03B3-4B89-9390-596DF9D46A7B}" destId="{D88D2F78-D64E-41EB-A016-19B4E6BC5552}" srcOrd="0" destOrd="0" presId="urn:microsoft.com/office/officeart/2005/8/layout/venn2"/>
    <dgm:cxn modelId="{955F1DB1-FE89-4877-869E-53909EBA38B9}" type="presParOf" srcId="{FFE4E209-03B3-4B89-9390-596DF9D46A7B}" destId="{C4446E45-68A6-4C4F-A259-F6B8EE642AA9}" srcOrd="1" destOrd="0" presId="urn:microsoft.com/office/officeart/2005/8/layout/venn2"/>
    <dgm:cxn modelId="{A36234D0-98BE-4695-8376-A4BB02C03C9F}" type="presParOf" srcId="{2B1F74B9-0CB1-46D1-8EBA-6E332FD149A8}" destId="{13794C08-44D2-427E-93EC-B6B89250F9EE}" srcOrd="3" destOrd="0" presId="urn:microsoft.com/office/officeart/2005/8/layout/venn2"/>
    <dgm:cxn modelId="{0A41FFE7-85D1-47BD-8CCA-724E13A959A8}" type="presParOf" srcId="{13794C08-44D2-427E-93EC-B6B89250F9EE}" destId="{CE6187CF-4064-4847-971B-31D169A554E9}" srcOrd="0" destOrd="0" presId="urn:microsoft.com/office/officeart/2005/8/layout/venn2"/>
    <dgm:cxn modelId="{9D0AED45-0CD0-4560-8127-0469117C51DD}" type="presParOf" srcId="{13794C08-44D2-427E-93EC-B6B89250F9EE}" destId="{6EBEDBD7-5A8F-4016-B7EF-E54E05F4A5A9}" srcOrd="1" destOrd="0" presId="urn:microsoft.com/office/officeart/2005/8/layout/venn2"/>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F1ACD9-AD75-487B-B18F-765F6F019ADD}" type="doc">
      <dgm:prSet loTypeId="urn:microsoft.com/office/officeart/2005/8/layout/hierarchy3" loCatId="hierarchy" qsTypeId="urn:microsoft.com/office/officeart/2005/8/quickstyle/simple1" qsCatId="simple" csTypeId="urn:microsoft.com/office/officeart/2005/8/colors/accent1_1" csCatId="accent1" phldr="1"/>
      <dgm:spPr/>
      <dgm:t>
        <a:bodyPr/>
        <a:lstStyle/>
        <a:p>
          <a:endParaRPr lang="zh-CN" altLang="en-US"/>
        </a:p>
      </dgm:t>
    </dgm:pt>
    <dgm:pt modelId="{B7FD00E0-3874-4CF4-A263-E7A514C6940F}">
      <dgm:prSet phldrT="[文本]"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0 -- </a:t>
          </a:r>
          <a:r>
            <a:rPr lang="zh-CN" altLang="en-US" sz="1800" b="1" dirty="0">
              <a:latin typeface="华文楷体" panose="02010600040101010101" pitchFamily="2" charset="-122"/>
              <a:ea typeface="华文楷体" panose="02010600040101010101" pitchFamily="2" charset="-122"/>
            </a:rPr>
            <a:t>除零</a:t>
          </a:r>
        </a:p>
      </dgm:t>
    </dgm:pt>
    <dgm:pt modelId="{0668FC65-9D93-426A-82EF-78493D16A063}" type="parTrans" cxnId="{62BC2565-2B55-496A-9E10-B5F0D085B39F}">
      <dgm:prSet/>
      <dgm:spPr>
        <a:ln w="19050">
          <a:solidFill>
            <a:srgbClr val="0000CC"/>
          </a:solidFill>
        </a:ln>
      </dgm:spPr>
      <dgm:t>
        <a:bodyPr/>
        <a:lstStyle/>
        <a:p>
          <a:endParaRPr lang="zh-CN" altLang="en-US" sz="1800" b="1">
            <a:latin typeface="华文楷体" panose="02010600040101010101" pitchFamily="2" charset="-122"/>
            <a:ea typeface="华文楷体" panose="02010600040101010101" pitchFamily="2" charset="-122"/>
          </a:endParaRPr>
        </a:p>
      </dgm:t>
    </dgm:pt>
    <dgm:pt modelId="{B3CEBD21-5A06-47FE-93EC-7E06F6B829FE}" type="sibTrans" cxnId="{62BC2565-2B55-496A-9E10-B5F0D085B39F}">
      <dgm:prSet/>
      <dgm:spPr/>
      <dgm:t>
        <a:bodyPr/>
        <a:lstStyle/>
        <a:p>
          <a:endParaRPr lang="zh-CN" altLang="en-US" sz="1800" b="1">
            <a:latin typeface="华文楷体" panose="02010600040101010101" pitchFamily="2" charset="-122"/>
            <a:ea typeface="华文楷体" panose="02010600040101010101" pitchFamily="2" charset="-122"/>
          </a:endParaRPr>
        </a:p>
      </dgm:t>
    </dgm:pt>
    <dgm:pt modelId="{ECEC2A69-135F-46EF-B375-F0B6835FA9C7}">
      <dgm:prSet phldrT="[文本]"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1 -- </a:t>
          </a:r>
          <a:r>
            <a:rPr lang="zh-CN" altLang="en-US" sz="1800" b="1" dirty="0">
              <a:latin typeface="华文楷体" panose="02010600040101010101" pitchFamily="2" charset="-122"/>
              <a:ea typeface="华文楷体" panose="02010600040101010101" pitchFamily="2" charset="-122"/>
            </a:rPr>
            <a:t>单步调试</a:t>
          </a:r>
        </a:p>
      </dgm:t>
    </dgm:pt>
    <dgm:pt modelId="{B2782803-F67E-442B-91AB-C39C1D386C80}" type="parTrans" cxnId="{4BC2C1EA-778A-4AB0-BFFB-F66684FCF718}">
      <dgm:prSet/>
      <dgm:spPr>
        <a:ln w="19050">
          <a:solidFill>
            <a:srgbClr val="0000CC"/>
          </a:solidFill>
        </a:ln>
      </dgm:spPr>
      <dgm:t>
        <a:bodyPr/>
        <a:lstStyle/>
        <a:p>
          <a:endParaRPr lang="zh-CN" altLang="en-US" sz="1800" b="1">
            <a:latin typeface="华文楷体" panose="02010600040101010101" pitchFamily="2" charset="-122"/>
            <a:ea typeface="华文楷体" panose="02010600040101010101" pitchFamily="2" charset="-122"/>
          </a:endParaRPr>
        </a:p>
      </dgm:t>
    </dgm:pt>
    <dgm:pt modelId="{F09FC359-BAA9-420B-A76E-65CA8E5DDD83}" type="sibTrans" cxnId="{4BC2C1EA-778A-4AB0-BFFB-F66684FCF718}">
      <dgm:prSet/>
      <dgm:spPr/>
      <dgm:t>
        <a:bodyPr/>
        <a:lstStyle/>
        <a:p>
          <a:endParaRPr lang="zh-CN" altLang="en-US" sz="1800" b="1">
            <a:latin typeface="华文楷体" panose="02010600040101010101" pitchFamily="2" charset="-122"/>
            <a:ea typeface="华文楷体" panose="02010600040101010101" pitchFamily="2" charset="-122"/>
          </a:endParaRPr>
        </a:p>
      </dgm:t>
    </dgm:pt>
    <dgm:pt modelId="{B87BB662-AC40-448A-B87D-9609B44050DA}">
      <dgm:prSet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4 -- </a:t>
          </a:r>
          <a:r>
            <a:rPr lang="zh-CN" altLang="en-US" sz="1800" b="1" dirty="0">
              <a:latin typeface="华文楷体" panose="02010600040101010101" pitchFamily="2" charset="-122"/>
              <a:ea typeface="华文楷体" panose="02010600040101010101" pitchFamily="2" charset="-122"/>
            </a:rPr>
            <a:t>算术溢出</a:t>
          </a:r>
        </a:p>
      </dgm:t>
    </dgm:pt>
    <dgm:pt modelId="{159FC34F-1C85-4D3F-B308-7A8B049DAAE4}" type="parTrans" cxnId="{96C823D9-D530-4C1B-9A1F-436369B985A3}">
      <dgm:prSet/>
      <dgm:spPr>
        <a:ln w="19050">
          <a:solidFill>
            <a:srgbClr val="0000CC"/>
          </a:solidFill>
        </a:ln>
      </dgm:spPr>
      <dgm:t>
        <a:bodyPr/>
        <a:lstStyle/>
        <a:p>
          <a:endParaRPr lang="zh-CN" altLang="en-US" sz="1800" b="1">
            <a:latin typeface="华文楷体" panose="02010600040101010101" pitchFamily="2" charset="-122"/>
            <a:ea typeface="华文楷体" panose="02010600040101010101" pitchFamily="2" charset="-122"/>
          </a:endParaRPr>
        </a:p>
      </dgm:t>
    </dgm:pt>
    <dgm:pt modelId="{498A68E9-6E10-4738-B25D-21BE7FDBCBFF}" type="sibTrans" cxnId="{96C823D9-D530-4C1B-9A1F-436369B985A3}">
      <dgm:prSet/>
      <dgm:spPr/>
      <dgm:t>
        <a:bodyPr/>
        <a:lstStyle/>
        <a:p>
          <a:endParaRPr lang="zh-CN" altLang="en-US" sz="1800" b="1">
            <a:latin typeface="华文楷体" panose="02010600040101010101" pitchFamily="2" charset="-122"/>
            <a:ea typeface="华文楷体" panose="02010600040101010101" pitchFamily="2" charset="-122"/>
          </a:endParaRPr>
        </a:p>
      </dgm:t>
    </dgm:pt>
    <dgm:pt modelId="{5A21418E-6A03-456F-984B-BE9FF8E52FAD}">
      <dgm:prSet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6 --</a:t>
          </a:r>
          <a:r>
            <a:rPr lang="zh-CN" altLang="en-US" sz="1800" b="1" dirty="0">
              <a:latin typeface="华文楷体" panose="02010600040101010101" pitchFamily="2" charset="-122"/>
              <a:ea typeface="华文楷体" panose="02010600040101010101" pitchFamily="2" charset="-122"/>
            </a:rPr>
            <a:t>非法操作数</a:t>
          </a:r>
        </a:p>
      </dgm:t>
    </dgm:pt>
    <dgm:pt modelId="{3DBBB974-265A-4B2D-8C72-48621AAD0AD2}" type="parTrans" cxnId="{3DFA02B8-7C2C-4054-9FDD-0B3D05E6C2D9}">
      <dgm:prSet/>
      <dgm:spPr>
        <a:ln w="19050">
          <a:solidFill>
            <a:srgbClr val="0000CC"/>
          </a:solidFill>
        </a:ln>
      </dgm:spPr>
      <dgm:t>
        <a:bodyPr/>
        <a:lstStyle/>
        <a:p>
          <a:endParaRPr lang="zh-CN" altLang="en-US" sz="1800" b="1">
            <a:latin typeface="华文楷体" panose="02010600040101010101" pitchFamily="2" charset="-122"/>
            <a:ea typeface="华文楷体" panose="02010600040101010101" pitchFamily="2" charset="-122"/>
          </a:endParaRPr>
        </a:p>
      </dgm:t>
    </dgm:pt>
    <dgm:pt modelId="{4A1C1779-ECBA-40DB-85AF-F349FA66E45A}" type="sibTrans" cxnId="{3DFA02B8-7C2C-4054-9FDD-0B3D05E6C2D9}">
      <dgm:prSet/>
      <dgm:spPr/>
      <dgm:t>
        <a:bodyPr/>
        <a:lstStyle/>
        <a:p>
          <a:endParaRPr lang="zh-CN" altLang="en-US" sz="1800" b="1">
            <a:latin typeface="华文楷体" panose="02010600040101010101" pitchFamily="2" charset="-122"/>
            <a:ea typeface="华文楷体" panose="02010600040101010101" pitchFamily="2" charset="-122"/>
          </a:endParaRPr>
        </a:p>
      </dgm:t>
    </dgm:pt>
    <dgm:pt modelId="{560424A8-2122-406B-AC72-7BBC619F167D}">
      <dgm:prSet phldrT="[文本]" custT="1"/>
      <dgm:spPr>
        <a:ln w="19050">
          <a:solidFill>
            <a:srgbClr val="0000CC"/>
          </a:solidFill>
        </a:ln>
      </dgm:spPr>
      <dgm:t>
        <a:bodyPr/>
        <a:lstStyle/>
        <a:p>
          <a:r>
            <a:rPr lang="zh-CN" altLang="en-US" sz="1800" b="1" dirty="0">
              <a:latin typeface="华文楷体" panose="02010600040101010101" pitchFamily="2" charset="-122"/>
              <a:ea typeface="华文楷体" panose="02010600040101010101" pitchFamily="2" charset="-122"/>
            </a:rPr>
            <a:t>不可屏蔽中断</a:t>
          </a:r>
          <a:r>
            <a:rPr lang="en-US" altLang="zh-CN" sz="1800" b="1" dirty="0">
              <a:latin typeface="华文楷体" panose="02010600040101010101" pitchFamily="2" charset="-122"/>
              <a:ea typeface="华文楷体" panose="02010600040101010101" pitchFamily="2" charset="-122"/>
            </a:rPr>
            <a:t>/</a:t>
          </a:r>
          <a:r>
            <a:rPr lang="zh-CN" altLang="en-US" sz="1800" b="1" dirty="0">
              <a:latin typeface="华文楷体" panose="02010600040101010101" pitchFamily="2" charset="-122"/>
              <a:ea typeface="华文楷体" panose="02010600040101010101" pitchFamily="2" charset="-122"/>
            </a:rPr>
            <a:t>异常</a:t>
          </a:r>
        </a:p>
      </dgm:t>
    </dgm:pt>
    <dgm:pt modelId="{D8D5B54B-9C0A-4549-AB0D-F3988EF2C7FC}" type="sibTrans" cxnId="{0246ED9B-4FD7-4530-A93C-96E772F12C16}">
      <dgm:prSet/>
      <dgm:spPr/>
      <dgm:t>
        <a:bodyPr/>
        <a:lstStyle/>
        <a:p>
          <a:endParaRPr lang="zh-CN" altLang="en-US" sz="1800" b="1">
            <a:latin typeface="华文楷体" panose="02010600040101010101" pitchFamily="2" charset="-122"/>
            <a:ea typeface="华文楷体" panose="02010600040101010101" pitchFamily="2" charset="-122"/>
          </a:endParaRPr>
        </a:p>
      </dgm:t>
    </dgm:pt>
    <dgm:pt modelId="{CE7F747C-FD44-40FA-95A6-92AAA6E0792C}" type="parTrans" cxnId="{0246ED9B-4FD7-4530-A93C-96E772F12C16}">
      <dgm:prSet/>
      <dgm:spPr/>
      <dgm:t>
        <a:bodyPr/>
        <a:lstStyle/>
        <a:p>
          <a:endParaRPr lang="zh-CN" altLang="en-US" sz="1800" b="1">
            <a:latin typeface="华文楷体" panose="02010600040101010101" pitchFamily="2" charset="-122"/>
            <a:ea typeface="华文楷体" panose="02010600040101010101" pitchFamily="2" charset="-122"/>
          </a:endParaRPr>
        </a:p>
      </dgm:t>
    </dgm:pt>
    <dgm:pt modelId="{EF62DEA4-A2A5-4597-89DC-1AB3351B2DFA}">
      <dgm:prSet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12 -- </a:t>
          </a:r>
          <a:r>
            <a:rPr lang="zh-CN" altLang="en-US" sz="1800" b="1" dirty="0">
              <a:latin typeface="华文楷体" panose="02010600040101010101" pitchFamily="2" charset="-122"/>
              <a:ea typeface="华文楷体" panose="02010600040101010101" pitchFamily="2" charset="-122"/>
            </a:rPr>
            <a:t>栈异常</a:t>
          </a:r>
        </a:p>
      </dgm:t>
    </dgm:pt>
    <dgm:pt modelId="{39F1AE66-DA21-40FF-921A-E01DE95FD848}" type="parTrans" cxnId="{A497220B-7256-4375-8344-2B6570015022}">
      <dgm:prSet/>
      <dgm:spPr>
        <a:ln w="19050">
          <a:solidFill>
            <a:srgbClr val="0000CC"/>
          </a:solidFill>
        </a:ln>
      </dgm:spPr>
      <dgm:t>
        <a:bodyPr/>
        <a:lstStyle/>
        <a:p>
          <a:endParaRPr lang="zh-CN" altLang="en-US" sz="1800"/>
        </a:p>
      </dgm:t>
    </dgm:pt>
    <dgm:pt modelId="{1CF0DBF3-6937-4504-906B-DA3FC761D276}" type="sibTrans" cxnId="{A497220B-7256-4375-8344-2B6570015022}">
      <dgm:prSet/>
      <dgm:spPr/>
      <dgm:t>
        <a:bodyPr/>
        <a:lstStyle/>
        <a:p>
          <a:endParaRPr lang="zh-CN" altLang="en-US" sz="1800"/>
        </a:p>
      </dgm:t>
    </dgm:pt>
    <dgm:pt modelId="{FB63126C-E826-4564-BBF7-9717FC911AFD}">
      <dgm:prSet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13 -- </a:t>
          </a:r>
          <a:r>
            <a:rPr lang="zh-CN" altLang="en-US" sz="1800" b="1" dirty="0">
              <a:latin typeface="华文楷体" panose="02010600040101010101" pitchFamily="2" charset="-122"/>
              <a:ea typeface="华文楷体" panose="02010600040101010101" pitchFamily="2" charset="-122"/>
            </a:rPr>
            <a:t>保护性错误</a:t>
          </a:r>
        </a:p>
      </dgm:t>
    </dgm:pt>
    <dgm:pt modelId="{C56F46F0-00E0-419E-B2F4-C43A05B6F6CA}" type="parTrans" cxnId="{EF91BF87-F7BA-46BC-8351-8526C62C9399}">
      <dgm:prSet/>
      <dgm:spPr>
        <a:ln w="19050">
          <a:solidFill>
            <a:srgbClr val="0000CC"/>
          </a:solidFill>
        </a:ln>
      </dgm:spPr>
      <dgm:t>
        <a:bodyPr/>
        <a:lstStyle/>
        <a:p>
          <a:endParaRPr lang="zh-CN" altLang="en-US" sz="1800"/>
        </a:p>
      </dgm:t>
    </dgm:pt>
    <dgm:pt modelId="{3775CEB0-C800-4FD3-A81F-F0895B5881FA}" type="sibTrans" cxnId="{EF91BF87-F7BA-46BC-8351-8526C62C9399}">
      <dgm:prSet/>
      <dgm:spPr/>
      <dgm:t>
        <a:bodyPr/>
        <a:lstStyle/>
        <a:p>
          <a:endParaRPr lang="zh-CN" altLang="en-US" sz="1800"/>
        </a:p>
      </dgm:t>
    </dgm:pt>
    <dgm:pt modelId="{94F527E5-4493-4D1A-B827-1ADD72A41F5D}">
      <dgm:prSet custT="1"/>
      <dgm:spPr>
        <a:ln w="9525">
          <a:solidFill>
            <a:srgbClr val="0000CC"/>
          </a:solidFill>
        </a:ln>
      </dgm:spPr>
      <dgm:t>
        <a:bodyPr/>
        <a:lstStyle/>
        <a:p>
          <a:pPr algn="l"/>
          <a:r>
            <a:rPr lang="en-US" altLang="zh-CN" sz="1800" b="1" dirty="0">
              <a:latin typeface="华文楷体" panose="02010600040101010101" pitchFamily="2" charset="-122"/>
              <a:ea typeface="华文楷体" panose="02010600040101010101" pitchFamily="2" charset="-122"/>
            </a:rPr>
            <a:t>14 -- </a:t>
          </a:r>
          <a:r>
            <a:rPr lang="zh-CN" altLang="en-US" sz="1800" b="1" dirty="0">
              <a:latin typeface="华文楷体" panose="02010600040101010101" pitchFamily="2" charset="-122"/>
              <a:ea typeface="华文楷体" panose="02010600040101010101" pitchFamily="2" charset="-122"/>
            </a:rPr>
            <a:t>缺页异常</a:t>
          </a:r>
        </a:p>
      </dgm:t>
    </dgm:pt>
    <dgm:pt modelId="{35C311CE-E8E4-4446-ACA6-6FC2068ED1E0}" type="parTrans" cxnId="{59A6B5E7-BC0F-484C-B8DE-A0ACB654F5A5}">
      <dgm:prSet/>
      <dgm:spPr>
        <a:ln w="19050">
          <a:solidFill>
            <a:srgbClr val="0000CC"/>
          </a:solidFill>
        </a:ln>
      </dgm:spPr>
      <dgm:t>
        <a:bodyPr/>
        <a:lstStyle/>
        <a:p>
          <a:endParaRPr lang="zh-CN" altLang="en-US" sz="1800"/>
        </a:p>
      </dgm:t>
    </dgm:pt>
    <dgm:pt modelId="{43DA2B45-F637-4B7D-9CCB-26CE5EEC3155}" type="sibTrans" cxnId="{59A6B5E7-BC0F-484C-B8DE-A0ACB654F5A5}">
      <dgm:prSet/>
      <dgm:spPr/>
      <dgm:t>
        <a:bodyPr/>
        <a:lstStyle/>
        <a:p>
          <a:endParaRPr lang="zh-CN" altLang="en-US" sz="1800"/>
        </a:p>
      </dgm:t>
    </dgm:pt>
    <dgm:pt modelId="{ADF4C030-5DA7-4B62-8B39-9B56AD64D841}" type="pres">
      <dgm:prSet presAssocID="{2FF1ACD9-AD75-487B-B18F-765F6F019ADD}" presName="diagram" presStyleCnt="0">
        <dgm:presLayoutVars>
          <dgm:chPref val="1"/>
          <dgm:dir/>
          <dgm:animOne val="branch"/>
          <dgm:animLvl val="lvl"/>
          <dgm:resizeHandles/>
        </dgm:presLayoutVars>
      </dgm:prSet>
      <dgm:spPr/>
      <dgm:t>
        <a:bodyPr/>
        <a:lstStyle/>
        <a:p>
          <a:endParaRPr lang="zh-CN" altLang="en-US"/>
        </a:p>
      </dgm:t>
    </dgm:pt>
    <dgm:pt modelId="{E1A72A0C-25E0-4877-A121-0D905F28B621}" type="pres">
      <dgm:prSet presAssocID="{560424A8-2122-406B-AC72-7BBC619F167D}" presName="root" presStyleCnt="0"/>
      <dgm:spPr/>
    </dgm:pt>
    <dgm:pt modelId="{8A134ECD-CB19-4920-BC57-27A5B40E01F9}" type="pres">
      <dgm:prSet presAssocID="{560424A8-2122-406B-AC72-7BBC619F167D}" presName="rootComposite" presStyleCnt="0"/>
      <dgm:spPr/>
    </dgm:pt>
    <dgm:pt modelId="{6EE70251-27B0-48C0-B2F7-781EDC084944}" type="pres">
      <dgm:prSet presAssocID="{560424A8-2122-406B-AC72-7BBC619F167D}" presName="rootText" presStyleLbl="node1" presStyleIdx="0" presStyleCnt="1" custScaleX="303159" custScaleY="99248"/>
      <dgm:spPr/>
      <dgm:t>
        <a:bodyPr/>
        <a:lstStyle/>
        <a:p>
          <a:endParaRPr lang="zh-CN" altLang="en-US"/>
        </a:p>
      </dgm:t>
    </dgm:pt>
    <dgm:pt modelId="{A3BF8C80-8A92-499A-AEEC-D4BE47873FEF}" type="pres">
      <dgm:prSet presAssocID="{560424A8-2122-406B-AC72-7BBC619F167D}" presName="rootConnector" presStyleLbl="node1" presStyleIdx="0" presStyleCnt="1"/>
      <dgm:spPr/>
      <dgm:t>
        <a:bodyPr/>
        <a:lstStyle/>
        <a:p>
          <a:endParaRPr lang="zh-CN" altLang="en-US"/>
        </a:p>
      </dgm:t>
    </dgm:pt>
    <dgm:pt modelId="{95790696-D0D8-481A-B483-C3E6766323C6}" type="pres">
      <dgm:prSet presAssocID="{560424A8-2122-406B-AC72-7BBC619F167D}" presName="childShape" presStyleCnt="0"/>
      <dgm:spPr/>
    </dgm:pt>
    <dgm:pt modelId="{092E8646-17A3-498F-B415-BEAE62F755FF}" type="pres">
      <dgm:prSet presAssocID="{0668FC65-9D93-426A-82EF-78493D16A063}" presName="Name13" presStyleLbl="parChTrans1D2" presStyleIdx="0" presStyleCnt="7"/>
      <dgm:spPr/>
      <dgm:t>
        <a:bodyPr/>
        <a:lstStyle/>
        <a:p>
          <a:endParaRPr lang="zh-CN" altLang="en-US"/>
        </a:p>
      </dgm:t>
    </dgm:pt>
    <dgm:pt modelId="{F6F71B6A-AFED-4D23-BFF2-6A1948986F99}" type="pres">
      <dgm:prSet presAssocID="{B7FD00E0-3874-4CF4-A263-E7A514C6940F}" presName="childText" presStyleLbl="bgAcc1" presStyleIdx="0" presStyleCnt="7" custScaleX="303159" custScaleY="99248">
        <dgm:presLayoutVars>
          <dgm:bulletEnabled val="1"/>
        </dgm:presLayoutVars>
      </dgm:prSet>
      <dgm:spPr/>
      <dgm:t>
        <a:bodyPr/>
        <a:lstStyle/>
        <a:p>
          <a:endParaRPr lang="zh-CN" altLang="en-US"/>
        </a:p>
      </dgm:t>
    </dgm:pt>
    <dgm:pt modelId="{88CC3B7B-F575-495C-A007-130197F06258}" type="pres">
      <dgm:prSet presAssocID="{B2782803-F67E-442B-91AB-C39C1D386C80}" presName="Name13" presStyleLbl="parChTrans1D2" presStyleIdx="1" presStyleCnt="7"/>
      <dgm:spPr/>
      <dgm:t>
        <a:bodyPr/>
        <a:lstStyle/>
        <a:p>
          <a:endParaRPr lang="zh-CN" altLang="en-US"/>
        </a:p>
      </dgm:t>
    </dgm:pt>
    <dgm:pt modelId="{4331C861-5357-462F-8775-57BF29B0C981}" type="pres">
      <dgm:prSet presAssocID="{ECEC2A69-135F-46EF-B375-F0B6835FA9C7}" presName="childText" presStyleLbl="bgAcc1" presStyleIdx="1" presStyleCnt="7" custScaleX="303159" custScaleY="99248">
        <dgm:presLayoutVars>
          <dgm:bulletEnabled val="1"/>
        </dgm:presLayoutVars>
      </dgm:prSet>
      <dgm:spPr/>
      <dgm:t>
        <a:bodyPr/>
        <a:lstStyle/>
        <a:p>
          <a:endParaRPr lang="zh-CN" altLang="en-US"/>
        </a:p>
      </dgm:t>
    </dgm:pt>
    <dgm:pt modelId="{3D9B77B3-6C8C-43DC-827F-656531D25E15}" type="pres">
      <dgm:prSet presAssocID="{159FC34F-1C85-4D3F-B308-7A8B049DAAE4}" presName="Name13" presStyleLbl="parChTrans1D2" presStyleIdx="2" presStyleCnt="7"/>
      <dgm:spPr/>
      <dgm:t>
        <a:bodyPr/>
        <a:lstStyle/>
        <a:p>
          <a:endParaRPr lang="zh-CN" altLang="en-US"/>
        </a:p>
      </dgm:t>
    </dgm:pt>
    <dgm:pt modelId="{359508C5-C7EC-4D09-8C96-9AAB90382C35}" type="pres">
      <dgm:prSet presAssocID="{B87BB662-AC40-448A-B87D-9609B44050DA}" presName="childText" presStyleLbl="bgAcc1" presStyleIdx="2" presStyleCnt="7" custScaleX="295658">
        <dgm:presLayoutVars>
          <dgm:bulletEnabled val="1"/>
        </dgm:presLayoutVars>
      </dgm:prSet>
      <dgm:spPr/>
      <dgm:t>
        <a:bodyPr/>
        <a:lstStyle/>
        <a:p>
          <a:endParaRPr lang="zh-CN" altLang="en-US"/>
        </a:p>
      </dgm:t>
    </dgm:pt>
    <dgm:pt modelId="{1C4F8CF6-CDC4-4C1F-88BA-A09C694F90AC}" type="pres">
      <dgm:prSet presAssocID="{3DBBB974-265A-4B2D-8C72-48621AAD0AD2}" presName="Name13" presStyleLbl="parChTrans1D2" presStyleIdx="3" presStyleCnt="7"/>
      <dgm:spPr/>
      <dgm:t>
        <a:bodyPr/>
        <a:lstStyle/>
        <a:p>
          <a:endParaRPr lang="zh-CN" altLang="en-US"/>
        </a:p>
      </dgm:t>
    </dgm:pt>
    <dgm:pt modelId="{1ADCC40F-82CB-46A2-96E3-5E68468B725E}" type="pres">
      <dgm:prSet presAssocID="{5A21418E-6A03-456F-984B-BE9FF8E52FAD}" presName="childText" presStyleLbl="bgAcc1" presStyleIdx="3" presStyleCnt="7" custScaleX="295658">
        <dgm:presLayoutVars>
          <dgm:bulletEnabled val="1"/>
        </dgm:presLayoutVars>
      </dgm:prSet>
      <dgm:spPr/>
      <dgm:t>
        <a:bodyPr/>
        <a:lstStyle/>
        <a:p>
          <a:endParaRPr lang="zh-CN" altLang="en-US"/>
        </a:p>
      </dgm:t>
    </dgm:pt>
    <dgm:pt modelId="{8C0DDA32-D8D3-4DE5-B910-33350A745C28}" type="pres">
      <dgm:prSet presAssocID="{39F1AE66-DA21-40FF-921A-E01DE95FD848}" presName="Name13" presStyleLbl="parChTrans1D2" presStyleIdx="4" presStyleCnt="7"/>
      <dgm:spPr/>
      <dgm:t>
        <a:bodyPr/>
        <a:lstStyle/>
        <a:p>
          <a:endParaRPr lang="zh-CN" altLang="en-US"/>
        </a:p>
      </dgm:t>
    </dgm:pt>
    <dgm:pt modelId="{AA4DB37C-79E2-430C-8138-4E59869AAD71}" type="pres">
      <dgm:prSet presAssocID="{EF62DEA4-A2A5-4597-89DC-1AB3351B2DFA}" presName="childText" presStyleLbl="bgAcc1" presStyleIdx="4" presStyleCnt="7" custScaleX="295658">
        <dgm:presLayoutVars>
          <dgm:bulletEnabled val="1"/>
        </dgm:presLayoutVars>
      </dgm:prSet>
      <dgm:spPr/>
      <dgm:t>
        <a:bodyPr/>
        <a:lstStyle/>
        <a:p>
          <a:endParaRPr lang="zh-CN" altLang="en-US"/>
        </a:p>
      </dgm:t>
    </dgm:pt>
    <dgm:pt modelId="{B92D5B8A-0973-4561-A476-75CD63772B1C}" type="pres">
      <dgm:prSet presAssocID="{C56F46F0-00E0-419E-B2F4-C43A05B6F6CA}" presName="Name13" presStyleLbl="parChTrans1D2" presStyleIdx="5" presStyleCnt="7"/>
      <dgm:spPr/>
      <dgm:t>
        <a:bodyPr/>
        <a:lstStyle/>
        <a:p>
          <a:endParaRPr lang="zh-CN" altLang="en-US"/>
        </a:p>
      </dgm:t>
    </dgm:pt>
    <dgm:pt modelId="{F207D76C-EF85-479C-B491-EEA939C10F5A}" type="pres">
      <dgm:prSet presAssocID="{FB63126C-E826-4564-BBF7-9717FC911AFD}" presName="childText" presStyleLbl="bgAcc1" presStyleIdx="5" presStyleCnt="7" custScaleX="295658">
        <dgm:presLayoutVars>
          <dgm:bulletEnabled val="1"/>
        </dgm:presLayoutVars>
      </dgm:prSet>
      <dgm:spPr/>
      <dgm:t>
        <a:bodyPr/>
        <a:lstStyle/>
        <a:p>
          <a:endParaRPr lang="zh-CN" altLang="en-US"/>
        </a:p>
      </dgm:t>
    </dgm:pt>
    <dgm:pt modelId="{03153788-70EA-4C91-8F8C-B8B337A0AE16}" type="pres">
      <dgm:prSet presAssocID="{35C311CE-E8E4-4446-ACA6-6FC2068ED1E0}" presName="Name13" presStyleLbl="parChTrans1D2" presStyleIdx="6" presStyleCnt="7"/>
      <dgm:spPr/>
      <dgm:t>
        <a:bodyPr/>
        <a:lstStyle/>
        <a:p>
          <a:endParaRPr lang="zh-CN" altLang="en-US"/>
        </a:p>
      </dgm:t>
    </dgm:pt>
    <dgm:pt modelId="{9B54F7B8-DC55-43CD-8A8A-2BEF796C44C2}" type="pres">
      <dgm:prSet presAssocID="{94F527E5-4493-4D1A-B827-1ADD72A41F5D}" presName="childText" presStyleLbl="bgAcc1" presStyleIdx="6" presStyleCnt="7" custScaleX="295658">
        <dgm:presLayoutVars>
          <dgm:bulletEnabled val="1"/>
        </dgm:presLayoutVars>
      </dgm:prSet>
      <dgm:spPr/>
      <dgm:t>
        <a:bodyPr/>
        <a:lstStyle/>
        <a:p>
          <a:endParaRPr lang="zh-CN" altLang="en-US"/>
        </a:p>
      </dgm:t>
    </dgm:pt>
  </dgm:ptLst>
  <dgm:cxnLst>
    <dgm:cxn modelId="{B4289648-FC2B-4625-A3F2-D1D32F53992D}" type="presOf" srcId="{39F1AE66-DA21-40FF-921A-E01DE95FD848}" destId="{8C0DDA32-D8D3-4DE5-B910-33350A745C28}" srcOrd="0" destOrd="0" presId="urn:microsoft.com/office/officeart/2005/8/layout/hierarchy3"/>
    <dgm:cxn modelId="{4BC2C1EA-778A-4AB0-BFFB-F66684FCF718}" srcId="{560424A8-2122-406B-AC72-7BBC619F167D}" destId="{ECEC2A69-135F-46EF-B375-F0B6835FA9C7}" srcOrd="1" destOrd="0" parTransId="{B2782803-F67E-442B-91AB-C39C1D386C80}" sibTransId="{F09FC359-BAA9-420B-A76E-65CA8E5DDD83}"/>
    <dgm:cxn modelId="{E410D4D2-A972-4220-A05E-EDEAADCEDA46}" type="presOf" srcId="{159FC34F-1C85-4D3F-B308-7A8B049DAAE4}" destId="{3D9B77B3-6C8C-43DC-827F-656531D25E15}" srcOrd="0" destOrd="0" presId="urn:microsoft.com/office/officeart/2005/8/layout/hierarchy3"/>
    <dgm:cxn modelId="{4117B84D-E6AA-4585-B21D-CEB81BF6A8BD}" type="presOf" srcId="{FB63126C-E826-4564-BBF7-9717FC911AFD}" destId="{F207D76C-EF85-479C-B491-EEA939C10F5A}" srcOrd="0" destOrd="0" presId="urn:microsoft.com/office/officeart/2005/8/layout/hierarchy3"/>
    <dgm:cxn modelId="{A9562002-82BB-4740-ADA9-BED63CB41923}" type="presOf" srcId="{560424A8-2122-406B-AC72-7BBC619F167D}" destId="{A3BF8C80-8A92-499A-AEEC-D4BE47873FEF}" srcOrd="1" destOrd="0" presId="urn:microsoft.com/office/officeart/2005/8/layout/hierarchy3"/>
    <dgm:cxn modelId="{CAFBEDC5-7A46-425A-9B6A-856D5778B16F}" type="presOf" srcId="{35C311CE-E8E4-4446-ACA6-6FC2068ED1E0}" destId="{03153788-70EA-4C91-8F8C-B8B337A0AE16}" srcOrd="0" destOrd="0" presId="urn:microsoft.com/office/officeart/2005/8/layout/hierarchy3"/>
    <dgm:cxn modelId="{07D570B9-D3BD-4217-BF97-8AA2B935CCE3}" type="presOf" srcId="{2FF1ACD9-AD75-487B-B18F-765F6F019ADD}" destId="{ADF4C030-5DA7-4B62-8B39-9B56AD64D841}" srcOrd="0" destOrd="0" presId="urn:microsoft.com/office/officeart/2005/8/layout/hierarchy3"/>
    <dgm:cxn modelId="{5E543242-6399-414A-A3A9-79349408F444}" type="presOf" srcId="{B7FD00E0-3874-4CF4-A263-E7A514C6940F}" destId="{F6F71B6A-AFED-4D23-BFF2-6A1948986F99}" srcOrd="0" destOrd="0" presId="urn:microsoft.com/office/officeart/2005/8/layout/hierarchy3"/>
    <dgm:cxn modelId="{96C823D9-D530-4C1B-9A1F-436369B985A3}" srcId="{560424A8-2122-406B-AC72-7BBC619F167D}" destId="{B87BB662-AC40-448A-B87D-9609B44050DA}" srcOrd="2" destOrd="0" parTransId="{159FC34F-1C85-4D3F-B308-7A8B049DAAE4}" sibTransId="{498A68E9-6E10-4738-B25D-21BE7FDBCBFF}"/>
    <dgm:cxn modelId="{59A6B5E7-BC0F-484C-B8DE-A0ACB654F5A5}" srcId="{560424A8-2122-406B-AC72-7BBC619F167D}" destId="{94F527E5-4493-4D1A-B827-1ADD72A41F5D}" srcOrd="6" destOrd="0" parTransId="{35C311CE-E8E4-4446-ACA6-6FC2068ED1E0}" sibTransId="{43DA2B45-F637-4B7D-9CCB-26CE5EEC3155}"/>
    <dgm:cxn modelId="{DC868008-E911-4A92-BFD1-94A9D091FD9E}" type="presOf" srcId="{C56F46F0-00E0-419E-B2F4-C43A05B6F6CA}" destId="{B92D5B8A-0973-4561-A476-75CD63772B1C}" srcOrd="0" destOrd="0" presId="urn:microsoft.com/office/officeart/2005/8/layout/hierarchy3"/>
    <dgm:cxn modelId="{E5E3A405-1A2C-4D82-BDBC-918A1CF82F53}" type="presOf" srcId="{94F527E5-4493-4D1A-B827-1ADD72A41F5D}" destId="{9B54F7B8-DC55-43CD-8A8A-2BEF796C44C2}" srcOrd="0" destOrd="0" presId="urn:microsoft.com/office/officeart/2005/8/layout/hierarchy3"/>
    <dgm:cxn modelId="{A7A72A7D-6E9D-449E-8E28-6837E4657023}" type="presOf" srcId="{0668FC65-9D93-426A-82EF-78493D16A063}" destId="{092E8646-17A3-498F-B415-BEAE62F755FF}" srcOrd="0" destOrd="0" presId="urn:microsoft.com/office/officeart/2005/8/layout/hierarchy3"/>
    <dgm:cxn modelId="{F6FB3503-6B68-423C-9F36-4804B76C549B}" type="presOf" srcId="{560424A8-2122-406B-AC72-7BBC619F167D}" destId="{6EE70251-27B0-48C0-B2F7-781EDC084944}" srcOrd="0" destOrd="0" presId="urn:microsoft.com/office/officeart/2005/8/layout/hierarchy3"/>
    <dgm:cxn modelId="{0246ED9B-4FD7-4530-A93C-96E772F12C16}" srcId="{2FF1ACD9-AD75-487B-B18F-765F6F019ADD}" destId="{560424A8-2122-406B-AC72-7BBC619F167D}" srcOrd="0" destOrd="0" parTransId="{CE7F747C-FD44-40FA-95A6-92AAA6E0792C}" sibTransId="{D8D5B54B-9C0A-4549-AB0D-F3988EF2C7FC}"/>
    <dgm:cxn modelId="{A497220B-7256-4375-8344-2B6570015022}" srcId="{560424A8-2122-406B-AC72-7BBC619F167D}" destId="{EF62DEA4-A2A5-4597-89DC-1AB3351B2DFA}" srcOrd="4" destOrd="0" parTransId="{39F1AE66-DA21-40FF-921A-E01DE95FD848}" sibTransId="{1CF0DBF3-6937-4504-906B-DA3FC761D276}"/>
    <dgm:cxn modelId="{1C785A7A-A293-43AE-8967-E9136F4E9454}" type="presOf" srcId="{B87BB662-AC40-448A-B87D-9609B44050DA}" destId="{359508C5-C7EC-4D09-8C96-9AAB90382C35}" srcOrd="0" destOrd="0" presId="urn:microsoft.com/office/officeart/2005/8/layout/hierarchy3"/>
    <dgm:cxn modelId="{E7202D5A-55E4-412E-942D-648FEA4AA989}" type="presOf" srcId="{3DBBB974-265A-4B2D-8C72-48621AAD0AD2}" destId="{1C4F8CF6-CDC4-4C1F-88BA-A09C694F90AC}" srcOrd="0" destOrd="0" presId="urn:microsoft.com/office/officeart/2005/8/layout/hierarchy3"/>
    <dgm:cxn modelId="{4F88161B-B408-462B-8927-93CE6F21E7AC}" type="presOf" srcId="{5A21418E-6A03-456F-984B-BE9FF8E52FAD}" destId="{1ADCC40F-82CB-46A2-96E3-5E68468B725E}" srcOrd="0" destOrd="0" presId="urn:microsoft.com/office/officeart/2005/8/layout/hierarchy3"/>
    <dgm:cxn modelId="{996B4B83-D66D-4F5B-B818-B840DE2B611B}" type="presOf" srcId="{EF62DEA4-A2A5-4597-89DC-1AB3351B2DFA}" destId="{AA4DB37C-79E2-430C-8138-4E59869AAD71}" srcOrd="0" destOrd="0" presId="urn:microsoft.com/office/officeart/2005/8/layout/hierarchy3"/>
    <dgm:cxn modelId="{EF91BF87-F7BA-46BC-8351-8526C62C9399}" srcId="{560424A8-2122-406B-AC72-7BBC619F167D}" destId="{FB63126C-E826-4564-BBF7-9717FC911AFD}" srcOrd="5" destOrd="0" parTransId="{C56F46F0-00E0-419E-B2F4-C43A05B6F6CA}" sibTransId="{3775CEB0-C800-4FD3-A81F-F0895B5881FA}"/>
    <dgm:cxn modelId="{F86110DB-BF5A-4665-9F98-4F50B2194924}" type="presOf" srcId="{ECEC2A69-135F-46EF-B375-F0B6835FA9C7}" destId="{4331C861-5357-462F-8775-57BF29B0C981}" srcOrd="0" destOrd="0" presId="urn:microsoft.com/office/officeart/2005/8/layout/hierarchy3"/>
    <dgm:cxn modelId="{3DFA02B8-7C2C-4054-9FDD-0B3D05E6C2D9}" srcId="{560424A8-2122-406B-AC72-7BBC619F167D}" destId="{5A21418E-6A03-456F-984B-BE9FF8E52FAD}" srcOrd="3" destOrd="0" parTransId="{3DBBB974-265A-4B2D-8C72-48621AAD0AD2}" sibTransId="{4A1C1779-ECBA-40DB-85AF-F349FA66E45A}"/>
    <dgm:cxn modelId="{62BC2565-2B55-496A-9E10-B5F0D085B39F}" srcId="{560424A8-2122-406B-AC72-7BBC619F167D}" destId="{B7FD00E0-3874-4CF4-A263-E7A514C6940F}" srcOrd="0" destOrd="0" parTransId="{0668FC65-9D93-426A-82EF-78493D16A063}" sibTransId="{B3CEBD21-5A06-47FE-93EC-7E06F6B829FE}"/>
    <dgm:cxn modelId="{7C462A9A-7559-42BF-B8B3-6973FE39FF4D}" type="presOf" srcId="{B2782803-F67E-442B-91AB-C39C1D386C80}" destId="{88CC3B7B-F575-495C-A007-130197F06258}" srcOrd="0" destOrd="0" presId="urn:microsoft.com/office/officeart/2005/8/layout/hierarchy3"/>
    <dgm:cxn modelId="{630332A7-F7FD-4C3B-B84D-0CCA01666221}" type="presParOf" srcId="{ADF4C030-5DA7-4B62-8B39-9B56AD64D841}" destId="{E1A72A0C-25E0-4877-A121-0D905F28B621}" srcOrd="0" destOrd="0" presId="urn:microsoft.com/office/officeart/2005/8/layout/hierarchy3"/>
    <dgm:cxn modelId="{D1545B86-3799-48B8-844E-84EEDFF896E4}" type="presParOf" srcId="{E1A72A0C-25E0-4877-A121-0D905F28B621}" destId="{8A134ECD-CB19-4920-BC57-27A5B40E01F9}" srcOrd="0" destOrd="0" presId="urn:microsoft.com/office/officeart/2005/8/layout/hierarchy3"/>
    <dgm:cxn modelId="{1B2A8710-ADBA-4317-8D68-C6445E733C3E}" type="presParOf" srcId="{8A134ECD-CB19-4920-BC57-27A5B40E01F9}" destId="{6EE70251-27B0-48C0-B2F7-781EDC084944}" srcOrd="0" destOrd="0" presId="urn:microsoft.com/office/officeart/2005/8/layout/hierarchy3"/>
    <dgm:cxn modelId="{54740018-87D1-4AE4-9D5C-AFF079716A83}" type="presParOf" srcId="{8A134ECD-CB19-4920-BC57-27A5B40E01F9}" destId="{A3BF8C80-8A92-499A-AEEC-D4BE47873FEF}" srcOrd="1" destOrd="0" presId="urn:microsoft.com/office/officeart/2005/8/layout/hierarchy3"/>
    <dgm:cxn modelId="{B4398967-BA32-4AFB-82C1-CB8C01A89520}" type="presParOf" srcId="{E1A72A0C-25E0-4877-A121-0D905F28B621}" destId="{95790696-D0D8-481A-B483-C3E6766323C6}" srcOrd="1" destOrd="0" presId="urn:microsoft.com/office/officeart/2005/8/layout/hierarchy3"/>
    <dgm:cxn modelId="{E6775B7A-AFF8-4A99-B084-057F477764A0}" type="presParOf" srcId="{95790696-D0D8-481A-B483-C3E6766323C6}" destId="{092E8646-17A3-498F-B415-BEAE62F755FF}" srcOrd="0" destOrd="0" presId="urn:microsoft.com/office/officeart/2005/8/layout/hierarchy3"/>
    <dgm:cxn modelId="{98922B9B-82A3-453C-9F9D-D162698B2735}" type="presParOf" srcId="{95790696-D0D8-481A-B483-C3E6766323C6}" destId="{F6F71B6A-AFED-4D23-BFF2-6A1948986F99}" srcOrd="1" destOrd="0" presId="urn:microsoft.com/office/officeart/2005/8/layout/hierarchy3"/>
    <dgm:cxn modelId="{BE71F46D-0BB7-4DB5-B052-11E2F09204CF}" type="presParOf" srcId="{95790696-D0D8-481A-B483-C3E6766323C6}" destId="{88CC3B7B-F575-495C-A007-130197F06258}" srcOrd="2" destOrd="0" presId="urn:microsoft.com/office/officeart/2005/8/layout/hierarchy3"/>
    <dgm:cxn modelId="{5470DE0D-142B-4AE7-8739-651E0FEF596D}" type="presParOf" srcId="{95790696-D0D8-481A-B483-C3E6766323C6}" destId="{4331C861-5357-462F-8775-57BF29B0C981}" srcOrd="3" destOrd="0" presId="urn:microsoft.com/office/officeart/2005/8/layout/hierarchy3"/>
    <dgm:cxn modelId="{10B5CFA4-4D65-4ED6-ABAE-855A3AA8616C}" type="presParOf" srcId="{95790696-D0D8-481A-B483-C3E6766323C6}" destId="{3D9B77B3-6C8C-43DC-827F-656531D25E15}" srcOrd="4" destOrd="0" presId="urn:microsoft.com/office/officeart/2005/8/layout/hierarchy3"/>
    <dgm:cxn modelId="{4F6B96B2-1D5B-4180-9503-9D21B487B4A6}" type="presParOf" srcId="{95790696-D0D8-481A-B483-C3E6766323C6}" destId="{359508C5-C7EC-4D09-8C96-9AAB90382C35}" srcOrd="5" destOrd="0" presId="urn:microsoft.com/office/officeart/2005/8/layout/hierarchy3"/>
    <dgm:cxn modelId="{96179438-A5FE-42A7-B48B-49067FE7470F}" type="presParOf" srcId="{95790696-D0D8-481A-B483-C3E6766323C6}" destId="{1C4F8CF6-CDC4-4C1F-88BA-A09C694F90AC}" srcOrd="6" destOrd="0" presId="urn:microsoft.com/office/officeart/2005/8/layout/hierarchy3"/>
    <dgm:cxn modelId="{F5C0A622-34F9-4ED7-9443-A14300D714EB}" type="presParOf" srcId="{95790696-D0D8-481A-B483-C3E6766323C6}" destId="{1ADCC40F-82CB-46A2-96E3-5E68468B725E}" srcOrd="7" destOrd="0" presId="urn:microsoft.com/office/officeart/2005/8/layout/hierarchy3"/>
    <dgm:cxn modelId="{2219B223-C21F-43C8-8CAF-07810643914F}" type="presParOf" srcId="{95790696-D0D8-481A-B483-C3E6766323C6}" destId="{8C0DDA32-D8D3-4DE5-B910-33350A745C28}" srcOrd="8" destOrd="0" presId="urn:microsoft.com/office/officeart/2005/8/layout/hierarchy3"/>
    <dgm:cxn modelId="{53E47B73-D703-4B77-A97B-267A4B7C9E6D}" type="presParOf" srcId="{95790696-D0D8-481A-B483-C3E6766323C6}" destId="{AA4DB37C-79E2-430C-8138-4E59869AAD71}" srcOrd="9" destOrd="0" presId="urn:microsoft.com/office/officeart/2005/8/layout/hierarchy3"/>
    <dgm:cxn modelId="{A53F0697-B471-4DF5-A0E4-E3060E0E32EB}" type="presParOf" srcId="{95790696-D0D8-481A-B483-C3E6766323C6}" destId="{B92D5B8A-0973-4561-A476-75CD63772B1C}" srcOrd="10" destOrd="0" presId="urn:microsoft.com/office/officeart/2005/8/layout/hierarchy3"/>
    <dgm:cxn modelId="{7080821C-AF9A-4CB1-A5E6-F4DC9ACAE9A5}" type="presParOf" srcId="{95790696-D0D8-481A-B483-C3E6766323C6}" destId="{F207D76C-EF85-479C-B491-EEA939C10F5A}" srcOrd="11" destOrd="0" presId="urn:microsoft.com/office/officeart/2005/8/layout/hierarchy3"/>
    <dgm:cxn modelId="{6A1D12DB-CEB6-4703-B259-5BAAAEC0385C}" type="presParOf" srcId="{95790696-D0D8-481A-B483-C3E6766323C6}" destId="{03153788-70EA-4C91-8F8C-B8B337A0AE16}" srcOrd="12" destOrd="0" presId="urn:microsoft.com/office/officeart/2005/8/layout/hierarchy3"/>
    <dgm:cxn modelId="{C2D50ED2-2E63-492E-BD4B-904B6BDFD6F5}" type="presParOf" srcId="{95790696-D0D8-481A-B483-C3E6766323C6}" destId="{9B54F7B8-DC55-43CD-8A8A-2BEF796C44C2}" srcOrd="13" destOrd="0" presId="urn:microsoft.com/office/officeart/2005/8/layout/hierarchy3"/>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7438D3-7981-440A-ABD3-720398FF23FD}" type="doc">
      <dgm:prSet loTypeId="urn:microsoft.com/office/officeart/2009/layout/CircleArrowProcess" loCatId="cycle" qsTypeId="urn:microsoft.com/office/officeart/2005/8/quickstyle/simple1" qsCatId="simple" csTypeId="urn:microsoft.com/office/officeart/2005/8/colors/accent2_1" csCatId="accent2" phldr="1"/>
      <dgm:spPr/>
      <dgm:t>
        <a:bodyPr/>
        <a:lstStyle/>
        <a:p>
          <a:endParaRPr lang="zh-CN" altLang="en-US"/>
        </a:p>
      </dgm:t>
    </dgm:pt>
    <dgm:pt modelId="{9D72DEB7-A672-47A1-AD9B-B5F8E562B3BC}">
      <dgm:prSet phldrT="[文本]" custT="1"/>
      <dgm:spPr/>
      <dgm:t>
        <a:bodyPr/>
        <a:lstStyle/>
        <a:p>
          <a:r>
            <a:rPr lang="zh-CN" altLang="en-US" sz="2600" dirty="0">
              <a:solidFill>
                <a:srgbClr val="C00000"/>
              </a:solidFill>
              <a:latin typeface="华文行楷" panose="02010800040101010101" pitchFamily="2" charset="-122"/>
              <a:ea typeface="华文行楷" panose="02010800040101010101" pitchFamily="2" charset="-122"/>
            </a:rPr>
            <a:t>系统调用是什么？</a:t>
          </a:r>
        </a:p>
      </dgm:t>
    </dgm:pt>
    <dgm:pt modelId="{42437E23-09AF-4F5E-8BBF-8D514CB103CD}" type="parTrans" cxnId="{F8F89AFA-8242-4B16-83FE-957BF2DC4E24}">
      <dgm:prSet/>
      <dgm:spPr/>
      <dgm:t>
        <a:bodyPr/>
        <a:lstStyle/>
        <a:p>
          <a:endParaRPr lang="zh-CN" altLang="en-US" sz="2600">
            <a:latin typeface="华文行楷" panose="02010800040101010101" pitchFamily="2" charset="-122"/>
            <a:ea typeface="华文行楷" panose="02010800040101010101" pitchFamily="2" charset="-122"/>
          </a:endParaRPr>
        </a:p>
      </dgm:t>
    </dgm:pt>
    <dgm:pt modelId="{4D25CF55-AD61-4831-B5D8-3348A9C5F419}" type="sibTrans" cxnId="{F8F89AFA-8242-4B16-83FE-957BF2DC4E24}">
      <dgm:prSet/>
      <dgm:spPr/>
      <dgm:t>
        <a:bodyPr/>
        <a:lstStyle/>
        <a:p>
          <a:endParaRPr lang="zh-CN" altLang="en-US" sz="2600">
            <a:latin typeface="华文行楷" panose="02010800040101010101" pitchFamily="2" charset="-122"/>
            <a:ea typeface="华文行楷" panose="02010800040101010101" pitchFamily="2" charset="-122"/>
          </a:endParaRPr>
        </a:p>
      </dgm:t>
    </dgm:pt>
    <dgm:pt modelId="{A9181251-C2B4-40B4-A975-B2B65FF46D0C}">
      <dgm:prSet phldrT="[文本]" custT="1"/>
      <dgm:spPr/>
      <dgm:t>
        <a:bodyPr/>
        <a:lstStyle/>
        <a:p>
          <a:r>
            <a:rPr lang="zh-CN" altLang="en-US" sz="2600" dirty="0">
              <a:solidFill>
                <a:srgbClr val="C00000"/>
              </a:solidFill>
              <a:latin typeface="华文行楷" panose="02010800040101010101" pitchFamily="2" charset="-122"/>
              <a:ea typeface="华文行楷" panose="02010800040101010101" pitchFamily="2" charset="-122"/>
            </a:rPr>
            <a:t>系统调用的作用</a:t>
          </a:r>
        </a:p>
      </dgm:t>
    </dgm:pt>
    <dgm:pt modelId="{EBCC515F-58E2-4CC7-9FF6-84456C587B41}" type="parTrans" cxnId="{3115A91C-A88B-46D7-8E37-914B666AEC9E}">
      <dgm:prSet/>
      <dgm:spPr/>
      <dgm:t>
        <a:bodyPr/>
        <a:lstStyle/>
        <a:p>
          <a:endParaRPr lang="zh-CN" altLang="en-US" sz="2600">
            <a:latin typeface="华文行楷" panose="02010800040101010101" pitchFamily="2" charset="-122"/>
            <a:ea typeface="华文行楷" panose="02010800040101010101" pitchFamily="2" charset="-122"/>
          </a:endParaRPr>
        </a:p>
      </dgm:t>
    </dgm:pt>
    <dgm:pt modelId="{2EF5D1B6-9B51-437C-8512-B5B528041D9D}" type="sibTrans" cxnId="{3115A91C-A88B-46D7-8E37-914B666AEC9E}">
      <dgm:prSet/>
      <dgm:spPr/>
      <dgm:t>
        <a:bodyPr/>
        <a:lstStyle/>
        <a:p>
          <a:endParaRPr lang="zh-CN" altLang="en-US" sz="2600">
            <a:latin typeface="华文行楷" panose="02010800040101010101" pitchFamily="2" charset="-122"/>
            <a:ea typeface="华文行楷" panose="02010800040101010101" pitchFamily="2" charset="-122"/>
          </a:endParaRPr>
        </a:p>
      </dgm:t>
    </dgm:pt>
    <dgm:pt modelId="{660B5BBD-670C-4C75-AF0F-458F8528FEDE}">
      <dgm:prSet phldrT="[文本]" custT="1"/>
      <dgm:spPr/>
      <dgm:t>
        <a:bodyPr/>
        <a:lstStyle/>
        <a:p>
          <a:r>
            <a:rPr lang="zh-CN" altLang="en-US" sz="2600" dirty="0">
              <a:solidFill>
                <a:srgbClr val="C00000"/>
              </a:solidFill>
              <a:latin typeface="华文行楷" panose="02010800040101010101" pitchFamily="2" charset="-122"/>
              <a:ea typeface="华文行楷" panose="02010800040101010101" pitchFamily="2" charset="-122"/>
            </a:rPr>
            <a:t>典型系统调用</a:t>
          </a:r>
          <a:endParaRPr lang="en-US" altLang="zh-CN" sz="2600" dirty="0">
            <a:solidFill>
              <a:srgbClr val="C00000"/>
            </a:solidFill>
            <a:latin typeface="华文行楷" panose="02010800040101010101" pitchFamily="2" charset="-122"/>
            <a:ea typeface="华文行楷" panose="02010800040101010101" pitchFamily="2" charset="-122"/>
          </a:endParaRPr>
        </a:p>
        <a:p>
          <a:r>
            <a:rPr lang="zh-CN" altLang="en-US" sz="2600" dirty="0">
              <a:solidFill>
                <a:srgbClr val="C00000"/>
              </a:solidFill>
              <a:latin typeface="华文行楷" panose="02010800040101010101" pitchFamily="2" charset="-122"/>
              <a:ea typeface="华文行楷" panose="02010800040101010101" pitchFamily="2" charset="-122"/>
            </a:rPr>
            <a:t>举例</a:t>
          </a:r>
        </a:p>
      </dgm:t>
    </dgm:pt>
    <dgm:pt modelId="{FCBB0B2A-A3B1-4B75-ACC7-5BBAB6942DC7}" type="parTrans" cxnId="{371CE929-A754-426C-AB41-9DC7E2125DE8}">
      <dgm:prSet/>
      <dgm:spPr/>
      <dgm:t>
        <a:bodyPr/>
        <a:lstStyle/>
        <a:p>
          <a:endParaRPr lang="zh-CN" altLang="en-US" sz="2600">
            <a:latin typeface="华文行楷" panose="02010800040101010101" pitchFamily="2" charset="-122"/>
            <a:ea typeface="华文行楷" panose="02010800040101010101" pitchFamily="2" charset="-122"/>
          </a:endParaRPr>
        </a:p>
      </dgm:t>
    </dgm:pt>
    <dgm:pt modelId="{A3C716E8-F15B-4B9A-A8EC-782A71A2CE1E}" type="sibTrans" cxnId="{371CE929-A754-426C-AB41-9DC7E2125DE8}">
      <dgm:prSet/>
      <dgm:spPr/>
      <dgm:t>
        <a:bodyPr/>
        <a:lstStyle/>
        <a:p>
          <a:endParaRPr lang="zh-CN" altLang="en-US" sz="2600">
            <a:latin typeface="华文行楷" panose="02010800040101010101" pitchFamily="2" charset="-122"/>
            <a:ea typeface="华文行楷" panose="02010800040101010101" pitchFamily="2" charset="-122"/>
          </a:endParaRPr>
        </a:p>
      </dgm:t>
    </dgm:pt>
    <dgm:pt modelId="{58CC878A-C3A0-429A-88F7-57AD6523D868}" type="pres">
      <dgm:prSet presAssocID="{E57438D3-7981-440A-ABD3-720398FF23FD}" presName="Name0" presStyleCnt="0">
        <dgm:presLayoutVars>
          <dgm:chMax val="7"/>
          <dgm:chPref val="7"/>
          <dgm:dir/>
          <dgm:animLvl val="lvl"/>
        </dgm:presLayoutVars>
      </dgm:prSet>
      <dgm:spPr/>
      <dgm:t>
        <a:bodyPr/>
        <a:lstStyle/>
        <a:p>
          <a:endParaRPr lang="zh-CN" altLang="en-US"/>
        </a:p>
      </dgm:t>
    </dgm:pt>
    <dgm:pt modelId="{48FCA95E-4B53-4CFF-A5E0-B61B807AF478}" type="pres">
      <dgm:prSet presAssocID="{9D72DEB7-A672-47A1-AD9B-B5F8E562B3BC}" presName="Accent1" presStyleCnt="0"/>
      <dgm:spPr/>
    </dgm:pt>
    <dgm:pt modelId="{4DBA84B1-9D43-4A5A-B43D-0064DC3E2195}" type="pres">
      <dgm:prSet presAssocID="{9D72DEB7-A672-47A1-AD9B-B5F8E562B3BC}" presName="Accent" presStyleLbl="node1" presStyleIdx="0" presStyleCnt="3" custScaleX="156022"/>
      <dgm:spPr>
        <a:ln>
          <a:solidFill>
            <a:schemeClr val="accent3">
              <a:lumMod val="75000"/>
            </a:schemeClr>
          </a:solidFill>
        </a:ln>
      </dgm:spPr>
    </dgm:pt>
    <dgm:pt modelId="{F1AC33D9-03F7-4811-AC92-4682B8EB7089}" type="pres">
      <dgm:prSet presAssocID="{9D72DEB7-A672-47A1-AD9B-B5F8E562B3BC}" presName="Parent1" presStyleLbl="revTx" presStyleIdx="0" presStyleCnt="3" custScaleX="168821">
        <dgm:presLayoutVars>
          <dgm:chMax val="1"/>
          <dgm:chPref val="1"/>
          <dgm:bulletEnabled val="1"/>
        </dgm:presLayoutVars>
      </dgm:prSet>
      <dgm:spPr/>
      <dgm:t>
        <a:bodyPr/>
        <a:lstStyle/>
        <a:p>
          <a:endParaRPr lang="zh-CN" altLang="en-US"/>
        </a:p>
      </dgm:t>
    </dgm:pt>
    <dgm:pt modelId="{0596D774-16DC-485C-A4C0-0D2D7A6147BA}" type="pres">
      <dgm:prSet presAssocID="{A9181251-C2B4-40B4-A975-B2B65FF46D0C}" presName="Accent2" presStyleCnt="0"/>
      <dgm:spPr/>
    </dgm:pt>
    <dgm:pt modelId="{5AA96871-C2B7-4654-A678-C31E8DD1B7D3}" type="pres">
      <dgm:prSet presAssocID="{A9181251-C2B4-40B4-A975-B2B65FF46D0C}" presName="Accent" presStyleLbl="node1" presStyleIdx="1" presStyleCnt="3" custScaleX="156022"/>
      <dgm:spPr>
        <a:ln>
          <a:solidFill>
            <a:schemeClr val="accent3">
              <a:lumMod val="75000"/>
            </a:schemeClr>
          </a:solidFill>
        </a:ln>
      </dgm:spPr>
    </dgm:pt>
    <dgm:pt modelId="{00F2EFBA-E9AB-4D9A-AB36-62C459D7AEFB}" type="pres">
      <dgm:prSet presAssocID="{A9181251-C2B4-40B4-A975-B2B65FF46D0C}" presName="Parent2" presStyleLbl="revTx" presStyleIdx="1" presStyleCnt="3" custScaleX="162005">
        <dgm:presLayoutVars>
          <dgm:chMax val="1"/>
          <dgm:chPref val="1"/>
          <dgm:bulletEnabled val="1"/>
        </dgm:presLayoutVars>
      </dgm:prSet>
      <dgm:spPr/>
      <dgm:t>
        <a:bodyPr/>
        <a:lstStyle/>
        <a:p>
          <a:endParaRPr lang="zh-CN" altLang="en-US"/>
        </a:p>
      </dgm:t>
    </dgm:pt>
    <dgm:pt modelId="{B513FF38-A569-465F-A013-F50314830628}" type="pres">
      <dgm:prSet presAssocID="{660B5BBD-670C-4C75-AF0F-458F8528FEDE}" presName="Accent3" presStyleCnt="0"/>
      <dgm:spPr/>
    </dgm:pt>
    <dgm:pt modelId="{313E6F29-E311-41A0-AE5E-C757C246E007}" type="pres">
      <dgm:prSet presAssocID="{660B5BBD-670C-4C75-AF0F-458F8528FEDE}" presName="Accent" presStyleLbl="node1" presStyleIdx="2" presStyleCnt="3" custScaleX="156022"/>
      <dgm:spPr>
        <a:ln>
          <a:solidFill>
            <a:schemeClr val="accent3">
              <a:lumMod val="75000"/>
            </a:schemeClr>
          </a:solidFill>
        </a:ln>
      </dgm:spPr>
    </dgm:pt>
    <dgm:pt modelId="{D914B56A-B0B6-4715-A7E2-6B7DEE616F66}" type="pres">
      <dgm:prSet presAssocID="{660B5BBD-670C-4C75-AF0F-458F8528FEDE}" presName="Parent3" presStyleLbl="revTx" presStyleIdx="2" presStyleCnt="3" custScaleX="169294" custLinFactNeighborY="29214">
        <dgm:presLayoutVars>
          <dgm:chMax val="1"/>
          <dgm:chPref val="1"/>
          <dgm:bulletEnabled val="1"/>
        </dgm:presLayoutVars>
      </dgm:prSet>
      <dgm:spPr/>
      <dgm:t>
        <a:bodyPr/>
        <a:lstStyle/>
        <a:p>
          <a:endParaRPr lang="zh-CN" altLang="en-US"/>
        </a:p>
      </dgm:t>
    </dgm:pt>
  </dgm:ptLst>
  <dgm:cxnLst>
    <dgm:cxn modelId="{3115A91C-A88B-46D7-8E37-914B666AEC9E}" srcId="{E57438D3-7981-440A-ABD3-720398FF23FD}" destId="{A9181251-C2B4-40B4-A975-B2B65FF46D0C}" srcOrd="1" destOrd="0" parTransId="{EBCC515F-58E2-4CC7-9FF6-84456C587B41}" sibTransId="{2EF5D1B6-9B51-437C-8512-B5B528041D9D}"/>
    <dgm:cxn modelId="{FDA23458-BE24-4836-AACE-AE52CAAE4DAB}" type="presOf" srcId="{E57438D3-7981-440A-ABD3-720398FF23FD}" destId="{58CC878A-C3A0-429A-88F7-57AD6523D868}" srcOrd="0" destOrd="0" presId="urn:microsoft.com/office/officeart/2009/layout/CircleArrowProcess"/>
    <dgm:cxn modelId="{77A47754-FB82-4B70-85CF-8FE9516167FF}" type="presOf" srcId="{A9181251-C2B4-40B4-A975-B2B65FF46D0C}" destId="{00F2EFBA-E9AB-4D9A-AB36-62C459D7AEFB}" srcOrd="0" destOrd="0" presId="urn:microsoft.com/office/officeart/2009/layout/CircleArrowProcess"/>
    <dgm:cxn modelId="{F8F89AFA-8242-4B16-83FE-957BF2DC4E24}" srcId="{E57438D3-7981-440A-ABD3-720398FF23FD}" destId="{9D72DEB7-A672-47A1-AD9B-B5F8E562B3BC}" srcOrd="0" destOrd="0" parTransId="{42437E23-09AF-4F5E-8BBF-8D514CB103CD}" sibTransId="{4D25CF55-AD61-4831-B5D8-3348A9C5F419}"/>
    <dgm:cxn modelId="{66478FFD-14E9-444C-9CC7-E87F8EE71930}" type="presOf" srcId="{9D72DEB7-A672-47A1-AD9B-B5F8E562B3BC}" destId="{F1AC33D9-03F7-4811-AC92-4682B8EB7089}" srcOrd="0" destOrd="0" presId="urn:microsoft.com/office/officeart/2009/layout/CircleArrowProcess"/>
    <dgm:cxn modelId="{371CE929-A754-426C-AB41-9DC7E2125DE8}" srcId="{E57438D3-7981-440A-ABD3-720398FF23FD}" destId="{660B5BBD-670C-4C75-AF0F-458F8528FEDE}" srcOrd="2" destOrd="0" parTransId="{FCBB0B2A-A3B1-4B75-ACC7-5BBAB6942DC7}" sibTransId="{A3C716E8-F15B-4B9A-A8EC-782A71A2CE1E}"/>
    <dgm:cxn modelId="{3A54ACDA-2103-425D-803F-27F31EFF3CD6}" type="presOf" srcId="{660B5BBD-670C-4C75-AF0F-458F8528FEDE}" destId="{D914B56A-B0B6-4715-A7E2-6B7DEE616F66}" srcOrd="0" destOrd="0" presId="urn:microsoft.com/office/officeart/2009/layout/CircleArrowProcess"/>
    <dgm:cxn modelId="{7A7F3DED-BBD9-4C48-AF57-F8418FCF7B68}" type="presParOf" srcId="{58CC878A-C3A0-429A-88F7-57AD6523D868}" destId="{48FCA95E-4B53-4CFF-A5E0-B61B807AF478}" srcOrd="0" destOrd="0" presId="urn:microsoft.com/office/officeart/2009/layout/CircleArrowProcess"/>
    <dgm:cxn modelId="{54E6735F-C644-44C8-8161-57FCC5ED4A73}" type="presParOf" srcId="{48FCA95E-4B53-4CFF-A5E0-B61B807AF478}" destId="{4DBA84B1-9D43-4A5A-B43D-0064DC3E2195}" srcOrd="0" destOrd="0" presId="urn:microsoft.com/office/officeart/2009/layout/CircleArrowProcess"/>
    <dgm:cxn modelId="{96F062A6-5050-4F15-995F-4E9E0A55733D}" type="presParOf" srcId="{58CC878A-C3A0-429A-88F7-57AD6523D868}" destId="{F1AC33D9-03F7-4811-AC92-4682B8EB7089}" srcOrd="1" destOrd="0" presId="urn:microsoft.com/office/officeart/2009/layout/CircleArrowProcess"/>
    <dgm:cxn modelId="{ACC98B4E-3C53-401B-9DCB-3B4ED3C6858F}" type="presParOf" srcId="{58CC878A-C3A0-429A-88F7-57AD6523D868}" destId="{0596D774-16DC-485C-A4C0-0D2D7A6147BA}" srcOrd="2" destOrd="0" presId="urn:microsoft.com/office/officeart/2009/layout/CircleArrowProcess"/>
    <dgm:cxn modelId="{32153102-500F-48FB-9FB2-31CD06C8DDA6}" type="presParOf" srcId="{0596D774-16DC-485C-A4C0-0D2D7A6147BA}" destId="{5AA96871-C2B7-4654-A678-C31E8DD1B7D3}" srcOrd="0" destOrd="0" presId="urn:microsoft.com/office/officeart/2009/layout/CircleArrowProcess"/>
    <dgm:cxn modelId="{C91A34E4-172C-45F0-8CD1-D8CE383E8D8C}" type="presParOf" srcId="{58CC878A-C3A0-429A-88F7-57AD6523D868}" destId="{00F2EFBA-E9AB-4D9A-AB36-62C459D7AEFB}" srcOrd="3" destOrd="0" presId="urn:microsoft.com/office/officeart/2009/layout/CircleArrowProcess"/>
    <dgm:cxn modelId="{013FB571-146A-45C9-80F9-126AC21B9E08}" type="presParOf" srcId="{58CC878A-C3A0-429A-88F7-57AD6523D868}" destId="{B513FF38-A569-465F-A013-F50314830628}" srcOrd="4" destOrd="0" presId="urn:microsoft.com/office/officeart/2009/layout/CircleArrowProcess"/>
    <dgm:cxn modelId="{0CC5C73A-E83C-46C8-98B7-B4C56EB800A8}" type="presParOf" srcId="{B513FF38-A569-465F-A013-F50314830628}" destId="{313E6F29-E311-41A0-AE5E-C757C246E007}" srcOrd="0" destOrd="0" presId="urn:microsoft.com/office/officeart/2009/layout/CircleArrowProcess"/>
    <dgm:cxn modelId="{B7D56643-D244-4200-B46D-604E1FB78A6E}" type="presParOf" srcId="{58CC878A-C3A0-429A-88F7-57AD6523D868}" destId="{D914B56A-B0B6-4715-A7E2-6B7DEE616F66}" srcOrd="5" destOrd="0" presId="urn:microsoft.com/office/officeart/2009/layout/Circle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7438D3-7981-440A-ABD3-720398FF23FD}" type="doc">
      <dgm:prSet loTypeId="urn:microsoft.com/office/officeart/2009/layout/CircleArrowProcess" loCatId="cycle" qsTypeId="urn:microsoft.com/office/officeart/2005/8/quickstyle/simple1" qsCatId="simple" csTypeId="urn:microsoft.com/office/officeart/2005/8/colors/accent2_1" csCatId="accent2" phldr="1"/>
      <dgm:spPr/>
      <dgm:t>
        <a:bodyPr/>
        <a:lstStyle/>
        <a:p>
          <a:endParaRPr lang="zh-CN" altLang="en-US"/>
        </a:p>
      </dgm:t>
    </dgm:pt>
    <dgm:pt modelId="{9D72DEB7-A672-47A1-AD9B-B5F8E562B3BC}">
      <dgm:prSet phldrT="[文本]" custT="1"/>
      <dgm:spPr/>
      <dgm:t>
        <a:bodyPr/>
        <a:lstStyle/>
        <a:p>
          <a:r>
            <a:rPr lang="zh-CN" altLang="en-US" sz="2000" b="1" dirty="0">
              <a:solidFill>
                <a:srgbClr val="C00000"/>
              </a:solidFill>
              <a:latin typeface="+mn-lt"/>
              <a:ea typeface="华文楷体" panose="02010600040101010101" pitchFamily="2" charset="-122"/>
            </a:rPr>
            <a:t>系统调用与</a:t>
          </a:r>
          <a:r>
            <a:rPr lang="en-US" altLang="en-US" sz="2000" b="1" dirty="0">
              <a:solidFill>
                <a:srgbClr val="C00000"/>
              </a:solidFill>
              <a:latin typeface="+mn-lt"/>
              <a:ea typeface="华文楷体" panose="02010600040101010101" pitchFamily="2" charset="-122"/>
            </a:rPr>
            <a:t>C</a:t>
          </a:r>
          <a:r>
            <a:rPr lang="zh-CN" altLang="en-US" sz="2000" b="1" dirty="0">
              <a:solidFill>
                <a:srgbClr val="C00000"/>
              </a:solidFill>
              <a:latin typeface="+mn-lt"/>
              <a:ea typeface="华文楷体" panose="02010600040101010101" pitchFamily="2" charset="-122"/>
            </a:rPr>
            <a:t>库函数</a:t>
          </a:r>
          <a:r>
            <a:rPr lang="en-US" altLang="en-US" sz="2000" b="1" dirty="0">
              <a:solidFill>
                <a:srgbClr val="C00000"/>
              </a:solidFill>
              <a:latin typeface="+mn-lt"/>
              <a:ea typeface="华文楷体" panose="02010600040101010101" pitchFamily="2" charset="-122"/>
            </a:rPr>
            <a:t>/API</a:t>
          </a:r>
          <a:r>
            <a:rPr lang="zh-CN" altLang="en-US" sz="2000" b="1" dirty="0">
              <a:solidFill>
                <a:srgbClr val="C00000"/>
              </a:solidFill>
              <a:latin typeface="+mn-lt"/>
              <a:ea typeface="华文楷体" panose="02010600040101010101" pitchFamily="2" charset="-122"/>
            </a:rPr>
            <a:t>函数的关系</a:t>
          </a:r>
        </a:p>
      </dgm:t>
    </dgm:pt>
    <dgm:pt modelId="{42437E23-09AF-4F5E-8BBF-8D514CB103CD}" type="parTrans" cxnId="{F8F89AFA-8242-4B16-83FE-957BF2DC4E24}">
      <dgm:prSet/>
      <dgm:spPr/>
      <dgm:t>
        <a:bodyPr/>
        <a:lstStyle/>
        <a:p>
          <a:endParaRPr lang="zh-CN" altLang="en-US" sz="2000">
            <a:latin typeface="华文行楷" panose="02010800040101010101" pitchFamily="2" charset="-122"/>
            <a:ea typeface="华文行楷" panose="02010800040101010101" pitchFamily="2" charset="-122"/>
          </a:endParaRPr>
        </a:p>
      </dgm:t>
    </dgm:pt>
    <dgm:pt modelId="{4D25CF55-AD61-4831-B5D8-3348A9C5F419}" type="sibTrans" cxnId="{F8F89AFA-8242-4B16-83FE-957BF2DC4E24}">
      <dgm:prSet/>
      <dgm:spPr/>
      <dgm:t>
        <a:bodyPr/>
        <a:lstStyle/>
        <a:p>
          <a:endParaRPr lang="zh-CN" altLang="en-US" sz="2000">
            <a:latin typeface="华文行楷" panose="02010800040101010101" pitchFamily="2" charset="-122"/>
            <a:ea typeface="华文行楷" panose="02010800040101010101" pitchFamily="2" charset="-122"/>
          </a:endParaRPr>
        </a:p>
      </dgm:t>
    </dgm:pt>
    <dgm:pt modelId="{A9181251-C2B4-40B4-A975-B2B65FF46D0C}">
      <dgm:prSet phldrT="[文本]" custT="1"/>
      <dgm:spPr/>
      <dgm:t>
        <a:bodyPr/>
        <a:lstStyle/>
        <a:p>
          <a:pPr algn="l"/>
          <a:r>
            <a:rPr lang="zh-CN" altLang="en-US" sz="2000" b="1" dirty="0">
              <a:solidFill>
                <a:srgbClr val="C00000"/>
              </a:solidFill>
              <a:latin typeface="华文楷体" panose="02010600040101010101" pitchFamily="2" charset="-122"/>
              <a:ea typeface="华文楷体" panose="02010600040101010101" pitchFamily="2" charset="-122"/>
            </a:rPr>
            <a:t>系统调用与内核函数的关系</a:t>
          </a:r>
        </a:p>
      </dgm:t>
    </dgm:pt>
    <dgm:pt modelId="{EBCC515F-58E2-4CC7-9FF6-84456C587B41}" type="parTrans" cxnId="{3115A91C-A88B-46D7-8E37-914B666AEC9E}">
      <dgm:prSet/>
      <dgm:spPr/>
      <dgm:t>
        <a:bodyPr/>
        <a:lstStyle/>
        <a:p>
          <a:endParaRPr lang="zh-CN" altLang="en-US" sz="2000">
            <a:latin typeface="华文行楷" panose="02010800040101010101" pitchFamily="2" charset="-122"/>
            <a:ea typeface="华文行楷" panose="02010800040101010101" pitchFamily="2" charset="-122"/>
          </a:endParaRPr>
        </a:p>
      </dgm:t>
    </dgm:pt>
    <dgm:pt modelId="{2EF5D1B6-9B51-437C-8512-B5B528041D9D}" type="sibTrans" cxnId="{3115A91C-A88B-46D7-8E37-914B666AEC9E}">
      <dgm:prSet/>
      <dgm:spPr/>
      <dgm:t>
        <a:bodyPr/>
        <a:lstStyle/>
        <a:p>
          <a:endParaRPr lang="zh-CN" altLang="en-US" sz="2000">
            <a:latin typeface="华文行楷" panose="02010800040101010101" pitchFamily="2" charset="-122"/>
            <a:ea typeface="华文行楷" panose="02010800040101010101" pitchFamily="2" charset="-122"/>
          </a:endParaRPr>
        </a:p>
      </dgm:t>
    </dgm:pt>
    <dgm:pt modelId="{58CC878A-C3A0-429A-88F7-57AD6523D868}" type="pres">
      <dgm:prSet presAssocID="{E57438D3-7981-440A-ABD3-720398FF23FD}" presName="Name0" presStyleCnt="0">
        <dgm:presLayoutVars>
          <dgm:chMax val="7"/>
          <dgm:chPref val="7"/>
          <dgm:dir/>
          <dgm:animLvl val="lvl"/>
        </dgm:presLayoutVars>
      </dgm:prSet>
      <dgm:spPr/>
      <dgm:t>
        <a:bodyPr/>
        <a:lstStyle/>
        <a:p>
          <a:endParaRPr lang="zh-CN" altLang="en-US"/>
        </a:p>
      </dgm:t>
    </dgm:pt>
    <dgm:pt modelId="{48FCA95E-4B53-4CFF-A5E0-B61B807AF478}" type="pres">
      <dgm:prSet presAssocID="{9D72DEB7-A672-47A1-AD9B-B5F8E562B3BC}" presName="Accent1" presStyleCnt="0"/>
      <dgm:spPr/>
    </dgm:pt>
    <dgm:pt modelId="{4DBA84B1-9D43-4A5A-B43D-0064DC3E2195}" type="pres">
      <dgm:prSet presAssocID="{9D72DEB7-A672-47A1-AD9B-B5F8E562B3BC}" presName="Accent" presStyleLbl="node1" presStyleIdx="0" presStyleCnt="2" custScaleX="156022"/>
      <dgm:spPr>
        <a:ln>
          <a:solidFill>
            <a:schemeClr val="accent3">
              <a:lumMod val="75000"/>
            </a:schemeClr>
          </a:solidFill>
        </a:ln>
      </dgm:spPr>
    </dgm:pt>
    <dgm:pt modelId="{F1AC33D9-03F7-4811-AC92-4682B8EB7089}" type="pres">
      <dgm:prSet presAssocID="{9D72DEB7-A672-47A1-AD9B-B5F8E562B3BC}" presName="Parent1" presStyleLbl="revTx" presStyleIdx="0" presStyleCnt="2" custScaleX="168821" custLinFactNeighborY="-18986">
        <dgm:presLayoutVars>
          <dgm:chMax val="1"/>
          <dgm:chPref val="1"/>
          <dgm:bulletEnabled val="1"/>
        </dgm:presLayoutVars>
      </dgm:prSet>
      <dgm:spPr/>
      <dgm:t>
        <a:bodyPr/>
        <a:lstStyle/>
        <a:p>
          <a:endParaRPr lang="zh-CN" altLang="en-US"/>
        </a:p>
      </dgm:t>
    </dgm:pt>
    <dgm:pt modelId="{0596D774-16DC-485C-A4C0-0D2D7A6147BA}" type="pres">
      <dgm:prSet presAssocID="{A9181251-C2B4-40B4-A975-B2B65FF46D0C}" presName="Accent2" presStyleCnt="0"/>
      <dgm:spPr/>
    </dgm:pt>
    <dgm:pt modelId="{5AA96871-C2B7-4654-A678-C31E8DD1B7D3}" type="pres">
      <dgm:prSet presAssocID="{A9181251-C2B4-40B4-A975-B2B65FF46D0C}" presName="Accent" presStyleLbl="node1" presStyleIdx="1" presStyleCnt="2" custScaleX="156022"/>
      <dgm:spPr>
        <a:ln>
          <a:solidFill>
            <a:schemeClr val="accent3">
              <a:lumMod val="75000"/>
            </a:schemeClr>
          </a:solidFill>
        </a:ln>
      </dgm:spPr>
    </dgm:pt>
    <dgm:pt modelId="{00F2EFBA-E9AB-4D9A-AB36-62C459D7AEFB}" type="pres">
      <dgm:prSet presAssocID="{A9181251-C2B4-40B4-A975-B2B65FF46D0C}" presName="Parent2" presStyleLbl="revTx" presStyleIdx="1" presStyleCnt="2" custScaleX="162005" custScaleY="100001" custLinFactNeighborX="-6825" custLinFactNeighborY="3995">
        <dgm:presLayoutVars>
          <dgm:chMax val="1"/>
          <dgm:chPref val="1"/>
          <dgm:bulletEnabled val="1"/>
        </dgm:presLayoutVars>
      </dgm:prSet>
      <dgm:spPr/>
      <dgm:t>
        <a:bodyPr/>
        <a:lstStyle/>
        <a:p>
          <a:endParaRPr lang="zh-CN" altLang="en-US"/>
        </a:p>
      </dgm:t>
    </dgm:pt>
  </dgm:ptLst>
  <dgm:cxnLst>
    <dgm:cxn modelId="{3115A91C-A88B-46D7-8E37-914B666AEC9E}" srcId="{E57438D3-7981-440A-ABD3-720398FF23FD}" destId="{A9181251-C2B4-40B4-A975-B2B65FF46D0C}" srcOrd="1" destOrd="0" parTransId="{EBCC515F-58E2-4CC7-9FF6-84456C587B41}" sibTransId="{2EF5D1B6-9B51-437C-8512-B5B528041D9D}"/>
    <dgm:cxn modelId="{F8F89AFA-8242-4B16-83FE-957BF2DC4E24}" srcId="{E57438D3-7981-440A-ABD3-720398FF23FD}" destId="{9D72DEB7-A672-47A1-AD9B-B5F8E562B3BC}" srcOrd="0" destOrd="0" parTransId="{42437E23-09AF-4F5E-8BBF-8D514CB103CD}" sibTransId="{4D25CF55-AD61-4831-B5D8-3348A9C5F419}"/>
    <dgm:cxn modelId="{EEF31C18-193B-4538-8D43-6178DD78CD26}" type="presOf" srcId="{A9181251-C2B4-40B4-A975-B2B65FF46D0C}" destId="{00F2EFBA-E9AB-4D9A-AB36-62C459D7AEFB}" srcOrd="0" destOrd="0" presId="urn:microsoft.com/office/officeart/2009/layout/CircleArrowProcess"/>
    <dgm:cxn modelId="{4F8F4547-C379-46BD-82AA-474176AF2F64}" type="presOf" srcId="{E57438D3-7981-440A-ABD3-720398FF23FD}" destId="{58CC878A-C3A0-429A-88F7-57AD6523D868}" srcOrd="0" destOrd="0" presId="urn:microsoft.com/office/officeart/2009/layout/CircleArrowProcess"/>
    <dgm:cxn modelId="{517EAEE2-0F14-4BD2-8FFA-93515D8F83CE}" type="presOf" srcId="{9D72DEB7-A672-47A1-AD9B-B5F8E562B3BC}" destId="{F1AC33D9-03F7-4811-AC92-4682B8EB7089}" srcOrd="0" destOrd="0" presId="urn:microsoft.com/office/officeart/2009/layout/CircleArrowProcess"/>
    <dgm:cxn modelId="{8ECBC4B1-2900-4EE6-974F-8D286CC33FF3}" type="presParOf" srcId="{58CC878A-C3A0-429A-88F7-57AD6523D868}" destId="{48FCA95E-4B53-4CFF-A5E0-B61B807AF478}" srcOrd="0" destOrd="0" presId="urn:microsoft.com/office/officeart/2009/layout/CircleArrowProcess"/>
    <dgm:cxn modelId="{23A383F2-0D49-47B7-9EF3-726F5076A249}" type="presParOf" srcId="{48FCA95E-4B53-4CFF-A5E0-B61B807AF478}" destId="{4DBA84B1-9D43-4A5A-B43D-0064DC3E2195}" srcOrd="0" destOrd="0" presId="urn:microsoft.com/office/officeart/2009/layout/CircleArrowProcess"/>
    <dgm:cxn modelId="{EC0585B9-C111-403A-806A-60F41C95CB03}" type="presParOf" srcId="{58CC878A-C3A0-429A-88F7-57AD6523D868}" destId="{F1AC33D9-03F7-4811-AC92-4682B8EB7089}" srcOrd="1" destOrd="0" presId="urn:microsoft.com/office/officeart/2009/layout/CircleArrowProcess"/>
    <dgm:cxn modelId="{F8550EE8-6EC5-4BE4-95D0-1DE481457F42}" type="presParOf" srcId="{58CC878A-C3A0-429A-88F7-57AD6523D868}" destId="{0596D774-16DC-485C-A4C0-0D2D7A6147BA}" srcOrd="2" destOrd="0" presId="urn:microsoft.com/office/officeart/2009/layout/CircleArrowProcess"/>
    <dgm:cxn modelId="{AA08D724-1C12-4EA9-8337-BD4F186CC865}" type="presParOf" srcId="{0596D774-16DC-485C-A4C0-0D2D7A6147BA}" destId="{5AA96871-C2B7-4654-A678-C31E8DD1B7D3}" srcOrd="0" destOrd="0" presId="urn:microsoft.com/office/officeart/2009/layout/CircleArrowProcess"/>
    <dgm:cxn modelId="{D6D99FA3-11C1-4DEB-8FF4-78762DB45086}" type="presParOf" srcId="{58CC878A-C3A0-429A-88F7-57AD6523D868}" destId="{00F2EFBA-E9AB-4D9A-AB36-62C459D7AEFB}" srcOrd="3" destOrd="0" presId="urn:microsoft.com/office/officeart/2009/layout/CircleArrow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FF158C-1937-4AE4-B72C-F34F15B928DD}"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zh-CN" altLang="en-US"/>
        </a:p>
      </dgm:t>
    </dgm:pt>
    <dgm:pt modelId="{5E58AD17-399D-424F-8C30-0BA1B9EF64CD}">
      <dgm:prSet phldrT="[文本]" custT="1"/>
      <dgm:spPr>
        <a:solidFill>
          <a:schemeClr val="accent4">
            <a:lumMod val="20000"/>
            <a:lumOff val="80000"/>
          </a:schemeClr>
        </a:solidFill>
      </dgm:spPr>
      <dgm:t>
        <a:bodyPr anchor="t"/>
        <a:lstStyle/>
        <a:p>
          <a:pPr algn="l"/>
          <a:r>
            <a:rPr lang="zh-CN" altLang="en-US" sz="2400" b="1" dirty="0">
              <a:solidFill>
                <a:srgbClr val="0000CC"/>
              </a:solidFill>
              <a:latin typeface="华文楷体" panose="02010600040101010101" pitchFamily="2" charset="-122"/>
              <a:ea typeface="华文楷体" panose="02010600040101010101" pitchFamily="2" charset="-122"/>
            </a:rPr>
            <a:t>中断</a:t>
          </a:r>
          <a:r>
            <a:rPr lang="en-US" altLang="zh-CN" sz="2400" b="1" dirty="0">
              <a:solidFill>
                <a:srgbClr val="0000CC"/>
              </a:solidFill>
              <a:latin typeface="华文楷体" panose="02010600040101010101" pitchFamily="2" charset="-122"/>
              <a:ea typeface="华文楷体" panose="02010600040101010101" pitchFamily="2" charset="-122"/>
            </a:rPr>
            <a:t>/</a:t>
          </a:r>
          <a:r>
            <a:rPr lang="zh-CN" altLang="en-US" sz="2400" b="1" dirty="0">
              <a:solidFill>
                <a:srgbClr val="0000CC"/>
              </a:solidFill>
              <a:latin typeface="华文楷体" panose="02010600040101010101" pitchFamily="2" charset="-122"/>
              <a:ea typeface="华文楷体" panose="02010600040101010101" pitchFamily="2" charset="-122"/>
            </a:rPr>
            <a:t>异常机制</a:t>
          </a:r>
        </a:p>
        <a:p>
          <a:pPr algn="l"/>
          <a:r>
            <a:rPr lang="zh-CN" altLang="en-US" sz="2400" b="1" dirty="0">
              <a:solidFill>
                <a:schemeClr val="tx1">
                  <a:lumMod val="85000"/>
                  <a:lumOff val="15000"/>
                </a:schemeClr>
              </a:solidFill>
              <a:latin typeface="华文楷体" panose="02010600040101010101" pitchFamily="2" charset="-122"/>
              <a:ea typeface="华文楷体" panose="02010600040101010101" pitchFamily="2" charset="-122"/>
            </a:rPr>
            <a:t>支持系统调用服务的实现                                 ①</a:t>
          </a:r>
        </a:p>
      </dgm:t>
    </dgm:pt>
    <dgm:pt modelId="{15C19CA5-7A0C-4C00-A962-679251A86FB9}" type="parTrans" cxnId="{4A9CA230-56CC-4124-ACA8-4DEBDE5CF62E}">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35EEAECD-053B-4793-9834-9747B1EC550B}" type="sibTrans" cxnId="{4A9CA230-56CC-4124-ACA8-4DEBDE5CF62E}">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83152390-3BB7-49B1-AACA-2E4E371AD244}">
      <dgm:prSet phldrT="[文本]" custT="1"/>
      <dgm:spPr>
        <a:solidFill>
          <a:schemeClr val="accent4">
            <a:lumMod val="20000"/>
            <a:lumOff val="80000"/>
          </a:schemeClr>
        </a:solidFill>
      </dgm:spPr>
      <dgm:t>
        <a:bodyPr anchor="t"/>
        <a:lstStyle/>
        <a:p>
          <a:pPr algn="l"/>
          <a:r>
            <a:rPr lang="zh-CN" altLang="en-US" sz="2400" b="1" dirty="0">
              <a:solidFill>
                <a:srgbClr val="0000CC"/>
              </a:solidFill>
              <a:latin typeface="Calibri" panose="020F0502020204030204" pitchFamily="34" charset="0"/>
              <a:ea typeface="华文楷体" panose="02010600040101010101" pitchFamily="2" charset="-122"/>
            </a:rPr>
            <a:t>选择一条特殊指令：陷入指令</a:t>
          </a:r>
          <a:r>
            <a:rPr lang="en-US" altLang="zh-CN" sz="2400" b="1" dirty="0">
              <a:solidFill>
                <a:srgbClr val="0000CC"/>
              </a:solidFill>
              <a:latin typeface="Calibri" panose="020F0502020204030204" pitchFamily="34" charset="0"/>
              <a:ea typeface="华文楷体" panose="02010600040101010101" pitchFamily="2" charset="-122"/>
            </a:rPr>
            <a:t>(</a:t>
          </a:r>
          <a:r>
            <a:rPr lang="zh-CN" altLang="en-US" sz="2400" b="1" dirty="0">
              <a:solidFill>
                <a:srgbClr val="0000CC"/>
              </a:solidFill>
              <a:latin typeface="Calibri" panose="020F0502020204030204" pitchFamily="34" charset="0"/>
              <a:ea typeface="华文楷体" panose="02010600040101010101" pitchFamily="2" charset="-122"/>
            </a:rPr>
            <a:t>亦称访管指令</a:t>
          </a:r>
          <a:r>
            <a:rPr lang="en-US" altLang="zh-CN" sz="2400" b="1" dirty="0">
              <a:solidFill>
                <a:srgbClr val="0000CC"/>
              </a:solidFill>
              <a:latin typeface="Calibri" panose="020F0502020204030204" pitchFamily="34" charset="0"/>
              <a:ea typeface="华文楷体" panose="02010600040101010101" pitchFamily="2" charset="-122"/>
            </a:rPr>
            <a:t>)</a:t>
          </a:r>
          <a:endParaRPr lang="zh-CN" altLang="en-US" sz="2400" b="1" dirty="0">
            <a:solidFill>
              <a:srgbClr val="0000CC"/>
            </a:solidFill>
            <a:latin typeface="Calibri" panose="020F0502020204030204" pitchFamily="34" charset="0"/>
            <a:ea typeface="华文楷体" panose="02010600040101010101" pitchFamily="2" charset="-122"/>
          </a:endParaRPr>
        </a:p>
        <a:p>
          <a:pPr algn="l"/>
          <a:r>
            <a:rPr lang="zh-CN" altLang="en-US" sz="2400" b="1" dirty="0">
              <a:solidFill>
                <a:schemeClr val="tx1">
                  <a:lumMod val="85000"/>
                  <a:lumOff val="15000"/>
                </a:schemeClr>
              </a:solidFill>
              <a:latin typeface="Calibri" panose="020F0502020204030204" pitchFamily="34" charset="0"/>
              <a:ea typeface="华文楷体" panose="02010600040101010101" pitchFamily="2" charset="-122"/>
            </a:rPr>
            <a:t>引发异常，完成用户态到内核态的切换         ②</a:t>
          </a:r>
        </a:p>
      </dgm:t>
    </dgm:pt>
    <dgm:pt modelId="{A5C59069-601A-41BB-8831-AEB82AB60544}" type="parTrans" cxnId="{6F8905DA-53CB-40CF-8EB2-9E1974378E08}">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C2415E33-FE40-44E4-9A8A-A16E565DF96B}" type="sibTrans" cxnId="{6F8905DA-53CB-40CF-8EB2-9E1974378E08}">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B0B9F81C-9EB0-4357-8EA1-D2D8AB1EE324}">
      <dgm:prSet phldrT="[文本]" custT="1"/>
      <dgm:spPr>
        <a:solidFill>
          <a:schemeClr val="accent4">
            <a:lumMod val="20000"/>
            <a:lumOff val="80000"/>
          </a:schemeClr>
        </a:solidFill>
      </dgm:spPr>
      <dgm:t>
        <a:bodyPr anchor="ctr"/>
        <a:lstStyle/>
        <a:p>
          <a:pPr algn="l">
            <a:lnSpc>
              <a:spcPct val="100000"/>
            </a:lnSpc>
            <a:spcAft>
              <a:spcPts val="0"/>
            </a:spcAft>
          </a:pPr>
          <a:r>
            <a:rPr lang="zh-CN" altLang="en-US" sz="2400" b="1" dirty="0">
              <a:solidFill>
                <a:srgbClr val="0000CC"/>
              </a:solidFill>
              <a:ea typeface="华文楷体" panose="02010600040101010101" pitchFamily="2" charset="-122"/>
            </a:rPr>
            <a:t>系统调用号和参数</a:t>
          </a:r>
          <a:endParaRPr lang="en-US" altLang="zh-CN" sz="2400" b="1" dirty="0">
            <a:solidFill>
              <a:srgbClr val="0000CC"/>
            </a:solidFill>
            <a:ea typeface="华文楷体" panose="02010600040101010101" pitchFamily="2" charset="-122"/>
          </a:endParaRPr>
        </a:p>
        <a:p>
          <a:pPr>
            <a:lnSpc>
              <a:spcPct val="100000"/>
            </a:lnSpc>
            <a:spcAft>
              <a:spcPts val="0"/>
            </a:spcAft>
          </a:pPr>
          <a:r>
            <a:rPr lang="zh-CN" altLang="zh-CN" sz="2400" b="1" dirty="0">
              <a:solidFill>
                <a:schemeClr val="tx1">
                  <a:lumMod val="85000"/>
                  <a:lumOff val="15000"/>
                </a:schemeClr>
              </a:solidFill>
              <a:ea typeface="华文楷体" panose="02010600040101010101" pitchFamily="2" charset="-122"/>
            </a:rPr>
            <a:t>每个系统调用都事先给定一个</a:t>
          </a:r>
          <a:r>
            <a:rPr lang="zh-CN" altLang="en-US" sz="2400" b="1" dirty="0">
              <a:solidFill>
                <a:schemeClr val="tx1">
                  <a:lumMod val="85000"/>
                  <a:lumOff val="15000"/>
                </a:schemeClr>
              </a:solidFill>
              <a:ea typeface="华文楷体" panose="02010600040101010101" pitchFamily="2" charset="-122"/>
            </a:rPr>
            <a:t>编号</a:t>
          </a:r>
          <a:r>
            <a:rPr lang="en-US" altLang="zh-CN" sz="2400" b="1" dirty="0">
              <a:solidFill>
                <a:schemeClr val="tx1">
                  <a:lumMod val="85000"/>
                  <a:lumOff val="15000"/>
                </a:schemeClr>
              </a:solidFill>
              <a:ea typeface="华文楷体" panose="02010600040101010101" pitchFamily="2" charset="-122"/>
            </a:rPr>
            <a:t>(</a:t>
          </a:r>
          <a:r>
            <a:rPr lang="zh-CN" altLang="zh-CN" sz="2400" b="1" dirty="0">
              <a:solidFill>
                <a:schemeClr val="tx1">
                  <a:lumMod val="85000"/>
                  <a:lumOff val="15000"/>
                </a:schemeClr>
              </a:solidFill>
              <a:ea typeface="华文楷体" panose="02010600040101010101" pitchFamily="2" charset="-122"/>
            </a:rPr>
            <a:t>功能号</a:t>
          </a:r>
          <a:r>
            <a:rPr lang="en-US" altLang="zh-CN" sz="2400" b="1" dirty="0">
              <a:solidFill>
                <a:schemeClr val="tx1">
                  <a:lumMod val="85000"/>
                  <a:lumOff val="15000"/>
                </a:schemeClr>
              </a:solidFill>
              <a:ea typeface="华文楷体" panose="02010600040101010101" pitchFamily="2" charset="-122"/>
            </a:rPr>
            <a:t>)</a:t>
          </a:r>
        </a:p>
        <a:p>
          <a:pPr>
            <a:lnSpc>
              <a:spcPct val="100000"/>
            </a:lnSpc>
            <a:spcAft>
              <a:spcPts val="0"/>
            </a:spcAft>
          </a:pPr>
          <a:r>
            <a:rPr lang="en-US" altLang="zh-CN" sz="2400" b="1" dirty="0">
              <a:solidFill>
                <a:schemeClr val="tx1">
                  <a:lumMod val="85000"/>
                  <a:lumOff val="15000"/>
                </a:schemeClr>
              </a:solidFill>
              <a:ea typeface="华文楷体" panose="02010600040101010101" pitchFamily="2" charset="-122"/>
            </a:rPr>
            <a:t>                                       </a:t>
          </a:r>
          <a:r>
            <a:rPr lang="en-US" altLang="zh-CN" sz="2400" b="1" dirty="0">
              <a:solidFill>
                <a:schemeClr val="tx1">
                  <a:lumMod val="85000"/>
                  <a:lumOff val="15000"/>
                </a:schemeClr>
              </a:solidFill>
              <a:latin typeface="Calibri" panose="020F0502020204030204" pitchFamily="34" charset="0"/>
              <a:ea typeface="华文楷体" panose="02010600040101010101" pitchFamily="2" charset="-122"/>
            </a:rPr>
            <a:t>③</a:t>
          </a:r>
          <a:endParaRPr lang="zh-CN" altLang="zh-CN" sz="2400" b="1" dirty="0">
            <a:solidFill>
              <a:schemeClr val="tx1">
                <a:lumMod val="85000"/>
                <a:lumOff val="15000"/>
              </a:schemeClr>
            </a:solidFill>
            <a:ea typeface="华文楷体" panose="02010600040101010101" pitchFamily="2" charset="-122"/>
          </a:endParaRPr>
        </a:p>
      </dgm:t>
    </dgm:pt>
    <dgm:pt modelId="{416027A0-66EA-4850-93C3-BB74761F7668}" type="parTrans" cxnId="{61879894-3A09-40A0-A066-A524ABE1DE3D}">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09220C9F-5B1A-41E6-B9DD-1D04CB96BBEB}" type="sibTrans" cxnId="{61879894-3A09-40A0-A066-A524ABE1DE3D}">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55FD9149-B281-4689-B1E2-E705AA3CDA79}">
      <dgm:prSet phldrT="[文本]" custT="1"/>
      <dgm:spPr>
        <a:solidFill>
          <a:schemeClr val="accent4">
            <a:lumMod val="20000"/>
            <a:lumOff val="80000"/>
          </a:schemeClr>
        </a:solidFill>
      </dgm:spPr>
      <dgm:t>
        <a:bodyPr anchor="t"/>
        <a:lstStyle/>
        <a:p>
          <a:pPr algn="l"/>
          <a:r>
            <a:rPr lang="zh-CN" altLang="en-US" sz="2400" b="1" dirty="0">
              <a:solidFill>
                <a:srgbClr val="0000CC"/>
              </a:solidFill>
              <a:latin typeface="华文楷体" panose="02010600040101010101" pitchFamily="2" charset="-122"/>
              <a:ea typeface="华文楷体" panose="02010600040101010101" pitchFamily="2" charset="-122"/>
            </a:rPr>
            <a:t>系统调用表</a:t>
          </a:r>
        </a:p>
        <a:p>
          <a:pPr algn="l"/>
          <a:r>
            <a:rPr lang="zh-CN" altLang="en-US" sz="2400" b="1" dirty="0">
              <a:solidFill>
                <a:schemeClr val="tx1">
                  <a:lumMod val="85000"/>
                  <a:lumOff val="15000"/>
                </a:schemeClr>
              </a:solidFill>
              <a:latin typeface="华文楷体" panose="02010600040101010101" pitchFamily="2" charset="-122"/>
              <a:ea typeface="华文楷体" panose="02010600040101010101" pitchFamily="2" charset="-122"/>
            </a:rPr>
            <a:t>存放系统调用服务例程的入口地址                   </a:t>
          </a:r>
          <a:r>
            <a:rPr lang="zh-CN" altLang="en-US" sz="2400" b="1" dirty="0">
              <a:solidFill>
                <a:schemeClr val="tx1">
                  <a:lumMod val="85000"/>
                  <a:lumOff val="15000"/>
                </a:schemeClr>
              </a:solidFill>
              <a:latin typeface="Calibri" panose="020F0502020204030204" pitchFamily="34" charset="0"/>
              <a:ea typeface="华文楷体" panose="02010600040101010101" pitchFamily="2" charset="-122"/>
            </a:rPr>
            <a:t>④</a:t>
          </a:r>
          <a:endParaRPr lang="zh-CN" altLang="en-US" sz="2400" b="1" dirty="0">
            <a:solidFill>
              <a:schemeClr val="tx1">
                <a:lumMod val="85000"/>
                <a:lumOff val="15000"/>
              </a:schemeClr>
            </a:solidFill>
            <a:latin typeface="华文楷体" panose="02010600040101010101" pitchFamily="2" charset="-122"/>
            <a:ea typeface="华文楷体" panose="02010600040101010101" pitchFamily="2" charset="-122"/>
          </a:endParaRPr>
        </a:p>
      </dgm:t>
    </dgm:pt>
    <dgm:pt modelId="{522D98D0-FC68-48B7-AD56-AC20B622641D}" type="parTrans" cxnId="{DCE5527D-318E-461C-9399-9DDE6E984E81}">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A5EBE643-E441-4CCF-92DB-EACA08F3BE42}" type="sibTrans" cxnId="{DCE5527D-318E-461C-9399-9DDE6E984E81}">
      <dgm:prSet/>
      <dgm:spPr/>
      <dgm:t>
        <a:bodyPr/>
        <a:lstStyle/>
        <a:p>
          <a:endParaRPr lang="zh-CN" altLang="en-US" sz="2800" b="1">
            <a:solidFill>
              <a:schemeClr val="tx1"/>
            </a:solidFill>
            <a:latin typeface="Calibri" panose="020F0502020204030204" pitchFamily="34" charset="0"/>
            <a:ea typeface="华文楷体" panose="02010600040101010101" pitchFamily="2" charset="-122"/>
          </a:endParaRPr>
        </a:p>
      </dgm:t>
    </dgm:pt>
    <dgm:pt modelId="{81D14EB8-7E22-4E93-AFCF-30F6F1F897BA}" type="pres">
      <dgm:prSet presAssocID="{97FF158C-1937-4AE4-B72C-F34F15B928DD}" presName="diagram" presStyleCnt="0">
        <dgm:presLayoutVars>
          <dgm:dir/>
          <dgm:resizeHandles val="exact"/>
        </dgm:presLayoutVars>
      </dgm:prSet>
      <dgm:spPr/>
      <dgm:t>
        <a:bodyPr/>
        <a:lstStyle/>
        <a:p>
          <a:endParaRPr lang="zh-CN" altLang="en-US"/>
        </a:p>
      </dgm:t>
    </dgm:pt>
    <dgm:pt modelId="{056C170E-7AB9-43C4-9414-5375C125A05C}" type="pres">
      <dgm:prSet presAssocID="{5E58AD17-399D-424F-8C30-0BA1B9EF64CD}" presName="node" presStyleLbl="node1" presStyleIdx="0" presStyleCnt="4">
        <dgm:presLayoutVars>
          <dgm:bulletEnabled val="1"/>
        </dgm:presLayoutVars>
      </dgm:prSet>
      <dgm:spPr/>
      <dgm:t>
        <a:bodyPr/>
        <a:lstStyle/>
        <a:p>
          <a:endParaRPr lang="zh-CN" altLang="en-US"/>
        </a:p>
      </dgm:t>
    </dgm:pt>
    <dgm:pt modelId="{13F48EFB-EE05-4812-9FEC-49851AEA657F}" type="pres">
      <dgm:prSet presAssocID="{35EEAECD-053B-4793-9834-9747B1EC550B}" presName="sibTrans" presStyleCnt="0"/>
      <dgm:spPr/>
    </dgm:pt>
    <dgm:pt modelId="{C1306C14-0083-449F-9831-F01A397A31FA}" type="pres">
      <dgm:prSet presAssocID="{83152390-3BB7-49B1-AACA-2E4E371AD244}" presName="node" presStyleLbl="node1" presStyleIdx="1" presStyleCnt="4">
        <dgm:presLayoutVars>
          <dgm:bulletEnabled val="1"/>
        </dgm:presLayoutVars>
      </dgm:prSet>
      <dgm:spPr/>
      <dgm:t>
        <a:bodyPr/>
        <a:lstStyle/>
        <a:p>
          <a:endParaRPr lang="zh-CN" altLang="en-US"/>
        </a:p>
      </dgm:t>
    </dgm:pt>
    <dgm:pt modelId="{57E9536D-75FF-4AF8-9855-DC78AB519315}" type="pres">
      <dgm:prSet presAssocID="{C2415E33-FE40-44E4-9A8A-A16E565DF96B}" presName="sibTrans" presStyleCnt="0"/>
      <dgm:spPr/>
    </dgm:pt>
    <dgm:pt modelId="{579A8B86-3533-4A95-BECF-3F62380C6086}" type="pres">
      <dgm:prSet presAssocID="{B0B9F81C-9EB0-4357-8EA1-D2D8AB1EE324}" presName="node" presStyleLbl="node1" presStyleIdx="2" presStyleCnt="4">
        <dgm:presLayoutVars>
          <dgm:bulletEnabled val="1"/>
        </dgm:presLayoutVars>
      </dgm:prSet>
      <dgm:spPr/>
      <dgm:t>
        <a:bodyPr/>
        <a:lstStyle/>
        <a:p>
          <a:endParaRPr lang="zh-CN" altLang="en-US"/>
        </a:p>
      </dgm:t>
    </dgm:pt>
    <dgm:pt modelId="{AE61C1E3-8D34-46E8-92FB-C9C9BCC5806F}" type="pres">
      <dgm:prSet presAssocID="{09220C9F-5B1A-41E6-B9DD-1D04CB96BBEB}" presName="sibTrans" presStyleCnt="0"/>
      <dgm:spPr/>
    </dgm:pt>
    <dgm:pt modelId="{FF84346B-EEB1-49BB-BE8E-BE3567AF4CE7}" type="pres">
      <dgm:prSet presAssocID="{55FD9149-B281-4689-B1E2-E705AA3CDA79}" presName="node" presStyleLbl="node1" presStyleIdx="3" presStyleCnt="4">
        <dgm:presLayoutVars>
          <dgm:bulletEnabled val="1"/>
        </dgm:presLayoutVars>
      </dgm:prSet>
      <dgm:spPr/>
      <dgm:t>
        <a:bodyPr/>
        <a:lstStyle/>
        <a:p>
          <a:endParaRPr lang="zh-CN" altLang="en-US"/>
        </a:p>
      </dgm:t>
    </dgm:pt>
  </dgm:ptLst>
  <dgm:cxnLst>
    <dgm:cxn modelId="{DCE5527D-318E-461C-9399-9DDE6E984E81}" srcId="{97FF158C-1937-4AE4-B72C-F34F15B928DD}" destId="{55FD9149-B281-4689-B1E2-E705AA3CDA79}" srcOrd="3" destOrd="0" parTransId="{522D98D0-FC68-48B7-AD56-AC20B622641D}" sibTransId="{A5EBE643-E441-4CCF-92DB-EACA08F3BE42}"/>
    <dgm:cxn modelId="{6F8905DA-53CB-40CF-8EB2-9E1974378E08}" srcId="{97FF158C-1937-4AE4-B72C-F34F15B928DD}" destId="{83152390-3BB7-49B1-AACA-2E4E371AD244}" srcOrd="1" destOrd="0" parTransId="{A5C59069-601A-41BB-8831-AEB82AB60544}" sibTransId="{C2415E33-FE40-44E4-9A8A-A16E565DF96B}"/>
    <dgm:cxn modelId="{EE8793C7-31A9-45C2-91A8-ACD866F12D85}" type="presOf" srcId="{55FD9149-B281-4689-B1E2-E705AA3CDA79}" destId="{FF84346B-EEB1-49BB-BE8E-BE3567AF4CE7}" srcOrd="0" destOrd="0" presId="urn:microsoft.com/office/officeart/2005/8/layout/default#1"/>
    <dgm:cxn modelId="{4A9CA230-56CC-4124-ACA8-4DEBDE5CF62E}" srcId="{97FF158C-1937-4AE4-B72C-F34F15B928DD}" destId="{5E58AD17-399D-424F-8C30-0BA1B9EF64CD}" srcOrd="0" destOrd="0" parTransId="{15C19CA5-7A0C-4C00-A962-679251A86FB9}" sibTransId="{35EEAECD-053B-4793-9834-9747B1EC550B}"/>
    <dgm:cxn modelId="{A8E22123-7B64-457A-8BAA-04147CB060CD}" type="presOf" srcId="{97FF158C-1937-4AE4-B72C-F34F15B928DD}" destId="{81D14EB8-7E22-4E93-AFCF-30F6F1F897BA}" srcOrd="0" destOrd="0" presId="urn:microsoft.com/office/officeart/2005/8/layout/default#1"/>
    <dgm:cxn modelId="{A49173F2-914D-4A59-ABA9-D9D62B70CF2E}" type="presOf" srcId="{5E58AD17-399D-424F-8C30-0BA1B9EF64CD}" destId="{056C170E-7AB9-43C4-9414-5375C125A05C}" srcOrd="0" destOrd="0" presId="urn:microsoft.com/office/officeart/2005/8/layout/default#1"/>
    <dgm:cxn modelId="{058B4385-8783-41EA-81F1-44BC23D1B5EE}" type="presOf" srcId="{83152390-3BB7-49B1-AACA-2E4E371AD244}" destId="{C1306C14-0083-449F-9831-F01A397A31FA}" srcOrd="0" destOrd="0" presId="urn:microsoft.com/office/officeart/2005/8/layout/default#1"/>
    <dgm:cxn modelId="{F740BBF3-96FC-45F6-9CC3-9CC5C5757702}" type="presOf" srcId="{B0B9F81C-9EB0-4357-8EA1-D2D8AB1EE324}" destId="{579A8B86-3533-4A95-BECF-3F62380C6086}" srcOrd="0" destOrd="0" presId="urn:microsoft.com/office/officeart/2005/8/layout/default#1"/>
    <dgm:cxn modelId="{61879894-3A09-40A0-A066-A524ABE1DE3D}" srcId="{97FF158C-1937-4AE4-B72C-F34F15B928DD}" destId="{B0B9F81C-9EB0-4357-8EA1-D2D8AB1EE324}" srcOrd="2" destOrd="0" parTransId="{416027A0-66EA-4850-93C3-BB74761F7668}" sibTransId="{09220C9F-5B1A-41E6-B9DD-1D04CB96BBEB}"/>
    <dgm:cxn modelId="{41DFE1C2-65C3-4992-B6A1-67ACAC955103}" type="presParOf" srcId="{81D14EB8-7E22-4E93-AFCF-30F6F1F897BA}" destId="{056C170E-7AB9-43C4-9414-5375C125A05C}" srcOrd="0" destOrd="0" presId="urn:microsoft.com/office/officeart/2005/8/layout/default#1"/>
    <dgm:cxn modelId="{25C1ADAA-EDCE-4845-9F70-4B013B6FA5F2}" type="presParOf" srcId="{81D14EB8-7E22-4E93-AFCF-30F6F1F897BA}" destId="{13F48EFB-EE05-4812-9FEC-49851AEA657F}" srcOrd="1" destOrd="0" presId="urn:microsoft.com/office/officeart/2005/8/layout/default#1"/>
    <dgm:cxn modelId="{D9CF0ED8-C8E8-43A8-BA12-4B69DF722505}" type="presParOf" srcId="{81D14EB8-7E22-4E93-AFCF-30F6F1F897BA}" destId="{C1306C14-0083-449F-9831-F01A397A31FA}" srcOrd="2" destOrd="0" presId="urn:microsoft.com/office/officeart/2005/8/layout/default#1"/>
    <dgm:cxn modelId="{50DEBC26-A00B-4DA4-B129-CC730787258E}" type="presParOf" srcId="{81D14EB8-7E22-4E93-AFCF-30F6F1F897BA}" destId="{57E9536D-75FF-4AF8-9855-DC78AB519315}" srcOrd="3" destOrd="0" presId="urn:microsoft.com/office/officeart/2005/8/layout/default#1"/>
    <dgm:cxn modelId="{D591BB09-520B-4C4A-93F9-1D3A9BFC77F7}" type="presParOf" srcId="{81D14EB8-7E22-4E93-AFCF-30F6F1F897BA}" destId="{579A8B86-3533-4A95-BECF-3F62380C6086}" srcOrd="4" destOrd="0" presId="urn:microsoft.com/office/officeart/2005/8/layout/default#1"/>
    <dgm:cxn modelId="{C80A0E58-63BC-4CAC-A618-3E6729C17183}" type="presParOf" srcId="{81D14EB8-7E22-4E93-AFCF-30F6F1F897BA}" destId="{AE61C1E3-8D34-46E8-92FB-C9C9BCC5806F}" srcOrd="5" destOrd="0" presId="urn:microsoft.com/office/officeart/2005/8/layout/default#1"/>
    <dgm:cxn modelId="{F592842F-789C-43EE-B4AB-5F7C1994EAE0}" type="presParOf" srcId="{81D14EB8-7E22-4E93-AFCF-30F6F1F897BA}" destId="{FF84346B-EEB1-49BB-BE8E-BE3567AF4CE7}" srcOrd="6" destOrd="0" presId="urn:microsoft.com/office/officeart/2005/8/layout/default#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A3BC70-8C1A-4A6D-B332-BB73D3DFC88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1B65AA2E-C162-4A60-AACE-B92A4A7C01DF}">
      <dgm:prSet phldrT="[文本]" custT="1"/>
      <dgm:spPr>
        <a:solidFill>
          <a:schemeClr val="accent3">
            <a:lumMod val="75000"/>
          </a:schemeClr>
        </a:solidFill>
      </dgm:spPr>
      <dgm:t>
        <a:bodyPr/>
        <a:lstStyle/>
        <a:p>
          <a:r>
            <a:rPr lang="zh-CN" altLang="en-US" sz="2400" b="1" dirty="0"/>
            <a:t>特权级检查</a:t>
          </a:r>
        </a:p>
      </dgm:t>
    </dgm:pt>
    <dgm:pt modelId="{9DD0C00B-90C2-4342-8AEC-5A2C7FDC3FD7}" type="parTrans" cxnId="{5F122B1C-00C3-4E37-9274-736C8A98D37E}">
      <dgm:prSet/>
      <dgm:spPr/>
      <dgm:t>
        <a:bodyPr/>
        <a:lstStyle/>
        <a:p>
          <a:endParaRPr lang="zh-CN" altLang="en-US"/>
        </a:p>
      </dgm:t>
    </dgm:pt>
    <dgm:pt modelId="{FFFFCCB6-A217-4143-BEBA-6C3FC07E3AFB}" type="sibTrans" cxnId="{5F122B1C-00C3-4E37-9274-736C8A98D37E}">
      <dgm:prSet/>
      <dgm:spPr/>
      <dgm:t>
        <a:bodyPr/>
        <a:lstStyle/>
        <a:p>
          <a:endParaRPr lang="zh-CN" altLang="en-US"/>
        </a:p>
      </dgm:t>
    </dgm:pt>
    <dgm:pt modelId="{5A81E4EE-457C-4046-9B19-5DDEF3041CDE}">
      <dgm:prSet phldrT="[文本]" custT="1"/>
      <dgm:spPr/>
      <dgm:t>
        <a:bodyPr/>
        <a:lstStyle/>
        <a:p>
          <a:r>
            <a:rPr lang="zh-CN" altLang="en-US" sz="2400" dirty="0"/>
            <a:t>规则：代码只能访问相同或较低特权级的数据</a:t>
          </a:r>
        </a:p>
      </dgm:t>
    </dgm:pt>
    <dgm:pt modelId="{FEDBC79C-4707-432E-AA6F-9661EE4422E1}" type="parTrans" cxnId="{04CC2EC4-3275-4769-9F6C-82A6E59BE320}">
      <dgm:prSet/>
      <dgm:spPr/>
      <dgm:t>
        <a:bodyPr/>
        <a:lstStyle/>
        <a:p>
          <a:endParaRPr lang="zh-CN" altLang="en-US"/>
        </a:p>
      </dgm:t>
    </dgm:pt>
    <dgm:pt modelId="{7BD38DBF-7EF7-45EB-B0DD-B81559DB4C10}" type="sibTrans" cxnId="{04CC2EC4-3275-4769-9F6C-82A6E59BE320}">
      <dgm:prSet/>
      <dgm:spPr/>
      <dgm:t>
        <a:bodyPr/>
        <a:lstStyle/>
        <a:p>
          <a:endParaRPr lang="zh-CN" altLang="en-US"/>
        </a:p>
      </dgm:t>
    </dgm:pt>
    <dgm:pt modelId="{9FB58598-59D1-4F9C-A8A4-FFDFC2C3C565}">
      <dgm:prSet phldrT="[文本]" custT="1"/>
      <dgm:spPr>
        <a:solidFill>
          <a:schemeClr val="accent4">
            <a:lumMod val="75000"/>
          </a:schemeClr>
        </a:solidFill>
      </dgm:spPr>
      <dgm:t>
        <a:bodyPr/>
        <a:lstStyle/>
        <a:p>
          <a:r>
            <a:rPr lang="zh-CN" altLang="en-US" sz="2400" b="1" dirty="0"/>
            <a:t>系统调用号、参数</a:t>
          </a:r>
        </a:p>
      </dgm:t>
    </dgm:pt>
    <dgm:pt modelId="{2EFA803C-351B-437E-800E-D6861614B022}" type="parTrans" cxnId="{B5153C1C-D1BE-42F8-A694-CACB7532FB43}">
      <dgm:prSet/>
      <dgm:spPr/>
      <dgm:t>
        <a:bodyPr/>
        <a:lstStyle/>
        <a:p>
          <a:endParaRPr lang="zh-CN" altLang="en-US"/>
        </a:p>
      </dgm:t>
    </dgm:pt>
    <dgm:pt modelId="{B9F11B00-4848-4B3E-A00A-5890FFFA7DC9}" type="sibTrans" cxnId="{B5153C1C-D1BE-42F8-A694-CACB7532FB43}">
      <dgm:prSet/>
      <dgm:spPr/>
      <dgm:t>
        <a:bodyPr/>
        <a:lstStyle/>
        <a:p>
          <a:endParaRPr lang="zh-CN" altLang="en-US"/>
        </a:p>
      </dgm:t>
    </dgm:pt>
    <dgm:pt modelId="{370B5D9E-03AC-4A7E-BD7D-5626F4DC846F}">
      <dgm:prSet phldrT="[文本]" custT="1"/>
      <dgm:spPr/>
      <dgm:t>
        <a:bodyPr/>
        <a:lstStyle/>
        <a:p>
          <a:r>
            <a:rPr lang="en-US" altLang="zh-CN" sz="2400" dirty="0"/>
            <a:t>EAX</a:t>
          </a:r>
          <a:r>
            <a:rPr lang="zh-CN" altLang="en-US" sz="2400" dirty="0"/>
            <a:t>，</a:t>
          </a:r>
          <a:r>
            <a:rPr lang="en-US" altLang="zh-CN" sz="2400" dirty="0"/>
            <a:t>EBX</a:t>
          </a:r>
          <a:r>
            <a:rPr lang="zh-CN" altLang="en-US" sz="2400" dirty="0"/>
            <a:t>、</a:t>
          </a:r>
          <a:r>
            <a:rPr lang="en-US" altLang="zh-CN" sz="2400" dirty="0"/>
            <a:t>ECX</a:t>
          </a:r>
          <a:r>
            <a:rPr lang="zh-CN" altLang="en-US" sz="2400" dirty="0"/>
            <a:t>、</a:t>
          </a:r>
          <a:r>
            <a:rPr lang="en-US" altLang="zh-CN" sz="2400" dirty="0"/>
            <a:t>EDX</a:t>
          </a:r>
          <a:r>
            <a:rPr lang="zh-CN" altLang="en-US" sz="2400" dirty="0"/>
            <a:t>、</a:t>
          </a:r>
          <a:r>
            <a:rPr lang="en-US" altLang="zh-CN" sz="2400" dirty="0"/>
            <a:t>ESI</a:t>
          </a:r>
          <a:r>
            <a:rPr lang="zh-CN" altLang="en-US" sz="2400" dirty="0"/>
            <a:t>、</a:t>
          </a:r>
          <a:r>
            <a:rPr lang="en-US" altLang="zh-CN" sz="2400" dirty="0"/>
            <a:t>EDI</a:t>
          </a:r>
          <a:endParaRPr lang="zh-CN" altLang="en-US" sz="2400" dirty="0"/>
        </a:p>
      </dgm:t>
    </dgm:pt>
    <dgm:pt modelId="{9A80443D-146A-47B2-99C6-B8E7DDD40480}" type="parTrans" cxnId="{452B172F-50DD-4781-AF99-30E4340143B4}">
      <dgm:prSet/>
      <dgm:spPr/>
      <dgm:t>
        <a:bodyPr/>
        <a:lstStyle/>
        <a:p>
          <a:endParaRPr lang="zh-CN" altLang="en-US"/>
        </a:p>
      </dgm:t>
    </dgm:pt>
    <dgm:pt modelId="{15A0DC41-8333-4616-9064-9A4F7B12D5A2}" type="sibTrans" cxnId="{452B172F-50DD-4781-AF99-30E4340143B4}">
      <dgm:prSet/>
      <dgm:spPr/>
      <dgm:t>
        <a:bodyPr/>
        <a:lstStyle/>
        <a:p>
          <a:endParaRPr lang="zh-CN" altLang="en-US"/>
        </a:p>
      </dgm:t>
    </dgm:pt>
    <dgm:pt modelId="{926C6599-1511-40CC-B1DB-8AFC746FF610}" type="pres">
      <dgm:prSet presAssocID="{19A3BC70-8C1A-4A6D-B332-BB73D3DFC887}" presName="linear" presStyleCnt="0">
        <dgm:presLayoutVars>
          <dgm:animLvl val="lvl"/>
          <dgm:resizeHandles val="exact"/>
        </dgm:presLayoutVars>
      </dgm:prSet>
      <dgm:spPr/>
      <dgm:t>
        <a:bodyPr/>
        <a:lstStyle/>
        <a:p>
          <a:endParaRPr lang="zh-CN" altLang="en-US"/>
        </a:p>
      </dgm:t>
    </dgm:pt>
    <dgm:pt modelId="{1E0A7CA2-8DF7-44EA-84EC-42188A2155CA}" type="pres">
      <dgm:prSet presAssocID="{1B65AA2E-C162-4A60-AACE-B92A4A7C01DF}" presName="parentText" presStyleLbl="node1" presStyleIdx="0" presStyleCnt="2" custScaleY="71515" custLinFactNeighborX="-1181">
        <dgm:presLayoutVars>
          <dgm:chMax val="0"/>
          <dgm:bulletEnabled val="1"/>
        </dgm:presLayoutVars>
      </dgm:prSet>
      <dgm:spPr/>
      <dgm:t>
        <a:bodyPr/>
        <a:lstStyle/>
        <a:p>
          <a:endParaRPr lang="zh-CN" altLang="en-US"/>
        </a:p>
      </dgm:t>
    </dgm:pt>
    <dgm:pt modelId="{E6BE1503-1A8C-4640-AC00-8C0DADBBB4C8}" type="pres">
      <dgm:prSet presAssocID="{1B65AA2E-C162-4A60-AACE-B92A4A7C01DF}" presName="childText" presStyleLbl="revTx" presStyleIdx="0" presStyleCnt="2">
        <dgm:presLayoutVars>
          <dgm:bulletEnabled val="1"/>
        </dgm:presLayoutVars>
      </dgm:prSet>
      <dgm:spPr/>
      <dgm:t>
        <a:bodyPr/>
        <a:lstStyle/>
        <a:p>
          <a:endParaRPr lang="zh-CN" altLang="en-US"/>
        </a:p>
      </dgm:t>
    </dgm:pt>
    <dgm:pt modelId="{9D9AC098-041D-4013-9D50-F7FD2A7A41F7}" type="pres">
      <dgm:prSet presAssocID="{9FB58598-59D1-4F9C-A8A4-FFDFC2C3C565}" presName="parentText" presStyleLbl="node1" presStyleIdx="1" presStyleCnt="2" custScaleY="74667">
        <dgm:presLayoutVars>
          <dgm:chMax val="0"/>
          <dgm:bulletEnabled val="1"/>
        </dgm:presLayoutVars>
      </dgm:prSet>
      <dgm:spPr/>
      <dgm:t>
        <a:bodyPr/>
        <a:lstStyle/>
        <a:p>
          <a:endParaRPr lang="zh-CN" altLang="en-US"/>
        </a:p>
      </dgm:t>
    </dgm:pt>
    <dgm:pt modelId="{236BAF99-9661-42D2-8FB8-EDE65D0591FD}" type="pres">
      <dgm:prSet presAssocID="{9FB58598-59D1-4F9C-A8A4-FFDFC2C3C565}" presName="childText" presStyleLbl="revTx" presStyleIdx="1" presStyleCnt="2">
        <dgm:presLayoutVars>
          <dgm:bulletEnabled val="1"/>
        </dgm:presLayoutVars>
      </dgm:prSet>
      <dgm:spPr/>
      <dgm:t>
        <a:bodyPr/>
        <a:lstStyle/>
        <a:p>
          <a:endParaRPr lang="zh-CN" altLang="en-US"/>
        </a:p>
      </dgm:t>
    </dgm:pt>
  </dgm:ptLst>
  <dgm:cxnLst>
    <dgm:cxn modelId="{04CC2EC4-3275-4769-9F6C-82A6E59BE320}" srcId="{1B65AA2E-C162-4A60-AACE-B92A4A7C01DF}" destId="{5A81E4EE-457C-4046-9B19-5DDEF3041CDE}" srcOrd="0" destOrd="0" parTransId="{FEDBC79C-4707-432E-AA6F-9661EE4422E1}" sibTransId="{7BD38DBF-7EF7-45EB-B0DD-B81559DB4C10}"/>
    <dgm:cxn modelId="{5F122B1C-00C3-4E37-9274-736C8A98D37E}" srcId="{19A3BC70-8C1A-4A6D-B332-BB73D3DFC887}" destId="{1B65AA2E-C162-4A60-AACE-B92A4A7C01DF}" srcOrd="0" destOrd="0" parTransId="{9DD0C00B-90C2-4342-8AEC-5A2C7FDC3FD7}" sibTransId="{FFFFCCB6-A217-4143-BEBA-6C3FC07E3AFB}"/>
    <dgm:cxn modelId="{36583C11-7563-4B0A-A7BE-03C0D84614A3}" type="presOf" srcId="{5A81E4EE-457C-4046-9B19-5DDEF3041CDE}" destId="{E6BE1503-1A8C-4640-AC00-8C0DADBBB4C8}" srcOrd="0" destOrd="0" presId="urn:microsoft.com/office/officeart/2005/8/layout/vList2"/>
    <dgm:cxn modelId="{E4B13F79-EF1B-4333-A469-BBC8F483A5B4}" type="presOf" srcId="{370B5D9E-03AC-4A7E-BD7D-5626F4DC846F}" destId="{236BAF99-9661-42D2-8FB8-EDE65D0591FD}" srcOrd="0" destOrd="0" presId="urn:microsoft.com/office/officeart/2005/8/layout/vList2"/>
    <dgm:cxn modelId="{B01888B2-7D06-4105-A855-4B0F28A4C6D9}" type="presOf" srcId="{1B65AA2E-C162-4A60-AACE-B92A4A7C01DF}" destId="{1E0A7CA2-8DF7-44EA-84EC-42188A2155CA}" srcOrd="0" destOrd="0" presId="urn:microsoft.com/office/officeart/2005/8/layout/vList2"/>
    <dgm:cxn modelId="{B5153C1C-D1BE-42F8-A694-CACB7532FB43}" srcId="{19A3BC70-8C1A-4A6D-B332-BB73D3DFC887}" destId="{9FB58598-59D1-4F9C-A8A4-FFDFC2C3C565}" srcOrd="1" destOrd="0" parTransId="{2EFA803C-351B-437E-800E-D6861614B022}" sibTransId="{B9F11B00-4848-4B3E-A00A-5890FFFA7DC9}"/>
    <dgm:cxn modelId="{452B172F-50DD-4781-AF99-30E4340143B4}" srcId="{9FB58598-59D1-4F9C-A8A4-FFDFC2C3C565}" destId="{370B5D9E-03AC-4A7E-BD7D-5626F4DC846F}" srcOrd="0" destOrd="0" parTransId="{9A80443D-146A-47B2-99C6-B8E7DDD40480}" sibTransId="{15A0DC41-8333-4616-9064-9A4F7B12D5A2}"/>
    <dgm:cxn modelId="{617453B3-093F-4163-A0CD-9914B95D07B2}" type="presOf" srcId="{19A3BC70-8C1A-4A6D-B332-BB73D3DFC887}" destId="{926C6599-1511-40CC-B1DB-8AFC746FF610}" srcOrd="0" destOrd="0" presId="urn:microsoft.com/office/officeart/2005/8/layout/vList2"/>
    <dgm:cxn modelId="{29E30A82-40A3-4B6F-A2A1-36F1152BD349}" type="presOf" srcId="{9FB58598-59D1-4F9C-A8A4-FFDFC2C3C565}" destId="{9D9AC098-041D-4013-9D50-F7FD2A7A41F7}" srcOrd="0" destOrd="0" presId="urn:microsoft.com/office/officeart/2005/8/layout/vList2"/>
    <dgm:cxn modelId="{56601B3F-A365-4263-9CF4-F295967EFD96}" type="presParOf" srcId="{926C6599-1511-40CC-B1DB-8AFC746FF610}" destId="{1E0A7CA2-8DF7-44EA-84EC-42188A2155CA}" srcOrd="0" destOrd="0" presId="urn:microsoft.com/office/officeart/2005/8/layout/vList2"/>
    <dgm:cxn modelId="{CC8A6A5F-27A8-4513-B104-4AD8AFB9B4CE}" type="presParOf" srcId="{926C6599-1511-40CC-B1DB-8AFC746FF610}" destId="{E6BE1503-1A8C-4640-AC00-8C0DADBBB4C8}" srcOrd="1" destOrd="0" presId="urn:microsoft.com/office/officeart/2005/8/layout/vList2"/>
    <dgm:cxn modelId="{F0DD3676-C262-48E1-AC54-1FBBA0F91BB3}" type="presParOf" srcId="{926C6599-1511-40CC-B1DB-8AFC746FF610}" destId="{9D9AC098-041D-4013-9D50-F7FD2A7A41F7}" srcOrd="2" destOrd="0" presId="urn:microsoft.com/office/officeart/2005/8/layout/vList2"/>
    <dgm:cxn modelId="{B47A265A-0613-4469-A5B3-64FCFA30B11C}" type="presParOf" srcId="{926C6599-1511-40CC-B1DB-8AFC746FF610}" destId="{236BAF99-9661-42D2-8FB8-EDE65D0591FD}"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CCDA66-BEC2-42E1-B4B8-FABECD7F1CE1}">
      <dsp:nvSpPr>
        <dsp:cNvPr id="0" name=""/>
        <dsp:cNvSpPr/>
      </dsp:nvSpPr>
      <dsp:spPr>
        <a:xfrm>
          <a:off x="168018" y="0"/>
          <a:ext cx="2976331" cy="2976331"/>
        </a:xfrm>
        <a:prstGeom prst="ellipse">
          <a:avLst/>
        </a:prstGeom>
        <a:solidFill>
          <a:schemeClr val="accent5">
            <a:hueOff val="0"/>
            <a:satOff val="0"/>
            <a:lumOff val="0"/>
            <a:alphaOff val="0"/>
          </a:schemeClr>
        </a:solidFill>
        <a:ln>
          <a:noFill/>
        </a:ln>
        <a:effectLst>
          <a:outerShdw blurRad="50800" dist="20000" dir="5400000" rotWithShape="0">
            <a:srgbClr val="000000">
              <a:alpha val="42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altLang="zh-CN" sz="1600" b="1" kern="1200" dirty="0"/>
            <a:t>R0</a:t>
          </a:r>
          <a:endParaRPr lang="zh-CN" altLang="en-US" sz="1600" b="1" kern="1200" dirty="0"/>
        </a:p>
      </dsp:txBody>
      <dsp:txXfrm>
        <a:off x="1240092" y="148816"/>
        <a:ext cx="832182" cy="446449"/>
      </dsp:txXfrm>
    </dsp:sp>
    <dsp:sp modelId="{265176DB-EB76-4257-BB51-D838A74BF0E8}">
      <dsp:nvSpPr>
        <dsp:cNvPr id="0" name=""/>
        <dsp:cNvSpPr/>
      </dsp:nvSpPr>
      <dsp:spPr>
        <a:xfrm>
          <a:off x="465651" y="595266"/>
          <a:ext cx="2381064" cy="2381064"/>
        </a:xfrm>
        <a:prstGeom prst="ellipse">
          <a:avLst/>
        </a:prstGeom>
        <a:solidFill>
          <a:schemeClr val="accent5">
            <a:hueOff val="-92339"/>
            <a:satOff val="-8843"/>
            <a:lumOff val="-8889"/>
            <a:alphaOff val="0"/>
          </a:schemeClr>
        </a:solidFill>
        <a:ln>
          <a:noFill/>
        </a:ln>
        <a:effectLst>
          <a:outerShdw blurRad="50800" dist="20000" dir="5400000" rotWithShape="0">
            <a:srgbClr val="000000">
              <a:alpha val="42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altLang="zh-CN" sz="1600" b="1" kern="1200" dirty="0"/>
            <a:t>R1</a:t>
          </a:r>
          <a:endParaRPr lang="zh-CN" altLang="en-US" sz="1600" b="1" kern="1200" dirty="0"/>
        </a:p>
      </dsp:txBody>
      <dsp:txXfrm>
        <a:off x="1240092" y="738130"/>
        <a:ext cx="832182" cy="428591"/>
      </dsp:txXfrm>
    </dsp:sp>
    <dsp:sp modelId="{D88D2F78-D64E-41EB-A016-19B4E6BC5552}">
      <dsp:nvSpPr>
        <dsp:cNvPr id="0" name=""/>
        <dsp:cNvSpPr/>
      </dsp:nvSpPr>
      <dsp:spPr>
        <a:xfrm>
          <a:off x="763284" y="1190532"/>
          <a:ext cx="1785798" cy="1785798"/>
        </a:xfrm>
        <a:prstGeom prst="ellipse">
          <a:avLst/>
        </a:prstGeom>
        <a:solidFill>
          <a:schemeClr val="accent5">
            <a:hueOff val="-184678"/>
            <a:satOff val="-17685"/>
            <a:lumOff val="-17778"/>
            <a:alphaOff val="0"/>
          </a:schemeClr>
        </a:solidFill>
        <a:ln>
          <a:noFill/>
        </a:ln>
        <a:effectLst>
          <a:outerShdw blurRad="50800" dist="20000" dir="5400000" rotWithShape="0">
            <a:srgbClr val="000000">
              <a:alpha val="42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altLang="zh-CN" sz="1600" b="1" kern="1200" dirty="0"/>
            <a:t>R2</a:t>
          </a:r>
          <a:endParaRPr lang="zh-CN" altLang="en-US" sz="1600" b="1" kern="1200" dirty="0"/>
        </a:p>
      </dsp:txBody>
      <dsp:txXfrm>
        <a:off x="1240092" y="1324467"/>
        <a:ext cx="832182" cy="401804"/>
      </dsp:txXfrm>
    </dsp:sp>
    <dsp:sp modelId="{CE6187CF-4064-4847-971B-31D169A554E9}">
      <dsp:nvSpPr>
        <dsp:cNvPr id="0" name=""/>
        <dsp:cNvSpPr/>
      </dsp:nvSpPr>
      <dsp:spPr>
        <a:xfrm>
          <a:off x="1060917" y="1785798"/>
          <a:ext cx="1190532" cy="1190532"/>
        </a:xfrm>
        <a:prstGeom prst="ellipse">
          <a:avLst/>
        </a:prstGeom>
        <a:solidFill>
          <a:schemeClr val="accent5">
            <a:hueOff val="-277017"/>
            <a:satOff val="-26528"/>
            <a:lumOff val="-26667"/>
            <a:alphaOff val="0"/>
          </a:schemeClr>
        </a:solidFill>
        <a:ln>
          <a:noFill/>
        </a:ln>
        <a:effectLst>
          <a:outerShdw blurRad="50800" dist="20000" dir="5400000" rotWithShape="0">
            <a:srgbClr val="000000">
              <a:alpha val="42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altLang="zh-CN" sz="1600" b="1" kern="1200" dirty="0"/>
            <a:t>R3</a:t>
          </a:r>
          <a:endParaRPr lang="zh-CN" altLang="en-US" sz="1100" b="1" kern="1200" dirty="0"/>
        </a:p>
      </dsp:txBody>
      <dsp:txXfrm>
        <a:off x="1235267" y="2083431"/>
        <a:ext cx="841833" cy="59526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E70251-27B0-48C0-B2F7-781EDC084944}">
      <dsp:nvSpPr>
        <dsp:cNvPr id="0" name=""/>
        <dsp:cNvSpPr/>
      </dsp:nvSpPr>
      <dsp:spPr>
        <a:xfrm>
          <a:off x="1239411" y="1297"/>
          <a:ext cx="2511673" cy="411135"/>
        </a:xfrm>
        <a:prstGeom prst="roundRect">
          <a:avLst>
            <a:gd name="adj" fmla="val 10000"/>
          </a:avLst>
        </a:prstGeom>
        <a:solidFill>
          <a:schemeClr val="lt1">
            <a:hueOff val="0"/>
            <a:satOff val="0"/>
            <a:lumOff val="0"/>
            <a:alphaOff val="0"/>
          </a:schemeClr>
        </a:solidFill>
        <a:ln w="19050" cap="flat" cmpd="sng" algn="ctr">
          <a:solidFill>
            <a:srgbClr val="0000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b="1" kern="1200" dirty="0">
              <a:latin typeface="华文楷体" panose="02010600040101010101" pitchFamily="2" charset="-122"/>
              <a:ea typeface="华文楷体" panose="02010600040101010101" pitchFamily="2" charset="-122"/>
            </a:rPr>
            <a:t>不可屏蔽中断</a:t>
          </a:r>
          <a:r>
            <a:rPr lang="en-US" altLang="zh-CN" sz="1800" b="1" kern="1200" dirty="0">
              <a:latin typeface="华文楷体" panose="02010600040101010101" pitchFamily="2" charset="-122"/>
              <a:ea typeface="华文楷体" panose="02010600040101010101" pitchFamily="2" charset="-122"/>
            </a:rPr>
            <a:t>/</a:t>
          </a:r>
          <a:r>
            <a:rPr lang="zh-CN" altLang="en-US" sz="1800" b="1" kern="1200" dirty="0">
              <a:latin typeface="华文楷体" panose="02010600040101010101" pitchFamily="2" charset="-122"/>
              <a:ea typeface="华文楷体" panose="02010600040101010101" pitchFamily="2" charset="-122"/>
            </a:rPr>
            <a:t>异常</a:t>
          </a:r>
        </a:p>
      </dsp:txBody>
      <dsp:txXfrm>
        <a:off x="1239411" y="1297"/>
        <a:ext cx="2511673" cy="411135"/>
      </dsp:txXfrm>
    </dsp:sp>
    <dsp:sp modelId="{092E8646-17A3-498F-B415-BEAE62F755FF}">
      <dsp:nvSpPr>
        <dsp:cNvPr id="0" name=""/>
        <dsp:cNvSpPr/>
      </dsp:nvSpPr>
      <dsp:spPr>
        <a:xfrm>
          <a:off x="1490578" y="412432"/>
          <a:ext cx="251167" cy="309130"/>
        </a:xfrm>
        <a:custGeom>
          <a:avLst/>
          <a:gdLst/>
          <a:ahLst/>
          <a:cxnLst/>
          <a:rect l="0" t="0" r="0" b="0"/>
          <a:pathLst>
            <a:path>
              <a:moveTo>
                <a:pt x="0" y="0"/>
              </a:moveTo>
              <a:lnTo>
                <a:pt x="0" y="309130"/>
              </a:lnTo>
              <a:lnTo>
                <a:pt x="251167" y="309130"/>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F6F71B6A-AFED-4D23-BFF2-6A1948986F99}">
      <dsp:nvSpPr>
        <dsp:cNvPr id="0" name=""/>
        <dsp:cNvSpPr/>
      </dsp:nvSpPr>
      <dsp:spPr>
        <a:xfrm>
          <a:off x="1741746" y="515994"/>
          <a:ext cx="2009339" cy="411135"/>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0 -- </a:t>
          </a:r>
          <a:r>
            <a:rPr lang="zh-CN" altLang="en-US" sz="1800" b="1" kern="1200" dirty="0">
              <a:latin typeface="华文楷体" panose="02010600040101010101" pitchFamily="2" charset="-122"/>
              <a:ea typeface="华文楷体" panose="02010600040101010101" pitchFamily="2" charset="-122"/>
            </a:rPr>
            <a:t>除零</a:t>
          </a:r>
        </a:p>
      </dsp:txBody>
      <dsp:txXfrm>
        <a:off x="1741746" y="515994"/>
        <a:ext cx="2009339" cy="411135"/>
      </dsp:txXfrm>
    </dsp:sp>
    <dsp:sp modelId="{88CC3B7B-F575-495C-A007-130197F06258}">
      <dsp:nvSpPr>
        <dsp:cNvPr id="0" name=""/>
        <dsp:cNvSpPr/>
      </dsp:nvSpPr>
      <dsp:spPr>
        <a:xfrm>
          <a:off x="1490578" y="412432"/>
          <a:ext cx="251167" cy="823827"/>
        </a:xfrm>
        <a:custGeom>
          <a:avLst/>
          <a:gdLst/>
          <a:ahLst/>
          <a:cxnLst/>
          <a:rect l="0" t="0" r="0" b="0"/>
          <a:pathLst>
            <a:path>
              <a:moveTo>
                <a:pt x="0" y="0"/>
              </a:moveTo>
              <a:lnTo>
                <a:pt x="0" y="823827"/>
              </a:lnTo>
              <a:lnTo>
                <a:pt x="251167" y="823827"/>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4331C861-5357-462F-8775-57BF29B0C981}">
      <dsp:nvSpPr>
        <dsp:cNvPr id="0" name=""/>
        <dsp:cNvSpPr/>
      </dsp:nvSpPr>
      <dsp:spPr>
        <a:xfrm>
          <a:off x="1741746" y="1030692"/>
          <a:ext cx="2009339" cy="411135"/>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1 -- </a:t>
          </a:r>
          <a:r>
            <a:rPr lang="zh-CN" altLang="en-US" sz="1800" b="1" kern="1200" dirty="0">
              <a:latin typeface="华文楷体" panose="02010600040101010101" pitchFamily="2" charset="-122"/>
              <a:ea typeface="华文楷体" panose="02010600040101010101" pitchFamily="2" charset="-122"/>
            </a:rPr>
            <a:t>单步调试</a:t>
          </a:r>
        </a:p>
      </dsp:txBody>
      <dsp:txXfrm>
        <a:off x="1741746" y="1030692"/>
        <a:ext cx="2009339" cy="411135"/>
      </dsp:txXfrm>
    </dsp:sp>
    <dsp:sp modelId="{3D9B77B3-6C8C-43DC-827F-656531D25E15}">
      <dsp:nvSpPr>
        <dsp:cNvPr id="0" name=""/>
        <dsp:cNvSpPr/>
      </dsp:nvSpPr>
      <dsp:spPr>
        <a:xfrm>
          <a:off x="1490578" y="412432"/>
          <a:ext cx="251167" cy="1340082"/>
        </a:xfrm>
        <a:custGeom>
          <a:avLst/>
          <a:gdLst/>
          <a:ahLst/>
          <a:cxnLst/>
          <a:rect l="0" t="0" r="0" b="0"/>
          <a:pathLst>
            <a:path>
              <a:moveTo>
                <a:pt x="0" y="0"/>
              </a:moveTo>
              <a:lnTo>
                <a:pt x="0" y="1340082"/>
              </a:lnTo>
              <a:lnTo>
                <a:pt x="251167" y="1340082"/>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359508C5-C7EC-4D09-8C96-9AAB90382C35}">
      <dsp:nvSpPr>
        <dsp:cNvPr id="0" name=""/>
        <dsp:cNvSpPr/>
      </dsp:nvSpPr>
      <dsp:spPr>
        <a:xfrm>
          <a:off x="1741746" y="1545390"/>
          <a:ext cx="1959622" cy="414250"/>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4 -- </a:t>
          </a:r>
          <a:r>
            <a:rPr lang="zh-CN" altLang="en-US" sz="1800" b="1" kern="1200" dirty="0">
              <a:latin typeface="华文楷体" panose="02010600040101010101" pitchFamily="2" charset="-122"/>
              <a:ea typeface="华文楷体" panose="02010600040101010101" pitchFamily="2" charset="-122"/>
            </a:rPr>
            <a:t>算术溢出</a:t>
          </a:r>
        </a:p>
      </dsp:txBody>
      <dsp:txXfrm>
        <a:off x="1741746" y="1545390"/>
        <a:ext cx="1959622" cy="414250"/>
      </dsp:txXfrm>
    </dsp:sp>
    <dsp:sp modelId="{1C4F8CF6-CDC4-4C1F-88BA-A09C694F90AC}">
      <dsp:nvSpPr>
        <dsp:cNvPr id="0" name=""/>
        <dsp:cNvSpPr/>
      </dsp:nvSpPr>
      <dsp:spPr>
        <a:xfrm>
          <a:off x="1490578" y="412432"/>
          <a:ext cx="251167" cy="1857895"/>
        </a:xfrm>
        <a:custGeom>
          <a:avLst/>
          <a:gdLst/>
          <a:ahLst/>
          <a:cxnLst/>
          <a:rect l="0" t="0" r="0" b="0"/>
          <a:pathLst>
            <a:path>
              <a:moveTo>
                <a:pt x="0" y="0"/>
              </a:moveTo>
              <a:lnTo>
                <a:pt x="0" y="1857895"/>
              </a:lnTo>
              <a:lnTo>
                <a:pt x="251167" y="1857895"/>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1ADCC40F-82CB-46A2-96E3-5E68468B725E}">
      <dsp:nvSpPr>
        <dsp:cNvPr id="0" name=""/>
        <dsp:cNvSpPr/>
      </dsp:nvSpPr>
      <dsp:spPr>
        <a:xfrm>
          <a:off x="1741746" y="2063203"/>
          <a:ext cx="1959622" cy="414250"/>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6 --</a:t>
          </a:r>
          <a:r>
            <a:rPr lang="zh-CN" altLang="en-US" sz="1800" b="1" kern="1200" dirty="0">
              <a:latin typeface="华文楷体" panose="02010600040101010101" pitchFamily="2" charset="-122"/>
              <a:ea typeface="华文楷体" panose="02010600040101010101" pitchFamily="2" charset="-122"/>
            </a:rPr>
            <a:t>非法操作数</a:t>
          </a:r>
        </a:p>
      </dsp:txBody>
      <dsp:txXfrm>
        <a:off x="1741746" y="2063203"/>
        <a:ext cx="1959622" cy="414250"/>
      </dsp:txXfrm>
    </dsp:sp>
    <dsp:sp modelId="{8C0DDA32-D8D3-4DE5-B910-33350A745C28}">
      <dsp:nvSpPr>
        <dsp:cNvPr id="0" name=""/>
        <dsp:cNvSpPr/>
      </dsp:nvSpPr>
      <dsp:spPr>
        <a:xfrm>
          <a:off x="1490578" y="412432"/>
          <a:ext cx="251167" cy="2375708"/>
        </a:xfrm>
        <a:custGeom>
          <a:avLst/>
          <a:gdLst/>
          <a:ahLst/>
          <a:cxnLst/>
          <a:rect l="0" t="0" r="0" b="0"/>
          <a:pathLst>
            <a:path>
              <a:moveTo>
                <a:pt x="0" y="0"/>
              </a:moveTo>
              <a:lnTo>
                <a:pt x="0" y="2375708"/>
              </a:lnTo>
              <a:lnTo>
                <a:pt x="251167" y="2375708"/>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AA4DB37C-79E2-430C-8138-4E59869AAD71}">
      <dsp:nvSpPr>
        <dsp:cNvPr id="0" name=""/>
        <dsp:cNvSpPr/>
      </dsp:nvSpPr>
      <dsp:spPr>
        <a:xfrm>
          <a:off x="1741746" y="2581015"/>
          <a:ext cx="1959622" cy="414250"/>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12 -- </a:t>
          </a:r>
          <a:r>
            <a:rPr lang="zh-CN" altLang="en-US" sz="1800" b="1" kern="1200" dirty="0">
              <a:latin typeface="华文楷体" panose="02010600040101010101" pitchFamily="2" charset="-122"/>
              <a:ea typeface="华文楷体" panose="02010600040101010101" pitchFamily="2" charset="-122"/>
            </a:rPr>
            <a:t>栈异常</a:t>
          </a:r>
        </a:p>
      </dsp:txBody>
      <dsp:txXfrm>
        <a:off x="1741746" y="2581015"/>
        <a:ext cx="1959622" cy="414250"/>
      </dsp:txXfrm>
    </dsp:sp>
    <dsp:sp modelId="{B92D5B8A-0973-4561-A476-75CD63772B1C}">
      <dsp:nvSpPr>
        <dsp:cNvPr id="0" name=""/>
        <dsp:cNvSpPr/>
      </dsp:nvSpPr>
      <dsp:spPr>
        <a:xfrm>
          <a:off x="1490578" y="412432"/>
          <a:ext cx="251167" cy="2893521"/>
        </a:xfrm>
        <a:custGeom>
          <a:avLst/>
          <a:gdLst/>
          <a:ahLst/>
          <a:cxnLst/>
          <a:rect l="0" t="0" r="0" b="0"/>
          <a:pathLst>
            <a:path>
              <a:moveTo>
                <a:pt x="0" y="0"/>
              </a:moveTo>
              <a:lnTo>
                <a:pt x="0" y="2893521"/>
              </a:lnTo>
              <a:lnTo>
                <a:pt x="251167" y="2893521"/>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F207D76C-EF85-479C-B491-EEA939C10F5A}">
      <dsp:nvSpPr>
        <dsp:cNvPr id="0" name=""/>
        <dsp:cNvSpPr/>
      </dsp:nvSpPr>
      <dsp:spPr>
        <a:xfrm>
          <a:off x="1741746" y="3098828"/>
          <a:ext cx="1959622" cy="414250"/>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13 -- </a:t>
          </a:r>
          <a:r>
            <a:rPr lang="zh-CN" altLang="en-US" sz="1800" b="1" kern="1200" dirty="0">
              <a:latin typeface="华文楷体" panose="02010600040101010101" pitchFamily="2" charset="-122"/>
              <a:ea typeface="华文楷体" panose="02010600040101010101" pitchFamily="2" charset="-122"/>
            </a:rPr>
            <a:t>保护性错误</a:t>
          </a:r>
        </a:p>
      </dsp:txBody>
      <dsp:txXfrm>
        <a:off x="1741746" y="3098828"/>
        <a:ext cx="1959622" cy="414250"/>
      </dsp:txXfrm>
    </dsp:sp>
    <dsp:sp modelId="{03153788-70EA-4C91-8F8C-B8B337A0AE16}">
      <dsp:nvSpPr>
        <dsp:cNvPr id="0" name=""/>
        <dsp:cNvSpPr/>
      </dsp:nvSpPr>
      <dsp:spPr>
        <a:xfrm>
          <a:off x="1490578" y="412432"/>
          <a:ext cx="251167" cy="3411334"/>
        </a:xfrm>
        <a:custGeom>
          <a:avLst/>
          <a:gdLst/>
          <a:ahLst/>
          <a:cxnLst/>
          <a:rect l="0" t="0" r="0" b="0"/>
          <a:pathLst>
            <a:path>
              <a:moveTo>
                <a:pt x="0" y="0"/>
              </a:moveTo>
              <a:lnTo>
                <a:pt x="0" y="3411334"/>
              </a:lnTo>
              <a:lnTo>
                <a:pt x="251167" y="3411334"/>
              </a:lnTo>
            </a:path>
          </a:pathLst>
        </a:custGeom>
        <a:noFill/>
        <a:ln w="19050" cap="flat" cmpd="sng" algn="ctr">
          <a:solidFill>
            <a:srgbClr val="0000CC"/>
          </a:solidFill>
          <a:prstDash val="solid"/>
        </a:ln>
        <a:effectLst/>
      </dsp:spPr>
      <dsp:style>
        <a:lnRef idx="2">
          <a:scrgbClr r="0" g="0" b="0"/>
        </a:lnRef>
        <a:fillRef idx="0">
          <a:scrgbClr r="0" g="0" b="0"/>
        </a:fillRef>
        <a:effectRef idx="0">
          <a:scrgbClr r="0" g="0" b="0"/>
        </a:effectRef>
        <a:fontRef idx="minor"/>
      </dsp:style>
    </dsp:sp>
    <dsp:sp modelId="{9B54F7B8-DC55-43CD-8A8A-2BEF796C44C2}">
      <dsp:nvSpPr>
        <dsp:cNvPr id="0" name=""/>
        <dsp:cNvSpPr/>
      </dsp:nvSpPr>
      <dsp:spPr>
        <a:xfrm>
          <a:off x="1741746" y="3616641"/>
          <a:ext cx="1959622" cy="414250"/>
        </a:xfrm>
        <a:prstGeom prst="roundRect">
          <a:avLst>
            <a:gd name="adj" fmla="val 10000"/>
          </a:avLst>
        </a:prstGeom>
        <a:solidFill>
          <a:schemeClr val="accent1">
            <a:alpha val="90000"/>
            <a:tint val="40000"/>
            <a:hueOff val="0"/>
            <a:satOff val="0"/>
            <a:lumOff val="0"/>
            <a:alphaOff val="0"/>
          </a:schemeClr>
        </a:solidFill>
        <a:ln w="9525" cap="flat" cmpd="sng" algn="ctr">
          <a:solidFill>
            <a:srgbClr val="0000CC"/>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b="1" kern="1200" dirty="0">
              <a:latin typeface="华文楷体" panose="02010600040101010101" pitchFamily="2" charset="-122"/>
              <a:ea typeface="华文楷体" panose="02010600040101010101" pitchFamily="2" charset="-122"/>
            </a:rPr>
            <a:t>14 -- </a:t>
          </a:r>
          <a:r>
            <a:rPr lang="zh-CN" altLang="en-US" sz="1800" b="1" kern="1200" dirty="0">
              <a:latin typeface="华文楷体" panose="02010600040101010101" pitchFamily="2" charset="-122"/>
              <a:ea typeface="华文楷体" panose="02010600040101010101" pitchFamily="2" charset="-122"/>
            </a:rPr>
            <a:t>缺页异常</a:t>
          </a:r>
        </a:p>
      </dsp:txBody>
      <dsp:txXfrm>
        <a:off x="1741746" y="3616641"/>
        <a:ext cx="1959622" cy="4142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BA84B1-9D43-4A5A-B43D-0064DC3E2195}">
      <dsp:nvSpPr>
        <dsp:cNvPr id="0" name=""/>
        <dsp:cNvSpPr/>
      </dsp:nvSpPr>
      <dsp:spPr>
        <a:xfrm>
          <a:off x="1375558" y="0"/>
          <a:ext cx="4069286" cy="2608546"/>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F1AC33D9-03F7-4811-AC92-4682B8EB7089}">
      <dsp:nvSpPr>
        <dsp:cNvPr id="0" name=""/>
        <dsp:cNvSpPr/>
      </dsp:nvSpPr>
      <dsp:spPr>
        <a:xfrm>
          <a:off x="2183903" y="941764"/>
          <a:ext cx="2446720"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a:solidFill>
                <a:srgbClr val="C00000"/>
              </a:solidFill>
              <a:latin typeface="华文行楷" panose="02010800040101010101" pitchFamily="2" charset="-122"/>
              <a:ea typeface="华文行楷" panose="02010800040101010101" pitchFamily="2" charset="-122"/>
            </a:rPr>
            <a:t>系统调用是什么？</a:t>
          </a:r>
        </a:p>
      </dsp:txBody>
      <dsp:txXfrm>
        <a:off x="2183903" y="941764"/>
        <a:ext cx="2446720" cy="724475"/>
      </dsp:txXfrm>
    </dsp:sp>
    <dsp:sp modelId="{5AA96871-C2B7-4654-A678-C31E8DD1B7D3}">
      <dsp:nvSpPr>
        <dsp:cNvPr id="0" name=""/>
        <dsp:cNvSpPr/>
      </dsp:nvSpPr>
      <dsp:spPr>
        <a:xfrm>
          <a:off x="651154" y="1498803"/>
          <a:ext cx="4069286" cy="2608546"/>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00F2EFBA-E9AB-4D9A-AB36-62C459D7AEFB}">
      <dsp:nvSpPr>
        <dsp:cNvPr id="0" name=""/>
        <dsp:cNvSpPr/>
      </dsp:nvSpPr>
      <dsp:spPr>
        <a:xfrm>
          <a:off x="1511829" y="2449237"/>
          <a:ext cx="2347935"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a:solidFill>
                <a:srgbClr val="C00000"/>
              </a:solidFill>
              <a:latin typeface="华文行楷" panose="02010800040101010101" pitchFamily="2" charset="-122"/>
              <a:ea typeface="华文行楷" panose="02010800040101010101" pitchFamily="2" charset="-122"/>
            </a:rPr>
            <a:t>系统调用的作用</a:t>
          </a:r>
        </a:p>
      </dsp:txBody>
      <dsp:txXfrm>
        <a:off x="1511829" y="2449237"/>
        <a:ext cx="2347935" cy="724475"/>
      </dsp:txXfrm>
    </dsp:sp>
    <dsp:sp modelId="{313E6F29-E311-41A0-AE5E-C757C246E007}">
      <dsp:nvSpPr>
        <dsp:cNvPr id="0" name=""/>
        <dsp:cNvSpPr/>
      </dsp:nvSpPr>
      <dsp:spPr>
        <a:xfrm>
          <a:off x="1664087" y="3176964"/>
          <a:ext cx="3496147" cy="2241702"/>
        </a:xfrm>
        <a:prstGeom prst="blockArc">
          <a:avLst>
            <a:gd name="adj1" fmla="val 13500000"/>
            <a:gd name="adj2" fmla="val 10800000"/>
            <a:gd name="adj3" fmla="val 12740"/>
          </a:avLst>
        </a:prstGeom>
        <a:solidFill>
          <a:schemeClr val="lt1">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D914B56A-B0B6-4715-A7E2-6B7DEE616F66}">
      <dsp:nvSpPr>
        <dsp:cNvPr id="0" name=""/>
        <dsp:cNvSpPr/>
      </dsp:nvSpPr>
      <dsp:spPr>
        <a:xfrm>
          <a:off x="2183904" y="4170526"/>
          <a:ext cx="2453575"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a:solidFill>
                <a:srgbClr val="C00000"/>
              </a:solidFill>
              <a:latin typeface="华文行楷" panose="02010800040101010101" pitchFamily="2" charset="-122"/>
              <a:ea typeface="华文行楷" panose="02010800040101010101" pitchFamily="2" charset="-122"/>
            </a:rPr>
            <a:t>典型系统调用</a:t>
          </a:r>
          <a:endParaRPr lang="en-US" altLang="zh-CN" sz="2600" kern="1200" dirty="0">
            <a:solidFill>
              <a:srgbClr val="C00000"/>
            </a:solidFill>
            <a:latin typeface="华文行楷" panose="02010800040101010101" pitchFamily="2" charset="-122"/>
            <a:ea typeface="华文行楷" panose="02010800040101010101" pitchFamily="2" charset="-122"/>
          </a:endParaRPr>
        </a:p>
        <a:p>
          <a:pPr lvl="0" algn="ctr" defTabSz="1155700">
            <a:lnSpc>
              <a:spcPct val="90000"/>
            </a:lnSpc>
            <a:spcBef>
              <a:spcPct val="0"/>
            </a:spcBef>
            <a:spcAft>
              <a:spcPct val="35000"/>
            </a:spcAft>
          </a:pPr>
          <a:r>
            <a:rPr lang="zh-CN" altLang="en-US" sz="2600" kern="1200" dirty="0">
              <a:solidFill>
                <a:srgbClr val="C00000"/>
              </a:solidFill>
              <a:latin typeface="华文行楷" panose="02010800040101010101" pitchFamily="2" charset="-122"/>
              <a:ea typeface="华文行楷" panose="02010800040101010101" pitchFamily="2" charset="-122"/>
            </a:rPr>
            <a:t>举例</a:t>
          </a:r>
        </a:p>
      </dsp:txBody>
      <dsp:txXfrm>
        <a:off x="2183904" y="4170526"/>
        <a:ext cx="2453575" cy="72447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BA84B1-9D43-4A5A-B43D-0064DC3E2195}">
      <dsp:nvSpPr>
        <dsp:cNvPr id="0" name=""/>
        <dsp:cNvSpPr/>
      </dsp:nvSpPr>
      <dsp:spPr>
        <a:xfrm>
          <a:off x="451192" y="993677"/>
          <a:ext cx="3424489" cy="2194938"/>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F1AC33D9-03F7-4811-AC92-4682B8EB7089}">
      <dsp:nvSpPr>
        <dsp:cNvPr id="0" name=""/>
        <dsp:cNvSpPr/>
      </dsp:nvSpPr>
      <dsp:spPr>
        <a:xfrm>
          <a:off x="1129376" y="1672100"/>
          <a:ext cx="2067328" cy="61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a:solidFill>
                <a:srgbClr val="C00000"/>
              </a:solidFill>
              <a:latin typeface="+mn-lt"/>
              <a:ea typeface="华文楷体" panose="02010600040101010101" pitchFamily="2" charset="-122"/>
            </a:rPr>
            <a:t>系统调用与</a:t>
          </a:r>
          <a:r>
            <a:rPr lang="en-US" altLang="en-US" sz="2000" b="1" kern="1200" dirty="0">
              <a:solidFill>
                <a:srgbClr val="C00000"/>
              </a:solidFill>
              <a:latin typeface="+mn-lt"/>
              <a:ea typeface="华文楷体" panose="02010600040101010101" pitchFamily="2" charset="-122"/>
            </a:rPr>
            <a:t>C</a:t>
          </a:r>
          <a:r>
            <a:rPr lang="zh-CN" altLang="en-US" sz="2000" b="1" kern="1200" dirty="0">
              <a:solidFill>
                <a:srgbClr val="C00000"/>
              </a:solidFill>
              <a:latin typeface="+mn-lt"/>
              <a:ea typeface="华文楷体" panose="02010600040101010101" pitchFamily="2" charset="-122"/>
            </a:rPr>
            <a:t>库函数</a:t>
          </a:r>
          <a:r>
            <a:rPr lang="en-US" altLang="en-US" sz="2000" b="1" kern="1200" dirty="0">
              <a:solidFill>
                <a:srgbClr val="C00000"/>
              </a:solidFill>
              <a:latin typeface="+mn-lt"/>
              <a:ea typeface="华文楷体" panose="02010600040101010101" pitchFamily="2" charset="-122"/>
            </a:rPr>
            <a:t>/API</a:t>
          </a:r>
          <a:r>
            <a:rPr lang="zh-CN" altLang="en-US" sz="2000" b="1" kern="1200" dirty="0">
              <a:solidFill>
                <a:srgbClr val="C00000"/>
              </a:solidFill>
              <a:latin typeface="+mn-lt"/>
              <a:ea typeface="华文楷体" panose="02010600040101010101" pitchFamily="2" charset="-122"/>
            </a:rPr>
            <a:t>函数的关系</a:t>
          </a:r>
        </a:p>
      </dsp:txBody>
      <dsp:txXfrm>
        <a:off x="1129376" y="1672100"/>
        <a:ext cx="2067328" cy="612211"/>
      </dsp:txXfrm>
    </dsp:sp>
    <dsp:sp modelId="{5AA96871-C2B7-4654-A678-C31E8DD1B7D3}">
      <dsp:nvSpPr>
        <dsp:cNvPr id="0" name=""/>
        <dsp:cNvSpPr/>
      </dsp:nvSpPr>
      <dsp:spPr>
        <a:xfrm>
          <a:off x="84758" y="2400546"/>
          <a:ext cx="2941896" cy="1886362"/>
        </a:xfrm>
        <a:prstGeom prst="blockArc">
          <a:avLst>
            <a:gd name="adj1" fmla="val 0"/>
            <a:gd name="adj2" fmla="val 18900000"/>
            <a:gd name="adj3" fmla="val 12740"/>
          </a:avLst>
        </a:prstGeom>
        <a:solidFill>
          <a:schemeClr val="lt1">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00F2EFBA-E9AB-4D9A-AB36-62C459D7AEFB}">
      <dsp:nvSpPr>
        <dsp:cNvPr id="0" name=""/>
        <dsp:cNvSpPr/>
      </dsp:nvSpPr>
      <dsp:spPr>
        <a:xfrm>
          <a:off x="475249" y="3076402"/>
          <a:ext cx="1983861" cy="612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b="1" kern="1200" dirty="0">
              <a:solidFill>
                <a:srgbClr val="C00000"/>
              </a:solidFill>
              <a:latin typeface="华文楷体" panose="02010600040101010101" pitchFamily="2" charset="-122"/>
              <a:ea typeface="华文楷体" panose="02010600040101010101" pitchFamily="2" charset="-122"/>
            </a:rPr>
            <a:t>系统调用与内核函数的关系</a:t>
          </a:r>
        </a:p>
      </dsp:txBody>
      <dsp:txXfrm>
        <a:off x="475249" y="3076402"/>
        <a:ext cx="1983861" cy="61221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6C170E-7AB9-43C4-9414-5375C125A05C}">
      <dsp:nvSpPr>
        <dsp:cNvPr id="0" name=""/>
        <dsp:cNvSpPr/>
      </dsp:nvSpPr>
      <dsp:spPr>
        <a:xfrm>
          <a:off x="905" y="354203"/>
          <a:ext cx="3530958" cy="2118575"/>
        </a:xfrm>
        <a:prstGeom prst="rect">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a:solidFill>
                <a:srgbClr val="0000CC"/>
              </a:solidFill>
              <a:latin typeface="华文楷体" panose="02010600040101010101" pitchFamily="2" charset="-122"/>
              <a:ea typeface="华文楷体" panose="02010600040101010101" pitchFamily="2" charset="-122"/>
            </a:rPr>
            <a:t>中断</a:t>
          </a:r>
          <a:r>
            <a:rPr lang="en-US" altLang="zh-CN" sz="2400" b="1" kern="1200" dirty="0">
              <a:solidFill>
                <a:srgbClr val="0000CC"/>
              </a:solidFill>
              <a:latin typeface="华文楷体" panose="02010600040101010101" pitchFamily="2" charset="-122"/>
              <a:ea typeface="华文楷体" panose="02010600040101010101" pitchFamily="2" charset="-122"/>
            </a:rPr>
            <a:t>/</a:t>
          </a:r>
          <a:r>
            <a:rPr lang="zh-CN" altLang="en-US" sz="2400" b="1" kern="1200" dirty="0">
              <a:solidFill>
                <a:srgbClr val="0000CC"/>
              </a:solidFill>
              <a:latin typeface="华文楷体" panose="02010600040101010101" pitchFamily="2" charset="-122"/>
              <a:ea typeface="华文楷体" panose="02010600040101010101" pitchFamily="2" charset="-122"/>
            </a:rPr>
            <a:t>异常机制</a:t>
          </a:r>
        </a:p>
        <a:p>
          <a:pPr lvl="0" algn="l" defTabSz="1066800">
            <a:lnSpc>
              <a:spcPct val="90000"/>
            </a:lnSpc>
            <a:spcBef>
              <a:spcPct val="0"/>
            </a:spcBef>
            <a:spcAft>
              <a:spcPct val="35000"/>
            </a:spcAft>
          </a:pPr>
          <a:r>
            <a:rPr lang="zh-CN" altLang="en-US" sz="2400" b="1" kern="1200" dirty="0">
              <a:solidFill>
                <a:schemeClr val="tx1">
                  <a:lumMod val="85000"/>
                  <a:lumOff val="15000"/>
                </a:schemeClr>
              </a:solidFill>
              <a:latin typeface="华文楷体" panose="02010600040101010101" pitchFamily="2" charset="-122"/>
              <a:ea typeface="华文楷体" panose="02010600040101010101" pitchFamily="2" charset="-122"/>
            </a:rPr>
            <a:t>支持系统调用服务的实现                                 ①</a:t>
          </a:r>
        </a:p>
      </dsp:txBody>
      <dsp:txXfrm>
        <a:off x="905" y="354203"/>
        <a:ext cx="3530958" cy="2118575"/>
      </dsp:txXfrm>
    </dsp:sp>
    <dsp:sp modelId="{C1306C14-0083-449F-9831-F01A397A31FA}">
      <dsp:nvSpPr>
        <dsp:cNvPr id="0" name=""/>
        <dsp:cNvSpPr/>
      </dsp:nvSpPr>
      <dsp:spPr>
        <a:xfrm>
          <a:off x="3884959" y="354203"/>
          <a:ext cx="3530958" cy="2118575"/>
        </a:xfrm>
        <a:prstGeom prst="rect">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a:solidFill>
                <a:srgbClr val="0000CC"/>
              </a:solidFill>
              <a:latin typeface="Calibri" panose="020F0502020204030204" pitchFamily="34" charset="0"/>
              <a:ea typeface="华文楷体" panose="02010600040101010101" pitchFamily="2" charset="-122"/>
            </a:rPr>
            <a:t>选择一条特殊指令：陷入指令</a:t>
          </a:r>
          <a:r>
            <a:rPr lang="en-US" altLang="zh-CN" sz="2400" b="1" kern="1200" dirty="0">
              <a:solidFill>
                <a:srgbClr val="0000CC"/>
              </a:solidFill>
              <a:latin typeface="Calibri" panose="020F0502020204030204" pitchFamily="34" charset="0"/>
              <a:ea typeface="华文楷体" panose="02010600040101010101" pitchFamily="2" charset="-122"/>
            </a:rPr>
            <a:t>(</a:t>
          </a:r>
          <a:r>
            <a:rPr lang="zh-CN" altLang="en-US" sz="2400" b="1" kern="1200" dirty="0">
              <a:solidFill>
                <a:srgbClr val="0000CC"/>
              </a:solidFill>
              <a:latin typeface="Calibri" panose="020F0502020204030204" pitchFamily="34" charset="0"/>
              <a:ea typeface="华文楷体" panose="02010600040101010101" pitchFamily="2" charset="-122"/>
            </a:rPr>
            <a:t>亦称访管指令</a:t>
          </a:r>
          <a:r>
            <a:rPr lang="en-US" altLang="zh-CN" sz="2400" b="1" kern="1200" dirty="0">
              <a:solidFill>
                <a:srgbClr val="0000CC"/>
              </a:solidFill>
              <a:latin typeface="Calibri" panose="020F0502020204030204" pitchFamily="34" charset="0"/>
              <a:ea typeface="华文楷体" panose="02010600040101010101" pitchFamily="2" charset="-122"/>
            </a:rPr>
            <a:t>)</a:t>
          </a:r>
          <a:endParaRPr lang="zh-CN" altLang="en-US" sz="2400" b="1" kern="1200" dirty="0">
            <a:solidFill>
              <a:srgbClr val="0000CC"/>
            </a:solidFill>
            <a:latin typeface="Calibri" panose="020F0502020204030204" pitchFamily="34" charset="0"/>
            <a:ea typeface="华文楷体" panose="02010600040101010101" pitchFamily="2" charset="-122"/>
          </a:endParaRPr>
        </a:p>
        <a:p>
          <a:pPr lvl="0" algn="l" defTabSz="1066800">
            <a:lnSpc>
              <a:spcPct val="90000"/>
            </a:lnSpc>
            <a:spcBef>
              <a:spcPct val="0"/>
            </a:spcBef>
            <a:spcAft>
              <a:spcPct val="35000"/>
            </a:spcAft>
          </a:pPr>
          <a:r>
            <a:rPr lang="zh-CN" altLang="en-US" sz="2400" b="1" kern="1200" dirty="0">
              <a:solidFill>
                <a:schemeClr val="tx1">
                  <a:lumMod val="85000"/>
                  <a:lumOff val="15000"/>
                </a:schemeClr>
              </a:solidFill>
              <a:latin typeface="Calibri" panose="020F0502020204030204" pitchFamily="34" charset="0"/>
              <a:ea typeface="华文楷体" panose="02010600040101010101" pitchFamily="2" charset="-122"/>
            </a:rPr>
            <a:t>引发异常，完成用户态到内核态的切换         ②</a:t>
          </a:r>
        </a:p>
      </dsp:txBody>
      <dsp:txXfrm>
        <a:off x="3884959" y="354203"/>
        <a:ext cx="3530958" cy="2118575"/>
      </dsp:txXfrm>
    </dsp:sp>
    <dsp:sp modelId="{579A8B86-3533-4A95-BECF-3F62380C6086}">
      <dsp:nvSpPr>
        <dsp:cNvPr id="0" name=""/>
        <dsp:cNvSpPr/>
      </dsp:nvSpPr>
      <dsp:spPr>
        <a:xfrm>
          <a:off x="905" y="2825874"/>
          <a:ext cx="3530958" cy="2118575"/>
        </a:xfrm>
        <a:prstGeom prst="rect">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ts val="0"/>
            </a:spcAft>
          </a:pPr>
          <a:r>
            <a:rPr lang="zh-CN" altLang="en-US" sz="2400" b="1" kern="1200" dirty="0">
              <a:solidFill>
                <a:srgbClr val="0000CC"/>
              </a:solidFill>
              <a:ea typeface="华文楷体" panose="02010600040101010101" pitchFamily="2" charset="-122"/>
            </a:rPr>
            <a:t>系统调用号和参数</a:t>
          </a:r>
          <a:endParaRPr lang="en-US" altLang="zh-CN" sz="2400" b="1" kern="1200" dirty="0">
            <a:solidFill>
              <a:srgbClr val="0000CC"/>
            </a:solidFill>
            <a:ea typeface="华文楷体" panose="02010600040101010101" pitchFamily="2" charset="-122"/>
          </a:endParaRPr>
        </a:p>
        <a:p>
          <a:pPr lvl="0" defTabSz="1066800">
            <a:lnSpc>
              <a:spcPct val="100000"/>
            </a:lnSpc>
            <a:spcBef>
              <a:spcPct val="0"/>
            </a:spcBef>
            <a:spcAft>
              <a:spcPts val="0"/>
            </a:spcAft>
          </a:pPr>
          <a:r>
            <a:rPr lang="zh-CN" altLang="zh-CN" sz="2400" b="1" kern="1200" dirty="0">
              <a:solidFill>
                <a:schemeClr val="tx1">
                  <a:lumMod val="85000"/>
                  <a:lumOff val="15000"/>
                </a:schemeClr>
              </a:solidFill>
              <a:ea typeface="华文楷体" panose="02010600040101010101" pitchFamily="2" charset="-122"/>
            </a:rPr>
            <a:t>每个系统调用都事先给定一个</a:t>
          </a:r>
          <a:r>
            <a:rPr lang="zh-CN" altLang="en-US" sz="2400" b="1" kern="1200" dirty="0">
              <a:solidFill>
                <a:schemeClr val="tx1">
                  <a:lumMod val="85000"/>
                  <a:lumOff val="15000"/>
                </a:schemeClr>
              </a:solidFill>
              <a:ea typeface="华文楷体" panose="02010600040101010101" pitchFamily="2" charset="-122"/>
            </a:rPr>
            <a:t>编号</a:t>
          </a:r>
          <a:r>
            <a:rPr lang="en-US" altLang="zh-CN" sz="2400" b="1" kern="1200" dirty="0">
              <a:solidFill>
                <a:schemeClr val="tx1">
                  <a:lumMod val="85000"/>
                  <a:lumOff val="15000"/>
                </a:schemeClr>
              </a:solidFill>
              <a:ea typeface="华文楷体" panose="02010600040101010101" pitchFamily="2" charset="-122"/>
            </a:rPr>
            <a:t>(</a:t>
          </a:r>
          <a:r>
            <a:rPr lang="zh-CN" altLang="zh-CN" sz="2400" b="1" kern="1200" dirty="0">
              <a:solidFill>
                <a:schemeClr val="tx1">
                  <a:lumMod val="85000"/>
                  <a:lumOff val="15000"/>
                </a:schemeClr>
              </a:solidFill>
              <a:ea typeface="华文楷体" panose="02010600040101010101" pitchFamily="2" charset="-122"/>
            </a:rPr>
            <a:t>功能号</a:t>
          </a:r>
          <a:r>
            <a:rPr lang="en-US" altLang="zh-CN" sz="2400" b="1" kern="1200" dirty="0">
              <a:solidFill>
                <a:schemeClr val="tx1">
                  <a:lumMod val="85000"/>
                  <a:lumOff val="15000"/>
                </a:schemeClr>
              </a:solidFill>
              <a:ea typeface="华文楷体" panose="02010600040101010101" pitchFamily="2" charset="-122"/>
            </a:rPr>
            <a:t>)</a:t>
          </a:r>
        </a:p>
        <a:p>
          <a:pPr lvl="0" defTabSz="1066800">
            <a:lnSpc>
              <a:spcPct val="100000"/>
            </a:lnSpc>
            <a:spcBef>
              <a:spcPct val="0"/>
            </a:spcBef>
            <a:spcAft>
              <a:spcPts val="0"/>
            </a:spcAft>
          </a:pPr>
          <a:r>
            <a:rPr lang="en-US" altLang="zh-CN" sz="2400" b="1" kern="1200" dirty="0">
              <a:solidFill>
                <a:schemeClr val="tx1">
                  <a:lumMod val="85000"/>
                  <a:lumOff val="15000"/>
                </a:schemeClr>
              </a:solidFill>
              <a:ea typeface="华文楷体" panose="02010600040101010101" pitchFamily="2" charset="-122"/>
            </a:rPr>
            <a:t>                                       </a:t>
          </a:r>
          <a:r>
            <a:rPr lang="en-US" altLang="zh-CN" sz="2400" b="1" kern="1200" dirty="0">
              <a:solidFill>
                <a:schemeClr val="tx1">
                  <a:lumMod val="85000"/>
                  <a:lumOff val="15000"/>
                </a:schemeClr>
              </a:solidFill>
              <a:latin typeface="Calibri" panose="020F0502020204030204" pitchFamily="34" charset="0"/>
              <a:ea typeface="华文楷体" panose="02010600040101010101" pitchFamily="2" charset="-122"/>
            </a:rPr>
            <a:t>③</a:t>
          </a:r>
          <a:endParaRPr lang="zh-CN" altLang="zh-CN" sz="2400" b="1" kern="1200" dirty="0">
            <a:solidFill>
              <a:schemeClr val="tx1">
                <a:lumMod val="85000"/>
                <a:lumOff val="15000"/>
              </a:schemeClr>
            </a:solidFill>
            <a:ea typeface="华文楷体" panose="02010600040101010101" pitchFamily="2" charset="-122"/>
          </a:endParaRPr>
        </a:p>
      </dsp:txBody>
      <dsp:txXfrm>
        <a:off x="905" y="2825874"/>
        <a:ext cx="3530958" cy="2118575"/>
      </dsp:txXfrm>
    </dsp:sp>
    <dsp:sp modelId="{FF84346B-EEB1-49BB-BE8E-BE3567AF4CE7}">
      <dsp:nvSpPr>
        <dsp:cNvPr id="0" name=""/>
        <dsp:cNvSpPr/>
      </dsp:nvSpPr>
      <dsp:spPr>
        <a:xfrm>
          <a:off x="3884959" y="2825874"/>
          <a:ext cx="3530958" cy="2118575"/>
        </a:xfrm>
        <a:prstGeom prst="rect">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a:solidFill>
                <a:srgbClr val="0000CC"/>
              </a:solidFill>
              <a:latin typeface="华文楷体" panose="02010600040101010101" pitchFamily="2" charset="-122"/>
              <a:ea typeface="华文楷体" panose="02010600040101010101" pitchFamily="2" charset="-122"/>
            </a:rPr>
            <a:t>系统调用表</a:t>
          </a:r>
        </a:p>
        <a:p>
          <a:pPr lvl="0" algn="l" defTabSz="1066800">
            <a:lnSpc>
              <a:spcPct val="90000"/>
            </a:lnSpc>
            <a:spcBef>
              <a:spcPct val="0"/>
            </a:spcBef>
            <a:spcAft>
              <a:spcPct val="35000"/>
            </a:spcAft>
          </a:pPr>
          <a:r>
            <a:rPr lang="zh-CN" altLang="en-US" sz="2400" b="1" kern="1200" dirty="0">
              <a:solidFill>
                <a:schemeClr val="tx1">
                  <a:lumMod val="85000"/>
                  <a:lumOff val="15000"/>
                </a:schemeClr>
              </a:solidFill>
              <a:latin typeface="华文楷体" panose="02010600040101010101" pitchFamily="2" charset="-122"/>
              <a:ea typeface="华文楷体" panose="02010600040101010101" pitchFamily="2" charset="-122"/>
            </a:rPr>
            <a:t>存放系统调用服务例程的入口地址                   </a:t>
          </a:r>
          <a:r>
            <a:rPr lang="zh-CN" altLang="en-US" sz="2400" b="1" kern="1200" dirty="0">
              <a:solidFill>
                <a:schemeClr val="tx1">
                  <a:lumMod val="85000"/>
                  <a:lumOff val="15000"/>
                </a:schemeClr>
              </a:solidFill>
              <a:latin typeface="Calibri" panose="020F0502020204030204" pitchFamily="34" charset="0"/>
              <a:ea typeface="华文楷体" panose="02010600040101010101" pitchFamily="2" charset="-122"/>
            </a:rPr>
            <a:t>④</a:t>
          </a:r>
          <a:endParaRPr lang="zh-CN" altLang="en-US" sz="2400" b="1" kern="1200" dirty="0">
            <a:solidFill>
              <a:schemeClr val="tx1">
                <a:lumMod val="85000"/>
                <a:lumOff val="15000"/>
              </a:schemeClr>
            </a:solidFill>
            <a:latin typeface="华文楷体" panose="02010600040101010101" pitchFamily="2" charset="-122"/>
            <a:ea typeface="华文楷体" panose="02010600040101010101" pitchFamily="2" charset="-122"/>
          </a:endParaRPr>
        </a:p>
      </dsp:txBody>
      <dsp:txXfrm>
        <a:off x="3884959" y="2825874"/>
        <a:ext cx="3530958" cy="211857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0A7CA2-8DF7-44EA-84EC-42188A2155CA}">
      <dsp:nvSpPr>
        <dsp:cNvPr id="0" name=""/>
        <dsp:cNvSpPr/>
      </dsp:nvSpPr>
      <dsp:spPr>
        <a:xfrm>
          <a:off x="0" y="66228"/>
          <a:ext cx="6096000" cy="870194"/>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a:t>特权级检查</a:t>
          </a:r>
        </a:p>
      </dsp:txBody>
      <dsp:txXfrm>
        <a:off x="0" y="66228"/>
        <a:ext cx="6096000" cy="870194"/>
      </dsp:txXfrm>
    </dsp:sp>
    <dsp:sp modelId="{E6BE1503-1A8C-4640-AC00-8C0DADBBB4C8}">
      <dsp:nvSpPr>
        <dsp:cNvPr id="0" name=""/>
        <dsp:cNvSpPr/>
      </dsp:nvSpPr>
      <dsp:spPr>
        <a:xfrm>
          <a:off x="0" y="936423"/>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a:t>规则：代码只能访问相同或较低特权级的数据</a:t>
          </a:r>
        </a:p>
      </dsp:txBody>
      <dsp:txXfrm>
        <a:off x="0" y="936423"/>
        <a:ext cx="6096000" cy="1076400"/>
      </dsp:txXfrm>
    </dsp:sp>
    <dsp:sp modelId="{9D9AC098-041D-4013-9D50-F7FD2A7A41F7}">
      <dsp:nvSpPr>
        <dsp:cNvPr id="0" name=""/>
        <dsp:cNvSpPr/>
      </dsp:nvSpPr>
      <dsp:spPr>
        <a:xfrm>
          <a:off x="0" y="2012823"/>
          <a:ext cx="6096000" cy="908548"/>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a:t>系统调用号、参数</a:t>
          </a:r>
        </a:p>
      </dsp:txBody>
      <dsp:txXfrm>
        <a:off x="0" y="2012823"/>
        <a:ext cx="6096000" cy="908548"/>
      </dsp:txXfrm>
    </dsp:sp>
    <dsp:sp modelId="{236BAF99-9661-42D2-8FB8-EDE65D0591FD}">
      <dsp:nvSpPr>
        <dsp:cNvPr id="0" name=""/>
        <dsp:cNvSpPr/>
      </dsp:nvSpPr>
      <dsp:spPr>
        <a:xfrm>
          <a:off x="0" y="2921371"/>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altLang="zh-CN" sz="2400" kern="1200" dirty="0"/>
            <a:t>EAX</a:t>
          </a:r>
          <a:r>
            <a:rPr lang="zh-CN" altLang="en-US" sz="2400" kern="1200" dirty="0"/>
            <a:t>，</a:t>
          </a:r>
          <a:r>
            <a:rPr lang="en-US" altLang="zh-CN" sz="2400" kern="1200" dirty="0"/>
            <a:t>EBX</a:t>
          </a:r>
          <a:r>
            <a:rPr lang="zh-CN" altLang="en-US" sz="2400" kern="1200" dirty="0"/>
            <a:t>、</a:t>
          </a:r>
          <a:r>
            <a:rPr lang="en-US" altLang="zh-CN" sz="2400" kern="1200" dirty="0"/>
            <a:t>ECX</a:t>
          </a:r>
          <a:r>
            <a:rPr lang="zh-CN" altLang="en-US" sz="2400" kern="1200" dirty="0"/>
            <a:t>、</a:t>
          </a:r>
          <a:r>
            <a:rPr lang="en-US" altLang="zh-CN" sz="2400" kern="1200" dirty="0"/>
            <a:t>EDX</a:t>
          </a:r>
          <a:r>
            <a:rPr lang="zh-CN" altLang="en-US" sz="2400" kern="1200" dirty="0"/>
            <a:t>、</a:t>
          </a:r>
          <a:r>
            <a:rPr lang="en-US" altLang="zh-CN" sz="2400" kern="1200" dirty="0"/>
            <a:t>ESI</a:t>
          </a:r>
          <a:r>
            <a:rPr lang="zh-CN" altLang="en-US" sz="2400" kern="1200" dirty="0"/>
            <a:t>、</a:t>
          </a:r>
          <a:r>
            <a:rPr lang="en-US" altLang="zh-CN" sz="2400" kern="1200" dirty="0"/>
            <a:t>EDI</a:t>
          </a:r>
          <a:endParaRPr lang="zh-CN" altLang="en-US" sz="2400" kern="1200" dirty="0"/>
        </a:p>
      </dsp:txBody>
      <dsp:txXfrm>
        <a:off x="0" y="2921371"/>
        <a:ext cx="60960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06BA8-A4BA-4029-8925-0292D8EBC6DE}" type="datetimeFigureOut">
              <a:rPr lang="zh-CN" altLang="en-US" smtClean="0"/>
              <a:pPr/>
              <a:t>2017/12/1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17A63-BCCE-4ABC-88B8-6AF75C5880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1" dirty="0">
                <a:solidFill>
                  <a:srgbClr val="7030A0"/>
                </a:solidFill>
              </a:rPr>
              <a:t>操作系统设计者考虑的硬件问题</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3</a:t>
            </a:fld>
            <a:endParaRPr lang="zh-CN" altLang="en-US"/>
          </a:p>
        </p:txBody>
      </p:sp>
    </p:spTree>
    <p:extLst>
      <p:ext uri="{BB962C8B-B14F-4D97-AF65-F5344CB8AC3E}">
        <p14:creationId xmlns="" xmlns:p14="http://schemas.microsoft.com/office/powerpoint/2010/main" val="250481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6516E721-77C4-4ADF-89F9-6024B1CBA151}" type="slidenum">
              <a:rPr lang="zh-CN" altLang="en-US" smtClean="0">
                <a:latin typeface="Arial" pitchFamily="34" charset="0"/>
              </a:rPr>
              <a:pPr>
                <a:defRPr/>
              </a:pPr>
              <a:t>24</a:t>
            </a:fld>
            <a:endParaRPr lang="en-US" altLang="zh-CN">
              <a:latin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1225" y="4740038"/>
            <a:ext cx="5011738" cy="449056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1200" b="1" dirty="0">
                <a:solidFill>
                  <a:srgbClr val="7030A0"/>
                </a:solidFill>
                <a:latin typeface="Calibri" pitchFamily="34" charset="0"/>
                <a:ea typeface="华文楷体" pitchFamily="2" charset="-122"/>
                <a:cs typeface="Calibri" pitchFamily="34" charset="0"/>
              </a:rPr>
              <a:t>早期机器中：</a:t>
            </a:r>
          </a:p>
          <a:p>
            <a:r>
              <a:rPr lang="zh-CN" altLang="en-US" sz="1200" b="1" dirty="0">
                <a:solidFill>
                  <a:srgbClr val="7030A0"/>
                </a:solidFill>
                <a:latin typeface="Calibri" pitchFamily="34" charset="0"/>
                <a:ea typeface="华文楷体" pitchFamily="2" charset="-122"/>
                <a:cs typeface="Calibri" pitchFamily="34" charset="0"/>
              </a:rPr>
              <a:t>       将内存最低位</a:t>
            </a:r>
            <a:r>
              <a:rPr lang="en-US" altLang="zh-CN" sz="1200" b="1" dirty="0">
                <a:solidFill>
                  <a:srgbClr val="7030A0"/>
                </a:solidFill>
                <a:latin typeface="Calibri" pitchFamily="34" charset="0"/>
                <a:ea typeface="华文楷体" pitchFamily="2" charset="-122"/>
                <a:cs typeface="Calibri" pitchFamily="34" charset="0"/>
              </a:rPr>
              <a:t>128</a:t>
            </a:r>
            <a:r>
              <a:rPr lang="zh-CN" altLang="en-US" sz="1200" b="1" dirty="0">
                <a:solidFill>
                  <a:srgbClr val="7030A0"/>
                </a:solidFill>
                <a:latin typeface="Calibri" pitchFamily="34" charset="0"/>
                <a:ea typeface="华文楷体" pitchFamily="2" charset="-122"/>
                <a:cs typeface="Calibri" pitchFamily="34" charset="0"/>
              </a:rPr>
              <a:t>个字保留作为中断向量表，每个中断向量占两个</a:t>
            </a:r>
            <a:r>
              <a:rPr lang="zh-CN" altLang="en-US" sz="1200" b="1" dirty="0" smtClean="0">
                <a:solidFill>
                  <a:srgbClr val="7030A0"/>
                </a:solidFill>
                <a:latin typeface="Calibri" pitchFamily="34" charset="0"/>
                <a:ea typeface="华文楷体" pitchFamily="2" charset="-122"/>
                <a:cs typeface="Calibri" pitchFamily="34" charset="0"/>
              </a:rPr>
              <a:t>字</a:t>
            </a:r>
            <a:endParaRPr lang="en-US" altLang="zh-CN" sz="1200" b="1" dirty="0" smtClean="0">
              <a:solidFill>
                <a:srgbClr val="7030A0"/>
              </a:solidFill>
              <a:latin typeface="Calibri" pitchFamily="34" charset="0"/>
              <a:ea typeface="华文楷体" pitchFamily="2" charset="-122"/>
              <a:cs typeface="Calibri" pitchFamily="34" charset="0"/>
            </a:endParaRPr>
          </a:p>
          <a:p>
            <a:endParaRPr lang="en-US" altLang="zh-CN" sz="1200" b="1" dirty="0" smtClean="0">
              <a:solidFill>
                <a:srgbClr val="7030A0"/>
              </a:solidFill>
              <a:latin typeface="Calibri" pitchFamily="34" charset="0"/>
              <a:ea typeface="华文楷体" pitchFamily="2" charset="-122"/>
              <a:cs typeface="Calibri" pitchFamily="34" charset="0"/>
            </a:endParaRPr>
          </a:p>
          <a:p>
            <a:r>
              <a:rPr lang="zh-CN" altLang="en-US" sz="1200" b="1" dirty="0" smtClean="0">
                <a:solidFill>
                  <a:srgbClr val="7030A0"/>
                </a:solidFill>
                <a:latin typeface="Calibri" pitchFamily="34" charset="0"/>
                <a:ea typeface="华文楷体" pitchFamily="2" charset="-122"/>
                <a:cs typeface="Calibri" pitchFamily="34" charset="0"/>
              </a:rPr>
              <a:t>初始化？</a:t>
            </a:r>
            <a:endParaRPr lang="zh-CN" altLang="en-US" sz="1200" b="1" dirty="0">
              <a:solidFill>
                <a:srgbClr val="7030A0"/>
              </a:solidFill>
              <a:latin typeface="Calibri" pitchFamily="34" charset="0"/>
              <a:ea typeface="华文楷体" pitchFamily="2" charset="-122"/>
              <a:cs typeface="Calibri" pitchFamily="34" charset="0"/>
            </a:endParaRPr>
          </a:p>
          <a:p>
            <a:pPr eaLnBrk="1" hangingPunct="1"/>
            <a:endParaRPr lang="zh-CN" altLang="en-US" dirty="0">
              <a:latin typeface="宋体" charset="-122"/>
              <a:ea typeface="宋体" charset="-122"/>
            </a:endParaRPr>
          </a:p>
        </p:txBody>
      </p:sp>
    </p:spTree>
    <p:extLst>
      <p:ext uri="{BB962C8B-B14F-4D97-AF65-F5344CB8AC3E}">
        <p14:creationId xmlns="" xmlns:p14="http://schemas.microsoft.com/office/powerpoint/2010/main" val="288129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irq</a:t>
            </a:r>
            <a:r>
              <a:rPr lang="en-US" altLang="zh-CN" dirty="0"/>
              <a:t> n </a:t>
            </a:r>
            <a:r>
              <a:rPr lang="zh-CN" altLang="en-US" dirty="0"/>
              <a:t>关联的向量是</a:t>
            </a:r>
            <a:r>
              <a:rPr lang="en-US" altLang="zh-CN" dirty="0"/>
              <a:t>n+32</a:t>
            </a:r>
          </a:p>
          <a:p>
            <a:endParaRPr lang="en-US" altLang="zh-CN" dirty="0"/>
          </a:p>
          <a:p>
            <a:r>
              <a:rPr lang="en-US" altLang="zh-CN" dirty="0"/>
              <a:t>2-</a:t>
            </a:r>
            <a:r>
              <a:rPr lang="zh-CN" altLang="en-US" dirty="0"/>
              <a:t>未用，为非屏蔽中断保留（利用</a:t>
            </a:r>
            <a:r>
              <a:rPr lang="en-US" altLang="zh-CN" dirty="0"/>
              <a:t>NMI</a:t>
            </a:r>
            <a:r>
              <a:rPr lang="zh-CN" altLang="en-US" dirty="0"/>
              <a:t>引脚的那些中断）</a:t>
            </a:r>
            <a:endParaRPr lang="en-US" altLang="zh-CN" dirty="0"/>
          </a:p>
          <a:p>
            <a:endParaRPr lang="en-US" altLang="zh-CN" dirty="0"/>
          </a:p>
          <a:p>
            <a:r>
              <a:rPr lang="zh-CN" altLang="en-US" sz="1200" b="0" i="0" kern="1200" dirty="0">
                <a:solidFill>
                  <a:schemeClr val="tx1"/>
                </a:solidFill>
                <a:effectLst/>
                <a:latin typeface="+mn-lt"/>
                <a:ea typeface="+mn-ea"/>
                <a:cs typeface="+mn-cs"/>
              </a:rPr>
              <a:t>中断由异步的外部事件引起。外部事件及中断响应与正在执行的指令不存在关系。</a:t>
            </a:r>
            <a:r>
              <a:rPr lang="en-US" altLang="zh-CN" sz="1200" b="0" i="0" kern="1200" dirty="0">
                <a:solidFill>
                  <a:schemeClr val="tx1"/>
                </a:solidFill>
                <a:effectLst/>
                <a:latin typeface="+mn-lt"/>
                <a:ea typeface="+mn-ea"/>
                <a:cs typeface="+mn-cs"/>
              </a:rPr>
              <a:t>80386</a:t>
            </a:r>
            <a:r>
              <a:rPr lang="zh-CN" altLang="en-US" sz="1200" b="0" i="0" kern="1200" dirty="0">
                <a:solidFill>
                  <a:schemeClr val="tx1"/>
                </a:solidFill>
                <a:effectLst/>
                <a:latin typeface="+mn-lt"/>
                <a:ea typeface="+mn-ea"/>
                <a:cs typeface="+mn-cs"/>
              </a:rPr>
              <a:t>有两根引脚</a:t>
            </a:r>
            <a:r>
              <a:rPr lang="en-US" altLang="zh-CN" sz="1200" b="0" i="0" kern="1200" dirty="0">
                <a:solidFill>
                  <a:schemeClr val="tx1"/>
                </a:solidFill>
                <a:effectLst/>
                <a:latin typeface="+mn-lt"/>
                <a:ea typeface="+mn-ea"/>
                <a:cs typeface="+mn-cs"/>
              </a:rPr>
              <a:t>INTR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接受外部中断请求信号，</a:t>
            </a:r>
            <a:r>
              <a:rPr lang="en-US" altLang="zh-CN" sz="1200" b="0" i="0" kern="1200" dirty="0">
                <a:solidFill>
                  <a:schemeClr val="tx1"/>
                </a:solidFill>
                <a:effectLst/>
                <a:latin typeface="+mn-lt"/>
                <a:ea typeface="+mn-ea"/>
                <a:cs typeface="+mn-cs"/>
              </a:rPr>
              <a:t>INTR</a:t>
            </a:r>
            <a:r>
              <a:rPr lang="zh-CN" altLang="en-US" sz="1200" b="0" i="0" kern="1200" dirty="0">
                <a:solidFill>
                  <a:schemeClr val="tx1"/>
                </a:solidFill>
                <a:effectLst/>
                <a:latin typeface="+mn-lt"/>
                <a:ea typeface="+mn-ea"/>
                <a:cs typeface="+mn-cs"/>
              </a:rPr>
              <a:t>接受可屏蔽中断请求。在</a:t>
            </a:r>
            <a:r>
              <a:rPr lang="en-US" altLang="zh-CN" sz="1200" b="0" i="0" kern="1200" dirty="0">
                <a:solidFill>
                  <a:schemeClr val="tx1"/>
                </a:solidFill>
                <a:effectLst/>
                <a:latin typeface="+mn-lt"/>
                <a:ea typeface="+mn-ea"/>
                <a:cs typeface="+mn-cs"/>
              </a:rPr>
              <a:t>80386</a:t>
            </a:r>
            <a:r>
              <a:rPr lang="zh-CN" altLang="en-US" sz="1200" b="0" i="0" kern="1200" dirty="0">
                <a:solidFill>
                  <a:schemeClr val="tx1"/>
                </a:solidFill>
                <a:effectLst/>
                <a:latin typeface="+mn-lt"/>
                <a:ea typeface="+mn-ea"/>
                <a:cs typeface="+mn-cs"/>
              </a:rPr>
              <a:t>中，标志寄存器</a:t>
            </a:r>
            <a:r>
              <a:rPr lang="en-US" altLang="zh-CN" sz="1200" b="0" i="0" kern="1200" dirty="0">
                <a:solidFill>
                  <a:schemeClr val="tx1"/>
                </a:solidFill>
                <a:effectLst/>
                <a:latin typeface="+mn-lt"/>
                <a:ea typeface="+mn-ea"/>
                <a:cs typeface="+mn-cs"/>
              </a:rPr>
              <a:t>EFLAGS</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标志决定是否屏蔽可屏蔽中断请求。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处理器必须接受和处理来自</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的中断请求。在</a:t>
            </a:r>
            <a:r>
              <a:rPr lang="en-US" altLang="zh-CN" sz="1200" b="0" i="0" kern="1200" dirty="0">
                <a:solidFill>
                  <a:schemeClr val="tx1"/>
                </a:solidFill>
                <a:effectLst/>
                <a:latin typeface="+mn-lt"/>
                <a:ea typeface="+mn-ea"/>
                <a:cs typeface="+mn-cs"/>
              </a:rPr>
              <a:t>80386</a:t>
            </a:r>
            <a:r>
              <a:rPr lang="zh-CN" altLang="en-US" sz="1200" b="0" i="0" kern="1200" dirty="0">
                <a:solidFill>
                  <a:schemeClr val="tx1"/>
                </a:solidFill>
                <a:effectLst/>
                <a:latin typeface="+mn-lt"/>
                <a:ea typeface="+mn-ea"/>
                <a:cs typeface="+mn-cs"/>
              </a:rPr>
              <a:t>系统中，处理器在响应</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的中断向量号固定为</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。为了避免不可屏蔽中断的嵌套，当接受到一个</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中断请求时，处理器自动屏蔽所有的</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的中断请求，直到执行中断指令</a:t>
            </a:r>
            <a:r>
              <a:rPr lang="en-US" altLang="zh-CN" sz="1200" b="0" i="0" kern="1200" dirty="0">
                <a:solidFill>
                  <a:schemeClr val="tx1"/>
                </a:solidFill>
                <a:effectLst/>
                <a:latin typeface="+mn-lt"/>
                <a:ea typeface="+mn-ea"/>
                <a:cs typeface="+mn-cs"/>
              </a:rPr>
              <a:t>IRET</a:t>
            </a:r>
            <a:r>
              <a:rPr lang="zh-CN" altLang="en-US" sz="1200" b="0" i="0" kern="1200" dirty="0">
                <a:solidFill>
                  <a:schemeClr val="tx1"/>
                </a:solidFill>
                <a:effectLst/>
                <a:latin typeface="+mn-lt"/>
                <a:ea typeface="+mn-ea"/>
                <a:cs typeface="+mn-cs"/>
              </a:rPr>
              <a:t>后才重新开放</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中断请求，所以，</a:t>
            </a:r>
            <a:r>
              <a:rPr lang="en-US" altLang="zh-CN" sz="1200" b="0" i="0" kern="1200" dirty="0">
                <a:solidFill>
                  <a:schemeClr val="tx1"/>
                </a:solidFill>
                <a:effectLst/>
                <a:latin typeface="+mn-lt"/>
                <a:ea typeface="+mn-ea"/>
                <a:cs typeface="+mn-cs"/>
              </a:rPr>
              <a:t>NMI</a:t>
            </a:r>
            <a:r>
              <a:rPr lang="zh-CN" altLang="en-US" sz="1200" b="0" i="0" kern="1200" dirty="0">
                <a:solidFill>
                  <a:schemeClr val="tx1"/>
                </a:solidFill>
                <a:effectLst/>
                <a:latin typeface="+mn-lt"/>
                <a:ea typeface="+mn-ea"/>
                <a:cs typeface="+mn-cs"/>
              </a:rPr>
              <a:t>处理程序应以</a:t>
            </a:r>
            <a:r>
              <a:rPr lang="en-US" altLang="zh-CN" sz="1200" b="0" i="0" kern="1200" dirty="0">
                <a:solidFill>
                  <a:schemeClr val="tx1"/>
                </a:solidFill>
                <a:effectLst/>
                <a:latin typeface="+mn-lt"/>
                <a:ea typeface="+mn-ea"/>
                <a:cs typeface="+mn-cs"/>
              </a:rPr>
              <a:t>IRET</a:t>
            </a:r>
            <a:r>
              <a:rPr lang="zh-CN" altLang="en-US" sz="1200" b="0" i="0" kern="1200" dirty="0">
                <a:solidFill>
                  <a:schemeClr val="tx1"/>
                </a:solidFill>
                <a:effectLst/>
                <a:latin typeface="+mn-lt"/>
                <a:ea typeface="+mn-ea"/>
                <a:cs typeface="+mn-cs"/>
              </a:rPr>
              <a:t>指令结束。</a:t>
            </a:r>
            <a:endParaRPr lang="zh-CN" altLang="en-US" dirty="0"/>
          </a:p>
        </p:txBody>
      </p:sp>
      <p:sp>
        <p:nvSpPr>
          <p:cNvPr id="4" name="灯片编号占位符 3"/>
          <p:cNvSpPr>
            <a:spLocks noGrp="1"/>
          </p:cNvSpPr>
          <p:nvPr>
            <p:ph type="sldNum" sz="quarter" idx="10"/>
          </p:nvPr>
        </p:nvSpPr>
        <p:spPr/>
        <p:txBody>
          <a:bodyPr/>
          <a:lstStyle/>
          <a:p>
            <a:fld id="{0A304D4F-478D-408B-A4F6-7F1D2C06D71A}"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 xmlns:p14="http://schemas.microsoft.com/office/powerpoint/2010/main" val="3261705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mj-lt"/>
              <a:buAutoNum type="arabicPeriod"/>
            </a:pPr>
            <a:r>
              <a:rPr lang="zh-CN" altLang="en-US" b="1" dirty="0">
                <a:solidFill>
                  <a:srgbClr val="0000CC"/>
                </a:solidFill>
                <a:latin typeface="Calibri" pitchFamily="34" charset="0"/>
                <a:ea typeface="华文楷体" pitchFamily="2" charset="-122"/>
                <a:cs typeface="Calibri" pitchFamily="34" charset="0"/>
              </a:rPr>
              <a:t>如果进程相关的错误严重，不可恢复，则结束进程</a:t>
            </a:r>
            <a:endParaRPr lang="en-US" altLang="zh-CN" b="1" dirty="0">
              <a:solidFill>
                <a:srgbClr val="0000CC"/>
              </a:solidFill>
              <a:latin typeface="Calibri" pitchFamily="34" charset="0"/>
              <a:ea typeface="华文楷体" pitchFamily="2" charset="-122"/>
              <a:cs typeface="Calibri" pitchFamily="34" charset="0"/>
            </a:endParaRPr>
          </a:p>
          <a:p>
            <a:pPr marL="342900" indent="-342900">
              <a:buFont typeface="+mj-lt"/>
              <a:buAutoNum type="arabicPeriod"/>
            </a:pPr>
            <a:r>
              <a:rPr lang="zh-CN" altLang="en-US" b="1" dirty="0">
                <a:solidFill>
                  <a:srgbClr val="0000CC"/>
                </a:solidFill>
                <a:latin typeface="Calibri" pitchFamily="34" charset="0"/>
                <a:ea typeface="华文楷体" pitchFamily="2" charset="-122"/>
                <a:cs typeface="Calibri" pitchFamily="34" charset="0"/>
              </a:rPr>
              <a:t>操作系统内核出错</a:t>
            </a:r>
            <a:r>
              <a:rPr lang="en-US" altLang="zh-CN" b="1" dirty="0">
                <a:solidFill>
                  <a:srgbClr val="0000CC"/>
                </a:solidFill>
                <a:latin typeface="Calibri" pitchFamily="34" charset="0"/>
                <a:ea typeface="华文楷体" pitchFamily="2" charset="-122"/>
                <a:cs typeface="Calibri" pitchFamily="34" charset="0"/>
                <a:sym typeface="Wingdings" pitchFamily="2" charset="2"/>
              </a:rPr>
              <a:t></a:t>
            </a:r>
            <a:r>
              <a:rPr lang="en-US" altLang="zh-CN" b="1" dirty="0">
                <a:solidFill>
                  <a:srgbClr val="0000CC"/>
                </a:solidFill>
                <a:latin typeface="Calibri" pitchFamily="34" charset="0"/>
                <a:ea typeface="华文楷体" pitchFamily="2" charset="-122"/>
                <a:cs typeface="Calibri" pitchFamily="34" charset="0"/>
              </a:rPr>
              <a:t>crash</a:t>
            </a:r>
            <a:endParaRPr lang="zh-CN" altLang="en-US" b="1" dirty="0">
              <a:solidFill>
                <a:srgbClr val="0000CC"/>
              </a:solidFill>
              <a:latin typeface="Calibri" pitchFamily="34" charset="0"/>
              <a:ea typeface="华文楷体" pitchFamily="2" charset="-122"/>
              <a:cs typeface="Calibri" pitchFamily="34" charset="0"/>
            </a:endParaRP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27</a:t>
            </a:fld>
            <a:endParaRPr lang="zh-CN" altLang="en-US"/>
          </a:p>
        </p:txBody>
      </p:sp>
    </p:spTree>
    <p:extLst>
      <p:ext uri="{BB962C8B-B14F-4D97-AF65-F5344CB8AC3E}">
        <p14:creationId xmlns="" xmlns:p14="http://schemas.microsoft.com/office/powerpoint/2010/main" val="288062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7EA14A70-4B44-46F9-A7FB-C1C8B845C823}" type="slidenum">
              <a:rPr lang="zh-CN" altLang="en-US" smtClean="0">
                <a:latin typeface="Arial" pitchFamily="34" charset="0"/>
              </a:rPr>
              <a:pPr>
                <a:defRPr/>
              </a:pPr>
              <a:t>33</a:t>
            </a:fld>
            <a:endParaRPr lang="en-US" altLang="zh-CN">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宋体" charset="-122"/>
              <a:ea typeface="宋体" charset="-122"/>
            </a:endParaRPr>
          </a:p>
        </p:txBody>
      </p:sp>
    </p:spTree>
    <p:extLst>
      <p:ext uri="{BB962C8B-B14F-4D97-AF65-F5344CB8AC3E}">
        <p14:creationId xmlns="" xmlns:p14="http://schemas.microsoft.com/office/powerpoint/2010/main" val="314590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614EA897-570D-4142-81C7-5EDC40BBED85}" type="slidenum">
              <a:rPr lang="zh-CN" altLang="en-US" smtClean="0">
                <a:latin typeface="Arial" pitchFamily="34" charset="0"/>
              </a:rPr>
              <a:pPr>
                <a:defRPr/>
              </a:pPr>
              <a:t>34</a:t>
            </a:fld>
            <a:endParaRPr lang="en-US" altLang="zh-CN">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z="1400">
                <a:latin typeface="宋体" charset="-122"/>
                <a:ea typeface="宋体" charset="-122"/>
              </a:rPr>
              <a:t>中断向量表（实模式）</a:t>
            </a:r>
            <a:r>
              <a:rPr lang="en-US" altLang="zh-CN" sz="1400">
                <a:latin typeface="宋体" charset="-122"/>
                <a:ea typeface="宋体" charset="-122"/>
              </a:rPr>
              <a:t>/</a:t>
            </a:r>
            <a:r>
              <a:rPr lang="zh-CN" altLang="en-US" sz="1400">
                <a:latin typeface="宋体" charset="-122"/>
                <a:ea typeface="宋体" charset="-122"/>
              </a:rPr>
              <a:t>中断描述符表（保护模式）</a:t>
            </a:r>
          </a:p>
          <a:p>
            <a:pPr eaLnBrk="1" hangingPunct="1"/>
            <a:endParaRPr lang="zh-CN" altLang="en-US">
              <a:latin typeface="宋体" charset="-122"/>
              <a:ea typeface="宋体" charset="-122"/>
            </a:endParaRPr>
          </a:p>
        </p:txBody>
      </p:sp>
    </p:spTree>
    <p:extLst>
      <p:ext uri="{BB962C8B-B14F-4D97-AF65-F5344CB8AC3E}">
        <p14:creationId xmlns="" xmlns:p14="http://schemas.microsoft.com/office/powerpoint/2010/main" val="343640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B6DEC026-7A49-4C73-A65E-9C01DEC00735}" type="slidenum">
              <a:rPr lang="zh-CN" altLang="en-US" smtClean="0">
                <a:latin typeface="Arial" pitchFamily="34" charset="0"/>
              </a:rPr>
              <a:pPr>
                <a:defRPr/>
              </a:pPr>
              <a:t>35</a:t>
            </a:fld>
            <a:endParaRPr lang="en-US" altLang="zh-CN">
              <a:latin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z="1400">
              <a:latin typeface="宋体" charset="-122"/>
              <a:ea typeface="宋体" charset="-122"/>
            </a:endParaRPr>
          </a:p>
        </p:txBody>
      </p:sp>
    </p:spTree>
    <p:extLst>
      <p:ext uri="{BB962C8B-B14F-4D97-AF65-F5344CB8AC3E}">
        <p14:creationId xmlns="" xmlns:p14="http://schemas.microsoft.com/office/powerpoint/2010/main" val="315189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7BE120C7-82B2-4BC7-8AA2-6E072DB81851}" type="slidenum">
              <a:rPr lang="zh-CN" altLang="en-US" smtClean="0">
                <a:latin typeface="Arial" pitchFamily="34" charset="0"/>
              </a:rPr>
              <a:pPr>
                <a:defRPr/>
              </a:pPr>
              <a:t>36</a:t>
            </a:fld>
            <a:endParaRPr lang="en-US" altLang="zh-CN">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1200" b="1" dirty="0">
                <a:latin typeface="Calibri" pitchFamily="34" charset="0"/>
                <a:ea typeface="华文楷体" pitchFamily="2" charset="-122"/>
                <a:cs typeface="Calibri" pitchFamily="34" charset="0"/>
              </a:rPr>
              <a:t>中断服务程序入口地址：段基址＋偏移</a:t>
            </a:r>
          </a:p>
          <a:p>
            <a:r>
              <a:rPr lang="zh-CN" altLang="en-US" sz="1200" b="1" dirty="0">
                <a:latin typeface="Calibri" pitchFamily="34" charset="0"/>
                <a:ea typeface="华文楷体" pitchFamily="2" charset="-122"/>
                <a:cs typeface="Calibri" pitchFamily="34" charset="0"/>
              </a:rPr>
              <a:t>支持状态切换：</a:t>
            </a:r>
            <a:r>
              <a:rPr lang="en-US" altLang="zh-CN" sz="1200" b="1" dirty="0">
                <a:latin typeface="Calibri" pitchFamily="34" charset="0"/>
                <a:ea typeface="华文楷体" pitchFamily="2" charset="-122"/>
                <a:cs typeface="Calibri" pitchFamily="34" charset="0"/>
              </a:rPr>
              <a:t>DPL</a:t>
            </a:r>
            <a:r>
              <a:rPr lang="zh-CN" altLang="en-US" sz="1200" b="1" dirty="0">
                <a:latin typeface="Calibri" pitchFamily="34" charset="0"/>
                <a:ea typeface="华文楷体" pitchFamily="2" charset="-122"/>
                <a:cs typeface="Calibri" pitchFamily="34" charset="0"/>
              </a:rPr>
              <a:t>位用于权限检查</a:t>
            </a:r>
          </a:p>
          <a:p>
            <a:pPr eaLnBrk="1" hangingPunct="1"/>
            <a:endParaRPr lang="zh-CN" altLang="en-US" dirty="0">
              <a:latin typeface="宋体" charset="-122"/>
              <a:ea typeface="宋体" charset="-122"/>
            </a:endParaRPr>
          </a:p>
        </p:txBody>
      </p:sp>
    </p:spTree>
    <p:extLst>
      <p:ext uri="{BB962C8B-B14F-4D97-AF65-F5344CB8AC3E}">
        <p14:creationId xmlns="" xmlns:p14="http://schemas.microsoft.com/office/powerpoint/2010/main" val="3268403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012E867F-7A84-4E03-8E84-FF17EF376EB4}" type="slidenum">
              <a:rPr lang="zh-CN" altLang="en-US" smtClean="0">
                <a:latin typeface="Arial" pitchFamily="34" charset="0"/>
              </a:rPr>
              <a:pPr>
                <a:defRPr/>
              </a:pPr>
              <a:t>37</a:t>
            </a:fld>
            <a:endParaRPr lang="en-US" altLang="zh-CN">
              <a:latin typeface="Arial"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宋体" charset="-122"/>
              <a:ea typeface="宋体" charset="-122"/>
            </a:endParaRPr>
          </a:p>
        </p:txBody>
      </p:sp>
    </p:spTree>
    <p:extLst>
      <p:ext uri="{BB962C8B-B14F-4D97-AF65-F5344CB8AC3E}">
        <p14:creationId xmlns="" xmlns:p14="http://schemas.microsoft.com/office/powerpoint/2010/main" val="2496468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DE4220AA-746D-4944-8A33-6CDDD20EADAD}" type="slidenum">
              <a:rPr lang="zh-CN" altLang="en-US" smtClean="0">
                <a:latin typeface="Arial" pitchFamily="34" charset="0"/>
              </a:rPr>
              <a:pPr>
                <a:defRPr/>
              </a:pPr>
              <a:t>38</a:t>
            </a:fld>
            <a:endParaRPr lang="en-US" altLang="zh-CN">
              <a:latin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宋体" charset="-122"/>
              <a:ea typeface="宋体" charset="-122"/>
            </a:endParaRPr>
          </a:p>
        </p:txBody>
      </p:sp>
    </p:spTree>
    <p:extLst>
      <p:ext uri="{BB962C8B-B14F-4D97-AF65-F5344CB8AC3E}">
        <p14:creationId xmlns="" xmlns:p14="http://schemas.microsoft.com/office/powerpoint/2010/main" val="3962252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EB1F81ED-4412-4D05-B929-94E1B8B08263}" type="slidenum">
              <a:rPr lang="zh-CN" altLang="en-US" smtClean="0">
                <a:latin typeface="Arial" pitchFamily="34" charset="0"/>
              </a:rPr>
              <a:pPr>
                <a:defRPr/>
              </a:pPr>
              <a:t>39</a:t>
            </a:fld>
            <a:endParaRPr lang="en-US" altLang="zh-CN">
              <a:latin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宋体" charset="-122"/>
              <a:ea typeface="宋体" charset="-122"/>
            </a:endParaRPr>
          </a:p>
        </p:txBody>
      </p:sp>
    </p:spTree>
    <p:extLst>
      <p:ext uri="{BB962C8B-B14F-4D97-AF65-F5344CB8AC3E}">
        <p14:creationId xmlns="" xmlns:p14="http://schemas.microsoft.com/office/powerpoint/2010/main" val="417540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EFLAGS</a:t>
            </a:r>
            <a:r>
              <a:rPr lang="zh-CN" altLang="en-US" sz="1200" b="0" i="0" kern="1200" dirty="0" smtClean="0">
                <a:solidFill>
                  <a:schemeClr val="tx1"/>
                </a:solidFill>
                <a:effectLst/>
                <a:latin typeface="+mn-lt"/>
                <a:ea typeface="+mn-ea"/>
                <a:cs typeface="+mn-cs"/>
              </a:rPr>
              <a:t>寄存器中的这部分标志用于控制操作系统或是执行操作，</a:t>
            </a:r>
            <a:r>
              <a:rPr lang="zh-CN" altLang="en-US" sz="1200" b="1" i="0" kern="1200" dirty="0" smtClean="0">
                <a:solidFill>
                  <a:schemeClr val="tx1"/>
                </a:solidFill>
                <a:effectLst/>
                <a:latin typeface="+mn-lt"/>
                <a:ea typeface="+mn-ea"/>
                <a:cs typeface="+mn-cs"/>
              </a:rPr>
              <a:t>它们不允许被应用程序所修改</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dirty="0" smtClean="0"/>
              <a:t>I/O</a:t>
            </a:r>
            <a:r>
              <a:rPr lang="zh-CN" altLang="en-US" dirty="0" smtClean="0"/>
              <a:t>特权标志用两位二进制位来表示，也称为</a:t>
            </a:r>
            <a:r>
              <a:rPr lang="en-US" altLang="zh-CN" dirty="0" smtClean="0"/>
              <a:t>I/O</a:t>
            </a:r>
            <a:r>
              <a:rPr lang="zh-CN" altLang="en-US" dirty="0" smtClean="0"/>
              <a:t>特权级字段。该字段指定了要求执行</a:t>
            </a:r>
            <a:r>
              <a:rPr lang="en-US" altLang="zh-CN" dirty="0" smtClean="0"/>
              <a:t>I/O</a:t>
            </a:r>
            <a:r>
              <a:rPr lang="zh-CN" altLang="en-US" dirty="0" smtClean="0"/>
              <a:t>指令的特权级。如果当前的特权级别在数值上小于等于</a:t>
            </a:r>
            <a:r>
              <a:rPr lang="en-US" altLang="zh-CN" dirty="0" smtClean="0"/>
              <a:t>IOPL</a:t>
            </a:r>
            <a:r>
              <a:rPr lang="zh-CN" altLang="en-US" dirty="0" smtClean="0"/>
              <a:t>值，那么该</a:t>
            </a:r>
            <a:r>
              <a:rPr lang="en-US" altLang="zh-CN" dirty="0" smtClean="0"/>
              <a:t>I/O</a:t>
            </a:r>
            <a:r>
              <a:rPr lang="zh-CN" altLang="en-US" dirty="0" smtClean="0"/>
              <a:t>指令可以执行，否则产生保护性异常。</a:t>
            </a:r>
            <a:endParaRPr lang="en-US" altLang="zh-CN" dirty="0" smtClean="0"/>
          </a:p>
          <a:p>
            <a:r>
              <a:rPr lang="zh-CN" altLang="en-US" dirty="0" smtClean="0"/>
              <a:t>指示当前运行任务的</a:t>
            </a:r>
            <a:r>
              <a:rPr lang="en-US" altLang="zh-CN" dirty="0" smtClean="0"/>
              <a:t>I/O</a:t>
            </a:r>
            <a:r>
              <a:rPr lang="zh-CN" altLang="en-US" dirty="0" smtClean="0"/>
              <a:t>特权级</a:t>
            </a:r>
            <a:r>
              <a:rPr lang="en-US" altLang="zh-CN" dirty="0" smtClean="0"/>
              <a:t>(I/O privilege level)</a:t>
            </a:r>
            <a:r>
              <a:rPr lang="zh-CN" altLang="en-US" dirty="0" smtClean="0"/>
              <a:t>，正在运行任务的当前特权级</a:t>
            </a:r>
            <a:r>
              <a:rPr lang="en-US" altLang="zh-CN" dirty="0" smtClean="0"/>
              <a:t>(CPL)</a:t>
            </a:r>
            <a:r>
              <a:rPr lang="zh-CN" altLang="en-US" dirty="0" smtClean="0"/>
              <a:t>必须小于或等于</a:t>
            </a:r>
            <a:r>
              <a:rPr lang="en-US" altLang="zh-CN" dirty="0" smtClean="0"/>
              <a:t>I/O</a:t>
            </a:r>
            <a:r>
              <a:rPr lang="zh-CN" altLang="en-US" dirty="0" smtClean="0"/>
              <a:t>特权级才能允许访问</a:t>
            </a:r>
            <a:r>
              <a:rPr lang="en-US" altLang="zh-CN" dirty="0" smtClean="0"/>
              <a:t>I/O</a:t>
            </a:r>
            <a:r>
              <a:rPr lang="zh-CN" altLang="en-US" dirty="0" smtClean="0"/>
              <a:t>地址空间。这个域只能在</a:t>
            </a:r>
            <a:r>
              <a:rPr lang="en-US" altLang="zh-CN" dirty="0" smtClean="0"/>
              <a:t>CPL</a:t>
            </a:r>
            <a:r>
              <a:rPr lang="zh-CN" altLang="en-US" dirty="0" smtClean="0"/>
              <a:t>为</a:t>
            </a:r>
            <a:r>
              <a:rPr lang="en-US" altLang="zh-CN" dirty="0" smtClean="0"/>
              <a:t>0</a:t>
            </a:r>
            <a:r>
              <a:rPr lang="zh-CN" altLang="en-US" dirty="0" smtClean="0"/>
              <a:t>时才能通过</a:t>
            </a:r>
            <a:r>
              <a:rPr lang="en-US" altLang="zh-CN" dirty="0" smtClean="0"/>
              <a:t>POPF</a:t>
            </a:r>
            <a:r>
              <a:rPr lang="zh-CN" altLang="en-US" dirty="0" smtClean="0"/>
              <a:t>以及</a:t>
            </a:r>
            <a:r>
              <a:rPr lang="en-US" altLang="zh-CN" dirty="0" smtClean="0"/>
              <a:t>IRET</a:t>
            </a:r>
            <a:r>
              <a:rPr lang="zh-CN" altLang="en-US" dirty="0" smtClean="0"/>
              <a:t>指令修改。</a:t>
            </a:r>
            <a:endParaRPr lang="en-US" altLang="zh-CN" dirty="0" smtClean="0"/>
          </a:p>
          <a:p>
            <a:endParaRPr lang="en-US" altLang="zh-CN" dirty="0" smtClean="0"/>
          </a:p>
          <a:p>
            <a:r>
              <a:rPr lang="en-US" altLang="zh-CN" dirty="0" smtClean="0"/>
              <a:t>TF</a:t>
            </a:r>
            <a:r>
              <a:rPr lang="zh-CN" altLang="en-US" dirty="0" smtClean="0"/>
              <a:t>：当追踪标志</a:t>
            </a:r>
            <a:r>
              <a:rPr lang="en-US" altLang="zh-CN" dirty="0" smtClean="0"/>
              <a:t>TF</a:t>
            </a:r>
            <a:r>
              <a:rPr lang="zh-CN" altLang="en-US" dirty="0" smtClean="0"/>
              <a:t>被置为</a:t>
            </a:r>
            <a:r>
              <a:rPr lang="en-US" altLang="zh-CN" dirty="0" smtClean="0"/>
              <a:t>1</a:t>
            </a:r>
            <a:r>
              <a:rPr lang="zh-CN" altLang="en-US" dirty="0" smtClean="0"/>
              <a:t>时，</a:t>
            </a:r>
            <a:r>
              <a:rPr lang="en-US" altLang="zh-CN" dirty="0" smtClean="0"/>
              <a:t>CPU</a:t>
            </a:r>
            <a:r>
              <a:rPr lang="zh-CN" altLang="en-US" dirty="0" smtClean="0"/>
              <a:t>进入单步执行方式，即每执行一条指令，产生一个单步中断请求。这种方式主要用于程序的调试。指令系统中没有专门的指令来改变标志位</a:t>
            </a:r>
            <a:r>
              <a:rPr lang="en-US" altLang="zh-CN" dirty="0" smtClean="0"/>
              <a:t>TF</a:t>
            </a:r>
            <a:r>
              <a:rPr lang="zh-CN" altLang="en-US" dirty="0" smtClean="0"/>
              <a:t>的值，但程序员可用其它办法来改变其值。</a:t>
            </a:r>
            <a:endParaRPr lang="en-US" altLang="zh-CN" dirty="0" smtClean="0"/>
          </a:p>
          <a:p>
            <a:endParaRPr lang="en-US" altLang="zh-CN" dirty="0" smtClean="0"/>
          </a:p>
          <a:p>
            <a:r>
              <a:rPr lang="zh-CN" altLang="en-US" dirty="0" smtClean="0"/>
              <a:t>中断允许标志</a:t>
            </a:r>
            <a:r>
              <a:rPr lang="en-US" altLang="zh-CN" dirty="0" smtClean="0"/>
              <a:t>IF</a:t>
            </a:r>
            <a:r>
              <a:rPr lang="zh-CN" altLang="en-US" dirty="0" smtClean="0"/>
              <a:t>是用来决定</a:t>
            </a:r>
            <a:r>
              <a:rPr lang="en-US" altLang="zh-CN" dirty="0" smtClean="0"/>
              <a:t>CPU</a:t>
            </a:r>
            <a:r>
              <a:rPr lang="zh-CN" altLang="en-US" dirty="0" smtClean="0"/>
              <a:t>是否响应</a:t>
            </a:r>
            <a:r>
              <a:rPr lang="en-US" altLang="zh-CN" dirty="0" smtClean="0"/>
              <a:t>CPU</a:t>
            </a:r>
            <a:r>
              <a:rPr lang="zh-CN" altLang="en-US" dirty="0" smtClean="0"/>
              <a:t>外部的可屏蔽中断发出的中断请求。但不管该标志为何值，</a:t>
            </a:r>
            <a:r>
              <a:rPr lang="en-US" altLang="zh-CN" dirty="0" smtClean="0"/>
              <a:t>CPU</a:t>
            </a:r>
            <a:r>
              <a:rPr lang="zh-CN" altLang="en-US" dirty="0" smtClean="0"/>
              <a:t>都必须响应</a:t>
            </a:r>
            <a:r>
              <a:rPr lang="en-US" altLang="zh-CN" dirty="0" smtClean="0"/>
              <a:t>CPU</a:t>
            </a:r>
            <a:r>
              <a:rPr lang="zh-CN" altLang="en-US" dirty="0" smtClean="0"/>
              <a:t>外部的不可屏蔽中断所发出的中断请求，以及</a:t>
            </a:r>
            <a:r>
              <a:rPr lang="en-US" altLang="zh-CN" dirty="0" smtClean="0"/>
              <a:t>CPU</a:t>
            </a:r>
            <a:r>
              <a:rPr lang="zh-CN" altLang="en-US" dirty="0" smtClean="0"/>
              <a:t>内部产生的中断请求。具体规定如下：</a:t>
            </a:r>
          </a:p>
          <a:p>
            <a:r>
              <a:rPr lang="en-US" altLang="zh-CN" dirty="0" smtClean="0"/>
              <a:t>(1)</a:t>
            </a:r>
            <a:r>
              <a:rPr lang="zh-CN" altLang="en-US" dirty="0" smtClean="0"/>
              <a:t>当</a:t>
            </a:r>
            <a:r>
              <a:rPr lang="en-US" altLang="zh-CN" dirty="0" smtClean="0"/>
              <a:t>IF=1</a:t>
            </a:r>
            <a:r>
              <a:rPr lang="zh-CN" altLang="en-US" dirty="0" smtClean="0"/>
              <a:t>时，</a:t>
            </a:r>
            <a:r>
              <a:rPr lang="en-US" altLang="zh-CN" dirty="0" smtClean="0"/>
              <a:t>CPU</a:t>
            </a:r>
            <a:r>
              <a:rPr lang="zh-CN" altLang="en-US" dirty="0" smtClean="0"/>
              <a:t>可以响应</a:t>
            </a:r>
            <a:r>
              <a:rPr lang="en-US" altLang="zh-CN" dirty="0" smtClean="0"/>
              <a:t>CPU</a:t>
            </a:r>
            <a:r>
              <a:rPr lang="zh-CN" altLang="en-US" dirty="0" smtClean="0"/>
              <a:t>外部的可屏蔽中断发出的中断请求；</a:t>
            </a:r>
          </a:p>
          <a:p>
            <a:r>
              <a:rPr lang="en-US" altLang="zh-CN" dirty="0" smtClean="0"/>
              <a:t>(2)</a:t>
            </a:r>
            <a:r>
              <a:rPr lang="zh-CN" altLang="en-US" dirty="0" smtClean="0"/>
              <a:t>当</a:t>
            </a:r>
            <a:r>
              <a:rPr lang="en-US" altLang="zh-CN" dirty="0" smtClean="0"/>
              <a:t>IF=0</a:t>
            </a:r>
            <a:r>
              <a:rPr lang="zh-CN" altLang="en-US" dirty="0" smtClean="0"/>
              <a:t>时，</a:t>
            </a:r>
            <a:r>
              <a:rPr lang="en-US" altLang="zh-CN" dirty="0" smtClean="0"/>
              <a:t>CPU</a:t>
            </a:r>
            <a:r>
              <a:rPr lang="zh-CN" altLang="en-US" dirty="0" smtClean="0"/>
              <a:t>不响应</a:t>
            </a:r>
            <a:r>
              <a:rPr lang="en-US" altLang="zh-CN" dirty="0" smtClean="0"/>
              <a:t>CPU</a:t>
            </a:r>
            <a:r>
              <a:rPr lang="zh-CN" altLang="en-US" dirty="0" smtClean="0"/>
              <a:t>外部的可屏蔽中断发出的中断请求。</a:t>
            </a:r>
          </a:p>
          <a:p>
            <a:r>
              <a:rPr lang="en-US" altLang="zh-CN" dirty="0" smtClean="0"/>
              <a:t>CPU</a:t>
            </a:r>
            <a:r>
              <a:rPr lang="zh-CN" altLang="en-US" dirty="0" smtClean="0"/>
              <a:t>的指令系统中也有专门的指令来改变标志位</a:t>
            </a:r>
            <a:r>
              <a:rPr lang="en-US" altLang="zh-CN" dirty="0" smtClean="0"/>
              <a:t>IF</a:t>
            </a:r>
            <a:r>
              <a:rPr lang="zh-CN" altLang="en-US" dirty="0" smtClean="0"/>
              <a:t>的值。</a:t>
            </a:r>
            <a:endParaRPr lang="en-US" altLang="zh-CN" dirty="0" smtClean="0"/>
          </a:p>
          <a:p>
            <a:endParaRPr lang="en-US" altLang="zh-CN" dirty="0" smtClean="0"/>
          </a:p>
          <a:p>
            <a:r>
              <a:rPr lang="zh-CN" altLang="en-US" dirty="0" smtClean="0"/>
              <a:t>嵌套任务标志</a:t>
            </a:r>
            <a:r>
              <a:rPr lang="en-US" altLang="zh-CN" dirty="0" smtClean="0"/>
              <a:t>NT</a:t>
            </a:r>
            <a:r>
              <a:rPr lang="zh-CN" altLang="en-US" dirty="0" smtClean="0"/>
              <a:t>用来控制中断返回指令</a:t>
            </a:r>
            <a:r>
              <a:rPr lang="en-US" altLang="zh-CN" dirty="0" smtClean="0"/>
              <a:t>IRET</a:t>
            </a:r>
            <a:r>
              <a:rPr lang="zh-CN" altLang="en-US" dirty="0" smtClean="0"/>
              <a:t>的执行。具体规定如下：</a:t>
            </a:r>
          </a:p>
          <a:p>
            <a:r>
              <a:rPr lang="en-US" altLang="zh-CN" dirty="0" smtClean="0"/>
              <a:t>(1)</a:t>
            </a:r>
            <a:r>
              <a:rPr lang="zh-CN" altLang="en-US" dirty="0" smtClean="0"/>
              <a:t>当</a:t>
            </a:r>
            <a:r>
              <a:rPr lang="en-US" altLang="zh-CN" dirty="0" smtClean="0"/>
              <a:t>NT=0</a:t>
            </a:r>
            <a:r>
              <a:rPr lang="zh-CN" altLang="en-US" dirty="0" smtClean="0"/>
              <a:t>，用堆栈中保存的值恢复</a:t>
            </a:r>
            <a:r>
              <a:rPr lang="en-US" altLang="zh-CN" dirty="0" smtClean="0"/>
              <a:t>EFLAGS</a:t>
            </a:r>
            <a:r>
              <a:rPr lang="zh-CN" altLang="en-US" dirty="0" smtClean="0"/>
              <a:t>、</a:t>
            </a:r>
            <a:r>
              <a:rPr lang="en-US" altLang="zh-CN" dirty="0" smtClean="0"/>
              <a:t>CS</a:t>
            </a:r>
            <a:r>
              <a:rPr lang="zh-CN" altLang="en-US" dirty="0" smtClean="0"/>
              <a:t>和</a:t>
            </a:r>
            <a:r>
              <a:rPr lang="en-US" altLang="zh-CN" dirty="0" smtClean="0"/>
              <a:t>EIP</a:t>
            </a:r>
            <a:r>
              <a:rPr lang="zh-CN" altLang="en-US" dirty="0" smtClean="0"/>
              <a:t>，执行常规的中断返回操作；</a:t>
            </a:r>
          </a:p>
          <a:p>
            <a:r>
              <a:rPr lang="en-US" altLang="zh-CN" dirty="0" smtClean="0"/>
              <a:t>(2)</a:t>
            </a:r>
            <a:r>
              <a:rPr lang="zh-CN" altLang="en-US" dirty="0" smtClean="0"/>
              <a:t>当</a:t>
            </a:r>
            <a:r>
              <a:rPr lang="en-US" altLang="zh-CN" dirty="0" smtClean="0"/>
              <a:t>NT=1</a:t>
            </a:r>
            <a:r>
              <a:rPr lang="zh-CN" altLang="en-US" dirty="0" smtClean="0"/>
              <a:t>，通过任务转换实现中断返回。</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12</a:t>
            </a:fld>
            <a:endParaRPr lang="zh-CN" altLang="en-US"/>
          </a:p>
        </p:txBody>
      </p:sp>
    </p:spTree>
    <p:extLst>
      <p:ext uri="{BB962C8B-B14F-4D97-AF65-F5344CB8AC3E}">
        <p14:creationId xmlns="" xmlns:p14="http://schemas.microsoft.com/office/powerpoint/2010/main" val="4103608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33F8F10B-17E1-4B9E-B9E5-3DF21A647A6A}" type="slidenum">
              <a:rPr lang="zh-CN" altLang="en-US" smtClean="0">
                <a:latin typeface="Arial" pitchFamily="34" charset="0"/>
              </a:rPr>
              <a:pPr>
                <a:defRPr/>
              </a:pPr>
              <a:t>40</a:t>
            </a:fld>
            <a:endParaRPr lang="en-US" altLang="zh-CN">
              <a:latin typeface="Arial"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宋体" charset="-122"/>
              <a:ea typeface="宋体" charset="-122"/>
            </a:endParaRPr>
          </a:p>
        </p:txBody>
      </p:sp>
    </p:spTree>
    <p:extLst>
      <p:ext uri="{BB962C8B-B14F-4D97-AF65-F5344CB8AC3E}">
        <p14:creationId xmlns="" xmlns:p14="http://schemas.microsoft.com/office/powerpoint/2010/main" val="3822306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29E2C41E-7B9D-4177-AEEE-ED19708DA136}" type="slidenum">
              <a:rPr lang="zh-CN" altLang="en-US" smtClean="0">
                <a:latin typeface="Arial" pitchFamily="34" charset="0"/>
              </a:rPr>
              <a:pPr>
                <a:defRPr/>
              </a:pPr>
              <a:t>42</a:t>
            </a:fld>
            <a:endParaRPr lang="en-US" altLang="zh-CN">
              <a:latin typeface="Arial"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b="1">
                <a:latin typeface="宋体" charset="-122"/>
                <a:ea typeface="宋体" charset="-122"/>
              </a:rPr>
              <a:t>容量：需求无止境</a:t>
            </a:r>
          </a:p>
          <a:p>
            <a:pPr eaLnBrk="1" hangingPunct="1"/>
            <a:r>
              <a:rPr lang="zh-CN" altLang="en-US" b="1">
                <a:latin typeface="宋体" charset="-122"/>
                <a:ea typeface="宋体" charset="-122"/>
              </a:rPr>
              <a:t>速度：能匹配处理器的速度</a:t>
            </a:r>
          </a:p>
          <a:p>
            <a:pPr eaLnBrk="1" hangingPunct="1"/>
            <a:r>
              <a:rPr lang="zh-CN" altLang="en-US" b="1">
                <a:latin typeface="宋体" charset="-122"/>
                <a:ea typeface="宋体" charset="-122"/>
              </a:rPr>
              <a:t>成本问题：成本和其他部件相比应在合适范围之内</a:t>
            </a:r>
          </a:p>
          <a:p>
            <a:pPr eaLnBrk="1" hangingPunct="1"/>
            <a:endParaRPr lang="zh-CN" altLang="en-US" b="1">
              <a:latin typeface="宋体" charset="-122"/>
              <a:ea typeface="宋体" charset="-122"/>
            </a:endParaRPr>
          </a:p>
          <a:p>
            <a:pPr eaLnBrk="1" hangingPunct="1"/>
            <a:r>
              <a:rPr lang="zh-CN" altLang="en-US">
                <a:latin typeface="楷体_GB2312" pitchFamily="49" charset="-122"/>
                <a:ea typeface="宋体" charset="-122"/>
              </a:rPr>
              <a:t>容量、速度和成本</a:t>
            </a:r>
          </a:p>
          <a:p>
            <a:pPr eaLnBrk="1" hangingPunct="1"/>
            <a:r>
              <a:rPr lang="zh-CN" altLang="en-US">
                <a:latin typeface="宋体" charset="-122"/>
                <a:ea typeface="宋体" charset="-122"/>
              </a:rPr>
              <a:t>三个目标不可能同时达到最优，要作权衡</a:t>
            </a:r>
          </a:p>
          <a:p>
            <a:pPr eaLnBrk="1" hangingPunct="1"/>
            <a:r>
              <a:rPr lang="zh-CN" altLang="en-US">
                <a:latin typeface="宋体" charset="-122"/>
                <a:ea typeface="宋体" charset="-122"/>
              </a:rPr>
              <a:t>存取速度快，每比特价格高</a:t>
            </a:r>
          </a:p>
          <a:p>
            <a:pPr eaLnBrk="1" hangingPunct="1"/>
            <a:r>
              <a:rPr lang="zh-CN" altLang="en-US">
                <a:latin typeface="宋体" charset="-122"/>
                <a:ea typeface="宋体" charset="-122"/>
              </a:rPr>
              <a:t>容量大，每比特价格越低，同时存取速度也越慢</a:t>
            </a:r>
          </a:p>
          <a:p>
            <a:pPr eaLnBrk="1" hangingPunct="1"/>
            <a:endParaRPr lang="zh-CN" altLang="en-US">
              <a:latin typeface="宋体" charset="-122"/>
              <a:ea typeface="宋体" charset="-122"/>
            </a:endParaRPr>
          </a:p>
          <a:p>
            <a:pPr eaLnBrk="1" hangingPunct="1"/>
            <a:r>
              <a:rPr lang="zh-CN" altLang="en-US">
                <a:latin typeface="宋体" charset="-122"/>
                <a:ea typeface="宋体" charset="-122"/>
              </a:rPr>
              <a:t>解决方案：采用层次化的存储体系结构</a:t>
            </a:r>
          </a:p>
          <a:p>
            <a:pPr eaLnBrk="1" hangingPunct="1"/>
            <a:r>
              <a:rPr lang="zh-CN" altLang="en-US">
                <a:latin typeface="宋体" charset="-122"/>
                <a:ea typeface="宋体" charset="-122"/>
              </a:rPr>
              <a:t>当沿着层次下降时</a:t>
            </a:r>
          </a:p>
          <a:p>
            <a:pPr eaLnBrk="1" hangingPunct="1"/>
            <a:r>
              <a:rPr lang="zh-CN" altLang="en-US">
                <a:latin typeface="宋体" charset="-122"/>
                <a:ea typeface="宋体" charset="-122"/>
              </a:rPr>
              <a:t>每比特的价格将下降，容量将增大</a:t>
            </a:r>
          </a:p>
          <a:p>
            <a:pPr eaLnBrk="1" hangingPunct="1"/>
            <a:r>
              <a:rPr lang="zh-CN" altLang="en-US">
                <a:latin typeface="宋体" charset="-122"/>
                <a:ea typeface="宋体" charset="-122"/>
              </a:rPr>
              <a:t>速度将变慢，处理器的访问频率也将下降</a:t>
            </a: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p:txBody>
      </p:sp>
    </p:spTree>
    <p:extLst>
      <p:ext uri="{BB962C8B-B14F-4D97-AF65-F5344CB8AC3E}">
        <p14:creationId xmlns="" xmlns:p14="http://schemas.microsoft.com/office/powerpoint/2010/main" val="2955627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ts val="0"/>
              </a:spcBef>
            </a:pPr>
            <a:r>
              <a:rPr lang="zh-CN" altLang="en-US" dirty="0"/>
              <a:t>利用系统调用，可以动态请求和释放系统资源，完成与硬件相关的工作以及控制程序的执行等</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55</a:t>
            </a:fld>
            <a:endParaRPr lang="zh-CN" altLang="en-US"/>
          </a:p>
        </p:txBody>
      </p:sp>
    </p:spTree>
    <p:extLst>
      <p:ext uri="{BB962C8B-B14F-4D97-AF65-F5344CB8AC3E}">
        <p14:creationId xmlns="" xmlns:p14="http://schemas.microsoft.com/office/powerpoint/2010/main" val="3643445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alibri" panose="020F0502020204030204" pitchFamily="34" charset="0"/>
              </a:rPr>
              <a:t>① 硬件提供的支持</a:t>
            </a:r>
            <a:endParaRPr lang="en-US" altLang="zh-CN" dirty="0">
              <a:latin typeface="Calibri" panose="020F0502020204030204" pitchFamily="34" charset="0"/>
            </a:endParaRPr>
          </a:p>
          <a:p>
            <a:r>
              <a:rPr lang="zh-CN" altLang="en-US" dirty="0">
                <a:latin typeface="Calibri" panose="020F0502020204030204" pitchFamily="34" charset="0"/>
              </a:rPr>
              <a:t>② 利用硬件提供的支持，操作系统初始化中断向量表中的一行</a:t>
            </a:r>
            <a:endParaRPr lang="en-US" altLang="zh-CN" dirty="0">
              <a:latin typeface="Calibri" panose="020F0502020204030204" pitchFamily="34" charset="0"/>
            </a:endParaRPr>
          </a:p>
          <a:p>
            <a:r>
              <a:rPr lang="zh-CN" altLang="en-US" dirty="0">
                <a:latin typeface="Calibri" panose="020F0502020204030204" pitchFamily="34" charset="0"/>
              </a:rPr>
              <a:t>③ 操作系统的设计，需要编译器的配合</a:t>
            </a:r>
            <a:endParaRPr lang="en-US" altLang="zh-CN" dirty="0">
              <a:latin typeface="Calibri" panose="020F0502020204030204" pitchFamily="34" charset="0"/>
            </a:endParaRPr>
          </a:p>
          <a:p>
            <a:r>
              <a:rPr lang="zh-CN" altLang="en-US" dirty="0">
                <a:latin typeface="Calibri" panose="020F0502020204030204" pitchFamily="34" charset="0"/>
              </a:rPr>
              <a:t>④ 操作系统的设计，操作系统初始化时完成填表的工作</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58</a:t>
            </a:fld>
            <a:endParaRPr lang="zh-CN" altLang="en-US"/>
          </a:p>
        </p:txBody>
      </p:sp>
    </p:spTree>
    <p:extLst>
      <p:ext uri="{BB962C8B-B14F-4D97-AF65-F5344CB8AC3E}">
        <p14:creationId xmlns="" xmlns:p14="http://schemas.microsoft.com/office/powerpoint/2010/main" val="643665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write</a:t>
            </a:r>
            <a:r>
              <a:rPr lang="zh-CN" altLang="en-US" dirty="0"/>
              <a:t>比</a:t>
            </a:r>
            <a:r>
              <a:rPr lang="en-US" altLang="zh-CN" dirty="0" err="1"/>
              <a:t>printf</a:t>
            </a:r>
            <a:r>
              <a:rPr lang="zh-CN" altLang="en-US" dirty="0"/>
              <a:t>更加简单，所以这里用</a:t>
            </a:r>
            <a:r>
              <a:rPr lang="en-US" altLang="zh-CN" dirty="0"/>
              <a:t>write</a:t>
            </a:r>
            <a:r>
              <a:rPr lang="zh-CN" altLang="en-US" dirty="0"/>
              <a:t>作为例子。</a:t>
            </a:r>
            <a:endParaRPr lang="en-US" altLang="zh-CN" dirty="0"/>
          </a:p>
          <a:p>
            <a:r>
              <a:rPr lang="zh-CN" altLang="en-US" dirty="0"/>
              <a:t>注意</a:t>
            </a:r>
            <a:r>
              <a:rPr lang="en-US" altLang="zh-CN" dirty="0"/>
              <a:t>write</a:t>
            </a:r>
            <a:r>
              <a:rPr lang="zh-CN" altLang="en-US" dirty="0"/>
              <a:t>有三个参数，第一个参数指的是输出到哪里，</a:t>
            </a:r>
            <a:r>
              <a:rPr lang="en-US" altLang="zh-CN" dirty="0"/>
              <a:t>1</a:t>
            </a:r>
            <a:r>
              <a:rPr lang="zh-CN" altLang="en-US" dirty="0"/>
              <a:t>表示标准输出，除了标准输出外也可以输出到文件</a:t>
            </a:r>
          </a:p>
        </p:txBody>
      </p:sp>
      <p:sp>
        <p:nvSpPr>
          <p:cNvPr id="4" name="灯片编号占位符 3"/>
          <p:cNvSpPr>
            <a:spLocks noGrp="1"/>
          </p:cNvSpPr>
          <p:nvPr>
            <p:ph type="sldNum" sz="quarter" idx="10"/>
          </p:nvPr>
        </p:nvSpPr>
        <p:spPr/>
        <p:txBody>
          <a:bodyPr/>
          <a:lstStyle/>
          <a:p>
            <a:fld id="{7F65F563-AEC0-49E7-92AE-AEABEBA679FC}" type="slidenum">
              <a:rPr lang="zh-CN" altLang="en-US" smtClean="0"/>
              <a:pPr/>
              <a:t>61</a:t>
            </a:fld>
            <a:endParaRPr lang="zh-CN" altLang="en-US"/>
          </a:p>
        </p:txBody>
      </p:sp>
    </p:spTree>
    <p:extLst>
      <p:ext uri="{BB962C8B-B14F-4D97-AF65-F5344CB8AC3E}">
        <p14:creationId xmlns="" xmlns:p14="http://schemas.microsoft.com/office/powerpoint/2010/main" val="4067217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上一段</a:t>
            </a:r>
            <a:r>
              <a:rPr lang="en-US" altLang="zh-CN" dirty="0"/>
              <a:t>C</a:t>
            </a:r>
            <a:r>
              <a:rPr lang="zh-CN" altLang="en-US" dirty="0"/>
              <a:t>代码直接编译得到的汇编代码与这个相去甚远，因为</a:t>
            </a:r>
            <a:r>
              <a:rPr lang="en-US" altLang="zh-CN" dirty="0"/>
              <a:t>C</a:t>
            </a:r>
            <a:r>
              <a:rPr lang="zh-CN" altLang="en-US" dirty="0"/>
              <a:t>编译器会做多层封装，比如</a:t>
            </a:r>
            <a:r>
              <a:rPr lang="en-US" altLang="zh-CN" dirty="0"/>
              <a:t>C</a:t>
            </a:r>
            <a:r>
              <a:rPr lang="zh-CN" altLang="en-US" dirty="0"/>
              <a:t>的运行环境等，并且间接调用系统调用。</a:t>
            </a:r>
            <a:endParaRPr lang="en-US" altLang="zh-CN" dirty="0"/>
          </a:p>
          <a:p>
            <a:r>
              <a:rPr lang="zh-CN" altLang="en-US" dirty="0"/>
              <a:t>这一段汇编代码只是在系统调用相关的部分与前面的</a:t>
            </a:r>
            <a:r>
              <a:rPr lang="en-US" altLang="zh-CN" dirty="0"/>
              <a:t>C</a:t>
            </a:r>
            <a:r>
              <a:rPr lang="zh-CN" altLang="en-US" dirty="0"/>
              <a:t>代码比较一致</a:t>
            </a:r>
            <a:endParaRPr lang="en-US" altLang="zh-CN" dirty="0"/>
          </a:p>
          <a:p>
            <a:endParaRPr lang="en-US" altLang="zh-CN" dirty="0"/>
          </a:p>
          <a:p>
            <a:r>
              <a:rPr lang="en-US" altLang="zh-CN" dirty="0"/>
              <a:t>10</a:t>
            </a:r>
            <a:r>
              <a:rPr lang="zh-CN" altLang="en-US" dirty="0"/>
              <a:t>～</a:t>
            </a:r>
            <a:r>
              <a:rPr lang="en-US" altLang="zh-CN" dirty="0"/>
              <a:t>12</a:t>
            </a:r>
            <a:r>
              <a:rPr lang="zh-CN" altLang="en-US" dirty="0"/>
              <a:t>行</a:t>
            </a:r>
            <a:endParaRPr lang="en-US" altLang="zh-CN" dirty="0"/>
          </a:p>
          <a:p>
            <a:r>
              <a:rPr lang="zh-CN" altLang="en-US" dirty="0"/>
              <a:t>为</a:t>
            </a:r>
            <a:r>
              <a:rPr lang="en-US" altLang="zh-CN" dirty="0" err="1"/>
              <a:t>wirte</a:t>
            </a:r>
            <a:r>
              <a:rPr lang="zh-CN" altLang="en-US" dirty="0"/>
              <a:t>系统调用准备参数，与前面的</a:t>
            </a:r>
            <a:r>
              <a:rPr lang="en-US" altLang="zh-CN" dirty="0"/>
              <a:t>C</a:t>
            </a:r>
            <a:r>
              <a:rPr lang="zh-CN" altLang="en-US" dirty="0"/>
              <a:t>代码一致</a:t>
            </a:r>
            <a:endParaRPr lang="en-US" altLang="zh-CN" dirty="0"/>
          </a:p>
          <a:p>
            <a:endParaRPr lang="en-US" altLang="zh-CN" dirty="0"/>
          </a:p>
          <a:p>
            <a:r>
              <a:rPr lang="zh-CN" altLang="en-US" dirty="0"/>
              <a:t>第二个系统调用的功能是 退出</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65F563-AEC0-49E7-92AE-AEABEBA679FC}" type="slidenum">
              <a:rPr lang="zh-CN" altLang="en-US" smtClean="0"/>
              <a:pPr/>
              <a:t>62</a:t>
            </a:fld>
            <a:endParaRPr lang="zh-CN" altLang="en-US"/>
          </a:p>
        </p:txBody>
      </p:sp>
    </p:spTree>
    <p:extLst>
      <p:ext uri="{BB962C8B-B14F-4D97-AF65-F5344CB8AC3E}">
        <p14:creationId xmlns="" xmlns:p14="http://schemas.microsoft.com/office/powerpoint/2010/main" val="1977472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陷阱门描述符：使用陷阱门执行软件中断，不会影响硬件中断请求</a:t>
            </a:r>
            <a:endParaRPr lang="zh-CN" altLang="en-US" sz="1100" b="1" dirty="0">
              <a:solidFill>
                <a:srgbClr val="C00000"/>
              </a:solidFill>
            </a:endParaRPr>
          </a:p>
          <a:p>
            <a:endParaRPr lang="en-US" altLang="zh-CN" dirty="0"/>
          </a:p>
          <a:p>
            <a:r>
              <a:rPr lang="zh-CN" altLang="en-US" dirty="0"/>
              <a:t>在</a:t>
            </a:r>
            <a:r>
              <a:rPr lang="en-US" altLang="zh-CN" dirty="0"/>
              <a:t>Linux</a:t>
            </a:r>
            <a:r>
              <a:rPr lang="zh-CN" altLang="en-US" dirty="0"/>
              <a:t>中规定 </a:t>
            </a:r>
            <a:r>
              <a:rPr lang="en-US" altLang="zh-CN" dirty="0" err="1"/>
              <a:t>int</a:t>
            </a:r>
            <a:r>
              <a:rPr lang="en-US" altLang="zh-CN" dirty="0"/>
              <a:t> $0x80</a:t>
            </a:r>
            <a:r>
              <a:rPr lang="zh-CN" altLang="en-US" dirty="0"/>
              <a:t>是系统调用的总入口，若干寄存器中存放应用程序传递给内核的参数</a:t>
            </a:r>
          </a:p>
        </p:txBody>
      </p:sp>
      <p:sp>
        <p:nvSpPr>
          <p:cNvPr id="4" name="灯片编号占位符 3"/>
          <p:cNvSpPr>
            <a:spLocks noGrp="1"/>
          </p:cNvSpPr>
          <p:nvPr>
            <p:ph type="sldNum" sz="quarter" idx="10"/>
          </p:nvPr>
        </p:nvSpPr>
        <p:spPr/>
        <p:txBody>
          <a:bodyPr/>
          <a:lstStyle/>
          <a:p>
            <a:fld id="{01310844-0966-4A3F-95B2-16ED2639C50B}" type="slidenum">
              <a:rPr lang="zh-CN" altLang="en-US" smtClean="0"/>
              <a:pPr/>
              <a:t>65</a:t>
            </a:fld>
            <a:endParaRPr lang="zh-CN" altLang="en-US"/>
          </a:p>
        </p:txBody>
      </p:sp>
    </p:spTree>
    <p:extLst>
      <p:ext uri="{BB962C8B-B14F-4D97-AF65-F5344CB8AC3E}">
        <p14:creationId xmlns="" xmlns:p14="http://schemas.microsoft.com/office/powerpoint/2010/main" val="279399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1E229-3A33-4E1C-969A-0D7CF329DD49}" type="slidenum">
              <a:rPr lang="en-US" altLang="zh-CN"/>
              <a:pPr/>
              <a:t>66</a:t>
            </a:fld>
            <a:endParaRPr lang="en-US" altLang="zh-CN"/>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384715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硬件自动、依次将</a:t>
            </a:r>
            <a:r>
              <a:rPr lang="en-US" altLang="zh-CN" dirty="0"/>
              <a:t>SS</a:t>
            </a:r>
            <a:r>
              <a:rPr lang="zh-CN" altLang="en-US" dirty="0"/>
              <a:t>、</a:t>
            </a:r>
            <a:r>
              <a:rPr lang="en-US" altLang="zh-CN" dirty="0"/>
              <a:t>ESP</a:t>
            </a:r>
            <a:r>
              <a:rPr lang="zh-CN" altLang="en-US" dirty="0"/>
              <a:t>、</a:t>
            </a:r>
            <a:r>
              <a:rPr lang="en-US" altLang="zh-CN" dirty="0"/>
              <a:t>EFLAGS</a:t>
            </a:r>
            <a:r>
              <a:rPr lang="zh-CN" altLang="en-US" dirty="0"/>
              <a:t>、</a:t>
            </a:r>
            <a:r>
              <a:rPr lang="en-US" altLang="zh-CN" dirty="0"/>
              <a:t>CS</a:t>
            </a:r>
            <a:r>
              <a:rPr lang="zh-CN" altLang="en-US" dirty="0"/>
              <a:t>、</a:t>
            </a:r>
            <a:r>
              <a:rPr lang="en-US" altLang="zh-CN" dirty="0"/>
              <a:t>EIP</a:t>
            </a:r>
            <a:r>
              <a:rPr lang="zh-CN" altLang="en-US" dirty="0"/>
              <a:t>寄存器内容压入进程内核栈。</a:t>
            </a:r>
            <a:endParaRPr lang="en-US" altLang="zh-CN" dirty="0"/>
          </a:p>
          <a:p>
            <a:r>
              <a:rPr lang="zh-CN" altLang="en-US" dirty="0"/>
              <a:t>在</a:t>
            </a:r>
            <a:r>
              <a:rPr lang="en-US" altLang="zh-CN" dirty="0" err="1"/>
              <a:t>system_call</a:t>
            </a:r>
            <a:r>
              <a:rPr lang="en-US" altLang="zh-CN" dirty="0"/>
              <a:t>()</a:t>
            </a:r>
            <a:r>
              <a:rPr lang="zh-CN" altLang="en-US" dirty="0"/>
              <a:t>中，需要将余下的其他寄存器压入内核栈，对应的是</a:t>
            </a:r>
            <a:r>
              <a:rPr lang="en-US" altLang="zh-CN" dirty="0"/>
              <a:t>SAVE_ALL</a:t>
            </a:r>
            <a:r>
              <a:rPr lang="zh-CN" altLang="en-US" dirty="0"/>
              <a:t>宏</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RESTORE_ALL</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SAVE_ALL</a:t>
            </a:r>
            <a:r>
              <a:rPr lang="zh-CN" altLang="zh-CN" sz="1200" kern="1200" dirty="0">
                <a:solidFill>
                  <a:schemeClr val="tx1"/>
                </a:solidFill>
                <a:effectLst/>
                <a:latin typeface="+mn-lt"/>
                <a:ea typeface="+mn-ea"/>
                <a:cs typeface="+mn-cs"/>
              </a:rPr>
              <a:t>遥相呼应。当执行到</a:t>
            </a:r>
            <a:r>
              <a:rPr lang="en-US" altLang="zh-CN" sz="1200" kern="1200" dirty="0" err="1">
                <a:solidFill>
                  <a:schemeClr val="tx1"/>
                </a:solidFill>
                <a:effectLst/>
                <a:latin typeface="+mn-lt"/>
                <a:ea typeface="+mn-ea"/>
                <a:cs typeface="+mn-cs"/>
              </a:rPr>
              <a:t>iret</a:t>
            </a:r>
            <a:r>
              <a:rPr lang="zh-CN" altLang="zh-CN" sz="1200" kern="1200" dirty="0">
                <a:solidFill>
                  <a:schemeClr val="tx1"/>
                </a:solidFill>
                <a:effectLst/>
                <a:latin typeface="+mn-lt"/>
                <a:ea typeface="+mn-ea"/>
                <a:cs typeface="+mn-cs"/>
              </a:rPr>
              <a:t>指令时，内核栈又恢复到刚进入中断门时的状态，并使</a:t>
            </a:r>
            <a:r>
              <a:rPr lang="en-US" altLang="zh-CN" sz="1200" kern="1200" dirty="0">
                <a:solidFill>
                  <a:schemeClr val="tx1"/>
                </a:solidFill>
                <a:effectLst/>
                <a:latin typeface="+mn-lt"/>
                <a:ea typeface="+mn-ea"/>
                <a:cs typeface="+mn-cs"/>
              </a:rPr>
              <a:t>CPU</a:t>
            </a:r>
            <a:r>
              <a:rPr lang="zh-CN" altLang="zh-CN" sz="1200" kern="1200">
                <a:solidFill>
                  <a:schemeClr val="tx1"/>
                </a:solidFill>
                <a:effectLst/>
                <a:latin typeface="+mn-lt"/>
                <a:ea typeface="+mn-ea"/>
                <a:cs typeface="+mn-cs"/>
              </a:rPr>
              <a:t>从中断返回。</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69</a:t>
            </a:fld>
            <a:endParaRPr lang="zh-CN" altLang="en-US"/>
          </a:p>
        </p:txBody>
      </p:sp>
    </p:spTree>
    <p:extLst>
      <p:ext uri="{BB962C8B-B14F-4D97-AF65-F5344CB8AC3E}">
        <p14:creationId xmlns="" xmlns:p14="http://schemas.microsoft.com/office/powerpoint/2010/main" val="164113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kern="1200" dirty="0">
                <a:solidFill>
                  <a:schemeClr val="tx1"/>
                </a:solidFill>
                <a:effectLst/>
                <a:latin typeface="+mn-lt"/>
                <a:ea typeface="+mn-ea"/>
                <a:cs typeface="+mn-cs"/>
              </a:rPr>
              <a:t>· CPU</a:t>
            </a:r>
            <a:r>
              <a:rPr lang="zh-CN" altLang="zh-CN" sz="1200" kern="1200" dirty="0">
                <a:solidFill>
                  <a:schemeClr val="tx1"/>
                </a:solidFill>
                <a:effectLst/>
                <a:latin typeface="+mn-lt"/>
                <a:ea typeface="+mn-ea"/>
                <a:cs typeface="+mn-cs"/>
              </a:rPr>
              <a:t>在进入中断处理程序时自动将用户栈指针（如果更换堆栈）、</a:t>
            </a:r>
            <a:r>
              <a:rPr lang="en-US" altLang="zh-CN" sz="1200" kern="1200" dirty="0">
                <a:solidFill>
                  <a:schemeClr val="tx1"/>
                </a:solidFill>
                <a:effectLst/>
                <a:latin typeface="+mn-lt"/>
                <a:ea typeface="+mn-ea"/>
                <a:cs typeface="+mn-cs"/>
              </a:rPr>
              <a:t>EFLAGS</a:t>
            </a:r>
            <a:r>
              <a:rPr lang="zh-CN" altLang="zh-CN" sz="1200" kern="1200" dirty="0">
                <a:solidFill>
                  <a:schemeClr val="tx1"/>
                </a:solidFill>
                <a:effectLst/>
                <a:latin typeface="+mn-lt"/>
                <a:ea typeface="+mn-ea"/>
                <a:cs typeface="+mn-cs"/>
              </a:rPr>
              <a:t>寄存器及返回地址一同压入堆栈。 </a:t>
            </a:r>
          </a:p>
          <a:p>
            <a:pPr latinLnBrk="1"/>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段寄存器</a:t>
            </a:r>
            <a:r>
              <a:rPr lang="en-US" altLang="zh-CN" sz="1200" kern="1200" dirty="0">
                <a:solidFill>
                  <a:schemeClr val="tx1"/>
                </a:solidFill>
                <a:effectLst/>
                <a:latin typeface="+mn-lt"/>
                <a:ea typeface="+mn-ea"/>
                <a:cs typeface="+mn-cs"/>
              </a:rPr>
              <a:t>DS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ES</a:t>
            </a:r>
            <a:r>
              <a:rPr lang="zh-CN" altLang="zh-CN" sz="1200" kern="1200" dirty="0">
                <a:solidFill>
                  <a:schemeClr val="tx1"/>
                </a:solidFill>
                <a:effectLst/>
                <a:latin typeface="+mn-lt"/>
                <a:ea typeface="+mn-ea"/>
                <a:cs typeface="+mn-cs"/>
              </a:rPr>
              <a:t>原来的内容入栈，然后装入内核数据段描述符</a:t>
            </a:r>
            <a:r>
              <a:rPr lang="en-US" altLang="zh-CN" sz="1200" kern="1200" dirty="0">
                <a:solidFill>
                  <a:schemeClr val="tx1"/>
                </a:solidFill>
                <a:effectLst/>
                <a:latin typeface="+mn-lt"/>
                <a:ea typeface="+mn-ea"/>
                <a:cs typeface="+mn-cs"/>
              </a:rPr>
              <a:t>__KERNEL_DS</a:t>
            </a:r>
            <a:r>
              <a:rPr lang="zh-CN" altLang="zh-CN" sz="1200" kern="1200" dirty="0">
                <a:solidFill>
                  <a:schemeClr val="tx1"/>
                </a:solidFill>
                <a:effectLst/>
                <a:latin typeface="+mn-lt"/>
                <a:ea typeface="+mn-ea"/>
                <a:cs typeface="+mn-cs"/>
              </a:rPr>
              <a:t>（定义为</a:t>
            </a:r>
            <a:r>
              <a:rPr lang="en-US" altLang="zh-CN" sz="1200" kern="1200" dirty="0">
                <a:solidFill>
                  <a:schemeClr val="tx1"/>
                </a:solidFill>
                <a:effectLst/>
                <a:latin typeface="+mn-lt"/>
                <a:ea typeface="+mn-ea"/>
                <a:cs typeface="+mn-cs"/>
              </a:rPr>
              <a:t>0x18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内核段的</a:t>
            </a:r>
            <a:r>
              <a:rPr lang="en-US" altLang="zh-CN" sz="1200" kern="1200" dirty="0">
                <a:solidFill>
                  <a:schemeClr val="tx1"/>
                </a:solidFill>
                <a:effectLst/>
                <a:latin typeface="+mn-lt"/>
                <a:ea typeface="+mn-ea"/>
                <a:cs typeface="+mn-cs"/>
              </a:rPr>
              <a:t>DPL</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70</a:t>
            </a:fld>
            <a:endParaRPr lang="zh-CN" altLang="en-US"/>
          </a:p>
        </p:txBody>
      </p:sp>
    </p:spTree>
    <p:extLst>
      <p:ext uri="{BB962C8B-B14F-4D97-AF65-F5344CB8AC3E}">
        <p14:creationId xmlns="" xmlns:p14="http://schemas.microsoft.com/office/powerpoint/2010/main" val="246304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引入多道程序设计技术的计算机系统的指令应区分特权指令和非特权指令</a:t>
            </a:r>
          </a:p>
          <a:p>
            <a:r>
              <a:rPr lang="en-US" altLang="zh-CN" dirty="0"/>
              <a:t>CPU</a:t>
            </a:r>
            <a:r>
              <a:rPr lang="zh-CN" altLang="en-US" dirty="0"/>
              <a:t>如何知道当前运行的是操作系统还是一般用户程序？有赖于处理器状态的标识</a:t>
            </a:r>
          </a:p>
          <a:p>
            <a:r>
              <a:rPr lang="zh-CN" altLang="en-US" dirty="0"/>
              <a:t>特权指令一般引起处理器状态的切换（陷入）</a:t>
            </a:r>
          </a:p>
          <a:p>
            <a:r>
              <a:rPr lang="zh-CN" altLang="en-US" dirty="0"/>
              <a:t>处理器通过特殊机制将</a:t>
            </a:r>
            <a:r>
              <a:rPr lang="en-US" altLang="zh-CN" dirty="0"/>
              <a:t>CPU</a:t>
            </a:r>
            <a:r>
              <a:rPr lang="zh-CN" altLang="en-US" dirty="0"/>
              <a:t>状态切换到操作系统运行的状态</a:t>
            </a:r>
          </a:p>
          <a:p>
            <a:r>
              <a:rPr lang="zh-CN" altLang="en-US"/>
              <a:t>然后将处理权移交给操作系统中的一段代码</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13</a:t>
            </a:fld>
            <a:endParaRPr lang="zh-CN" altLang="en-US"/>
          </a:p>
        </p:txBody>
      </p:sp>
    </p:spTree>
    <p:extLst>
      <p:ext uri="{BB962C8B-B14F-4D97-AF65-F5344CB8AC3E}">
        <p14:creationId xmlns="" xmlns:p14="http://schemas.microsoft.com/office/powerpoint/2010/main" val="3067102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latin typeface="Calibri" pitchFamily="34" charset="0"/>
                <a:ea typeface="华文楷体" pitchFamily="2" charset="-122"/>
                <a:cs typeface="Calibri" pitchFamily="34" charset="0"/>
              </a:rPr>
              <a:t>sys_call_table</a:t>
            </a:r>
            <a:r>
              <a:rPr lang="zh-CN" altLang="en-US" sz="1200" b="1" dirty="0">
                <a:latin typeface="Calibri" pitchFamily="34" charset="0"/>
                <a:ea typeface="华文楷体" pitchFamily="2" charset="-122"/>
                <a:cs typeface="Calibri" pitchFamily="34" charset="0"/>
              </a:rPr>
              <a:t>中的偏移量就指向所需内核函数的地址</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71</a:t>
            </a:fld>
            <a:endParaRPr lang="zh-CN" altLang="en-US"/>
          </a:p>
        </p:txBody>
      </p:sp>
    </p:spTree>
    <p:extLst>
      <p:ext uri="{BB962C8B-B14F-4D97-AF65-F5344CB8AC3E}">
        <p14:creationId xmlns="" xmlns:p14="http://schemas.microsoft.com/office/powerpoint/2010/main" val="1677949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86EA9-A84A-4225-87DD-47C84A1706FC}" type="slidenum">
              <a:rPr lang="en-US" altLang="zh-CN"/>
              <a:pPr/>
              <a:t>72</a:t>
            </a:fld>
            <a:endParaRPr lang="en-US" altLang="zh-CN"/>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3719820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5247E-853D-47F3-9ACE-3D48479DC564}" type="slidenum">
              <a:rPr lang="en-US" altLang="zh-CN"/>
              <a:pPr/>
              <a:t>73</a:t>
            </a:fld>
            <a:endParaRPr lang="en-US" altLang="zh-CN"/>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184810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69787E-B2B3-4FD1-A93D-0D8DFF1B3033}" type="slidenum">
              <a:rPr lang="en-US" altLang="zh-CN"/>
              <a:pPr/>
              <a:t>74</a:t>
            </a:fld>
            <a:endParaRPr lang="en-US" altLang="zh-CN"/>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3948488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C7090-A590-4B96-A487-FF243E9F0688}" type="slidenum">
              <a:rPr lang="en-US" altLang="zh-CN"/>
              <a:pPr/>
              <a:t>75</a:t>
            </a:fld>
            <a:endParaRPr lang="en-US" altLang="zh-CN"/>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r>
              <a:rPr lang="zh-CN" altLang="en-US" dirty="0"/>
              <a:t>首先将系统调用号（</a:t>
            </a:r>
            <a:r>
              <a:rPr lang="en-US" altLang="zh-CN" dirty="0" err="1"/>
              <a:t>eax</a:t>
            </a:r>
            <a:r>
              <a:rPr lang="zh-CN" altLang="en-US" dirty="0"/>
              <a:t>）和可以用到的所有</a:t>
            </a:r>
            <a:r>
              <a:rPr lang="en-US" altLang="zh-CN" dirty="0"/>
              <a:t>CPU</a:t>
            </a:r>
            <a:r>
              <a:rPr lang="zh-CN" altLang="en-US" dirty="0"/>
              <a:t>寄存器保存到相应的堆栈（</a:t>
            </a:r>
            <a:r>
              <a:rPr lang="en-US" altLang="zh-CN" dirty="0"/>
              <a:t>SAVE_ALL</a:t>
            </a:r>
            <a:r>
              <a:rPr lang="zh-CN" altLang="en-US" dirty="0"/>
              <a:t>），对用户态进程传递过来的系统调用号进行有效性检查（应小于</a:t>
            </a:r>
            <a:r>
              <a:rPr lang="en-US" altLang="zh-CN" dirty="0" err="1"/>
              <a:t>NR_syscall</a:t>
            </a:r>
            <a:r>
              <a:rPr lang="zh-CN" altLang="en-US" dirty="0"/>
              <a:t>）。如果是合法的系统调用，进一步检查该系统调用是否被正跟踪。根据</a:t>
            </a:r>
            <a:r>
              <a:rPr lang="en-US" altLang="zh-CN" dirty="0" err="1"/>
              <a:t>eax</a:t>
            </a:r>
            <a:r>
              <a:rPr lang="zh-CN" altLang="en-US" dirty="0"/>
              <a:t>中的系统调用号调用相应的服务例程，服务例程执行结束后，从</a:t>
            </a:r>
            <a:r>
              <a:rPr lang="en-US" altLang="zh-CN" dirty="0" err="1"/>
              <a:t>eax</a:t>
            </a:r>
            <a:r>
              <a:rPr lang="zh-CN" altLang="en-US" dirty="0"/>
              <a:t>寄存器中获得它的返回值，把它放到堆栈中，让其位于用户态</a:t>
            </a:r>
            <a:r>
              <a:rPr lang="en-US" altLang="zh-CN" dirty="0" err="1"/>
              <a:t>eax</a:t>
            </a:r>
            <a:r>
              <a:rPr lang="zh-CN" altLang="en-US" dirty="0"/>
              <a:t>寄存器曾放的值里，然后跳转到</a:t>
            </a:r>
            <a:r>
              <a:rPr lang="en-US" altLang="zh-CN" dirty="0" err="1"/>
              <a:t>ret_from_sys_call</a:t>
            </a:r>
            <a:r>
              <a:rPr lang="zh-CN" altLang="en-US"/>
              <a:t>终止系统调用的执行</a:t>
            </a:r>
            <a:endParaRPr lang="zh-CN" altLang="zh-CN" dirty="0"/>
          </a:p>
        </p:txBody>
      </p:sp>
    </p:spTree>
    <p:extLst>
      <p:ext uri="{BB962C8B-B14F-4D97-AF65-F5344CB8AC3E}">
        <p14:creationId xmlns="" xmlns:p14="http://schemas.microsoft.com/office/powerpoint/2010/main" val="1402472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F8AED-03E1-41B9-9E66-28761ED7950D}" type="slidenum">
              <a:rPr lang="en-US" altLang="zh-CN"/>
              <a:pPr/>
              <a:t>76</a:t>
            </a:fld>
            <a:endParaRPr lang="en-US" altLang="zh-CN"/>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r>
              <a:rPr lang="zh-CN" altLang="en-US" dirty="0"/>
              <a:t>系统调用表的一个表项占</a:t>
            </a:r>
            <a:r>
              <a:rPr lang="en-US" altLang="zh-CN" dirty="0"/>
              <a:t>4</a:t>
            </a:r>
            <a:r>
              <a:rPr lang="zh-CN" altLang="en-US" dirty="0"/>
              <a:t>字节，这样把系统调用号 </a:t>
            </a:r>
            <a:r>
              <a:rPr lang="en-US" altLang="zh-CN" dirty="0"/>
              <a:t>X 4</a:t>
            </a:r>
            <a:r>
              <a:rPr lang="zh-CN" altLang="en-US" dirty="0"/>
              <a:t>，再加上系统调用表的基址，就定位了对应的服务例程的地址，即找到要执行的系统调用函数。</a:t>
            </a:r>
            <a:endParaRPr lang="zh-CN" altLang="zh-CN" dirty="0"/>
          </a:p>
        </p:txBody>
      </p:sp>
    </p:spTree>
    <p:extLst>
      <p:ext uri="{BB962C8B-B14F-4D97-AF65-F5344CB8AC3E}">
        <p14:creationId xmlns="" xmlns:p14="http://schemas.microsoft.com/office/powerpoint/2010/main" val="4263720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8A383-A582-4E91-A2A2-6C291E85B39E}" type="slidenum">
              <a:rPr lang="en-US" altLang="zh-CN"/>
              <a:pPr/>
              <a:t>77</a:t>
            </a:fld>
            <a:endParaRPr lang="en-US" altLang="zh-CN"/>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1818437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E9301-951A-4A03-BA27-6CED1F24B166}" type="slidenum">
              <a:rPr lang="en-US" altLang="zh-CN"/>
              <a:pPr/>
              <a:t>78</a:t>
            </a:fld>
            <a:endParaRPr lang="en-US" altLang="zh-CN"/>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zh-CN" altLang="zh-CN"/>
          </a:p>
        </p:txBody>
      </p:sp>
    </p:spTree>
    <p:extLst>
      <p:ext uri="{BB962C8B-B14F-4D97-AF65-F5344CB8AC3E}">
        <p14:creationId xmlns="" xmlns:p14="http://schemas.microsoft.com/office/powerpoint/2010/main" val="1010169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sysenter</a:t>
            </a:r>
            <a:r>
              <a:rPr lang="zh-CN" altLang="en-US" sz="1200" dirty="0"/>
              <a:t>用于从特权级</a:t>
            </a:r>
            <a:r>
              <a:rPr lang="en-US" altLang="zh-CN" sz="1200" dirty="0"/>
              <a:t>3</a:t>
            </a:r>
            <a:r>
              <a:rPr lang="zh-CN" altLang="en-US" sz="1200" dirty="0"/>
              <a:t>进入特权级</a:t>
            </a:r>
            <a:r>
              <a:rPr lang="en-US" altLang="zh-CN" sz="1200" dirty="0"/>
              <a:t>0</a:t>
            </a:r>
            <a:r>
              <a:rPr lang="zh-CN" altLang="en-US" sz="1200" dirty="0"/>
              <a:t>；</a:t>
            </a:r>
            <a:r>
              <a:rPr lang="en-US" altLang="zh-CN" sz="1200" dirty="0" err="1"/>
              <a:t>sysexit</a:t>
            </a:r>
            <a:r>
              <a:rPr lang="zh-CN" altLang="en-US" sz="1200" dirty="0"/>
              <a:t>由特权级</a:t>
            </a:r>
            <a:r>
              <a:rPr lang="en-US" altLang="zh-CN" sz="1200" dirty="0"/>
              <a:t>0</a:t>
            </a:r>
            <a:r>
              <a:rPr lang="zh-CN" altLang="en-US" sz="1200" dirty="0"/>
              <a:t>返回特权级</a:t>
            </a:r>
            <a:r>
              <a:rPr lang="en-US" altLang="zh-CN" sz="1200" dirty="0"/>
              <a:t>3</a:t>
            </a:r>
          </a:p>
          <a:p>
            <a:r>
              <a:rPr lang="en-US" altLang="zh-CN" sz="1200" dirty="0" err="1"/>
              <a:t>sysenter</a:t>
            </a:r>
            <a:r>
              <a:rPr lang="zh-CN" altLang="en-US" sz="1200" dirty="0"/>
              <a:t>指令可以在</a:t>
            </a:r>
            <a:r>
              <a:rPr lang="en-US" altLang="zh-CN" sz="1200" dirty="0"/>
              <a:t>3</a:t>
            </a:r>
            <a:r>
              <a:rPr lang="zh-CN" altLang="en-US" sz="1200" dirty="0"/>
              <a:t>、</a:t>
            </a:r>
            <a:r>
              <a:rPr lang="en-US" altLang="zh-CN" sz="1200" dirty="0"/>
              <a:t>2</a:t>
            </a:r>
            <a:r>
              <a:rPr lang="zh-CN" altLang="en-US" sz="1200" dirty="0"/>
              <a:t>、</a:t>
            </a:r>
            <a:r>
              <a:rPr lang="en-US" altLang="zh-CN" sz="1200" dirty="0"/>
              <a:t>1</a:t>
            </a:r>
            <a:r>
              <a:rPr lang="zh-CN" altLang="en-US" sz="1200" dirty="0"/>
              <a:t>三个特权级调用；</a:t>
            </a:r>
            <a:r>
              <a:rPr lang="en-US" altLang="zh-CN" sz="1200" dirty="0" err="1"/>
              <a:t>sysexit</a:t>
            </a:r>
            <a:r>
              <a:rPr lang="zh-CN" altLang="en-US" sz="1200" dirty="0"/>
              <a:t>只能从特权级</a:t>
            </a:r>
            <a:r>
              <a:rPr lang="en-US" altLang="zh-CN" sz="1200" dirty="0"/>
              <a:t>0</a:t>
            </a:r>
            <a:r>
              <a:rPr lang="zh-CN" altLang="en-US" sz="1200" dirty="0"/>
              <a:t>调用</a:t>
            </a:r>
            <a:endParaRPr lang="en-US" altLang="zh-CN" sz="1200" dirty="0"/>
          </a:p>
          <a:p>
            <a:r>
              <a:rPr lang="en-US" altLang="zh-CN" sz="1200" dirty="0" err="1"/>
              <a:t>sysenter</a:t>
            </a:r>
            <a:r>
              <a:rPr lang="en-US" altLang="zh-CN" sz="1200" dirty="0"/>
              <a:t>/</a:t>
            </a:r>
            <a:r>
              <a:rPr lang="en-US" altLang="zh-CN" sz="1200" dirty="0" err="1"/>
              <a:t>sysexit</a:t>
            </a:r>
            <a:r>
              <a:rPr lang="zh-CN" altLang="en-US" sz="1200" dirty="0"/>
              <a:t>不一定成对出现，</a:t>
            </a:r>
            <a:r>
              <a:rPr lang="en-US" altLang="zh-CN" sz="1200" dirty="0" err="1"/>
              <a:t>sysenter</a:t>
            </a:r>
            <a:r>
              <a:rPr lang="zh-CN" altLang="en-US" sz="1200" dirty="0"/>
              <a:t>不会把</a:t>
            </a:r>
            <a:r>
              <a:rPr lang="en-US" altLang="zh-CN" sz="1200" dirty="0" err="1"/>
              <a:t>sysexit</a:t>
            </a:r>
            <a:r>
              <a:rPr lang="zh-CN" altLang="en-US" sz="1200" dirty="0"/>
              <a:t>所需的返回地址压栈；</a:t>
            </a:r>
            <a:r>
              <a:rPr lang="en-US" altLang="zh-CN" sz="1200" dirty="0" err="1"/>
              <a:t>sysexit</a:t>
            </a:r>
            <a:r>
              <a:rPr lang="zh-CN" altLang="en-US" sz="1200" dirty="0"/>
              <a:t>返回的地址也不一定是</a:t>
            </a:r>
            <a:r>
              <a:rPr lang="en-US" altLang="zh-CN" sz="1200" dirty="0" err="1"/>
              <a:t>sysenter</a:t>
            </a:r>
            <a:r>
              <a:rPr lang="zh-CN" altLang="en-US" sz="1200" dirty="0"/>
              <a:t>的下一条指令地址</a:t>
            </a:r>
            <a:endParaRPr lang="en-US" altLang="zh-CN" sz="1200" dirty="0"/>
          </a:p>
          <a:p>
            <a:r>
              <a:rPr lang="zh-CN" altLang="en-US" sz="1200" dirty="0"/>
              <a:t>调用</a:t>
            </a:r>
            <a:r>
              <a:rPr lang="en-US" altLang="zh-CN" sz="1200" dirty="0" err="1"/>
              <a:t>sysenter</a:t>
            </a:r>
            <a:r>
              <a:rPr lang="en-US" altLang="zh-CN" sz="1200" dirty="0"/>
              <a:t>/</a:t>
            </a:r>
            <a:r>
              <a:rPr lang="en-US" altLang="zh-CN" sz="1200" dirty="0" err="1"/>
              <a:t>sysexit</a:t>
            </a:r>
            <a:r>
              <a:rPr lang="zh-CN" altLang="en-US" sz="1200" dirty="0"/>
              <a:t>指令地址的跳转是通过设置一组特殊寄存器实现的（</a:t>
            </a:r>
            <a:r>
              <a:rPr lang="en-US" altLang="zh-CN" sz="1200" dirty="0" err="1"/>
              <a:t>wrmsr</a:t>
            </a:r>
            <a:r>
              <a:rPr lang="zh-CN" altLang="en-US" sz="1200" dirty="0"/>
              <a:t>指令）</a:t>
            </a:r>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79</a:t>
            </a:fld>
            <a:endParaRPr lang="zh-CN" altLang="en-US"/>
          </a:p>
        </p:txBody>
      </p:sp>
    </p:spTree>
    <p:extLst>
      <p:ext uri="{BB962C8B-B14F-4D97-AF65-F5344CB8AC3E}">
        <p14:creationId xmlns="" xmlns:p14="http://schemas.microsoft.com/office/powerpoint/2010/main" val="385138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83</a:t>
            </a:fld>
            <a:endParaRPr lang="zh-CN" altLang="en-US"/>
          </a:p>
        </p:txBody>
      </p:sp>
    </p:spTree>
    <p:extLst>
      <p:ext uri="{BB962C8B-B14F-4D97-AF65-F5344CB8AC3E}">
        <p14:creationId xmlns="" xmlns:p14="http://schemas.microsoft.com/office/powerpoint/2010/main" val="322032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各个级别有保护性检查（地址校验、</a:t>
            </a:r>
            <a:r>
              <a:rPr lang="en-US" altLang="zh-CN" dirty="0"/>
              <a:t>I/O</a:t>
            </a:r>
            <a:r>
              <a:rPr lang="zh-CN" altLang="en-US" dirty="0"/>
              <a:t>限制）</a:t>
            </a:r>
          </a:p>
          <a:p>
            <a:r>
              <a:rPr lang="zh-CN" altLang="en-US" dirty="0"/>
              <a:t>特权级别之间的转换方式相似</a:t>
            </a:r>
          </a:p>
          <a:p>
            <a:r>
              <a:rPr lang="zh-CN" altLang="en-US" dirty="0"/>
              <a:t>四个级别运行不同类别的程序：</a:t>
            </a:r>
            <a:r>
              <a:rPr lang="en-US" altLang="zh-CN" dirty="0"/>
              <a:t>R0-</a:t>
            </a:r>
            <a:r>
              <a:rPr lang="zh-CN" altLang="en-US" dirty="0"/>
              <a:t>运行操作系统内核代码；</a:t>
            </a:r>
            <a:r>
              <a:rPr lang="en-US" altLang="zh-CN" dirty="0"/>
              <a:t>R1-</a:t>
            </a:r>
            <a:r>
              <a:rPr lang="zh-CN" altLang="en-US" dirty="0"/>
              <a:t>运行关键设备驱动程序和</a:t>
            </a:r>
            <a:r>
              <a:rPr lang="en-US" altLang="zh-CN" dirty="0"/>
              <a:t>I/O</a:t>
            </a:r>
            <a:r>
              <a:rPr lang="zh-CN" altLang="en-US" dirty="0"/>
              <a:t>处理例程；</a:t>
            </a:r>
            <a:r>
              <a:rPr lang="en-US" altLang="zh-CN" dirty="0"/>
              <a:t>R2-</a:t>
            </a:r>
            <a:r>
              <a:rPr lang="zh-CN" altLang="en-US" dirty="0"/>
              <a:t>运行其他受保护共享代码，如语言系统运行环境；</a:t>
            </a:r>
            <a:r>
              <a:rPr lang="en-US" altLang="zh-CN" dirty="0"/>
              <a:t>R3-</a:t>
            </a:r>
            <a:r>
              <a:rPr lang="zh-CN" altLang="en-US" dirty="0"/>
              <a:t>运行各种用户程序</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14</a:t>
            </a:fld>
            <a:endParaRPr lang="zh-CN" altLang="en-US"/>
          </a:p>
        </p:txBody>
      </p:sp>
    </p:spTree>
    <p:extLst>
      <p:ext uri="{BB962C8B-B14F-4D97-AF65-F5344CB8AC3E}">
        <p14:creationId xmlns="" xmlns:p14="http://schemas.microsoft.com/office/powerpoint/2010/main" val="4815929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7BE120C7-82B2-4BC7-8AA2-6E072DB81851}" type="slidenum">
              <a:rPr lang="zh-CN" altLang="en-US" smtClean="0">
                <a:latin typeface="Arial" pitchFamily="34" charset="0"/>
              </a:rPr>
              <a:pPr>
                <a:defRPr/>
              </a:pPr>
              <a:t>85</a:t>
            </a:fld>
            <a:endParaRPr lang="en-US" altLang="zh-CN">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1200" b="1" dirty="0">
                <a:latin typeface="Calibri" pitchFamily="34" charset="0"/>
                <a:ea typeface="华文楷体" pitchFamily="2" charset="-122"/>
                <a:cs typeface="Calibri" pitchFamily="34" charset="0"/>
              </a:rPr>
              <a:t>中断服务程序入口地址：段基址＋偏移</a:t>
            </a:r>
          </a:p>
          <a:p>
            <a:r>
              <a:rPr lang="zh-CN" altLang="en-US" sz="1200" b="1" dirty="0">
                <a:latin typeface="Calibri" pitchFamily="34" charset="0"/>
                <a:ea typeface="华文楷体" pitchFamily="2" charset="-122"/>
                <a:cs typeface="Calibri" pitchFamily="34" charset="0"/>
              </a:rPr>
              <a:t>支持状态切换：</a:t>
            </a:r>
            <a:r>
              <a:rPr lang="en-US" altLang="zh-CN" sz="1200" b="1" dirty="0">
                <a:latin typeface="Calibri" pitchFamily="34" charset="0"/>
                <a:ea typeface="华文楷体" pitchFamily="2" charset="-122"/>
                <a:cs typeface="Calibri" pitchFamily="34" charset="0"/>
              </a:rPr>
              <a:t>DPL</a:t>
            </a:r>
            <a:r>
              <a:rPr lang="zh-CN" altLang="en-US" sz="1200" b="1" dirty="0">
                <a:latin typeface="Calibri" pitchFamily="34" charset="0"/>
                <a:ea typeface="华文楷体" pitchFamily="2" charset="-122"/>
                <a:cs typeface="Calibri" pitchFamily="34" charset="0"/>
              </a:rPr>
              <a:t>位用于权限检查</a:t>
            </a:r>
          </a:p>
          <a:p>
            <a:pPr eaLnBrk="1" hangingPunct="1"/>
            <a:endParaRPr lang="zh-CN" altLang="en-US" dirty="0">
              <a:latin typeface="宋体" charset="-122"/>
              <a:ea typeface="宋体" charset="-122"/>
            </a:endParaRPr>
          </a:p>
        </p:txBody>
      </p:sp>
    </p:spTree>
    <p:extLst>
      <p:ext uri="{BB962C8B-B14F-4D97-AF65-F5344CB8AC3E}">
        <p14:creationId xmlns="" xmlns:p14="http://schemas.microsoft.com/office/powerpoint/2010/main" val="27591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16</a:t>
            </a:fld>
            <a:endParaRPr lang="zh-CN" altLang="en-US"/>
          </a:p>
        </p:txBody>
      </p:sp>
    </p:spTree>
    <p:extLst>
      <p:ext uri="{BB962C8B-B14F-4D97-AF65-F5344CB8AC3E}">
        <p14:creationId xmlns="" xmlns:p14="http://schemas.microsoft.com/office/powerpoint/2010/main" val="301778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05C1EC02-013B-4835-940F-D871B22F3E7F}" type="slidenum">
              <a:rPr lang="zh-CN" altLang="en-US" smtClean="0">
                <a:latin typeface="Arial" pitchFamily="34" charset="0"/>
              </a:rPr>
              <a:pPr>
                <a:defRPr/>
              </a:pPr>
              <a:t>17</a:t>
            </a:fld>
            <a:endParaRPr lang="en-US" altLang="zh-CN">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b="1" dirty="0">
                <a:solidFill>
                  <a:srgbClr val="000000"/>
                </a:solidFill>
                <a:latin typeface="宋体" charset="-122"/>
                <a:ea typeface="宋体" charset="-122"/>
              </a:rPr>
              <a:t>最早中断和异常并没有区分，都把它们叫做中断。随着它们的发生原因和处理方式的差别愈发明显，才有了以后的中断和异常 </a:t>
            </a:r>
          </a:p>
          <a:p>
            <a:pPr eaLnBrk="1" hangingPunct="1"/>
            <a:r>
              <a:rPr kumimoji="1" lang="zh-CN" altLang="en-US" b="1" dirty="0">
                <a:solidFill>
                  <a:srgbClr val="990033"/>
                </a:solidFill>
                <a:latin typeface="宋体" charset="-122"/>
                <a:ea typeface="宋体" charset="-122"/>
              </a:rPr>
              <a:t>（中断、异常</a:t>
            </a:r>
            <a:r>
              <a:rPr kumimoji="1" lang="en-US" altLang="zh-CN" b="1" dirty="0">
                <a:solidFill>
                  <a:srgbClr val="990033"/>
                </a:solidFill>
                <a:latin typeface="宋体" charset="-122"/>
                <a:ea typeface="宋体" charset="-122"/>
              </a:rPr>
              <a:t>[</a:t>
            </a:r>
            <a:r>
              <a:rPr kumimoji="1" lang="zh-CN" altLang="en-US" b="1" dirty="0">
                <a:solidFill>
                  <a:srgbClr val="990033"/>
                </a:solidFill>
                <a:latin typeface="宋体" charset="-122"/>
                <a:ea typeface="宋体" charset="-122"/>
              </a:rPr>
              <a:t>例外</a:t>
            </a:r>
            <a:r>
              <a:rPr kumimoji="1" lang="en-US" altLang="zh-CN" b="1" dirty="0">
                <a:solidFill>
                  <a:srgbClr val="990033"/>
                </a:solidFill>
                <a:latin typeface="宋体" charset="-122"/>
                <a:ea typeface="宋体" charset="-122"/>
              </a:rPr>
              <a:t>]</a:t>
            </a:r>
            <a:r>
              <a:rPr kumimoji="1" lang="zh-CN" altLang="en-US" b="1" dirty="0">
                <a:solidFill>
                  <a:srgbClr val="990033"/>
                </a:solidFill>
                <a:latin typeface="宋体" charset="-122"/>
                <a:ea typeface="宋体" charset="-122"/>
              </a:rPr>
              <a:t>、错误、陷入、中止）</a:t>
            </a:r>
            <a:endParaRPr lang="zh-CN" altLang="en-US" dirty="0">
              <a:latin typeface="宋体" charset="-122"/>
              <a:ea typeface="宋体" charset="-122"/>
            </a:endParaRPr>
          </a:p>
          <a:p>
            <a:pPr eaLnBrk="1" hangingPunct="1"/>
            <a:endParaRPr lang="zh-CN" altLang="en-US" dirty="0">
              <a:latin typeface="宋体" charset="-122"/>
              <a:ea typeface="宋体" charset="-122"/>
            </a:endParaRPr>
          </a:p>
        </p:txBody>
      </p:sp>
    </p:spTree>
    <p:extLst>
      <p:ext uri="{BB962C8B-B14F-4D97-AF65-F5344CB8AC3E}">
        <p14:creationId xmlns="" xmlns:p14="http://schemas.microsoft.com/office/powerpoint/2010/main" val="290402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p>
            <a:pPr>
              <a:defRPr/>
            </a:pPr>
            <a:fld id="{88EA8CB1-2DD8-4D91-AEE5-07B5BDC6A627}" type="slidenum">
              <a:rPr lang="zh-CN" altLang="en-US" smtClean="0">
                <a:latin typeface="Arial" pitchFamily="34" charset="0"/>
              </a:rPr>
              <a:pPr>
                <a:defRPr/>
              </a:pPr>
              <a:t>18</a:t>
            </a:fld>
            <a:endParaRPr lang="en-US" altLang="zh-CN">
              <a:latin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宋体" charset="-122"/>
              <a:ea typeface="宋体" charset="-122"/>
            </a:endParaRPr>
          </a:p>
        </p:txBody>
      </p:sp>
    </p:spTree>
    <p:extLst>
      <p:ext uri="{BB962C8B-B14F-4D97-AF65-F5344CB8AC3E}">
        <p14:creationId xmlns="" xmlns:p14="http://schemas.microsoft.com/office/powerpoint/2010/main" val="364483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13414861-1055-43B9-B55E-0E4579353F2E}" type="slidenum">
              <a:rPr lang="zh-CN" altLang="en-US" smtClean="0">
                <a:latin typeface="Arial" pitchFamily="34" charset="0"/>
              </a:rPr>
              <a:pPr>
                <a:defRPr/>
              </a:pPr>
              <a:t>19</a:t>
            </a:fld>
            <a:endParaRPr lang="en-US" altLang="zh-CN">
              <a:latin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1225" y="4740038"/>
            <a:ext cx="5011738" cy="449056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1200" b="1" dirty="0">
                <a:solidFill>
                  <a:srgbClr val="FFFF66"/>
                </a:solidFill>
                <a:latin typeface="华文楷体" pitchFamily="2" charset="-122"/>
                <a:ea typeface="华文楷体" pitchFamily="2" charset="-122"/>
              </a:rPr>
              <a:t>强迫性中断</a:t>
            </a:r>
          </a:p>
          <a:p>
            <a:r>
              <a:rPr lang="zh-CN" altLang="en-US" sz="1200" b="1" dirty="0">
                <a:solidFill>
                  <a:srgbClr val="FFFF66"/>
                </a:solidFill>
                <a:latin typeface="华文楷体" pitchFamily="2" charset="-122"/>
                <a:ea typeface="华文楷体" pitchFamily="2" charset="-122"/>
              </a:rPr>
              <a:t>    正在运行的程序所不期望的，由于某种硬件故障或外部请求引起的</a:t>
            </a:r>
          </a:p>
          <a:p>
            <a:r>
              <a:rPr lang="zh-CN" altLang="en-US" sz="1200" b="1" dirty="0">
                <a:solidFill>
                  <a:srgbClr val="FFFF66"/>
                </a:solidFill>
                <a:latin typeface="楷体_GB2312" pitchFamily="49" charset="-122"/>
                <a:ea typeface="楷体_GB2312" pitchFamily="49" charset="-122"/>
              </a:rPr>
              <a:t>自愿性中断</a:t>
            </a:r>
          </a:p>
          <a:p>
            <a:r>
              <a:rPr lang="zh-CN" altLang="en-US" sz="1200" b="1" dirty="0">
                <a:solidFill>
                  <a:srgbClr val="FFFF66"/>
                </a:solidFill>
                <a:latin typeface="楷体_GB2312" pitchFamily="49" charset="-122"/>
                <a:ea typeface="楷体_GB2312" pitchFamily="49" charset="-122"/>
              </a:rPr>
              <a:t>    用户在程序中有意识安排的中断，是由于用户在编制程序时因为要求操作系统提供服务，有意使用“访管”指令或系统调用，使中断发生</a:t>
            </a:r>
            <a:endParaRPr lang="en-US" altLang="zh-CN" sz="1200" b="1" dirty="0">
              <a:solidFill>
                <a:srgbClr val="FFFF66"/>
              </a:solidFill>
              <a:latin typeface="楷体_GB2312" pitchFamily="49" charset="-122"/>
              <a:ea typeface="楷体_GB2312" pitchFamily="49" charset="-122"/>
            </a:endParaRPr>
          </a:p>
          <a:p>
            <a:endParaRPr lang="en-US" altLang="zh-CN" sz="1200" b="1" dirty="0" smtClean="0">
              <a:solidFill>
                <a:srgbClr val="FFFF66"/>
              </a:solidFill>
              <a:latin typeface="楷体_GB2312" pitchFamily="49" charset="-122"/>
              <a:ea typeface="楷体_GB2312" pitchFamily="49" charset="-122"/>
            </a:endParaRPr>
          </a:p>
          <a:p>
            <a:r>
              <a:rPr lang="en-US" altLang="zh-CN" sz="1200" b="1" dirty="0" smtClean="0">
                <a:solidFill>
                  <a:srgbClr val="FFFF66"/>
                </a:solidFill>
                <a:latin typeface="楷体_GB2312" pitchFamily="49" charset="-122"/>
                <a:ea typeface="楷体_GB2312" pitchFamily="49" charset="-122"/>
              </a:rPr>
              <a:t>I/O</a:t>
            </a:r>
            <a:r>
              <a:rPr lang="zh-CN" altLang="en-US" sz="1200" b="1" dirty="0">
                <a:solidFill>
                  <a:srgbClr val="FFFF66"/>
                </a:solidFill>
                <a:latin typeface="楷体_GB2312" pitchFamily="49" charset="-122"/>
                <a:ea typeface="楷体_GB2312" pitchFamily="49" charset="-122"/>
              </a:rPr>
              <a:t>中断：</a:t>
            </a:r>
            <a:r>
              <a:rPr lang="en-US" altLang="zh-CN" sz="1200" b="1" dirty="0" err="1">
                <a:solidFill>
                  <a:srgbClr val="FFFF66"/>
                </a:solidFill>
                <a:latin typeface="楷体_GB2312" pitchFamily="49" charset="-122"/>
                <a:ea typeface="楷体_GB2312" pitchFamily="49" charset="-122"/>
              </a:rPr>
              <a:t>Ctrl+c</a:t>
            </a:r>
            <a:r>
              <a:rPr lang="zh-CN" altLang="en-US" sz="1200" b="1" dirty="0">
                <a:solidFill>
                  <a:srgbClr val="FFFF66"/>
                </a:solidFill>
                <a:latin typeface="楷体_GB2312" pitchFamily="49" charset="-122"/>
                <a:ea typeface="楷体_GB2312" pitchFamily="49" charset="-122"/>
              </a:rPr>
              <a:t>、网络来了包、磁盘数据到达、</a:t>
            </a:r>
            <a:r>
              <a:rPr lang="en-US" altLang="zh-CN" sz="1200" b="1" dirty="0">
                <a:solidFill>
                  <a:srgbClr val="FFFF66"/>
                </a:solidFill>
                <a:latin typeface="楷体_GB2312" pitchFamily="49" charset="-122"/>
                <a:ea typeface="楷体_GB2312" pitchFamily="49" charset="-122"/>
              </a:rPr>
              <a:t>reset</a:t>
            </a:r>
            <a:r>
              <a:rPr lang="zh-CN" altLang="en-US" sz="1200" b="1" dirty="0">
                <a:solidFill>
                  <a:srgbClr val="FFFF66"/>
                </a:solidFill>
                <a:latin typeface="楷体_GB2312" pitchFamily="49" charset="-122"/>
                <a:ea typeface="楷体_GB2312" pitchFamily="49" charset="-122"/>
              </a:rPr>
              <a:t>键、</a:t>
            </a:r>
            <a:r>
              <a:rPr lang="en-US" altLang="zh-CN" sz="1200" b="1" dirty="0" err="1">
                <a:solidFill>
                  <a:srgbClr val="FFFF66"/>
                </a:solidFill>
                <a:latin typeface="楷体_GB2312" pitchFamily="49" charset="-122"/>
                <a:ea typeface="楷体_GB2312" pitchFamily="49" charset="-122"/>
              </a:rPr>
              <a:t>Ctrl+Alt+Delete</a:t>
            </a:r>
            <a:endParaRPr lang="en-US" altLang="zh-CN" sz="1200" b="1" dirty="0">
              <a:solidFill>
                <a:srgbClr val="FFFF66"/>
              </a:solidFill>
              <a:latin typeface="楷体_GB2312" pitchFamily="49" charset="-122"/>
              <a:ea typeface="楷体_GB2312" pitchFamily="49" charset="-122"/>
            </a:endParaRPr>
          </a:p>
          <a:p>
            <a:r>
              <a:rPr lang="en-US" altLang="zh-CN" sz="1200" b="1" dirty="0">
                <a:solidFill>
                  <a:srgbClr val="FFFF66"/>
                </a:solidFill>
                <a:latin typeface="楷体_GB2312" pitchFamily="49" charset="-122"/>
                <a:ea typeface="楷体_GB2312" pitchFamily="49" charset="-122"/>
              </a:rPr>
              <a:t>Traps</a:t>
            </a:r>
            <a:r>
              <a:rPr lang="zh-CN" altLang="en-US" sz="1200" b="1" dirty="0">
                <a:solidFill>
                  <a:srgbClr val="FFFF66"/>
                </a:solidFill>
                <a:latin typeface="楷体_GB2312" pitchFamily="49" charset="-122"/>
                <a:ea typeface="楷体_GB2312" pitchFamily="49" charset="-122"/>
              </a:rPr>
              <a:t>：系统调用、断点设置、特殊指令</a:t>
            </a:r>
            <a:endParaRPr lang="en-US" altLang="zh-CN" sz="1200" b="1" dirty="0">
              <a:solidFill>
                <a:srgbClr val="FFFF66"/>
              </a:solidFill>
              <a:latin typeface="楷体_GB2312" pitchFamily="49" charset="-122"/>
              <a:ea typeface="楷体_GB2312" pitchFamily="49" charset="-122"/>
            </a:endParaRPr>
          </a:p>
          <a:p>
            <a:r>
              <a:rPr lang="en-US" altLang="zh-CN" sz="1200" b="1" dirty="0">
                <a:solidFill>
                  <a:srgbClr val="FFFF66"/>
                </a:solidFill>
                <a:latin typeface="楷体_GB2312" pitchFamily="49" charset="-122"/>
                <a:ea typeface="楷体_GB2312" pitchFamily="49" charset="-122"/>
              </a:rPr>
              <a:t>Faults</a:t>
            </a:r>
            <a:r>
              <a:rPr lang="zh-CN" altLang="en-US" sz="1200" b="1" dirty="0">
                <a:solidFill>
                  <a:srgbClr val="FFFF66"/>
                </a:solidFill>
                <a:latin typeface="楷体_GB2312" pitchFamily="49" charset="-122"/>
                <a:ea typeface="楷体_GB2312" pitchFamily="49" charset="-122"/>
              </a:rPr>
              <a:t>：不是有意的，但可恢复，像</a:t>
            </a:r>
            <a:r>
              <a:rPr lang="en-US" altLang="zh-CN" sz="1200" b="1" dirty="0">
                <a:solidFill>
                  <a:srgbClr val="FFFF66"/>
                </a:solidFill>
                <a:latin typeface="楷体_GB2312" pitchFamily="49" charset="-122"/>
                <a:ea typeface="楷体_GB2312" pitchFamily="49" charset="-122"/>
              </a:rPr>
              <a:t>Page fault</a:t>
            </a:r>
            <a:r>
              <a:rPr lang="zh-CN" altLang="en-US" sz="1200" b="1" dirty="0">
                <a:solidFill>
                  <a:srgbClr val="FFFF66"/>
                </a:solidFill>
                <a:latin typeface="楷体_GB2312" pitchFamily="49" charset="-122"/>
                <a:ea typeface="楷体_GB2312" pitchFamily="49" charset="-122"/>
              </a:rPr>
              <a:t>、</a:t>
            </a:r>
            <a:r>
              <a:rPr lang="en-US" altLang="zh-CN" sz="1200" b="1" dirty="0">
                <a:solidFill>
                  <a:srgbClr val="FFFF66"/>
                </a:solidFill>
                <a:latin typeface="楷体_GB2312" pitchFamily="49" charset="-122"/>
                <a:ea typeface="楷体_GB2312" pitchFamily="49" charset="-122"/>
              </a:rPr>
              <a:t>Protection fault</a:t>
            </a:r>
            <a:r>
              <a:rPr lang="zh-CN" altLang="en-US" sz="1200" b="1" dirty="0">
                <a:solidFill>
                  <a:srgbClr val="FFFF66"/>
                </a:solidFill>
                <a:latin typeface="楷体_GB2312" pitchFamily="49" charset="-122"/>
                <a:ea typeface="楷体_GB2312" pitchFamily="49" charset="-122"/>
              </a:rPr>
              <a:t>、浮点数异常，重新执行当前指令</a:t>
            </a:r>
            <a:endParaRPr lang="en-US" altLang="zh-CN" sz="1200" b="1" dirty="0">
              <a:solidFill>
                <a:srgbClr val="FFFF66"/>
              </a:solidFill>
              <a:latin typeface="楷体_GB2312" pitchFamily="49" charset="-122"/>
              <a:ea typeface="楷体_GB2312" pitchFamily="49" charset="-122"/>
            </a:endParaRPr>
          </a:p>
          <a:p>
            <a:r>
              <a:rPr lang="en-US" altLang="zh-CN" sz="1200" b="1" dirty="0">
                <a:solidFill>
                  <a:srgbClr val="FFFF66"/>
                </a:solidFill>
                <a:latin typeface="楷体_GB2312" pitchFamily="49" charset="-122"/>
                <a:ea typeface="楷体_GB2312" pitchFamily="49" charset="-122"/>
              </a:rPr>
              <a:t>Aborts</a:t>
            </a:r>
            <a:r>
              <a:rPr lang="zh-CN" altLang="en-US" sz="1200" b="1" dirty="0">
                <a:solidFill>
                  <a:srgbClr val="FFFF66"/>
                </a:solidFill>
                <a:latin typeface="楷体_GB2312" pitchFamily="49" charset="-122"/>
                <a:ea typeface="楷体_GB2312" pitchFamily="49" charset="-122"/>
              </a:rPr>
              <a:t>：不是有意的，不可恢复，奇偶校验错</a:t>
            </a:r>
            <a:endParaRPr lang="en-US" altLang="zh-CN" sz="1200" b="1" dirty="0">
              <a:solidFill>
                <a:srgbClr val="FFFF66"/>
              </a:solidFill>
              <a:latin typeface="楷体_GB2312" pitchFamily="49" charset="-122"/>
              <a:ea typeface="楷体_GB2312" pitchFamily="49" charset="-122"/>
            </a:endParaRPr>
          </a:p>
          <a:p>
            <a:endParaRPr lang="zh-CN" altLang="en-US" sz="1200" b="1" dirty="0">
              <a:solidFill>
                <a:srgbClr val="FFFF66"/>
              </a:solidFill>
              <a:latin typeface="楷体_GB2312" pitchFamily="49" charset="-122"/>
              <a:ea typeface="楷体_GB2312" pitchFamily="49" charset="-122"/>
            </a:endParaRPr>
          </a:p>
          <a:p>
            <a:pPr eaLnBrk="1" hangingPunct="1"/>
            <a:endParaRPr kumimoji="1" lang="zh-CN" altLang="en-US" b="1" dirty="0">
              <a:solidFill>
                <a:srgbClr val="990033"/>
              </a:solidFill>
              <a:latin typeface="宋体" charset="-122"/>
              <a:ea typeface="宋体" charset="-122"/>
            </a:endParaRPr>
          </a:p>
        </p:txBody>
      </p:sp>
    </p:spTree>
    <p:extLst>
      <p:ext uri="{BB962C8B-B14F-4D97-AF65-F5344CB8AC3E}">
        <p14:creationId xmlns="" xmlns:p14="http://schemas.microsoft.com/office/powerpoint/2010/main" val="2349476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CC"/>
                </a:solidFill>
              </a:rPr>
              <a:t>硬件中断装置</a:t>
            </a:r>
            <a:r>
              <a:rPr lang="en-US" altLang="zh-CN" dirty="0"/>
              <a:t>—</a:t>
            </a:r>
            <a:r>
              <a:rPr lang="zh-CN" altLang="en-US" dirty="0">
                <a:solidFill>
                  <a:srgbClr val="C00000"/>
                </a:solidFill>
              </a:rPr>
              <a:t>机制部分</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CC"/>
                </a:solidFill>
              </a:rPr>
              <a:t>软件中断处理程序</a:t>
            </a:r>
            <a:r>
              <a:rPr lang="en-US" altLang="zh-CN" dirty="0"/>
              <a:t>—</a:t>
            </a:r>
            <a:r>
              <a:rPr lang="zh-CN" altLang="en-US" dirty="0">
                <a:solidFill>
                  <a:srgbClr val="C00000"/>
                </a:solidFill>
              </a:rPr>
              <a:t>策略部分</a:t>
            </a:r>
          </a:p>
          <a:p>
            <a:endParaRPr lang="zh-CN" altLang="en-US" dirty="0"/>
          </a:p>
        </p:txBody>
      </p:sp>
      <p:sp>
        <p:nvSpPr>
          <p:cNvPr id="4" name="灯片编号占位符 3"/>
          <p:cNvSpPr>
            <a:spLocks noGrp="1"/>
          </p:cNvSpPr>
          <p:nvPr>
            <p:ph type="sldNum" sz="quarter" idx="10"/>
          </p:nvPr>
        </p:nvSpPr>
        <p:spPr/>
        <p:txBody>
          <a:bodyPr/>
          <a:lstStyle/>
          <a:p>
            <a:fld id="{832BF482-21C3-4AAF-BE5B-CCE859311E9D}" type="slidenum">
              <a:rPr lang="zh-CN" altLang="en-US" smtClean="0"/>
              <a:pPr/>
              <a:t>21</a:t>
            </a:fld>
            <a:endParaRPr lang="zh-CN" altLang="en-US"/>
          </a:p>
        </p:txBody>
      </p:sp>
    </p:spTree>
    <p:extLst>
      <p:ext uri="{BB962C8B-B14F-4D97-AF65-F5344CB8AC3E}">
        <p14:creationId xmlns="" xmlns:p14="http://schemas.microsoft.com/office/powerpoint/2010/main" val="180400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611AA3B7-AABF-4D6D-8573-325F1992AC9C}" type="datetimeFigureOut">
              <a:rPr lang="zh-CN" altLang="en-US" smtClean="0"/>
              <a:pPr/>
              <a:t>2017/12/1</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8992903-A47C-4729-B93A-7CB24DBF784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2017/12/1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11AA3B7-AABF-4D6D-8573-325F1992AC9C}" type="datetimeFigureOut">
              <a:rPr lang="zh-CN" altLang="en-US" smtClean="0"/>
              <a:pPr/>
              <a:t>2017/12/1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lvl1pPr>
              <a:defRPr sz="4000">
                <a:solidFill>
                  <a:schemeClr val="accent1">
                    <a:lumMod val="75000"/>
                  </a:schemeClr>
                </a:solidFill>
                <a:latin typeface="微软雅黑" pitchFamily="34" charset="-122"/>
                <a:ea typeface="微软雅黑" pitchFamily="34" charset="-122"/>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lvl1pPr>
              <a:defRPr sz="3200" b="1">
                <a:latin typeface="幼圆" pitchFamily="49" charset="-122"/>
                <a:ea typeface="幼圆" pitchFamily="49" charset="-122"/>
              </a:defRPr>
            </a:lvl1pPr>
            <a:lvl2pPr>
              <a:defRPr sz="2800" b="1">
                <a:latin typeface="幼圆" pitchFamily="49" charset="-122"/>
                <a:ea typeface="幼圆" pitchFamily="49" charset="-122"/>
              </a:defRPr>
            </a:lvl2pPr>
            <a:lvl3pPr>
              <a:defRPr sz="2400" b="1">
                <a:latin typeface="幼圆" pitchFamily="49" charset="-122"/>
                <a:ea typeface="幼圆" pitchFamily="49" charset="-122"/>
              </a:defRPr>
            </a:lvl3pPr>
            <a:lvl4pPr>
              <a:defRPr b="1">
                <a:latin typeface="幼圆" pitchFamily="49" charset="-122"/>
                <a:ea typeface="幼圆" pitchFamily="49" charset="-122"/>
              </a:defRPr>
            </a:lvl4pPr>
            <a:lvl5pPr>
              <a:defRPr b="1">
                <a:latin typeface="幼圆" pitchFamily="49" charset="-122"/>
                <a:ea typeface="幼圆"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6"/>
          <p:cNvSpPr>
            <a:spLocks noGrp="1"/>
          </p:cNvSpPr>
          <p:nvPr>
            <p:ph type="dt" sz="half" idx="14"/>
          </p:nvPr>
        </p:nvSpPr>
        <p:spPr/>
        <p:txBody>
          <a:bodyPr rtlCol="0"/>
          <a:lstStyle/>
          <a:p>
            <a:fld id="{611AA3B7-AABF-4D6D-8573-325F1992AC9C}" type="datetimeFigureOut">
              <a:rPr lang="zh-CN" altLang="en-US" smtClean="0"/>
              <a:pPr/>
              <a:t>2017/12/1</a:t>
            </a:fld>
            <a:endParaRPr lang="zh-CN" altLang="en-US"/>
          </a:p>
        </p:txBody>
      </p:sp>
      <p:sp>
        <p:nvSpPr>
          <p:cNvPr id="9" name="灯片编号占位符 8"/>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cxnSp>
        <p:nvCxnSpPr>
          <p:cNvPr id="12" name="直接连接符 11"/>
          <p:cNvCxnSpPr/>
          <p:nvPr userDrawn="1"/>
        </p:nvCxnSpPr>
        <p:spPr>
          <a:xfrm>
            <a:off x="539552" y="1340768"/>
            <a:ext cx="453650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611AA3B7-AABF-4D6D-8573-325F1992AC9C}" type="datetimeFigureOut">
              <a:rPr lang="zh-CN" altLang="en-US" smtClean="0"/>
              <a:pPr/>
              <a:t>2017/12/1</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C8992903-A47C-4729-B93A-7CB24DBF784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11AA3B7-AABF-4D6D-8573-325F1992AC9C}" type="datetimeFigureOut">
              <a:rPr lang="zh-CN" altLang="en-US" smtClean="0"/>
              <a:pPr/>
              <a:t>2017/12/1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611AA3B7-AABF-4D6D-8573-325F1992AC9C}" type="datetimeFigureOut">
              <a:rPr lang="zh-CN" altLang="en-US" smtClean="0"/>
              <a:pPr/>
              <a:t>2017/12/1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992903-A47C-4729-B93A-7CB24DBF7845}"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611AA3B7-AABF-4D6D-8573-325F1992AC9C}" type="datetimeFigureOut">
              <a:rPr lang="zh-CN" altLang="en-US" smtClean="0"/>
              <a:pPr/>
              <a:t>2017/12/1</a:t>
            </a:fld>
            <a:endParaRPr lang="zh-CN" altLang="en-US"/>
          </a:p>
        </p:txBody>
      </p:sp>
      <p:sp>
        <p:nvSpPr>
          <p:cNvPr id="7" name="灯片编号占位符 6"/>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1AA3B7-AABF-4D6D-8573-325F1992AC9C}" type="datetimeFigureOut">
              <a:rPr lang="zh-CN" altLang="en-US" smtClean="0"/>
              <a:pPr/>
              <a:t>2017/12/1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992903-A47C-4729-B93A-7CB24DBF784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611AA3B7-AABF-4D6D-8573-325F1992AC9C}" type="datetimeFigureOut">
              <a:rPr lang="zh-CN" altLang="en-US" smtClean="0"/>
              <a:pPr/>
              <a:t>2017/12/1</a:t>
            </a:fld>
            <a:endParaRPr lang="zh-CN" altLang="en-US"/>
          </a:p>
        </p:txBody>
      </p:sp>
      <p:sp>
        <p:nvSpPr>
          <p:cNvPr id="22" name="灯片编号占位符 21"/>
          <p:cNvSpPr>
            <a:spLocks noGrp="1"/>
          </p:cNvSpPr>
          <p:nvPr>
            <p:ph type="sldNum" sz="quarter" idx="15"/>
          </p:nvPr>
        </p:nvSpPr>
        <p:spPr/>
        <p:txBody>
          <a:bodyPr rtlCol="0"/>
          <a:lstStyle/>
          <a:p>
            <a:fld id="{C8992903-A47C-4729-B93A-7CB24DBF7845}"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611AA3B7-AABF-4D6D-8573-325F1992AC9C}" type="datetimeFigureOut">
              <a:rPr lang="zh-CN" altLang="en-US" smtClean="0"/>
              <a:pPr/>
              <a:t>2017/12/1</a:t>
            </a:fld>
            <a:endParaRPr lang="zh-CN" altLang="en-US"/>
          </a:p>
        </p:txBody>
      </p:sp>
      <p:sp>
        <p:nvSpPr>
          <p:cNvPr id="18" name="灯片编号占位符 17"/>
          <p:cNvSpPr>
            <a:spLocks noGrp="1"/>
          </p:cNvSpPr>
          <p:nvPr>
            <p:ph type="sldNum" sz="quarter" idx="11"/>
          </p:nvPr>
        </p:nvSpPr>
        <p:spPr/>
        <p:txBody>
          <a:bodyPr rtlCol="0"/>
          <a:lstStyle/>
          <a:p>
            <a:fld id="{C8992903-A47C-4729-B93A-7CB24DBF7845}"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1AA3B7-AABF-4D6D-8573-325F1992AC9C}" type="datetimeFigureOut">
              <a:rPr lang="zh-CN" altLang="en-US" smtClean="0"/>
              <a:pPr/>
              <a:t>2017/12/1</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992903-A47C-4729-B93A-7CB24DBF78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1571612"/>
            <a:ext cx="6172200" cy="1894362"/>
          </a:xfrm>
        </p:spPr>
        <p:txBody>
          <a:bodyPr>
            <a:noAutofit/>
          </a:bodyPr>
          <a:lstStyle/>
          <a:p>
            <a:pPr algn="ctr"/>
            <a:r>
              <a:rPr kumimoji="1" lang="zh-CN" altLang="en-US" sz="4800" dirty="0" smtClean="0">
                <a:solidFill>
                  <a:srgbClr val="0000CC"/>
                </a:solidFill>
                <a:latin typeface="Arial Black" pitchFamily="34" charset="0"/>
                <a:ea typeface="隶书" pitchFamily="49" charset="-122"/>
              </a:rPr>
              <a:t>高级操作系统</a:t>
            </a:r>
            <a:r>
              <a:rPr kumimoji="1" lang="zh-CN" altLang="en-US" sz="3600" dirty="0" smtClean="0">
                <a:solidFill>
                  <a:srgbClr val="0000CC"/>
                </a:solidFill>
                <a:latin typeface="宋体" pitchFamily="2" charset="-122"/>
              </a:rPr>
              <a:t/>
            </a:r>
            <a:br>
              <a:rPr kumimoji="1" lang="zh-CN" altLang="en-US" sz="3600" dirty="0" smtClean="0">
                <a:solidFill>
                  <a:srgbClr val="0000CC"/>
                </a:solidFill>
                <a:latin typeface="宋体" pitchFamily="2" charset="-122"/>
              </a:rPr>
            </a:br>
            <a:r>
              <a:rPr kumimoji="1" lang="en-US" altLang="zh-CN" sz="4400" dirty="0" smtClean="0">
                <a:solidFill>
                  <a:srgbClr val="0000CC"/>
                </a:solidFill>
                <a:latin typeface="Calibri" pitchFamily="34" charset="0"/>
                <a:cs typeface="Calibri" pitchFamily="34" charset="0"/>
              </a:rPr>
              <a:t>Advanced </a:t>
            </a:r>
            <a:br>
              <a:rPr kumimoji="1" lang="en-US" altLang="zh-CN" sz="4400" dirty="0" smtClean="0">
                <a:solidFill>
                  <a:srgbClr val="0000CC"/>
                </a:solidFill>
                <a:latin typeface="Calibri" pitchFamily="34" charset="0"/>
                <a:cs typeface="Calibri" pitchFamily="34" charset="0"/>
              </a:rPr>
            </a:br>
            <a:r>
              <a:rPr kumimoji="1" lang="en-US" altLang="zh-CN" sz="4400" dirty="0" smtClean="0">
                <a:solidFill>
                  <a:srgbClr val="0000CC"/>
                </a:solidFill>
                <a:latin typeface="Calibri" pitchFamily="34" charset="0"/>
                <a:cs typeface="Calibri" pitchFamily="34" charset="0"/>
              </a:rPr>
              <a:t>Operating  System</a:t>
            </a:r>
            <a:endParaRPr kumimoji="1" lang="en-US" altLang="zh-CN" sz="2800" dirty="0">
              <a:solidFill>
                <a:srgbClr val="0000CC"/>
              </a:solidFill>
              <a:latin typeface="Calibri" pitchFamily="34" charset="0"/>
              <a:cs typeface="Calibri" pitchFamily="34" charset="0"/>
            </a:endParaRPr>
          </a:p>
        </p:txBody>
      </p:sp>
      <p:sp>
        <p:nvSpPr>
          <p:cNvPr id="3" name="副标题 2"/>
          <p:cNvSpPr>
            <a:spLocks noGrp="1"/>
          </p:cNvSpPr>
          <p:nvPr>
            <p:ph type="subTitle" idx="1"/>
          </p:nvPr>
        </p:nvSpPr>
        <p:spPr/>
        <p:txBody>
          <a:bodyPr/>
          <a:lstStyle/>
          <a:p>
            <a:pPr lvl="1">
              <a:lnSpc>
                <a:spcPct val="90000"/>
              </a:lnSpc>
            </a:pPr>
            <a:r>
              <a:rPr lang="zh-CN" altLang="en-US" sz="2400" b="1" dirty="0" smtClean="0">
                <a:solidFill>
                  <a:schemeClr val="accent1">
                    <a:lumMod val="75000"/>
                  </a:schemeClr>
                </a:solidFill>
                <a:latin typeface="微软雅黑" pitchFamily="34" charset="-122"/>
                <a:ea typeface="微软雅黑" pitchFamily="34" charset="-122"/>
              </a:rPr>
              <a:t>北京大学信息科学技术学院</a:t>
            </a:r>
            <a:br>
              <a:rPr lang="zh-CN" altLang="en-US" sz="2400" b="1" dirty="0" smtClean="0">
                <a:solidFill>
                  <a:schemeClr val="accent1">
                    <a:lumMod val="75000"/>
                  </a:schemeClr>
                </a:solidFill>
                <a:latin typeface="微软雅黑" pitchFamily="34" charset="-122"/>
                <a:ea typeface="微软雅黑" pitchFamily="34" charset="-122"/>
              </a:rPr>
            </a:br>
            <a:r>
              <a:rPr lang="en-US" altLang="zh-CN" sz="2400" b="1" dirty="0" smtClean="0">
                <a:solidFill>
                  <a:schemeClr val="accent1">
                    <a:lumMod val="75000"/>
                  </a:schemeClr>
                </a:solidFill>
                <a:latin typeface="微软雅黑" pitchFamily="34" charset="-122"/>
                <a:ea typeface="微软雅黑" pitchFamily="34" charset="-122"/>
              </a:rPr>
              <a:t>EECS of Peking University</a:t>
            </a:r>
          </a:p>
          <a:p>
            <a:pPr lvl="1">
              <a:lnSpc>
                <a:spcPct val="90000"/>
              </a:lnSpc>
            </a:pPr>
            <a:r>
              <a:rPr lang="en-US" altLang="zh-CN" sz="2400" b="1" dirty="0" smtClean="0">
                <a:solidFill>
                  <a:schemeClr val="accent1">
                    <a:lumMod val="75000"/>
                  </a:schemeClr>
                </a:solidFill>
                <a:latin typeface="微软雅黑" pitchFamily="34" charset="-122"/>
                <a:ea typeface="微软雅黑" pitchFamily="34" charset="-122"/>
              </a:rPr>
              <a:t>2017</a:t>
            </a:r>
          </a:p>
          <a:p>
            <a:pPr algn="ctr"/>
            <a:endParaRPr lang="zh-CN" altLang="en-US" dirty="0">
              <a:solidFill>
                <a:schemeClr val="accent1">
                  <a:lumMod val="75000"/>
                </a:schemeClr>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zh-CN" altLang="en-US" sz="4000" dirty="0"/>
              <a:t>控制和状态寄存器</a:t>
            </a:r>
          </a:p>
        </p:txBody>
      </p:sp>
      <p:sp>
        <p:nvSpPr>
          <p:cNvPr id="12291" name="Rectangle 3"/>
          <p:cNvSpPr>
            <a:spLocks noGrp="1" noChangeArrowheads="1"/>
          </p:cNvSpPr>
          <p:nvPr>
            <p:ph idx="1"/>
          </p:nvPr>
        </p:nvSpPr>
        <p:spPr>
          <a:xfrm>
            <a:off x="539552" y="1679024"/>
            <a:ext cx="7571184" cy="4846320"/>
          </a:xfrm>
        </p:spPr>
        <p:txBody>
          <a:bodyPr>
            <a:normAutofit/>
          </a:bodyPr>
          <a:lstStyle/>
          <a:p>
            <a:r>
              <a:rPr lang="zh-CN" altLang="en-US" sz="2400" b="1" dirty="0"/>
              <a:t>用于控制处理器的操作</a:t>
            </a:r>
          </a:p>
          <a:p>
            <a:r>
              <a:rPr lang="zh-CN" altLang="en-US" sz="2400" b="1" dirty="0"/>
              <a:t>须在</a:t>
            </a:r>
            <a:r>
              <a:rPr lang="zh-CN" altLang="en-US" sz="2400" b="1" dirty="0">
                <a:solidFill>
                  <a:srgbClr val="C00000"/>
                </a:solidFill>
              </a:rPr>
              <a:t>某种特权级别下可以访问、修改</a:t>
            </a:r>
          </a:p>
          <a:p>
            <a:pPr marL="0" indent="0">
              <a:buNone/>
            </a:pPr>
            <a:endParaRPr lang="zh-CN" altLang="en-US" sz="2400" b="1" dirty="0"/>
          </a:p>
          <a:p>
            <a:r>
              <a:rPr lang="zh-CN" altLang="en-US" sz="2400" b="1" dirty="0"/>
              <a:t>常见的控制和状态寄存器</a:t>
            </a:r>
            <a:endParaRPr lang="en-US" altLang="zh-CN" sz="2400" b="1" dirty="0"/>
          </a:p>
          <a:p>
            <a:pPr lvl="1"/>
            <a:r>
              <a:rPr lang="zh-CN" altLang="en-US" sz="2400" b="1" dirty="0">
                <a:solidFill>
                  <a:srgbClr val="0000CC"/>
                </a:solidFill>
              </a:rPr>
              <a:t>程序计数器（</a:t>
            </a:r>
            <a:r>
              <a:rPr lang="en-US" altLang="zh-CN" sz="2400" b="1" dirty="0">
                <a:solidFill>
                  <a:srgbClr val="0000CC"/>
                </a:solidFill>
              </a:rPr>
              <a:t>PC</a:t>
            </a:r>
            <a:r>
              <a:rPr lang="zh-CN" altLang="en-US" sz="2400" b="1" dirty="0">
                <a:solidFill>
                  <a:srgbClr val="0000CC"/>
                </a:solidFill>
              </a:rPr>
              <a:t>：</a:t>
            </a:r>
            <a:r>
              <a:rPr lang="en-US" altLang="zh-CN" sz="2400" b="1" dirty="0">
                <a:solidFill>
                  <a:srgbClr val="0000CC"/>
                </a:solidFill>
              </a:rPr>
              <a:t>Program Counter</a:t>
            </a:r>
            <a:r>
              <a:rPr lang="zh-CN" altLang="en-US" sz="2400" b="1" dirty="0">
                <a:solidFill>
                  <a:srgbClr val="0000CC"/>
                </a:solidFill>
              </a:rPr>
              <a:t>）</a:t>
            </a:r>
            <a:r>
              <a:rPr lang="zh-CN" altLang="en-US" sz="2400" b="1" dirty="0"/>
              <a:t>，记录将要取出的指令的地址</a:t>
            </a:r>
          </a:p>
          <a:p>
            <a:pPr lvl="1"/>
            <a:r>
              <a:rPr lang="zh-CN" altLang="en-US" sz="2400" b="1" dirty="0">
                <a:solidFill>
                  <a:srgbClr val="0000CC"/>
                </a:solidFill>
              </a:rPr>
              <a:t>指令寄存器（</a:t>
            </a:r>
            <a:r>
              <a:rPr lang="en-US" altLang="zh-CN" sz="2400" b="1" dirty="0">
                <a:solidFill>
                  <a:srgbClr val="0000CC"/>
                </a:solidFill>
              </a:rPr>
              <a:t>IR</a:t>
            </a:r>
            <a:r>
              <a:rPr lang="zh-CN" altLang="en-US" sz="2400" b="1" dirty="0">
                <a:solidFill>
                  <a:srgbClr val="0000CC"/>
                </a:solidFill>
              </a:rPr>
              <a:t>：</a:t>
            </a:r>
            <a:r>
              <a:rPr lang="en-US" altLang="zh-CN" sz="2400" b="1" dirty="0">
                <a:solidFill>
                  <a:srgbClr val="0000CC"/>
                </a:solidFill>
              </a:rPr>
              <a:t>Instruction Register</a:t>
            </a:r>
            <a:r>
              <a:rPr lang="zh-CN" altLang="en-US" sz="2400" b="1" dirty="0">
                <a:solidFill>
                  <a:srgbClr val="0000CC"/>
                </a:solidFill>
              </a:rPr>
              <a:t>）</a:t>
            </a:r>
            <a:r>
              <a:rPr lang="zh-CN" altLang="en-US" sz="2400" b="1" dirty="0"/>
              <a:t>，包含最近取出的指令</a:t>
            </a:r>
          </a:p>
          <a:p>
            <a:pPr lvl="1"/>
            <a:r>
              <a:rPr lang="zh-CN" altLang="en-US" sz="2400" b="1" dirty="0">
                <a:solidFill>
                  <a:srgbClr val="0000CC"/>
                </a:solidFill>
              </a:rPr>
              <a:t>程序状态字（</a:t>
            </a:r>
            <a:r>
              <a:rPr lang="en-US" altLang="zh-CN" sz="2400" b="1" dirty="0">
                <a:solidFill>
                  <a:srgbClr val="0000CC"/>
                </a:solidFill>
              </a:rPr>
              <a:t>PSW</a:t>
            </a:r>
            <a:r>
              <a:rPr lang="zh-CN" altLang="en-US" sz="2400" b="1" dirty="0">
                <a:solidFill>
                  <a:srgbClr val="0000CC"/>
                </a:solidFill>
              </a:rPr>
              <a:t>：</a:t>
            </a:r>
            <a:r>
              <a:rPr lang="en-US" altLang="zh-CN" sz="2400" b="1" dirty="0">
                <a:solidFill>
                  <a:srgbClr val="0000CC"/>
                </a:solidFill>
              </a:rPr>
              <a:t>Program Status Word</a:t>
            </a:r>
            <a:r>
              <a:rPr lang="zh-CN" altLang="en-US" sz="2400" b="1" dirty="0">
                <a:solidFill>
                  <a:srgbClr val="0000CC"/>
                </a:solidFill>
              </a:rPr>
              <a:t>）</a:t>
            </a:r>
            <a:r>
              <a:rPr lang="zh-CN" altLang="en-US" sz="2400" b="1" dirty="0"/>
              <a:t>，记录处理器的运行状态如条件码、模式、控制位等</a:t>
            </a:r>
          </a:p>
        </p:txBody>
      </p:sp>
      <p:cxnSp>
        <p:nvCxnSpPr>
          <p:cNvPr id="3" name="直接连接符 2"/>
          <p:cNvCxnSpPr/>
          <p:nvPr/>
        </p:nvCxnSpPr>
        <p:spPr>
          <a:xfrm>
            <a:off x="1619672" y="2582488"/>
            <a:ext cx="2016224"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0613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altLang="zh-CN" sz="4000" dirty="0"/>
              <a:t>1.</a:t>
            </a:r>
            <a:r>
              <a:rPr lang="zh-CN" altLang="en-US" sz="4000" dirty="0"/>
              <a:t>操作系统的需求</a:t>
            </a:r>
            <a:r>
              <a:rPr lang="en-US" altLang="zh-CN" sz="4000" dirty="0"/>
              <a:t>——</a:t>
            </a:r>
            <a:r>
              <a:rPr lang="zh-CN" altLang="en-US" sz="4000" dirty="0"/>
              <a:t>保护</a:t>
            </a:r>
          </a:p>
        </p:txBody>
      </p:sp>
      <p:sp>
        <p:nvSpPr>
          <p:cNvPr id="9219" name="Rectangle 3"/>
          <p:cNvSpPr>
            <a:spLocks noGrp="1" noChangeArrowheads="1"/>
          </p:cNvSpPr>
          <p:nvPr>
            <p:ph idx="1"/>
          </p:nvPr>
        </p:nvSpPr>
        <p:spPr>
          <a:xfrm>
            <a:off x="755576" y="1679024"/>
            <a:ext cx="7128792" cy="4846320"/>
          </a:xfrm>
        </p:spPr>
        <p:txBody>
          <a:bodyPr>
            <a:normAutofit/>
          </a:bodyPr>
          <a:lstStyle/>
          <a:p>
            <a:r>
              <a:rPr lang="zh-CN" altLang="en-US" sz="2400" b="1" dirty="0"/>
              <a:t>从操作系统的特征考虑</a:t>
            </a:r>
            <a:endParaRPr lang="en-US" altLang="zh-CN" sz="2400" b="1" dirty="0"/>
          </a:p>
          <a:p>
            <a:pPr marL="0" indent="0">
              <a:buNone/>
            </a:pPr>
            <a:r>
              <a:rPr lang="en-US" altLang="zh-CN" sz="2400" b="1" dirty="0"/>
              <a:t>       </a:t>
            </a:r>
            <a:r>
              <a:rPr lang="zh-CN" altLang="en-US" sz="2400" b="1" dirty="0" smtClean="0"/>
              <a:t>并发</a:t>
            </a:r>
            <a:r>
              <a:rPr lang="zh-CN" altLang="en-US" sz="2400" b="1" dirty="0"/>
              <a:t>、共享</a:t>
            </a:r>
            <a:endParaRPr lang="en-US" altLang="zh-CN" sz="2400" b="1" dirty="0"/>
          </a:p>
          <a:p>
            <a:pPr marL="82296" indent="0">
              <a:buNone/>
            </a:pPr>
            <a:r>
              <a:rPr lang="zh-CN" altLang="en-US" sz="2400" b="1" dirty="0"/>
              <a:t>      </a:t>
            </a:r>
            <a:r>
              <a:rPr lang="zh-CN" altLang="en-US" sz="2400" b="1" dirty="0" smtClean="0"/>
              <a:t>      提出</a:t>
            </a:r>
            <a:r>
              <a:rPr lang="zh-CN" altLang="en-US" sz="2400" b="1" dirty="0"/>
              <a:t>要求  →  </a:t>
            </a:r>
            <a:r>
              <a:rPr lang="zh-CN" altLang="en-US" sz="2400" b="1" dirty="0">
                <a:solidFill>
                  <a:srgbClr val="C00000"/>
                </a:solidFill>
              </a:rPr>
              <a:t>实现保护与控制</a:t>
            </a:r>
            <a:endParaRPr lang="en-US" altLang="zh-CN" sz="2400" b="1" dirty="0">
              <a:solidFill>
                <a:srgbClr val="C00000"/>
              </a:solidFill>
            </a:endParaRPr>
          </a:p>
          <a:p>
            <a:pPr marL="0" indent="0">
              <a:buNone/>
            </a:pPr>
            <a:r>
              <a:rPr lang="en-US" altLang="zh-CN" sz="2400" b="1" dirty="0"/>
              <a:t>    </a:t>
            </a:r>
          </a:p>
          <a:p>
            <a:pPr marL="0" indent="0">
              <a:buNone/>
            </a:pPr>
            <a:r>
              <a:rPr lang="en-US" altLang="zh-CN" sz="2400" b="1" dirty="0"/>
              <a:t>    </a:t>
            </a:r>
            <a:r>
              <a:rPr lang="zh-CN" altLang="en-US" sz="2400" b="1" dirty="0"/>
              <a:t>需要硬件提供基本运行机制：</a:t>
            </a:r>
          </a:p>
          <a:p>
            <a:pPr lvl="1"/>
            <a:r>
              <a:rPr lang="zh-CN" altLang="en-US" sz="2400" b="1" dirty="0"/>
              <a:t>处理器具有特权级别，能在不同的特权级运行的不同指令集合</a:t>
            </a:r>
          </a:p>
          <a:p>
            <a:pPr lvl="1"/>
            <a:r>
              <a:rPr lang="en-US" altLang="zh-CN" sz="2400" b="1" dirty="0"/>
              <a:t> </a:t>
            </a:r>
            <a:r>
              <a:rPr lang="zh-CN" altLang="en-US" sz="2400" b="1" dirty="0"/>
              <a:t>硬件机制可将</a:t>
            </a:r>
            <a:r>
              <a:rPr lang="en-US" altLang="zh-CN" sz="2400" b="1" dirty="0"/>
              <a:t>OS</a:t>
            </a:r>
            <a:r>
              <a:rPr lang="zh-CN" altLang="en-US" sz="2400" b="1" dirty="0"/>
              <a:t>与用户程序隔离</a:t>
            </a:r>
          </a:p>
        </p:txBody>
      </p:sp>
      <p:cxnSp>
        <p:nvCxnSpPr>
          <p:cNvPr id="3" name="直接连接符 2"/>
          <p:cNvCxnSpPr/>
          <p:nvPr/>
        </p:nvCxnSpPr>
        <p:spPr>
          <a:xfrm>
            <a:off x="4572000" y="4343320"/>
            <a:ext cx="2448272"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547664" y="4703360"/>
            <a:ext cx="2016224" cy="21784"/>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15816" y="5145772"/>
            <a:ext cx="302433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2954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1000"/>
                                        <p:tgtEl>
                                          <p:spTgt spid="9219">
                                            <p:txEl>
                                              <p:pRg st="1" end="1"/>
                                            </p:txEl>
                                          </p:spTgt>
                                        </p:tgtEl>
                                      </p:cBhvr>
                                    </p:animEffect>
                                    <p:anim calcmode="lin" valueType="num">
                                      <p:cBhvr>
                                        <p:cTn id="13"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Effect transition="in" filter="wipe(left)">
                                      <p:cBhvr>
                                        <p:cTn id="19" dur="1500"/>
                                        <p:tgtEl>
                                          <p:spTgt spid="921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9219">
                                            <p:txEl>
                                              <p:pRg st="4" end="4"/>
                                            </p:txEl>
                                          </p:spTgt>
                                        </p:tgtEl>
                                        <p:attrNameLst>
                                          <p:attrName>style.visibility</p:attrName>
                                        </p:attrNameLst>
                                      </p:cBhvr>
                                      <p:to>
                                        <p:strVal val="visible"/>
                                      </p:to>
                                    </p:set>
                                    <p:animEffect transition="in" filter="barn(outVertical)">
                                      <p:cBhvr>
                                        <p:cTn id="24" dur="1000"/>
                                        <p:tgtEl>
                                          <p:spTgt spid="921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Effect transition="in" filter="fade">
                                      <p:cBhvr>
                                        <p:cTn id="29" dur="1000"/>
                                        <p:tgtEl>
                                          <p:spTgt spid="9219">
                                            <p:txEl>
                                              <p:pRg st="5" end="5"/>
                                            </p:txEl>
                                          </p:spTgt>
                                        </p:tgtEl>
                                      </p:cBhvr>
                                    </p:animEffect>
                                    <p:anim calcmode="lin" valueType="num">
                                      <p:cBhvr>
                                        <p:cTn id="3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219">
                                            <p:txEl>
                                              <p:pRg st="6" end="6"/>
                                            </p:txEl>
                                          </p:spTgt>
                                        </p:tgtEl>
                                        <p:attrNameLst>
                                          <p:attrName>style.visibility</p:attrName>
                                        </p:attrNameLst>
                                      </p:cBhvr>
                                      <p:to>
                                        <p:strVal val="visible"/>
                                      </p:to>
                                    </p:set>
                                    <p:animEffect transition="in" filter="fade">
                                      <p:cBhvr>
                                        <p:cTn id="34" dur="1000"/>
                                        <p:tgtEl>
                                          <p:spTgt spid="9219">
                                            <p:txEl>
                                              <p:pRg st="6" end="6"/>
                                            </p:txEl>
                                          </p:spTgt>
                                        </p:tgtEl>
                                      </p:cBhvr>
                                    </p:animEffect>
                                    <p:anim calcmode="lin" valueType="num">
                                      <p:cBhvr>
                                        <p:cTn id="3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1500"/>
                                        <p:tgtEl>
                                          <p:spTgt spid="3"/>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1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zh-CN" sz="4000" dirty="0"/>
              <a:t>2.</a:t>
            </a:r>
            <a:r>
              <a:rPr lang="zh-CN" altLang="en-US" sz="4000" dirty="0"/>
              <a:t>处理器的状态（模式</a:t>
            </a:r>
            <a:r>
              <a:rPr lang="en-US" altLang="zh-CN" sz="4000" dirty="0"/>
              <a:t>mode</a:t>
            </a:r>
            <a:r>
              <a:rPr lang="zh-CN" altLang="en-US" sz="4000" dirty="0"/>
              <a:t>）</a:t>
            </a:r>
          </a:p>
        </p:txBody>
      </p:sp>
      <p:sp>
        <p:nvSpPr>
          <p:cNvPr id="14339" name="Rectangle 3"/>
          <p:cNvSpPr>
            <a:spLocks noGrp="1" noChangeArrowheads="1"/>
          </p:cNvSpPr>
          <p:nvPr>
            <p:ph idx="1"/>
          </p:nvPr>
        </p:nvSpPr>
        <p:spPr>
          <a:xfrm>
            <a:off x="755576" y="1679024"/>
            <a:ext cx="7355160" cy="4846320"/>
          </a:xfrm>
        </p:spPr>
        <p:txBody>
          <a:bodyPr>
            <a:normAutofit/>
          </a:bodyPr>
          <a:lstStyle/>
          <a:p>
            <a:pPr>
              <a:spcBef>
                <a:spcPts val="1200"/>
              </a:spcBef>
            </a:pPr>
            <a:r>
              <a:rPr lang="zh-CN" altLang="en-US" sz="2400" b="1" dirty="0"/>
              <a:t>现代处理器通常将</a:t>
            </a:r>
            <a:r>
              <a:rPr lang="en-US" altLang="zh-CN" sz="2400" b="1" dirty="0"/>
              <a:t>CPU</a:t>
            </a:r>
            <a:r>
              <a:rPr lang="zh-CN" altLang="en-US" sz="2400" b="1" dirty="0"/>
              <a:t>状态设计划分为</a:t>
            </a:r>
            <a:r>
              <a:rPr lang="zh-CN" altLang="en-US" sz="2400" b="1" dirty="0">
                <a:solidFill>
                  <a:srgbClr val="C00000"/>
                </a:solidFill>
              </a:rPr>
              <a:t>两</a:t>
            </a:r>
            <a:r>
              <a:rPr lang="zh-CN" altLang="en-US" sz="2400" b="1" dirty="0"/>
              <a:t>种、</a:t>
            </a:r>
            <a:r>
              <a:rPr lang="zh-CN" altLang="en-US" sz="2400" b="1" dirty="0">
                <a:solidFill>
                  <a:srgbClr val="C00000"/>
                </a:solidFill>
              </a:rPr>
              <a:t>三</a:t>
            </a:r>
            <a:r>
              <a:rPr lang="zh-CN" altLang="en-US" sz="2400" b="1" dirty="0"/>
              <a:t>种或</a:t>
            </a:r>
            <a:r>
              <a:rPr lang="zh-CN" altLang="en-US" sz="2400" b="1" dirty="0">
                <a:solidFill>
                  <a:srgbClr val="C00000"/>
                </a:solidFill>
              </a:rPr>
              <a:t>四</a:t>
            </a:r>
            <a:r>
              <a:rPr lang="zh-CN" altLang="en-US" sz="2400" b="1" dirty="0"/>
              <a:t>种</a:t>
            </a:r>
          </a:p>
          <a:p>
            <a:pPr>
              <a:spcBef>
                <a:spcPts val="1200"/>
              </a:spcBef>
            </a:pPr>
            <a:r>
              <a:rPr lang="zh-CN" altLang="en-US" sz="2400" b="1" dirty="0"/>
              <a:t>在</a:t>
            </a:r>
            <a:r>
              <a:rPr lang="zh-CN" altLang="en-US" sz="2400" b="1" dirty="0">
                <a:solidFill>
                  <a:srgbClr val="C00000"/>
                </a:solidFill>
              </a:rPr>
              <a:t>程序状态字寄存器</a:t>
            </a:r>
            <a:r>
              <a:rPr lang="en-US" altLang="zh-CN" sz="2400" b="1" dirty="0">
                <a:solidFill>
                  <a:srgbClr val="C00000"/>
                </a:solidFill>
              </a:rPr>
              <a:t>PSW</a:t>
            </a:r>
            <a:r>
              <a:rPr lang="zh-CN" altLang="en-US" sz="2400" b="1" dirty="0"/>
              <a:t>中专门设置一位，根据运行程序对资源和指令的使用权限而设置不同的</a:t>
            </a:r>
            <a:r>
              <a:rPr lang="en-US" altLang="zh-CN" sz="2400" b="1" dirty="0"/>
              <a:t>CPU</a:t>
            </a:r>
            <a:r>
              <a:rPr lang="zh-CN" altLang="en-US" sz="2400" b="1" dirty="0"/>
              <a:t>状态</a:t>
            </a:r>
          </a:p>
          <a:p>
            <a:pPr marL="0" indent="0">
              <a:spcBef>
                <a:spcPts val="1200"/>
              </a:spcBef>
              <a:buNone/>
            </a:pPr>
            <a:endParaRPr lang="en-US" altLang="zh-CN" sz="2400" b="1" dirty="0">
              <a:solidFill>
                <a:srgbClr val="C00000"/>
              </a:solidFill>
            </a:endParaRPr>
          </a:p>
          <a:p>
            <a:pPr>
              <a:spcBef>
                <a:spcPts val="1200"/>
              </a:spcBef>
            </a:pPr>
            <a:endParaRPr lang="zh-CN" altLang="en-US" sz="2400" b="1" dirty="0"/>
          </a:p>
        </p:txBody>
      </p:sp>
      <p:pic>
        <p:nvPicPr>
          <p:cNvPr id="5" name="Picture 3" descr="插图2-1"/>
          <p:cNvPicPr>
            <a:picLocks noChangeAspect="1" noChangeArrowheads="1"/>
          </p:cNvPicPr>
          <p:nvPr/>
        </p:nvPicPr>
        <p:blipFill>
          <a:blip r:embed="rId3" cstate="print">
            <a:extLst>
              <a:ext uri="{28A0092B-C50C-407E-A947-70E740481C1C}">
                <a14:useLocalDpi xmlns="" xmlns:a14="http://schemas.microsoft.com/office/drawing/2010/main" val="0"/>
              </a:ext>
            </a:extLst>
          </a:blip>
          <a:srcRect t="32338" b="46329"/>
          <a:stretch>
            <a:fillRect/>
          </a:stretch>
        </p:blipFill>
        <p:spPr bwMode="auto">
          <a:xfrm>
            <a:off x="1075006" y="4293096"/>
            <a:ext cx="6891714" cy="1115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372182" y="5373216"/>
            <a:ext cx="3626430" cy="552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zh-CN" altLang="en-US" sz="2000" b="1" dirty="0">
                <a:solidFill>
                  <a:srgbClr val="7030A0"/>
                </a:solidFill>
                <a:latin typeface="Calibri" pitchFamily="34" charset="0"/>
                <a:ea typeface="华文楷体" pitchFamily="2" charset="-122"/>
                <a:cs typeface="Calibri" pitchFamily="34" charset="0"/>
              </a:rPr>
              <a:t>例</a:t>
            </a:r>
            <a:r>
              <a:rPr lang="en-US" altLang="zh-CN" sz="2000" b="1" dirty="0">
                <a:solidFill>
                  <a:srgbClr val="7030A0"/>
                </a:solidFill>
                <a:latin typeface="Calibri" pitchFamily="34" charset="0"/>
                <a:ea typeface="华文楷体" pitchFamily="2" charset="-122"/>
                <a:cs typeface="Calibri" pitchFamily="34" charset="0"/>
              </a:rPr>
              <a:t>:X86</a:t>
            </a:r>
            <a:r>
              <a:rPr lang="zh-CN" altLang="en-US" sz="2000" b="1" dirty="0">
                <a:solidFill>
                  <a:srgbClr val="7030A0"/>
                </a:solidFill>
                <a:latin typeface="Calibri" pitchFamily="34" charset="0"/>
                <a:ea typeface="华文楷体" pitchFamily="2" charset="-122"/>
                <a:cs typeface="Calibri" pitchFamily="34" charset="0"/>
              </a:rPr>
              <a:t>架构中的</a:t>
            </a:r>
            <a:r>
              <a:rPr lang="en-US" altLang="zh-CN" sz="2000" b="1" dirty="0">
                <a:solidFill>
                  <a:srgbClr val="7030A0"/>
                </a:solidFill>
                <a:latin typeface="Calibri" pitchFamily="34" charset="0"/>
                <a:ea typeface="华文楷体" pitchFamily="2" charset="-122"/>
                <a:cs typeface="Calibri" pitchFamily="34" charset="0"/>
              </a:rPr>
              <a:t>EFLAGS</a:t>
            </a:r>
            <a:r>
              <a:rPr lang="zh-CN" altLang="en-US" sz="2000" b="1" dirty="0">
                <a:solidFill>
                  <a:srgbClr val="7030A0"/>
                </a:solidFill>
                <a:latin typeface="Calibri" pitchFamily="34" charset="0"/>
                <a:ea typeface="华文楷体" pitchFamily="2" charset="-122"/>
                <a:cs typeface="Calibri" pitchFamily="34" charset="0"/>
              </a:rPr>
              <a:t>寄存器</a:t>
            </a:r>
          </a:p>
        </p:txBody>
      </p:sp>
      <p:cxnSp>
        <p:nvCxnSpPr>
          <p:cNvPr id="7" name="直接箭头连接符 6"/>
          <p:cNvCxnSpPr/>
          <p:nvPr/>
        </p:nvCxnSpPr>
        <p:spPr>
          <a:xfrm flipV="1">
            <a:off x="5286644" y="5216203"/>
            <a:ext cx="0" cy="56306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6"/>
          <p:cNvSpPr>
            <a:spLocks noChangeArrowheads="1"/>
          </p:cNvSpPr>
          <p:nvPr/>
        </p:nvSpPr>
        <p:spPr bwMode="auto">
          <a:xfrm>
            <a:off x="1372182" y="5853270"/>
            <a:ext cx="3626430" cy="552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zh-CN" altLang="en-US" sz="2000" b="1" dirty="0">
                <a:solidFill>
                  <a:srgbClr val="7030A0"/>
                </a:solidFill>
                <a:latin typeface="Calibri" pitchFamily="34" charset="0"/>
                <a:ea typeface="华文楷体" pitchFamily="2" charset="-122"/>
                <a:cs typeface="Calibri" pitchFamily="34" charset="0"/>
              </a:rPr>
              <a:t>描述符中也设置了权限级别</a:t>
            </a:r>
          </a:p>
        </p:txBody>
      </p:sp>
      <p:cxnSp>
        <p:nvCxnSpPr>
          <p:cNvPr id="4" name="直接箭头连接符 3"/>
          <p:cNvCxnSpPr/>
          <p:nvPr/>
        </p:nvCxnSpPr>
        <p:spPr>
          <a:xfrm flipV="1">
            <a:off x="6156176" y="5216203"/>
            <a:ext cx="0" cy="563067"/>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940152" y="5229200"/>
            <a:ext cx="0" cy="563067"/>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98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outVertical)">
                                      <p:cBhvr>
                                        <p:cTn id="7" dur="1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5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75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75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CN" sz="4000" dirty="0"/>
              <a:t>3.</a:t>
            </a:r>
            <a:r>
              <a:rPr lang="zh-CN" altLang="en-US" sz="4000" dirty="0"/>
              <a:t>特权指令和非特权指令</a:t>
            </a:r>
          </a:p>
        </p:txBody>
      </p:sp>
      <p:sp>
        <p:nvSpPr>
          <p:cNvPr id="13315" name="Rectangle 3"/>
          <p:cNvSpPr>
            <a:spLocks noGrp="1" noChangeArrowheads="1"/>
          </p:cNvSpPr>
          <p:nvPr>
            <p:ph idx="1"/>
          </p:nvPr>
        </p:nvSpPr>
        <p:spPr>
          <a:xfrm>
            <a:off x="889248" y="2994557"/>
            <a:ext cx="6491064" cy="1298539"/>
          </a:xfrm>
        </p:spPr>
        <p:txBody>
          <a:bodyPr>
            <a:noAutofit/>
          </a:bodyPr>
          <a:lstStyle/>
          <a:p>
            <a:r>
              <a:rPr lang="zh-CN" altLang="en-US" sz="2400" b="1" dirty="0">
                <a:solidFill>
                  <a:srgbClr val="C00000"/>
                </a:solidFill>
                <a:latin typeface="华文楷体" panose="02010600040101010101" pitchFamily="2" charset="-122"/>
                <a:ea typeface="华文楷体" panose="02010600040101010101" pitchFamily="2" charset="-122"/>
              </a:rPr>
              <a:t>特权</a:t>
            </a:r>
            <a:r>
              <a:rPr lang="en-US" altLang="zh-CN" sz="2400" dirty="0">
                <a:solidFill>
                  <a:srgbClr val="C00000"/>
                </a:solidFill>
                <a:latin typeface="Calibri" pitchFamily="34" charset="0"/>
                <a:ea typeface="华文楷体" pitchFamily="2" charset="-122"/>
                <a:cs typeface="Calibri" pitchFamily="34" charset="0"/>
              </a:rPr>
              <a:t>(privilege)</a:t>
            </a:r>
            <a:r>
              <a:rPr lang="zh-CN" altLang="en-US" sz="2400" b="1" dirty="0">
                <a:solidFill>
                  <a:srgbClr val="C00000"/>
                </a:solidFill>
                <a:latin typeface="华文楷体" panose="02010600040101010101" pitchFamily="2" charset="-122"/>
                <a:ea typeface="华文楷体" panose="02010600040101010101" pitchFamily="2" charset="-122"/>
              </a:rPr>
              <a:t>指令</a:t>
            </a:r>
            <a:r>
              <a:rPr lang="zh-CN" altLang="en-US" sz="2400" b="1" dirty="0">
                <a:solidFill>
                  <a:srgbClr val="C00000"/>
                </a:solidFill>
              </a:rPr>
              <a:t>：</a:t>
            </a:r>
            <a:r>
              <a:rPr lang="zh-CN" altLang="en-US" sz="2400" dirty="0"/>
              <a:t>只能由操作系统使用、用户程序不能使用的指令</a:t>
            </a:r>
            <a:endParaRPr lang="en-US" altLang="zh-CN" sz="2400" dirty="0"/>
          </a:p>
          <a:p>
            <a:r>
              <a:rPr lang="zh-CN" altLang="en-US" sz="2400" b="1" dirty="0">
                <a:solidFill>
                  <a:srgbClr val="C00000"/>
                </a:solidFill>
                <a:latin typeface="华文楷体" panose="02010600040101010101" pitchFamily="2" charset="-122"/>
                <a:ea typeface="华文楷体" panose="02010600040101010101" pitchFamily="2" charset="-122"/>
              </a:rPr>
              <a:t>非特权指令</a:t>
            </a:r>
            <a:r>
              <a:rPr lang="zh-CN" altLang="en-US" sz="2400" b="1" dirty="0">
                <a:solidFill>
                  <a:srgbClr val="C00000"/>
                </a:solidFill>
              </a:rPr>
              <a:t>：</a:t>
            </a:r>
            <a:r>
              <a:rPr lang="zh-CN" altLang="en-US" sz="2400" dirty="0"/>
              <a:t>用户程序可以使用的指令</a:t>
            </a:r>
          </a:p>
        </p:txBody>
      </p:sp>
      <p:sp>
        <p:nvSpPr>
          <p:cNvPr id="6" name="Rectangle 3"/>
          <p:cNvSpPr txBox="1">
            <a:spLocks noChangeArrowheads="1"/>
          </p:cNvSpPr>
          <p:nvPr/>
        </p:nvSpPr>
        <p:spPr bwMode="auto">
          <a:xfrm>
            <a:off x="1116377" y="4509120"/>
            <a:ext cx="6447631" cy="2016224"/>
          </a:xfrm>
          <a:prstGeom prst="rect">
            <a:avLst/>
          </a:prstGeom>
          <a:solidFill>
            <a:schemeClr val="accent1">
              <a:lumMod val="20000"/>
              <a:lumOff val="80000"/>
            </a:schemeClr>
          </a:solidFill>
          <a:ln w="9525">
            <a:noFill/>
            <a:miter lim="800000"/>
            <a:headEnd/>
            <a:tailEnd/>
          </a:ln>
          <a:effectLst/>
        </p:spPr>
        <p:txBody>
          <a:bodyPr/>
          <a:lstStyle/>
          <a:p>
            <a:pPr marL="342900" indent="-342900">
              <a:spcBef>
                <a:spcPct val="20000"/>
              </a:spcBef>
              <a:buClr>
                <a:srgbClr val="0000CC"/>
              </a:buClr>
              <a:buFontTx/>
              <a:buChar char="•"/>
              <a:defRPr/>
            </a:pPr>
            <a:r>
              <a:rPr lang="zh-CN" altLang="en-US" sz="2000" b="1" kern="0" dirty="0">
                <a:solidFill>
                  <a:srgbClr val="000000"/>
                </a:solidFill>
                <a:latin typeface="Calibri" pitchFamily="34" charset="0"/>
                <a:ea typeface="华文楷体" pitchFamily="2" charset="-122"/>
                <a:cs typeface="Calibri" pitchFamily="34" charset="0"/>
              </a:rPr>
              <a:t>下列哪些是特权指令？哪些是非特权指令？</a:t>
            </a:r>
            <a:endParaRPr lang="en-US" altLang="zh-CN" sz="2000" b="1" kern="0" dirty="0">
              <a:solidFill>
                <a:srgbClr val="000000"/>
              </a:solidFill>
              <a:latin typeface="Calibri" pitchFamily="34" charset="0"/>
              <a:ea typeface="华文楷体" pitchFamily="2" charset="-122"/>
              <a:cs typeface="Calibri" pitchFamily="34" charset="0"/>
            </a:endParaRPr>
          </a:p>
          <a:p>
            <a:pPr marL="742950" lvl="1" indent="-285750">
              <a:spcBef>
                <a:spcPct val="20000"/>
              </a:spcBef>
              <a:buClr>
                <a:srgbClr val="990099"/>
              </a:buClr>
              <a:buFontTx/>
              <a:buChar char="–"/>
              <a:defRPr/>
            </a:pPr>
            <a:r>
              <a:rPr lang="en-US" altLang="zh-CN" sz="2000" b="1" kern="0" dirty="0">
                <a:solidFill>
                  <a:srgbClr val="990099"/>
                </a:solidFill>
                <a:latin typeface="Calibri" pitchFamily="34" charset="0"/>
                <a:ea typeface="华文楷体" pitchFamily="2" charset="-122"/>
                <a:cs typeface="Calibri" pitchFamily="34" charset="0"/>
              </a:rPr>
              <a:t> </a:t>
            </a:r>
            <a:r>
              <a:rPr lang="zh-CN" altLang="en-US" sz="2000" b="1" kern="0" dirty="0">
                <a:solidFill>
                  <a:srgbClr val="990099"/>
                </a:solidFill>
                <a:latin typeface="Calibri" pitchFamily="34" charset="0"/>
                <a:ea typeface="华文楷体" pitchFamily="2" charset="-122"/>
                <a:cs typeface="Calibri" pitchFamily="34" charset="0"/>
              </a:rPr>
              <a:t>启动</a:t>
            </a:r>
            <a:r>
              <a:rPr lang="en-US" altLang="zh-CN" sz="2000" b="1" kern="0" dirty="0">
                <a:solidFill>
                  <a:srgbClr val="990099"/>
                </a:solidFill>
                <a:latin typeface="Calibri" pitchFamily="34" charset="0"/>
                <a:ea typeface="华文楷体" pitchFamily="2" charset="-122"/>
                <a:cs typeface="Calibri" pitchFamily="34" charset="0"/>
              </a:rPr>
              <a:t>I/O</a:t>
            </a:r>
            <a:r>
              <a:rPr lang="zh-CN" altLang="en-US" sz="2000" b="1" kern="0" dirty="0">
                <a:solidFill>
                  <a:srgbClr val="990099"/>
                </a:solidFill>
                <a:latin typeface="Calibri" pitchFamily="34" charset="0"/>
                <a:ea typeface="华文楷体" pitchFamily="2" charset="-122"/>
                <a:cs typeface="Calibri" pitchFamily="34" charset="0"/>
              </a:rPr>
              <a:t>     控制转移    内存清零    修改程序状态字</a:t>
            </a:r>
            <a:endParaRPr lang="en-US" altLang="zh-CN" sz="2000" b="1" kern="0" dirty="0">
              <a:solidFill>
                <a:srgbClr val="990099"/>
              </a:solidFill>
              <a:latin typeface="Calibri" pitchFamily="34" charset="0"/>
              <a:ea typeface="华文楷体" pitchFamily="2" charset="-122"/>
              <a:cs typeface="Calibri" pitchFamily="34" charset="0"/>
            </a:endParaRPr>
          </a:p>
          <a:p>
            <a:pPr lvl="1">
              <a:spcBef>
                <a:spcPct val="20000"/>
              </a:spcBef>
              <a:buClr>
                <a:srgbClr val="990099"/>
              </a:buClr>
              <a:defRPr/>
            </a:pPr>
            <a:r>
              <a:rPr lang="zh-CN" altLang="en-US" sz="2000" b="1" kern="0" dirty="0">
                <a:solidFill>
                  <a:srgbClr val="990099"/>
                </a:solidFill>
                <a:latin typeface="Calibri" pitchFamily="34" charset="0"/>
                <a:ea typeface="华文楷体" pitchFamily="2" charset="-122"/>
                <a:cs typeface="Calibri" pitchFamily="34" charset="0"/>
              </a:rPr>
              <a:t>设置时钟      算术运算      允许</a:t>
            </a:r>
            <a:r>
              <a:rPr lang="en-US" altLang="zh-CN" sz="2000" b="1" kern="0" dirty="0">
                <a:solidFill>
                  <a:srgbClr val="990099"/>
                </a:solidFill>
                <a:latin typeface="Calibri" pitchFamily="34" charset="0"/>
                <a:ea typeface="华文楷体" pitchFamily="2" charset="-122"/>
                <a:cs typeface="Calibri" pitchFamily="34" charset="0"/>
              </a:rPr>
              <a:t>/</a:t>
            </a:r>
            <a:r>
              <a:rPr lang="zh-CN" altLang="en-US" sz="2000" b="1" kern="0" dirty="0">
                <a:solidFill>
                  <a:srgbClr val="990099"/>
                </a:solidFill>
                <a:latin typeface="Calibri" pitchFamily="34" charset="0"/>
                <a:ea typeface="华文楷体" pitchFamily="2" charset="-122"/>
                <a:cs typeface="Calibri" pitchFamily="34" charset="0"/>
              </a:rPr>
              <a:t>禁止中断    访管指令</a:t>
            </a:r>
            <a:r>
              <a:rPr lang="en-US" altLang="zh-CN" sz="2000" b="1" kern="0" dirty="0">
                <a:solidFill>
                  <a:srgbClr val="990099"/>
                </a:solidFill>
                <a:latin typeface="Calibri" pitchFamily="34" charset="0"/>
                <a:ea typeface="华文楷体" pitchFamily="2" charset="-122"/>
                <a:cs typeface="Calibri" pitchFamily="34" charset="0"/>
              </a:rPr>
              <a:t>      </a:t>
            </a:r>
            <a:r>
              <a:rPr lang="zh-CN" altLang="en-US" sz="2000" b="1" kern="0" dirty="0">
                <a:solidFill>
                  <a:srgbClr val="990099"/>
                </a:solidFill>
                <a:latin typeface="Calibri" pitchFamily="34" charset="0"/>
                <a:ea typeface="华文楷体" pitchFamily="2" charset="-122"/>
                <a:cs typeface="Calibri" pitchFamily="34" charset="0"/>
              </a:rPr>
              <a:t>取数指令     停机 </a:t>
            </a:r>
            <a:endParaRPr lang="zh-CN" altLang="en-US" sz="2000" b="1" kern="0" dirty="0">
              <a:solidFill>
                <a:srgbClr val="006600"/>
              </a:solidFill>
              <a:latin typeface="Calibri" pitchFamily="34" charset="0"/>
              <a:ea typeface="华文楷体" pitchFamily="2" charset="-122"/>
              <a:cs typeface="Calibri" pitchFamily="34" charset="0"/>
            </a:endParaRPr>
          </a:p>
        </p:txBody>
      </p:sp>
      <p:sp>
        <p:nvSpPr>
          <p:cNvPr id="5" name="矩形 4"/>
          <p:cNvSpPr/>
          <p:nvPr/>
        </p:nvSpPr>
        <p:spPr>
          <a:xfrm rot="780000">
            <a:off x="6724115" y="1239301"/>
            <a:ext cx="2393604" cy="830997"/>
          </a:xfrm>
          <a:prstGeom prst="rect">
            <a:avLst/>
          </a:prstGeom>
          <a:solidFill>
            <a:schemeClr val="accent2">
              <a:lumMod val="20000"/>
              <a:lumOff val="80000"/>
            </a:schemeClr>
          </a:solid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4800" b="1" cap="none" spc="0" dirty="0">
                <a:ln w="11430"/>
                <a:solidFill>
                  <a:schemeClr val="accent3">
                    <a:lumMod val="50000"/>
                  </a:schemeClr>
                </a:solidFill>
                <a:effectLst>
                  <a:outerShdw blurRad="80000" dist="40000" dir="5040000" algn="tl">
                    <a:srgbClr val="000000">
                      <a:alpha val="30000"/>
                    </a:srgbClr>
                  </a:outerShdw>
                </a:effectLst>
                <a:latin typeface="Gungsuh" panose="02030600000101010101" pitchFamily="18" charset="-127"/>
                <a:ea typeface="Gungsuh" panose="02030600000101010101" pitchFamily="18" charset="-127"/>
              </a:rPr>
              <a:t>2</a:t>
            </a:r>
            <a:r>
              <a:rPr lang="zh-CN" altLang="en-US" sz="4800" b="1" cap="none" spc="0" dirty="0">
                <a:ln w="11430"/>
                <a:solidFill>
                  <a:schemeClr val="accent3">
                    <a:lumMod val="50000"/>
                  </a:schemeClr>
                </a:solidFill>
                <a:effectLst>
                  <a:outerShdw blurRad="80000" dist="40000" dir="5040000" algn="tl">
                    <a:srgbClr val="000000">
                      <a:alpha val="30000"/>
                    </a:srgbClr>
                  </a:outerShdw>
                </a:effectLst>
                <a:latin typeface="Gungsuh" panose="02030600000101010101" pitchFamily="18" charset="-127"/>
                <a:ea typeface="Gungsuh" panose="02030600000101010101" pitchFamily="18" charset="-127"/>
              </a:rPr>
              <a:t>个状态</a:t>
            </a:r>
          </a:p>
        </p:txBody>
      </p:sp>
      <p:sp>
        <p:nvSpPr>
          <p:cNvPr id="7" name="Rectangle 3"/>
          <p:cNvSpPr txBox="1">
            <a:spLocks noChangeArrowheads="1"/>
          </p:cNvSpPr>
          <p:nvPr/>
        </p:nvSpPr>
        <p:spPr>
          <a:xfrm>
            <a:off x="857630" y="1628801"/>
            <a:ext cx="6491064" cy="1296144"/>
          </a:xfrm>
          <a:prstGeom prst="rect">
            <a:avLst/>
          </a:prstGeom>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b="1" kern="1200" baseline="0">
                <a:solidFill>
                  <a:schemeClr val="tx1"/>
                </a:solidFill>
                <a:latin typeface="Calibri" pitchFamily="34" charset="0"/>
                <a:ea typeface="新宋体" pitchFamily="49" charset="-122"/>
                <a:cs typeface="Calibri" pitchFamily="34" charset="0"/>
              </a:defRPr>
            </a:lvl1pPr>
            <a:lvl2pPr marL="521208" indent="-228600" algn="l" rtl="0" eaLnBrk="1" latinLnBrk="0" hangingPunct="1">
              <a:spcBef>
                <a:spcPts val="500"/>
              </a:spcBef>
              <a:buClr>
                <a:schemeClr val="accent5">
                  <a:lumMod val="75000"/>
                </a:schemeClr>
              </a:buClr>
              <a:buSzPct val="85000"/>
              <a:buFont typeface="Wingdings 2"/>
              <a:buChar char=""/>
              <a:defRPr kumimoji="0" sz="2300" b="1" kern="1200">
                <a:solidFill>
                  <a:schemeClr val="tx1"/>
                </a:solidFill>
                <a:latin typeface="Calibri" pitchFamily="34" charset="0"/>
                <a:ea typeface="新宋体" pitchFamily="49" charset="-122"/>
                <a:cs typeface="Calibri" pitchFamily="34" charset="0"/>
              </a:defRPr>
            </a:lvl2pPr>
            <a:lvl3pPr marL="758952" indent="-228600" algn="l" rtl="0" eaLnBrk="1" latinLnBrk="0" hangingPunct="1">
              <a:spcBef>
                <a:spcPts val="400"/>
              </a:spcBef>
              <a:buClr>
                <a:schemeClr val="accent5">
                  <a:lumMod val="75000"/>
                </a:schemeClr>
              </a:buClr>
              <a:buSzPct val="75000"/>
              <a:buFont typeface="Wingdings"/>
              <a:buChar char=""/>
              <a:defRPr kumimoji="0" sz="2000" b="1" kern="1200">
                <a:solidFill>
                  <a:schemeClr val="tx1"/>
                </a:solidFill>
                <a:latin typeface="Calibri" pitchFamily="34" charset="0"/>
                <a:ea typeface="新宋体" pitchFamily="49" charset="-122"/>
                <a:cs typeface="Calibri" pitchFamily="34" charset="0"/>
              </a:defRPr>
            </a:lvl3pPr>
            <a:lvl4pPr marL="1005840" indent="-228600" algn="l" rtl="0" eaLnBrk="1" latinLnBrk="0" hangingPunct="1">
              <a:spcBef>
                <a:spcPct val="20000"/>
              </a:spcBef>
              <a:buClr>
                <a:schemeClr val="accent5">
                  <a:lumMod val="75000"/>
                </a:schemeClr>
              </a:buClr>
              <a:buSzPct val="80000"/>
              <a:buFont typeface="Wingdings" pitchFamily="2" charset="2"/>
              <a:buChar char="Ø"/>
              <a:defRPr kumimoji="0" sz="2000" b="1" kern="1200">
                <a:solidFill>
                  <a:schemeClr val="tx1"/>
                </a:solidFill>
                <a:latin typeface="Calibri" pitchFamily="34" charset="0"/>
                <a:ea typeface="新宋体" pitchFamily="49" charset="-122"/>
                <a:cs typeface="Calibri" pitchFamily="34" charset="0"/>
              </a:defRPr>
            </a:lvl4pPr>
            <a:lvl5pPr marL="1280160" indent="-228600" algn="l" rtl="0" eaLnBrk="1" latinLnBrk="0" hangingPunct="1">
              <a:spcBef>
                <a:spcPts val="400"/>
              </a:spcBef>
              <a:buClr>
                <a:schemeClr val="accent5">
                  <a:lumMod val="75000"/>
                </a:schemeClr>
              </a:buClr>
              <a:buSzPct val="75000"/>
              <a:buFont typeface="Wingdings"/>
              <a:buChar char=""/>
              <a:defRPr kumimoji="0" sz="1800" b="1" kern="1200">
                <a:solidFill>
                  <a:schemeClr val="tx1"/>
                </a:solidFill>
                <a:latin typeface="Calibri" pitchFamily="34" charset="0"/>
                <a:ea typeface="新宋体" pitchFamily="49" charset="-122"/>
                <a:cs typeface="Calibri" pitchFamily="34" charset="0"/>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a:spcBef>
                <a:spcPts val="0"/>
              </a:spcBef>
              <a:spcAft>
                <a:spcPts val="600"/>
              </a:spcAft>
            </a:pPr>
            <a:r>
              <a:rPr lang="zh-CN" altLang="en-US" sz="2400" dirty="0">
                <a:solidFill>
                  <a:srgbClr val="0000CC"/>
                </a:solidFill>
              </a:rPr>
              <a:t>操作系统</a:t>
            </a:r>
            <a:r>
              <a:rPr lang="zh-CN" altLang="en-US" sz="2400" dirty="0"/>
              <a:t>需要两种</a:t>
            </a:r>
            <a:r>
              <a:rPr lang="en-US" altLang="zh-CN" sz="2400" dirty="0"/>
              <a:t>CPU</a:t>
            </a:r>
            <a:r>
              <a:rPr lang="zh-CN" altLang="en-US" sz="2400" dirty="0"/>
              <a:t>状态</a:t>
            </a:r>
          </a:p>
          <a:p>
            <a:pPr lvl="1">
              <a:spcBef>
                <a:spcPts val="0"/>
              </a:spcBef>
            </a:pPr>
            <a:r>
              <a:rPr lang="zh-CN" altLang="en-US" sz="2400" dirty="0">
                <a:solidFill>
                  <a:srgbClr val="C00000"/>
                </a:solidFill>
                <a:ea typeface="华文楷体" pitchFamily="2" charset="-122"/>
              </a:rPr>
              <a:t>内核态</a:t>
            </a:r>
            <a:r>
              <a:rPr lang="en-US" altLang="zh-CN" sz="2400" dirty="0">
                <a:solidFill>
                  <a:srgbClr val="C00000"/>
                </a:solidFill>
                <a:ea typeface="华文楷体" pitchFamily="2" charset="-122"/>
              </a:rPr>
              <a:t>(Kernel Mode)</a:t>
            </a:r>
            <a:r>
              <a:rPr lang="zh-CN" altLang="en-US" sz="2400" dirty="0">
                <a:solidFill>
                  <a:srgbClr val="C00000"/>
                </a:solidFill>
                <a:ea typeface="华文楷体" pitchFamily="2" charset="-122"/>
              </a:rPr>
              <a:t>：运行操作系统程序</a:t>
            </a:r>
            <a:endParaRPr lang="en-US" altLang="zh-CN" sz="2400" dirty="0">
              <a:solidFill>
                <a:srgbClr val="C00000"/>
              </a:solidFill>
              <a:ea typeface="华文楷体" pitchFamily="2" charset="-122"/>
            </a:endParaRPr>
          </a:p>
          <a:p>
            <a:pPr lvl="1">
              <a:spcBef>
                <a:spcPts val="0"/>
              </a:spcBef>
            </a:pPr>
            <a:r>
              <a:rPr lang="zh-CN" altLang="en-US" sz="2400" dirty="0">
                <a:solidFill>
                  <a:srgbClr val="C00000"/>
                </a:solidFill>
                <a:ea typeface="华文楷体" pitchFamily="2" charset="-122"/>
              </a:rPr>
              <a:t>用户态</a:t>
            </a:r>
            <a:r>
              <a:rPr lang="en-US" altLang="zh-CN" sz="2400" dirty="0">
                <a:solidFill>
                  <a:srgbClr val="C00000"/>
                </a:solidFill>
                <a:ea typeface="华文楷体" pitchFamily="2" charset="-122"/>
              </a:rPr>
              <a:t>(User Mode)</a:t>
            </a:r>
            <a:r>
              <a:rPr lang="zh-CN" altLang="en-US" sz="2400" dirty="0">
                <a:solidFill>
                  <a:srgbClr val="C00000"/>
                </a:solidFill>
                <a:ea typeface="华文楷体" pitchFamily="2" charset="-122"/>
              </a:rPr>
              <a:t>：运行用户程序</a:t>
            </a:r>
            <a:endParaRPr lang="en-US" altLang="zh-CN" sz="2400" dirty="0">
              <a:solidFill>
                <a:srgbClr val="C00000"/>
              </a:solidFill>
              <a:ea typeface="华文楷体" pitchFamily="2" charset="-122"/>
            </a:endParaRPr>
          </a:p>
        </p:txBody>
      </p:sp>
      <p:sp>
        <p:nvSpPr>
          <p:cNvPr id="10" name="矩形 9"/>
          <p:cNvSpPr/>
          <p:nvPr/>
        </p:nvSpPr>
        <p:spPr>
          <a:xfrm rot="20267771">
            <a:off x="860641" y="4128512"/>
            <a:ext cx="870751"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askerville Old Face" panose="02020602080505020303" pitchFamily="18" charset="0"/>
              </a:rPr>
              <a:t>Q</a:t>
            </a:r>
            <a:endPar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askerville Old Face" panose="02020602080505020303" pitchFamily="18" charset="0"/>
            </a:endParaRPr>
          </a:p>
        </p:txBody>
      </p:sp>
      <p:sp>
        <p:nvSpPr>
          <p:cNvPr id="2" name="任意多边形 1"/>
          <p:cNvSpPr/>
          <p:nvPr/>
        </p:nvSpPr>
        <p:spPr>
          <a:xfrm>
            <a:off x="2722182" y="4941168"/>
            <a:ext cx="457533" cy="354417"/>
          </a:xfrm>
          <a:custGeom>
            <a:avLst/>
            <a:gdLst>
              <a:gd name="connsiteX0" fmla="*/ 0 w 457533"/>
              <a:gd name="connsiteY0" fmla="*/ 191386 h 265813"/>
              <a:gd name="connsiteX1" fmla="*/ 53163 w 457533"/>
              <a:gd name="connsiteY1" fmla="*/ 223283 h 265813"/>
              <a:gd name="connsiteX2" fmla="*/ 85060 w 457533"/>
              <a:gd name="connsiteY2" fmla="*/ 244548 h 265813"/>
              <a:gd name="connsiteX3" fmla="*/ 159488 w 457533"/>
              <a:gd name="connsiteY3" fmla="*/ 265813 h 265813"/>
              <a:gd name="connsiteX4" fmla="*/ 318977 w 457533"/>
              <a:gd name="connsiteY4" fmla="*/ 138223 h 265813"/>
              <a:gd name="connsiteX5" fmla="*/ 350874 w 457533"/>
              <a:gd name="connsiteY5" fmla="*/ 116958 h 265813"/>
              <a:gd name="connsiteX6" fmla="*/ 404037 w 457533"/>
              <a:gd name="connsiteY6" fmla="*/ 74427 h 265813"/>
              <a:gd name="connsiteX7" fmla="*/ 425302 w 457533"/>
              <a:gd name="connsiteY7" fmla="*/ 42530 h 265813"/>
              <a:gd name="connsiteX8" fmla="*/ 457200 w 457533"/>
              <a:gd name="connsiteY8" fmla="*/ 0 h 26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533" h="265813">
                <a:moveTo>
                  <a:pt x="0" y="191386"/>
                </a:moveTo>
                <a:cubicBezTo>
                  <a:pt x="17721" y="202018"/>
                  <a:pt x="35638" y="212330"/>
                  <a:pt x="53163" y="223283"/>
                </a:cubicBezTo>
                <a:cubicBezTo>
                  <a:pt x="63999" y="230056"/>
                  <a:pt x="73631" y="238833"/>
                  <a:pt x="85060" y="244548"/>
                </a:cubicBezTo>
                <a:cubicBezTo>
                  <a:pt x="100317" y="252176"/>
                  <a:pt x="145857" y="262405"/>
                  <a:pt x="159488" y="265813"/>
                </a:cubicBezTo>
                <a:cubicBezTo>
                  <a:pt x="209277" y="225076"/>
                  <a:pt x="264603" y="177061"/>
                  <a:pt x="318977" y="138223"/>
                </a:cubicBezTo>
                <a:cubicBezTo>
                  <a:pt x="329375" y="130796"/>
                  <a:pt x="340242" y="124046"/>
                  <a:pt x="350874" y="116958"/>
                </a:cubicBezTo>
                <a:cubicBezTo>
                  <a:pt x="411814" y="25547"/>
                  <a:pt x="330671" y="133119"/>
                  <a:pt x="404037" y="74427"/>
                </a:cubicBezTo>
                <a:cubicBezTo>
                  <a:pt x="414015" y="66444"/>
                  <a:pt x="416266" y="51566"/>
                  <a:pt x="425302" y="42530"/>
                </a:cubicBezTo>
                <a:cubicBezTo>
                  <a:pt x="463098" y="4735"/>
                  <a:pt x="457200" y="41032"/>
                  <a:pt x="457200" y="0"/>
                </a:cubicBezTo>
              </a:path>
            </a:pathLst>
          </a:cu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531052" y="5301208"/>
            <a:ext cx="457533" cy="354417"/>
          </a:xfrm>
          <a:custGeom>
            <a:avLst/>
            <a:gdLst>
              <a:gd name="connsiteX0" fmla="*/ 0 w 457533"/>
              <a:gd name="connsiteY0" fmla="*/ 191386 h 265813"/>
              <a:gd name="connsiteX1" fmla="*/ 53163 w 457533"/>
              <a:gd name="connsiteY1" fmla="*/ 223283 h 265813"/>
              <a:gd name="connsiteX2" fmla="*/ 85060 w 457533"/>
              <a:gd name="connsiteY2" fmla="*/ 244548 h 265813"/>
              <a:gd name="connsiteX3" fmla="*/ 159488 w 457533"/>
              <a:gd name="connsiteY3" fmla="*/ 265813 h 265813"/>
              <a:gd name="connsiteX4" fmla="*/ 318977 w 457533"/>
              <a:gd name="connsiteY4" fmla="*/ 138223 h 265813"/>
              <a:gd name="connsiteX5" fmla="*/ 350874 w 457533"/>
              <a:gd name="connsiteY5" fmla="*/ 116958 h 265813"/>
              <a:gd name="connsiteX6" fmla="*/ 404037 w 457533"/>
              <a:gd name="connsiteY6" fmla="*/ 74427 h 265813"/>
              <a:gd name="connsiteX7" fmla="*/ 425302 w 457533"/>
              <a:gd name="connsiteY7" fmla="*/ 42530 h 265813"/>
              <a:gd name="connsiteX8" fmla="*/ 457200 w 457533"/>
              <a:gd name="connsiteY8" fmla="*/ 0 h 26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533" h="265813">
                <a:moveTo>
                  <a:pt x="0" y="191386"/>
                </a:moveTo>
                <a:cubicBezTo>
                  <a:pt x="17721" y="202018"/>
                  <a:pt x="35638" y="212330"/>
                  <a:pt x="53163" y="223283"/>
                </a:cubicBezTo>
                <a:cubicBezTo>
                  <a:pt x="63999" y="230056"/>
                  <a:pt x="73631" y="238833"/>
                  <a:pt x="85060" y="244548"/>
                </a:cubicBezTo>
                <a:cubicBezTo>
                  <a:pt x="100317" y="252176"/>
                  <a:pt x="145857" y="262405"/>
                  <a:pt x="159488" y="265813"/>
                </a:cubicBezTo>
                <a:cubicBezTo>
                  <a:pt x="209277" y="225076"/>
                  <a:pt x="264603" y="177061"/>
                  <a:pt x="318977" y="138223"/>
                </a:cubicBezTo>
                <a:cubicBezTo>
                  <a:pt x="329375" y="130796"/>
                  <a:pt x="340242" y="124046"/>
                  <a:pt x="350874" y="116958"/>
                </a:cubicBezTo>
                <a:cubicBezTo>
                  <a:pt x="411814" y="25547"/>
                  <a:pt x="330671" y="133119"/>
                  <a:pt x="404037" y="74427"/>
                </a:cubicBezTo>
                <a:cubicBezTo>
                  <a:pt x="414015" y="66444"/>
                  <a:pt x="416266" y="51566"/>
                  <a:pt x="425302" y="42530"/>
                </a:cubicBezTo>
                <a:cubicBezTo>
                  <a:pt x="463098" y="4735"/>
                  <a:pt x="457200" y="41032"/>
                  <a:pt x="457200" y="0"/>
                </a:cubicBezTo>
              </a:path>
            </a:pathLst>
          </a:cu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95348" y="4941168"/>
            <a:ext cx="457533" cy="354417"/>
          </a:xfrm>
          <a:custGeom>
            <a:avLst/>
            <a:gdLst>
              <a:gd name="connsiteX0" fmla="*/ 0 w 457533"/>
              <a:gd name="connsiteY0" fmla="*/ 191386 h 265813"/>
              <a:gd name="connsiteX1" fmla="*/ 53163 w 457533"/>
              <a:gd name="connsiteY1" fmla="*/ 223283 h 265813"/>
              <a:gd name="connsiteX2" fmla="*/ 85060 w 457533"/>
              <a:gd name="connsiteY2" fmla="*/ 244548 h 265813"/>
              <a:gd name="connsiteX3" fmla="*/ 159488 w 457533"/>
              <a:gd name="connsiteY3" fmla="*/ 265813 h 265813"/>
              <a:gd name="connsiteX4" fmla="*/ 318977 w 457533"/>
              <a:gd name="connsiteY4" fmla="*/ 138223 h 265813"/>
              <a:gd name="connsiteX5" fmla="*/ 350874 w 457533"/>
              <a:gd name="connsiteY5" fmla="*/ 116958 h 265813"/>
              <a:gd name="connsiteX6" fmla="*/ 404037 w 457533"/>
              <a:gd name="connsiteY6" fmla="*/ 74427 h 265813"/>
              <a:gd name="connsiteX7" fmla="*/ 425302 w 457533"/>
              <a:gd name="connsiteY7" fmla="*/ 42530 h 265813"/>
              <a:gd name="connsiteX8" fmla="*/ 457200 w 457533"/>
              <a:gd name="connsiteY8" fmla="*/ 0 h 26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533" h="265813">
                <a:moveTo>
                  <a:pt x="0" y="191386"/>
                </a:moveTo>
                <a:cubicBezTo>
                  <a:pt x="17721" y="202018"/>
                  <a:pt x="35638" y="212330"/>
                  <a:pt x="53163" y="223283"/>
                </a:cubicBezTo>
                <a:cubicBezTo>
                  <a:pt x="63999" y="230056"/>
                  <a:pt x="73631" y="238833"/>
                  <a:pt x="85060" y="244548"/>
                </a:cubicBezTo>
                <a:cubicBezTo>
                  <a:pt x="100317" y="252176"/>
                  <a:pt x="145857" y="262405"/>
                  <a:pt x="159488" y="265813"/>
                </a:cubicBezTo>
                <a:cubicBezTo>
                  <a:pt x="209277" y="225076"/>
                  <a:pt x="264603" y="177061"/>
                  <a:pt x="318977" y="138223"/>
                </a:cubicBezTo>
                <a:cubicBezTo>
                  <a:pt x="329375" y="130796"/>
                  <a:pt x="340242" y="124046"/>
                  <a:pt x="350874" y="116958"/>
                </a:cubicBezTo>
                <a:cubicBezTo>
                  <a:pt x="411814" y="25547"/>
                  <a:pt x="330671" y="133119"/>
                  <a:pt x="404037" y="74427"/>
                </a:cubicBezTo>
                <a:cubicBezTo>
                  <a:pt x="414015" y="66444"/>
                  <a:pt x="416266" y="51566"/>
                  <a:pt x="425302" y="42530"/>
                </a:cubicBezTo>
                <a:cubicBezTo>
                  <a:pt x="463098" y="4735"/>
                  <a:pt x="457200" y="41032"/>
                  <a:pt x="457200" y="0"/>
                </a:cubicBezTo>
              </a:path>
            </a:pathLst>
          </a:cu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7139564" y="4941168"/>
            <a:ext cx="457533" cy="354417"/>
          </a:xfrm>
          <a:custGeom>
            <a:avLst/>
            <a:gdLst>
              <a:gd name="connsiteX0" fmla="*/ 0 w 457533"/>
              <a:gd name="connsiteY0" fmla="*/ 191386 h 265813"/>
              <a:gd name="connsiteX1" fmla="*/ 53163 w 457533"/>
              <a:gd name="connsiteY1" fmla="*/ 223283 h 265813"/>
              <a:gd name="connsiteX2" fmla="*/ 85060 w 457533"/>
              <a:gd name="connsiteY2" fmla="*/ 244548 h 265813"/>
              <a:gd name="connsiteX3" fmla="*/ 159488 w 457533"/>
              <a:gd name="connsiteY3" fmla="*/ 265813 h 265813"/>
              <a:gd name="connsiteX4" fmla="*/ 318977 w 457533"/>
              <a:gd name="connsiteY4" fmla="*/ 138223 h 265813"/>
              <a:gd name="connsiteX5" fmla="*/ 350874 w 457533"/>
              <a:gd name="connsiteY5" fmla="*/ 116958 h 265813"/>
              <a:gd name="connsiteX6" fmla="*/ 404037 w 457533"/>
              <a:gd name="connsiteY6" fmla="*/ 74427 h 265813"/>
              <a:gd name="connsiteX7" fmla="*/ 425302 w 457533"/>
              <a:gd name="connsiteY7" fmla="*/ 42530 h 265813"/>
              <a:gd name="connsiteX8" fmla="*/ 457200 w 457533"/>
              <a:gd name="connsiteY8" fmla="*/ 0 h 26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533" h="265813">
                <a:moveTo>
                  <a:pt x="0" y="191386"/>
                </a:moveTo>
                <a:cubicBezTo>
                  <a:pt x="17721" y="202018"/>
                  <a:pt x="35638" y="212330"/>
                  <a:pt x="53163" y="223283"/>
                </a:cubicBezTo>
                <a:cubicBezTo>
                  <a:pt x="63999" y="230056"/>
                  <a:pt x="73631" y="238833"/>
                  <a:pt x="85060" y="244548"/>
                </a:cubicBezTo>
                <a:cubicBezTo>
                  <a:pt x="100317" y="252176"/>
                  <a:pt x="145857" y="262405"/>
                  <a:pt x="159488" y="265813"/>
                </a:cubicBezTo>
                <a:cubicBezTo>
                  <a:pt x="209277" y="225076"/>
                  <a:pt x="264603" y="177061"/>
                  <a:pt x="318977" y="138223"/>
                </a:cubicBezTo>
                <a:cubicBezTo>
                  <a:pt x="329375" y="130796"/>
                  <a:pt x="340242" y="124046"/>
                  <a:pt x="350874" y="116958"/>
                </a:cubicBezTo>
                <a:cubicBezTo>
                  <a:pt x="411814" y="25547"/>
                  <a:pt x="330671" y="133119"/>
                  <a:pt x="404037" y="74427"/>
                </a:cubicBezTo>
                <a:cubicBezTo>
                  <a:pt x="414015" y="66444"/>
                  <a:pt x="416266" y="51566"/>
                  <a:pt x="425302" y="42530"/>
                </a:cubicBezTo>
                <a:cubicBezTo>
                  <a:pt x="463098" y="4735"/>
                  <a:pt x="457200" y="41032"/>
                  <a:pt x="457200" y="0"/>
                </a:cubicBezTo>
              </a:path>
            </a:pathLst>
          </a:cu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5771412" y="5373216"/>
            <a:ext cx="457533" cy="354417"/>
          </a:xfrm>
          <a:custGeom>
            <a:avLst/>
            <a:gdLst>
              <a:gd name="connsiteX0" fmla="*/ 0 w 457533"/>
              <a:gd name="connsiteY0" fmla="*/ 191386 h 265813"/>
              <a:gd name="connsiteX1" fmla="*/ 53163 w 457533"/>
              <a:gd name="connsiteY1" fmla="*/ 223283 h 265813"/>
              <a:gd name="connsiteX2" fmla="*/ 85060 w 457533"/>
              <a:gd name="connsiteY2" fmla="*/ 244548 h 265813"/>
              <a:gd name="connsiteX3" fmla="*/ 159488 w 457533"/>
              <a:gd name="connsiteY3" fmla="*/ 265813 h 265813"/>
              <a:gd name="connsiteX4" fmla="*/ 318977 w 457533"/>
              <a:gd name="connsiteY4" fmla="*/ 138223 h 265813"/>
              <a:gd name="connsiteX5" fmla="*/ 350874 w 457533"/>
              <a:gd name="connsiteY5" fmla="*/ 116958 h 265813"/>
              <a:gd name="connsiteX6" fmla="*/ 404037 w 457533"/>
              <a:gd name="connsiteY6" fmla="*/ 74427 h 265813"/>
              <a:gd name="connsiteX7" fmla="*/ 425302 w 457533"/>
              <a:gd name="connsiteY7" fmla="*/ 42530 h 265813"/>
              <a:gd name="connsiteX8" fmla="*/ 457200 w 457533"/>
              <a:gd name="connsiteY8" fmla="*/ 0 h 26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533" h="265813">
                <a:moveTo>
                  <a:pt x="0" y="191386"/>
                </a:moveTo>
                <a:cubicBezTo>
                  <a:pt x="17721" y="202018"/>
                  <a:pt x="35638" y="212330"/>
                  <a:pt x="53163" y="223283"/>
                </a:cubicBezTo>
                <a:cubicBezTo>
                  <a:pt x="63999" y="230056"/>
                  <a:pt x="73631" y="238833"/>
                  <a:pt x="85060" y="244548"/>
                </a:cubicBezTo>
                <a:cubicBezTo>
                  <a:pt x="100317" y="252176"/>
                  <a:pt x="145857" y="262405"/>
                  <a:pt x="159488" y="265813"/>
                </a:cubicBezTo>
                <a:cubicBezTo>
                  <a:pt x="209277" y="225076"/>
                  <a:pt x="264603" y="177061"/>
                  <a:pt x="318977" y="138223"/>
                </a:cubicBezTo>
                <a:cubicBezTo>
                  <a:pt x="329375" y="130796"/>
                  <a:pt x="340242" y="124046"/>
                  <a:pt x="350874" y="116958"/>
                </a:cubicBezTo>
                <a:cubicBezTo>
                  <a:pt x="411814" y="25547"/>
                  <a:pt x="330671" y="133119"/>
                  <a:pt x="404037" y="74427"/>
                </a:cubicBezTo>
                <a:cubicBezTo>
                  <a:pt x="414015" y="66444"/>
                  <a:pt x="416266" y="51566"/>
                  <a:pt x="425302" y="42530"/>
                </a:cubicBezTo>
                <a:cubicBezTo>
                  <a:pt x="463098" y="4735"/>
                  <a:pt x="457200" y="41032"/>
                  <a:pt x="457200" y="0"/>
                </a:cubicBezTo>
              </a:path>
            </a:pathLst>
          </a:cu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323140" y="5666871"/>
            <a:ext cx="457533" cy="354417"/>
          </a:xfrm>
          <a:custGeom>
            <a:avLst/>
            <a:gdLst>
              <a:gd name="connsiteX0" fmla="*/ 0 w 457533"/>
              <a:gd name="connsiteY0" fmla="*/ 191386 h 265813"/>
              <a:gd name="connsiteX1" fmla="*/ 53163 w 457533"/>
              <a:gd name="connsiteY1" fmla="*/ 223283 h 265813"/>
              <a:gd name="connsiteX2" fmla="*/ 85060 w 457533"/>
              <a:gd name="connsiteY2" fmla="*/ 244548 h 265813"/>
              <a:gd name="connsiteX3" fmla="*/ 159488 w 457533"/>
              <a:gd name="connsiteY3" fmla="*/ 265813 h 265813"/>
              <a:gd name="connsiteX4" fmla="*/ 318977 w 457533"/>
              <a:gd name="connsiteY4" fmla="*/ 138223 h 265813"/>
              <a:gd name="connsiteX5" fmla="*/ 350874 w 457533"/>
              <a:gd name="connsiteY5" fmla="*/ 116958 h 265813"/>
              <a:gd name="connsiteX6" fmla="*/ 404037 w 457533"/>
              <a:gd name="connsiteY6" fmla="*/ 74427 h 265813"/>
              <a:gd name="connsiteX7" fmla="*/ 425302 w 457533"/>
              <a:gd name="connsiteY7" fmla="*/ 42530 h 265813"/>
              <a:gd name="connsiteX8" fmla="*/ 457200 w 457533"/>
              <a:gd name="connsiteY8" fmla="*/ 0 h 26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533" h="265813">
                <a:moveTo>
                  <a:pt x="0" y="191386"/>
                </a:moveTo>
                <a:cubicBezTo>
                  <a:pt x="17721" y="202018"/>
                  <a:pt x="35638" y="212330"/>
                  <a:pt x="53163" y="223283"/>
                </a:cubicBezTo>
                <a:cubicBezTo>
                  <a:pt x="63999" y="230056"/>
                  <a:pt x="73631" y="238833"/>
                  <a:pt x="85060" y="244548"/>
                </a:cubicBezTo>
                <a:cubicBezTo>
                  <a:pt x="100317" y="252176"/>
                  <a:pt x="145857" y="262405"/>
                  <a:pt x="159488" y="265813"/>
                </a:cubicBezTo>
                <a:cubicBezTo>
                  <a:pt x="209277" y="225076"/>
                  <a:pt x="264603" y="177061"/>
                  <a:pt x="318977" y="138223"/>
                </a:cubicBezTo>
                <a:cubicBezTo>
                  <a:pt x="329375" y="130796"/>
                  <a:pt x="340242" y="124046"/>
                  <a:pt x="350874" y="116958"/>
                </a:cubicBezTo>
                <a:cubicBezTo>
                  <a:pt x="411814" y="25547"/>
                  <a:pt x="330671" y="133119"/>
                  <a:pt x="404037" y="74427"/>
                </a:cubicBezTo>
                <a:cubicBezTo>
                  <a:pt x="414015" y="66444"/>
                  <a:pt x="416266" y="51566"/>
                  <a:pt x="425302" y="42530"/>
                </a:cubicBezTo>
                <a:cubicBezTo>
                  <a:pt x="463098" y="4735"/>
                  <a:pt x="457200" y="41032"/>
                  <a:pt x="457200" y="0"/>
                </a:cubicBezTo>
              </a:path>
            </a:pathLst>
          </a:cu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9487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 accel="8000" decel="8000" fill="hold" nodeType="clickEffect">
                                  <p:stCondLst>
                                    <p:cond delay="0"/>
                                  </p:stCondLst>
                                  <p:iterate type="wd">
                                    <p:tmPct val="10000"/>
                                  </p:iterate>
                                  <p:childTnLst>
                                    <p:set>
                                      <p:cBhvr>
                                        <p:cTn id="13" dur="1" fill="hold">
                                          <p:stCondLst>
                                            <p:cond delay="0"/>
                                          </p:stCondLst>
                                        </p:cTn>
                                        <p:tgtEl>
                                          <p:spTgt spid="13315">
                                            <p:txEl>
                                              <p:pRg st="0" end="0"/>
                                            </p:txEl>
                                          </p:spTgt>
                                        </p:tgtEl>
                                        <p:attrNameLst>
                                          <p:attrName>style.visibility</p:attrName>
                                        </p:attrNameLst>
                                      </p:cBhvr>
                                      <p:to>
                                        <p:strVal val="visible"/>
                                      </p:to>
                                    </p:set>
                                    <p:anim calcmode="lin" valueType="num">
                                      <p:cBhvr additive="base">
                                        <p:cTn id="14"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3315">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accel="8000" decel="8000" fill="hold" nodeType="withEffect">
                                  <p:stCondLst>
                                    <p:cond delay="0"/>
                                  </p:stCondLst>
                                  <p:iterate type="wd">
                                    <p:tmPct val="10000"/>
                                  </p:iterate>
                                  <p:childTnLst>
                                    <p:set>
                                      <p:cBhvr>
                                        <p:cTn id="17" dur="1" fill="hold">
                                          <p:stCondLst>
                                            <p:cond delay="0"/>
                                          </p:stCondLst>
                                        </p:cTn>
                                        <p:tgtEl>
                                          <p:spTgt spid="13315">
                                            <p:txEl>
                                              <p:pRg st="1" end="1"/>
                                            </p:txEl>
                                          </p:spTgt>
                                        </p:tgtEl>
                                        <p:attrNameLst>
                                          <p:attrName>style.visibility</p:attrName>
                                        </p:attrNameLst>
                                      </p:cBhvr>
                                      <p:to>
                                        <p:strVal val="visible"/>
                                      </p:to>
                                    </p:set>
                                    <p:anim calcmode="lin" valueType="num">
                                      <p:cBhvr additive="base">
                                        <p:cTn id="18"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1500"/>
                                        <p:tgtEl>
                                          <p:spTgt spid="6"/>
                                        </p:tgtEl>
                                      </p:cBhvr>
                                    </p:animEffect>
                                  </p:childTnLst>
                                </p:cTn>
                              </p:par>
                              <p:par>
                                <p:cTn id="32" presetID="1" presetClass="entr" presetSubtype="0" fill="hold"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75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75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75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75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75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0" grpId="0"/>
      <p:bldP spid="2" grpId="0" animBg="1"/>
      <p:bldP spid="9"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altLang="zh-CN" sz="4000" dirty="0"/>
              <a:t>4.</a:t>
            </a:r>
            <a:r>
              <a:rPr lang="zh-CN" altLang="en-US" sz="4000" dirty="0"/>
              <a:t>实例：</a:t>
            </a:r>
            <a:r>
              <a:rPr lang="en-US" altLang="zh-CN" sz="4000" dirty="0"/>
              <a:t>x86</a:t>
            </a:r>
            <a:r>
              <a:rPr lang="zh-CN" altLang="en-US" sz="4000" dirty="0"/>
              <a:t>系列处理器</a:t>
            </a:r>
          </a:p>
        </p:txBody>
      </p:sp>
      <p:sp>
        <p:nvSpPr>
          <p:cNvPr id="1028" name="Rectangle 3"/>
          <p:cNvSpPr>
            <a:spLocks noGrp="1" noChangeArrowheads="1"/>
          </p:cNvSpPr>
          <p:nvPr>
            <p:ph idx="1"/>
          </p:nvPr>
        </p:nvSpPr>
        <p:spPr>
          <a:xfrm>
            <a:off x="755576" y="1607016"/>
            <a:ext cx="7643192" cy="4846320"/>
          </a:xfrm>
        </p:spPr>
        <p:txBody>
          <a:bodyPr>
            <a:noAutofit/>
          </a:bodyPr>
          <a:lstStyle/>
          <a:p>
            <a:pPr>
              <a:lnSpc>
                <a:spcPct val="120000"/>
              </a:lnSpc>
              <a:spcBef>
                <a:spcPts val="0"/>
              </a:spcBef>
            </a:pPr>
            <a:r>
              <a:rPr lang="en-US" altLang="zh-CN" sz="2400" b="1" dirty="0"/>
              <a:t>X86</a:t>
            </a:r>
            <a:r>
              <a:rPr lang="zh-CN" altLang="en-US" sz="2400" b="1" dirty="0"/>
              <a:t>支持</a:t>
            </a:r>
            <a:r>
              <a:rPr lang="en-US" altLang="zh-CN" sz="2400" b="1" dirty="0"/>
              <a:t>4</a:t>
            </a:r>
            <a:r>
              <a:rPr lang="zh-CN" altLang="en-US" sz="2400" b="1" dirty="0"/>
              <a:t>个处理器特权级别</a:t>
            </a:r>
            <a:endParaRPr lang="en-US" altLang="zh-CN" sz="2400" b="1" dirty="0"/>
          </a:p>
          <a:p>
            <a:pPr marL="0" indent="0">
              <a:lnSpc>
                <a:spcPct val="120000"/>
              </a:lnSpc>
              <a:spcBef>
                <a:spcPts val="0"/>
              </a:spcBef>
              <a:buNone/>
            </a:pPr>
            <a:r>
              <a:rPr lang="en-US" altLang="zh-CN" sz="2400" b="1" dirty="0"/>
              <a:t>      </a:t>
            </a:r>
            <a:r>
              <a:rPr lang="zh-CN" altLang="en-US" sz="2400" b="1" dirty="0"/>
              <a:t>特权环：</a:t>
            </a:r>
            <a:r>
              <a:rPr lang="en-US" altLang="zh-CN" sz="2400" b="1" dirty="0"/>
              <a:t>R0</a:t>
            </a:r>
            <a:r>
              <a:rPr lang="zh-CN" altLang="en-US" sz="2400" b="1" dirty="0"/>
              <a:t>、</a:t>
            </a:r>
            <a:r>
              <a:rPr lang="en-US" altLang="zh-CN" sz="2400" b="1" dirty="0"/>
              <a:t>R1</a:t>
            </a:r>
            <a:r>
              <a:rPr lang="zh-CN" altLang="en-US" sz="2400" b="1" dirty="0"/>
              <a:t>、</a:t>
            </a:r>
            <a:r>
              <a:rPr lang="en-US" altLang="zh-CN" sz="2400" b="1" dirty="0"/>
              <a:t>R2</a:t>
            </a:r>
            <a:r>
              <a:rPr lang="zh-CN" altLang="en-US" sz="2400" b="1" dirty="0"/>
              <a:t>和</a:t>
            </a:r>
            <a:r>
              <a:rPr lang="en-US" altLang="zh-CN" sz="2400" b="1" dirty="0"/>
              <a:t>R3</a:t>
            </a:r>
            <a:endParaRPr lang="zh-CN" altLang="en-US" sz="2400" b="1" dirty="0"/>
          </a:p>
          <a:p>
            <a:pPr lvl="1">
              <a:lnSpc>
                <a:spcPct val="120000"/>
              </a:lnSpc>
              <a:spcBef>
                <a:spcPts val="0"/>
              </a:spcBef>
            </a:pPr>
            <a:r>
              <a:rPr lang="zh-CN" altLang="en-US" sz="2400" b="1" dirty="0">
                <a:solidFill>
                  <a:srgbClr val="7030A0"/>
                </a:solidFill>
              </a:rPr>
              <a:t>从</a:t>
            </a:r>
            <a:r>
              <a:rPr lang="en-US" altLang="zh-CN" sz="2400" b="1" dirty="0">
                <a:solidFill>
                  <a:srgbClr val="7030A0"/>
                </a:solidFill>
              </a:rPr>
              <a:t>R0</a:t>
            </a:r>
            <a:r>
              <a:rPr lang="zh-CN" altLang="en-US" sz="2400" b="1" dirty="0">
                <a:solidFill>
                  <a:srgbClr val="7030A0"/>
                </a:solidFill>
              </a:rPr>
              <a:t>到</a:t>
            </a:r>
            <a:r>
              <a:rPr lang="en-US" altLang="zh-CN" sz="2400" b="1" dirty="0">
                <a:solidFill>
                  <a:srgbClr val="7030A0"/>
                </a:solidFill>
              </a:rPr>
              <a:t>R3</a:t>
            </a:r>
            <a:r>
              <a:rPr lang="zh-CN" altLang="en-US" sz="2400" b="1" dirty="0">
                <a:solidFill>
                  <a:srgbClr val="7030A0"/>
                </a:solidFill>
              </a:rPr>
              <a:t>，特权能力由高到低</a:t>
            </a:r>
          </a:p>
          <a:p>
            <a:pPr lvl="1">
              <a:lnSpc>
                <a:spcPct val="120000"/>
              </a:lnSpc>
              <a:spcBef>
                <a:spcPts val="0"/>
              </a:spcBef>
            </a:pPr>
            <a:r>
              <a:rPr lang="en-US" altLang="zh-CN" sz="2400" b="1" dirty="0">
                <a:solidFill>
                  <a:srgbClr val="7030A0"/>
                </a:solidFill>
              </a:rPr>
              <a:t>R0</a:t>
            </a:r>
            <a:r>
              <a:rPr lang="zh-CN" altLang="en-US" sz="2400" b="1" dirty="0">
                <a:solidFill>
                  <a:srgbClr val="7030A0"/>
                </a:solidFill>
              </a:rPr>
              <a:t>相当于内核态；</a:t>
            </a:r>
            <a:r>
              <a:rPr lang="en-US" altLang="zh-CN" sz="2400" b="1" dirty="0">
                <a:solidFill>
                  <a:srgbClr val="7030A0"/>
                </a:solidFill>
              </a:rPr>
              <a:t>R3</a:t>
            </a:r>
            <a:r>
              <a:rPr lang="zh-CN" altLang="en-US" sz="2400" b="1" dirty="0">
                <a:solidFill>
                  <a:srgbClr val="7030A0"/>
                </a:solidFill>
              </a:rPr>
              <a:t>相当于用户态；</a:t>
            </a:r>
            <a:r>
              <a:rPr lang="en-US" altLang="zh-CN" sz="2400" b="1" dirty="0">
                <a:solidFill>
                  <a:srgbClr val="7030A0"/>
                </a:solidFill>
              </a:rPr>
              <a:t>R1</a:t>
            </a:r>
            <a:r>
              <a:rPr lang="zh-CN" altLang="en-US" sz="2400" b="1" dirty="0">
                <a:solidFill>
                  <a:srgbClr val="7030A0"/>
                </a:solidFill>
              </a:rPr>
              <a:t>和</a:t>
            </a:r>
            <a:r>
              <a:rPr lang="en-US" altLang="zh-CN" sz="2400" b="1" dirty="0">
                <a:solidFill>
                  <a:srgbClr val="7030A0"/>
                </a:solidFill>
              </a:rPr>
              <a:t>R2</a:t>
            </a:r>
            <a:r>
              <a:rPr lang="zh-CN" altLang="en-US" sz="2400" b="1" dirty="0">
                <a:solidFill>
                  <a:srgbClr val="7030A0"/>
                </a:solidFill>
              </a:rPr>
              <a:t>则介于两者之间</a:t>
            </a:r>
            <a:endParaRPr lang="en-US" altLang="zh-CN" sz="2400" b="1" dirty="0">
              <a:solidFill>
                <a:srgbClr val="7030A0"/>
              </a:solidFill>
            </a:endParaRPr>
          </a:p>
          <a:p>
            <a:pPr lvl="1">
              <a:lnSpc>
                <a:spcPct val="120000"/>
              </a:lnSpc>
              <a:spcBef>
                <a:spcPts val="0"/>
              </a:spcBef>
            </a:pPr>
            <a:r>
              <a:rPr lang="zh-CN" altLang="en-US" sz="2400" b="1" dirty="0">
                <a:solidFill>
                  <a:srgbClr val="7030A0"/>
                </a:solidFill>
              </a:rPr>
              <a:t>不同级别能够运行的指令集合不同</a:t>
            </a:r>
            <a:endParaRPr lang="en-US" altLang="zh-CN" sz="2400" b="1" dirty="0">
              <a:solidFill>
                <a:srgbClr val="7030A0"/>
              </a:solidFill>
            </a:endParaRPr>
          </a:p>
          <a:p>
            <a:pPr lvl="1">
              <a:lnSpc>
                <a:spcPct val="120000"/>
              </a:lnSpc>
              <a:spcBef>
                <a:spcPts val="0"/>
              </a:spcBef>
            </a:pPr>
            <a:endParaRPr lang="en-US" altLang="zh-CN" sz="2400" b="1" dirty="0">
              <a:solidFill>
                <a:srgbClr val="7030A0"/>
              </a:solidFill>
            </a:endParaRPr>
          </a:p>
          <a:p>
            <a:pPr>
              <a:lnSpc>
                <a:spcPct val="120000"/>
              </a:lnSpc>
              <a:spcBef>
                <a:spcPts val="0"/>
              </a:spcBef>
            </a:pPr>
            <a:r>
              <a:rPr lang="zh-CN" altLang="en-US" sz="2400" b="1" dirty="0"/>
              <a:t>目前大多数基于</a:t>
            </a:r>
            <a:r>
              <a:rPr lang="en-US" altLang="zh-CN" sz="2400" b="1" dirty="0"/>
              <a:t>x86</a:t>
            </a:r>
            <a:r>
              <a:rPr lang="zh-CN" altLang="en-US" sz="2400" b="1" dirty="0"/>
              <a:t>处理器的操作系统</a:t>
            </a:r>
            <a:endParaRPr lang="en-US" altLang="zh-CN" sz="2400" b="1" dirty="0"/>
          </a:p>
          <a:p>
            <a:pPr marL="0" indent="0">
              <a:lnSpc>
                <a:spcPct val="120000"/>
              </a:lnSpc>
              <a:spcBef>
                <a:spcPts val="0"/>
              </a:spcBef>
              <a:buNone/>
            </a:pPr>
            <a:r>
              <a:rPr lang="zh-CN" altLang="en-US" sz="2400" b="1" dirty="0"/>
              <a:t>    </a:t>
            </a:r>
            <a:r>
              <a:rPr lang="zh-CN" altLang="en-US" sz="2400" b="1" dirty="0">
                <a:solidFill>
                  <a:srgbClr val="C00000"/>
                </a:solidFill>
              </a:rPr>
              <a:t>只用了</a:t>
            </a:r>
            <a:r>
              <a:rPr lang="en-US" altLang="zh-CN" sz="2400" b="1" dirty="0">
                <a:solidFill>
                  <a:srgbClr val="C00000"/>
                </a:solidFill>
              </a:rPr>
              <a:t>R0</a:t>
            </a:r>
            <a:r>
              <a:rPr lang="zh-CN" altLang="en-US" sz="2400" b="1" dirty="0">
                <a:solidFill>
                  <a:srgbClr val="C00000"/>
                </a:solidFill>
              </a:rPr>
              <a:t>和</a:t>
            </a:r>
            <a:r>
              <a:rPr lang="en-US" altLang="zh-CN" sz="2400" b="1" dirty="0">
                <a:solidFill>
                  <a:srgbClr val="C00000"/>
                </a:solidFill>
              </a:rPr>
              <a:t>R3</a:t>
            </a:r>
            <a:r>
              <a:rPr lang="zh-CN" altLang="en-US" sz="2400" b="1" dirty="0">
                <a:solidFill>
                  <a:srgbClr val="C00000"/>
                </a:solidFill>
              </a:rPr>
              <a:t>两个特权级别</a:t>
            </a:r>
          </a:p>
          <a:p>
            <a:pPr marL="292608" lvl="1" indent="0">
              <a:lnSpc>
                <a:spcPct val="120000"/>
              </a:lnSpc>
              <a:spcBef>
                <a:spcPts val="0"/>
              </a:spcBef>
              <a:buNone/>
            </a:pPr>
            <a:endParaRPr lang="zh-CN" altLang="en-US" sz="2400" b="1" dirty="0">
              <a:solidFill>
                <a:srgbClr val="7030A0"/>
              </a:solidFill>
            </a:endParaRPr>
          </a:p>
        </p:txBody>
      </p:sp>
      <p:cxnSp>
        <p:nvCxnSpPr>
          <p:cNvPr id="3" name="直接连接符 2"/>
          <p:cNvCxnSpPr/>
          <p:nvPr/>
        </p:nvCxnSpPr>
        <p:spPr>
          <a:xfrm>
            <a:off x="1413992" y="3395915"/>
            <a:ext cx="219249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6524" y="3395915"/>
            <a:ext cx="21602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 name="图示 1"/>
          <p:cNvGraphicFramePr/>
          <p:nvPr>
            <p:extLst>
              <p:ext uri="{D42A27DB-BD31-4B8C-83A1-F6EECF244321}">
                <p14:modId xmlns="" xmlns:p14="http://schemas.microsoft.com/office/powerpoint/2010/main" val="706595675"/>
              </p:ext>
            </p:extLst>
          </p:nvPr>
        </p:nvGraphicFramePr>
        <p:xfrm>
          <a:off x="6300192" y="3428167"/>
          <a:ext cx="3312368" cy="297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17891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out)">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028">
                                            <p:txEl>
                                              <p:pRg st="6" end="6"/>
                                            </p:txEl>
                                          </p:spTgt>
                                        </p:tgtEl>
                                        <p:attrNameLst>
                                          <p:attrName>style.visibility</p:attrName>
                                        </p:attrNameLst>
                                      </p:cBhvr>
                                      <p:to>
                                        <p:strVal val="visible"/>
                                      </p:to>
                                    </p:set>
                                    <p:animEffect transition="in" filter="barn(outVertical)">
                                      <p:cBhvr>
                                        <p:cTn id="22" dur="1000"/>
                                        <p:tgtEl>
                                          <p:spTgt spid="1028">
                                            <p:txEl>
                                              <p:pRg st="6" end="6"/>
                                            </p:txEl>
                                          </p:spTgt>
                                        </p:tgtEl>
                                      </p:cBhvr>
                                    </p:animEffect>
                                  </p:childTnLst>
                                </p:cTn>
                              </p:par>
                              <p:par>
                                <p:cTn id="23" presetID="16" presetClass="entr" presetSubtype="37" fill="hold" nodeType="withEffect">
                                  <p:stCondLst>
                                    <p:cond delay="0"/>
                                  </p:stCondLst>
                                  <p:childTnLst>
                                    <p:set>
                                      <p:cBhvr>
                                        <p:cTn id="24" dur="1" fill="hold">
                                          <p:stCondLst>
                                            <p:cond delay="0"/>
                                          </p:stCondLst>
                                        </p:cTn>
                                        <p:tgtEl>
                                          <p:spTgt spid="1028">
                                            <p:txEl>
                                              <p:pRg st="7" end="7"/>
                                            </p:txEl>
                                          </p:spTgt>
                                        </p:tgtEl>
                                        <p:attrNameLst>
                                          <p:attrName>style.visibility</p:attrName>
                                        </p:attrNameLst>
                                      </p:cBhvr>
                                      <p:to>
                                        <p:strVal val="visible"/>
                                      </p:to>
                                    </p:set>
                                    <p:animEffect transition="in" filter="barn(outVertical)">
                                      <p:cBhvr>
                                        <p:cTn id="25" dur="1000"/>
                                        <p:tgtEl>
                                          <p:spTgt spid="10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zh-CN" sz="4000" dirty="0"/>
              <a:t>5.CPU</a:t>
            </a:r>
            <a:r>
              <a:rPr lang="zh-CN" altLang="en-US" sz="4000" dirty="0"/>
              <a:t>状态之间的转换</a:t>
            </a:r>
          </a:p>
        </p:txBody>
      </p:sp>
      <p:sp>
        <p:nvSpPr>
          <p:cNvPr id="18435" name="Rectangle 3"/>
          <p:cNvSpPr>
            <a:spLocks noGrp="1" noChangeArrowheads="1"/>
          </p:cNvSpPr>
          <p:nvPr>
            <p:ph idx="1"/>
          </p:nvPr>
        </p:nvSpPr>
        <p:spPr>
          <a:xfrm>
            <a:off x="539552" y="1628800"/>
            <a:ext cx="7408333" cy="4209331"/>
          </a:xfrm>
        </p:spPr>
        <p:txBody>
          <a:bodyPr>
            <a:normAutofit/>
          </a:bodyPr>
          <a:lstStyle/>
          <a:p>
            <a:r>
              <a:rPr lang="zh-CN" altLang="en-US" sz="2400" b="1" dirty="0"/>
              <a:t>用户态  →  内核态  </a:t>
            </a:r>
          </a:p>
          <a:p>
            <a:pPr marL="0" indent="0">
              <a:buNone/>
            </a:pPr>
            <a:r>
              <a:rPr lang="zh-CN" altLang="en-US" sz="2400" b="1" dirty="0"/>
              <a:t>    </a:t>
            </a:r>
            <a:r>
              <a:rPr lang="zh-CN" altLang="en-US" sz="2400" b="1" dirty="0" smtClean="0"/>
              <a:t>唯一</a:t>
            </a:r>
            <a:r>
              <a:rPr lang="zh-CN" altLang="en-US" sz="2400" b="1" dirty="0"/>
              <a:t>途径   →  </a:t>
            </a:r>
            <a:r>
              <a:rPr lang="zh-CN" altLang="en-US" sz="2400" b="1" dirty="0">
                <a:solidFill>
                  <a:srgbClr val="C00000"/>
                </a:solidFill>
              </a:rPr>
              <a:t>中断</a:t>
            </a:r>
            <a:r>
              <a:rPr lang="en-US" altLang="zh-CN" sz="2400" b="1" dirty="0">
                <a:solidFill>
                  <a:srgbClr val="C00000"/>
                </a:solidFill>
              </a:rPr>
              <a:t>/</a:t>
            </a:r>
            <a:r>
              <a:rPr lang="zh-CN" altLang="en-US" sz="2400" b="1" dirty="0">
                <a:solidFill>
                  <a:srgbClr val="C00000"/>
                </a:solidFill>
              </a:rPr>
              <a:t>异常</a:t>
            </a:r>
            <a:r>
              <a:rPr lang="en-US" altLang="zh-CN" sz="2400" b="1" dirty="0">
                <a:solidFill>
                  <a:srgbClr val="C00000"/>
                </a:solidFill>
              </a:rPr>
              <a:t>/</a:t>
            </a:r>
            <a:r>
              <a:rPr lang="zh-CN" altLang="en-US" sz="2400" b="1" dirty="0">
                <a:solidFill>
                  <a:srgbClr val="C00000"/>
                </a:solidFill>
              </a:rPr>
              <a:t>陷入机制</a:t>
            </a:r>
          </a:p>
          <a:p>
            <a:r>
              <a:rPr lang="zh-CN" altLang="en-US" sz="2400" b="1" dirty="0"/>
              <a:t>内核态  →  用户态  </a:t>
            </a:r>
          </a:p>
          <a:p>
            <a:pPr marL="0" indent="0">
              <a:buNone/>
            </a:pPr>
            <a:r>
              <a:rPr lang="zh-CN" altLang="en-US" sz="2400" b="1" dirty="0"/>
              <a:t>    </a:t>
            </a:r>
            <a:r>
              <a:rPr lang="zh-CN" altLang="en-US" sz="2400" b="1" dirty="0" smtClean="0"/>
              <a:t>设置程序</a:t>
            </a:r>
            <a:r>
              <a:rPr lang="zh-CN" altLang="en-US" sz="2400" b="1" dirty="0"/>
              <a:t>状态字</a:t>
            </a:r>
            <a:r>
              <a:rPr lang="en-US" altLang="zh-CN" sz="2400" b="1" dirty="0"/>
              <a:t>PSW</a:t>
            </a:r>
            <a:endParaRPr lang="zh-CN" altLang="en-US" sz="2400" b="1" dirty="0"/>
          </a:p>
        </p:txBody>
      </p:sp>
      <p:sp>
        <p:nvSpPr>
          <p:cNvPr id="18436" name="Rectangle 4"/>
          <p:cNvSpPr>
            <a:spLocks noChangeArrowheads="1"/>
          </p:cNvSpPr>
          <p:nvPr/>
        </p:nvSpPr>
        <p:spPr bwMode="auto">
          <a:xfrm>
            <a:off x="791913" y="4101075"/>
            <a:ext cx="6480719" cy="1704189"/>
          </a:xfrm>
          <a:prstGeom prst="rect">
            <a:avLst/>
          </a:prstGeom>
          <a:solidFill>
            <a:schemeClr val="accent4">
              <a:lumMod val="20000"/>
              <a:lumOff val="80000"/>
            </a:schemeClr>
          </a:solidFill>
          <a:ln w="9525">
            <a:solidFill>
              <a:schemeClr val="folHlink"/>
            </a:solidFill>
            <a:miter lim="800000"/>
            <a:headEnd/>
            <a:tailEnd/>
          </a:ln>
        </p:spPr>
        <p:txBody>
          <a:bodyPr wrap="none" anchor="ctr"/>
          <a:lstStyle/>
          <a:p>
            <a:r>
              <a:rPr lang="zh-CN" altLang="en-US" sz="2200" b="1" dirty="0">
                <a:solidFill>
                  <a:srgbClr val="7030A0"/>
                </a:solidFill>
                <a:latin typeface="Calibri" pitchFamily="34" charset="0"/>
                <a:ea typeface="华文楷体" pitchFamily="2" charset="-122"/>
                <a:cs typeface="Calibri" pitchFamily="34" charset="0"/>
              </a:rPr>
              <a:t>一条特殊的指令：陷入指令（又称访管指令）</a:t>
            </a:r>
          </a:p>
          <a:p>
            <a:r>
              <a:rPr lang="zh-CN" altLang="en-US" sz="2200" b="1" dirty="0">
                <a:solidFill>
                  <a:srgbClr val="7030A0"/>
                </a:solidFill>
                <a:latin typeface="Calibri" pitchFamily="34" charset="0"/>
                <a:ea typeface="华文楷体" pitchFamily="2" charset="-122"/>
                <a:cs typeface="Calibri" pitchFamily="34" charset="0"/>
              </a:rPr>
              <a:t>         提供给用户程序的接口，用于调用操作系统的</a:t>
            </a:r>
            <a:endParaRPr lang="en-US" altLang="zh-CN" sz="2200" b="1" dirty="0">
              <a:solidFill>
                <a:srgbClr val="7030A0"/>
              </a:solidFill>
              <a:latin typeface="Calibri" pitchFamily="34" charset="0"/>
              <a:ea typeface="华文楷体" pitchFamily="2" charset="-122"/>
              <a:cs typeface="Calibri" pitchFamily="34" charset="0"/>
            </a:endParaRPr>
          </a:p>
          <a:p>
            <a:r>
              <a:rPr lang="zh-CN" altLang="en-US" sz="2200" b="1" dirty="0">
                <a:solidFill>
                  <a:srgbClr val="7030A0"/>
                </a:solidFill>
                <a:latin typeface="Calibri" pitchFamily="34" charset="0"/>
                <a:ea typeface="华文楷体" pitchFamily="2" charset="-122"/>
                <a:cs typeface="Calibri" pitchFamily="34" charset="0"/>
              </a:rPr>
              <a:t>功能（服务）</a:t>
            </a:r>
          </a:p>
          <a:p>
            <a:r>
              <a:rPr lang="en-US" altLang="zh-CN" sz="2200" b="1" dirty="0">
                <a:solidFill>
                  <a:srgbClr val="7030A0"/>
                </a:solidFill>
                <a:latin typeface="Calibri" pitchFamily="34" charset="0"/>
                <a:ea typeface="华文楷体" pitchFamily="2" charset="-122"/>
                <a:cs typeface="Calibri" pitchFamily="34" charset="0"/>
              </a:rPr>
              <a:t>         </a:t>
            </a:r>
            <a:r>
              <a:rPr lang="zh-CN" altLang="en-US" sz="2200" b="1" dirty="0">
                <a:solidFill>
                  <a:srgbClr val="7030A0"/>
                </a:solidFill>
                <a:latin typeface="Calibri" pitchFamily="34" charset="0"/>
                <a:ea typeface="华文楷体" pitchFamily="2" charset="-122"/>
                <a:cs typeface="Calibri" pitchFamily="34" charset="0"/>
              </a:rPr>
              <a:t>例如：</a:t>
            </a:r>
            <a:r>
              <a:rPr lang="en-US" altLang="zh-CN" sz="2200" b="1" dirty="0" err="1">
                <a:solidFill>
                  <a:srgbClr val="7030A0"/>
                </a:solidFill>
                <a:latin typeface="Calibri" pitchFamily="34" charset="0"/>
                <a:ea typeface="华文楷体" pitchFamily="2" charset="-122"/>
                <a:cs typeface="Calibri" pitchFamily="34" charset="0"/>
              </a:rPr>
              <a:t>int</a:t>
            </a:r>
            <a:r>
              <a:rPr lang="zh-CN" altLang="en-US" sz="2200" b="1" dirty="0">
                <a:solidFill>
                  <a:srgbClr val="7030A0"/>
                </a:solidFill>
                <a:latin typeface="Calibri" pitchFamily="34" charset="0"/>
                <a:ea typeface="华文楷体" pitchFamily="2" charset="-122"/>
                <a:cs typeface="Calibri" pitchFamily="34" charset="0"/>
              </a:rPr>
              <a:t>，</a:t>
            </a:r>
            <a:r>
              <a:rPr lang="en-US" altLang="zh-CN" sz="2200" b="1" dirty="0">
                <a:solidFill>
                  <a:srgbClr val="7030A0"/>
                </a:solidFill>
                <a:latin typeface="Calibri" pitchFamily="34" charset="0"/>
                <a:ea typeface="华文楷体" pitchFamily="2" charset="-122"/>
                <a:cs typeface="Calibri" pitchFamily="34" charset="0"/>
              </a:rPr>
              <a:t>trap</a:t>
            </a:r>
            <a:r>
              <a:rPr lang="zh-CN" altLang="en-US" sz="2200" b="1" dirty="0">
                <a:solidFill>
                  <a:srgbClr val="7030A0"/>
                </a:solidFill>
                <a:latin typeface="Calibri" pitchFamily="34" charset="0"/>
                <a:ea typeface="华文楷体" pitchFamily="2" charset="-122"/>
                <a:cs typeface="Calibri" pitchFamily="34" charset="0"/>
              </a:rPr>
              <a:t>，</a:t>
            </a:r>
            <a:r>
              <a:rPr lang="en-US" altLang="zh-CN" sz="2200" b="1" dirty="0" err="1">
                <a:solidFill>
                  <a:srgbClr val="7030A0"/>
                </a:solidFill>
                <a:latin typeface="Calibri" pitchFamily="34" charset="0"/>
                <a:ea typeface="华文楷体" pitchFamily="2" charset="-122"/>
                <a:cs typeface="Calibri" pitchFamily="34" charset="0"/>
              </a:rPr>
              <a:t>syscall</a:t>
            </a:r>
            <a:r>
              <a:rPr lang="zh-CN" altLang="en-US" sz="2200" b="1" dirty="0">
                <a:solidFill>
                  <a:srgbClr val="7030A0"/>
                </a:solidFill>
                <a:latin typeface="Calibri" pitchFamily="34" charset="0"/>
                <a:ea typeface="华文楷体" pitchFamily="2" charset="-122"/>
                <a:cs typeface="Calibri" pitchFamily="34" charset="0"/>
              </a:rPr>
              <a:t>，</a:t>
            </a:r>
            <a:r>
              <a:rPr lang="en-US" altLang="zh-CN" sz="2200" b="1" dirty="0" err="1">
                <a:solidFill>
                  <a:srgbClr val="7030A0"/>
                </a:solidFill>
                <a:latin typeface="Calibri" pitchFamily="34" charset="0"/>
                <a:ea typeface="华文楷体" pitchFamily="2" charset="-122"/>
                <a:cs typeface="Calibri" pitchFamily="34" charset="0"/>
              </a:rPr>
              <a:t>sysenter</a:t>
            </a:r>
            <a:r>
              <a:rPr lang="en-US" altLang="zh-CN" sz="2200" b="1" dirty="0">
                <a:solidFill>
                  <a:srgbClr val="7030A0"/>
                </a:solidFill>
                <a:latin typeface="Calibri" pitchFamily="34" charset="0"/>
                <a:ea typeface="华文楷体" pitchFamily="2" charset="-122"/>
                <a:cs typeface="Calibri" pitchFamily="34" charset="0"/>
              </a:rPr>
              <a:t>/</a:t>
            </a:r>
            <a:r>
              <a:rPr lang="en-US" altLang="zh-CN" sz="2200" b="1" dirty="0" err="1">
                <a:solidFill>
                  <a:srgbClr val="7030A0"/>
                </a:solidFill>
                <a:latin typeface="Calibri" pitchFamily="34" charset="0"/>
                <a:ea typeface="华文楷体" pitchFamily="2" charset="-122"/>
                <a:cs typeface="Calibri" pitchFamily="34" charset="0"/>
              </a:rPr>
              <a:t>sysexit</a:t>
            </a:r>
            <a:endParaRPr lang="en-US" altLang="zh-CN" sz="2200" b="1" dirty="0">
              <a:solidFill>
                <a:srgbClr val="7030A0"/>
              </a:solidFill>
              <a:latin typeface="Calibri" pitchFamily="34" charset="0"/>
              <a:ea typeface="华文楷体" pitchFamily="2" charset="-122"/>
              <a:cs typeface="Calibri" pitchFamily="34" charset="0"/>
            </a:endParaRPr>
          </a:p>
        </p:txBody>
      </p:sp>
      <p:sp>
        <p:nvSpPr>
          <p:cNvPr id="2" name="线形标注 2 1"/>
          <p:cNvSpPr/>
          <p:nvPr/>
        </p:nvSpPr>
        <p:spPr>
          <a:xfrm>
            <a:off x="6587797" y="5897893"/>
            <a:ext cx="2088232" cy="960107"/>
          </a:xfrm>
          <a:prstGeom prst="borderCallout2">
            <a:avLst>
              <a:gd name="adj1" fmla="val 18750"/>
              <a:gd name="adj2" fmla="val -8333"/>
              <a:gd name="adj3" fmla="val 18750"/>
              <a:gd name="adj4" fmla="val -16667"/>
              <a:gd name="adj5" fmla="val -132637"/>
              <a:gd name="adj6" fmla="val -45298"/>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因为内核态也被称为</a:t>
            </a:r>
            <a:r>
              <a:rPr lang="en-US" altLang="zh-CN" dirty="0">
                <a:solidFill>
                  <a:schemeClr val="tx1"/>
                </a:solidFill>
              </a:rPr>
              <a:t>supervisor mode</a:t>
            </a:r>
            <a:endParaRPr lang="zh-CN" altLang="en-US" dirty="0">
              <a:solidFill>
                <a:schemeClr val="tx1"/>
              </a:solidFill>
            </a:endParaRPr>
          </a:p>
        </p:txBody>
      </p:sp>
      <p:sp>
        <p:nvSpPr>
          <p:cNvPr id="3" name="云形 2"/>
          <p:cNvSpPr/>
          <p:nvPr/>
        </p:nvSpPr>
        <p:spPr>
          <a:xfrm>
            <a:off x="6408712" y="1412776"/>
            <a:ext cx="2915816" cy="2664296"/>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3">
                    <a:lumMod val="50000"/>
                  </a:schemeClr>
                </a:solidFill>
              </a:rPr>
              <a:t>管态、特权态、内核态、核心态、系统态</a:t>
            </a:r>
          </a:p>
          <a:p>
            <a:endParaRPr lang="en-US" altLang="zh-CN" sz="2000" b="1" dirty="0">
              <a:solidFill>
                <a:schemeClr val="accent3">
                  <a:lumMod val="50000"/>
                </a:schemeClr>
              </a:solidFill>
            </a:endParaRPr>
          </a:p>
          <a:p>
            <a:r>
              <a:rPr lang="zh-CN" altLang="en-US" sz="2000" b="1" dirty="0">
                <a:solidFill>
                  <a:schemeClr val="accent3">
                    <a:lumMod val="50000"/>
                  </a:schemeClr>
                </a:solidFill>
              </a:rPr>
              <a:t>目态、普通态、用户态</a:t>
            </a:r>
          </a:p>
        </p:txBody>
      </p:sp>
    </p:spTree>
    <p:extLst>
      <p:ext uri="{BB962C8B-B14F-4D97-AF65-F5344CB8AC3E}">
        <p14:creationId xmlns="" xmlns:p14="http://schemas.microsoft.com/office/powerpoint/2010/main" val="1307501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8435">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1000" fill="hold"/>
                                        <p:tgtEl>
                                          <p:spTgt spid="18435">
                                            <p:txEl>
                                              <p:pRg st="3" end="3"/>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8436"/>
                                        </p:tgtEl>
                                        <p:attrNameLst>
                                          <p:attrName>style.visibility</p:attrName>
                                        </p:attrNameLst>
                                      </p:cBhvr>
                                      <p:to>
                                        <p:strVal val="visible"/>
                                      </p:to>
                                    </p:set>
                                    <p:animEffect transition="in" filter="randombar(horizontal)">
                                      <p:cBhvr>
                                        <p:cTn id="15" dur="1500"/>
                                        <p:tgtEl>
                                          <p:spTgt spid="18436"/>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zh-CN" altLang="en-US" sz="4000" dirty="0"/>
              <a:t>二、中断机制</a:t>
            </a:r>
          </a:p>
        </p:txBody>
      </p:sp>
      <p:sp>
        <p:nvSpPr>
          <p:cNvPr id="19459" name="Rectangle 3"/>
          <p:cNvSpPr>
            <a:spLocks noGrp="1" noChangeArrowheads="1"/>
          </p:cNvSpPr>
          <p:nvPr>
            <p:ph idx="1"/>
          </p:nvPr>
        </p:nvSpPr>
        <p:spPr>
          <a:xfrm>
            <a:off x="539552" y="1609416"/>
            <a:ext cx="7787208" cy="4846320"/>
          </a:xfrm>
        </p:spPr>
        <p:txBody>
          <a:bodyPr>
            <a:normAutofit/>
          </a:bodyPr>
          <a:lstStyle/>
          <a:p>
            <a:r>
              <a:rPr lang="zh-CN" altLang="en-US" sz="2400" b="1" dirty="0"/>
              <a:t>中断对于操作系统的重要性</a:t>
            </a:r>
          </a:p>
          <a:p>
            <a:pPr marL="0" indent="0">
              <a:buNone/>
            </a:pPr>
            <a:r>
              <a:rPr lang="zh-CN" altLang="en-US" sz="2400" b="1" dirty="0"/>
              <a:t>        就像汽车发动机、飞机引擎</a:t>
            </a:r>
          </a:p>
          <a:p>
            <a:pPr marL="0" indent="0">
              <a:buNone/>
            </a:pPr>
            <a:r>
              <a:rPr lang="zh-CN" altLang="en-US" sz="2400" b="1" dirty="0"/>
              <a:t>   </a:t>
            </a:r>
            <a:r>
              <a:rPr lang="zh-CN" altLang="en-US" sz="2400" b="1" dirty="0" smtClean="0"/>
              <a:t>→→ </a:t>
            </a:r>
            <a:r>
              <a:rPr lang="zh-CN" altLang="en-US" sz="2400" b="1" dirty="0"/>
              <a:t>操作系统是由“中断驱动”或 “</a:t>
            </a:r>
            <a:r>
              <a:rPr lang="zh-CN" altLang="en-US" sz="2400" b="1" dirty="0">
                <a:solidFill>
                  <a:srgbClr val="0000CC"/>
                </a:solidFill>
              </a:rPr>
              <a:t>事件驱动</a:t>
            </a:r>
            <a:r>
              <a:rPr lang="zh-CN" altLang="en-US" sz="2400" b="1" dirty="0"/>
              <a:t>”的</a:t>
            </a:r>
          </a:p>
          <a:p>
            <a:endParaRPr lang="zh-CN" altLang="en-US" sz="2400" b="1" dirty="0"/>
          </a:p>
          <a:p>
            <a:pPr marL="0" indent="0">
              <a:buNone/>
            </a:pPr>
            <a:r>
              <a:rPr lang="zh-CN" altLang="en-US" sz="2400" b="1" dirty="0"/>
              <a:t>主要作用</a:t>
            </a:r>
          </a:p>
          <a:p>
            <a:r>
              <a:rPr lang="zh-CN" altLang="en-US" sz="2400" b="1" dirty="0"/>
              <a:t>及时处理设备发来的中断请求</a:t>
            </a:r>
          </a:p>
          <a:p>
            <a:r>
              <a:rPr lang="zh-CN" altLang="en-US" sz="2400" b="1" dirty="0"/>
              <a:t>可使</a:t>
            </a:r>
            <a:r>
              <a:rPr lang="en-US" altLang="zh-CN" sz="2400" b="1" dirty="0"/>
              <a:t>OS</a:t>
            </a:r>
            <a:r>
              <a:rPr lang="zh-CN" altLang="en-US" sz="2400" b="1" dirty="0"/>
              <a:t>可以捕获用户程序提出的服务请求</a:t>
            </a:r>
          </a:p>
          <a:p>
            <a:r>
              <a:rPr lang="zh-CN" altLang="en-US" sz="2400" b="1" dirty="0"/>
              <a:t>防止用户程序执行过程中的破坏性活动  </a:t>
            </a:r>
            <a:r>
              <a:rPr lang="en-US" altLang="zh-CN" sz="2400" b="1" dirty="0">
                <a:latin typeface="微软雅黑"/>
                <a:ea typeface="微软雅黑"/>
              </a:rPr>
              <a:t>……</a:t>
            </a:r>
            <a:r>
              <a:rPr lang="zh-CN" altLang="en-US" sz="2400" b="1" dirty="0"/>
              <a:t>等等</a:t>
            </a:r>
          </a:p>
        </p:txBody>
      </p:sp>
    </p:spTree>
    <p:extLst>
      <p:ext uri="{BB962C8B-B14F-4D97-AF65-F5344CB8AC3E}">
        <p14:creationId xmlns="" xmlns:p14="http://schemas.microsoft.com/office/powerpoint/2010/main" val="313249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9459">
                                            <p:txEl>
                                              <p:pRg st="1" end="1"/>
                                            </p:txEl>
                                          </p:spTgt>
                                        </p:tgtEl>
                                        <p:attrNameLst>
                                          <p:attrName>style.color</p:attrName>
                                        </p:attrNameLst>
                                      </p:cBhvr>
                                      <p:to>
                                        <a:srgbClr val="7030A0"/>
                                      </p:to>
                                    </p:animClr>
                                    <p:animClr clrSpc="rgb" dir="cw">
                                      <p:cBhvr>
                                        <p:cTn id="7" dur="500" fill="hold"/>
                                        <p:tgtEl>
                                          <p:spTgt spid="19459">
                                            <p:txEl>
                                              <p:pRg st="1" end="1"/>
                                            </p:txEl>
                                          </p:spTgt>
                                        </p:tgtEl>
                                        <p:attrNameLst>
                                          <p:attrName>fillcolor</p:attrName>
                                        </p:attrNameLst>
                                      </p:cBhvr>
                                      <p:to>
                                        <a:srgbClr val="7030A0"/>
                                      </p:to>
                                    </p:animClr>
                                    <p:set>
                                      <p:cBhvr>
                                        <p:cTn id="8" dur="500" fill="hold"/>
                                        <p:tgtEl>
                                          <p:spTgt spid="19459">
                                            <p:txEl>
                                              <p:pRg st="1" end="1"/>
                                            </p:txEl>
                                          </p:spTgt>
                                        </p:tgtEl>
                                        <p:attrNameLst>
                                          <p:attrName>fill.type</p:attrName>
                                        </p:attrNameLst>
                                      </p:cBhvr>
                                      <p:to>
                                        <p:strVal val="solid"/>
                                      </p:to>
                                    </p:set>
                                    <p:set>
                                      <p:cBhvr>
                                        <p:cTn id="9" dur="500" fill="hold"/>
                                        <p:tgtEl>
                                          <p:spTgt spid="19459">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459">
                                            <p:txEl>
                                              <p:pRg st="4" end="4"/>
                                            </p:txEl>
                                          </p:spTgt>
                                        </p:tgtEl>
                                        <p:attrNameLst>
                                          <p:attrName>style.visibility</p:attrName>
                                        </p:attrNameLst>
                                      </p:cBhvr>
                                      <p:to>
                                        <p:strVal val="visible"/>
                                      </p:to>
                                    </p:set>
                                    <p:animEffect transition="in" filter="fade">
                                      <p:cBhvr>
                                        <p:cTn id="14" dur="1000"/>
                                        <p:tgtEl>
                                          <p:spTgt spid="19459">
                                            <p:txEl>
                                              <p:pRg st="4" end="4"/>
                                            </p:txEl>
                                          </p:spTgt>
                                        </p:tgtEl>
                                      </p:cBhvr>
                                    </p:animEffect>
                                    <p:anim calcmode="lin" valueType="num">
                                      <p:cBhvr>
                                        <p:cTn id="15" dur="1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9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animEffect transition="in" filter="wipe(left)">
                                      <p:cBhvr>
                                        <p:cTn id="21" dur="1000"/>
                                        <p:tgtEl>
                                          <p:spTgt spid="1945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459">
                                            <p:txEl>
                                              <p:pRg st="6" end="6"/>
                                            </p:txEl>
                                          </p:spTgt>
                                        </p:tgtEl>
                                        <p:attrNameLst>
                                          <p:attrName>style.visibility</p:attrName>
                                        </p:attrNameLst>
                                      </p:cBhvr>
                                      <p:to>
                                        <p:strVal val="visible"/>
                                      </p:to>
                                    </p:set>
                                    <p:animEffect transition="in" filter="wipe(left)">
                                      <p:cBhvr>
                                        <p:cTn id="26" dur="1000"/>
                                        <p:tgtEl>
                                          <p:spTgt spid="1945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animEffect transition="in" filter="wipe(left)">
                                      <p:cBhvr>
                                        <p:cTn id="31" dur="10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云形 2"/>
          <p:cNvSpPr/>
          <p:nvPr/>
        </p:nvSpPr>
        <p:spPr>
          <a:xfrm>
            <a:off x="6300192" y="260648"/>
            <a:ext cx="2736304" cy="1008112"/>
          </a:xfrm>
          <a:prstGeom prst="cloud">
            <a:avLst/>
          </a:prstGeom>
          <a:solidFill>
            <a:schemeClr val="accent4">
              <a:lumMod val="20000"/>
              <a:lumOff val="80000"/>
            </a:schemeClr>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latin typeface="华文楷体" pitchFamily="2" charset="-122"/>
                <a:ea typeface="华文楷体" pitchFamily="2" charset="-122"/>
              </a:rPr>
              <a:t>术语演化</a:t>
            </a:r>
            <a:endParaRPr lang="en-US" altLang="zh-CN" sz="2000" b="1" dirty="0">
              <a:solidFill>
                <a:srgbClr val="C00000"/>
              </a:solidFill>
              <a:latin typeface="华文楷体" pitchFamily="2" charset="-122"/>
              <a:ea typeface="华文楷体" pitchFamily="2" charset="-122"/>
            </a:endParaRPr>
          </a:p>
          <a:p>
            <a:pPr algn="ctr"/>
            <a:r>
              <a:rPr lang="zh-CN" altLang="en-US" sz="2000" b="1" dirty="0">
                <a:solidFill>
                  <a:srgbClr val="C00000"/>
                </a:solidFill>
                <a:latin typeface="华文楷体" pitchFamily="2" charset="-122"/>
                <a:ea typeface="华文楷体" pitchFamily="2" charset="-122"/>
              </a:rPr>
              <a:t>的历史背景</a:t>
            </a:r>
            <a:endParaRPr lang="en-US" altLang="zh-CN" sz="2000" b="1" dirty="0">
              <a:solidFill>
                <a:srgbClr val="C00000"/>
              </a:solidFill>
              <a:latin typeface="华文楷体" pitchFamily="2" charset="-122"/>
              <a:ea typeface="华文楷体" pitchFamily="2" charset="-122"/>
            </a:endParaRPr>
          </a:p>
        </p:txBody>
      </p:sp>
      <p:sp>
        <p:nvSpPr>
          <p:cNvPr id="2" name="标题 1"/>
          <p:cNvSpPr>
            <a:spLocks noGrp="1"/>
          </p:cNvSpPr>
          <p:nvPr>
            <p:ph type="title"/>
          </p:nvPr>
        </p:nvSpPr>
        <p:spPr>
          <a:xfrm>
            <a:off x="539552" y="346646"/>
            <a:ext cx="7498080" cy="850106"/>
          </a:xfrm>
        </p:spPr>
        <p:txBody>
          <a:bodyPr>
            <a:normAutofit/>
          </a:bodyPr>
          <a:lstStyle/>
          <a:p>
            <a:pPr algn="l"/>
            <a:r>
              <a:rPr lang="zh-CN" altLang="en-US" sz="4000" dirty="0"/>
              <a:t>中断与异常的引入原因</a:t>
            </a:r>
          </a:p>
        </p:txBody>
      </p:sp>
      <p:sp>
        <p:nvSpPr>
          <p:cNvPr id="5" name="内容占位符 4"/>
          <p:cNvSpPr>
            <a:spLocks noGrp="1"/>
          </p:cNvSpPr>
          <p:nvPr>
            <p:ph idx="1"/>
          </p:nvPr>
        </p:nvSpPr>
        <p:spPr>
          <a:xfrm>
            <a:off x="683568" y="1700808"/>
            <a:ext cx="7499176" cy="4846320"/>
          </a:xfrm>
        </p:spPr>
        <p:txBody>
          <a:bodyPr>
            <a:noAutofit/>
          </a:bodyPr>
          <a:lstStyle/>
          <a:p>
            <a:pPr>
              <a:spcBef>
                <a:spcPts val="0"/>
              </a:spcBef>
            </a:pPr>
            <a:r>
              <a:rPr lang="zh-CN" altLang="en-US" sz="2400" b="1" dirty="0"/>
              <a:t>中断的引入：</a:t>
            </a:r>
            <a:r>
              <a:rPr lang="zh-CN" altLang="en-US" sz="2400" b="1" dirty="0">
                <a:solidFill>
                  <a:srgbClr val="0000CC"/>
                </a:solidFill>
              </a:rPr>
              <a:t>为了支持</a:t>
            </a:r>
            <a:r>
              <a:rPr lang="en-US" altLang="zh-CN" sz="2400" b="1" dirty="0">
                <a:solidFill>
                  <a:srgbClr val="0000CC"/>
                </a:solidFill>
              </a:rPr>
              <a:t>CPU</a:t>
            </a:r>
            <a:r>
              <a:rPr lang="zh-CN" altLang="en-US" sz="2400" b="1" dirty="0">
                <a:solidFill>
                  <a:srgbClr val="0000CC"/>
                </a:solidFill>
              </a:rPr>
              <a:t>和设备之间的并行操作</a:t>
            </a:r>
            <a:endParaRPr lang="en-US" altLang="zh-CN" sz="2400" b="1" dirty="0">
              <a:solidFill>
                <a:srgbClr val="0000CC"/>
              </a:solidFill>
            </a:endParaRPr>
          </a:p>
          <a:p>
            <a:pPr lvl="1">
              <a:spcBef>
                <a:spcPts val="600"/>
              </a:spcBef>
            </a:pPr>
            <a:r>
              <a:rPr lang="zh-CN" altLang="en-US" sz="2000" b="1" dirty="0"/>
              <a:t>当</a:t>
            </a:r>
            <a:r>
              <a:rPr lang="en-US" altLang="zh-CN" sz="2000" b="1" dirty="0"/>
              <a:t>CPU</a:t>
            </a:r>
            <a:r>
              <a:rPr lang="zh-CN" altLang="en-US" sz="2000" b="1" dirty="0"/>
              <a:t>启动设备进行输入</a:t>
            </a:r>
            <a:r>
              <a:rPr lang="en-US" altLang="zh-CN" sz="2000" b="1" dirty="0"/>
              <a:t>/</a:t>
            </a:r>
            <a:r>
              <a:rPr lang="zh-CN" altLang="en-US" sz="2000" b="1" dirty="0"/>
              <a:t>输出后，设备便可以独立工作，</a:t>
            </a:r>
            <a:r>
              <a:rPr lang="en-US" altLang="zh-CN" sz="2000" b="1" dirty="0"/>
              <a:t>CPU</a:t>
            </a:r>
            <a:r>
              <a:rPr lang="zh-CN" altLang="en-US" sz="2000" b="1" dirty="0"/>
              <a:t>转去处理与此次输入</a:t>
            </a:r>
            <a:r>
              <a:rPr lang="en-US" altLang="zh-CN" sz="2000" b="1" dirty="0"/>
              <a:t>/</a:t>
            </a:r>
            <a:r>
              <a:rPr lang="zh-CN" altLang="en-US" sz="2000" b="1" dirty="0"/>
              <a:t>输出不相关的事情；当设备完成输入</a:t>
            </a:r>
            <a:r>
              <a:rPr lang="en-US" altLang="zh-CN" sz="2000" b="1" dirty="0"/>
              <a:t>/</a:t>
            </a:r>
            <a:r>
              <a:rPr lang="zh-CN" altLang="en-US" sz="2000" b="1" dirty="0"/>
              <a:t>输出后，通过向</a:t>
            </a:r>
            <a:r>
              <a:rPr lang="en-US" altLang="zh-CN" sz="2000" b="1" dirty="0"/>
              <a:t>CPU</a:t>
            </a:r>
            <a:r>
              <a:rPr lang="zh-CN" altLang="en-US" sz="2000" b="1" dirty="0"/>
              <a:t>发中断报告此次输入</a:t>
            </a:r>
            <a:r>
              <a:rPr lang="en-US" altLang="zh-CN" sz="2000" b="1" dirty="0"/>
              <a:t>/</a:t>
            </a:r>
            <a:r>
              <a:rPr lang="zh-CN" altLang="en-US" sz="2000" b="1" dirty="0"/>
              <a:t>输出的结果，让</a:t>
            </a:r>
            <a:r>
              <a:rPr lang="en-US" altLang="zh-CN" sz="2000" b="1" dirty="0"/>
              <a:t>CPU</a:t>
            </a:r>
            <a:r>
              <a:rPr lang="zh-CN" altLang="en-US" sz="2000" b="1" dirty="0"/>
              <a:t>决定如何处理以后的事情</a:t>
            </a:r>
            <a:endParaRPr lang="en-US" altLang="zh-CN" sz="2000" b="1" dirty="0"/>
          </a:p>
          <a:p>
            <a:pPr marL="0" indent="0">
              <a:spcBef>
                <a:spcPts val="0"/>
              </a:spcBef>
              <a:buNone/>
            </a:pPr>
            <a:endParaRPr lang="zh-CN" altLang="en-US" sz="2400" b="1" dirty="0"/>
          </a:p>
          <a:p>
            <a:pPr>
              <a:spcBef>
                <a:spcPts val="0"/>
              </a:spcBef>
            </a:pPr>
            <a:r>
              <a:rPr lang="zh-CN" altLang="en-US" sz="2400" b="1" dirty="0"/>
              <a:t>异常的引入：</a:t>
            </a:r>
            <a:r>
              <a:rPr lang="zh-CN" altLang="en-US" sz="2400" b="1" dirty="0">
                <a:solidFill>
                  <a:srgbClr val="0000CC"/>
                </a:solidFill>
              </a:rPr>
              <a:t>表示</a:t>
            </a:r>
            <a:r>
              <a:rPr lang="en-US" altLang="zh-CN" sz="2400" b="1" dirty="0">
                <a:solidFill>
                  <a:srgbClr val="0000CC"/>
                </a:solidFill>
              </a:rPr>
              <a:t>CPU</a:t>
            </a:r>
            <a:r>
              <a:rPr lang="zh-CN" altLang="en-US" sz="2400" b="1" dirty="0">
                <a:solidFill>
                  <a:srgbClr val="0000CC"/>
                </a:solidFill>
              </a:rPr>
              <a:t>执行指令时本身出现的问题</a:t>
            </a:r>
            <a:endParaRPr lang="en-US" altLang="zh-CN" sz="2400" b="1" dirty="0">
              <a:solidFill>
                <a:srgbClr val="0000CC"/>
              </a:solidFill>
            </a:endParaRPr>
          </a:p>
          <a:p>
            <a:pPr lvl="1">
              <a:spcBef>
                <a:spcPts val="600"/>
              </a:spcBef>
            </a:pPr>
            <a:r>
              <a:rPr lang="zh-CN" altLang="en-US" sz="2000" b="1" dirty="0"/>
              <a:t>如算术溢出、除零、取数时的奇偶错，访存地址时越界或执行了“陷入指令” 等，这时硬件改变了</a:t>
            </a:r>
            <a:r>
              <a:rPr lang="en-US" altLang="zh-CN" sz="2000" b="1" dirty="0"/>
              <a:t>CPU</a:t>
            </a:r>
            <a:r>
              <a:rPr lang="zh-CN" altLang="en-US" sz="2000" b="1" dirty="0"/>
              <a:t>当前的执行流程，转到相应的错误处理程序或异常处理程序或执行系统调用</a:t>
            </a:r>
          </a:p>
        </p:txBody>
      </p:sp>
    </p:spTree>
    <p:extLst>
      <p:ext uri="{BB962C8B-B14F-4D97-AF65-F5344CB8AC3E}">
        <p14:creationId xmlns="" xmlns:p14="http://schemas.microsoft.com/office/powerpoint/2010/main" val="94634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altLang="zh-CN" sz="4000" dirty="0"/>
              <a:t>1.</a:t>
            </a:r>
            <a:r>
              <a:rPr lang="zh-CN" altLang="en-US" sz="4000" dirty="0"/>
              <a:t>中断</a:t>
            </a:r>
            <a:r>
              <a:rPr lang="en-US" altLang="zh-CN" sz="4000" dirty="0"/>
              <a:t>/</a:t>
            </a:r>
            <a:r>
              <a:rPr lang="zh-CN" altLang="en-US" sz="4000" dirty="0"/>
              <a:t>异常的概念</a:t>
            </a:r>
          </a:p>
        </p:txBody>
      </p:sp>
      <p:sp>
        <p:nvSpPr>
          <p:cNvPr id="4" name="内容占位符 3"/>
          <p:cNvSpPr>
            <a:spLocks noGrp="1"/>
          </p:cNvSpPr>
          <p:nvPr>
            <p:ph idx="1"/>
          </p:nvPr>
        </p:nvSpPr>
        <p:spPr>
          <a:xfrm>
            <a:off x="611560" y="1609416"/>
            <a:ext cx="7067128" cy="2491659"/>
          </a:xfrm>
        </p:spPr>
        <p:txBody>
          <a:bodyPr>
            <a:normAutofit/>
          </a:bodyPr>
          <a:lstStyle/>
          <a:p>
            <a:r>
              <a:rPr lang="en-US" altLang="zh-CN" sz="2400" b="1" dirty="0"/>
              <a:t>CPU</a:t>
            </a:r>
            <a:r>
              <a:rPr lang="zh-CN" altLang="en-US" sz="2400" b="1" dirty="0"/>
              <a:t>对系统发生的</a:t>
            </a:r>
            <a:r>
              <a:rPr lang="zh-CN" altLang="en-US" sz="2400" b="1" dirty="0">
                <a:solidFill>
                  <a:srgbClr val="C00000"/>
                </a:solidFill>
              </a:rPr>
              <a:t>某个事件</a:t>
            </a:r>
            <a:r>
              <a:rPr lang="zh-CN" altLang="en-US" sz="2400" b="1" dirty="0"/>
              <a:t>作出的</a:t>
            </a:r>
            <a:r>
              <a:rPr lang="zh-CN" altLang="en-US" sz="2400" b="1" dirty="0">
                <a:solidFill>
                  <a:srgbClr val="0000CC"/>
                </a:solidFill>
              </a:rPr>
              <a:t>一种反应</a:t>
            </a:r>
          </a:p>
          <a:p>
            <a:endParaRPr lang="zh-CN" altLang="en-US" sz="2400" b="1" dirty="0"/>
          </a:p>
          <a:p>
            <a:pPr>
              <a:lnSpc>
                <a:spcPct val="110000"/>
              </a:lnSpc>
              <a:spcBef>
                <a:spcPts val="0"/>
              </a:spcBef>
            </a:pPr>
            <a:r>
              <a:rPr lang="en-US" altLang="zh-CN" sz="2400" b="1" dirty="0"/>
              <a:t>CPU</a:t>
            </a:r>
            <a:r>
              <a:rPr lang="zh-CN" altLang="en-US" sz="2400" b="1" dirty="0"/>
              <a:t>暂停正在执行的程序，</a:t>
            </a:r>
            <a:r>
              <a:rPr lang="zh-CN" altLang="en-US" sz="2400" b="1" dirty="0">
                <a:solidFill>
                  <a:srgbClr val="0000CC"/>
                </a:solidFill>
              </a:rPr>
              <a:t>保留现场</a:t>
            </a:r>
            <a:r>
              <a:rPr lang="zh-CN" altLang="en-US" sz="2400" b="1" dirty="0"/>
              <a:t>后自动转去</a:t>
            </a:r>
            <a:r>
              <a:rPr lang="zh-CN" altLang="en-US" sz="2400" b="1" dirty="0">
                <a:solidFill>
                  <a:srgbClr val="0000CC"/>
                </a:solidFill>
              </a:rPr>
              <a:t>执行相应事件的</a:t>
            </a:r>
            <a:r>
              <a:rPr lang="zh-CN" altLang="en-US" sz="2400" b="1" dirty="0">
                <a:solidFill>
                  <a:srgbClr val="C00000"/>
                </a:solidFill>
              </a:rPr>
              <a:t>处理程序</a:t>
            </a:r>
            <a:r>
              <a:rPr lang="zh-CN" altLang="en-US" sz="2400" b="1" dirty="0"/>
              <a:t>，处理完成后返回断点，</a:t>
            </a:r>
            <a:r>
              <a:rPr lang="zh-CN" altLang="en-US" sz="2400" b="1" dirty="0">
                <a:solidFill>
                  <a:srgbClr val="C00000"/>
                </a:solidFill>
              </a:rPr>
              <a:t>继续执行</a:t>
            </a:r>
            <a:r>
              <a:rPr lang="zh-CN" altLang="en-US" sz="2400" b="1" dirty="0"/>
              <a:t>被打断的程序</a:t>
            </a:r>
          </a:p>
        </p:txBody>
      </p:sp>
      <p:sp>
        <p:nvSpPr>
          <p:cNvPr id="9" name="椭圆 8"/>
          <p:cNvSpPr/>
          <p:nvPr/>
        </p:nvSpPr>
        <p:spPr>
          <a:xfrm>
            <a:off x="6084168" y="2284573"/>
            <a:ext cx="1224136" cy="712379"/>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云形 5"/>
          <p:cNvSpPr/>
          <p:nvPr/>
        </p:nvSpPr>
        <p:spPr>
          <a:xfrm>
            <a:off x="755576" y="4295404"/>
            <a:ext cx="4176463" cy="1915595"/>
          </a:xfrm>
          <a:prstGeom prst="cloud">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kumimoji="1" lang="zh-CN" altLang="en-US" sz="2400" b="1" dirty="0">
                <a:solidFill>
                  <a:srgbClr val="7030A0"/>
                </a:solidFill>
                <a:latin typeface="华文楷体" pitchFamily="2" charset="-122"/>
                <a:ea typeface="华文楷体" pitchFamily="2" charset="-122"/>
              </a:rPr>
              <a:t> 事件的发生改变了处理器的控制流</a:t>
            </a:r>
            <a:endParaRPr kumimoji="1" lang="en-US" altLang="zh-CN" sz="2400" b="1" dirty="0">
              <a:solidFill>
                <a:srgbClr val="7030A0"/>
              </a:solidFill>
              <a:latin typeface="华文楷体" pitchFamily="2" charset="-122"/>
              <a:ea typeface="华文楷体" pitchFamily="2" charset="-122"/>
            </a:endParaRPr>
          </a:p>
        </p:txBody>
      </p:sp>
      <p:sp>
        <p:nvSpPr>
          <p:cNvPr id="7" name="云形 6"/>
          <p:cNvSpPr/>
          <p:nvPr/>
        </p:nvSpPr>
        <p:spPr>
          <a:xfrm>
            <a:off x="5148064" y="3645024"/>
            <a:ext cx="3403052" cy="2688299"/>
          </a:xfrm>
          <a:prstGeom prst="cloud">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zh-CN" altLang="en-US" sz="2400" b="1" dirty="0">
                <a:solidFill>
                  <a:srgbClr val="7030A0"/>
                </a:solidFill>
                <a:latin typeface="华文楷体" pitchFamily="2" charset="-122"/>
                <a:ea typeface="华文楷体" pitchFamily="2" charset="-122"/>
              </a:rPr>
              <a:t>特点：</a:t>
            </a:r>
          </a:p>
          <a:p>
            <a:pPr indent="-144000">
              <a:buFont typeface="Arial" pitchFamily="34" charset="0"/>
              <a:buChar char="•"/>
            </a:pPr>
            <a:r>
              <a:rPr lang="zh-CN" altLang="en-US" sz="2400" b="1" dirty="0">
                <a:solidFill>
                  <a:srgbClr val="7030A0"/>
                </a:solidFill>
                <a:latin typeface="华文楷体" pitchFamily="2" charset="-122"/>
                <a:ea typeface="华文楷体" pitchFamily="2" charset="-122"/>
              </a:rPr>
              <a:t>是随机发生的</a:t>
            </a:r>
          </a:p>
          <a:p>
            <a:pPr indent="-144000">
              <a:buFont typeface="Arial" pitchFamily="34" charset="0"/>
              <a:buChar char="•"/>
            </a:pPr>
            <a:r>
              <a:rPr lang="zh-CN" altLang="en-US" sz="2400" b="1" dirty="0">
                <a:solidFill>
                  <a:srgbClr val="7030A0"/>
                </a:solidFill>
                <a:latin typeface="华文楷体" pitchFamily="2" charset="-122"/>
                <a:ea typeface="华文楷体" pitchFamily="2" charset="-122"/>
              </a:rPr>
              <a:t>是自动处理的</a:t>
            </a:r>
          </a:p>
          <a:p>
            <a:pPr indent="-144000">
              <a:buFont typeface="Arial" pitchFamily="34" charset="0"/>
              <a:buChar char="•"/>
            </a:pPr>
            <a:r>
              <a:rPr lang="zh-CN" altLang="en-US" sz="2400" b="1" dirty="0">
                <a:solidFill>
                  <a:srgbClr val="7030A0"/>
                </a:solidFill>
                <a:latin typeface="华文楷体" pitchFamily="2" charset="-122"/>
                <a:ea typeface="华文楷体" pitchFamily="2" charset="-122"/>
              </a:rPr>
              <a:t>是可恢复的</a:t>
            </a:r>
          </a:p>
        </p:txBody>
      </p:sp>
      <p:sp>
        <p:nvSpPr>
          <p:cNvPr id="13" name="流程图: 卡片 12"/>
          <p:cNvSpPr/>
          <p:nvPr/>
        </p:nvSpPr>
        <p:spPr>
          <a:xfrm>
            <a:off x="5652120" y="194865"/>
            <a:ext cx="1746868" cy="1032115"/>
          </a:xfrm>
          <a:prstGeom prst="flowChartPunchedCard">
            <a:avLst/>
          </a:prstGeom>
          <a:solidFill>
            <a:schemeClr val="accent2">
              <a:lumMod val="40000"/>
              <a:lumOff val="6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华文行楷" panose="02010800040101010101" pitchFamily="2" charset="-122"/>
                <a:ea typeface="华文行楷" panose="02010800040101010101" pitchFamily="2" charset="-122"/>
              </a:rPr>
              <a:t>何时？</a:t>
            </a:r>
            <a:endParaRPr lang="en-US" altLang="zh-CN" sz="2400" b="1" dirty="0">
              <a:solidFill>
                <a:srgbClr val="7030A0"/>
              </a:solidFill>
              <a:latin typeface="华文行楷" panose="02010800040101010101" pitchFamily="2" charset="-122"/>
              <a:ea typeface="华文行楷" panose="02010800040101010101" pitchFamily="2" charset="-122"/>
            </a:endParaRPr>
          </a:p>
          <a:p>
            <a:pPr algn="ctr"/>
            <a:r>
              <a:rPr lang="zh-CN" altLang="en-US" sz="2400" b="1" dirty="0">
                <a:solidFill>
                  <a:srgbClr val="7030A0"/>
                </a:solidFill>
                <a:latin typeface="华文行楷" panose="02010800040101010101" pitchFamily="2" charset="-122"/>
                <a:ea typeface="华文行楷" panose="02010800040101010101" pitchFamily="2" charset="-122"/>
              </a:rPr>
              <a:t>何处？</a:t>
            </a:r>
          </a:p>
        </p:txBody>
      </p:sp>
      <p:sp>
        <p:nvSpPr>
          <p:cNvPr id="17" name="流程图: 卡片 16"/>
          <p:cNvSpPr/>
          <p:nvPr/>
        </p:nvSpPr>
        <p:spPr>
          <a:xfrm>
            <a:off x="7020272" y="332656"/>
            <a:ext cx="1746868" cy="1032115"/>
          </a:xfrm>
          <a:prstGeom prst="flowChartPunchedCard">
            <a:avLst/>
          </a:prstGeom>
          <a:solidFill>
            <a:schemeClr val="accent2">
              <a:lumMod val="40000"/>
              <a:lumOff val="6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华文行楷" panose="02010800040101010101" pitchFamily="2" charset="-122"/>
                <a:ea typeface="华文行楷" panose="02010800040101010101" pitchFamily="2" charset="-122"/>
              </a:rPr>
              <a:t>硬件完成这一过程</a:t>
            </a:r>
          </a:p>
        </p:txBody>
      </p:sp>
      <p:sp>
        <p:nvSpPr>
          <p:cNvPr id="18" name="流程图: 卡片 17"/>
          <p:cNvSpPr/>
          <p:nvPr/>
        </p:nvSpPr>
        <p:spPr>
          <a:xfrm>
            <a:off x="7400860" y="1316765"/>
            <a:ext cx="1746868" cy="1032115"/>
          </a:xfrm>
          <a:prstGeom prst="flowChartPunchedCard">
            <a:avLst/>
          </a:prstGeom>
          <a:solidFill>
            <a:schemeClr val="accent2">
              <a:lumMod val="40000"/>
              <a:lumOff val="6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7030A0"/>
                </a:solidFill>
                <a:latin typeface="华文行楷" panose="02010800040101010101" pitchFamily="2" charset="-122"/>
                <a:ea typeface="华文行楷" panose="02010800040101010101" pitchFamily="2" charset="-122"/>
              </a:rPr>
              <a:t>在以后某个时刻继续</a:t>
            </a:r>
          </a:p>
        </p:txBody>
      </p:sp>
    </p:spTree>
    <p:extLst>
      <p:ext uri="{BB962C8B-B14F-4D97-AF65-F5344CB8AC3E}">
        <p14:creationId xmlns="" xmlns:p14="http://schemas.microsoft.com/office/powerpoint/2010/main" val="2924450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1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style.rotation</p:attrName>
                                        </p:attrNameLst>
                                      </p:cBhvr>
                                      <p:tavLst>
                                        <p:tav tm="0">
                                          <p:val>
                                            <p:fltVal val="90"/>
                                          </p:val>
                                        </p:tav>
                                        <p:tav tm="100000">
                                          <p:val>
                                            <p:fltVal val="0"/>
                                          </p:val>
                                        </p:tav>
                                      </p:tavLst>
                                    </p:anim>
                                    <p:animEffect transition="in" filter="fade">
                                      <p:cBhvr>
                                        <p:cTn id="44" dur="1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1000" fill="hold"/>
                                        <p:tgtEl>
                                          <p:spTgt spid="18"/>
                                        </p:tgtEl>
                                        <p:attrNameLst>
                                          <p:attrName>ppt_w</p:attrName>
                                        </p:attrNameLst>
                                      </p:cBhvr>
                                      <p:tavLst>
                                        <p:tav tm="0">
                                          <p:val>
                                            <p:fltVal val="0"/>
                                          </p:val>
                                        </p:tav>
                                        <p:tav tm="100000">
                                          <p:val>
                                            <p:strVal val="#ppt_w"/>
                                          </p:val>
                                        </p:tav>
                                      </p:tavLst>
                                    </p:anim>
                                    <p:anim calcmode="lin" valueType="num">
                                      <p:cBhvr>
                                        <p:cTn id="50" dur="1000" fill="hold"/>
                                        <p:tgtEl>
                                          <p:spTgt spid="18"/>
                                        </p:tgtEl>
                                        <p:attrNameLst>
                                          <p:attrName>ppt_h</p:attrName>
                                        </p:attrNameLst>
                                      </p:cBhvr>
                                      <p:tavLst>
                                        <p:tav tm="0">
                                          <p:val>
                                            <p:fltVal val="0"/>
                                          </p:val>
                                        </p:tav>
                                        <p:tav tm="100000">
                                          <p:val>
                                            <p:strVal val="#ppt_h"/>
                                          </p:val>
                                        </p:tav>
                                      </p:tavLst>
                                    </p:anim>
                                    <p:anim calcmode="lin" valueType="num">
                                      <p:cBhvr>
                                        <p:cTn id="51" dur="1000" fill="hold"/>
                                        <p:tgtEl>
                                          <p:spTgt spid="18"/>
                                        </p:tgtEl>
                                        <p:attrNameLst>
                                          <p:attrName>style.rotation</p:attrName>
                                        </p:attrNameLst>
                                      </p:cBhvr>
                                      <p:tavLst>
                                        <p:tav tm="0">
                                          <p:val>
                                            <p:fltVal val="90"/>
                                          </p:val>
                                        </p:tav>
                                        <p:tav tm="100000">
                                          <p:val>
                                            <p:fltVal val="0"/>
                                          </p:val>
                                        </p:tav>
                                      </p:tavLst>
                                    </p:anim>
                                    <p:animEffect transition="in" filter="fade">
                                      <p:cBhvr>
                                        <p:cTn id="5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animBg="1"/>
      <p:bldP spid="13"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2008386" y="1781175"/>
            <a:ext cx="190308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中断</a:t>
            </a:r>
            <a:r>
              <a:rPr kumimoji="1" lang="en-US" altLang="zh-CN" sz="2400" b="1" dirty="0">
                <a:solidFill>
                  <a:srgbClr val="7030A0"/>
                </a:solidFill>
                <a:latin typeface="Calibri" pitchFamily="34" charset="0"/>
                <a:ea typeface="华文楷体" pitchFamily="2" charset="-122"/>
                <a:cs typeface="Calibri" pitchFamily="34" charset="0"/>
              </a:rPr>
              <a:t>(</a:t>
            </a:r>
            <a:r>
              <a:rPr kumimoji="1" lang="zh-CN" altLang="en-US" sz="2400" b="1" dirty="0">
                <a:solidFill>
                  <a:srgbClr val="7030A0"/>
                </a:solidFill>
                <a:latin typeface="Calibri" pitchFamily="34" charset="0"/>
                <a:ea typeface="华文楷体" pitchFamily="2" charset="-122"/>
                <a:cs typeface="Calibri" pitchFamily="34" charset="0"/>
              </a:rPr>
              <a:t>外中断</a:t>
            </a:r>
            <a:r>
              <a:rPr kumimoji="1" lang="en-US" altLang="zh-CN" sz="2400" b="1" dirty="0">
                <a:solidFill>
                  <a:srgbClr val="7030A0"/>
                </a:solidFill>
                <a:latin typeface="Calibri" pitchFamily="34" charset="0"/>
                <a:ea typeface="华文楷体" pitchFamily="2" charset="-122"/>
                <a:cs typeface="Calibri" pitchFamily="34" charset="0"/>
              </a:rPr>
              <a:t>)</a:t>
            </a:r>
          </a:p>
        </p:txBody>
      </p:sp>
      <p:sp>
        <p:nvSpPr>
          <p:cNvPr id="464899" name="Text Box 3"/>
          <p:cNvSpPr txBox="1">
            <a:spLocks noChangeArrowheads="1"/>
          </p:cNvSpPr>
          <p:nvPr/>
        </p:nvSpPr>
        <p:spPr bwMode="auto">
          <a:xfrm>
            <a:off x="2084586" y="3533775"/>
            <a:ext cx="190308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异常</a:t>
            </a:r>
            <a:r>
              <a:rPr kumimoji="1" lang="en-US" altLang="zh-CN" sz="2400" b="1" dirty="0">
                <a:solidFill>
                  <a:srgbClr val="7030A0"/>
                </a:solidFill>
                <a:latin typeface="Calibri" pitchFamily="34" charset="0"/>
                <a:ea typeface="华文楷体" pitchFamily="2" charset="-122"/>
                <a:cs typeface="Calibri" pitchFamily="34" charset="0"/>
              </a:rPr>
              <a:t>(</a:t>
            </a:r>
            <a:r>
              <a:rPr kumimoji="1" lang="zh-CN" altLang="en-US" sz="2400" b="1" dirty="0">
                <a:solidFill>
                  <a:srgbClr val="7030A0"/>
                </a:solidFill>
                <a:latin typeface="Calibri" pitchFamily="34" charset="0"/>
                <a:ea typeface="华文楷体" pitchFamily="2" charset="-122"/>
                <a:cs typeface="Calibri" pitchFamily="34" charset="0"/>
              </a:rPr>
              <a:t>内中断</a:t>
            </a:r>
            <a:r>
              <a:rPr kumimoji="1" lang="en-US" altLang="zh-CN" sz="2400" b="1" dirty="0">
                <a:solidFill>
                  <a:srgbClr val="7030A0"/>
                </a:solidFill>
                <a:latin typeface="Calibri" pitchFamily="34" charset="0"/>
                <a:ea typeface="华文楷体" pitchFamily="2" charset="-122"/>
                <a:cs typeface="Calibri" pitchFamily="34" charset="0"/>
              </a:rPr>
              <a:t>)</a:t>
            </a:r>
          </a:p>
          <a:p>
            <a:pPr eaLnBrk="1" hangingPunct="1"/>
            <a:r>
              <a:rPr kumimoji="1" lang="zh-CN" altLang="en-US" sz="2400" b="1" dirty="0">
                <a:solidFill>
                  <a:srgbClr val="7030A0"/>
                </a:solidFill>
                <a:latin typeface="Calibri" pitchFamily="34" charset="0"/>
                <a:ea typeface="华文楷体" pitchFamily="2" charset="-122"/>
                <a:cs typeface="Calibri" pitchFamily="34" charset="0"/>
              </a:rPr>
              <a:t>例外</a:t>
            </a:r>
          </a:p>
        </p:txBody>
      </p:sp>
      <p:sp>
        <p:nvSpPr>
          <p:cNvPr id="464900" name="AutoShape 4"/>
          <p:cNvSpPr>
            <a:spLocks/>
          </p:cNvSpPr>
          <p:nvPr/>
        </p:nvSpPr>
        <p:spPr bwMode="auto">
          <a:xfrm>
            <a:off x="4599186" y="1600200"/>
            <a:ext cx="304800" cy="990600"/>
          </a:xfrm>
          <a:prstGeom prst="leftBrace">
            <a:avLst>
              <a:gd name="adj1" fmla="val 27083"/>
              <a:gd name="adj2" fmla="val 50000"/>
            </a:avLst>
          </a:prstGeom>
          <a:noFill/>
          <a:ln w="9525">
            <a:solidFill>
              <a:srgbClr val="99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ea typeface="华文楷体" pitchFamily="2" charset="-122"/>
              <a:cs typeface="Calibri" pitchFamily="34" charset="0"/>
            </a:endParaRPr>
          </a:p>
        </p:txBody>
      </p:sp>
      <p:sp>
        <p:nvSpPr>
          <p:cNvPr id="464901" name="Text Box 5"/>
          <p:cNvSpPr txBox="1">
            <a:spLocks noChangeArrowheads="1"/>
          </p:cNvSpPr>
          <p:nvPr/>
        </p:nvSpPr>
        <p:spPr bwMode="auto">
          <a:xfrm>
            <a:off x="4903986" y="14478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en-US" altLang="zh-CN" sz="2400" b="1" dirty="0">
                <a:solidFill>
                  <a:srgbClr val="7030A0"/>
                </a:solidFill>
                <a:latin typeface="Calibri" pitchFamily="34" charset="0"/>
                <a:ea typeface="华文楷体" pitchFamily="2" charset="-122"/>
                <a:cs typeface="Calibri" pitchFamily="34" charset="0"/>
              </a:rPr>
              <a:t>I/O</a:t>
            </a:r>
            <a:r>
              <a:rPr kumimoji="1" lang="zh-CN" altLang="en-US" sz="2400" b="1" dirty="0">
                <a:solidFill>
                  <a:srgbClr val="7030A0"/>
                </a:solidFill>
                <a:latin typeface="Calibri" pitchFamily="34" charset="0"/>
                <a:ea typeface="华文楷体" pitchFamily="2" charset="-122"/>
                <a:cs typeface="Calibri" pitchFamily="34" charset="0"/>
              </a:rPr>
              <a:t>中断</a:t>
            </a:r>
          </a:p>
        </p:txBody>
      </p:sp>
      <p:sp>
        <p:nvSpPr>
          <p:cNvPr id="464902" name="Text Box 6"/>
          <p:cNvSpPr txBox="1">
            <a:spLocks noChangeArrowheads="1"/>
          </p:cNvSpPr>
          <p:nvPr/>
        </p:nvSpPr>
        <p:spPr bwMode="auto">
          <a:xfrm>
            <a:off x="4859536" y="1916113"/>
            <a:ext cx="2438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时钟中断</a:t>
            </a:r>
          </a:p>
        </p:txBody>
      </p:sp>
      <p:sp>
        <p:nvSpPr>
          <p:cNvPr id="464903" name="AutoShape 7"/>
          <p:cNvSpPr>
            <a:spLocks/>
          </p:cNvSpPr>
          <p:nvPr/>
        </p:nvSpPr>
        <p:spPr bwMode="auto">
          <a:xfrm>
            <a:off x="1932186" y="1981200"/>
            <a:ext cx="152400" cy="2133600"/>
          </a:xfrm>
          <a:prstGeom prst="leftBrace">
            <a:avLst>
              <a:gd name="adj1" fmla="val 116667"/>
              <a:gd name="adj2" fmla="val 50000"/>
            </a:avLst>
          </a:prstGeom>
          <a:noFill/>
          <a:ln w="9525">
            <a:solidFill>
              <a:srgbClr val="99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ea typeface="华文楷体" pitchFamily="2" charset="-122"/>
              <a:cs typeface="Calibri" pitchFamily="34" charset="0"/>
            </a:endParaRPr>
          </a:p>
        </p:txBody>
      </p:sp>
      <p:sp>
        <p:nvSpPr>
          <p:cNvPr id="464904" name="AutoShape 8"/>
          <p:cNvSpPr>
            <a:spLocks/>
          </p:cNvSpPr>
          <p:nvPr/>
        </p:nvSpPr>
        <p:spPr bwMode="auto">
          <a:xfrm>
            <a:off x="4522986" y="2895600"/>
            <a:ext cx="228600" cy="1676400"/>
          </a:xfrm>
          <a:prstGeom prst="leftBrace">
            <a:avLst>
              <a:gd name="adj1" fmla="val 61111"/>
              <a:gd name="adj2" fmla="val 50000"/>
            </a:avLst>
          </a:prstGeom>
          <a:noFill/>
          <a:ln w="9525">
            <a:solidFill>
              <a:srgbClr val="99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7030A0"/>
              </a:solidFill>
              <a:latin typeface="Calibri" pitchFamily="34" charset="0"/>
              <a:ea typeface="华文楷体" pitchFamily="2" charset="-122"/>
              <a:cs typeface="Calibri" pitchFamily="34" charset="0"/>
            </a:endParaRPr>
          </a:p>
        </p:txBody>
      </p:sp>
      <p:sp>
        <p:nvSpPr>
          <p:cNvPr id="464905" name="Text Box 9"/>
          <p:cNvSpPr txBox="1">
            <a:spLocks noChangeArrowheads="1"/>
          </p:cNvSpPr>
          <p:nvPr/>
        </p:nvSpPr>
        <p:spPr bwMode="auto">
          <a:xfrm>
            <a:off x="4751586" y="2786152"/>
            <a:ext cx="464495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系统调用</a:t>
            </a:r>
          </a:p>
          <a:p>
            <a:pPr eaLnBrk="1" hangingPunct="1"/>
            <a:r>
              <a:rPr kumimoji="1" lang="zh-CN" altLang="en-US" sz="2400" b="1" dirty="0">
                <a:solidFill>
                  <a:srgbClr val="7030A0"/>
                </a:solidFill>
                <a:latin typeface="Calibri" pitchFamily="34" charset="0"/>
                <a:ea typeface="华文楷体" pitchFamily="2" charset="-122"/>
                <a:cs typeface="Calibri" pitchFamily="34" charset="0"/>
              </a:rPr>
              <a:t>页错误</a:t>
            </a:r>
            <a:r>
              <a:rPr kumimoji="1" lang="en-US" altLang="zh-CN" sz="2400" b="1" dirty="0">
                <a:solidFill>
                  <a:srgbClr val="7030A0"/>
                </a:solidFill>
                <a:latin typeface="Calibri" pitchFamily="34" charset="0"/>
                <a:ea typeface="华文楷体" pitchFamily="2" charset="-122"/>
                <a:cs typeface="Calibri" pitchFamily="34" charset="0"/>
              </a:rPr>
              <a:t>/</a:t>
            </a:r>
            <a:r>
              <a:rPr kumimoji="1" lang="zh-CN" altLang="en-US" sz="2400" b="1" dirty="0">
                <a:solidFill>
                  <a:srgbClr val="7030A0"/>
                </a:solidFill>
                <a:latin typeface="Calibri" pitchFamily="34" charset="0"/>
                <a:ea typeface="华文楷体" pitchFamily="2" charset="-122"/>
                <a:cs typeface="Calibri" pitchFamily="34" charset="0"/>
              </a:rPr>
              <a:t>页故障</a:t>
            </a:r>
            <a:endParaRPr kumimoji="1" lang="en-US" altLang="zh-CN" sz="2400" b="1" dirty="0">
              <a:solidFill>
                <a:srgbClr val="7030A0"/>
              </a:solidFill>
              <a:latin typeface="Calibri" pitchFamily="34" charset="0"/>
              <a:ea typeface="华文楷体" pitchFamily="2" charset="-122"/>
              <a:cs typeface="Calibri" pitchFamily="34" charset="0"/>
            </a:endParaRPr>
          </a:p>
          <a:p>
            <a:pPr eaLnBrk="1" hangingPunct="1"/>
            <a:r>
              <a:rPr kumimoji="1" lang="zh-CN" altLang="en-US" sz="2400" b="1" dirty="0">
                <a:solidFill>
                  <a:srgbClr val="7030A0"/>
                </a:solidFill>
                <a:latin typeface="Calibri" pitchFamily="34" charset="0"/>
                <a:ea typeface="华文楷体" pitchFamily="2" charset="-122"/>
                <a:cs typeface="Calibri" pitchFamily="34" charset="0"/>
              </a:rPr>
              <a:t>保护性异常</a:t>
            </a:r>
          </a:p>
          <a:p>
            <a:pPr eaLnBrk="1" hangingPunct="1"/>
            <a:r>
              <a:rPr kumimoji="1" lang="zh-CN" altLang="en-US" sz="2400" b="1" dirty="0">
                <a:solidFill>
                  <a:srgbClr val="7030A0"/>
                </a:solidFill>
                <a:latin typeface="Calibri" pitchFamily="34" charset="0"/>
                <a:ea typeface="华文楷体" pitchFamily="2" charset="-122"/>
                <a:cs typeface="Calibri" pitchFamily="34" charset="0"/>
              </a:rPr>
              <a:t>断点指令</a:t>
            </a:r>
          </a:p>
          <a:p>
            <a:pPr eaLnBrk="1" hangingPunct="1"/>
            <a:r>
              <a:rPr kumimoji="1" lang="zh-CN" altLang="en-US" sz="2400" b="1" dirty="0">
                <a:solidFill>
                  <a:srgbClr val="7030A0"/>
                </a:solidFill>
                <a:latin typeface="Calibri" pitchFamily="34" charset="0"/>
                <a:ea typeface="华文楷体" pitchFamily="2" charset="-122"/>
                <a:cs typeface="Calibri" pitchFamily="34" charset="0"/>
              </a:rPr>
              <a:t>其他程序性异常</a:t>
            </a:r>
            <a:r>
              <a:rPr kumimoji="1" lang="en-US" altLang="zh-CN" sz="2400" b="1" dirty="0">
                <a:solidFill>
                  <a:srgbClr val="7030A0"/>
                </a:solidFill>
                <a:latin typeface="Calibri" pitchFamily="34" charset="0"/>
                <a:ea typeface="华文楷体" pitchFamily="2" charset="-122"/>
                <a:cs typeface="Calibri" pitchFamily="34" charset="0"/>
              </a:rPr>
              <a:t>(</a:t>
            </a:r>
            <a:r>
              <a:rPr kumimoji="1" lang="zh-CN" altLang="en-US" sz="2400" b="1" dirty="0">
                <a:solidFill>
                  <a:srgbClr val="7030A0"/>
                </a:solidFill>
                <a:latin typeface="Calibri" pitchFamily="34" charset="0"/>
                <a:ea typeface="华文楷体" pitchFamily="2" charset="-122"/>
                <a:cs typeface="Calibri" pitchFamily="34" charset="0"/>
              </a:rPr>
              <a:t>如算术溢出等</a:t>
            </a:r>
            <a:r>
              <a:rPr kumimoji="1" lang="en-US" altLang="zh-CN" sz="2400" b="1" dirty="0">
                <a:solidFill>
                  <a:srgbClr val="7030A0"/>
                </a:solidFill>
                <a:latin typeface="Calibri" pitchFamily="34" charset="0"/>
                <a:ea typeface="华文楷体" pitchFamily="2" charset="-122"/>
                <a:cs typeface="Calibri" pitchFamily="34" charset="0"/>
              </a:rPr>
              <a:t>)</a:t>
            </a:r>
          </a:p>
        </p:txBody>
      </p:sp>
      <p:sp>
        <p:nvSpPr>
          <p:cNvPr id="464907" name="Text Box 11"/>
          <p:cNvSpPr txBox="1">
            <a:spLocks noChangeArrowheads="1"/>
          </p:cNvSpPr>
          <p:nvPr/>
        </p:nvSpPr>
        <p:spPr bwMode="auto">
          <a:xfrm>
            <a:off x="899592" y="2823319"/>
            <a:ext cx="8002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事件</a:t>
            </a:r>
          </a:p>
        </p:txBody>
      </p:sp>
      <p:sp>
        <p:nvSpPr>
          <p:cNvPr id="464909" name="Text Box 13"/>
          <p:cNvSpPr txBox="1">
            <a:spLocks noChangeArrowheads="1"/>
          </p:cNvSpPr>
          <p:nvPr/>
        </p:nvSpPr>
        <p:spPr bwMode="auto">
          <a:xfrm>
            <a:off x="4859536" y="2324100"/>
            <a:ext cx="2438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dirty="0">
                <a:solidFill>
                  <a:srgbClr val="7030A0"/>
                </a:solidFill>
                <a:latin typeface="Calibri" pitchFamily="34" charset="0"/>
                <a:ea typeface="华文楷体" pitchFamily="2" charset="-122"/>
                <a:cs typeface="Calibri" pitchFamily="34" charset="0"/>
              </a:rPr>
              <a:t>硬件故障</a:t>
            </a:r>
          </a:p>
        </p:txBody>
      </p:sp>
      <p:sp>
        <p:nvSpPr>
          <p:cNvPr id="2" name="标题 1"/>
          <p:cNvSpPr>
            <a:spLocks noGrp="1"/>
          </p:cNvSpPr>
          <p:nvPr>
            <p:ph type="title"/>
          </p:nvPr>
        </p:nvSpPr>
        <p:spPr>
          <a:xfrm>
            <a:off x="755576" y="320040"/>
            <a:ext cx="6760621" cy="876712"/>
          </a:xfrm>
        </p:spPr>
        <p:txBody>
          <a:bodyPr>
            <a:normAutofit/>
          </a:bodyPr>
          <a:lstStyle/>
          <a:p>
            <a:pPr algn="l"/>
            <a:r>
              <a:rPr lang="en-US" altLang="zh-CN" sz="4000" dirty="0">
                <a:solidFill>
                  <a:schemeClr val="accent1">
                    <a:lumMod val="75000"/>
                  </a:schemeClr>
                </a:solidFill>
                <a:latin typeface="微软雅黑" pitchFamily="34" charset="-122"/>
                <a:ea typeface="微软雅黑" pitchFamily="34" charset="-122"/>
              </a:rPr>
              <a:t>2.</a:t>
            </a:r>
            <a:r>
              <a:rPr lang="zh-CN" altLang="en-US" sz="4000" dirty="0">
                <a:solidFill>
                  <a:schemeClr val="accent1">
                    <a:lumMod val="75000"/>
                  </a:schemeClr>
                </a:solidFill>
                <a:latin typeface="微软雅黑" pitchFamily="34" charset="-122"/>
                <a:ea typeface="微软雅黑" pitchFamily="34" charset="-122"/>
              </a:rPr>
              <a:t>事件</a:t>
            </a:r>
          </a:p>
        </p:txBody>
      </p:sp>
      <p:graphicFrame>
        <p:nvGraphicFramePr>
          <p:cNvPr id="17" name="Group 4"/>
          <p:cNvGraphicFramePr>
            <a:graphicFrameLocks noGrp="1"/>
          </p:cNvGraphicFramePr>
          <p:nvPr>
            <p:extLst>
              <p:ext uri="{D42A27DB-BD31-4B8C-83A1-F6EECF244321}">
                <p14:modId xmlns="" xmlns:p14="http://schemas.microsoft.com/office/powerpoint/2010/main" val="1801581984"/>
              </p:ext>
            </p:extLst>
          </p:nvPr>
        </p:nvGraphicFramePr>
        <p:xfrm>
          <a:off x="1353315" y="4941168"/>
          <a:ext cx="6675069" cy="1547312"/>
        </p:xfrm>
        <a:graphic>
          <a:graphicData uri="http://schemas.openxmlformats.org/drawingml/2006/table">
            <a:tbl>
              <a:tblPr/>
              <a:tblGrid>
                <a:gridCol w="2225023">
                  <a:extLst>
                    <a:ext uri="{9D8B030D-6E8A-4147-A177-3AD203B41FA5}">
                      <a16:colId xmlns="" xmlns:a16="http://schemas.microsoft.com/office/drawing/2014/main" val="20000"/>
                    </a:ext>
                  </a:extLst>
                </a:gridCol>
                <a:gridCol w="2225023">
                  <a:extLst>
                    <a:ext uri="{9D8B030D-6E8A-4147-A177-3AD203B41FA5}">
                      <a16:colId xmlns="" xmlns:a16="http://schemas.microsoft.com/office/drawing/2014/main" val="20001"/>
                    </a:ext>
                  </a:extLst>
                </a:gridCol>
                <a:gridCol w="2225023">
                  <a:extLst>
                    <a:ext uri="{9D8B030D-6E8A-4147-A177-3AD203B41FA5}">
                      <a16:colId xmlns="" xmlns:a16="http://schemas.microsoft.com/office/drawing/2014/main" val="20002"/>
                    </a:ext>
                  </a:extLst>
                </a:gridCol>
              </a:tblGrid>
              <a:tr h="325303">
                <a:tc>
                  <a:txBody>
                    <a:bodyPr/>
                    <a:lstStyle/>
                    <a:p>
                      <a:pPr marL="0" marR="0" lvl="0" indent="0" algn="l"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endParaRPr kumimoji="0" lang="en-US" sz="2000" b="0" i="0" u="none" strike="noStrike" cap="none" normalizeH="0" baseline="0" dirty="0">
                        <a:ln>
                          <a:noFill/>
                        </a:ln>
                        <a:solidFill>
                          <a:srgbClr val="0000CC"/>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Unexpected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Deliberate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75536">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Exceptions (sync)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fault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err="1">
                          <a:ln>
                            <a:noFill/>
                          </a:ln>
                          <a:solidFill>
                            <a:srgbClr val="0000CC"/>
                          </a:solidFill>
                          <a:effectLst/>
                          <a:latin typeface="Arial" charset="0"/>
                        </a:rPr>
                        <a:t>syscall</a:t>
                      </a:r>
                      <a:r>
                        <a:rPr kumimoji="0" lang="en-US" sz="2000" b="0" i="0" u="none" strike="noStrike" cap="none" normalizeH="0" baseline="0" dirty="0">
                          <a:ln>
                            <a:noFill/>
                          </a:ln>
                          <a:solidFill>
                            <a:srgbClr val="0000CC"/>
                          </a:solidFill>
                          <a:effectLst/>
                          <a:latin typeface="Arial" charset="0"/>
                        </a:rPr>
                        <a:t> trap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75536">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Interrupts (</a:t>
                      </a:r>
                      <a:r>
                        <a:rPr kumimoji="0" lang="en-US" sz="2000" b="0" i="0" u="none" strike="noStrike" cap="none" normalizeH="0" baseline="0" dirty="0" err="1">
                          <a:ln>
                            <a:noFill/>
                          </a:ln>
                          <a:solidFill>
                            <a:srgbClr val="0000CC"/>
                          </a:solidFill>
                          <a:effectLst/>
                          <a:latin typeface="Arial" charset="0"/>
                        </a:rPr>
                        <a:t>async</a:t>
                      </a:r>
                      <a:r>
                        <a:rPr kumimoji="0" lang="en-US" sz="2000" b="0" i="0" u="none" strike="noStrike" cap="none" normalizeH="0" baseline="0" dirty="0">
                          <a:ln>
                            <a:noFill/>
                          </a:ln>
                          <a:solidFill>
                            <a:srgbClr val="0000CC"/>
                          </a:solidFill>
                          <a:effectLst/>
                          <a:latin typeface="Arial"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interrupt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50000"/>
                        <a:buFont typeface="Monotype Sorts" pitchFamily="96" charset="2"/>
                        <a:buNone/>
                        <a:tabLst/>
                      </a:pPr>
                      <a:r>
                        <a:rPr kumimoji="0" lang="en-US" sz="2000" b="0" i="0" u="none" strike="noStrike" cap="none" normalizeH="0" baseline="0" dirty="0">
                          <a:ln>
                            <a:noFill/>
                          </a:ln>
                          <a:solidFill>
                            <a:srgbClr val="0000CC"/>
                          </a:solidFill>
                          <a:effectLst/>
                          <a:latin typeface="Arial" charset="0"/>
                        </a:rPr>
                        <a:t>software interrupt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6" name="云形 5"/>
          <p:cNvSpPr/>
          <p:nvPr/>
        </p:nvSpPr>
        <p:spPr>
          <a:xfrm>
            <a:off x="4499992" y="-99392"/>
            <a:ext cx="4896544" cy="1658391"/>
          </a:xfrm>
          <a:prstGeom prst="cloud">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b="1" dirty="0">
                <a:solidFill>
                  <a:srgbClr val="0000CC"/>
                </a:solidFill>
                <a:latin typeface="华文楷体" pitchFamily="2" charset="-122"/>
                <a:ea typeface="华文楷体" pitchFamily="2" charset="-122"/>
              </a:rPr>
              <a:t>中断：外部事件，正在运行的程序所不期望的</a:t>
            </a:r>
          </a:p>
          <a:p>
            <a:r>
              <a:rPr kumimoji="1" lang="zh-CN" altLang="en-US" b="1" dirty="0" smtClean="0">
                <a:solidFill>
                  <a:srgbClr val="0000CC"/>
                </a:solidFill>
                <a:latin typeface="华文楷体" pitchFamily="2" charset="-122"/>
                <a:ea typeface="华文楷体" pitchFamily="2" charset="-122"/>
              </a:rPr>
              <a:t>异常</a:t>
            </a:r>
            <a:r>
              <a:rPr kumimoji="1" lang="zh-CN" altLang="en-US" b="1" dirty="0">
                <a:solidFill>
                  <a:srgbClr val="0000CC"/>
                </a:solidFill>
                <a:latin typeface="华文楷体" pitchFamily="2" charset="-122"/>
                <a:ea typeface="华文楷体" pitchFamily="2" charset="-122"/>
              </a:rPr>
              <a:t>：由正在执行的指令引发</a:t>
            </a:r>
          </a:p>
        </p:txBody>
      </p:sp>
      <p:sp>
        <p:nvSpPr>
          <p:cNvPr id="15" name="波形 14"/>
          <p:cNvSpPr/>
          <p:nvPr/>
        </p:nvSpPr>
        <p:spPr>
          <a:xfrm>
            <a:off x="6876256" y="1919292"/>
            <a:ext cx="1152128" cy="809615"/>
          </a:xfrm>
          <a:prstGeom prst="wave">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华文新魏" panose="02010800040101010101" pitchFamily="2" charset="-122"/>
                <a:ea typeface="华文新魏" panose="02010800040101010101" pitchFamily="2" charset="-122"/>
              </a:rPr>
              <a:t>举例</a:t>
            </a:r>
          </a:p>
        </p:txBody>
      </p:sp>
    </p:spTree>
    <p:extLst>
      <p:ext uri="{BB962C8B-B14F-4D97-AF65-F5344CB8AC3E}">
        <p14:creationId xmlns="" xmlns:p14="http://schemas.microsoft.com/office/powerpoint/2010/main" val="3784666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4907"/>
                                        </p:tgtEl>
                                        <p:attrNameLst>
                                          <p:attrName>style.visibility</p:attrName>
                                        </p:attrNameLst>
                                      </p:cBhvr>
                                      <p:to>
                                        <p:strVal val="visible"/>
                                      </p:to>
                                    </p:set>
                                    <p:anim calcmode="lin" valueType="num">
                                      <p:cBhvr additive="base">
                                        <p:cTn id="7" dur="1000" fill="hold"/>
                                        <p:tgtEl>
                                          <p:spTgt spid="464907"/>
                                        </p:tgtEl>
                                        <p:attrNameLst>
                                          <p:attrName>ppt_x</p:attrName>
                                        </p:attrNameLst>
                                      </p:cBhvr>
                                      <p:tavLst>
                                        <p:tav tm="0">
                                          <p:val>
                                            <p:strVal val="1+#ppt_w/2"/>
                                          </p:val>
                                        </p:tav>
                                        <p:tav tm="100000">
                                          <p:val>
                                            <p:strVal val="#ppt_x"/>
                                          </p:val>
                                        </p:tav>
                                      </p:tavLst>
                                    </p:anim>
                                    <p:anim calcmode="lin" valueType="num">
                                      <p:cBhvr additive="base">
                                        <p:cTn id="8" dur="1000" fill="hold"/>
                                        <p:tgtEl>
                                          <p:spTgt spid="464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4903"/>
                                        </p:tgtEl>
                                        <p:attrNameLst>
                                          <p:attrName>style.visibility</p:attrName>
                                        </p:attrNameLst>
                                      </p:cBhvr>
                                      <p:to>
                                        <p:strVal val="visible"/>
                                      </p:to>
                                    </p:set>
                                    <p:anim calcmode="lin" valueType="num">
                                      <p:cBhvr additive="base">
                                        <p:cTn id="13" dur="1000" fill="hold"/>
                                        <p:tgtEl>
                                          <p:spTgt spid="464903"/>
                                        </p:tgtEl>
                                        <p:attrNameLst>
                                          <p:attrName>ppt_x</p:attrName>
                                        </p:attrNameLst>
                                      </p:cBhvr>
                                      <p:tavLst>
                                        <p:tav tm="0">
                                          <p:val>
                                            <p:strVal val="1+#ppt_w/2"/>
                                          </p:val>
                                        </p:tav>
                                        <p:tav tm="100000">
                                          <p:val>
                                            <p:strVal val="#ppt_x"/>
                                          </p:val>
                                        </p:tav>
                                      </p:tavLst>
                                    </p:anim>
                                    <p:anim calcmode="lin" valueType="num">
                                      <p:cBhvr additive="base">
                                        <p:cTn id="14" dur="1000" fill="hold"/>
                                        <p:tgtEl>
                                          <p:spTgt spid="46490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464898"/>
                                        </p:tgtEl>
                                        <p:attrNameLst>
                                          <p:attrName>style.visibility</p:attrName>
                                        </p:attrNameLst>
                                      </p:cBhvr>
                                      <p:to>
                                        <p:strVal val="visible"/>
                                      </p:to>
                                    </p:set>
                                    <p:anim calcmode="lin" valueType="num">
                                      <p:cBhvr additive="base">
                                        <p:cTn id="18" dur="1000" fill="hold"/>
                                        <p:tgtEl>
                                          <p:spTgt spid="464898"/>
                                        </p:tgtEl>
                                        <p:attrNameLst>
                                          <p:attrName>ppt_x</p:attrName>
                                        </p:attrNameLst>
                                      </p:cBhvr>
                                      <p:tavLst>
                                        <p:tav tm="0">
                                          <p:val>
                                            <p:strVal val="1+#ppt_w/2"/>
                                          </p:val>
                                        </p:tav>
                                        <p:tav tm="100000">
                                          <p:val>
                                            <p:strVal val="#ppt_x"/>
                                          </p:val>
                                        </p:tav>
                                      </p:tavLst>
                                    </p:anim>
                                    <p:anim calcmode="lin" valueType="num">
                                      <p:cBhvr additive="base">
                                        <p:cTn id="19" dur="1000" fill="hold"/>
                                        <p:tgtEl>
                                          <p:spTgt spid="46489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464899"/>
                                        </p:tgtEl>
                                        <p:attrNameLst>
                                          <p:attrName>style.visibility</p:attrName>
                                        </p:attrNameLst>
                                      </p:cBhvr>
                                      <p:to>
                                        <p:strVal val="visible"/>
                                      </p:to>
                                    </p:set>
                                    <p:anim calcmode="lin" valueType="num">
                                      <p:cBhvr additive="base">
                                        <p:cTn id="23" dur="1000" fill="hold"/>
                                        <p:tgtEl>
                                          <p:spTgt spid="464899"/>
                                        </p:tgtEl>
                                        <p:attrNameLst>
                                          <p:attrName>ppt_x</p:attrName>
                                        </p:attrNameLst>
                                      </p:cBhvr>
                                      <p:tavLst>
                                        <p:tav tm="0">
                                          <p:val>
                                            <p:strVal val="1+#ppt_w/2"/>
                                          </p:val>
                                        </p:tav>
                                        <p:tav tm="100000">
                                          <p:val>
                                            <p:strVal val="#ppt_x"/>
                                          </p:val>
                                        </p:tav>
                                      </p:tavLst>
                                    </p:anim>
                                    <p:anim calcmode="lin" valueType="num">
                                      <p:cBhvr additive="base">
                                        <p:cTn id="24" dur="1000" fill="hold"/>
                                        <p:tgtEl>
                                          <p:spTgt spid="46489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4900"/>
                                        </p:tgtEl>
                                        <p:attrNameLst>
                                          <p:attrName>style.visibility</p:attrName>
                                        </p:attrNameLst>
                                      </p:cBhvr>
                                      <p:to>
                                        <p:strVal val="visible"/>
                                      </p:to>
                                    </p:set>
                                    <p:anim calcmode="lin" valueType="num">
                                      <p:cBhvr additive="base">
                                        <p:cTn id="29" dur="1000" fill="hold"/>
                                        <p:tgtEl>
                                          <p:spTgt spid="464900"/>
                                        </p:tgtEl>
                                        <p:attrNameLst>
                                          <p:attrName>ppt_x</p:attrName>
                                        </p:attrNameLst>
                                      </p:cBhvr>
                                      <p:tavLst>
                                        <p:tav tm="0">
                                          <p:val>
                                            <p:strVal val="1+#ppt_w/2"/>
                                          </p:val>
                                        </p:tav>
                                        <p:tav tm="100000">
                                          <p:val>
                                            <p:strVal val="#ppt_x"/>
                                          </p:val>
                                        </p:tav>
                                      </p:tavLst>
                                    </p:anim>
                                    <p:anim calcmode="lin" valueType="num">
                                      <p:cBhvr additive="base">
                                        <p:cTn id="30" dur="1000" fill="hold"/>
                                        <p:tgtEl>
                                          <p:spTgt spid="464900"/>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464901"/>
                                        </p:tgtEl>
                                        <p:attrNameLst>
                                          <p:attrName>style.visibility</p:attrName>
                                        </p:attrNameLst>
                                      </p:cBhvr>
                                      <p:to>
                                        <p:strVal val="visible"/>
                                      </p:to>
                                    </p:set>
                                    <p:anim calcmode="lin" valueType="num">
                                      <p:cBhvr additive="base">
                                        <p:cTn id="34" dur="1000" fill="hold"/>
                                        <p:tgtEl>
                                          <p:spTgt spid="464901"/>
                                        </p:tgtEl>
                                        <p:attrNameLst>
                                          <p:attrName>ppt_x</p:attrName>
                                        </p:attrNameLst>
                                      </p:cBhvr>
                                      <p:tavLst>
                                        <p:tav tm="0">
                                          <p:val>
                                            <p:strVal val="1+#ppt_w/2"/>
                                          </p:val>
                                        </p:tav>
                                        <p:tav tm="100000">
                                          <p:val>
                                            <p:strVal val="#ppt_x"/>
                                          </p:val>
                                        </p:tav>
                                      </p:tavLst>
                                    </p:anim>
                                    <p:anim calcmode="lin" valueType="num">
                                      <p:cBhvr additive="base">
                                        <p:cTn id="35" dur="1000" fill="hold"/>
                                        <p:tgtEl>
                                          <p:spTgt spid="464901"/>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464902"/>
                                        </p:tgtEl>
                                        <p:attrNameLst>
                                          <p:attrName>style.visibility</p:attrName>
                                        </p:attrNameLst>
                                      </p:cBhvr>
                                      <p:to>
                                        <p:strVal val="visible"/>
                                      </p:to>
                                    </p:set>
                                    <p:anim calcmode="lin" valueType="num">
                                      <p:cBhvr additive="base">
                                        <p:cTn id="39" dur="1000" fill="hold"/>
                                        <p:tgtEl>
                                          <p:spTgt spid="464902"/>
                                        </p:tgtEl>
                                        <p:attrNameLst>
                                          <p:attrName>ppt_x</p:attrName>
                                        </p:attrNameLst>
                                      </p:cBhvr>
                                      <p:tavLst>
                                        <p:tav tm="0">
                                          <p:val>
                                            <p:strVal val="1+#ppt_w/2"/>
                                          </p:val>
                                        </p:tav>
                                        <p:tav tm="100000">
                                          <p:val>
                                            <p:strVal val="#ppt_x"/>
                                          </p:val>
                                        </p:tav>
                                      </p:tavLst>
                                    </p:anim>
                                    <p:anim calcmode="lin" valueType="num">
                                      <p:cBhvr additive="base">
                                        <p:cTn id="40" dur="1000" fill="hold"/>
                                        <p:tgtEl>
                                          <p:spTgt spid="464902"/>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 presetClass="entr" presetSubtype="2" fill="hold" grpId="0" nodeType="afterEffect">
                                  <p:stCondLst>
                                    <p:cond delay="0"/>
                                  </p:stCondLst>
                                  <p:childTnLst>
                                    <p:set>
                                      <p:cBhvr>
                                        <p:cTn id="43" dur="1" fill="hold">
                                          <p:stCondLst>
                                            <p:cond delay="0"/>
                                          </p:stCondLst>
                                        </p:cTn>
                                        <p:tgtEl>
                                          <p:spTgt spid="464909"/>
                                        </p:tgtEl>
                                        <p:attrNameLst>
                                          <p:attrName>style.visibility</p:attrName>
                                        </p:attrNameLst>
                                      </p:cBhvr>
                                      <p:to>
                                        <p:strVal val="visible"/>
                                      </p:to>
                                    </p:set>
                                    <p:anim calcmode="lin" valueType="num">
                                      <p:cBhvr additive="base">
                                        <p:cTn id="44" dur="1000" fill="hold"/>
                                        <p:tgtEl>
                                          <p:spTgt spid="464909"/>
                                        </p:tgtEl>
                                        <p:attrNameLst>
                                          <p:attrName>ppt_x</p:attrName>
                                        </p:attrNameLst>
                                      </p:cBhvr>
                                      <p:tavLst>
                                        <p:tav tm="0">
                                          <p:val>
                                            <p:strVal val="1+#ppt_w/2"/>
                                          </p:val>
                                        </p:tav>
                                        <p:tav tm="100000">
                                          <p:val>
                                            <p:strVal val="#ppt_x"/>
                                          </p:val>
                                        </p:tav>
                                      </p:tavLst>
                                    </p:anim>
                                    <p:anim calcmode="lin" valueType="num">
                                      <p:cBhvr additive="base">
                                        <p:cTn id="45" dur="1000" fill="hold"/>
                                        <p:tgtEl>
                                          <p:spTgt spid="464909"/>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464904"/>
                                        </p:tgtEl>
                                        <p:attrNameLst>
                                          <p:attrName>style.visibility</p:attrName>
                                        </p:attrNameLst>
                                      </p:cBhvr>
                                      <p:to>
                                        <p:strVal val="visible"/>
                                      </p:to>
                                    </p:set>
                                    <p:anim calcmode="lin" valueType="num">
                                      <p:cBhvr additive="base">
                                        <p:cTn id="50" dur="1000" fill="hold"/>
                                        <p:tgtEl>
                                          <p:spTgt spid="464904"/>
                                        </p:tgtEl>
                                        <p:attrNameLst>
                                          <p:attrName>ppt_x</p:attrName>
                                        </p:attrNameLst>
                                      </p:cBhvr>
                                      <p:tavLst>
                                        <p:tav tm="0">
                                          <p:val>
                                            <p:strVal val="1+#ppt_w/2"/>
                                          </p:val>
                                        </p:tav>
                                        <p:tav tm="100000">
                                          <p:val>
                                            <p:strVal val="#ppt_x"/>
                                          </p:val>
                                        </p:tav>
                                      </p:tavLst>
                                    </p:anim>
                                    <p:anim calcmode="lin" valueType="num">
                                      <p:cBhvr additive="base">
                                        <p:cTn id="51" dur="1000" fill="hold"/>
                                        <p:tgtEl>
                                          <p:spTgt spid="464904"/>
                                        </p:tgtEl>
                                        <p:attrNameLst>
                                          <p:attrName>ppt_y</p:attrName>
                                        </p:attrNameLst>
                                      </p:cBhvr>
                                      <p:tavLst>
                                        <p:tav tm="0">
                                          <p:val>
                                            <p:strVal val="#ppt_y"/>
                                          </p:val>
                                        </p:tav>
                                        <p:tav tm="100000">
                                          <p:val>
                                            <p:strVal val="#ppt_y"/>
                                          </p:val>
                                        </p:tav>
                                      </p:tavLst>
                                    </p:anim>
                                  </p:childTnLst>
                                </p:cTn>
                              </p:par>
                            </p:childTnLst>
                          </p:cTn>
                        </p:par>
                        <p:par>
                          <p:cTn id="52" fill="hold">
                            <p:stCondLst>
                              <p:cond delay="1000"/>
                            </p:stCondLst>
                            <p:childTnLst>
                              <p:par>
                                <p:cTn id="53" presetID="2" presetClass="entr" presetSubtype="2" fill="hold" grpId="0" nodeType="afterEffect">
                                  <p:stCondLst>
                                    <p:cond delay="0"/>
                                  </p:stCondLst>
                                  <p:childTnLst>
                                    <p:set>
                                      <p:cBhvr>
                                        <p:cTn id="54" dur="1" fill="hold">
                                          <p:stCondLst>
                                            <p:cond delay="0"/>
                                          </p:stCondLst>
                                        </p:cTn>
                                        <p:tgtEl>
                                          <p:spTgt spid="464905"/>
                                        </p:tgtEl>
                                        <p:attrNameLst>
                                          <p:attrName>style.visibility</p:attrName>
                                        </p:attrNameLst>
                                      </p:cBhvr>
                                      <p:to>
                                        <p:strVal val="visible"/>
                                      </p:to>
                                    </p:set>
                                    <p:anim calcmode="lin" valueType="num">
                                      <p:cBhvr additive="base">
                                        <p:cTn id="55" dur="1500" fill="hold"/>
                                        <p:tgtEl>
                                          <p:spTgt spid="464905"/>
                                        </p:tgtEl>
                                        <p:attrNameLst>
                                          <p:attrName>ppt_x</p:attrName>
                                        </p:attrNameLst>
                                      </p:cBhvr>
                                      <p:tavLst>
                                        <p:tav tm="0">
                                          <p:val>
                                            <p:strVal val="1+#ppt_w/2"/>
                                          </p:val>
                                        </p:tav>
                                        <p:tav tm="100000">
                                          <p:val>
                                            <p:strVal val="#ppt_x"/>
                                          </p:val>
                                        </p:tav>
                                      </p:tavLst>
                                    </p:anim>
                                    <p:anim calcmode="lin" valueType="num">
                                      <p:cBhvr additive="base">
                                        <p:cTn id="56" dur="1500" fill="hold"/>
                                        <p:tgtEl>
                                          <p:spTgt spid="46490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circle(in)">
                                      <p:cBhvr>
                                        <p:cTn id="61" dur="2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5"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ppt_w</p:attrName>
                                        </p:attrNameLst>
                                      </p:cBhvr>
                                      <p:tavLst>
                                        <p:tav tm="0" fmla="#ppt_w*sin(2.5*pi*$)">
                                          <p:val>
                                            <p:fltVal val="0"/>
                                          </p:val>
                                        </p:tav>
                                        <p:tav tm="100000">
                                          <p:val>
                                            <p:fltVal val="1"/>
                                          </p:val>
                                        </p:tav>
                                      </p:tavLst>
                                    </p:anim>
                                    <p:anim calcmode="lin" valueType="num">
                                      <p:cBhvr>
                                        <p:cTn id="75" dur="1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p:bldP spid="464899" grpId="0"/>
      <p:bldP spid="464900" grpId="0" animBg="1"/>
      <p:bldP spid="464901" grpId="0"/>
      <p:bldP spid="464902" grpId="0"/>
      <p:bldP spid="464903" grpId="0" animBg="1"/>
      <p:bldP spid="464904" grpId="0" animBg="1"/>
      <p:bldP spid="464905" grpId="0"/>
      <p:bldP spid="464907" grpId="0"/>
      <p:bldP spid="464909" grpId="0"/>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066130"/>
          </a:xfrm>
        </p:spPr>
        <p:txBody>
          <a:bodyPr>
            <a:normAutofit/>
          </a:bodyPr>
          <a:lstStyle/>
          <a:p>
            <a:r>
              <a:rPr lang="zh-CN" altLang="en-US" sz="4000" dirty="0"/>
              <a:t>本章要求掌握的概念</a:t>
            </a:r>
          </a:p>
        </p:txBody>
      </p:sp>
      <p:sp>
        <p:nvSpPr>
          <p:cNvPr id="4" name="矩形 3"/>
          <p:cNvSpPr/>
          <p:nvPr/>
        </p:nvSpPr>
        <p:spPr>
          <a:xfrm>
            <a:off x="1043608" y="1844824"/>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Arial" pitchFamily="34" charset="0"/>
                <a:ea typeface="华文楷体" panose="02010600040101010101" pitchFamily="2" charset="-122"/>
                <a:cs typeface="Arial" pitchFamily="34" charset="0"/>
              </a:rPr>
              <a:t>CPU</a:t>
            </a:r>
            <a:r>
              <a:rPr lang="zh-CN" altLang="en-US" sz="2400" b="1" dirty="0">
                <a:solidFill>
                  <a:srgbClr val="C00000"/>
                </a:solidFill>
                <a:latin typeface="Arial" pitchFamily="34" charset="0"/>
                <a:ea typeface="华文楷体" panose="02010600040101010101" pitchFamily="2" charset="-122"/>
                <a:cs typeface="Arial" pitchFamily="34" charset="0"/>
              </a:rPr>
              <a:t>状态</a:t>
            </a:r>
          </a:p>
        </p:txBody>
      </p:sp>
      <p:sp>
        <p:nvSpPr>
          <p:cNvPr id="5" name="矩形 4"/>
          <p:cNvSpPr/>
          <p:nvPr/>
        </p:nvSpPr>
        <p:spPr>
          <a:xfrm>
            <a:off x="3635896" y="1844824"/>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特权指令</a:t>
            </a:r>
          </a:p>
        </p:txBody>
      </p:sp>
      <p:sp>
        <p:nvSpPr>
          <p:cNvPr id="6" name="矩形 5"/>
          <p:cNvSpPr/>
          <p:nvPr/>
        </p:nvSpPr>
        <p:spPr>
          <a:xfrm>
            <a:off x="6156176" y="1844824"/>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非特权指令</a:t>
            </a:r>
          </a:p>
        </p:txBody>
      </p:sp>
      <p:sp>
        <p:nvSpPr>
          <p:cNvPr id="7" name="矩形 6"/>
          <p:cNvSpPr/>
          <p:nvPr/>
        </p:nvSpPr>
        <p:spPr>
          <a:xfrm>
            <a:off x="1043608" y="2996952"/>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管态</a:t>
            </a:r>
            <a:r>
              <a:rPr lang="en-US" altLang="zh-CN" sz="2400" b="1" dirty="0">
                <a:solidFill>
                  <a:srgbClr val="C00000"/>
                </a:solidFill>
                <a:latin typeface="华文楷体" panose="02010600040101010101" pitchFamily="2" charset="-122"/>
                <a:ea typeface="华文楷体" panose="02010600040101010101" pitchFamily="2" charset="-122"/>
              </a:rPr>
              <a:t>/</a:t>
            </a:r>
            <a:r>
              <a:rPr lang="zh-CN" altLang="en-US" sz="2400" b="1" dirty="0">
                <a:solidFill>
                  <a:srgbClr val="C00000"/>
                </a:solidFill>
                <a:latin typeface="华文楷体" panose="02010600040101010101" pitchFamily="2" charset="-122"/>
                <a:ea typeface="华文楷体" panose="02010600040101010101" pitchFamily="2" charset="-122"/>
              </a:rPr>
              <a:t>目态</a:t>
            </a:r>
          </a:p>
        </p:txBody>
      </p:sp>
      <p:sp>
        <p:nvSpPr>
          <p:cNvPr id="8" name="矩形 7"/>
          <p:cNvSpPr/>
          <p:nvPr/>
        </p:nvSpPr>
        <p:spPr>
          <a:xfrm>
            <a:off x="3635896" y="2996952"/>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rgbClr val="C00000"/>
                </a:solidFill>
                <a:latin typeface="华文楷体" panose="02010600040101010101" pitchFamily="2" charset="-122"/>
                <a:ea typeface="华文楷体" panose="02010600040101010101" pitchFamily="2" charset="-122"/>
              </a:rPr>
              <a:t>内核态</a:t>
            </a:r>
            <a:r>
              <a:rPr lang="en-US" altLang="zh-CN" sz="2200" b="1" dirty="0">
                <a:solidFill>
                  <a:srgbClr val="C00000"/>
                </a:solidFill>
                <a:latin typeface="华文楷体" panose="02010600040101010101" pitchFamily="2" charset="-122"/>
                <a:ea typeface="华文楷体" panose="02010600040101010101" pitchFamily="2" charset="-122"/>
              </a:rPr>
              <a:t>/</a:t>
            </a:r>
            <a:r>
              <a:rPr lang="zh-CN" altLang="en-US" sz="2200" b="1" dirty="0">
                <a:solidFill>
                  <a:srgbClr val="C00000"/>
                </a:solidFill>
                <a:latin typeface="华文楷体" panose="02010600040101010101" pitchFamily="2" charset="-122"/>
                <a:ea typeface="华文楷体" panose="02010600040101010101" pitchFamily="2" charset="-122"/>
              </a:rPr>
              <a:t>用户态</a:t>
            </a:r>
          </a:p>
        </p:txBody>
      </p:sp>
      <p:sp>
        <p:nvSpPr>
          <p:cNvPr id="9" name="矩形 8"/>
          <p:cNvSpPr/>
          <p:nvPr/>
        </p:nvSpPr>
        <p:spPr>
          <a:xfrm>
            <a:off x="6156176" y="2996952"/>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latin typeface="Arial Unicode MS" pitchFamily="34" charset="-122"/>
                <a:ea typeface="Arial Unicode MS" pitchFamily="34" charset="-122"/>
                <a:cs typeface="Arial Unicode MS" pitchFamily="34" charset="-122"/>
              </a:rPr>
              <a:t>R0</a:t>
            </a:r>
            <a:r>
              <a:rPr lang="zh-CN" altLang="en-US" sz="2000" b="1" dirty="0">
                <a:solidFill>
                  <a:srgbClr val="C00000"/>
                </a:solidFill>
                <a:latin typeface="Arial Unicode MS" pitchFamily="34" charset="-122"/>
                <a:ea typeface="Arial Unicode MS" pitchFamily="34" charset="-122"/>
                <a:cs typeface="Arial Unicode MS" pitchFamily="34" charset="-122"/>
              </a:rPr>
              <a:t>，</a:t>
            </a:r>
            <a:r>
              <a:rPr lang="en-US" altLang="zh-CN" sz="2000" b="1" dirty="0">
                <a:solidFill>
                  <a:srgbClr val="C00000"/>
                </a:solidFill>
                <a:latin typeface="Arial Unicode MS" pitchFamily="34" charset="-122"/>
                <a:ea typeface="Arial Unicode MS" pitchFamily="34" charset="-122"/>
                <a:cs typeface="Arial Unicode MS" pitchFamily="34" charset="-122"/>
              </a:rPr>
              <a:t>R3</a:t>
            </a:r>
            <a:endParaRPr lang="zh-CN" altLang="en-US" sz="2000" b="1" dirty="0">
              <a:solidFill>
                <a:srgbClr val="C00000"/>
              </a:solidFill>
              <a:latin typeface="Arial Unicode MS" pitchFamily="34" charset="-122"/>
              <a:ea typeface="Arial Unicode MS" pitchFamily="34" charset="-122"/>
              <a:cs typeface="Arial Unicode MS" pitchFamily="34" charset="-122"/>
            </a:endParaRPr>
          </a:p>
        </p:txBody>
      </p:sp>
      <p:sp>
        <p:nvSpPr>
          <p:cNvPr id="10" name="矩形 9"/>
          <p:cNvSpPr/>
          <p:nvPr/>
        </p:nvSpPr>
        <p:spPr>
          <a:xfrm>
            <a:off x="1043608" y="4149080"/>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中断与异常</a:t>
            </a:r>
          </a:p>
        </p:txBody>
      </p:sp>
      <p:sp>
        <p:nvSpPr>
          <p:cNvPr id="11" name="矩形 10"/>
          <p:cNvSpPr/>
          <p:nvPr/>
        </p:nvSpPr>
        <p:spPr>
          <a:xfrm>
            <a:off x="3635896" y="4149080"/>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中断向量表</a:t>
            </a:r>
          </a:p>
        </p:txBody>
      </p:sp>
      <p:sp>
        <p:nvSpPr>
          <p:cNvPr id="12" name="矩形 11"/>
          <p:cNvSpPr/>
          <p:nvPr/>
        </p:nvSpPr>
        <p:spPr>
          <a:xfrm>
            <a:off x="6156176" y="4149080"/>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中断描述符</a:t>
            </a:r>
          </a:p>
        </p:txBody>
      </p:sp>
      <p:sp>
        <p:nvSpPr>
          <p:cNvPr id="13" name="矩形 12"/>
          <p:cNvSpPr/>
          <p:nvPr/>
        </p:nvSpPr>
        <p:spPr>
          <a:xfrm>
            <a:off x="1043608" y="5301208"/>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系统调用</a:t>
            </a:r>
          </a:p>
        </p:txBody>
      </p:sp>
      <p:sp>
        <p:nvSpPr>
          <p:cNvPr id="14" name="矩形 13"/>
          <p:cNvSpPr/>
          <p:nvPr/>
        </p:nvSpPr>
        <p:spPr>
          <a:xfrm>
            <a:off x="3635896" y="5301208"/>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latin typeface="华文楷体" panose="02010600040101010101" pitchFamily="2" charset="-122"/>
                <a:ea typeface="华文楷体" panose="02010600040101010101" pitchFamily="2" charset="-122"/>
              </a:rPr>
              <a:t>机制与策略</a:t>
            </a:r>
          </a:p>
        </p:txBody>
      </p:sp>
      <p:sp>
        <p:nvSpPr>
          <p:cNvPr id="15" name="矩形 14"/>
          <p:cNvSpPr/>
          <p:nvPr/>
        </p:nvSpPr>
        <p:spPr>
          <a:xfrm>
            <a:off x="6156176" y="5301208"/>
            <a:ext cx="2088232" cy="57606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C00000"/>
                </a:solidFill>
                <a:latin typeface="华文楷体" panose="02010600040101010101" pitchFamily="2" charset="-122"/>
                <a:ea typeface="华文楷体" panose="02010600040101010101" pitchFamily="2" charset="-122"/>
              </a:rPr>
              <a:t>……</a:t>
            </a:r>
            <a:endParaRPr lang="zh-CN" altLang="en-US" sz="2800" b="1"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4117508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中断与异常的小结</a:t>
            </a:r>
          </a:p>
        </p:txBody>
      </p:sp>
      <p:graphicFrame>
        <p:nvGraphicFramePr>
          <p:cNvPr id="4" name="表格 3"/>
          <p:cNvGraphicFramePr>
            <a:graphicFrameLocks noGrp="1"/>
          </p:cNvGraphicFramePr>
          <p:nvPr>
            <p:extLst>
              <p:ext uri="{D42A27DB-BD31-4B8C-83A1-F6EECF244321}">
                <p14:modId xmlns="" xmlns:p14="http://schemas.microsoft.com/office/powerpoint/2010/main" val="1650256539"/>
              </p:ext>
            </p:extLst>
          </p:nvPr>
        </p:nvGraphicFramePr>
        <p:xfrm>
          <a:off x="467544" y="1870659"/>
          <a:ext cx="8136904" cy="3286533"/>
        </p:xfrm>
        <a:graphic>
          <a:graphicData uri="http://schemas.openxmlformats.org/drawingml/2006/table">
            <a:tbl>
              <a:tblPr firstRow="1" bandRow="1">
                <a:tableStyleId>{5C22544A-7EE6-4342-B048-85BDC9FD1C3A}</a:tableStyleId>
              </a:tblPr>
              <a:tblGrid>
                <a:gridCol w="1536971">
                  <a:extLst>
                    <a:ext uri="{9D8B030D-6E8A-4147-A177-3AD203B41FA5}">
                      <a16:colId xmlns="" xmlns:a16="http://schemas.microsoft.com/office/drawing/2014/main" val="20000"/>
                    </a:ext>
                  </a:extLst>
                </a:gridCol>
                <a:gridCol w="2441071">
                  <a:extLst>
                    <a:ext uri="{9D8B030D-6E8A-4147-A177-3AD203B41FA5}">
                      <a16:colId xmlns="" xmlns:a16="http://schemas.microsoft.com/office/drawing/2014/main" val="20001"/>
                    </a:ext>
                  </a:extLst>
                </a:gridCol>
                <a:gridCol w="1422558">
                  <a:extLst>
                    <a:ext uri="{9D8B030D-6E8A-4147-A177-3AD203B41FA5}">
                      <a16:colId xmlns="" xmlns:a16="http://schemas.microsoft.com/office/drawing/2014/main" val="20002"/>
                    </a:ext>
                  </a:extLst>
                </a:gridCol>
                <a:gridCol w="2736304">
                  <a:extLst>
                    <a:ext uri="{9D8B030D-6E8A-4147-A177-3AD203B41FA5}">
                      <a16:colId xmlns="" xmlns:a16="http://schemas.microsoft.com/office/drawing/2014/main" val="20003"/>
                    </a:ext>
                  </a:extLst>
                </a:gridCol>
              </a:tblGrid>
              <a:tr h="406173">
                <a:tc>
                  <a:txBody>
                    <a:bodyPr/>
                    <a:lstStyle/>
                    <a:p>
                      <a:pPr algn="ctr"/>
                      <a:r>
                        <a:rPr lang="zh-CN" altLang="en-US" sz="2000" b="1" dirty="0">
                          <a:latin typeface="Calibri" panose="020F0502020204030204" pitchFamily="34" charset="0"/>
                          <a:ea typeface="华文楷体" panose="02010600040101010101" pitchFamily="2" charset="-122"/>
                        </a:rPr>
                        <a:t>类别</a:t>
                      </a:r>
                    </a:p>
                  </a:txBody>
                  <a:tcPr marT="34290" marB="34290" anchor="ctr"/>
                </a:tc>
                <a:tc>
                  <a:txBody>
                    <a:bodyPr/>
                    <a:lstStyle/>
                    <a:p>
                      <a:pPr algn="ctr"/>
                      <a:r>
                        <a:rPr lang="zh-CN" altLang="en-US" sz="2000" b="1" dirty="0">
                          <a:latin typeface="Calibri" panose="020F0502020204030204" pitchFamily="34" charset="0"/>
                          <a:ea typeface="华文楷体" panose="02010600040101010101" pitchFamily="2" charset="-122"/>
                        </a:rPr>
                        <a:t>原因</a:t>
                      </a:r>
                    </a:p>
                  </a:txBody>
                  <a:tcPr marT="34290" marB="34290" anchor="ctr"/>
                </a:tc>
                <a:tc>
                  <a:txBody>
                    <a:bodyPr/>
                    <a:lstStyle/>
                    <a:p>
                      <a:pPr algn="ctr"/>
                      <a:r>
                        <a:rPr lang="zh-CN" altLang="en-US" sz="2000" b="1" dirty="0">
                          <a:latin typeface="Calibri" panose="020F0502020204030204" pitchFamily="34" charset="0"/>
                          <a:ea typeface="华文楷体" panose="02010600040101010101" pitchFamily="2" charset="-122"/>
                        </a:rPr>
                        <a:t>异步</a:t>
                      </a:r>
                      <a:r>
                        <a:rPr lang="en-US" altLang="zh-CN" sz="2000" b="1" dirty="0">
                          <a:latin typeface="Calibri" panose="020F0502020204030204" pitchFamily="34" charset="0"/>
                          <a:ea typeface="华文楷体" panose="02010600040101010101" pitchFamily="2" charset="-122"/>
                        </a:rPr>
                        <a:t>/</a:t>
                      </a:r>
                      <a:r>
                        <a:rPr lang="zh-CN" altLang="en-US" sz="2000" b="1" dirty="0">
                          <a:latin typeface="Calibri" panose="020F0502020204030204" pitchFamily="34" charset="0"/>
                          <a:ea typeface="华文楷体" panose="02010600040101010101" pitchFamily="2" charset="-122"/>
                        </a:rPr>
                        <a:t>同步</a:t>
                      </a:r>
                    </a:p>
                  </a:txBody>
                  <a:tcPr marT="34290" marB="34290" anchor="ctr"/>
                </a:tc>
                <a:tc>
                  <a:txBody>
                    <a:bodyPr/>
                    <a:lstStyle/>
                    <a:p>
                      <a:pPr algn="ctr"/>
                      <a:r>
                        <a:rPr lang="zh-CN" altLang="en-US" sz="2000" b="1" dirty="0">
                          <a:latin typeface="Calibri" panose="020F0502020204030204" pitchFamily="34" charset="0"/>
                          <a:ea typeface="华文楷体" panose="02010600040101010101" pitchFamily="2" charset="-122"/>
                        </a:rPr>
                        <a:t>返回行为</a:t>
                      </a:r>
                    </a:p>
                  </a:txBody>
                  <a:tcPr marT="34290" marB="34290" anchor="ctr"/>
                </a:tc>
                <a:extLst>
                  <a:ext uri="{0D108BD9-81ED-4DB2-BD59-A6C34878D82A}">
                    <a16:rowId xmlns="" xmlns:a16="http://schemas.microsoft.com/office/drawing/2014/main" val="10000"/>
                  </a:ext>
                </a:extLst>
              </a:tr>
              <a:tr h="658903">
                <a:tc>
                  <a:txBody>
                    <a:bodyPr/>
                    <a:lstStyle/>
                    <a:p>
                      <a:pPr algn="ctr"/>
                      <a:r>
                        <a:rPr lang="zh-CN" altLang="en-US" sz="2000" b="1" dirty="0">
                          <a:latin typeface="Calibri" panose="020F0502020204030204" pitchFamily="34" charset="0"/>
                          <a:ea typeface="华文楷体" panose="02010600040101010101" pitchFamily="2" charset="-122"/>
                        </a:rPr>
                        <a:t>中断</a:t>
                      </a:r>
                      <a:endParaRPr lang="en-US" altLang="zh-CN" sz="2000" b="1" dirty="0">
                        <a:latin typeface="Calibri" panose="020F0502020204030204" pitchFamily="34" charset="0"/>
                        <a:ea typeface="华文楷体" panose="02010600040101010101" pitchFamily="2" charset="-122"/>
                      </a:endParaRPr>
                    </a:p>
                    <a:p>
                      <a:pPr algn="ctr"/>
                      <a:r>
                        <a:rPr lang="en-US" altLang="zh-CN" sz="2000" b="1" dirty="0">
                          <a:latin typeface="Calibri" panose="020F0502020204030204" pitchFamily="34" charset="0"/>
                          <a:ea typeface="华文楷体" panose="02010600040101010101" pitchFamily="2" charset="-122"/>
                        </a:rPr>
                        <a:t>Interrupt</a:t>
                      </a:r>
                      <a:endParaRPr lang="zh-CN" altLang="en-US" sz="2000" b="1" dirty="0">
                        <a:latin typeface="Calibri" panose="020F0502020204030204" pitchFamily="34" charset="0"/>
                        <a:ea typeface="华文楷体" panose="02010600040101010101" pitchFamily="2" charset="-122"/>
                      </a:endParaRPr>
                    </a:p>
                  </a:txBody>
                  <a:tcPr marT="34290" marB="34290" anchor="ctr">
                    <a:solidFill>
                      <a:schemeClr val="bg2">
                        <a:lumMod val="75000"/>
                      </a:schemeClr>
                    </a:solidFill>
                  </a:tcPr>
                </a:tc>
                <a:tc>
                  <a:txBody>
                    <a:bodyPr/>
                    <a:lstStyle/>
                    <a:p>
                      <a:pPr algn="ctr"/>
                      <a:r>
                        <a:rPr lang="zh-CN" altLang="en-US" sz="2000" b="1" dirty="0">
                          <a:latin typeface="Calibri" panose="020F0502020204030204" pitchFamily="34" charset="0"/>
                          <a:ea typeface="华文楷体" panose="02010600040101010101" pitchFamily="2" charset="-122"/>
                        </a:rPr>
                        <a:t>来自</a:t>
                      </a:r>
                      <a:r>
                        <a:rPr lang="en-US" altLang="zh-CN" sz="2000" b="1" dirty="0">
                          <a:latin typeface="Calibri" panose="020F0502020204030204" pitchFamily="34" charset="0"/>
                          <a:ea typeface="华文楷体" panose="02010600040101010101" pitchFamily="2" charset="-122"/>
                        </a:rPr>
                        <a:t>I/O</a:t>
                      </a:r>
                      <a:r>
                        <a:rPr lang="zh-CN" altLang="en-US" sz="2000" b="1" dirty="0">
                          <a:latin typeface="Calibri" panose="020F0502020204030204" pitchFamily="34" charset="0"/>
                          <a:ea typeface="华文楷体" panose="02010600040101010101" pitchFamily="2" charset="-122"/>
                        </a:rPr>
                        <a:t>设备、其他硬件部件</a:t>
                      </a:r>
                    </a:p>
                  </a:txBody>
                  <a:tcPr marT="34290" marB="34290" anchor="ctr">
                    <a:solidFill>
                      <a:schemeClr val="bg2">
                        <a:lumMod val="75000"/>
                      </a:schemeClr>
                    </a:solidFill>
                  </a:tcPr>
                </a:tc>
                <a:tc>
                  <a:txBody>
                    <a:bodyPr/>
                    <a:lstStyle/>
                    <a:p>
                      <a:pPr algn="ctr"/>
                      <a:r>
                        <a:rPr lang="zh-CN" altLang="en-US" sz="2000" b="1" dirty="0">
                          <a:latin typeface="Calibri" panose="020F0502020204030204" pitchFamily="34" charset="0"/>
                          <a:ea typeface="华文楷体" panose="02010600040101010101" pitchFamily="2" charset="-122"/>
                        </a:rPr>
                        <a:t>异步</a:t>
                      </a:r>
                    </a:p>
                  </a:txBody>
                  <a:tcPr marT="34290" marB="34290" anchor="ctr">
                    <a:solidFill>
                      <a:schemeClr val="bg2">
                        <a:lumMod val="75000"/>
                      </a:schemeClr>
                    </a:solidFill>
                  </a:tcPr>
                </a:tc>
                <a:tc>
                  <a:txBody>
                    <a:bodyPr/>
                    <a:lstStyle/>
                    <a:p>
                      <a:pPr algn="ctr"/>
                      <a:r>
                        <a:rPr lang="zh-CN" altLang="en-US" sz="2000" b="1" dirty="0">
                          <a:latin typeface="Calibri" panose="020F0502020204030204" pitchFamily="34" charset="0"/>
                          <a:ea typeface="华文楷体" panose="02010600040101010101" pitchFamily="2" charset="-122"/>
                        </a:rPr>
                        <a:t>总是返回到下一条指令</a:t>
                      </a:r>
                    </a:p>
                  </a:txBody>
                  <a:tcPr marT="34290" marB="34290" anchor="ctr">
                    <a:solidFill>
                      <a:schemeClr val="bg2">
                        <a:lumMod val="75000"/>
                      </a:schemeClr>
                    </a:solidFill>
                  </a:tcPr>
                </a:tc>
                <a:extLst>
                  <a:ext uri="{0D108BD9-81ED-4DB2-BD59-A6C34878D82A}">
                    <a16:rowId xmlns="" xmlns:a16="http://schemas.microsoft.com/office/drawing/2014/main" val="10001"/>
                  </a:ext>
                </a:extLst>
              </a:tr>
              <a:tr h="2175283">
                <a:tc>
                  <a:txBody>
                    <a:bodyPr/>
                    <a:lstStyle/>
                    <a:p>
                      <a:pPr algn="ctr"/>
                      <a:r>
                        <a:rPr lang="zh-CN" altLang="en-US" sz="2000" b="1" dirty="0">
                          <a:latin typeface="Calibri" panose="020F0502020204030204" pitchFamily="34" charset="0"/>
                          <a:ea typeface="华文楷体" panose="02010600040101010101" pitchFamily="2" charset="-122"/>
                        </a:rPr>
                        <a:t>陷入</a:t>
                      </a:r>
                      <a:r>
                        <a:rPr lang="en-US" altLang="zh-CN" sz="2000" b="1" dirty="0">
                          <a:latin typeface="Calibri" panose="020F0502020204030204" pitchFamily="34" charset="0"/>
                          <a:ea typeface="华文楷体" panose="02010600040101010101" pitchFamily="2" charset="-122"/>
                        </a:rPr>
                        <a:t>Trap</a:t>
                      </a:r>
                    </a:p>
                    <a:p>
                      <a:pPr algn="ctr"/>
                      <a:endParaRPr lang="en-US" altLang="zh-CN" sz="2000" b="1" dirty="0">
                        <a:latin typeface="Calibri" panose="020F0502020204030204" pitchFamily="34" charset="0"/>
                        <a:ea typeface="华文楷体" panose="02010600040101010101" pitchFamily="2" charset="-122"/>
                      </a:endParaRPr>
                    </a:p>
                    <a:p>
                      <a:pPr algn="ctr"/>
                      <a:r>
                        <a:rPr lang="zh-CN" altLang="en-US" sz="2000" b="1" dirty="0">
                          <a:latin typeface="Calibri" panose="020F0502020204030204" pitchFamily="34" charset="0"/>
                          <a:ea typeface="华文楷体" panose="02010600040101010101" pitchFamily="2" charset="-122"/>
                        </a:rPr>
                        <a:t>故障</a:t>
                      </a:r>
                      <a:r>
                        <a:rPr lang="en-US" altLang="zh-CN" sz="2000" b="1" dirty="0">
                          <a:latin typeface="Calibri" panose="020F0502020204030204" pitchFamily="34" charset="0"/>
                          <a:ea typeface="华文楷体" panose="02010600040101010101" pitchFamily="2" charset="-122"/>
                        </a:rPr>
                        <a:t>Fault</a:t>
                      </a:r>
                    </a:p>
                    <a:p>
                      <a:pPr algn="ctr"/>
                      <a:endParaRPr lang="en-US" altLang="zh-CN" sz="2000" b="1" dirty="0">
                        <a:latin typeface="Calibri" panose="020F0502020204030204" pitchFamily="34" charset="0"/>
                        <a:ea typeface="华文楷体" panose="02010600040101010101" pitchFamily="2" charset="-122"/>
                      </a:endParaRPr>
                    </a:p>
                    <a:p>
                      <a:pPr algn="ctr"/>
                      <a:r>
                        <a:rPr lang="zh-CN" altLang="en-US" sz="2000" b="1" dirty="0">
                          <a:latin typeface="Calibri" panose="020F0502020204030204" pitchFamily="34" charset="0"/>
                          <a:ea typeface="华文楷体" panose="02010600040101010101" pitchFamily="2" charset="-122"/>
                        </a:rPr>
                        <a:t>终止</a:t>
                      </a:r>
                      <a:r>
                        <a:rPr lang="en-US" altLang="zh-CN" sz="2000" b="1" dirty="0">
                          <a:latin typeface="Calibri" panose="020F0502020204030204" pitchFamily="34" charset="0"/>
                          <a:ea typeface="华文楷体" panose="02010600040101010101" pitchFamily="2" charset="-122"/>
                        </a:rPr>
                        <a:t>Abort</a:t>
                      </a:r>
                      <a:endParaRPr lang="zh-CN" altLang="en-US" sz="2000" b="1" dirty="0">
                        <a:latin typeface="Calibri" panose="020F0502020204030204" pitchFamily="34" charset="0"/>
                        <a:ea typeface="华文楷体" panose="02010600040101010101" pitchFamily="2" charset="-122"/>
                      </a:endParaRPr>
                    </a:p>
                  </a:txBody>
                  <a:tcPr marT="34290" marB="34290" anchor="ctr">
                    <a:solidFill>
                      <a:schemeClr val="accent4">
                        <a:lumMod val="20000"/>
                        <a:lumOff val="80000"/>
                      </a:schemeClr>
                    </a:solidFill>
                  </a:tcPr>
                </a:tc>
                <a:tc>
                  <a:txBody>
                    <a:bodyPr/>
                    <a:lstStyle/>
                    <a:p>
                      <a:pPr algn="ctr"/>
                      <a:r>
                        <a:rPr lang="zh-CN" altLang="en-US" sz="2000" b="1" dirty="0">
                          <a:latin typeface="Calibri" panose="020F0502020204030204" pitchFamily="34" charset="0"/>
                          <a:ea typeface="华文楷体" panose="02010600040101010101" pitchFamily="2" charset="-122"/>
                        </a:rPr>
                        <a:t>有意识安排的</a:t>
                      </a:r>
                      <a:endParaRPr lang="en-US" altLang="zh-CN" sz="2000" b="1" dirty="0">
                        <a:latin typeface="Calibri" panose="020F0502020204030204" pitchFamily="34" charset="0"/>
                        <a:ea typeface="华文楷体" panose="02010600040101010101" pitchFamily="2" charset="-122"/>
                      </a:endParaRPr>
                    </a:p>
                    <a:p>
                      <a:pPr algn="ctr"/>
                      <a:endParaRPr lang="en-US" altLang="zh-CN" sz="2000" b="1" dirty="0">
                        <a:latin typeface="Calibri" panose="020F0502020204030204" pitchFamily="34" charset="0"/>
                        <a:ea typeface="华文楷体" panose="02010600040101010101" pitchFamily="2" charset="-122"/>
                      </a:endParaRPr>
                    </a:p>
                    <a:p>
                      <a:pPr algn="ctr"/>
                      <a:r>
                        <a:rPr lang="zh-CN" altLang="en-US" sz="2000" b="1" dirty="0">
                          <a:latin typeface="Calibri" panose="020F0502020204030204" pitchFamily="34" charset="0"/>
                          <a:ea typeface="华文楷体" panose="02010600040101010101" pitchFamily="2" charset="-122"/>
                        </a:rPr>
                        <a:t>可恢复的错误</a:t>
                      </a:r>
                      <a:endParaRPr lang="en-US" altLang="zh-CN" sz="2000" b="1" dirty="0">
                        <a:latin typeface="Calibri" panose="020F0502020204030204" pitchFamily="34" charset="0"/>
                        <a:ea typeface="华文楷体" panose="02010600040101010101" pitchFamily="2" charset="-122"/>
                      </a:endParaRPr>
                    </a:p>
                    <a:p>
                      <a:pPr algn="ctr"/>
                      <a:endParaRPr lang="en-US" altLang="zh-CN" sz="2000" b="1" dirty="0">
                        <a:latin typeface="Calibri" panose="020F0502020204030204" pitchFamily="34" charset="0"/>
                        <a:ea typeface="华文楷体" panose="02010600040101010101" pitchFamily="2" charset="-122"/>
                      </a:endParaRPr>
                    </a:p>
                    <a:p>
                      <a:pPr algn="ctr"/>
                      <a:r>
                        <a:rPr lang="zh-CN" altLang="en-US" sz="2000" b="1" dirty="0">
                          <a:latin typeface="Calibri" panose="020F0502020204030204" pitchFamily="34" charset="0"/>
                          <a:ea typeface="华文楷体" panose="02010600040101010101" pitchFamily="2" charset="-122"/>
                        </a:rPr>
                        <a:t>不可恢复的错误</a:t>
                      </a:r>
                    </a:p>
                  </a:txBody>
                  <a:tcPr marT="34290" marB="34290" anchor="ctr">
                    <a:solidFill>
                      <a:schemeClr val="accent4">
                        <a:lumMod val="20000"/>
                        <a:lumOff val="80000"/>
                      </a:schemeClr>
                    </a:solidFill>
                  </a:tcPr>
                </a:tc>
                <a:tc>
                  <a:txBody>
                    <a:bodyPr/>
                    <a:lstStyle/>
                    <a:p>
                      <a:pPr algn="ctr"/>
                      <a:r>
                        <a:rPr lang="zh-CN" altLang="en-US" sz="2000" b="1" dirty="0">
                          <a:latin typeface="Calibri" panose="020F0502020204030204" pitchFamily="34" charset="0"/>
                          <a:ea typeface="华文楷体" panose="02010600040101010101" pitchFamily="2" charset="-122"/>
                        </a:rPr>
                        <a:t>同步</a:t>
                      </a:r>
                      <a:endParaRPr lang="en-US" altLang="zh-CN" sz="2000" b="1" dirty="0">
                        <a:latin typeface="Calibri" panose="020F0502020204030204" pitchFamily="34" charset="0"/>
                        <a:ea typeface="华文楷体" panose="02010600040101010101" pitchFamily="2" charset="-122"/>
                      </a:endParaRPr>
                    </a:p>
                    <a:p>
                      <a:pPr algn="ctr"/>
                      <a:endParaRPr lang="en-US" altLang="zh-CN" sz="2000" b="1" dirty="0">
                        <a:latin typeface="Calibri" panose="020F0502020204030204" pitchFamily="34" charset="0"/>
                        <a:ea typeface="华文楷体" panose="02010600040101010101" pitchFamily="2" charset="-122"/>
                      </a:endParaRPr>
                    </a:p>
                    <a:p>
                      <a:pPr algn="ctr"/>
                      <a:r>
                        <a:rPr lang="zh-CN" altLang="en-US" sz="2000" b="1" dirty="0">
                          <a:latin typeface="Calibri" panose="020F0502020204030204" pitchFamily="34" charset="0"/>
                          <a:ea typeface="华文楷体" panose="02010600040101010101" pitchFamily="2" charset="-122"/>
                        </a:rPr>
                        <a:t>同步</a:t>
                      </a:r>
                      <a:endParaRPr lang="en-US" altLang="zh-CN" sz="2000" b="1" dirty="0">
                        <a:latin typeface="Calibri" panose="020F0502020204030204" pitchFamily="34" charset="0"/>
                        <a:ea typeface="华文楷体" panose="02010600040101010101" pitchFamily="2" charset="-122"/>
                      </a:endParaRPr>
                    </a:p>
                    <a:p>
                      <a:pPr algn="ctr"/>
                      <a:endParaRPr lang="en-US" altLang="zh-CN" sz="2000" b="1" dirty="0">
                        <a:latin typeface="Calibri" panose="020F0502020204030204" pitchFamily="34" charset="0"/>
                        <a:ea typeface="华文楷体" panose="02010600040101010101" pitchFamily="2" charset="-122"/>
                      </a:endParaRPr>
                    </a:p>
                    <a:p>
                      <a:pPr algn="ctr"/>
                      <a:r>
                        <a:rPr lang="zh-CN" altLang="en-US" sz="2000" b="1" dirty="0">
                          <a:latin typeface="Calibri" panose="020F0502020204030204" pitchFamily="34" charset="0"/>
                          <a:ea typeface="华文楷体" panose="02010600040101010101" pitchFamily="2" charset="-122"/>
                        </a:rPr>
                        <a:t>同步</a:t>
                      </a:r>
                    </a:p>
                  </a:txBody>
                  <a:tcPr marT="34290" marB="34290"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1" dirty="0">
                        <a:latin typeface="Calibri" panose="020F0502020204030204" pitchFamily="34" charset="0"/>
                        <a:ea typeface="华文楷体" panose="020106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Calibri" panose="020F0502020204030204" pitchFamily="34" charset="0"/>
                          <a:ea typeface="华文楷体" panose="02010600040101010101" pitchFamily="2" charset="-122"/>
                        </a:rPr>
                        <a:t>返回到下一条指令</a:t>
                      </a:r>
                      <a:endParaRPr lang="en-US" altLang="zh-CN" sz="2000" b="1" dirty="0">
                        <a:latin typeface="Calibri" panose="020F0502020204030204" pitchFamily="34" charset="0"/>
                        <a:ea typeface="华文楷体" panose="020106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1" dirty="0">
                        <a:latin typeface="Calibri" panose="020F0502020204030204" pitchFamily="34" charset="0"/>
                        <a:ea typeface="华文楷体" panose="020106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Calibri" panose="020F0502020204030204" pitchFamily="34" charset="0"/>
                          <a:ea typeface="华文楷体" panose="02010600040101010101" pitchFamily="2" charset="-122"/>
                        </a:rPr>
                        <a:t>返回到当前指令</a:t>
                      </a:r>
                      <a:endParaRPr lang="en-US" altLang="zh-CN" sz="2000" b="1" dirty="0">
                        <a:latin typeface="Calibri" panose="020F0502020204030204" pitchFamily="34" charset="0"/>
                        <a:ea typeface="华文楷体" panose="020106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1" dirty="0">
                        <a:latin typeface="Calibri" panose="020F0502020204030204" pitchFamily="34" charset="0"/>
                        <a:ea typeface="华文楷体" panose="020106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Calibri" panose="020F0502020204030204" pitchFamily="34" charset="0"/>
                          <a:ea typeface="华文楷体" panose="02010600040101010101" pitchFamily="2" charset="-122"/>
                        </a:rPr>
                        <a:t>不会返回</a:t>
                      </a:r>
                    </a:p>
                    <a:p>
                      <a:pPr algn="ctr"/>
                      <a:endParaRPr lang="zh-CN" altLang="en-US" sz="2000" b="1" dirty="0">
                        <a:latin typeface="Calibri" panose="020F0502020204030204" pitchFamily="34" charset="0"/>
                        <a:ea typeface="华文楷体" panose="02010600040101010101" pitchFamily="2" charset="-122"/>
                      </a:endParaRPr>
                    </a:p>
                  </a:txBody>
                  <a:tcPr marT="34290" marB="34290" anchor="ctr">
                    <a:solidFill>
                      <a:schemeClr val="accent4">
                        <a:lumMod val="20000"/>
                        <a:lumOff val="80000"/>
                      </a:schemeClr>
                    </a:solidFill>
                  </a:tcPr>
                </a:tc>
                <a:extLst>
                  <a:ext uri="{0D108BD9-81ED-4DB2-BD59-A6C34878D82A}">
                    <a16:rowId xmlns="" xmlns:a16="http://schemas.microsoft.com/office/drawing/2014/main" val="10002"/>
                  </a:ext>
                </a:extLst>
              </a:tr>
            </a:tbl>
          </a:graphicData>
        </a:graphic>
      </p:graphicFrame>
      <p:sp>
        <p:nvSpPr>
          <p:cNvPr id="6" name="椭圆 5"/>
          <p:cNvSpPr/>
          <p:nvPr/>
        </p:nvSpPr>
        <p:spPr>
          <a:xfrm>
            <a:off x="467544" y="3123394"/>
            <a:ext cx="1656184" cy="1961790"/>
          </a:xfrm>
          <a:prstGeom prst="ellipse">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 xmlns:p14="http://schemas.microsoft.com/office/powerpoint/2010/main" val="7771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zh-CN" sz="4000" dirty="0"/>
              <a:t>3.</a:t>
            </a:r>
            <a:r>
              <a:rPr lang="zh-CN" altLang="en-US" sz="4000" dirty="0"/>
              <a:t>中断</a:t>
            </a:r>
            <a:r>
              <a:rPr lang="en-US" altLang="zh-CN" sz="4000" dirty="0"/>
              <a:t>/</a:t>
            </a:r>
            <a:r>
              <a:rPr lang="zh-CN" altLang="en-US" sz="4000" dirty="0"/>
              <a:t>异常机制工作原理</a:t>
            </a:r>
          </a:p>
        </p:txBody>
      </p:sp>
      <p:sp>
        <p:nvSpPr>
          <p:cNvPr id="23555" name="Rectangle 3"/>
          <p:cNvSpPr>
            <a:spLocks noGrp="1" noChangeArrowheads="1"/>
          </p:cNvSpPr>
          <p:nvPr>
            <p:ph idx="1"/>
          </p:nvPr>
        </p:nvSpPr>
        <p:spPr>
          <a:xfrm>
            <a:off x="611560" y="1609416"/>
            <a:ext cx="7427168" cy="4846320"/>
          </a:xfrm>
        </p:spPr>
        <p:txBody>
          <a:bodyPr>
            <a:normAutofit/>
          </a:bodyPr>
          <a:lstStyle/>
          <a:p>
            <a:r>
              <a:rPr lang="zh-CN" altLang="en-US" sz="2400" b="1" dirty="0"/>
              <a:t>中断</a:t>
            </a:r>
            <a:r>
              <a:rPr lang="en-US" altLang="zh-CN" sz="2400" b="1" dirty="0"/>
              <a:t>/</a:t>
            </a:r>
            <a:r>
              <a:rPr lang="zh-CN" altLang="en-US" sz="2400" b="1" dirty="0"/>
              <a:t>异常机制是现代计算机系统的核心机制之一</a:t>
            </a:r>
          </a:p>
          <a:p>
            <a:pPr marL="0" indent="0">
              <a:buNone/>
            </a:pPr>
            <a:r>
              <a:rPr lang="zh-CN" altLang="en-US" sz="2400" b="1" dirty="0"/>
              <a:t>        通过</a:t>
            </a:r>
            <a:r>
              <a:rPr lang="zh-CN" altLang="en-US" sz="2400" b="1" dirty="0" smtClean="0">
                <a:solidFill>
                  <a:srgbClr val="FF0000"/>
                </a:solidFill>
                <a:latin typeface="华文楷体" panose="02010600040101010101" pitchFamily="2" charset="-122"/>
                <a:ea typeface="华文楷体" panose="02010600040101010101" pitchFamily="2" charset="-122"/>
              </a:rPr>
              <a:t>硬件</a:t>
            </a:r>
            <a:r>
              <a:rPr lang="zh-CN" altLang="en-US" sz="2400" b="1" dirty="0">
                <a:solidFill>
                  <a:srgbClr val="FF0000"/>
                </a:solidFill>
                <a:latin typeface="华文楷体" panose="02010600040101010101" pitchFamily="2" charset="-122"/>
                <a:ea typeface="华文楷体" panose="02010600040101010101" pitchFamily="2" charset="-122"/>
              </a:rPr>
              <a:t>和软件相互</a:t>
            </a:r>
            <a:r>
              <a:rPr lang="zh-CN" altLang="en-US" sz="2400" b="1" dirty="0" smtClean="0">
                <a:solidFill>
                  <a:srgbClr val="FF0000"/>
                </a:solidFill>
                <a:latin typeface="华文楷体" panose="02010600040101010101" pitchFamily="2" charset="-122"/>
                <a:ea typeface="华文楷体" panose="02010600040101010101" pitchFamily="2" charset="-122"/>
              </a:rPr>
              <a:t>配合</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0" indent="0">
              <a:buNone/>
            </a:pPr>
            <a:r>
              <a:rPr lang="en-US" altLang="zh-CN" sz="2400" b="1" dirty="0">
                <a:solidFill>
                  <a:srgbClr val="FF0000"/>
                </a:solidFill>
              </a:rPr>
              <a:t> </a:t>
            </a:r>
            <a:r>
              <a:rPr lang="en-US" altLang="zh-CN" sz="2400" b="1" dirty="0" smtClean="0">
                <a:solidFill>
                  <a:srgbClr val="FF0000"/>
                </a:solidFill>
              </a:rPr>
              <a:t>              </a:t>
            </a:r>
            <a:r>
              <a:rPr lang="zh-CN" altLang="en-US" sz="2400" b="1" dirty="0" smtClean="0"/>
              <a:t>而</a:t>
            </a:r>
            <a:r>
              <a:rPr lang="zh-CN" altLang="en-US" sz="2400" b="1" dirty="0"/>
              <a:t>使计算机系统得以充分发挥能力</a:t>
            </a:r>
            <a:endParaRPr lang="en-US" altLang="zh-CN" sz="2400" b="1" dirty="0"/>
          </a:p>
          <a:p>
            <a:pPr marL="0" indent="0">
              <a:buNone/>
            </a:pPr>
            <a:endParaRPr lang="zh-CN" altLang="en-US" sz="2400" b="1" dirty="0"/>
          </a:p>
          <a:p>
            <a:r>
              <a:rPr lang="zh-CN" altLang="en-US" sz="2400" b="1" dirty="0">
                <a:solidFill>
                  <a:srgbClr val="0000CC"/>
                </a:solidFill>
                <a:latin typeface="华文彩云" panose="02010800040101010101" pitchFamily="2" charset="-122"/>
                <a:ea typeface="华文彩云" panose="02010800040101010101" pitchFamily="2" charset="-122"/>
              </a:rPr>
              <a:t>硬件该做什么事？</a:t>
            </a:r>
            <a:r>
              <a:rPr lang="en-US" altLang="zh-CN" sz="2400" b="1" dirty="0">
                <a:solidFill>
                  <a:srgbClr val="0000CC"/>
                </a:solidFill>
                <a:latin typeface="华文彩云" panose="02010800040101010101" pitchFamily="2" charset="-122"/>
                <a:ea typeface="华文彩云" panose="02010800040101010101" pitchFamily="2" charset="-122"/>
              </a:rPr>
              <a:t>   </a:t>
            </a:r>
            <a:r>
              <a:rPr lang="en-US" altLang="zh-CN" sz="2400" b="1" dirty="0"/>
              <a:t>——  </a:t>
            </a:r>
            <a:r>
              <a:rPr lang="zh-CN" altLang="en-US" sz="2400" b="1" dirty="0">
                <a:solidFill>
                  <a:srgbClr val="7030A0"/>
                </a:solidFill>
                <a:latin typeface="华文楷体" panose="02010600040101010101" pitchFamily="2" charset="-122"/>
                <a:ea typeface="华文楷体" panose="02010600040101010101" pitchFamily="2" charset="-122"/>
              </a:rPr>
              <a:t>中断</a:t>
            </a:r>
            <a:r>
              <a:rPr lang="en-US" altLang="zh-CN" sz="2400" b="1" dirty="0">
                <a:solidFill>
                  <a:srgbClr val="7030A0"/>
                </a:solidFill>
                <a:latin typeface="华文楷体" panose="02010600040101010101" pitchFamily="2" charset="-122"/>
                <a:ea typeface="华文楷体" panose="02010600040101010101" pitchFamily="2" charset="-122"/>
              </a:rPr>
              <a:t>/</a:t>
            </a:r>
            <a:r>
              <a:rPr lang="zh-CN" altLang="en-US" sz="2400" b="1" dirty="0">
                <a:solidFill>
                  <a:srgbClr val="7030A0"/>
                </a:solidFill>
                <a:latin typeface="华文楷体" panose="02010600040101010101" pitchFamily="2" charset="-122"/>
                <a:ea typeface="华文楷体" panose="02010600040101010101" pitchFamily="2" charset="-122"/>
              </a:rPr>
              <a:t>异常响应</a:t>
            </a:r>
          </a:p>
          <a:p>
            <a:pPr marL="292608" lvl="1" indent="0">
              <a:buNone/>
            </a:pPr>
            <a:r>
              <a:rPr lang="zh-CN" altLang="en-US" sz="2400" b="1" dirty="0">
                <a:solidFill>
                  <a:srgbClr val="C00000"/>
                </a:solidFill>
              </a:rPr>
              <a:t>捕获</a:t>
            </a:r>
            <a:r>
              <a:rPr lang="zh-CN" altLang="en-US" sz="2400" b="1" dirty="0"/>
              <a:t>中断源发出的中断</a:t>
            </a:r>
            <a:r>
              <a:rPr lang="en-US" altLang="zh-CN" sz="2400" b="1" dirty="0"/>
              <a:t>/</a:t>
            </a:r>
            <a:r>
              <a:rPr lang="zh-CN" altLang="en-US" sz="2400" b="1" dirty="0"/>
              <a:t>异常</a:t>
            </a:r>
            <a:r>
              <a:rPr lang="zh-CN" altLang="en-US" sz="2400" b="1" dirty="0">
                <a:solidFill>
                  <a:srgbClr val="C00000"/>
                </a:solidFill>
              </a:rPr>
              <a:t>请求</a:t>
            </a:r>
            <a:r>
              <a:rPr lang="zh-CN" altLang="en-US" sz="2400" b="1" dirty="0"/>
              <a:t>，以一定方式</a:t>
            </a:r>
            <a:r>
              <a:rPr lang="zh-CN" altLang="en-US" sz="2400" b="1" dirty="0">
                <a:solidFill>
                  <a:srgbClr val="C00000"/>
                </a:solidFill>
              </a:rPr>
              <a:t>响应</a:t>
            </a:r>
            <a:r>
              <a:rPr lang="zh-CN" altLang="en-US" sz="2400" b="1" dirty="0"/>
              <a:t>，将处理器</a:t>
            </a:r>
            <a:r>
              <a:rPr lang="zh-CN" altLang="en-US" sz="2400" b="1" dirty="0">
                <a:solidFill>
                  <a:srgbClr val="C00000"/>
                </a:solidFill>
              </a:rPr>
              <a:t>控制权交给</a:t>
            </a:r>
            <a:r>
              <a:rPr lang="zh-CN" altLang="en-US" sz="2400" b="1" dirty="0"/>
              <a:t>特定的处理程序</a:t>
            </a:r>
            <a:endParaRPr lang="en-US" altLang="zh-CN" sz="2400" b="1" dirty="0"/>
          </a:p>
          <a:p>
            <a:pPr marL="292608" lvl="1" indent="0">
              <a:buNone/>
            </a:pPr>
            <a:endParaRPr lang="zh-CN" altLang="en-US" sz="2400" b="1" dirty="0"/>
          </a:p>
          <a:p>
            <a:r>
              <a:rPr lang="zh-CN" altLang="en-US" sz="2400" b="1" dirty="0">
                <a:solidFill>
                  <a:srgbClr val="0000CC"/>
                </a:solidFill>
                <a:latin typeface="华文彩云" panose="02010800040101010101" pitchFamily="2" charset="-122"/>
                <a:ea typeface="华文彩云" panose="02010800040101010101" pitchFamily="2" charset="-122"/>
              </a:rPr>
              <a:t>软件要做什么事？</a:t>
            </a:r>
            <a:r>
              <a:rPr lang="zh-CN" altLang="en-US" sz="2400" b="1" dirty="0">
                <a:solidFill>
                  <a:srgbClr val="0000CC"/>
                </a:solidFill>
              </a:rPr>
              <a:t>   </a:t>
            </a:r>
            <a:r>
              <a:rPr lang="en-US" altLang="zh-CN" sz="2400" b="1" dirty="0"/>
              <a:t>——  </a:t>
            </a:r>
            <a:r>
              <a:rPr lang="zh-CN" altLang="en-US" sz="2400" b="1" dirty="0">
                <a:solidFill>
                  <a:srgbClr val="7030A0"/>
                </a:solidFill>
                <a:latin typeface="华文楷体" panose="02010600040101010101" pitchFamily="2" charset="-122"/>
                <a:ea typeface="华文楷体" panose="02010600040101010101" pitchFamily="2" charset="-122"/>
              </a:rPr>
              <a:t>中断</a:t>
            </a:r>
            <a:r>
              <a:rPr lang="en-US" altLang="zh-CN" sz="2400" b="1" dirty="0">
                <a:solidFill>
                  <a:srgbClr val="7030A0"/>
                </a:solidFill>
                <a:latin typeface="华文楷体" panose="02010600040101010101" pitchFamily="2" charset="-122"/>
                <a:ea typeface="华文楷体" panose="02010600040101010101" pitchFamily="2" charset="-122"/>
              </a:rPr>
              <a:t>/</a:t>
            </a:r>
            <a:r>
              <a:rPr lang="zh-CN" altLang="en-US" sz="2400" b="1" dirty="0">
                <a:solidFill>
                  <a:srgbClr val="7030A0"/>
                </a:solidFill>
                <a:latin typeface="华文楷体" panose="02010600040101010101" pitchFamily="2" charset="-122"/>
                <a:ea typeface="华文楷体" panose="02010600040101010101" pitchFamily="2" charset="-122"/>
              </a:rPr>
              <a:t>异常处理程序</a:t>
            </a:r>
          </a:p>
          <a:p>
            <a:pPr marL="292608" lvl="1" indent="0">
              <a:buNone/>
            </a:pPr>
            <a:r>
              <a:rPr lang="zh-CN" altLang="en-US" sz="2400" b="1" dirty="0"/>
              <a:t> </a:t>
            </a:r>
            <a:r>
              <a:rPr lang="zh-CN" altLang="en-US" sz="2400" b="1" dirty="0">
                <a:solidFill>
                  <a:srgbClr val="C00000"/>
                </a:solidFill>
              </a:rPr>
              <a:t>识别</a:t>
            </a:r>
            <a:r>
              <a:rPr lang="zh-CN" altLang="en-US" sz="2400" b="1" dirty="0"/>
              <a:t>中断</a:t>
            </a:r>
            <a:r>
              <a:rPr lang="en-US" altLang="zh-CN" sz="2400" b="1" dirty="0"/>
              <a:t>/</a:t>
            </a:r>
            <a:r>
              <a:rPr lang="zh-CN" altLang="en-US" sz="2400" b="1" dirty="0"/>
              <a:t>异常类型并完成</a:t>
            </a:r>
            <a:r>
              <a:rPr lang="zh-CN" altLang="en-US" sz="2400" b="1" dirty="0">
                <a:solidFill>
                  <a:srgbClr val="C00000"/>
                </a:solidFill>
              </a:rPr>
              <a:t>相应的处理</a:t>
            </a:r>
          </a:p>
        </p:txBody>
      </p:sp>
    </p:spTree>
    <p:extLst>
      <p:ext uri="{BB962C8B-B14F-4D97-AF65-F5344CB8AC3E}">
        <p14:creationId xmlns="" xmlns:p14="http://schemas.microsoft.com/office/powerpoint/2010/main" val="42303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barn(outVertical)">
                                      <p:cBhvr>
                                        <p:cTn id="7" dur="1500"/>
                                        <p:tgtEl>
                                          <p:spTgt spid="23555">
                                            <p:txEl>
                                              <p:pRg st="4" end="4"/>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3555">
                                            <p:txEl>
                                              <p:pRg st="5" end="5"/>
                                            </p:txEl>
                                          </p:spTgt>
                                        </p:tgtEl>
                                        <p:attrNameLst>
                                          <p:attrName>style.visibility</p:attrName>
                                        </p:attrNameLst>
                                      </p:cBhvr>
                                      <p:to>
                                        <p:strVal val="visible"/>
                                      </p:to>
                                    </p:set>
                                    <p:animEffect transition="in" filter="barn(outVertical)">
                                      <p:cBhvr>
                                        <p:cTn id="10" dur="1500"/>
                                        <p:tgtEl>
                                          <p:spTgt spid="23555">
                                            <p:txEl>
                                              <p:pRg st="5" end="5"/>
                                            </p:txEl>
                                          </p:spTgt>
                                        </p:tgtEl>
                                      </p:cBhvr>
                                    </p:animEffect>
                                  </p:childTnLst>
                                </p:cTn>
                              </p:par>
                              <p:par>
                                <p:cTn id="11" presetID="9" presetClass="emph" presetSubtype="0" nodeType="withEffect">
                                  <p:stCondLst>
                                    <p:cond delay="0"/>
                                  </p:stCondLst>
                                  <p:childTnLst>
                                    <p:set>
                                      <p:cBhvr rctx="PPT">
                                        <p:cTn id="12" dur="indefinite"/>
                                        <p:tgtEl>
                                          <p:spTgt spid="23555">
                                            <p:txEl>
                                              <p:pRg st="0" end="0"/>
                                            </p:txEl>
                                          </p:spTgt>
                                        </p:tgtEl>
                                        <p:attrNameLst>
                                          <p:attrName>style.opacity</p:attrName>
                                        </p:attrNameLst>
                                      </p:cBhvr>
                                      <p:to>
                                        <p:strVal val="0.5"/>
                                      </p:to>
                                    </p:set>
                                    <p:animEffect filter="image" prLst="opacity: 0.5">
                                      <p:cBhvr rctx="IE">
                                        <p:cTn id="13" dur="indefinite"/>
                                        <p:tgtEl>
                                          <p:spTgt spid="23555">
                                            <p:txEl>
                                              <p:pRg st="0" end="0"/>
                                            </p:txEl>
                                          </p:spTgt>
                                        </p:tgtEl>
                                      </p:cBhvr>
                                    </p:animEffect>
                                  </p:childTnLst>
                                </p:cTn>
                              </p:par>
                              <p:par>
                                <p:cTn id="14" presetID="9" presetClass="emph" presetSubtype="0" nodeType="withEffect">
                                  <p:stCondLst>
                                    <p:cond delay="0"/>
                                  </p:stCondLst>
                                  <p:childTnLst>
                                    <p:set>
                                      <p:cBhvr rctx="PPT">
                                        <p:cTn id="15" dur="indefinite"/>
                                        <p:tgtEl>
                                          <p:spTgt spid="23555">
                                            <p:txEl>
                                              <p:pRg st="1" end="1"/>
                                            </p:txEl>
                                          </p:spTgt>
                                        </p:tgtEl>
                                        <p:attrNameLst>
                                          <p:attrName>style.opacity</p:attrName>
                                        </p:attrNameLst>
                                      </p:cBhvr>
                                      <p:to>
                                        <p:strVal val="0.5"/>
                                      </p:to>
                                    </p:set>
                                    <p:animEffect filter="image" prLst="opacity: 0.5">
                                      <p:cBhvr rctx="IE">
                                        <p:cTn id="16" dur="indefinite"/>
                                        <p:tgtEl>
                                          <p:spTgt spid="23555">
                                            <p:txEl>
                                              <p:pRg st="1" end="1"/>
                                            </p:txEl>
                                          </p:spTgt>
                                        </p:tgtEl>
                                      </p:cBhvr>
                                    </p:animEffect>
                                  </p:childTnLst>
                                </p:cTn>
                              </p:par>
                              <p:par>
                                <p:cTn id="17" presetID="9" presetClass="emph" presetSubtype="0" nodeType="withEffect">
                                  <p:stCondLst>
                                    <p:cond delay="0"/>
                                  </p:stCondLst>
                                  <p:childTnLst>
                                    <p:set>
                                      <p:cBhvr rctx="PPT">
                                        <p:cTn id="18" dur="indefinite"/>
                                        <p:tgtEl>
                                          <p:spTgt spid="23555">
                                            <p:txEl>
                                              <p:pRg st="2" end="2"/>
                                            </p:txEl>
                                          </p:spTgt>
                                        </p:tgtEl>
                                        <p:attrNameLst>
                                          <p:attrName>style.opacity</p:attrName>
                                        </p:attrNameLst>
                                      </p:cBhvr>
                                      <p:to>
                                        <p:strVal val="0.5"/>
                                      </p:to>
                                    </p:set>
                                    <p:animEffect filter="image" prLst="opacity: 0.5">
                                      <p:cBhvr rctx="IE">
                                        <p:cTn id="19" dur="indefinite"/>
                                        <p:tgtEl>
                                          <p:spTgt spid="2355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23555">
                                            <p:txEl>
                                              <p:pRg st="7" end="7"/>
                                            </p:txEl>
                                          </p:spTgt>
                                        </p:tgtEl>
                                        <p:attrNameLst>
                                          <p:attrName>style.visibility</p:attrName>
                                        </p:attrNameLst>
                                      </p:cBhvr>
                                      <p:to>
                                        <p:strVal val="visible"/>
                                      </p:to>
                                    </p:set>
                                    <p:animEffect transition="in" filter="barn(outVertical)">
                                      <p:cBhvr>
                                        <p:cTn id="24" dur="1500"/>
                                        <p:tgtEl>
                                          <p:spTgt spid="23555">
                                            <p:txEl>
                                              <p:pRg st="7" end="7"/>
                                            </p:txEl>
                                          </p:spTgt>
                                        </p:tgtEl>
                                      </p:cBhvr>
                                    </p:animEffect>
                                  </p:childTnLst>
                                </p:cTn>
                              </p:par>
                              <p:par>
                                <p:cTn id="25" presetID="16" presetClass="entr" presetSubtype="37" fill="hold"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animEffect transition="in" filter="barn(outVertical)">
                                      <p:cBhvr>
                                        <p:cTn id="27" dur="1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zh-CN" sz="4000" dirty="0"/>
              <a:t>4.</a:t>
            </a:r>
            <a:r>
              <a:rPr lang="zh-CN" altLang="en-US" sz="4000" dirty="0"/>
              <a:t>中断响应 	</a:t>
            </a:r>
          </a:p>
        </p:txBody>
      </p:sp>
      <p:sp>
        <p:nvSpPr>
          <p:cNvPr id="33795" name="Rectangle 3"/>
          <p:cNvSpPr>
            <a:spLocks noGrp="1" noChangeArrowheads="1"/>
          </p:cNvSpPr>
          <p:nvPr>
            <p:ph idx="1"/>
          </p:nvPr>
        </p:nvSpPr>
        <p:spPr>
          <a:xfrm>
            <a:off x="1043608" y="3841664"/>
            <a:ext cx="7128792" cy="2755688"/>
          </a:xfrm>
        </p:spPr>
        <p:txBody>
          <a:bodyPr>
            <a:noAutofit/>
          </a:bodyPr>
          <a:lstStyle/>
          <a:p>
            <a:pPr marL="0" indent="0">
              <a:spcBef>
                <a:spcPts val="0"/>
              </a:spcBef>
              <a:buNone/>
            </a:pPr>
            <a:r>
              <a:rPr lang="zh-CN" altLang="en-US" sz="2800" b="1" dirty="0"/>
              <a:t>处理器控制部件中    设有    中断寄存器</a:t>
            </a:r>
            <a:endParaRPr lang="en-US" altLang="zh-CN" sz="2800" b="1" dirty="0"/>
          </a:p>
          <a:p>
            <a:pPr marL="0" indent="0">
              <a:spcBef>
                <a:spcPts val="0"/>
              </a:spcBef>
              <a:buNone/>
            </a:pPr>
            <a:endParaRPr lang="en-US" altLang="zh-CN" sz="2800" b="1" dirty="0"/>
          </a:p>
          <a:p>
            <a:pPr marL="0" indent="0">
              <a:spcBef>
                <a:spcPts val="0"/>
              </a:spcBef>
              <a:buNone/>
            </a:pPr>
            <a:r>
              <a:rPr lang="en-US" altLang="zh-CN" sz="2800" b="1" dirty="0"/>
              <a:t>CPU</a:t>
            </a:r>
            <a:r>
              <a:rPr lang="zh-CN" altLang="en-US" sz="2800" b="1" dirty="0"/>
              <a:t>何时响应中断？</a:t>
            </a:r>
          </a:p>
          <a:p>
            <a:pPr marL="0" indent="0">
              <a:spcBef>
                <a:spcPts val="0"/>
              </a:spcBef>
              <a:buNone/>
            </a:pPr>
            <a:r>
              <a:rPr lang="zh-CN" altLang="en-US" sz="2800" b="1" dirty="0"/>
              <a:t> </a:t>
            </a:r>
          </a:p>
          <a:p>
            <a:pPr>
              <a:spcBef>
                <a:spcPts val="0"/>
              </a:spcBef>
            </a:pPr>
            <a:endParaRPr lang="en-US" altLang="zh-CN" sz="2800" b="1" dirty="0"/>
          </a:p>
          <a:p>
            <a:pPr marL="292608" lvl="1" indent="0">
              <a:spcBef>
                <a:spcPts val="0"/>
              </a:spcBef>
              <a:buNone/>
            </a:pPr>
            <a:endParaRPr lang="zh-CN" altLang="en-US" b="1" dirty="0"/>
          </a:p>
        </p:txBody>
      </p:sp>
      <p:sp>
        <p:nvSpPr>
          <p:cNvPr id="33796" name="Rectangle 4"/>
          <p:cNvSpPr>
            <a:spLocks noChangeArrowheads="1"/>
          </p:cNvSpPr>
          <p:nvPr/>
        </p:nvSpPr>
        <p:spPr bwMode="auto">
          <a:xfrm>
            <a:off x="971600" y="1796818"/>
            <a:ext cx="7128792" cy="1656184"/>
          </a:xfrm>
          <a:prstGeom prst="rect">
            <a:avLst/>
          </a:prstGeom>
          <a:solidFill>
            <a:schemeClr val="accent4">
              <a:lumMod val="20000"/>
              <a:lumOff val="80000"/>
            </a:schemeClr>
          </a:solidFill>
          <a:ln>
            <a:noFill/>
          </a:ln>
          <a:extLst/>
        </p:spPr>
        <p:txBody>
          <a:bodyPr/>
          <a:lstStyle/>
          <a:p>
            <a:pPr marL="342900" indent="-342900" algn="just">
              <a:lnSpc>
                <a:spcPct val="90000"/>
              </a:lnSpc>
              <a:spcBef>
                <a:spcPct val="20000"/>
              </a:spcBef>
            </a:pPr>
            <a:r>
              <a:rPr lang="zh-CN" altLang="en-US" sz="2800" b="1" dirty="0">
                <a:solidFill>
                  <a:srgbClr val="FF0000"/>
                </a:solidFill>
                <a:latin typeface="华文楷体" pitchFamily="2" charset="-122"/>
                <a:ea typeface="华文楷体" pitchFamily="2" charset="-122"/>
              </a:rPr>
              <a:t>中断响应：</a:t>
            </a:r>
          </a:p>
          <a:p>
            <a:pPr marL="342900" indent="-342900" algn="just">
              <a:lnSpc>
                <a:spcPct val="90000"/>
              </a:lnSpc>
              <a:spcBef>
                <a:spcPct val="20000"/>
              </a:spcBef>
            </a:pPr>
            <a:r>
              <a:rPr lang="zh-CN" altLang="en-US" sz="2800" b="1" dirty="0">
                <a:solidFill>
                  <a:srgbClr val="000000"/>
                </a:solidFill>
                <a:latin typeface="华文楷体" pitchFamily="2" charset="-122"/>
                <a:ea typeface="华文楷体" pitchFamily="2" charset="-122"/>
              </a:rPr>
              <a:t>       </a:t>
            </a:r>
            <a:r>
              <a:rPr lang="zh-CN" altLang="en-US" sz="2800" b="1" dirty="0">
                <a:solidFill>
                  <a:srgbClr val="0000FF"/>
                </a:solidFill>
                <a:latin typeface="华文楷体" pitchFamily="2" charset="-122"/>
                <a:ea typeface="华文楷体" pitchFamily="2" charset="-122"/>
              </a:rPr>
              <a:t>发现中断、接收中断的过程</a:t>
            </a:r>
          </a:p>
          <a:p>
            <a:pPr marL="342900" indent="-342900" algn="just">
              <a:lnSpc>
                <a:spcPct val="90000"/>
              </a:lnSpc>
              <a:spcBef>
                <a:spcPct val="20000"/>
              </a:spcBef>
            </a:pPr>
            <a:r>
              <a:rPr lang="zh-CN" altLang="en-US" sz="2800" b="1" dirty="0">
                <a:solidFill>
                  <a:srgbClr val="000000"/>
                </a:solidFill>
                <a:latin typeface="华文楷体" pitchFamily="2" charset="-122"/>
                <a:ea typeface="华文楷体" pitchFamily="2" charset="-122"/>
              </a:rPr>
              <a:t>       </a:t>
            </a:r>
            <a:r>
              <a:rPr lang="zh-CN" altLang="en-US" sz="2800" b="1" dirty="0">
                <a:solidFill>
                  <a:srgbClr val="0000FF"/>
                </a:solidFill>
                <a:latin typeface="华文楷体" pitchFamily="2" charset="-122"/>
                <a:ea typeface="华文楷体" pitchFamily="2" charset="-122"/>
              </a:rPr>
              <a:t>由中断硬件部件完成</a:t>
            </a:r>
          </a:p>
        </p:txBody>
      </p:sp>
      <p:sp>
        <p:nvSpPr>
          <p:cNvPr id="5" name="矩形 4"/>
          <p:cNvSpPr/>
          <p:nvPr/>
        </p:nvSpPr>
        <p:spPr>
          <a:xfrm rot="780000">
            <a:off x="3889955" y="4454861"/>
            <a:ext cx="1137683" cy="110799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p>
        </p:txBody>
      </p:sp>
    </p:spTree>
    <p:extLst>
      <p:ext uri="{BB962C8B-B14F-4D97-AF65-F5344CB8AC3E}">
        <p14:creationId xmlns="" xmlns:p14="http://schemas.microsoft.com/office/powerpoint/2010/main" val="7619458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anim calcmode="lin" valueType="num">
                                      <p:cBhvr>
                                        <p:cTn id="8" dur="10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795">
                                            <p:txEl>
                                              <p:pRg st="2" end="2"/>
                                            </p:txEl>
                                          </p:spTgt>
                                        </p:tgtEl>
                                        <p:attrNameLst>
                                          <p:attrName>style.visibility</p:attrName>
                                        </p:attrNameLst>
                                      </p:cBhvr>
                                      <p:to>
                                        <p:strVal val="visible"/>
                                      </p:to>
                                    </p:set>
                                    <p:animEffect transition="in" filter="fade">
                                      <p:cBhvr>
                                        <p:cTn id="14" dur="1000"/>
                                        <p:tgtEl>
                                          <p:spTgt spid="33795">
                                            <p:txEl>
                                              <p:pRg st="2" end="2"/>
                                            </p:txEl>
                                          </p:spTgt>
                                        </p:tgtEl>
                                      </p:cBhvr>
                                    </p:animEffect>
                                    <p:anim calcmode="lin" valueType="num">
                                      <p:cBhvr>
                                        <p:cTn id="15" dur="10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37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animEffect transition="in" filter="fade">
                                      <p:cBhvr>
                                        <p:cTn id="19" dur="1000"/>
                                        <p:tgtEl>
                                          <p:spTgt spid="33795">
                                            <p:txEl>
                                              <p:pRg st="3" end="3"/>
                                            </p:txEl>
                                          </p:spTgt>
                                        </p:tgtEl>
                                      </p:cBhvr>
                                    </p:animEffect>
                                    <p:anim calcmode="lin" valueType="num">
                                      <p:cBhvr>
                                        <p:cTn id="20"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3795">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AutoShape 2"/>
          <p:cNvSpPr>
            <a:spLocks noChangeArrowheads="1"/>
          </p:cNvSpPr>
          <p:nvPr/>
        </p:nvSpPr>
        <p:spPr bwMode="auto">
          <a:xfrm>
            <a:off x="107504" y="3212232"/>
            <a:ext cx="1295400" cy="430212"/>
          </a:xfrm>
          <a:prstGeom prst="flowChartTerminator">
            <a:avLst/>
          </a:prstGeom>
          <a:solidFill>
            <a:srgbClr val="823CBE"/>
          </a:solidFill>
          <a:ln w="9525">
            <a:solidFill>
              <a:srgbClr val="990099"/>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FFFF66"/>
                </a:solidFill>
                <a:latin typeface="Calibri" pitchFamily="34" charset="0"/>
                <a:ea typeface="华文楷体" pitchFamily="2" charset="-122"/>
                <a:cs typeface="Calibri" pitchFamily="34" charset="0"/>
              </a:rPr>
              <a:t>开始</a:t>
            </a:r>
          </a:p>
        </p:txBody>
      </p:sp>
      <p:sp>
        <p:nvSpPr>
          <p:cNvPr id="478211" name="AutoShape 3"/>
          <p:cNvSpPr>
            <a:spLocks noChangeArrowheads="1"/>
          </p:cNvSpPr>
          <p:nvPr/>
        </p:nvSpPr>
        <p:spPr bwMode="auto">
          <a:xfrm>
            <a:off x="1980754" y="3067769"/>
            <a:ext cx="1584325" cy="720725"/>
          </a:xfrm>
          <a:prstGeom prst="flowChartProcess">
            <a:avLst/>
          </a:prstGeom>
          <a:solidFill>
            <a:srgbClr val="823CBE"/>
          </a:solidFill>
          <a:ln w="9525">
            <a:solidFill>
              <a:srgbClr val="990099"/>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FFFF66"/>
                </a:solidFill>
                <a:latin typeface="Calibri" pitchFamily="34" charset="0"/>
                <a:ea typeface="华文楷体" pitchFamily="2" charset="-122"/>
                <a:cs typeface="Calibri" pitchFamily="34" charset="0"/>
              </a:rPr>
              <a:t>取下一条指令</a:t>
            </a:r>
          </a:p>
        </p:txBody>
      </p:sp>
      <p:sp>
        <p:nvSpPr>
          <p:cNvPr id="478212" name="AutoShape 4"/>
          <p:cNvSpPr>
            <a:spLocks noChangeArrowheads="1"/>
          </p:cNvSpPr>
          <p:nvPr/>
        </p:nvSpPr>
        <p:spPr bwMode="auto">
          <a:xfrm>
            <a:off x="4284217" y="3067769"/>
            <a:ext cx="1584325" cy="720725"/>
          </a:xfrm>
          <a:prstGeom prst="flowChartProcess">
            <a:avLst/>
          </a:prstGeom>
          <a:solidFill>
            <a:srgbClr val="823CBE"/>
          </a:solidFill>
          <a:ln w="9525">
            <a:solidFill>
              <a:srgbClr val="990099"/>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FFFF66"/>
                </a:solidFill>
                <a:latin typeface="Calibri" pitchFamily="34" charset="0"/>
                <a:ea typeface="华文楷体" pitchFamily="2" charset="-122"/>
                <a:cs typeface="Calibri" pitchFamily="34" charset="0"/>
              </a:rPr>
              <a:t>执行指令</a:t>
            </a:r>
          </a:p>
        </p:txBody>
      </p:sp>
      <p:sp>
        <p:nvSpPr>
          <p:cNvPr id="478213" name="AutoShape 5"/>
          <p:cNvSpPr>
            <a:spLocks noChangeArrowheads="1"/>
          </p:cNvSpPr>
          <p:nvPr/>
        </p:nvSpPr>
        <p:spPr bwMode="auto">
          <a:xfrm>
            <a:off x="6589267" y="3067769"/>
            <a:ext cx="1584325" cy="720725"/>
          </a:xfrm>
          <a:prstGeom prst="flowChartProcess">
            <a:avLst/>
          </a:prstGeom>
          <a:solidFill>
            <a:srgbClr val="823CBE"/>
          </a:solidFill>
          <a:ln w="9525">
            <a:solidFill>
              <a:srgbClr val="990099"/>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dirty="0">
                <a:solidFill>
                  <a:srgbClr val="FFFF66"/>
                </a:solidFill>
                <a:latin typeface="Calibri" pitchFamily="34" charset="0"/>
                <a:ea typeface="华文楷体" pitchFamily="2" charset="-122"/>
                <a:cs typeface="Calibri" pitchFamily="34" charset="0"/>
              </a:rPr>
              <a:t>检查指令</a:t>
            </a:r>
          </a:p>
          <a:p>
            <a:pPr algn="ctr">
              <a:defRPr/>
            </a:pPr>
            <a:r>
              <a:rPr lang="zh-CN" altLang="en-US" sz="2000" b="1" dirty="0">
                <a:solidFill>
                  <a:srgbClr val="FFFF66"/>
                </a:solidFill>
                <a:latin typeface="Calibri" pitchFamily="34" charset="0"/>
                <a:ea typeface="华文楷体" pitchFamily="2" charset="-122"/>
                <a:cs typeface="Calibri" pitchFamily="34" charset="0"/>
              </a:rPr>
              <a:t>处理中断</a:t>
            </a:r>
          </a:p>
        </p:txBody>
      </p:sp>
      <p:sp>
        <p:nvSpPr>
          <p:cNvPr id="478214" name="AutoShape 6"/>
          <p:cNvSpPr>
            <a:spLocks noChangeArrowheads="1"/>
          </p:cNvSpPr>
          <p:nvPr/>
        </p:nvSpPr>
        <p:spPr bwMode="auto">
          <a:xfrm>
            <a:off x="4428679" y="5012457"/>
            <a:ext cx="1295400" cy="431800"/>
          </a:xfrm>
          <a:prstGeom prst="flowChartTerminator">
            <a:avLst/>
          </a:prstGeom>
          <a:solidFill>
            <a:srgbClr val="823CBE"/>
          </a:solidFill>
          <a:ln w="9525">
            <a:solidFill>
              <a:srgbClr val="990099"/>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FFFF66"/>
                </a:solidFill>
                <a:latin typeface="Calibri" pitchFamily="34" charset="0"/>
                <a:ea typeface="华文楷体" pitchFamily="2" charset="-122"/>
                <a:cs typeface="Calibri" pitchFamily="34" charset="0"/>
              </a:rPr>
              <a:t>停止</a:t>
            </a:r>
          </a:p>
        </p:txBody>
      </p:sp>
      <p:sp>
        <p:nvSpPr>
          <p:cNvPr id="34823" name="Text Box 7"/>
          <p:cNvSpPr txBox="1">
            <a:spLocks noChangeArrowheads="1"/>
          </p:cNvSpPr>
          <p:nvPr/>
        </p:nvSpPr>
        <p:spPr bwMode="auto">
          <a:xfrm>
            <a:off x="2339529" y="1531069"/>
            <a:ext cx="9509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a:solidFill>
                  <a:srgbClr val="000000"/>
                </a:solidFill>
                <a:latin typeface="Calibri" pitchFamily="34" charset="0"/>
                <a:ea typeface="华文楷体" pitchFamily="2" charset="-122"/>
                <a:cs typeface="Calibri" pitchFamily="34" charset="0"/>
              </a:rPr>
              <a:t>取周期</a:t>
            </a:r>
          </a:p>
        </p:txBody>
      </p:sp>
      <p:sp>
        <p:nvSpPr>
          <p:cNvPr id="34824" name="Text Box 8"/>
          <p:cNvSpPr txBox="1">
            <a:spLocks noChangeArrowheads="1"/>
          </p:cNvSpPr>
          <p:nvPr/>
        </p:nvSpPr>
        <p:spPr bwMode="auto">
          <a:xfrm>
            <a:off x="4571554" y="1531069"/>
            <a:ext cx="1206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a:solidFill>
                  <a:srgbClr val="000000"/>
                </a:solidFill>
                <a:latin typeface="Calibri" pitchFamily="34" charset="0"/>
                <a:ea typeface="华文楷体" pitchFamily="2" charset="-122"/>
                <a:cs typeface="Calibri" pitchFamily="34" charset="0"/>
              </a:rPr>
              <a:t>执行周期</a:t>
            </a:r>
          </a:p>
        </p:txBody>
      </p:sp>
      <p:sp>
        <p:nvSpPr>
          <p:cNvPr id="34825" name="Text Box 9"/>
          <p:cNvSpPr txBox="1">
            <a:spLocks noChangeArrowheads="1"/>
          </p:cNvSpPr>
          <p:nvPr/>
        </p:nvSpPr>
        <p:spPr bwMode="auto">
          <a:xfrm>
            <a:off x="6948042" y="1531069"/>
            <a:ext cx="1206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a:solidFill>
                  <a:srgbClr val="000000"/>
                </a:solidFill>
                <a:latin typeface="Calibri" pitchFamily="34" charset="0"/>
                <a:ea typeface="华文楷体" pitchFamily="2" charset="-122"/>
                <a:cs typeface="Calibri" pitchFamily="34" charset="0"/>
              </a:rPr>
              <a:t>中断周期</a:t>
            </a:r>
          </a:p>
        </p:txBody>
      </p:sp>
      <p:sp>
        <p:nvSpPr>
          <p:cNvPr id="34826" name="Text Box 10"/>
          <p:cNvSpPr txBox="1">
            <a:spLocks noChangeArrowheads="1"/>
          </p:cNvSpPr>
          <p:nvPr/>
        </p:nvSpPr>
        <p:spPr bwMode="auto">
          <a:xfrm>
            <a:off x="5147817" y="2459757"/>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dirty="0">
                <a:solidFill>
                  <a:srgbClr val="000000"/>
                </a:solidFill>
                <a:latin typeface="Calibri" pitchFamily="34" charset="0"/>
                <a:ea typeface="华文楷体" pitchFamily="2" charset="-122"/>
                <a:cs typeface="Calibri" pitchFamily="34" charset="0"/>
              </a:rPr>
              <a:t>禁止中断</a:t>
            </a:r>
          </a:p>
        </p:txBody>
      </p:sp>
      <p:sp>
        <p:nvSpPr>
          <p:cNvPr id="34827" name="Text Box 11"/>
          <p:cNvSpPr txBox="1">
            <a:spLocks noChangeArrowheads="1"/>
          </p:cNvSpPr>
          <p:nvPr/>
        </p:nvSpPr>
        <p:spPr bwMode="auto">
          <a:xfrm>
            <a:off x="5868542" y="3663082"/>
            <a:ext cx="6953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a:solidFill>
                  <a:srgbClr val="000000"/>
                </a:solidFill>
                <a:latin typeface="Calibri" pitchFamily="34" charset="0"/>
                <a:ea typeface="华文楷体" pitchFamily="2" charset="-122"/>
                <a:cs typeface="Calibri" pitchFamily="34" charset="0"/>
              </a:rPr>
              <a:t>允许</a:t>
            </a:r>
          </a:p>
          <a:p>
            <a:pPr eaLnBrk="1" hangingPunct="1"/>
            <a:r>
              <a:rPr lang="zh-CN" altLang="en-US" sz="2000" b="1">
                <a:solidFill>
                  <a:srgbClr val="000000"/>
                </a:solidFill>
                <a:latin typeface="Calibri" pitchFamily="34" charset="0"/>
                <a:ea typeface="华文楷体" pitchFamily="2" charset="-122"/>
                <a:cs typeface="Calibri" pitchFamily="34" charset="0"/>
              </a:rPr>
              <a:t>中断</a:t>
            </a:r>
          </a:p>
        </p:txBody>
      </p:sp>
      <p:sp>
        <p:nvSpPr>
          <p:cNvPr id="34828" name="Line 12"/>
          <p:cNvSpPr>
            <a:spLocks noChangeShapeType="1"/>
          </p:cNvSpPr>
          <p:nvPr/>
        </p:nvSpPr>
        <p:spPr bwMode="auto">
          <a:xfrm>
            <a:off x="1404492" y="3428132"/>
            <a:ext cx="576262" cy="0"/>
          </a:xfrm>
          <a:prstGeom prst="line">
            <a:avLst/>
          </a:prstGeom>
          <a:noFill/>
          <a:ln w="2857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29" name="Line 13"/>
          <p:cNvSpPr>
            <a:spLocks noChangeShapeType="1"/>
          </p:cNvSpPr>
          <p:nvPr/>
        </p:nvSpPr>
        <p:spPr bwMode="auto">
          <a:xfrm>
            <a:off x="3563492" y="3428132"/>
            <a:ext cx="720725" cy="0"/>
          </a:xfrm>
          <a:prstGeom prst="line">
            <a:avLst/>
          </a:prstGeom>
          <a:noFill/>
          <a:ln w="2857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0" name="Line 14"/>
          <p:cNvSpPr>
            <a:spLocks noChangeShapeType="1"/>
          </p:cNvSpPr>
          <p:nvPr/>
        </p:nvSpPr>
        <p:spPr bwMode="auto">
          <a:xfrm>
            <a:off x="5868542" y="3428132"/>
            <a:ext cx="720725" cy="0"/>
          </a:xfrm>
          <a:prstGeom prst="line">
            <a:avLst/>
          </a:prstGeom>
          <a:noFill/>
          <a:ln w="2857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1" name="Line 15"/>
          <p:cNvSpPr>
            <a:spLocks noChangeShapeType="1"/>
          </p:cNvSpPr>
          <p:nvPr/>
        </p:nvSpPr>
        <p:spPr bwMode="auto">
          <a:xfrm flipV="1">
            <a:off x="7379842" y="1988269"/>
            <a:ext cx="0" cy="1079500"/>
          </a:xfrm>
          <a:prstGeom prst="line">
            <a:avLst/>
          </a:prstGeom>
          <a:noFill/>
          <a:ln w="2857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2" name="Line 16"/>
          <p:cNvSpPr>
            <a:spLocks noChangeShapeType="1"/>
          </p:cNvSpPr>
          <p:nvPr/>
        </p:nvSpPr>
        <p:spPr bwMode="auto">
          <a:xfrm flipH="1">
            <a:off x="1691829" y="1988269"/>
            <a:ext cx="5688013" cy="0"/>
          </a:xfrm>
          <a:prstGeom prst="line">
            <a:avLst/>
          </a:prstGeom>
          <a:noFill/>
          <a:ln w="2857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3" name="Line 17"/>
          <p:cNvSpPr>
            <a:spLocks noChangeShapeType="1"/>
          </p:cNvSpPr>
          <p:nvPr/>
        </p:nvSpPr>
        <p:spPr bwMode="auto">
          <a:xfrm>
            <a:off x="1691829" y="1988269"/>
            <a:ext cx="0" cy="1439863"/>
          </a:xfrm>
          <a:prstGeom prst="line">
            <a:avLst/>
          </a:prstGeom>
          <a:noFill/>
          <a:ln w="2857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4" name="Line 18"/>
          <p:cNvSpPr>
            <a:spLocks noChangeShapeType="1"/>
          </p:cNvSpPr>
          <p:nvPr/>
        </p:nvSpPr>
        <p:spPr bwMode="auto">
          <a:xfrm flipV="1">
            <a:off x="5076379" y="2420069"/>
            <a:ext cx="0" cy="647700"/>
          </a:xfrm>
          <a:prstGeom prst="line">
            <a:avLst/>
          </a:prstGeom>
          <a:noFill/>
          <a:ln w="2857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5" name="Line 19"/>
          <p:cNvSpPr>
            <a:spLocks noChangeShapeType="1"/>
          </p:cNvSpPr>
          <p:nvPr/>
        </p:nvSpPr>
        <p:spPr bwMode="auto">
          <a:xfrm flipH="1">
            <a:off x="1691829" y="2420069"/>
            <a:ext cx="3384550" cy="0"/>
          </a:xfrm>
          <a:prstGeom prst="line">
            <a:avLst/>
          </a:prstGeom>
          <a:noFill/>
          <a:ln w="2857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34836" name="Line 20"/>
          <p:cNvSpPr>
            <a:spLocks noChangeShapeType="1"/>
          </p:cNvSpPr>
          <p:nvPr/>
        </p:nvSpPr>
        <p:spPr bwMode="auto">
          <a:xfrm>
            <a:off x="5076379" y="3788494"/>
            <a:ext cx="0" cy="1223963"/>
          </a:xfrm>
          <a:prstGeom prst="line">
            <a:avLst/>
          </a:prstGeom>
          <a:noFill/>
          <a:ln w="2857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Calibri" pitchFamily="34" charset="0"/>
              <a:ea typeface="华文楷体" pitchFamily="2" charset="-122"/>
              <a:cs typeface="Calibri" pitchFamily="34" charset="0"/>
            </a:endParaRPr>
          </a:p>
        </p:txBody>
      </p:sp>
      <p:sp>
        <p:nvSpPr>
          <p:cNvPr id="478230" name="AutoShape 22"/>
          <p:cNvSpPr>
            <a:spLocks noChangeArrowheads="1"/>
          </p:cNvSpPr>
          <p:nvPr/>
        </p:nvSpPr>
        <p:spPr bwMode="auto">
          <a:xfrm>
            <a:off x="1044129" y="4077419"/>
            <a:ext cx="3024188" cy="1511399"/>
          </a:xfrm>
          <a:prstGeom prst="wedgeRoundRectCallout">
            <a:avLst>
              <a:gd name="adj1" fmla="val 123766"/>
              <a:gd name="adj2" fmla="val -87467"/>
              <a:gd name="adj3" fmla="val 16667"/>
            </a:avLst>
          </a:prstGeom>
          <a:solidFill>
            <a:schemeClr val="accent4">
              <a:lumMod val="20000"/>
              <a:lumOff val="80000"/>
            </a:schemeClr>
          </a:solidFill>
          <a:ln w="9525">
            <a:solidFill>
              <a:schemeClr val="tx1"/>
            </a:solidFill>
            <a:miter lim="800000"/>
            <a:headEnd/>
            <a:tailEnd/>
          </a:ln>
        </p:spPr>
        <p:txBody>
          <a:bodyPr/>
          <a:lstStyle/>
          <a:p>
            <a:r>
              <a:rPr lang="zh-CN" altLang="en-US" sz="2200" b="1" dirty="0">
                <a:solidFill>
                  <a:srgbClr val="0000CC"/>
                </a:solidFill>
                <a:latin typeface="Calibri" pitchFamily="34" charset="0"/>
                <a:ea typeface="华文楷体" pitchFamily="2" charset="-122"/>
                <a:cs typeface="Calibri" pitchFamily="34" charset="0"/>
              </a:rPr>
              <a:t>在每条指令执行周期的最后时刻扫描中断寄存器，查看是否有中断信号</a:t>
            </a:r>
          </a:p>
        </p:txBody>
      </p:sp>
      <p:sp>
        <p:nvSpPr>
          <p:cNvPr id="478231" name="AutoShape 23"/>
          <p:cNvSpPr>
            <a:spLocks noChangeArrowheads="1"/>
          </p:cNvSpPr>
          <p:nvPr/>
        </p:nvSpPr>
        <p:spPr bwMode="auto">
          <a:xfrm flipH="1">
            <a:off x="6228904" y="548407"/>
            <a:ext cx="2520950" cy="792162"/>
          </a:xfrm>
          <a:prstGeom prst="wedgeRoundRectCallout">
            <a:avLst>
              <a:gd name="adj1" fmla="val 57366"/>
              <a:gd name="adj2" fmla="val 127954"/>
              <a:gd name="adj3" fmla="val 16667"/>
            </a:avLst>
          </a:prstGeom>
          <a:solidFill>
            <a:schemeClr val="tx2">
              <a:lumMod val="20000"/>
              <a:lumOff val="80000"/>
            </a:schemeClr>
          </a:solidFill>
          <a:ln w="9525">
            <a:solidFill>
              <a:schemeClr val="tx1"/>
            </a:solidFill>
            <a:miter lim="800000"/>
            <a:headEnd/>
            <a:tailEnd/>
          </a:ln>
        </p:spPr>
        <p:txBody>
          <a:bodyPr/>
          <a:lstStyle/>
          <a:p>
            <a:r>
              <a:rPr lang="zh-CN" altLang="en-US" sz="2000" b="1">
                <a:solidFill>
                  <a:srgbClr val="0000CC"/>
                </a:solidFill>
                <a:latin typeface="Calibri" pitchFamily="34" charset="0"/>
                <a:ea typeface="华文楷体" pitchFamily="2" charset="-122"/>
                <a:cs typeface="Calibri" pitchFamily="34" charset="0"/>
              </a:rPr>
              <a:t>若无中断信号，继续执行下一条指令</a:t>
            </a:r>
          </a:p>
        </p:txBody>
      </p:sp>
      <p:sp>
        <p:nvSpPr>
          <p:cNvPr id="478233" name="AutoShape 25"/>
          <p:cNvSpPr>
            <a:spLocks noChangeArrowheads="1"/>
          </p:cNvSpPr>
          <p:nvPr/>
        </p:nvSpPr>
        <p:spPr bwMode="auto">
          <a:xfrm>
            <a:off x="5797104" y="4436194"/>
            <a:ext cx="3024188" cy="2089150"/>
          </a:xfrm>
          <a:prstGeom prst="wedgeRoundRectCallout">
            <a:avLst>
              <a:gd name="adj1" fmla="val 1181"/>
              <a:gd name="adj2" fmla="val -79407"/>
              <a:gd name="adj3" fmla="val 16667"/>
            </a:avLst>
          </a:prstGeom>
          <a:solidFill>
            <a:schemeClr val="accent2">
              <a:lumMod val="20000"/>
              <a:lumOff val="80000"/>
            </a:schemeClr>
          </a:solidFill>
          <a:ln w="9525">
            <a:solidFill>
              <a:srgbClr val="0000FF"/>
            </a:solidFill>
            <a:miter lim="800000"/>
            <a:headEnd/>
            <a:tailEnd/>
          </a:ln>
        </p:spPr>
        <p:txBody>
          <a:bodyPr/>
          <a:lstStyle/>
          <a:p>
            <a:r>
              <a:rPr lang="zh-CN" altLang="en-US" sz="2000" b="1" dirty="0">
                <a:solidFill>
                  <a:srgbClr val="0000CC"/>
                </a:solidFill>
                <a:latin typeface="Calibri" pitchFamily="34" charset="0"/>
                <a:ea typeface="华文楷体" pitchFamily="2" charset="-122"/>
                <a:cs typeface="Calibri" pitchFamily="34" charset="0"/>
              </a:rPr>
              <a:t>若有中断，中断硬件将该中断触发器内容按规定编码送入</a:t>
            </a:r>
            <a:r>
              <a:rPr lang="en-US" altLang="zh-CN" sz="2000" b="1" dirty="0">
                <a:solidFill>
                  <a:srgbClr val="0000CC"/>
                </a:solidFill>
                <a:latin typeface="Calibri" pitchFamily="34" charset="0"/>
                <a:ea typeface="华文楷体" pitchFamily="2" charset="-122"/>
                <a:cs typeface="Calibri" pitchFamily="34" charset="0"/>
              </a:rPr>
              <a:t>PSW</a:t>
            </a:r>
            <a:r>
              <a:rPr lang="zh-CN" altLang="en-US" sz="2000" b="1" dirty="0">
                <a:solidFill>
                  <a:srgbClr val="0000CC"/>
                </a:solidFill>
                <a:latin typeface="Calibri" pitchFamily="34" charset="0"/>
                <a:ea typeface="华文楷体" pitchFamily="2" charset="-122"/>
                <a:cs typeface="Calibri" pitchFamily="34" charset="0"/>
              </a:rPr>
              <a:t>的相应位，称为中断码，通过交换</a:t>
            </a:r>
            <a:r>
              <a:rPr lang="zh-CN" altLang="en-US" sz="2000" b="1" dirty="0">
                <a:solidFill>
                  <a:srgbClr val="FF0000"/>
                </a:solidFill>
                <a:latin typeface="Calibri" pitchFamily="34" charset="0"/>
                <a:ea typeface="华文楷体" pitchFamily="2" charset="-122"/>
                <a:cs typeface="Calibri" pitchFamily="34" charset="0"/>
              </a:rPr>
              <a:t>中断向量</a:t>
            </a:r>
            <a:r>
              <a:rPr lang="zh-CN" altLang="en-US" sz="2000" b="1" dirty="0">
                <a:solidFill>
                  <a:srgbClr val="0000CC"/>
                </a:solidFill>
                <a:latin typeface="Calibri" pitchFamily="34" charset="0"/>
                <a:ea typeface="华文楷体" pitchFamily="2" charset="-122"/>
                <a:cs typeface="Calibri" pitchFamily="34" charset="0"/>
              </a:rPr>
              <a:t>引出中断处理程序</a:t>
            </a:r>
          </a:p>
        </p:txBody>
      </p:sp>
      <p:sp>
        <p:nvSpPr>
          <p:cNvPr id="3" name="标题 2"/>
          <p:cNvSpPr>
            <a:spLocks noGrp="1"/>
          </p:cNvSpPr>
          <p:nvPr>
            <p:ph type="title"/>
          </p:nvPr>
        </p:nvSpPr>
        <p:spPr>
          <a:xfrm>
            <a:off x="457200" y="274638"/>
            <a:ext cx="7467600" cy="922114"/>
          </a:xfrm>
        </p:spPr>
        <p:txBody>
          <a:bodyPr>
            <a:normAutofit/>
          </a:bodyPr>
          <a:lstStyle/>
          <a:p>
            <a:pPr algn="l"/>
            <a:r>
              <a:rPr lang="zh-CN" altLang="en-US" sz="4000" dirty="0">
                <a:solidFill>
                  <a:schemeClr val="accent1">
                    <a:lumMod val="75000"/>
                  </a:schemeClr>
                </a:solidFill>
                <a:latin typeface="微软雅黑" pitchFamily="34" charset="-122"/>
                <a:ea typeface="微软雅黑" pitchFamily="34" charset="-122"/>
              </a:rPr>
              <a:t>中断响应过程示意</a:t>
            </a:r>
          </a:p>
        </p:txBody>
      </p:sp>
    </p:spTree>
    <p:extLst>
      <p:ext uri="{BB962C8B-B14F-4D97-AF65-F5344CB8AC3E}">
        <p14:creationId xmlns="" xmlns:p14="http://schemas.microsoft.com/office/powerpoint/2010/main" val="3467014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8230"/>
                                        </p:tgtEl>
                                        <p:attrNameLst>
                                          <p:attrName>style.visibility</p:attrName>
                                        </p:attrNameLst>
                                      </p:cBhvr>
                                      <p:to>
                                        <p:strVal val="visible"/>
                                      </p:to>
                                    </p:set>
                                    <p:anim calcmode="lin" valueType="num">
                                      <p:cBhvr additive="base">
                                        <p:cTn id="7" dur="1000" fill="hold"/>
                                        <p:tgtEl>
                                          <p:spTgt spid="478230"/>
                                        </p:tgtEl>
                                        <p:attrNameLst>
                                          <p:attrName>ppt_x</p:attrName>
                                        </p:attrNameLst>
                                      </p:cBhvr>
                                      <p:tavLst>
                                        <p:tav tm="0">
                                          <p:val>
                                            <p:strVal val="#ppt_x"/>
                                          </p:val>
                                        </p:tav>
                                        <p:tav tm="100000">
                                          <p:val>
                                            <p:strVal val="#ppt_x"/>
                                          </p:val>
                                        </p:tav>
                                      </p:tavLst>
                                    </p:anim>
                                    <p:anim calcmode="lin" valueType="num">
                                      <p:cBhvr additive="base">
                                        <p:cTn id="8" dur="1000" fill="hold"/>
                                        <p:tgtEl>
                                          <p:spTgt spid="4782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8231"/>
                                        </p:tgtEl>
                                        <p:attrNameLst>
                                          <p:attrName>style.visibility</p:attrName>
                                        </p:attrNameLst>
                                      </p:cBhvr>
                                      <p:to>
                                        <p:strVal val="visible"/>
                                      </p:to>
                                    </p:set>
                                    <p:anim calcmode="lin" valueType="num">
                                      <p:cBhvr additive="base">
                                        <p:cTn id="13" dur="500" fill="hold"/>
                                        <p:tgtEl>
                                          <p:spTgt spid="478231"/>
                                        </p:tgtEl>
                                        <p:attrNameLst>
                                          <p:attrName>ppt_x</p:attrName>
                                        </p:attrNameLst>
                                      </p:cBhvr>
                                      <p:tavLst>
                                        <p:tav tm="0">
                                          <p:val>
                                            <p:strVal val="1+#ppt_w/2"/>
                                          </p:val>
                                        </p:tav>
                                        <p:tav tm="100000">
                                          <p:val>
                                            <p:strVal val="#ppt_x"/>
                                          </p:val>
                                        </p:tav>
                                      </p:tavLst>
                                    </p:anim>
                                    <p:anim calcmode="lin" valueType="num">
                                      <p:cBhvr additive="base">
                                        <p:cTn id="14" dur="500" fill="hold"/>
                                        <p:tgtEl>
                                          <p:spTgt spid="4782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78233"/>
                                        </p:tgtEl>
                                        <p:attrNameLst>
                                          <p:attrName>style.visibility</p:attrName>
                                        </p:attrNameLst>
                                      </p:cBhvr>
                                      <p:to>
                                        <p:strVal val="visible"/>
                                      </p:to>
                                    </p:set>
                                    <p:anim calcmode="lin" valueType="num">
                                      <p:cBhvr additive="base">
                                        <p:cTn id="19" dur="1000" fill="hold"/>
                                        <p:tgtEl>
                                          <p:spTgt spid="478233"/>
                                        </p:tgtEl>
                                        <p:attrNameLst>
                                          <p:attrName>ppt_x</p:attrName>
                                        </p:attrNameLst>
                                      </p:cBhvr>
                                      <p:tavLst>
                                        <p:tav tm="0">
                                          <p:val>
                                            <p:strVal val="1+#ppt_w/2"/>
                                          </p:val>
                                        </p:tav>
                                        <p:tav tm="100000">
                                          <p:val>
                                            <p:strVal val="#ppt_x"/>
                                          </p:val>
                                        </p:tav>
                                      </p:tavLst>
                                    </p:anim>
                                    <p:anim calcmode="lin" valueType="num">
                                      <p:cBhvr additive="base">
                                        <p:cTn id="20" dur="1000" fill="hold"/>
                                        <p:tgtEl>
                                          <p:spTgt spid="478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0" grpId="0" animBg="1"/>
      <p:bldP spid="478231" grpId="0" animBg="1"/>
      <p:bldP spid="4782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Text Box 4"/>
          <p:cNvSpPr txBox="1">
            <a:spLocks noChangeArrowheads="1"/>
          </p:cNvSpPr>
          <p:nvPr/>
        </p:nvSpPr>
        <p:spPr bwMode="auto">
          <a:xfrm>
            <a:off x="683642" y="5478323"/>
            <a:ext cx="734474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kumimoji="1" lang="zh-CN" altLang="en-US" sz="2400" b="1" u="sng" dirty="0" smtClean="0">
                <a:solidFill>
                  <a:srgbClr val="C00000"/>
                </a:solidFill>
                <a:latin typeface="华文楷体" pitchFamily="2" charset="-122"/>
                <a:ea typeface="华文楷体" pitchFamily="2" charset="-122"/>
              </a:rPr>
              <a:t>硬件执行</a:t>
            </a:r>
            <a:r>
              <a:rPr kumimoji="1" lang="zh-CN" altLang="en-US" sz="2400" b="1" u="sng" dirty="0">
                <a:solidFill>
                  <a:srgbClr val="C00000"/>
                </a:solidFill>
                <a:latin typeface="华文楷体" pitchFamily="2" charset="-122"/>
                <a:ea typeface="华文楷体" pitchFamily="2" charset="-122"/>
              </a:rPr>
              <a:t>流程</a:t>
            </a:r>
            <a:r>
              <a:rPr kumimoji="1" lang="zh-CN" altLang="en-US" sz="2400" b="1" dirty="0">
                <a:solidFill>
                  <a:srgbClr val="0000CC"/>
                </a:solidFill>
                <a:latin typeface="华文楷体" pitchFamily="2" charset="-122"/>
                <a:ea typeface="华文楷体" pitchFamily="2" charset="-122"/>
              </a:rPr>
              <a:t>按中断号</a:t>
            </a:r>
            <a:r>
              <a:rPr kumimoji="1" lang="en-US" altLang="zh-CN" sz="2400" b="1" dirty="0">
                <a:solidFill>
                  <a:srgbClr val="0000CC"/>
                </a:solidFill>
                <a:latin typeface="华文楷体" pitchFamily="2" charset="-122"/>
                <a:ea typeface="华文楷体" pitchFamily="2" charset="-122"/>
              </a:rPr>
              <a:t>/</a:t>
            </a:r>
            <a:r>
              <a:rPr kumimoji="1" lang="zh-CN" altLang="en-US" sz="2400" b="1" dirty="0">
                <a:solidFill>
                  <a:srgbClr val="0000CC"/>
                </a:solidFill>
                <a:latin typeface="华文楷体" pitchFamily="2" charset="-122"/>
                <a:ea typeface="华文楷体" pitchFamily="2" charset="-122"/>
              </a:rPr>
              <a:t>异常类型的不同，通过中断向量表转移控制权给中断处理程序</a:t>
            </a:r>
          </a:p>
        </p:txBody>
      </p:sp>
      <p:sp>
        <p:nvSpPr>
          <p:cNvPr id="2" name="标题 1"/>
          <p:cNvSpPr>
            <a:spLocks noGrp="1"/>
          </p:cNvSpPr>
          <p:nvPr>
            <p:ph type="title"/>
          </p:nvPr>
        </p:nvSpPr>
        <p:spPr/>
        <p:txBody>
          <a:bodyPr>
            <a:normAutofit/>
          </a:bodyPr>
          <a:lstStyle/>
          <a:p>
            <a:r>
              <a:rPr lang="en-US" altLang="zh-CN" sz="4000" dirty="0"/>
              <a:t>5.</a:t>
            </a:r>
            <a:r>
              <a:rPr lang="zh-CN" altLang="en-US" sz="4000" dirty="0"/>
              <a:t>中断向量表</a:t>
            </a:r>
          </a:p>
        </p:txBody>
      </p:sp>
      <p:sp>
        <p:nvSpPr>
          <p:cNvPr id="5" name="内容占位符 4"/>
          <p:cNvSpPr>
            <a:spLocks noGrp="1"/>
          </p:cNvSpPr>
          <p:nvPr>
            <p:ph idx="1"/>
          </p:nvPr>
        </p:nvSpPr>
        <p:spPr>
          <a:xfrm>
            <a:off x="611560" y="1618754"/>
            <a:ext cx="7776864" cy="1512168"/>
          </a:xfrm>
        </p:spPr>
        <p:txBody>
          <a:bodyPr>
            <a:normAutofit/>
          </a:bodyPr>
          <a:lstStyle/>
          <a:p>
            <a:r>
              <a:rPr kumimoji="1" lang="zh-CN" altLang="en-US" sz="2800" b="1" dirty="0">
                <a:solidFill>
                  <a:srgbClr val="FF0000"/>
                </a:solidFill>
                <a:latin typeface="+mn-ea"/>
              </a:rPr>
              <a:t>中断向量</a:t>
            </a:r>
            <a:endParaRPr kumimoji="1" lang="en-US" altLang="zh-CN" sz="2800" b="1" dirty="0">
              <a:solidFill>
                <a:srgbClr val="FF0000"/>
              </a:solidFill>
              <a:latin typeface="+mn-ea"/>
            </a:endParaRPr>
          </a:p>
          <a:p>
            <a:pPr marL="0" indent="0">
              <a:buNone/>
            </a:pPr>
            <a:r>
              <a:rPr kumimoji="1" lang="en-US" altLang="zh-CN" sz="2800" b="1" dirty="0">
                <a:solidFill>
                  <a:srgbClr val="0000FF"/>
                </a:solidFill>
                <a:latin typeface="+mn-ea"/>
              </a:rPr>
              <a:t>   </a:t>
            </a:r>
            <a:r>
              <a:rPr kumimoji="1" lang="zh-CN" altLang="en-US" sz="2400" b="1" dirty="0">
                <a:solidFill>
                  <a:srgbClr val="000000"/>
                </a:solidFill>
                <a:latin typeface="+mn-ea"/>
              </a:rPr>
              <a:t>一个内存单元，存放中断处理程序入口地址和程序运行所需的处理机状态字</a:t>
            </a:r>
            <a:endParaRPr lang="zh-CN" altLang="en-US" sz="2400" b="1" dirty="0"/>
          </a:p>
        </p:txBody>
      </p:sp>
      <p:grpSp>
        <p:nvGrpSpPr>
          <p:cNvPr id="3" name="组合 10"/>
          <p:cNvGrpSpPr/>
          <p:nvPr/>
        </p:nvGrpSpPr>
        <p:grpSpPr>
          <a:xfrm>
            <a:off x="827658" y="3274938"/>
            <a:ext cx="5256510" cy="2232248"/>
            <a:chOff x="755650" y="2427734"/>
            <a:chExt cx="5256510" cy="2232248"/>
          </a:xfrm>
        </p:grpSpPr>
        <p:graphicFrame>
          <p:nvGraphicFramePr>
            <p:cNvPr id="12" name="Object 5"/>
            <p:cNvGraphicFramePr>
              <a:graphicFrameLocks noChangeAspect="1"/>
            </p:cNvGraphicFramePr>
            <p:nvPr>
              <p:extLst/>
            </p:nvPr>
          </p:nvGraphicFramePr>
          <p:xfrm>
            <a:off x="755650" y="2427734"/>
            <a:ext cx="5256510" cy="2232248"/>
          </p:xfrm>
          <a:graphic>
            <a:graphicData uri="http://schemas.openxmlformats.org/presentationml/2006/ole">
              <p:oleObj spid="_x0000_s1026" name="图片" r:id="rId5" imgW="2743200" imgH="1828800" progId="Word.Picture.8">
                <p:embed/>
              </p:oleObj>
            </a:graphicData>
          </a:graphic>
        </p:graphicFrame>
        <p:sp>
          <p:nvSpPr>
            <p:cNvPr id="13" name="文本框 2"/>
            <p:cNvSpPr txBox="1"/>
            <p:nvPr/>
          </p:nvSpPr>
          <p:spPr>
            <a:xfrm>
              <a:off x="1148567" y="3947522"/>
              <a:ext cx="1210588" cy="338554"/>
            </a:xfrm>
            <a:prstGeom prst="rect">
              <a:avLst/>
            </a:prstGeom>
            <a:noFill/>
          </p:spPr>
          <p:txBody>
            <a:bodyPr wrap="none" rtlCol="0">
              <a:spAutoFit/>
            </a:bodyPr>
            <a:lstStyle/>
            <a:p>
              <a:r>
                <a:rPr lang="zh-CN" altLang="en-US" sz="1600" b="1" dirty="0">
                  <a:latin typeface="华文楷体" panose="02010600040101010101" pitchFamily="2" charset="-122"/>
                  <a:ea typeface="华文楷体" panose="02010600040101010101" pitchFamily="2" charset="-122"/>
                </a:rPr>
                <a:t>中断向量表</a:t>
              </a:r>
            </a:p>
          </p:txBody>
        </p:sp>
      </p:grpSp>
      <p:sp>
        <p:nvSpPr>
          <p:cNvPr id="14" name="文本框 7"/>
          <p:cNvSpPr txBox="1"/>
          <p:nvPr/>
        </p:nvSpPr>
        <p:spPr>
          <a:xfrm>
            <a:off x="3649444" y="4608572"/>
            <a:ext cx="1415772" cy="338554"/>
          </a:xfrm>
          <a:prstGeom prst="rect">
            <a:avLst/>
          </a:prstGeom>
          <a:noFill/>
        </p:spPr>
        <p:txBody>
          <a:bodyPr wrap="none" rtlCol="0">
            <a:spAutoFit/>
          </a:bodyPr>
          <a:lstStyle/>
          <a:p>
            <a:r>
              <a:rPr lang="zh-CN" altLang="en-US" sz="1600" b="1" dirty="0">
                <a:latin typeface="华文楷体" panose="02010600040101010101" pitchFamily="2" charset="-122"/>
                <a:ea typeface="华文楷体" panose="02010600040101010101" pitchFamily="2" charset="-122"/>
              </a:rPr>
              <a:t>中断处理程序</a:t>
            </a:r>
          </a:p>
        </p:txBody>
      </p:sp>
      <p:cxnSp>
        <p:nvCxnSpPr>
          <p:cNvPr id="15" name="肘形连接符 14"/>
          <p:cNvCxnSpPr/>
          <p:nvPr/>
        </p:nvCxnSpPr>
        <p:spPr>
          <a:xfrm rot="16200000" flipV="1">
            <a:off x="3365381" y="4510663"/>
            <a:ext cx="338554" cy="22957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5400000" flipH="1" flipV="1">
            <a:off x="4229219" y="4481815"/>
            <a:ext cx="253514" cy="1270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16200000" flipV="1">
            <a:off x="4683484" y="4412994"/>
            <a:ext cx="583684" cy="17978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644806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6"/>
                                        </p:tgtEl>
                                        <p:attrNameLst>
                                          <p:attrName>style.visibility</p:attrName>
                                        </p:attrNameLst>
                                      </p:cBhvr>
                                      <p:to>
                                        <p:strVal val="visible"/>
                                      </p:to>
                                    </p:set>
                                    <p:anim calcmode="lin" valueType="num">
                                      <p:cBhvr additive="base">
                                        <p:cTn id="7" dur="500" fill="hold"/>
                                        <p:tgtEl>
                                          <p:spTgt spid="479236"/>
                                        </p:tgtEl>
                                        <p:attrNameLst>
                                          <p:attrName>ppt_x</p:attrName>
                                        </p:attrNameLst>
                                      </p:cBhvr>
                                      <p:tavLst>
                                        <p:tav tm="0">
                                          <p:val>
                                            <p:strVal val="0-#ppt_w/2"/>
                                          </p:val>
                                        </p:tav>
                                        <p:tav tm="100000">
                                          <p:val>
                                            <p:strVal val="#ppt_x"/>
                                          </p:val>
                                        </p:tav>
                                      </p:tavLst>
                                    </p:anim>
                                    <p:anim calcmode="lin" valueType="num">
                                      <p:cBhvr additive="base">
                                        <p:cTn id="8" dur="500" fill="hold"/>
                                        <p:tgtEl>
                                          <p:spTgt spid="4792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500" fill="hold"/>
                                        <p:tgtEl>
                                          <p:spTgt spid="3"/>
                                        </p:tgtEl>
                                        <p:attrNameLst>
                                          <p:attrName>ppt_x</p:attrName>
                                        </p:attrNameLst>
                                      </p:cBhvr>
                                      <p:tavLst>
                                        <p:tav tm="0">
                                          <p:val>
                                            <p:strVal val="0-#ppt_w/2"/>
                                          </p:val>
                                        </p:tav>
                                        <p:tav tm="100000">
                                          <p:val>
                                            <p:strVal val="#ppt_x"/>
                                          </p:val>
                                        </p:tav>
                                      </p:tavLst>
                                    </p:anim>
                                    <p:anim calcmode="lin" valueType="num">
                                      <p:cBhvr additive="base">
                                        <p:cTn id="14" dur="1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autoUpdateAnimBg="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Linux</a:t>
            </a:r>
            <a:r>
              <a:rPr lang="zh-CN" altLang="en-US" sz="4000" dirty="0"/>
              <a:t>中的中断向量</a:t>
            </a:r>
          </a:p>
        </p:txBody>
      </p:sp>
      <p:graphicFrame>
        <p:nvGraphicFramePr>
          <p:cNvPr id="5" name="表格 4"/>
          <p:cNvGraphicFramePr>
            <a:graphicFrameLocks noGrp="1"/>
          </p:cNvGraphicFramePr>
          <p:nvPr>
            <p:extLst>
              <p:ext uri="{D42A27DB-BD31-4B8C-83A1-F6EECF244321}">
                <p14:modId xmlns="" xmlns:p14="http://schemas.microsoft.com/office/powerpoint/2010/main" val="3467109763"/>
              </p:ext>
            </p:extLst>
          </p:nvPr>
        </p:nvGraphicFramePr>
        <p:xfrm>
          <a:off x="611560" y="1484784"/>
          <a:ext cx="5186203" cy="5024604"/>
        </p:xfrm>
        <a:graphic>
          <a:graphicData uri="http://schemas.openxmlformats.org/drawingml/2006/table">
            <a:tbl>
              <a:tblPr firstRow="1" bandRow="1">
                <a:tableStyleId>{5C22544A-7EE6-4342-B048-85BDC9FD1C3A}</a:tableStyleId>
              </a:tblPr>
              <a:tblGrid>
                <a:gridCol w="1745851">
                  <a:extLst>
                    <a:ext uri="{9D8B030D-6E8A-4147-A177-3AD203B41FA5}">
                      <a16:colId xmlns="" xmlns:a16="http://schemas.microsoft.com/office/drawing/2014/main" val="20000"/>
                    </a:ext>
                  </a:extLst>
                </a:gridCol>
                <a:gridCol w="3440352">
                  <a:extLst>
                    <a:ext uri="{9D8B030D-6E8A-4147-A177-3AD203B41FA5}">
                      <a16:colId xmlns="" xmlns:a16="http://schemas.microsoft.com/office/drawing/2014/main" val="20001"/>
                    </a:ext>
                  </a:extLst>
                </a:gridCol>
              </a:tblGrid>
              <a:tr h="418717">
                <a:tc>
                  <a:txBody>
                    <a:bodyPr/>
                    <a:lstStyle/>
                    <a:p>
                      <a:pPr algn="ctr"/>
                      <a:r>
                        <a:rPr lang="zh-CN" altLang="en-US" sz="1800" b="1" dirty="0">
                          <a:latin typeface="Calibri" pitchFamily="34" charset="0"/>
                          <a:ea typeface="华文楷体" pitchFamily="2" charset="-122"/>
                          <a:cs typeface="Calibri" pitchFamily="34" charset="0"/>
                        </a:rPr>
                        <a:t>向量范围</a:t>
                      </a: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用途</a:t>
                      </a:r>
                    </a:p>
                  </a:txBody>
                  <a:tcPr marT="34290" marB="34290"/>
                </a:tc>
                <a:extLst>
                  <a:ext uri="{0D108BD9-81ED-4DB2-BD59-A6C34878D82A}">
                    <a16:rowId xmlns="" xmlns:a16="http://schemas.microsoft.com/office/drawing/2014/main" val="10000"/>
                  </a:ext>
                </a:extLst>
              </a:tr>
              <a:tr h="418717">
                <a:tc>
                  <a:txBody>
                    <a:bodyPr/>
                    <a:lstStyle/>
                    <a:p>
                      <a:pPr algn="ctr"/>
                      <a:r>
                        <a:rPr lang="en-US" altLang="zh-CN" sz="1800" b="1" dirty="0">
                          <a:latin typeface="Calibri" pitchFamily="34" charset="0"/>
                          <a:ea typeface="华文楷体" pitchFamily="2" charset="-122"/>
                          <a:cs typeface="Calibri" pitchFamily="34" charset="0"/>
                        </a:rPr>
                        <a:t>0</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19</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不可屏蔽中断和异常</a:t>
                      </a:r>
                    </a:p>
                  </a:txBody>
                  <a:tcPr marT="34290" marB="34290"/>
                </a:tc>
                <a:extLst>
                  <a:ext uri="{0D108BD9-81ED-4DB2-BD59-A6C34878D82A}">
                    <a16:rowId xmlns="" xmlns:a16="http://schemas.microsoft.com/office/drawing/2014/main" val="10001"/>
                  </a:ext>
                </a:extLst>
              </a:tr>
              <a:tr h="418717">
                <a:tc>
                  <a:txBody>
                    <a:bodyPr/>
                    <a:lstStyle/>
                    <a:p>
                      <a:pPr algn="ctr"/>
                      <a:r>
                        <a:rPr lang="en-US" altLang="zh-CN" sz="1800" b="1" dirty="0">
                          <a:latin typeface="Calibri" pitchFamily="34" charset="0"/>
                          <a:ea typeface="华文楷体" pitchFamily="2" charset="-122"/>
                          <a:cs typeface="Calibri" pitchFamily="34" charset="0"/>
                        </a:rPr>
                        <a:t>20</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31</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en-US" altLang="zh-CN" sz="1800" b="1" dirty="0">
                          <a:latin typeface="Calibri" pitchFamily="34" charset="0"/>
                          <a:ea typeface="华文楷体" pitchFamily="2" charset="-122"/>
                          <a:cs typeface="Calibri" pitchFamily="34" charset="0"/>
                        </a:rPr>
                        <a:t>Intel</a:t>
                      </a:r>
                      <a:r>
                        <a:rPr lang="zh-CN" altLang="en-US" sz="1800" b="1" dirty="0">
                          <a:latin typeface="Calibri" pitchFamily="34" charset="0"/>
                          <a:ea typeface="华文楷体" pitchFamily="2" charset="-122"/>
                          <a:cs typeface="Calibri" pitchFamily="34" charset="0"/>
                        </a:rPr>
                        <a:t>保留</a:t>
                      </a:r>
                    </a:p>
                  </a:txBody>
                  <a:tcPr marT="34290" marB="34290"/>
                </a:tc>
                <a:extLst>
                  <a:ext uri="{0D108BD9-81ED-4DB2-BD59-A6C34878D82A}">
                    <a16:rowId xmlns="" xmlns:a16="http://schemas.microsoft.com/office/drawing/2014/main" val="10002"/>
                  </a:ext>
                </a:extLst>
              </a:tr>
              <a:tr h="418717">
                <a:tc>
                  <a:txBody>
                    <a:bodyPr/>
                    <a:lstStyle/>
                    <a:p>
                      <a:pPr algn="ctr"/>
                      <a:r>
                        <a:rPr lang="en-US" altLang="zh-CN" sz="1800" b="1" dirty="0">
                          <a:latin typeface="Calibri" pitchFamily="34" charset="0"/>
                          <a:ea typeface="华文楷体" pitchFamily="2" charset="-122"/>
                          <a:cs typeface="Calibri" pitchFamily="34" charset="0"/>
                        </a:rPr>
                        <a:t>32</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127</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外部中断（</a:t>
                      </a:r>
                      <a:r>
                        <a:rPr lang="en-US" altLang="zh-CN" sz="1800" b="1" dirty="0">
                          <a:latin typeface="Calibri" pitchFamily="34" charset="0"/>
                          <a:ea typeface="华文楷体" pitchFamily="2" charset="-122"/>
                          <a:cs typeface="Calibri" pitchFamily="34" charset="0"/>
                        </a:rPr>
                        <a:t>IRQ</a:t>
                      </a:r>
                      <a:r>
                        <a:rPr lang="zh-CN" altLang="en-US" sz="1800" b="1" dirty="0">
                          <a:latin typeface="Calibri" pitchFamily="34" charset="0"/>
                          <a:ea typeface="华文楷体" pitchFamily="2" charset="-122"/>
                          <a:cs typeface="Calibri" pitchFamily="34" charset="0"/>
                        </a:rPr>
                        <a:t>）</a:t>
                      </a:r>
                    </a:p>
                  </a:txBody>
                  <a:tcPr marT="34290" marB="34290"/>
                </a:tc>
                <a:extLst>
                  <a:ext uri="{0D108BD9-81ED-4DB2-BD59-A6C34878D82A}">
                    <a16:rowId xmlns="" xmlns:a16="http://schemas.microsoft.com/office/drawing/2014/main" val="10003"/>
                  </a:ext>
                </a:extLst>
              </a:tr>
              <a:tr h="418717">
                <a:tc>
                  <a:txBody>
                    <a:bodyPr/>
                    <a:lstStyle/>
                    <a:p>
                      <a:pPr algn="ctr"/>
                      <a:r>
                        <a:rPr lang="en-US" altLang="zh-CN" sz="1800" b="1" dirty="0">
                          <a:latin typeface="Calibri" pitchFamily="34" charset="0"/>
                          <a:ea typeface="华文楷体" pitchFamily="2" charset="-122"/>
                          <a:cs typeface="Calibri" pitchFamily="34" charset="0"/>
                        </a:rPr>
                        <a:t>128</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0x80</a:t>
                      </a:r>
                      <a:r>
                        <a:rPr lang="zh-CN" altLang="en-US" sz="1800" b="1" dirty="0">
                          <a:latin typeface="Calibri" pitchFamily="34" charset="0"/>
                          <a:ea typeface="华文楷体" pitchFamily="2" charset="-122"/>
                          <a:cs typeface="Calibri" pitchFamily="34" charset="0"/>
                        </a:rPr>
                        <a:t>）</a:t>
                      </a: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用于系统调用的可编程异常</a:t>
                      </a:r>
                    </a:p>
                  </a:txBody>
                  <a:tcPr marT="34290" marB="34290"/>
                </a:tc>
                <a:extLst>
                  <a:ext uri="{0D108BD9-81ED-4DB2-BD59-A6C34878D82A}">
                    <a16:rowId xmlns="" xmlns:a16="http://schemas.microsoft.com/office/drawing/2014/main" val="10004"/>
                  </a:ext>
                </a:extLst>
              </a:tr>
              <a:tr h="418717">
                <a:tc>
                  <a:txBody>
                    <a:bodyPr/>
                    <a:lstStyle/>
                    <a:p>
                      <a:pPr algn="ctr"/>
                      <a:r>
                        <a:rPr lang="en-US" altLang="zh-CN" sz="1800" b="1" dirty="0">
                          <a:latin typeface="Calibri" pitchFamily="34" charset="0"/>
                          <a:ea typeface="华文楷体" pitchFamily="2" charset="-122"/>
                          <a:cs typeface="Calibri" pitchFamily="34" charset="0"/>
                        </a:rPr>
                        <a:t>129</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238</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外部中断</a:t>
                      </a:r>
                    </a:p>
                  </a:txBody>
                  <a:tcPr marT="34290" marB="34290"/>
                </a:tc>
                <a:extLst>
                  <a:ext uri="{0D108BD9-81ED-4DB2-BD59-A6C34878D82A}">
                    <a16:rowId xmlns="" xmlns:a16="http://schemas.microsoft.com/office/drawing/2014/main" val="10005"/>
                  </a:ext>
                </a:extLst>
              </a:tr>
              <a:tr h="418717">
                <a:tc>
                  <a:txBody>
                    <a:bodyPr/>
                    <a:lstStyle/>
                    <a:p>
                      <a:pPr algn="ctr"/>
                      <a:r>
                        <a:rPr lang="en-US" altLang="zh-CN" sz="1800" b="1" dirty="0">
                          <a:latin typeface="Calibri" pitchFamily="34" charset="0"/>
                          <a:ea typeface="华文楷体" pitchFamily="2" charset="-122"/>
                          <a:cs typeface="Calibri" pitchFamily="34" charset="0"/>
                        </a:rPr>
                        <a:t>239</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本地</a:t>
                      </a:r>
                      <a:r>
                        <a:rPr lang="en-US" altLang="zh-CN" sz="1800" b="1" dirty="0">
                          <a:latin typeface="Calibri" pitchFamily="34" charset="0"/>
                          <a:ea typeface="华文楷体" pitchFamily="2" charset="-122"/>
                          <a:cs typeface="Calibri" pitchFamily="34" charset="0"/>
                        </a:rPr>
                        <a:t>APIC</a:t>
                      </a:r>
                      <a:r>
                        <a:rPr lang="zh-CN" altLang="en-US" sz="1800" b="1" dirty="0">
                          <a:latin typeface="Calibri" pitchFamily="34" charset="0"/>
                          <a:ea typeface="华文楷体" pitchFamily="2" charset="-122"/>
                          <a:cs typeface="Calibri" pitchFamily="34" charset="0"/>
                        </a:rPr>
                        <a:t>时钟中断</a:t>
                      </a:r>
                    </a:p>
                  </a:txBody>
                  <a:tcPr marT="34290" marB="34290"/>
                </a:tc>
                <a:extLst>
                  <a:ext uri="{0D108BD9-81ED-4DB2-BD59-A6C34878D82A}">
                    <a16:rowId xmlns="" xmlns:a16="http://schemas.microsoft.com/office/drawing/2014/main" val="10006"/>
                  </a:ext>
                </a:extLst>
              </a:tr>
              <a:tr h="418717">
                <a:tc>
                  <a:txBody>
                    <a:bodyPr/>
                    <a:lstStyle/>
                    <a:p>
                      <a:pPr algn="ctr"/>
                      <a:r>
                        <a:rPr lang="en-US" altLang="zh-CN" sz="1800" b="1" dirty="0">
                          <a:latin typeface="Calibri" pitchFamily="34" charset="0"/>
                          <a:ea typeface="华文楷体" pitchFamily="2" charset="-122"/>
                          <a:cs typeface="Calibri" pitchFamily="34" charset="0"/>
                        </a:rPr>
                        <a:t>240</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本地</a:t>
                      </a:r>
                      <a:r>
                        <a:rPr lang="en-US" altLang="zh-CN" sz="1800" b="1" dirty="0">
                          <a:latin typeface="Calibri" pitchFamily="34" charset="0"/>
                          <a:ea typeface="华文楷体" pitchFamily="2" charset="-122"/>
                          <a:cs typeface="Calibri" pitchFamily="34" charset="0"/>
                        </a:rPr>
                        <a:t>APIC</a:t>
                      </a:r>
                      <a:r>
                        <a:rPr lang="zh-CN" altLang="en-US" sz="1800" b="1" dirty="0">
                          <a:latin typeface="Calibri" pitchFamily="34" charset="0"/>
                          <a:ea typeface="华文楷体" pitchFamily="2" charset="-122"/>
                          <a:cs typeface="Calibri" pitchFamily="34" charset="0"/>
                        </a:rPr>
                        <a:t>高温中断</a:t>
                      </a:r>
                    </a:p>
                  </a:txBody>
                  <a:tcPr marT="34290" marB="34290"/>
                </a:tc>
                <a:extLst>
                  <a:ext uri="{0D108BD9-81ED-4DB2-BD59-A6C34878D82A}">
                    <a16:rowId xmlns="" xmlns:a16="http://schemas.microsoft.com/office/drawing/2014/main" val="10007"/>
                  </a:ext>
                </a:extLst>
              </a:tr>
              <a:tr h="418717">
                <a:tc>
                  <a:txBody>
                    <a:bodyPr/>
                    <a:lstStyle/>
                    <a:p>
                      <a:pPr algn="ctr"/>
                      <a:r>
                        <a:rPr lang="en-US" altLang="zh-CN" sz="1800" b="1" dirty="0">
                          <a:latin typeface="Calibri" pitchFamily="34" charset="0"/>
                          <a:ea typeface="华文楷体" pitchFamily="2" charset="-122"/>
                          <a:cs typeface="Calibri" pitchFamily="34" charset="0"/>
                        </a:rPr>
                        <a:t>241</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250</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en-US" altLang="zh-CN" sz="1800" b="1" dirty="0">
                          <a:latin typeface="Calibri" pitchFamily="34" charset="0"/>
                          <a:ea typeface="华文楷体" pitchFamily="2" charset="-122"/>
                          <a:cs typeface="Calibri" pitchFamily="34" charset="0"/>
                        </a:rPr>
                        <a:t>Linux</a:t>
                      </a:r>
                      <a:r>
                        <a:rPr lang="zh-CN" altLang="en-US" sz="1800" b="1" dirty="0">
                          <a:latin typeface="Calibri" pitchFamily="34" charset="0"/>
                          <a:ea typeface="华文楷体" pitchFamily="2" charset="-122"/>
                          <a:cs typeface="Calibri" pitchFamily="34" charset="0"/>
                        </a:rPr>
                        <a:t>保留</a:t>
                      </a:r>
                    </a:p>
                  </a:txBody>
                  <a:tcPr marT="34290" marB="34290"/>
                </a:tc>
                <a:extLst>
                  <a:ext uri="{0D108BD9-81ED-4DB2-BD59-A6C34878D82A}">
                    <a16:rowId xmlns="" xmlns:a16="http://schemas.microsoft.com/office/drawing/2014/main" val="10008"/>
                  </a:ext>
                </a:extLst>
              </a:tr>
              <a:tr h="418717">
                <a:tc>
                  <a:txBody>
                    <a:bodyPr/>
                    <a:lstStyle/>
                    <a:p>
                      <a:pPr algn="ctr"/>
                      <a:r>
                        <a:rPr lang="en-US" altLang="zh-CN" sz="1800" b="1" dirty="0">
                          <a:latin typeface="Calibri" pitchFamily="34" charset="0"/>
                          <a:ea typeface="华文楷体" pitchFamily="2" charset="-122"/>
                          <a:cs typeface="Calibri" pitchFamily="34" charset="0"/>
                        </a:rPr>
                        <a:t>251</a:t>
                      </a:r>
                      <a:r>
                        <a:rPr lang="zh-CN" altLang="en-US" sz="1800" b="1" dirty="0">
                          <a:latin typeface="Calibri" pitchFamily="34" charset="0"/>
                          <a:ea typeface="华文楷体" pitchFamily="2" charset="-122"/>
                          <a:cs typeface="Calibri" pitchFamily="34" charset="0"/>
                        </a:rPr>
                        <a:t>～</a:t>
                      </a:r>
                      <a:r>
                        <a:rPr lang="en-US" altLang="zh-CN" sz="1800" b="1" dirty="0">
                          <a:latin typeface="Calibri" pitchFamily="34" charset="0"/>
                          <a:ea typeface="华文楷体" pitchFamily="2" charset="-122"/>
                          <a:cs typeface="Calibri" pitchFamily="34" charset="0"/>
                        </a:rPr>
                        <a:t>253</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处理器间中断</a:t>
                      </a:r>
                    </a:p>
                  </a:txBody>
                  <a:tcPr marT="34290" marB="34290"/>
                </a:tc>
                <a:extLst>
                  <a:ext uri="{0D108BD9-81ED-4DB2-BD59-A6C34878D82A}">
                    <a16:rowId xmlns="" xmlns:a16="http://schemas.microsoft.com/office/drawing/2014/main" val="10009"/>
                  </a:ext>
                </a:extLst>
              </a:tr>
              <a:tr h="418717">
                <a:tc>
                  <a:txBody>
                    <a:bodyPr/>
                    <a:lstStyle/>
                    <a:p>
                      <a:pPr algn="ctr"/>
                      <a:r>
                        <a:rPr lang="en-US" altLang="zh-CN" sz="1800" b="1" dirty="0">
                          <a:latin typeface="Calibri" pitchFamily="34" charset="0"/>
                          <a:ea typeface="华文楷体" pitchFamily="2" charset="-122"/>
                          <a:cs typeface="Calibri" pitchFamily="34" charset="0"/>
                        </a:rPr>
                        <a:t>254</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本地</a:t>
                      </a:r>
                      <a:r>
                        <a:rPr lang="en-US" altLang="zh-CN" sz="1800" b="1" dirty="0">
                          <a:latin typeface="Calibri" pitchFamily="34" charset="0"/>
                          <a:ea typeface="华文楷体" pitchFamily="2" charset="-122"/>
                          <a:cs typeface="Calibri" pitchFamily="34" charset="0"/>
                        </a:rPr>
                        <a:t>APIC</a:t>
                      </a:r>
                      <a:r>
                        <a:rPr lang="zh-CN" altLang="en-US" sz="1800" b="1" dirty="0">
                          <a:latin typeface="Calibri" pitchFamily="34" charset="0"/>
                          <a:ea typeface="华文楷体" pitchFamily="2" charset="-122"/>
                          <a:cs typeface="Calibri" pitchFamily="34" charset="0"/>
                        </a:rPr>
                        <a:t>错误中断</a:t>
                      </a:r>
                    </a:p>
                  </a:txBody>
                  <a:tcPr marT="34290" marB="34290"/>
                </a:tc>
                <a:extLst>
                  <a:ext uri="{0D108BD9-81ED-4DB2-BD59-A6C34878D82A}">
                    <a16:rowId xmlns="" xmlns:a16="http://schemas.microsoft.com/office/drawing/2014/main" val="10010"/>
                  </a:ext>
                </a:extLst>
              </a:tr>
              <a:tr h="418717">
                <a:tc>
                  <a:txBody>
                    <a:bodyPr/>
                    <a:lstStyle/>
                    <a:p>
                      <a:pPr algn="ctr"/>
                      <a:r>
                        <a:rPr lang="en-US" altLang="zh-CN" sz="1800" b="1" dirty="0">
                          <a:latin typeface="Calibri" pitchFamily="34" charset="0"/>
                          <a:ea typeface="华文楷体" pitchFamily="2" charset="-122"/>
                          <a:cs typeface="Calibri" pitchFamily="34" charset="0"/>
                        </a:rPr>
                        <a:t>255</a:t>
                      </a:r>
                      <a:endParaRPr lang="zh-CN" altLang="en-US" sz="1800" b="1" dirty="0">
                        <a:latin typeface="Calibri" pitchFamily="34" charset="0"/>
                        <a:ea typeface="华文楷体" pitchFamily="2" charset="-122"/>
                        <a:cs typeface="Calibri" pitchFamily="34" charset="0"/>
                      </a:endParaRPr>
                    </a:p>
                  </a:txBody>
                  <a:tcPr marT="34290" marB="34290"/>
                </a:tc>
                <a:tc>
                  <a:txBody>
                    <a:bodyPr/>
                    <a:lstStyle/>
                    <a:p>
                      <a:pPr algn="ctr"/>
                      <a:r>
                        <a:rPr lang="zh-CN" altLang="en-US" sz="1800" b="1" dirty="0">
                          <a:latin typeface="Calibri" pitchFamily="34" charset="0"/>
                          <a:ea typeface="华文楷体" pitchFamily="2" charset="-122"/>
                          <a:cs typeface="Calibri" pitchFamily="34" charset="0"/>
                        </a:rPr>
                        <a:t>本地</a:t>
                      </a:r>
                      <a:r>
                        <a:rPr lang="en-US" altLang="zh-CN" sz="1800" b="1" dirty="0">
                          <a:latin typeface="Calibri" pitchFamily="34" charset="0"/>
                          <a:ea typeface="华文楷体" pitchFamily="2" charset="-122"/>
                          <a:cs typeface="Calibri" pitchFamily="34" charset="0"/>
                        </a:rPr>
                        <a:t>APIC</a:t>
                      </a:r>
                      <a:r>
                        <a:rPr lang="zh-CN" altLang="en-US" sz="1800" b="1" dirty="0">
                          <a:latin typeface="Calibri" pitchFamily="34" charset="0"/>
                          <a:ea typeface="华文楷体" pitchFamily="2" charset="-122"/>
                          <a:cs typeface="Calibri" pitchFamily="34" charset="0"/>
                        </a:rPr>
                        <a:t>伪中断</a:t>
                      </a:r>
                    </a:p>
                  </a:txBody>
                  <a:tcPr marT="34290" marB="34290"/>
                </a:tc>
                <a:extLst>
                  <a:ext uri="{0D108BD9-81ED-4DB2-BD59-A6C34878D82A}">
                    <a16:rowId xmlns="" xmlns:a16="http://schemas.microsoft.com/office/drawing/2014/main" val="10011"/>
                  </a:ext>
                </a:extLst>
              </a:tr>
            </a:tbl>
          </a:graphicData>
        </a:graphic>
      </p:graphicFrame>
      <p:graphicFrame>
        <p:nvGraphicFramePr>
          <p:cNvPr id="6" name="图示 5"/>
          <p:cNvGraphicFramePr/>
          <p:nvPr>
            <p:extLst>
              <p:ext uri="{D42A27DB-BD31-4B8C-83A1-F6EECF244321}">
                <p14:modId xmlns="" xmlns:p14="http://schemas.microsoft.com/office/powerpoint/2010/main" val="1370514521"/>
              </p:ext>
            </p:extLst>
          </p:nvPr>
        </p:nvGraphicFramePr>
        <p:xfrm>
          <a:off x="4982103" y="1845083"/>
          <a:ext cx="4990497" cy="4032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右箭头 6"/>
          <p:cNvSpPr/>
          <p:nvPr/>
        </p:nvSpPr>
        <p:spPr>
          <a:xfrm>
            <a:off x="5569059" y="1981474"/>
            <a:ext cx="587117" cy="193573"/>
          </a:xfrm>
          <a:prstGeom prst="right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11560" y="3068960"/>
            <a:ext cx="1663499" cy="483931"/>
          </a:xfrm>
          <a:prstGeom prst="ellipse">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3396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14" presetClass="entr" presetSubtype="5"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randombar(vertical)">
                                      <p:cBhvr>
                                        <p:cTn id="11" dur="1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zh-CN" altLang="en-US" sz="4000" dirty="0"/>
              <a:t>中断响应示意图	</a:t>
            </a:r>
          </a:p>
        </p:txBody>
      </p:sp>
      <p:pic>
        <p:nvPicPr>
          <p:cNvPr id="6" name="Picture 3" descr="插图2-7"/>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18128" y="1920528"/>
            <a:ext cx="7674282" cy="4316784"/>
          </a:xfrm>
        </p:spPr>
      </p:pic>
      <p:sp>
        <p:nvSpPr>
          <p:cNvPr id="7" name="文本框 1"/>
          <p:cNvSpPr txBox="1"/>
          <p:nvPr/>
        </p:nvSpPr>
        <p:spPr>
          <a:xfrm>
            <a:off x="1582750" y="1700807"/>
            <a:ext cx="2362919" cy="369332"/>
          </a:xfrm>
          <a:prstGeom prst="rect">
            <a:avLst/>
          </a:prstGeom>
          <a:solidFill>
            <a:schemeClr val="accent4">
              <a:lumMod val="20000"/>
              <a:lumOff val="80000"/>
            </a:schemeClr>
          </a:solidFill>
        </p:spPr>
        <p:txBody>
          <a:bodyPr wrap="square" rtlCol="0">
            <a:spAutoFit/>
          </a:bodyPr>
          <a:lstStyle/>
          <a:p>
            <a:r>
              <a:rPr lang="zh-CN" altLang="en-US" b="1" dirty="0">
                <a:latin typeface="Calibri" panose="020F0502020204030204" pitchFamily="34" charset="0"/>
              </a:rPr>
              <a:t>① 设备发中断信号</a:t>
            </a:r>
            <a:endParaRPr lang="zh-CN" altLang="en-US" b="1" dirty="0"/>
          </a:p>
        </p:txBody>
      </p:sp>
      <p:sp>
        <p:nvSpPr>
          <p:cNvPr id="8" name="文本框 4"/>
          <p:cNvSpPr txBox="1"/>
          <p:nvPr/>
        </p:nvSpPr>
        <p:spPr>
          <a:xfrm>
            <a:off x="467544" y="3068960"/>
            <a:ext cx="2101220" cy="369332"/>
          </a:xfrm>
          <a:prstGeom prst="rect">
            <a:avLst/>
          </a:prstGeom>
          <a:solidFill>
            <a:schemeClr val="accent4">
              <a:lumMod val="20000"/>
              <a:lumOff val="80000"/>
            </a:schemeClr>
          </a:solidFill>
        </p:spPr>
        <p:txBody>
          <a:bodyPr wrap="square" rtlCol="0">
            <a:spAutoFit/>
          </a:bodyPr>
          <a:lstStyle/>
          <a:p>
            <a:r>
              <a:rPr lang="zh-CN" altLang="en-US" b="1" dirty="0">
                <a:latin typeface="Calibri" panose="020F0502020204030204" pitchFamily="34" charset="0"/>
              </a:rPr>
              <a:t>② 硬件保存现场</a:t>
            </a:r>
            <a:endParaRPr lang="zh-CN" altLang="en-US" b="1" dirty="0"/>
          </a:p>
        </p:txBody>
      </p:sp>
      <p:sp>
        <p:nvSpPr>
          <p:cNvPr id="9" name="文本框 5"/>
          <p:cNvSpPr txBox="1"/>
          <p:nvPr/>
        </p:nvSpPr>
        <p:spPr>
          <a:xfrm>
            <a:off x="4139952" y="1772816"/>
            <a:ext cx="2362919" cy="369332"/>
          </a:xfrm>
          <a:prstGeom prst="rect">
            <a:avLst/>
          </a:prstGeom>
          <a:solidFill>
            <a:schemeClr val="accent4">
              <a:lumMod val="20000"/>
              <a:lumOff val="80000"/>
            </a:schemeClr>
          </a:solidFill>
        </p:spPr>
        <p:txBody>
          <a:bodyPr wrap="square" rtlCol="0">
            <a:spAutoFit/>
          </a:bodyPr>
          <a:lstStyle/>
          <a:p>
            <a:r>
              <a:rPr lang="zh-CN" altLang="en-US" b="1" dirty="0">
                <a:latin typeface="Calibri" panose="020F0502020204030204" pitchFamily="34" charset="0"/>
              </a:rPr>
              <a:t>③ 根据中断码查表</a:t>
            </a:r>
            <a:endParaRPr lang="zh-CN" altLang="en-US" b="1" dirty="0"/>
          </a:p>
        </p:txBody>
      </p:sp>
      <p:sp>
        <p:nvSpPr>
          <p:cNvPr id="10" name="文本框 6"/>
          <p:cNvSpPr txBox="1"/>
          <p:nvPr/>
        </p:nvSpPr>
        <p:spPr>
          <a:xfrm>
            <a:off x="4522842" y="4293096"/>
            <a:ext cx="2353414" cy="923330"/>
          </a:xfrm>
          <a:prstGeom prst="rect">
            <a:avLst/>
          </a:prstGeom>
          <a:solidFill>
            <a:schemeClr val="accent4">
              <a:lumMod val="20000"/>
              <a:lumOff val="80000"/>
            </a:schemeClr>
          </a:solidFill>
        </p:spPr>
        <p:txBody>
          <a:bodyPr wrap="square" rtlCol="0">
            <a:spAutoFit/>
          </a:bodyPr>
          <a:lstStyle/>
          <a:p>
            <a:r>
              <a:rPr lang="zh-CN" altLang="en-US" b="1" dirty="0">
                <a:latin typeface="Calibri" panose="020F0502020204030204" pitchFamily="34" charset="0"/>
              </a:rPr>
              <a:t>④ 把中断处理程序入口地址等推送到相应的寄存器</a:t>
            </a:r>
            <a:endParaRPr lang="zh-CN" altLang="en-US" b="1" dirty="0"/>
          </a:p>
        </p:txBody>
      </p:sp>
      <p:sp>
        <p:nvSpPr>
          <p:cNvPr id="11" name="文本框 7"/>
          <p:cNvSpPr txBox="1"/>
          <p:nvPr/>
        </p:nvSpPr>
        <p:spPr>
          <a:xfrm>
            <a:off x="4461578" y="2464848"/>
            <a:ext cx="2564644" cy="369332"/>
          </a:xfrm>
          <a:prstGeom prst="rect">
            <a:avLst/>
          </a:prstGeom>
          <a:solidFill>
            <a:schemeClr val="accent4">
              <a:lumMod val="20000"/>
              <a:lumOff val="80000"/>
            </a:schemeClr>
          </a:solidFill>
        </p:spPr>
        <p:txBody>
          <a:bodyPr wrap="square" rtlCol="0">
            <a:spAutoFit/>
          </a:bodyPr>
          <a:lstStyle/>
          <a:p>
            <a:r>
              <a:rPr lang="zh-CN" altLang="en-US" b="1" dirty="0">
                <a:latin typeface="Calibri" panose="020F0502020204030204" pitchFamily="34" charset="0"/>
              </a:rPr>
              <a:t>⑤执行中断处理程序</a:t>
            </a:r>
            <a:endParaRPr lang="zh-CN" altLang="en-US" b="1" dirty="0"/>
          </a:p>
        </p:txBody>
      </p:sp>
      <p:sp>
        <p:nvSpPr>
          <p:cNvPr id="12" name="任意多边形 11"/>
          <p:cNvSpPr/>
          <p:nvPr/>
        </p:nvSpPr>
        <p:spPr>
          <a:xfrm>
            <a:off x="5611805" y="2780928"/>
            <a:ext cx="2128547" cy="2476208"/>
          </a:xfrm>
          <a:custGeom>
            <a:avLst/>
            <a:gdLst>
              <a:gd name="connsiteX0" fmla="*/ 1712528 w 1877496"/>
              <a:gd name="connsiteY0" fmla="*/ 0 h 2085109"/>
              <a:gd name="connsiteX1" fmla="*/ 1712528 w 1877496"/>
              <a:gd name="connsiteY1" fmla="*/ 727364 h 2085109"/>
              <a:gd name="connsiteX2" fmla="*/ 223164 w 1877496"/>
              <a:gd name="connsiteY2" fmla="*/ 415636 h 2085109"/>
              <a:gd name="connsiteX3" fmla="*/ 160819 w 1877496"/>
              <a:gd name="connsiteY3" fmla="*/ 1122218 h 2085109"/>
              <a:gd name="connsiteX4" fmla="*/ 1705601 w 1877496"/>
              <a:gd name="connsiteY4" fmla="*/ 810491 h 2085109"/>
              <a:gd name="connsiteX5" fmla="*/ 1858001 w 1877496"/>
              <a:gd name="connsiteY5" fmla="*/ 2085109 h 208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496" h="2085109">
                <a:moveTo>
                  <a:pt x="1712528" y="0"/>
                </a:moveTo>
                <a:cubicBezTo>
                  <a:pt x="1836641" y="329045"/>
                  <a:pt x="1960755" y="658091"/>
                  <a:pt x="1712528" y="727364"/>
                </a:cubicBezTo>
                <a:cubicBezTo>
                  <a:pt x="1464301" y="796637"/>
                  <a:pt x="481782" y="349827"/>
                  <a:pt x="223164" y="415636"/>
                </a:cubicBezTo>
                <a:cubicBezTo>
                  <a:pt x="-35454" y="481445"/>
                  <a:pt x="-86254" y="1056409"/>
                  <a:pt x="160819" y="1122218"/>
                </a:cubicBezTo>
                <a:cubicBezTo>
                  <a:pt x="407892" y="1188027"/>
                  <a:pt x="1422737" y="650009"/>
                  <a:pt x="1705601" y="810491"/>
                </a:cubicBezTo>
                <a:cubicBezTo>
                  <a:pt x="1988465" y="970973"/>
                  <a:pt x="1830292" y="1872673"/>
                  <a:pt x="1858001" y="2085109"/>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6327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vertical)">
                                      <p:cBhvr>
                                        <p:cTn id="12" dur="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7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vertical)">
                                      <p:cBhvr>
                                        <p:cTn id="22" dur="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vertical)">
                                      <p:cBhvr>
                                        <p:cTn id="27" dur="75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683568" y="1607016"/>
            <a:ext cx="7715200" cy="4846320"/>
          </a:xfrm>
        </p:spPr>
        <p:txBody>
          <a:bodyPr>
            <a:noAutofit/>
          </a:bodyPr>
          <a:lstStyle/>
          <a:p>
            <a:pPr>
              <a:lnSpc>
                <a:spcPct val="120000"/>
              </a:lnSpc>
              <a:spcBef>
                <a:spcPts val="0"/>
              </a:spcBef>
            </a:pPr>
            <a:r>
              <a:rPr lang="zh-CN" altLang="en-US" sz="2400" b="1" dirty="0"/>
              <a:t>设计操作系统时，为每一类中断</a:t>
            </a:r>
            <a:r>
              <a:rPr lang="en-US" altLang="zh-CN" sz="2400" b="1" dirty="0"/>
              <a:t>/</a:t>
            </a:r>
            <a:r>
              <a:rPr lang="zh-CN" altLang="en-US" sz="2400" b="1" dirty="0"/>
              <a:t>异常事件编好相应的处理程序，并设置好中断向量表</a:t>
            </a:r>
            <a:endParaRPr lang="en-US" altLang="zh-CN" sz="2400" b="1" dirty="0"/>
          </a:p>
          <a:p>
            <a:pPr marL="0" indent="0">
              <a:lnSpc>
                <a:spcPct val="120000"/>
              </a:lnSpc>
              <a:spcBef>
                <a:spcPts val="0"/>
              </a:spcBef>
              <a:buNone/>
            </a:pPr>
            <a:endParaRPr lang="en-US" altLang="zh-CN" sz="2400" b="1" dirty="0"/>
          </a:p>
          <a:p>
            <a:pPr>
              <a:lnSpc>
                <a:spcPct val="120000"/>
              </a:lnSpc>
              <a:spcBef>
                <a:spcPts val="0"/>
              </a:spcBef>
            </a:pPr>
            <a:r>
              <a:rPr lang="zh-CN" altLang="en-US" sz="2400" b="1" dirty="0"/>
              <a:t>系统运行时若响应中断，中断硬件部件将</a:t>
            </a:r>
            <a:r>
              <a:rPr lang="en-US" altLang="zh-CN" sz="2400" b="1" dirty="0"/>
              <a:t>CPU</a:t>
            </a:r>
            <a:r>
              <a:rPr lang="zh-CN" altLang="en-US" sz="2400" b="1" dirty="0"/>
              <a:t>控制权转给中断处理程序：</a:t>
            </a:r>
            <a:endParaRPr lang="en-US" altLang="zh-CN" sz="2400" b="1" dirty="0"/>
          </a:p>
          <a:p>
            <a:pPr lvl="1">
              <a:lnSpc>
                <a:spcPct val="120000"/>
              </a:lnSpc>
              <a:spcBef>
                <a:spcPts val="0"/>
              </a:spcBef>
            </a:pPr>
            <a:r>
              <a:rPr lang="zh-CN" altLang="en-US" sz="2400" b="1" dirty="0"/>
              <a:t>保存相关寄存器信息</a:t>
            </a:r>
            <a:endParaRPr lang="en-US" altLang="zh-CN" sz="2400" b="1" dirty="0"/>
          </a:p>
          <a:p>
            <a:pPr lvl="1">
              <a:lnSpc>
                <a:spcPct val="120000"/>
              </a:lnSpc>
              <a:spcBef>
                <a:spcPts val="0"/>
              </a:spcBef>
            </a:pPr>
            <a:r>
              <a:rPr lang="zh-CN" altLang="en-US" sz="2400" b="1" dirty="0"/>
              <a:t>分析中断</a:t>
            </a:r>
            <a:r>
              <a:rPr lang="en-US" altLang="zh-CN" sz="2400" b="1" dirty="0"/>
              <a:t>/</a:t>
            </a:r>
            <a:r>
              <a:rPr lang="zh-CN" altLang="en-US" sz="2400" b="1" dirty="0"/>
              <a:t>异常的具体原因</a:t>
            </a:r>
            <a:endParaRPr lang="en-US" altLang="zh-CN" sz="2400" b="1" dirty="0"/>
          </a:p>
          <a:p>
            <a:pPr lvl="1">
              <a:lnSpc>
                <a:spcPct val="120000"/>
              </a:lnSpc>
              <a:spcBef>
                <a:spcPts val="0"/>
              </a:spcBef>
            </a:pPr>
            <a:r>
              <a:rPr lang="zh-CN" altLang="en-US" sz="2400" b="1" dirty="0"/>
              <a:t>执行对应的处理功能</a:t>
            </a:r>
            <a:endParaRPr lang="en-US" altLang="zh-CN" sz="2400" b="1" dirty="0"/>
          </a:p>
          <a:p>
            <a:pPr lvl="1">
              <a:lnSpc>
                <a:spcPct val="120000"/>
              </a:lnSpc>
              <a:spcBef>
                <a:spcPts val="0"/>
              </a:spcBef>
            </a:pPr>
            <a:r>
              <a:rPr lang="zh-CN" altLang="en-US" sz="2400" b="1" dirty="0"/>
              <a:t>恢复现场，返回被事件打断的程序</a:t>
            </a:r>
            <a:endParaRPr lang="en-US" altLang="zh-CN" sz="2400" b="1" dirty="0"/>
          </a:p>
        </p:txBody>
      </p:sp>
      <p:cxnSp>
        <p:nvCxnSpPr>
          <p:cNvPr id="4" name="直接连接符 3"/>
          <p:cNvCxnSpPr/>
          <p:nvPr/>
        </p:nvCxnSpPr>
        <p:spPr>
          <a:xfrm>
            <a:off x="1259632" y="3839264"/>
            <a:ext cx="2016224"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6866" name="Rectangle 2"/>
          <p:cNvSpPr>
            <a:spLocks noGrp="1" noChangeArrowheads="1"/>
          </p:cNvSpPr>
          <p:nvPr>
            <p:ph type="title"/>
          </p:nvPr>
        </p:nvSpPr>
        <p:spPr/>
        <p:txBody>
          <a:bodyPr>
            <a:normAutofit/>
          </a:bodyPr>
          <a:lstStyle/>
          <a:p>
            <a:r>
              <a:rPr lang="en-US" altLang="zh-CN" sz="4000" dirty="0"/>
              <a:t>6.</a:t>
            </a:r>
            <a:r>
              <a:rPr lang="zh-CN" altLang="en-US" sz="4000" dirty="0"/>
              <a:t>中断处理程序</a:t>
            </a:r>
          </a:p>
        </p:txBody>
      </p:sp>
      <p:sp>
        <p:nvSpPr>
          <p:cNvPr id="2" name="云形 1"/>
          <p:cNvSpPr/>
          <p:nvPr/>
        </p:nvSpPr>
        <p:spPr>
          <a:xfrm>
            <a:off x="5508104" y="3573016"/>
            <a:ext cx="3635896" cy="1872208"/>
          </a:xfrm>
          <a:prstGeom prst="cloud">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0000CC"/>
                </a:solidFill>
              </a:rPr>
              <a:t>软件提前设置好</a:t>
            </a:r>
            <a:endParaRPr lang="en-US" altLang="zh-CN" sz="2400" b="1" dirty="0">
              <a:solidFill>
                <a:srgbClr val="0000CC"/>
              </a:solidFill>
            </a:endParaRPr>
          </a:p>
          <a:p>
            <a:r>
              <a:rPr lang="zh-CN" altLang="en-US" sz="2400" b="1" dirty="0">
                <a:solidFill>
                  <a:srgbClr val="0000CC"/>
                </a:solidFill>
              </a:rPr>
              <a:t>硬件部件来执行</a:t>
            </a:r>
          </a:p>
        </p:txBody>
      </p:sp>
    </p:spTree>
    <p:extLst>
      <p:ext uri="{BB962C8B-B14F-4D97-AF65-F5344CB8AC3E}">
        <p14:creationId xmlns="" xmlns:p14="http://schemas.microsoft.com/office/powerpoint/2010/main" val="2407630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fade">
                                      <p:cBhvr>
                                        <p:cTn id="7" dur="1000"/>
                                        <p:tgtEl>
                                          <p:spTgt spid="36867">
                                            <p:txEl>
                                              <p:pRg st="2" end="2"/>
                                            </p:txEl>
                                          </p:spTgt>
                                        </p:tgtEl>
                                      </p:cBhvr>
                                    </p:animEffect>
                                    <p:anim calcmode="lin" valueType="num">
                                      <p:cBhvr>
                                        <p:cTn id="8"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Effect transition="in" filter="fade">
                                      <p:cBhvr>
                                        <p:cTn id="19" dur="1000"/>
                                        <p:tgtEl>
                                          <p:spTgt spid="36867">
                                            <p:txEl>
                                              <p:pRg st="3" end="3"/>
                                            </p:txEl>
                                          </p:spTgt>
                                        </p:tgtEl>
                                      </p:cBhvr>
                                    </p:animEffect>
                                    <p:anim calcmode="lin" valueType="num">
                                      <p:cBhvr>
                                        <p:cTn id="20"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6867">
                                            <p:txEl>
                                              <p:pRg st="4" end="4"/>
                                            </p:txEl>
                                          </p:spTgt>
                                        </p:tgtEl>
                                        <p:attrNameLst>
                                          <p:attrName>style.visibility</p:attrName>
                                        </p:attrNameLst>
                                      </p:cBhvr>
                                      <p:to>
                                        <p:strVal val="visible"/>
                                      </p:to>
                                    </p:set>
                                    <p:animEffect transition="in" filter="fade">
                                      <p:cBhvr>
                                        <p:cTn id="26" dur="1000"/>
                                        <p:tgtEl>
                                          <p:spTgt spid="36867">
                                            <p:txEl>
                                              <p:pRg st="4" end="4"/>
                                            </p:txEl>
                                          </p:spTgt>
                                        </p:tgtEl>
                                      </p:cBhvr>
                                    </p:animEffect>
                                    <p:anim calcmode="lin" valueType="num">
                                      <p:cBhvr>
                                        <p:cTn id="27"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68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6867">
                                            <p:txEl>
                                              <p:pRg st="5" end="5"/>
                                            </p:txEl>
                                          </p:spTgt>
                                        </p:tgtEl>
                                        <p:attrNameLst>
                                          <p:attrName>style.visibility</p:attrName>
                                        </p:attrNameLst>
                                      </p:cBhvr>
                                      <p:to>
                                        <p:strVal val="visible"/>
                                      </p:to>
                                    </p:set>
                                    <p:animEffect transition="in" filter="fade">
                                      <p:cBhvr>
                                        <p:cTn id="33" dur="1000"/>
                                        <p:tgtEl>
                                          <p:spTgt spid="36867">
                                            <p:txEl>
                                              <p:pRg st="5" end="5"/>
                                            </p:txEl>
                                          </p:spTgt>
                                        </p:tgtEl>
                                      </p:cBhvr>
                                    </p:animEffect>
                                    <p:anim calcmode="lin" valueType="num">
                                      <p:cBhvr>
                                        <p:cTn id="34"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68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6867">
                                            <p:txEl>
                                              <p:pRg st="6" end="6"/>
                                            </p:txEl>
                                          </p:spTgt>
                                        </p:tgtEl>
                                        <p:attrNameLst>
                                          <p:attrName>style.visibility</p:attrName>
                                        </p:attrNameLst>
                                      </p:cBhvr>
                                      <p:to>
                                        <p:strVal val="visible"/>
                                      </p:to>
                                    </p:set>
                                    <p:animEffect transition="in" filter="fade">
                                      <p:cBhvr>
                                        <p:cTn id="40" dur="1000"/>
                                        <p:tgtEl>
                                          <p:spTgt spid="36867">
                                            <p:txEl>
                                              <p:pRg st="6" end="6"/>
                                            </p:txEl>
                                          </p:spTgt>
                                        </p:tgtEl>
                                      </p:cBhvr>
                                    </p:animEffect>
                                    <p:anim calcmode="lin" valueType="num">
                                      <p:cBhvr>
                                        <p:cTn id="41" dur="10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68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par>
                                <p:cTn id="50" presetID="39" presetClass="path" presetSubtype="0" accel="50000" decel="50000" fill="hold" grpId="0" nodeType="withEffect">
                                  <p:stCondLst>
                                    <p:cond delay="0"/>
                                  </p:stCondLst>
                                  <p:childTnLst>
                                    <p:animMotion origin="layout" path="M -0.24601 -0.18935 C -0.24601 -0.13056 -0.21736 -0.08426 -0.18177 -0.08426 C -0.14531 -0.08426 -0.11632 -0.13056 -0.11632 -0.18935 C -0.11632 -0.24861 -0.08733 -0.29398 -0.05087 -0.29398 C -0.01545 -0.29398 0.01389 -0.24861 0.01389 -0.18935 " pathEditMode="relative" rAng="0" ptsTypes="fffff">
                                      <p:cBhvr>
                                        <p:cTn id="51" dur="2000" fill="hold"/>
                                        <p:tgtEl>
                                          <p:spTgt spid="2"/>
                                        </p:tgtEl>
                                        <p:attrNameLst>
                                          <p:attrName>ppt_x</p:attrName>
                                          <p:attrName>ppt_y</p:attrName>
                                        </p:attrNameLst>
                                      </p:cBhvr>
                                      <p:rCtr x="1298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zh-CN" altLang="en-US" sz="4000" dirty="0"/>
              <a:t>中断</a:t>
            </a:r>
            <a:r>
              <a:rPr lang="en-US" altLang="zh-CN" sz="4000" dirty="0"/>
              <a:t>/</a:t>
            </a:r>
            <a:r>
              <a:rPr lang="zh-CN" altLang="en-US" sz="4000" dirty="0"/>
              <a:t>异常机制小结（</a:t>
            </a:r>
            <a:r>
              <a:rPr lang="en-US" altLang="zh-CN" sz="4000" dirty="0"/>
              <a:t>1/2</a:t>
            </a:r>
            <a:r>
              <a:rPr lang="zh-CN" altLang="en-US" sz="4000" dirty="0"/>
              <a:t>）</a:t>
            </a:r>
          </a:p>
        </p:txBody>
      </p:sp>
      <p:sp>
        <p:nvSpPr>
          <p:cNvPr id="36867" name="Rectangle 3"/>
          <p:cNvSpPr>
            <a:spLocks noGrp="1" noChangeArrowheads="1"/>
          </p:cNvSpPr>
          <p:nvPr>
            <p:ph idx="1"/>
          </p:nvPr>
        </p:nvSpPr>
        <p:spPr>
          <a:xfrm>
            <a:off x="1105272" y="1609416"/>
            <a:ext cx="7355160" cy="4846320"/>
          </a:xfrm>
        </p:spPr>
        <p:txBody>
          <a:bodyPr>
            <a:noAutofit/>
          </a:bodyPr>
          <a:lstStyle/>
          <a:p>
            <a:pPr marL="0" indent="0">
              <a:spcBef>
                <a:spcPts val="0"/>
              </a:spcBef>
              <a:buNone/>
            </a:pPr>
            <a:r>
              <a:rPr lang="zh-CN" altLang="en-US" sz="2400" b="1" dirty="0"/>
              <a:t>以设备输入输出中断为例：</a:t>
            </a:r>
            <a:endParaRPr lang="en-US" altLang="zh-CN" sz="2400" b="1" dirty="0"/>
          </a:p>
          <a:p>
            <a:pPr marL="0" indent="0">
              <a:spcBef>
                <a:spcPts val="0"/>
              </a:spcBef>
              <a:buNone/>
            </a:pPr>
            <a:endParaRPr lang="zh-CN" altLang="en-US" sz="2400" b="1" dirty="0"/>
          </a:p>
          <a:p>
            <a:pPr>
              <a:spcBef>
                <a:spcPts val="0"/>
              </a:spcBef>
            </a:pPr>
            <a:r>
              <a:rPr lang="zh-CN" altLang="en-US" sz="2400" b="1" dirty="0"/>
              <a:t>打印机给</a:t>
            </a:r>
            <a:r>
              <a:rPr lang="en-US" altLang="zh-CN" sz="2400" b="1" dirty="0"/>
              <a:t>CPU</a:t>
            </a:r>
            <a:r>
              <a:rPr lang="zh-CN" altLang="en-US" sz="2400" b="1" dirty="0"/>
              <a:t>发中断信号</a:t>
            </a:r>
          </a:p>
          <a:p>
            <a:pPr>
              <a:spcBef>
                <a:spcPts val="0"/>
              </a:spcBef>
            </a:pPr>
            <a:r>
              <a:rPr lang="en-US" altLang="zh-CN" sz="2400" b="1" dirty="0"/>
              <a:t>CPU</a:t>
            </a:r>
            <a:r>
              <a:rPr lang="zh-CN" altLang="en-US" sz="2400" b="1" dirty="0"/>
              <a:t>处理完当前指令后检测到中断，判断出中断来源并向相关设备发确认信号</a:t>
            </a:r>
            <a:endParaRPr lang="en-US" altLang="zh-CN" sz="2400" b="1" dirty="0"/>
          </a:p>
          <a:p>
            <a:pPr marL="0" indent="0">
              <a:spcBef>
                <a:spcPts val="0"/>
              </a:spcBef>
              <a:buNone/>
            </a:pPr>
            <a:endParaRPr lang="en-US" altLang="zh-CN" sz="2400" b="1" dirty="0"/>
          </a:p>
          <a:p>
            <a:pPr>
              <a:spcBef>
                <a:spcPts val="0"/>
              </a:spcBef>
            </a:pPr>
            <a:r>
              <a:rPr lang="en-US" altLang="zh-CN" sz="2400" b="1" dirty="0"/>
              <a:t>CPU</a:t>
            </a:r>
            <a:r>
              <a:rPr lang="zh-CN" altLang="en-US" sz="2400" b="1" dirty="0"/>
              <a:t>开始为软件处理中断做准备：</a:t>
            </a:r>
          </a:p>
          <a:p>
            <a:pPr lvl="1">
              <a:spcBef>
                <a:spcPts val="0"/>
              </a:spcBef>
            </a:pPr>
            <a:r>
              <a:rPr lang="zh-CN" altLang="en-US" sz="2400" b="1" dirty="0">
                <a:solidFill>
                  <a:srgbClr val="7030A0"/>
                </a:solidFill>
              </a:rPr>
              <a:t>处理器状态被切换到内核态</a:t>
            </a:r>
          </a:p>
          <a:p>
            <a:pPr lvl="1">
              <a:spcBef>
                <a:spcPts val="0"/>
              </a:spcBef>
            </a:pPr>
            <a:r>
              <a:rPr lang="zh-CN" altLang="en-US" sz="2400" b="1" dirty="0"/>
              <a:t>在系统栈中保存被中断程序的重要上下文环境，主要是</a:t>
            </a:r>
            <a:r>
              <a:rPr lang="zh-CN" altLang="en-US" sz="2400" b="1" dirty="0">
                <a:solidFill>
                  <a:srgbClr val="C00000"/>
                </a:solidFill>
              </a:rPr>
              <a:t>程序计数器</a:t>
            </a:r>
            <a:r>
              <a:rPr lang="en-US" altLang="zh-CN" sz="2400" b="1" dirty="0">
                <a:solidFill>
                  <a:srgbClr val="C00000"/>
                </a:solidFill>
              </a:rPr>
              <a:t>PC</a:t>
            </a:r>
            <a:r>
              <a:rPr lang="zh-CN" altLang="en-US" sz="2400" b="1" dirty="0">
                <a:solidFill>
                  <a:srgbClr val="C00000"/>
                </a:solidFill>
              </a:rPr>
              <a:t>、程 序状态字</a:t>
            </a:r>
            <a:r>
              <a:rPr lang="en-US" altLang="zh-CN" sz="2400" b="1" dirty="0">
                <a:solidFill>
                  <a:srgbClr val="C00000"/>
                </a:solidFill>
              </a:rPr>
              <a:t>PSW</a:t>
            </a:r>
            <a:endParaRPr lang="zh-CN" altLang="en-US" sz="2400" b="1" dirty="0">
              <a:solidFill>
                <a:srgbClr val="7030A0"/>
              </a:solidFill>
            </a:endParaRPr>
          </a:p>
        </p:txBody>
      </p:sp>
      <p:sp>
        <p:nvSpPr>
          <p:cNvPr id="3" name="爆炸形 1 2"/>
          <p:cNvSpPr/>
          <p:nvPr/>
        </p:nvSpPr>
        <p:spPr>
          <a:xfrm>
            <a:off x="6433864" y="1628800"/>
            <a:ext cx="1440160" cy="1152128"/>
          </a:xfrm>
          <a:prstGeom prst="irregularSeal1">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C00000"/>
                </a:solidFill>
              </a:rPr>
              <a:t>硬件</a:t>
            </a:r>
          </a:p>
        </p:txBody>
      </p:sp>
      <p:sp>
        <p:nvSpPr>
          <p:cNvPr id="6" name="爆炸形 1 5"/>
          <p:cNvSpPr/>
          <p:nvPr/>
        </p:nvSpPr>
        <p:spPr>
          <a:xfrm>
            <a:off x="7009928" y="3429000"/>
            <a:ext cx="1440160" cy="1152128"/>
          </a:xfrm>
          <a:prstGeom prst="irregularSeal1">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C00000"/>
                </a:solidFill>
              </a:rPr>
              <a:t>硬件</a:t>
            </a:r>
          </a:p>
        </p:txBody>
      </p:sp>
    </p:spTree>
    <p:extLst>
      <p:ext uri="{BB962C8B-B14F-4D97-AF65-F5344CB8AC3E}">
        <p14:creationId xmlns="" xmlns:p14="http://schemas.microsoft.com/office/powerpoint/2010/main" val="1068926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p:txBody>
          <a:bodyPr>
            <a:normAutofit/>
          </a:bodyPr>
          <a:lstStyle/>
          <a:p>
            <a:pPr algn="l"/>
            <a:r>
              <a:rPr lang="zh-CN" altLang="en-US" sz="4000" dirty="0"/>
              <a:t>中断</a:t>
            </a:r>
            <a:r>
              <a:rPr lang="en-US" altLang="zh-CN" sz="4000" dirty="0"/>
              <a:t>/</a:t>
            </a:r>
            <a:r>
              <a:rPr lang="zh-CN" altLang="en-US" sz="4000" dirty="0"/>
              <a:t>异常机制小结（</a:t>
            </a:r>
            <a:r>
              <a:rPr lang="en-US" altLang="zh-CN" sz="4000" dirty="0"/>
              <a:t>2/2</a:t>
            </a:r>
            <a:r>
              <a:rPr lang="zh-CN" altLang="en-US" sz="4000" dirty="0"/>
              <a:t>）</a:t>
            </a:r>
          </a:p>
        </p:txBody>
      </p:sp>
      <p:sp>
        <p:nvSpPr>
          <p:cNvPr id="37890" name="Rectangle 2"/>
          <p:cNvSpPr>
            <a:spLocks noGrp="1" noChangeArrowheads="1"/>
          </p:cNvSpPr>
          <p:nvPr>
            <p:ph idx="1"/>
          </p:nvPr>
        </p:nvSpPr>
        <p:spPr>
          <a:xfrm>
            <a:off x="683568" y="1556792"/>
            <a:ext cx="7499176" cy="5038341"/>
          </a:xfrm>
        </p:spPr>
        <p:txBody>
          <a:bodyPr>
            <a:noAutofit/>
          </a:bodyPr>
          <a:lstStyle/>
          <a:p>
            <a:pPr>
              <a:spcBef>
                <a:spcPts val="0"/>
              </a:spcBef>
            </a:pPr>
            <a:r>
              <a:rPr lang="zh-CN" altLang="en-US" sz="2400" b="1" dirty="0"/>
              <a:t> </a:t>
            </a:r>
            <a:r>
              <a:rPr lang="en-US" altLang="zh-CN" sz="2400" b="1" dirty="0"/>
              <a:t>CPU</a:t>
            </a:r>
            <a:r>
              <a:rPr lang="zh-CN" altLang="en-US" sz="2400" b="1" dirty="0"/>
              <a:t>根据中断码查中断向量表，获得与该中断相关的处理程序的入口地址，并将</a:t>
            </a:r>
            <a:r>
              <a:rPr lang="en-US" altLang="zh-CN" sz="2400" b="1" dirty="0"/>
              <a:t>PC</a:t>
            </a:r>
            <a:r>
              <a:rPr lang="zh-CN" altLang="en-US" sz="2400" b="1" dirty="0"/>
              <a:t>设置成该地址，新的指令周期开始时，</a:t>
            </a:r>
            <a:r>
              <a:rPr lang="en-US" altLang="zh-CN" sz="2400" b="1" dirty="0"/>
              <a:t>CPU</a:t>
            </a:r>
            <a:r>
              <a:rPr lang="zh-CN" altLang="en-US" sz="2400" b="1" dirty="0"/>
              <a:t>控制转移到中断处理程序</a:t>
            </a:r>
            <a:endParaRPr lang="en-US" altLang="zh-CN" sz="2400" b="1" dirty="0"/>
          </a:p>
          <a:p>
            <a:pPr>
              <a:spcBef>
                <a:spcPts val="1200"/>
              </a:spcBef>
            </a:pPr>
            <a:r>
              <a:rPr lang="zh-CN" altLang="en-US" sz="2400" b="1" dirty="0"/>
              <a:t>中断处理程序开始工作</a:t>
            </a:r>
          </a:p>
          <a:p>
            <a:pPr lvl="1">
              <a:spcBef>
                <a:spcPts val="0"/>
              </a:spcBef>
            </a:pPr>
            <a:r>
              <a:rPr lang="zh-CN" altLang="en-US" sz="2400" b="1" dirty="0"/>
              <a:t>在系统栈中保存现场信息</a:t>
            </a:r>
            <a:endParaRPr lang="en-US" altLang="zh-CN" sz="2400" b="1" dirty="0"/>
          </a:p>
          <a:p>
            <a:pPr lvl="1">
              <a:spcBef>
                <a:spcPts val="0"/>
              </a:spcBef>
            </a:pPr>
            <a:r>
              <a:rPr lang="zh-CN" altLang="en-US" sz="2400" b="1" dirty="0"/>
              <a:t>检查</a:t>
            </a:r>
            <a:r>
              <a:rPr lang="en-US" altLang="zh-CN" sz="2400" b="1" dirty="0"/>
              <a:t>I/O</a:t>
            </a:r>
            <a:r>
              <a:rPr lang="zh-CN" altLang="en-US" sz="2400" b="1" dirty="0"/>
              <a:t>设备的状态信息，操纵</a:t>
            </a:r>
            <a:r>
              <a:rPr lang="en-US" altLang="zh-CN" sz="2400" b="1" dirty="0"/>
              <a:t>I/O</a:t>
            </a:r>
            <a:r>
              <a:rPr lang="zh-CN" altLang="en-US" sz="2400" b="1" dirty="0"/>
              <a:t>设备或者在设备和内存之间传送数据等等</a:t>
            </a:r>
            <a:endParaRPr lang="en-US" altLang="zh-CN" sz="2400" b="1" dirty="0"/>
          </a:p>
          <a:p>
            <a:pPr>
              <a:spcBef>
                <a:spcPts val="1200"/>
              </a:spcBef>
            </a:pPr>
            <a:r>
              <a:rPr lang="zh-CN" altLang="en-US" sz="2400" b="1" dirty="0"/>
              <a:t>中断处理结束时，</a:t>
            </a:r>
            <a:r>
              <a:rPr lang="en-US" altLang="zh-CN" sz="2400" b="1" dirty="0"/>
              <a:t>CPU</a:t>
            </a:r>
            <a:r>
              <a:rPr lang="zh-CN" altLang="en-US" sz="2400" b="1" dirty="0"/>
              <a:t>检测到中断返回指令，从系统栈中恢复被中断程序的上下文环境 ，</a:t>
            </a:r>
            <a:r>
              <a:rPr lang="en-US" altLang="zh-CN" sz="2400" b="1" dirty="0"/>
              <a:t>CPU</a:t>
            </a:r>
            <a:r>
              <a:rPr lang="zh-CN" altLang="en-US" sz="2400" b="1" dirty="0"/>
              <a:t>状态恢复成原来的状态，</a:t>
            </a:r>
            <a:r>
              <a:rPr lang="en-US" altLang="zh-CN" sz="2400" b="1" dirty="0"/>
              <a:t>PSW</a:t>
            </a:r>
            <a:r>
              <a:rPr lang="zh-CN" altLang="en-US" sz="2400" b="1" dirty="0"/>
              <a:t>和</a:t>
            </a:r>
            <a:r>
              <a:rPr lang="en-US" altLang="zh-CN" sz="2400" b="1" dirty="0"/>
              <a:t>PC</a:t>
            </a:r>
            <a:r>
              <a:rPr lang="zh-CN" altLang="en-US" sz="2400" b="1" dirty="0"/>
              <a:t>恢复成中断前的值，</a:t>
            </a:r>
            <a:r>
              <a:rPr lang="en-US" altLang="zh-CN" sz="2400" b="1" dirty="0"/>
              <a:t>CPU</a:t>
            </a:r>
            <a:r>
              <a:rPr lang="zh-CN" altLang="en-US" sz="2400" b="1" dirty="0"/>
              <a:t>开始一个新的指令周期</a:t>
            </a:r>
          </a:p>
        </p:txBody>
      </p:sp>
      <p:sp>
        <p:nvSpPr>
          <p:cNvPr id="4" name="爆炸形 1 3"/>
          <p:cNvSpPr/>
          <p:nvPr/>
        </p:nvSpPr>
        <p:spPr>
          <a:xfrm>
            <a:off x="7740352" y="620688"/>
            <a:ext cx="1440160" cy="1152128"/>
          </a:xfrm>
          <a:prstGeom prst="irregularSeal1">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硬件</a:t>
            </a:r>
          </a:p>
        </p:txBody>
      </p:sp>
      <p:sp>
        <p:nvSpPr>
          <p:cNvPr id="5" name="爆炸形 1 4"/>
          <p:cNvSpPr/>
          <p:nvPr/>
        </p:nvSpPr>
        <p:spPr>
          <a:xfrm>
            <a:off x="7812360" y="2780928"/>
            <a:ext cx="1440160" cy="1152128"/>
          </a:xfrm>
          <a:prstGeom prst="irregularSeal1">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软件</a:t>
            </a:r>
          </a:p>
        </p:txBody>
      </p:sp>
      <p:sp>
        <p:nvSpPr>
          <p:cNvPr id="6" name="爆炸形 1 5"/>
          <p:cNvSpPr/>
          <p:nvPr/>
        </p:nvSpPr>
        <p:spPr>
          <a:xfrm>
            <a:off x="7668344" y="5445224"/>
            <a:ext cx="1440160" cy="1152128"/>
          </a:xfrm>
          <a:prstGeom prst="irregularSeal1">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硬件</a:t>
            </a:r>
          </a:p>
        </p:txBody>
      </p:sp>
    </p:spTree>
    <p:extLst>
      <p:ext uri="{BB962C8B-B14F-4D97-AF65-F5344CB8AC3E}">
        <p14:creationId xmlns="" xmlns:p14="http://schemas.microsoft.com/office/powerpoint/2010/main" val="11722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7467600" cy="994122"/>
          </a:xfrm>
        </p:spPr>
        <p:txBody>
          <a:bodyPr>
            <a:normAutofit/>
          </a:bodyPr>
          <a:lstStyle/>
          <a:p>
            <a:r>
              <a:rPr lang="zh-CN" altLang="en-US" sz="4000" dirty="0"/>
              <a:t>本讲主要内容</a:t>
            </a:r>
          </a:p>
        </p:txBody>
      </p:sp>
      <p:sp>
        <p:nvSpPr>
          <p:cNvPr id="11267" name="Rectangle 3"/>
          <p:cNvSpPr>
            <a:spLocks noGrp="1" noChangeArrowheads="1"/>
          </p:cNvSpPr>
          <p:nvPr>
            <p:ph type="body" idx="4294967295"/>
          </p:nvPr>
        </p:nvSpPr>
        <p:spPr>
          <a:xfrm>
            <a:off x="1547738" y="1557338"/>
            <a:ext cx="7344742" cy="2951783"/>
          </a:xfrm>
          <a:prstGeom prst="rect">
            <a:avLst/>
          </a:prstGeom>
        </p:spPr>
        <p:txBody>
          <a:bodyPr>
            <a:normAutofit/>
          </a:bodyPr>
          <a:lstStyle/>
          <a:p>
            <a:pPr lvl="1" eaLnBrk="1" hangingPunct="1">
              <a:buFontTx/>
              <a:buNone/>
            </a:pPr>
            <a:r>
              <a:rPr lang="zh-CN" altLang="en-US" sz="2000" b="1" dirty="0">
                <a:latin typeface="幼圆" pitchFamily="49" charset="-122"/>
                <a:ea typeface="幼圆" pitchFamily="49" charset="-122"/>
              </a:rPr>
              <a:t>   </a:t>
            </a:r>
          </a:p>
          <a:p>
            <a:pPr lvl="1" eaLnBrk="1" hangingPunct="1">
              <a:buFontTx/>
              <a:buNone/>
            </a:pPr>
            <a:r>
              <a:rPr lang="zh-CN" altLang="en-US" sz="2000" b="1" dirty="0">
                <a:latin typeface="幼圆" pitchFamily="49" charset="-122"/>
                <a:ea typeface="幼圆" pitchFamily="49" charset="-122"/>
              </a:rPr>
              <a:t>      </a:t>
            </a:r>
            <a:endParaRPr lang="en-US" altLang="zh-CN" sz="2000" b="1" dirty="0">
              <a:latin typeface="幼圆" pitchFamily="49" charset="-122"/>
              <a:ea typeface="幼圆" pitchFamily="49" charset="-122"/>
            </a:endParaRPr>
          </a:p>
          <a:p>
            <a:pPr eaLnBrk="1" hangingPunct="1">
              <a:buFontTx/>
              <a:buNone/>
            </a:pPr>
            <a:endParaRPr lang="zh-CN" altLang="en-US" sz="2400" b="1" i="1" dirty="0">
              <a:solidFill>
                <a:schemeClr val="accent6">
                  <a:lumMod val="75000"/>
                </a:schemeClr>
              </a:solidFill>
              <a:latin typeface="幼圆" pitchFamily="49" charset="-122"/>
              <a:ea typeface="幼圆" pitchFamily="49" charset="-122"/>
            </a:endParaRPr>
          </a:p>
          <a:p>
            <a:pPr eaLnBrk="1" hangingPunct="1">
              <a:buFontTx/>
              <a:buNone/>
            </a:pPr>
            <a:r>
              <a:rPr lang="zh-CN" altLang="en-US" sz="2400" b="1" dirty="0">
                <a:latin typeface="幼圆" pitchFamily="49" charset="-122"/>
                <a:ea typeface="幼圆" pitchFamily="49" charset="-122"/>
              </a:rPr>
              <a:t>         </a:t>
            </a:r>
            <a:endParaRPr lang="zh-CN" altLang="en-US" sz="2400" b="1" dirty="0">
              <a:solidFill>
                <a:srgbClr val="0000FF"/>
              </a:solidFill>
              <a:latin typeface="幼圆" pitchFamily="49" charset="-122"/>
              <a:ea typeface="幼圆" pitchFamily="49" charset="-122"/>
            </a:endParaRPr>
          </a:p>
        </p:txBody>
      </p:sp>
      <p:cxnSp>
        <p:nvCxnSpPr>
          <p:cNvPr id="4" name="直接连接符 3"/>
          <p:cNvCxnSpPr/>
          <p:nvPr/>
        </p:nvCxnSpPr>
        <p:spPr>
          <a:xfrm>
            <a:off x="1655679" y="3553811"/>
            <a:ext cx="32475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657010" y="2630613"/>
            <a:ext cx="32475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rot="2703846">
            <a:off x="1299014" y="1758158"/>
            <a:ext cx="1032654"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楷体"/>
                <a:ea typeface="华文楷体"/>
              </a:rPr>
              <a:t>→</a:t>
            </a:r>
            <a:endPar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2" name="矩形 11"/>
          <p:cNvSpPr/>
          <p:nvPr/>
        </p:nvSpPr>
        <p:spPr>
          <a:xfrm rot="2703846">
            <a:off x="1140129" y="2694262"/>
            <a:ext cx="1032654"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楷体"/>
                <a:ea typeface="华文楷体"/>
              </a:rPr>
              <a:t>→</a:t>
            </a:r>
            <a:endParaRPr lang="zh-CN" alt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3" name="内容占位符 2"/>
          <p:cNvSpPr>
            <a:spLocks noGrp="1"/>
          </p:cNvSpPr>
          <p:nvPr>
            <p:ph idx="1"/>
          </p:nvPr>
        </p:nvSpPr>
        <p:spPr>
          <a:xfrm>
            <a:off x="1187623" y="4581128"/>
            <a:ext cx="3034680" cy="1627563"/>
          </a:xfrm>
          <a:solidFill>
            <a:srgbClr val="CCFF99"/>
          </a:solidFill>
        </p:spPr>
        <p:txBody>
          <a:bodyPr>
            <a:normAutofit/>
          </a:bodyPr>
          <a:lstStyle/>
          <a:p>
            <a:pPr marL="274320" indent="-274320">
              <a:spcBef>
                <a:spcPts val="600"/>
              </a:spcBef>
              <a:buSzPct val="73000"/>
              <a:buFont typeface="Wingdings 2"/>
              <a:buChar char=""/>
            </a:pPr>
            <a:r>
              <a:rPr lang="zh-CN" altLang="en-US" sz="2200" b="1" dirty="0">
                <a:latin typeface="Calibri" pitchFamily="34" charset="0"/>
                <a:ea typeface="新宋体" pitchFamily="49" charset="-122"/>
                <a:cs typeface="Calibri" pitchFamily="34" charset="0"/>
              </a:rPr>
              <a:t> 操作系统运行环境</a:t>
            </a:r>
            <a:endParaRPr lang="en-US" altLang="zh-CN" sz="2200" b="1" dirty="0">
              <a:latin typeface="Calibri" pitchFamily="34" charset="0"/>
              <a:ea typeface="新宋体" pitchFamily="49" charset="-122"/>
              <a:cs typeface="Calibri" pitchFamily="34" charset="0"/>
            </a:endParaRPr>
          </a:p>
          <a:p>
            <a:pPr marL="521208" lvl="1" indent="-228600">
              <a:spcBef>
                <a:spcPts val="500"/>
              </a:spcBef>
              <a:buClr>
                <a:schemeClr val="accent5">
                  <a:lumMod val="75000"/>
                </a:schemeClr>
              </a:buClr>
              <a:buSzPct val="85000"/>
              <a:buFont typeface="Wingdings 2"/>
              <a:buChar char=""/>
            </a:pPr>
            <a:r>
              <a:rPr lang="en-US" altLang="zh-CN" sz="2200" dirty="0"/>
              <a:t> </a:t>
            </a:r>
            <a:r>
              <a:rPr lang="en-US" altLang="zh-CN" sz="2200" b="1" dirty="0">
                <a:latin typeface="Calibri" pitchFamily="34" charset="0"/>
                <a:ea typeface="新宋体" pitchFamily="49" charset="-122"/>
                <a:cs typeface="Calibri" pitchFamily="34" charset="0"/>
              </a:rPr>
              <a:t>CPU</a:t>
            </a:r>
            <a:r>
              <a:rPr lang="zh-CN" altLang="en-US" sz="2200" b="1" dirty="0">
                <a:latin typeface="Calibri" pitchFamily="34" charset="0"/>
                <a:ea typeface="新宋体" pitchFamily="49" charset="-122"/>
                <a:cs typeface="Calibri" pitchFamily="34" charset="0"/>
              </a:rPr>
              <a:t>状态</a:t>
            </a:r>
            <a:endParaRPr lang="en-US" altLang="zh-CN" sz="2200" b="1" dirty="0">
              <a:latin typeface="Calibri" pitchFamily="34" charset="0"/>
              <a:ea typeface="新宋体" pitchFamily="49" charset="-122"/>
              <a:cs typeface="Calibri" pitchFamily="34" charset="0"/>
            </a:endParaRPr>
          </a:p>
          <a:p>
            <a:pPr marL="521208" lvl="1" indent="-228600">
              <a:spcBef>
                <a:spcPts val="500"/>
              </a:spcBef>
              <a:buClr>
                <a:schemeClr val="accent5">
                  <a:lumMod val="75000"/>
                </a:schemeClr>
              </a:buClr>
              <a:buSzPct val="85000"/>
              <a:buFont typeface="Wingdings 2"/>
              <a:buChar char=""/>
            </a:pPr>
            <a:r>
              <a:rPr lang="zh-CN" altLang="en-US" sz="2200" b="1" dirty="0">
                <a:latin typeface="Calibri" pitchFamily="34" charset="0"/>
                <a:ea typeface="新宋体" pitchFamily="49" charset="-122"/>
                <a:cs typeface="Calibri" pitchFamily="34" charset="0"/>
              </a:rPr>
              <a:t> 中断</a:t>
            </a:r>
            <a:r>
              <a:rPr lang="en-US" altLang="zh-CN" sz="2200" b="1" dirty="0">
                <a:latin typeface="Calibri" pitchFamily="34" charset="0"/>
                <a:ea typeface="新宋体" pitchFamily="49" charset="-122"/>
                <a:cs typeface="Calibri" pitchFamily="34" charset="0"/>
              </a:rPr>
              <a:t>/</a:t>
            </a:r>
            <a:r>
              <a:rPr lang="zh-CN" altLang="en-US" sz="2200" b="1" dirty="0">
                <a:latin typeface="Calibri" pitchFamily="34" charset="0"/>
                <a:ea typeface="新宋体" pitchFamily="49" charset="-122"/>
                <a:cs typeface="Calibri" pitchFamily="34" charset="0"/>
              </a:rPr>
              <a:t>异常机制 </a:t>
            </a:r>
            <a:endParaRPr lang="en-US" altLang="zh-CN" sz="2200" b="1" dirty="0">
              <a:latin typeface="Calibri" pitchFamily="34" charset="0"/>
              <a:ea typeface="新宋体" pitchFamily="49" charset="-122"/>
              <a:cs typeface="Calibri" pitchFamily="34" charset="0"/>
            </a:endParaRPr>
          </a:p>
        </p:txBody>
      </p:sp>
      <p:sp>
        <p:nvSpPr>
          <p:cNvPr id="14" name="内容占位符 2"/>
          <p:cNvSpPr txBox="1">
            <a:spLocks/>
          </p:cNvSpPr>
          <p:nvPr/>
        </p:nvSpPr>
        <p:spPr>
          <a:xfrm>
            <a:off x="4571999" y="4619229"/>
            <a:ext cx="3043386" cy="1574271"/>
          </a:xfrm>
          <a:prstGeom prst="rect">
            <a:avLst/>
          </a:prstGeom>
          <a:solidFill>
            <a:srgbClr val="CCFF99"/>
          </a:solidFill>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b="1" kern="1200" baseline="0">
                <a:solidFill>
                  <a:schemeClr val="tx1"/>
                </a:solidFill>
                <a:latin typeface="Calibri" pitchFamily="34" charset="0"/>
                <a:ea typeface="新宋体" pitchFamily="49" charset="-122"/>
                <a:cs typeface="Calibri" pitchFamily="34" charset="0"/>
              </a:defRPr>
            </a:lvl1pPr>
            <a:lvl2pPr marL="521208" indent="-228600" algn="l" rtl="0" eaLnBrk="1" latinLnBrk="0" hangingPunct="1">
              <a:spcBef>
                <a:spcPts val="500"/>
              </a:spcBef>
              <a:buClr>
                <a:schemeClr val="accent5">
                  <a:lumMod val="75000"/>
                </a:schemeClr>
              </a:buClr>
              <a:buSzPct val="85000"/>
              <a:buFont typeface="Wingdings 2"/>
              <a:buChar char=""/>
              <a:defRPr kumimoji="0" sz="2300" b="1" kern="1200">
                <a:solidFill>
                  <a:schemeClr val="tx1"/>
                </a:solidFill>
                <a:latin typeface="Calibri" pitchFamily="34" charset="0"/>
                <a:ea typeface="新宋体" pitchFamily="49" charset="-122"/>
                <a:cs typeface="Calibri" pitchFamily="34" charset="0"/>
              </a:defRPr>
            </a:lvl2pPr>
            <a:lvl3pPr marL="758952" indent="-228600" algn="l" rtl="0" eaLnBrk="1" latinLnBrk="0" hangingPunct="1">
              <a:spcBef>
                <a:spcPts val="400"/>
              </a:spcBef>
              <a:buClr>
                <a:schemeClr val="accent5">
                  <a:lumMod val="75000"/>
                </a:schemeClr>
              </a:buClr>
              <a:buSzPct val="75000"/>
              <a:buFont typeface="Wingdings"/>
              <a:buChar char=""/>
              <a:defRPr kumimoji="0" sz="2000" b="1" kern="1200">
                <a:solidFill>
                  <a:schemeClr val="tx1"/>
                </a:solidFill>
                <a:latin typeface="Calibri" pitchFamily="34" charset="0"/>
                <a:ea typeface="新宋体" pitchFamily="49" charset="-122"/>
                <a:cs typeface="Calibri" pitchFamily="34" charset="0"/>
              </a:defRPr>
            </a:lvl3pPr>
            <a:lvl4pPr marL="1005840" indent="-228600" algn="l" rtl="0" eaLnBrk="1" latinLnBrk="0" hangingPunct="1">
              <a:spcBef>
                <a:spcPct val="20000"/>
              </a:spcBef>
              <a:buClr>
                <a:schemeClr val="accent5">
                  <a:lumMod val="75000"/>
                </a:schemeClr>
              </a:buClr>
              <a:buSzPct val="80000"/>
              <a:buFont typeface="Wingdings" pitchFamily="2" charset="2"/>
              <a:buChar char="Ø"/>
              <a:defRPr kumimoji="0" sz="2000" b="1" kern="1200">
                <a:solidFill>
                  <a:schemeClr val="tx1"/>
                </a:solidFill>
                <a:latin typeface="Calibri" pitchFamily="34" charset="0"/>
                <a:ea typeface="新宋体" pitchFamily="49" charset="-122"/>
                <a:cs typeface="Calibri" pitchFamily="34" charset="0"/>
              </a:defRPr>
            </a:lvl4pPr>
            <a:lvl5pPr marL="1280160" indent="-228600" algn="l" rtl="0" eaLnBrk="1" latinLnBrk="0" hangingPunct="1">
              <a:spcBef>
                <a:spcPts val="400"/>
              </a:spcBef>
              <a:buClr>
                <a:schemeClr val="accent5">
                  <a:lumMod val="75000"/>
                </a:schemeClr>
              </a:buClr>
              <a:buSzPct val="75000"/>
              <a:buFont typeface="Wingdings"/>
              <a:buChar char=""/>
              <a:defRPr kumimoji="0" sz="1800" b="1" kern="1200">
                <a:solidFill>
                  <a:schemeClr val="tx1"/>
                </a:solidFill>
                <a:latin typeface="Calibri" pitchFamily="34" charset="0"/>
                <a:ea typeface="新宋体" pitchFamily="49" charset="-122"/>
                <a:cs typeface="Calibri" pitchFamily="34" charset="0"/>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zh-CN" altLang="en-US" sz="2200" dirty="0"/>
              <a:t>操作系统运行机制</a:t>
            </a:r>
            <a:endParaRPr lang="en-US" altLang="zh-CN" sz="2200" dirty="0"/>
          </a:p>
          <a:p>
            <a:pPr lvl="1"/>
            <a:r>
              <a:rPr lang="zh-CN" altLang="en-US" sz="2200" dirty="0"/>
              <a:t> 系统调用</a:t>
            </a:r>
            <a:endParaRPr lang="en-US" altLang="zh-CN" sz="2200" dirty="0"/>
          </a:p>
        </p:txBody>
      </p:sp>
      <p:cxnSp>
        <p:nvCxnSpPr>
          <p:cNvPr id="5" name="曲线连接符 4"/>
          <p:cNvCxnSpPr/>
          <p:nvPr/>
        </p:nvCxnSpPr>
        <p:spPr>
          <a:xfrm rot="5400000" flipH="1" flipV="1">
            <a:off x="1879052" y="3798488"/>
            <a:ext cx="1065417" cy="576064"/>
          </a:xfrm>
          <a:prstGeom prst="curved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16200000" flipV="1">
            <a:off x="3685705" y="3300885"/>
            <a:ext cx="1988615" cy="648072"/>
          </a:xfrm>
          <a:prstGeom prst="curved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20071" y="2425446"/>
            <a:ext cx="2040943" cy="461665"/>
          </a:xfrm>
          <a:prstGeom prst="rect">
            <a:avLst/>
          </a:prstGeom>
        </p:spPr>
        <p:txBody>
          <a:bodyPr wrap="none">
            <a:spAutoFit/>
          </a:bodyPr>
          <a:lstStyle/>
          <a:p>
            <a:r>
              <a:rPr lang="zh-CN" altLang="en-US" sz="2400" b="1" i="1" dirty="0">
                <a:solidFill>
                  <a:schemeClr val="accent6">
                    <a:lumMod val="75000"/>
                  </a:schemeClr>
                </a:solidFill>
                <a:latin typeface="幼圆" pitchFamily="49" charset="-122"/>
                <a:ea typeface="幼圆" pitchFamily="49" charset="-122"/>
              </a:rPr>
              <a:t>虚拟机器界面</a:t>
            </a:r>
            <a:endParaRPr lang="zh-CN" altLang="en-US" sz="2400" dirty="0"/>
          </a:p>
        </p:txBody>
      </p:sp>
      <p:sp>
        <p:nvSpPr>
          <p:cNvPr id="3" name="矩形 2"/>
          <p:cNvSpPr/>
          <p:nvPr/>
        </p:nvSpPr>
        <p:spPr>
          <a:xfrm>
            <a:off x="5220071" y="3347700"/>
            <a:ext cx="2040943" cy="461665"/>
          </a:xfrm>
          <a:prstGeom prst="rect">
            <a:avLst/>
          </a:prstGeom>
        </p:spPr>
        <p:txBody>
          <a:bodyPr wrap="none">
            <a:spAutoFit/>
          </a:bodyPr>
          <a:lstStyle/>
          <a:p>
            <a:r>
              <a:rPr lang="zh-CN" altLang="en-US" sz="2400" b="1" i="1" dirty="0">
                <a:solidFill>
                  <a:schemeClr val="accent6">
                    <a:lumMod val="75000"/>
                  </a:schemeClr>
                </a:solidFill>
                <a:latin typeface="幼圆" pitchFamily="49" charset="-122"/>
                <a:ea typeface="幼圆" pitchFamily="49" charset="-122"/>
              </a:rPr>
              <a:t>物理机器界面</a:t>
            </a:r>
            <a:endParaRPr lang="zh-CN" altLang="en-US" sz="2400" dirty="0"/>
          </a:p>
        </p:txBody>
      </p:sp>
      <p:sp>
        <p:nvSpPr>
          <p:cNvPr id="6" name="矩形 5"/>
          <p:cNvSpPr/>
          <p:nvPr/>
        </p:nvSpPr>
        <p:spPr>
          <a:xfrm>
            <a:off x="2671192" y="1969543"/>
            <a:ext cx="1595816" cy="461665"/>
          </a:xfrm>
          <a:prstGeom prst="rect">
            <a:avLst/>
          </a:prstGeom>
        </p:spPr>
        <p:txBody>
          <a:bodyPr wrap="square">
            <a:spAutoFit/>
          </a:bodyPr>
          <a:lstStyle/>
          <a:p>
            <a:pPr marL="0" lvl="1"/>
            <a:r>
              <a:rPr lang="zh-CN" altLang="en-US" sz="2400" b="1" dirty="0">
                <a:solidFill>
                  <a:srgbClr val="0000FF"/>
                </a:solidFill>
                <a:latin typeface="幼圆" pitchFamily="49" charset="-122"/>
                <a:ea typeface="幼圆" pitchFamily="49" charset="-122"/>
              </a:rPr>
              <a:t>应用程序</a:t>
            </a:r>
          </a:p>
        </p:txBody>
      </p:sp>
      <p:sp>
        <p:nvSpPr>
          <p:cNvPr id="7" name="矩形 6"/>
          <p:cNvSpPr/>
          <p:nvPr/>
        </p:nvSpPr>
        <p:spPr>
          <a:xfrm>
            <a:off x="2699791" y="2823319"/>
            <a:ext cx="1422184" cy="461665"/>
          </a:xfrm>
          <a:prstGeom prst="rect">
            <a:avLst/>
          </a:prstGeom>
        </p:spPr>
        <p:txBody>
          <a:bodyPr wrap="none">
            <a:spAutoFit/>
          </a:bodyPr>
          <a:lstStyle/>
          <a:p>
            <a:r>
              <a:rPr lang="zh-CN" altLang="en-US" sz="2400" b="1" dirty="0">
                <a:solidFill>
                  <a:srgbClr val="0000FF"/>
                </a:solidFill>
                <a:latin typeface="幼圆" pitchFamily="49" charset="-122"/>
                <a:ea typeface="幼圆" pitchFamily="49" charset="-122"/>
              </a:rPr>
              <a:t>操作系统</a:t>
            </a:r>
          </a:p>
        </p:txBody>
      </p:sp>
      <p:sp>
        <p:nvSpPr>
          <p:cNvPr id="9" name="矩形 8"/>
          <p:cNvSpPr/>
          <p:nvPr/>
        </p:nvSpPr>
        <p:spPr>
          <a:xfrm>
            <a:off x="3048494" y="3717032"/>
            <a:ext cx="803425" cy="461665"/>
          </a:xfrm>
          <a:prstGeom prst="rect">
            <a:avLst/>
          </a:prstGeom>
        </p:spPr>
        <p:txBody>
          <a:bodyPr wrap="none">
            <a:spAutoFit/>
          </a:bodyPr>
          <a:lstStyle/>
          <a:p>
            <a:r>
              <a:rPr lang="zh-CN" altLang="en-US" sz="2400" b="1" dirty="0">
                <a:solidFill>
                  <a:srgbClr val="0000FF"/>
                </a:solidFill>
                <a:latin typeface="幼圆" pitchFamily="49" charset="-122"/>
                <a:ea typeface="幼圆" pitchFamily="49" charset="-122"/>
              </a:rPr>
              <a:t>硬件</a:t>
            </a:r>
          </a:p>
        </p:txBody>
      </p:sp>
    </p:spTree>
    <p:extLst>
      <p:ext uri="{BB962C8B-B14F-4D97-AF65-F5344CB8AC3E}">
        <p14:creationId xmlns="" xmlns:p14="http://schemas.microsoft.com/office/powerpoint/2010/main" val="816141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bg/>
                                          </p:spTgt>
                                        </p:tgtEl>
                                        <p:attrNameLst>
                                          <p:attrName>style.visibility</p:attrName>
                                        </p:attrNameLst>
                                      </p:cBhvr>
                                      <p:to>
                                        <p:strVal val="visible"/>
                                      </p:to>
                                    </p:set>
                                    <p:animEffect transition="in" filter="barn(inVertical)">
                                      <p:cBhvr>
                                        <p:cTn id="12" dur="1250"/>
                                        <p:tgtEl>
                                          <p:spTgt spid="13">
                                            <p:bg/>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arn(inVertical)">
                                      <p:cBhvr>
                                        <p:cTn id="15" dur="1250"/>
                                        <p:tgtEl>
                                          <p:spTgt spid="1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barn(inVertical)">
                                      <p:cBhvr>
                                        <p:cTn id="18" dur="1250"/>
                                        <p:tgtEl>
                                          <p:spTgt spid="1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barn(inVertical)">
                                      <p:cBhvr>
                                        <p:cTn id="21" dur="1250"/>
                                        <p:tgtEl>
                                          <p:spTgt spid="13">
                                            <p:txEl>
                                              <p:pRg st="2" end="2"/>
                                            </p:txEl>
                                          </p:spTgt>
                                        </p:tgtEl>
                                      </p:cBhvr>
                                    </p:animEffect>
                                  </p:childTnLst>
                                </p:cTn>
                              </p:par>
                            </p:childTnLst>
                          </p:cTn>
                        </p:par>
                        <p:par>
                          <p:cTn id="22" fill="hold">
                            <p:stCondLst>
                              <p:cond delay="1250"/>
                            </p:stCondLst>
                            <p:childTnLst>
                              <p:par>
                                <p:cTn id="23" presetID="2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125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1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outVertical)">
                                      <p:cBhvr>
                                        <p:cTn id="35" dur="750"/>
                                        <p:tgtEl>
                                          <p:spTgt spid="14"/>
                                        </p:tgtEl>
                                      </p:cBhvr>
                                    </p:animEffect>
                                  </p:childTnLst>
                                </p:cTn>
                              </p:par>
                            </p:childTnLst>
                          </p:cTn>
                        </p:par>
                        <p:par>
                          <p:cTn id="36" fill="hold">
                            <p:stCondLst>
                              <p:cond delay="750"/>
                            </p:stCondLst>
                            <p:childTnLst>
                              <p:par>
                                <p:cTn id="37" presetID="22" presetClass="entr" presetSubtype="4"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1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build="p"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zh-CN" altLang="en-US" sz="4000" dirty="0"/>
              <a:t>举例：</a:t>
            </a:r>
            <a:r>
              <a:rPr lang="en-US" altLang="zh-CN" sz="4000" dirty="0"/>
              <a:t>I/O</a:t>
            </a:r>
            <a:r>
              <a:rPr lang="zh-CN" altLang="en-US" sz="4000" dirty="0"/>
              <a:t>中断处理程序</a:t>
            </a:r>
          </a:p>
        </p:txBody>
      </p:sp>
      <p:sp>
        <p:nvSpPr>
          <p:cNvPr id="39939" name="Rectangle 3"/>
          <p:cNvSpPr>
            <a:spLocks noGrp="1" noChangeArrowheads="1"/>
          </p:cNvSpPr>
          <p:nvPr>
            <p:ph idx="1"/>
          </p:nvPr>
        </p:nvSpPr>
        <p:spPr>
          <a:xfrm>
            <a:off x="827584" y="1609416"/>
            <a:ext cx="7499176" cy="4987936"/>
          </a:xfrm>
        </p:spPr>
        <p:txBody>
          <a:bodyPr>
            <a:noAutofit/>
          </a:bodyPr>
          <a:lstStyle/>
          <a:p>
            <a:pPr marL="0" indent="0">
              <a:spcBef>
                <a:spcPts val="0"/>
              </a:spcBef>
              <a:buNone/>
            </a:pPr>
            <a:r>
              <a:rPr lang="zh-CN" altLang="en-US" sz="2400" b="1" dirty="0"/>
              <a:t>通常分为两类处理：</a:t>
            </a:r>
            <a:endParaRPr lang="en-US" altLang="zh-CN" sz="2400" b="1" dirty="0"/>
          </a:p>
          <a:p>
            <a:pPr marL="0" indent="0">
              <a:spcBef>
                <a:spcPts val="0"/>
              </a:spcBef>
              <a:buNone/>
            </a:pPr>
            <a:endParaRPr lang="zh-CN" altLang="en-US" sz="2400" b="1" dirty="0"/>
          </a:p>
          <a:p>
            <a:r>
              <a:rPr lang="en-US" altLang="zh-CN" sz="2400" b="1" dirty="0">
                <a:solidFill>
                  <a:srgbClr val="7030A0"/>
                </a:solidFill>
              </a:rPr>
              <a:t>I/O</a:t>
            </a:r>
            <a:r>
              <a:rPr lang="zh-CN" altLang="en-US" sz="2400" b="1" dirty="0">
                <a:solidFill>
                  <a:srgbClr val="7030A0"/>
                </a:solidFill>
              </a:rPr>
              <a:t>操作正常结束</a:t>
            </a:r>
          </a:p>
          <a:p>
            <a:pPr lvl="1">
              <a:spcBef>
                <a:spcPts val="0"/>
              </a:spcBef>
            </a:pPr>
            <a:r>
              <a:rPr lang="zh-CN" altLang="en-US" sz="2400" b="1" dirty="0"/>
              <a:t>若有程序正等待此次</a:t>
            </a:r>
            <a:r>
              <a:rPr lang="en-US" altLang="zh-CN" sz="2400" b="1" dirty="0"/>
              <a:t>I/O</a:t>
            </a:r>
            <a:r>
              <a:rPr lang="zh-CN" altLang="en-US" sz="2400" b="1" dirty="0"/>
              <a:t>的结果，则应将其唤醒</a:t>
            </a:r>
            <a:endParaRPr lang="en-US" altLang="zh-CN" sz="2400" b="1" dirty="0"/>
          </a:p>
          <a:p>
            <a:pPr lvl="1">
              <a:spcBef>
                <a:spcPts val="0"/>
              </a:spcBef>
            </a:pPr>
            <a:r>
              <a:rPr lang="zh-CN" altLang="en-US" sz="2400" b="1" dirty="0"/>
              <a:t>若要继续</a:t>
            </a:r>
            <a:r>
              <a:rPr lang="en-US" altLang="zh-CN" sz="2400" b="1" dirty="0"/>
              <a:t>I/O</a:t>
            </a:r>
            <a:r>
              <a:rPr lang="zh-CN" altLang="en-US" sz="2400" b="1" dirty="0"/>
              <a:t>操作，需要准备好数据重新启动</a:t>
            </a:r>
            <a:r>
              <a:rPr lang="en-US" altLang="zh-CN" sz="2400" b="1" dirty="0"/>
              <a:t>I/O</a:t>
            </a:r>
          </a:p>
          <a:p>
            <a:pPr>
              <a:spcBef>
                <a:spcPts val="0"/>
              </a:spcBef>
            </a:pPr>
            <a:endParaRPr lang="en-US" altLang="zh-CN" sz="2400" b="1" dirty="0">
              <a:solidFill>
                <a:srgbClr val="7030A0"/>
              </a:solidFill>
            </a:endParaRPr>
          </a:p>
          <a:p>
            <a:pPr>
              <a:spcBef>
                <a:spcPts val="0"/>
              </a:spcBef>
            </a:pPr>
            <a:r>
              <a:rPr lang="en-US" altLang="zh-CN" sz="2400" b="1" dirty="0">
                <a:solidFill>
                  <a:srgbClr val="7030A0"/>
                </a:solidFill>
              </a:rPr>
              <a:t>I/O</a:t>
            </a:r>
            <a:r>
              <a:rPr lang="zh-CN" altLang="en-US" sz="2400" b="1" dirty="0">
                <a:solidFill>
                  <a:srgbClr val="7030A0"/>
                </a:solidFill>
              </a:rPr>
              <a:t>操作出现错误</a:t>
            </a:r>
          </a:p>
          <a:p>
            <a:pPr lvl="1">
              <a:spcBef>
                <a:spcPts val="0"/>
              </a:spcBef>
            </a:pPr>
            <a:r>
              <a:rPr lang="zh-CN" altLang="en-US" sz="2400" b="1" dirty="0"/>
              <a:t>需要重新执行失败的</a:t>
            </a:r>
            <a:r>
              <a:rPr lang="en-US" altLang="zh-CN" sz="2400" b="1" dirty="0"/>
              <a:t>I/O</a:t>
            </a:r>
            <a:r>
              <a:rPr lang="zh-CN" altLang="en-US" sz="2400" b="1" dirty="0"/>
              <a:t>操作</a:t>
            </a:r>
          </a:p>
          <a:p>
            <a:pPr lvl="1">
              <a:spcBef>
                <a:spcPts val="0"/>
              </a:spcBef>
            </a:pPr>
            <a:r>
              <a:rPr lang="zh-CN" altLang="en-US" sz="2400" b="1" dirty="0"/>
              <a:t>重试次数有上限，达到时系统将判定硬件故障</a:t>
            </a:r>
          </a:p>
        </p:txBody>
      </p:sp>
    </p:spTree>
    <p:extLst>
      <p:ext uri="{BB962C8B-B14F-4D97-AF65-F5344CB8AC3E}">
        <p14:creationId xmlns="" xmlns:p14="http://schemas.microsoft.com/office/powerpoint/2010/main" val="3504524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normAutofit/>
          </a:bodyPr>
          <a:lstStyle/>
          <a:p>
            <a:r>
              <a:rPr lang="zh-CN" altLang="en-US" sz="4000" dirty="0"/>
              <a:t>举例： 时钟中断</a:t>
            </a:r>
          </a:p>
        </p:txBody>
      </p:sp>
      <p:sp>
        <p:nvSpPr>
          <p:cNvPr id="40962" name="Rectangle 2"/>
          <p:cNvSpPr>
            <a:spLocks noGrp="1" noChangeArrowheads="1"/>
          </p:cNvSpPr>
          <p:nvPr>
            <p:ph idx="1"/>
          </p:nvPr>
        </p:nvSpPr>
        <p:spPr>
          <a:xfrm>
            <a:off x="827584" y="1667941"/>
            <a:ext cx="7408333" cy="4209331"/>
          </a:xfrm>
        </p:spPr>
        <p:txBody>
          <a:bodyPr>
            <a:normAutofit fontScale="70000" lnSpcReduction="20000"/>
          </a:bodyPr>
          <a:lstStyle/>
          <a:p>
            <a:pPr>
              <a:lnSpc>
                <a:spcPct val="120000"/>
              </a:lnSpc>
            </a:pPr>
            <a:r>
              <a:rPr lang="zh-CN" altLang="en-US" b="1" dirty="0"/>
              <a:t>系统推动力：时钟中断处理程序通常做与系统运转、管理和维护相关的工作</a:t>
            </a:r>
          </a:p>
          <a:p>
            <a:pPr>
              <a:lnSpc>
                <a:spcPct val="120000"/>
              </a:lnSpc>
            </a:pPr>
            <a:r>
              <a:rPr lang="zh-CN" altLang="en-US" b="1" dirty="0"/>
              <a:t>维护软件时钟：系统有若干个软件时钟，控制定时任务以及进程的处理器时间配额，时钟中断需要维护、定时更新这些软件时钟</a:t>
            </a:r>
          </a:p>
          <a:p>
            <a:pPr>
              <a:lnSpc>
                <a:spcPct val="120000"/>
              </a:lnSpc>
            </a:pPr>
            <a:r>
              <a:rPr lang="zh-CN" altLang="en-US" b="1" dirty="0"/>
              <a:t>处理器时间调度：维护当前进程时间片软件时钟，并在当前进程时间片到时以后运行调度程序选择下一个被调度的进程</a:t>
            </a:r>
          </a:p>
          <a:p>
            <a:pPr>
              <a:lnSpc>
                <a:spcPct val="120000"/>
              </a:lnSpc>
            </a:pPr>
            <a:r>
              <a:rPr lang="zh-CN" altLang="en-US" b="1" dirty="0"/>
              <a:t>控制系统定时任务：通过软件时钟和调度程序定时激活一些系统任务，如监测死锁、系统记帐、系统审计等</a:t>
            </a:r>
          </a:p>
          <a:p>
            <a:pPr>
              <a:lnSpc>
                <a:spcPct val="120000"/>
              </a:lnSpc>
            </a:pPr>
            <a:r>
              <a:rPr lang="zh-CN" altLang="en-US" b="1" dirty="0"/>
              <a:t>实时处理</a:t>
            </a:r>
          </a:p>
        </p:txBody>
      </p:sp>
      <p:sp>
        <p:nvSpPr>
          <p:cNvPr id="2" name="爆炸形 1 1"/>
          <p:cNvSpPr/>
          <p:nvPr/>
        </p:nvSpPr>
        <p:spPr>
          <a:xfrm>
            <a:off x="6444208" y="5445224"/>
            <a:ext cx="2448272" cy="1296144"/>
          </a:xfrm>
          <a:prstGeom prst="irregularSeal1">
            <a:avLst/>
          </a:prstGeom>
          <a:solidFill>
            <a:schemeClr val="accent4">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0000"/>
                </a:solidFill>
                <a:latin typeface="华文琥珀" pitchFamily="2" charset="-122"/>
                <a:ea typeface="华文琥珀" pitchFamily="2" charset="-122"/>
              </a:rPr>
              <a:t>作用</a:t>
            </a:r>
          </a:p>
        </p:txBody>
      </p:sp>
    </p:spTree>
    <p:extLst>
      <p:ext uri="{BB962C8B-B14F-4D97-AF65-F5344CB8AC3E}">
        <p14:creationId xmlns="" xmlns:p14="http://schemas.microsoft.com/office/powerpoint/2010/main" val="3394173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7704" y="3147045"/>
            <a:ext cx="7236296" cy="1362075"/>
          </a:xfrm>
        </p:spPr>
        <p:txBody>
          <a:bodyPr anchor="ctr">
            <a:noAutofit/>
          </a:bodyPr>
          <a:lstStyle/>
          <a:p>
            <a:r>
              <a:rPr lang="en-US" altLang="zh-CN" i="1" dirty="0">
                <a:effectLst>
                  <a:outerShdw blurRad="38100" dist="38100" dir="2700000" algn="tl">
                    <a:srgbClr val="000000">
                      <a:alpha val="43137"/>
                    </a:srgbClr>
                  </a:outerShdw>
                </a:effectLst>
              </a:rPr>
              <a:t>IA32</a:t>
            </a:r>
            <a:r>
              <a:rPr lang="zh-CN" altLang="en-US" i="1" dirty="0">
                <a:effectLst>
                  <a:outerShdw blurRad="38100" dist="38100" dir="2700000" algn="tl">
                    <a:srgbClr val="000000">
                      <a:alpha val="43137"/>
                    </a:srgbClr>
                  </a:outerShdw>
                </a:effectLst>
              </a:rPr>
              <a:t>体系结构对中断的支持</a:t>
            </a:r>
          </a:p>
        </p:txBody>
      </p:sp>
      <p:sp>
        <p:nvSpPr>
          <p:cNvPr id="45059" name="Rectangle 4"/>
          <p:cNvSpPr>
            <a:spLocks noGrp="1" noChangeArrowheads="1"/>
          </p:cNvSpPr>
          <p:nvPr>
            <p:ph type="body" idx="1"/>
          </p:nvPr>
        </p:nvSpPr>
        <p:spPr>
          <a:xfrm>
            <a:off x="2051720" y="1931093"/>
            <a:ext cx="6696744" cy="993851"/>
          </a:xfrm>
        </p:spPr>
        <p:txBody>
          <a:bodyPr>
            <a:normAutofit/>
          </a:bodyPr>
          <a:lstStyle/>
          <a:p>
            <a:pPr algn="r"/>
            <a:r>
              <a:rPr lang="zh-CN" altLang="en-US" sz="3200" b="1" i="1" dirty="0">
                <a:solidFill>
                  <a:schemeClr val="tx2">
                    <a:lumMod val="75000"/>
                  </a:schemeClr>
                </a:solidFill>
              </a:rPr>
              <a:t>中断</a:t>
            </a:r>
            <a:r>
              <a:rPr lang="en-US" altLang="zh-CN" sz="3200" b="1" i="1" dirty="0">
                <a:solidFill>
                  <a:schemeClr val="tx2">
                    <a:lumMod val="75000"/>
                  </a:schemeClr>
                </a:solidFill>
              </a:rPr>
              <a:t>/</a:t>
            </a:r>
            <a:r>
              <a:rPr lang="zh-CN" altLang="en-US" sz="3200" b="1" i="1" dirty="0">
                <a:solidFill>
                  <a:schemeClr val="tx2">
                    <a:lumMod val="75000"/>
                  </a:schemeClr>
                </a:solidFill>
              </a:rPr>
              <a:t>异常机制实例</a:t>
            </a:r>
          </a:p>
        </p:txBody>
      </p:sp>
    </p:spTree>
    <p:extLst>
      <p:ext uri="{BB962C8B-B14F-4D97-AF65-F5344CB8AC3E}">
        <p14:creationId xmlns="" xmlns:p14="http://schemas.microsoft.com/office/powerpoint/2010/main" val="3674544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zh-CN" altLang="en-US" sz="4000" dirty="0"/>
              <a:t>基本概念</a:t>
            </a:r>
            <a:r>
              <a:rPr lang="en-US" altLang="zh-CN" sz="4000" dirty="0"/>
              <a:t>——X86</a:t>
            </a:r>
            <a:r>
              <a:rPr lang="zh-CN" altLang="en-US" sz="4000" dirty="0"/>
              <a:t>处理器</a:t>
            </a:r>
          </a:p>
        </p:txBody>
      </p:sp>
      <p:sp>
        <p:nvSpPr>
          <p:cNvPr id="46083" name="Rectangle 3"/>
          <p:cNvSpPr>
            <a:spLocks noGrp="1" noChangeArrowheads="1"/>
          </p:cNvSpPr>
          <p:nvPr>
            <p:ph idx="1"/>
          </p:nvPr>
        </p:nvSpPr>
        <p:spPr>
          <a:xfrm>
            <a:off x="683568" y="1652736"/>
            <a:ext cx="7498080" cy="4800600"/>
          </a:xfrm>
        </p:spPr>
        <p:txBody>
          <a:bodyPr>
            <a:normAutofit/>
          </a:bodyPr>
          <a:lstStyle/>
          <a:p>
            <a:r>
              <a:rPr lang="zh-CN" altLang="en-US" sz="2400" b="1" dirty="0"/>
              <a:t>中断</a:t>
            </a:r>
          </a:p>
          <a:p>
            <a:pPr lvl="1"/>
            <a:r>
              <a:rPr lang="zh-CN" altLang="en-US" sz="2400" b="1" dirty="0"/>
              <a:t>由硬件信号引发的，分为可屏蔽和不可屏蔽中断</a:t>
            </a:r>
          </a:p>
          <a:p>
            <a:r>
              <a:rPr lang="zh-CN" altLang="en-US" sz="2400" b="1" dirty="0"/>
              <a:t>异常</a:t>
            </a:r>
          </a:p>
          <a:p>
            <a:pPr lvl="1"/>
            <a:r>
              <a:rPr lang="zh-CN" altLang="en-US" sz="2400" b="1" dirty="0"/>
              <a:t>由指令执行引发的，比如除零异常</a:t>
            </a:r>
          </a:p>
          <a:p>
            <a:pPr lvl="1"/>
            <a:r>
              <a:rPr lang="en-US" altLang="zh-CN" sz="2400" b="1" dirty="0"/>
              <a:t>80x86</a:t>
            </a:r>
            <a:r>
              <a:rPr lang="zh-CN" altLang="en-US" sz="2400" b="1" dirty="0"/>
              <a:t>处理器发布了大约</a:t>
            </a:r>
            <a:r>
              <a:rPr lang="en-US" altLang="zh-CN" sz="2400" b="1" dirty="0"/>
              <a:t>20</a:t>
            </a:r>
            <a:r>
              <a:rPr lang="zh-CN" altLang="en-US" sz="2400" b="1" dirty="0"/>
              <a:t>种不同的异常</a:t>
            </a:r>
          </a:p>
          <a:p>
            <a:pPr lvl="1"/>
            <a:r>
              <a:rPr lang="zh-CN" altLang="en-US" sz="2400" b="1" dirty="0"/>
              <a:t>对于某些异常，</a:t>
            </a:r>
            <a:r>
              <a:rPr lang="en-US" altLang="zh-CN" sz="2400" b="1" dirty="0"/>
              <a:t>CPU</a:t>
            </a:r>
            <a:r>
              <a:rPr lang="zh-CN" altLang="en-US" sz="2400" b="1" dirty="0"/>
              <a:t>会在执行异常处理程序之前产生硬件出错码，并压入内核态堆栈</a:t>
            </a:r>
          </a:p>
          <a:p>
            <a:r>
              <a:rPr lang="zh-CN" altLang="en-US" sz="2400" b="1" dirty="0"/>
              <a:t>系统调用</a:t>
            </a:r>
          </a:p>
          <a:p>
            <a:pPr lvl="1"/>
            <a:r>
              <a:rPr lang="zh-CN" altLang="en-US" sz="2400" b="1" dirty="0"/>
              <a:t>异常的一种，用户态到系统态的唯一入口</a:t>
            </a:r>
          </a:p>
        </p:txBody>
      </p:sp>
    </p:spTree>
    <p:extLst>
      <p:ext uri="{BB962C8B-B14F-4D97-AF65-F5344CB8AC3E}">
        <p14:creationId xmlns="" xmlns:p14="http://schemas.microsoft.com/office/powerpoint/2010/main" val="2186599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zh-CN" sz="4000" dirty="0"/>
              <a:t>IA32</a:t>
            </a:r>
            <a:r>
              <a:rPr lang="zh-CN" altLang="en-US" sz="4000" dirty="0"/>
              <a:t>体系结构对中断的支持</a:t>
            </a:r>
            <a:r>
              <a:rPr lang="en-US" altLang="zh-CN" sz="4000" dirty="0"/>
              <a:t>(1/7)</a:t>
            </a:r>
            <a:endParaRPr lang="zh-CN" altLang="en-US" sz="4000" dirty="0"/>
          </a:p>
        </p:txBody>
      </p:sp>
      <p:sp>
        <p:nvSpPr>
          <p:cNvPr id="47107" name="Rectangle 3"/>
          <p:cNvSpPr>
            <a:spLocks noGrp="1" noChangeArrowheads="1"/>
          </p:cNvSpPr>
          <p:nvPr>
            <p:ph idx="1"/>
          </p:nvPr>
        </p:nvSpPr>
        <p:spPr>
          <a:xfrm>
            <a:off x="611560" y="1609416"/>
            <a:ext cx="8291264" cy="4915928"/>
          </a:xfrm>
        </p:spPr>
        <p:txBody>
          <a:bodyPr>
            <a:noAutofit/>
          </a:bodyPr>
          <a:lstStyle/>
          <a:p>
            <a:r>
              <a:rPr lang="zh-CN" altLang="en-US" sz="2400" b="1" dirty="0"/>
              <a:t>中断控制器（</a:t>
            </a:r>
            <a:r>
              <a:rPr lang="en-US" altLang="zh-CN" sz="2400" b="1" dirty="0"/>
              <a:t>PIC</a:t>
            </a:r>
            <a:r>
              <a:rPr lang="zh-CN" altLang="en-US" sz="2400" b="1" dirty="0"/>
              <a:t>或</a:t>
            </a:r>
            <a:r>
              <a:rPr lang="en-US" altLang="zh-CN" sz="2400" b="1" dirty="0"/>
              <a:t>APIC</a:t>
            </a:r>
            <a:r>
              <a:rPr lang="zh-CN" altLang="en-US" sz="2400" b="1" dirty="0"/>
              <a:t>）</a:t>
            </a:r>
          </a:p>
          <a:p>
            <a:pPr lvl="1"/>
            <a:r>
              <a:rPr lang="zh-CN" altLang="en-US" sz="2400" b="1" dirty="0"/>
              <a:t>负责将硬件的中断信号转换为中断向量，引发</a:t>
            </a:r>
            <a:r>
              <a:rPr lang="en-US" altLang="zh-CN" sz="2400" b="1" dirty="0"/>
              <a:t>CPU</a:t>
            </a:r>
            <a:r>
              <a:rPr lang="zh-CN" altLang="en-US" sz="2400" b="1" dirty="0"/>
              <a:t>中断</a:t>
            </a:r>
          </a:p>
          <a:p>
            <a:endParaRPr lang="en-US" altLang="zh-CN" sz="2400" b="1" dirty="0"/>
          </a:p>
          <a:p>
            <a:r>
              <a:rPr lang="zh-CN" altLang="en-US" sz="2400" b="1" dirty="0"/>
              <a:t>实模式：中断向量表（</a:t>
            </a:r>
            <a:r>
              <a:rPr lang="en-US" altLang="zh-CN" sz="2400" b="1" dirty="0"/>
              <a:t>Interrupt Vector</a:t>
            </a:r>
            <a:r>
              <a:rPr lang="zh-CN" altLang="en-US" sz="2400" b="1" dirty="0"/>
              <a:t>）</a:t>
            </a:r>
          </a:p>
          <a:p>
            <a:pPr lvl="1"/>
            <a:r>
              <a:rPr lang="zh-CN" altLang="en-US" sz="2400" b="1" dirty="0"/>
              <a:t>存放</a:t>
            </a:r>
            <a:r>
              <a:rPr lang="zh-CN" altLang="en-US" sz="2400" b="1" dirty="0">
                <a:solidFill>
                  <a:srgbClr val="C00000"/>
                </a:solidFill>
              </a:rPr>
              <a:t>中断服务程序的入口地址</a:t>
            </a:r>
          </a:p>
          <a:p>
            <a:pPr lvl="2"/>
            <a:r>
              <a:rPr lang="zh-CN" altLang="en-US" b="1" dirty="0"/>
              <a:t> 入口地址＝段地址左移</a:t>
            </a:r>
            <a:r>
              <a:rPr lang="en-US" altLang="zh-CN" b="1" dirty="0"/>
              <a:t>4</a:t>
            </a:r>
            <a:r>
              <a:rPr lang="zh-CN" altLang="en-US" b="1" dirty="0"/>
              <a:t>位＋偏移地址</a:t>
            </a:r>
          </a:p>
          <a:p>
            <a:pPr lvl="2"/>
            <a:r>
              <a:rPr lang="zh-CN" altLang="en-US" b="1" dirty="0"/>
              <a:t>不支持</a:t>
            </a:r>
            <a:r>
              <a:rPr lang="en-US" altLang="zh-CN" b="1" dirty="0"/>
              <a:t>CPU</a:t>
            </a:r>
            <a:r>
              <a:rPr lang="zh-CN" altLang="en-US" b="1" dirty="0"/>
              <a:t>运行状态切换</a:t>
            </a:r>
          </a:p>
          <a:p>
            <a:pPr lvl="2"/>
            <a:r>
              <a:rPr lang="zh-CN" altLang="en-US" b="1" dirty="0"/>
              <a:t>中断处理与一般的过程调用相似</a:t>
            </a:r>
          </a:p>
          <a:p>
            <a:r>
              <a:rPr lang="zh-CN" altLang="en-US" sz="2400" b="1" dirty="0"/>
              <a:t>保护模式：中断描述符表（</a:t>
            </a:r>
            <a:r>
              <a:rPr lang="en-US" altLang="zh-CN" sz="2400" b="1" dirty="0"/>
              <a:t>Interrupt Descriptor table</a:t>
            </a:r>
            <a:r>
              <a:rPr lang="zh-CN" altLang="en-US" sz="2400" b="1" dirty="0"/>
              <a:t>）</a:t>
            </a:r>
            <a:endParaRPr lang="en-US" altLang="zh-CN" sz="2400" b="1" dirty="0"/>
          </a:p>
          <a:p>
            <a:pPr lvl="1"/>
            <a:r>
              <a:rPr lang="zh-CN" altLang="en-US" sz="2400" b="1" dirty="0"/>
              <a:t> 采用门</a:t>
            </a:r>
            <a:r>
              <a:rPr lang="en-US" altLang="zh-CN" sz="2400" b="1" dirty="0"/>
              <a:t>(gate)</a:t>
            </a:r>
            <a:r>
              <a:rPr lang="zh-CN" altLang="en-US" sz="2400" b="1" dirty="0"/>
              <a:t>描述符数据结构描述中断向量</a:t>
            </a:r>
          </a:p>
        </p:txBody>
      </p:sp>
    </p:spTree>
    <p:extLst>
      <p:ext uri="{BB962C8B-B14F-4D97-AF65-F5344CB8AC3E}">
        <p14:creationId xmlns="" xmlns:p14="http://schemas.microsoft.com/office/powerpoint/2010/main" val="2739657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zh-CN" sz="4000" dirty="0"/>
              <a:t>IA32</a:t>
            </a:r>
            <a:r>
              <a:rPr lang="zh-CN" altLang="en-US" sz="4000" dirty="0"/>
              <a:t>体系结构对中断的支持</a:t>
            </a:r>
            <a:r>
              <a:rPr lang="en-US" altLang="zh-CN" sz="4000" dirty="0"/>
              <a:t>(2/7)</a:t>
            </a:r>
            <a:endParaRPr lang="zh-CN" altLang="en-US" sz="4000" dirty="0"/>
          </a:p>
        </p:txBody>
      </p:sp>
      <p:sp>
        <p:nvSpPr>
          <p:cNvPr id="48131" name="Rectangle 3"/>
          <p:cNvSpPr>
            <a:spLocks noGrp="1" noChangeArrowheads="1"/>
          </p:cNvSpPr>
          <p:nvPr>
            <p:ph idx="1"/>
          </p:nvPr>
        </p:nvSpPr>
        <p:spPr>
          <a:xfrm>
            <a:off x="611560" y="1595933"/>
            <a:ext cx="7408333" cy="4209331"/>
          </a:xfrm>
        </p:spPr>
        <p:txBody>
          <a:bodyPr>
            <a:normAutofit fontScale="92500" lnSpcReduction="10000"/>
          </a:bodyPr>
          <a:lstStyle/>
          <a:p>
            <a:r>
              <a:rPr lang="zh-CN" altLang="en-US" sz="2600" b="1" dirty="0"/>
              <a:t>中断向量表</a:t>
            </a:r>
            <a:r>
              <a:rPr lang="en-US" altLang="zh-CN" sz="2600" b="1" dirty="0"/>
              <a:t>/</a:t>
            </a:r>
            <a:r>
              <a:rPr lang="zh-CN" altLang="en-US" sz="2600" b="1" dirty="0"/>
              <a:t>中断描述符表</a:t>
            </a:r>
          </a:p>
          <a:p>
            <a:pPr lvl="1"/>
            <a:r>
              <a:rPr lang="zh-CN" altLang="en-US" sz="2400" b="1" dirty="0"/>
              <a:t>表项包含四种类型门描述符</a:t>
            </a:r>
          </a:p>
          <a:p>
            <a:pPr lvl="2"/>
            <a:r>
              <a:rPr lang="zh-CN" altLang="en-US" sz="2200" b="1" dirty="0"/>
              <a:t>任务门</a:t>
            </a:r>
            <a:r>
              <a:rPr lang="en-US" altLang="zh-CN" sz="2200" b="1" dirty="0"/>
              <a:t>(Task Gate)</a:t>
            </a:r>
          </a:p>
          <a:p>
            <a:pPr lvl="3"/>
            <a:r>
              <a:rPr lang="zh-CN" altLang="en-US" sz="2200" b="1" dirty="0"/>
              <a:t>中断发生时，必须取代当前进程的那个进程的</a:t>
            </a:r>
            <a:r>
              <a:rPr lang="en-US" altLang="zh-CN" sz="2200" b="1" dirty="0"/>
              <a:t>TSS</a:t>
            </a:r>
            <a:r>
              <a:rPr lang="zh-CN" altLang="en-US" sz="2200" b="1" dirty="0"/>
              <a:t>选择符存放在任务门中（</a:t>
            </a:r>
            <a:r>
              <a:rPr lang="en-US" altLang="zh-CN" sz="2200" b="1" dirty="0"/>
              <a:t>Linux</a:t>
            </a:r>
            <a:r>
              <a:rPr lang="zh-CN" altLang="en-US" sz="2200" b="1" dirty="0"/>
              <a:t>没有使用任务门）</a:t>
            </a:r>
          </a:p>
          <a:p>
            <a:pPr lvl="2"/>
            <a:r>
              <a:rPr lang="zh-CN" altLang="en-US" sz="2200" b="1" dirty="0"/>
              <a:t>中断门</a:t>
            </a:r>
            <a:r>
              <a:rPr lang="en-US" altLang="zh-CN" sz="2200" b="1" dirty="0"/>
              <a:t>(Interrupt Gate)</a:t>
            </a:r>
          </a:p>
          <a:p>
            <a:pPr lvl="3"/>
            <a:r>
              <a:rPr lang="zh-CN" altLang="en-US" sz="2200" b="1" dirty="0"/>
              <a:t>给出段选择符 </a:t>
            </a:r>
            <a:r>
              <a:rPr lang="en-US" altLang="zh-CN" sz="2200" b="1" dirty="0"/>
              <a:t>(Segment Selector)</a:t>
            </a:r>
            <a:r>
              <a:rPr lang="zh-CN" altLang="en-US" sz="2200" b="1" dirty="0"/>
              <a:t>、中断</a:t>
            </a:r>
            <a:r>
              <a:rPr lang="en-US" altLang="zh-CN" sz="2200" b="1" dirty="0"/>
              <a:t>/</a:t>
            </a:r>
            <a:r>
              <a:rPr lang="zh-CN" altLang="en-US" sz="2200" b="1" dirty="0"/>
              <a:t>异常程序的段内偏移量 </a:t>
            </a:r>
            <a:r>
              <a:rPr lang="en-US" altLang="zh-CN" sz="2200" b="1" dirty="0"/>
              <a:t>(Offset)</a:t>
            </a:r>
          </a:p>
          <a:p>
            <a:pPr lvl="3"/>
            <a:r>
              <a:rPr lang="zh-CN" altLang="en-US" sz="2200" b="1" dirty="0"/>
              <a:t>通过中断门后系统会自动禁止中断</a:t>
            </a:r>
          </a:p>
          <a:p>
            <a:pPr lvl="2"/>
            <a:r>
              <a:rPr lang="zh-CN" altLang="en-US" sz="2200" b="1" dirty="0"/>
              <a:t>陷阱门</a:t>
            </a:r>
            <a:r>
              <a:rPr lang="en-US" altLang="zh-CN" sz="2200" b="1" dirty="0"/>
              <a:t>(Trap Gate)</a:t>
            </a:r>
          </a:p>
          <a:p>
            <a:pPr lvl="3"/>
            <a:r>
              <a:rPr lang="zh-CN" altLang="en-US" sz="2200" b="1" dirty="0"/>
              <a:t>与中断门类似，但通过陷阱门后系统不会自动关中断</a:t>
            </a:r>
            <a:endParaRPr lang="en-US" altLang="zh-CN" sz="2200" b="1" dirty="0"/>
          </a:p>
          <a:p>
            <a:pPr lvl="2"/>
            <a:r>
              <a:rPr lang="zh-CN" altLang="en-US" sz="2200" b="1" dirty="0"/>
              <a:t>调用门</a:t>
            </a:r>
            <a:r>
              <a:rPr lang="en-US" altLang="zh-CN" sz="2200" b="1" dirty="0"/>
              <a:t>(Call Gate)</a:t>
            </a:r>
          </a:p>
        </p:txBody>
      </p:sp>
    </p:spTree>
    <p:extLst>
      <p:ext uri="{BB962C8B-B14F-4D97-AF65-F5344CB8AC3E}">
        <p14:creationId xmlns="" xmlns:p14="http://schemas.microsoft.com/office/powerpoint/2010/main" val="95250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8131">
                                            <p:txEl>
                                              <p:pRg st="4" end="4"/>
                                            </p:txEl>
                                          </p:spTgt>
                                        </p:tgtEl>
                                        <p:attrNameLst>
                                          <p:attrName>style.color</p:attrName>
                                        </p:attrNameLst>
                                      </p:cBhvr>
                                      <p:to>
                                        <a:srgbClr val="0000CC"/>
                                      </p:to>
                                    </p:animClr>
                                    <p:animClr clrSpc="rgb" dir="cw">
                                      <p:cBhvr>
                                        <p:cTn id="7" dur="500" fill="hold"/>
                                        <p:tgtEl>
                                          <p:spTgt spid="48131">
                                            <p:txEl>
                                              <p:pRg st="4" end="4"/>
                                            </p:txEl>
                                          </p:spTgt>
                                        </p:tgtEl>
                                        <p:attrNameLst>
                                          <p:attrName>fillcolor</p:attrName>
                                        </p:attrNameLst>
                                      </p:cBhvr>
                                      <p:to>
                                        <a:srgbClr val="0000CC"/>
                                      </p:to>
                                    </p:animClr>
                                    <p:set>
                                      <p:cBhvr>
                                        <p:cTn id="8" dur="500" fill="hold"/>
                                        <p:tgtEl>
                                          <p:spTgt spid="48131">
                                            <p:txEl>
                                              <p:pRg st="4" end="4"/>
                                            </p:txEl>
                                          </p:spTgt>
                                        </p:tgtEl>
                                        <p:attrNameLst>
                                          <p:attrName>fill.type</p:attrName>
                                        </p:attrNameLst>
                                      </p:cBhvr>
                                      <p:to>
                                        <p:strVal val="solid"/>
                                      </p:to>
                                    </p:set>
                                    <p:set>
                                      <p:cBhvr>
                                        <p:cTn id="9" dur="500" fill="hold"/>
                                        <p:tgtEl>
                                          <p:spTgt spid="48131">
                                            <p:txEl>
                                              <p:pRg st="4" end="4"/>
                                            </p:txEl>
                                          </p:spTgt>
                                        </p:tgtEl>
                                        <p:attrNameLst>
                                          <p:attrName>fill.on</p:attrName>
                                        </p:attrNameLst>
                                      </p:cBhvr>
                                      <p:to>
                                        <p:strVal val="true"/>
                                      </p:to>
                                    </p:set>
                                  </p:childTnLst>
                                </p:cTn>
                              </p:par>
                            </p:childTnLst>
                          </p:cTn>
                        </p:par>
                        <p:par>
                          <p:cTn id="10" fill="hold">
                            <p:stCondLst>
                              <p:cond delay="500"/>
                            </p:stCondLst>
                            <p:childTnLst>
                              <p:par>
                                <p:cTn id="11" presetID="19" presetClass="emph" presetSubtype="0" fill="hold" nodeType="afterEffect">
                                  <p:stCondLst>
                                    <p:cond delay="0"/>
                                  </p:stCondLst>
                                  <p:childTnLst>
                                    <p:animClr clrSpc="rgb" dir="cw">
                                      <p:cBhvr override="childStyle">
                                        <p:cTn id="12" dur="500" fill="hold"/>
                                        <p:tgtEl>
                                          <p:spTgt spid="48131">
                                            <p:txEl>
                                              <p:pRg st="7" end="7"/>
                                            </p:txEl>
                                          </p:spTgt>
                                        </p:tgtEl>
                                        <p:attrNameLst>
                                          <p:attrName>style.color</p:attrName>
                                        </p:attrNameLst>
                                      </p:cBhvr>
                                      <p:to>
                                        <a:srgbClr val="0000CC"/>
                                      </p:to>
                                    </p:animClr>
                                    <p:animClr clrSpc="rgb" dir="cw">
                                      <p:cBhvr>
                                        <p:cTn id="13" dur="500" fill="hold"/>
                                        <p:tgtEl>
                                          <p:spTgt spid="48131">
                                            <p:txEl>
                                              <p:pRg st="7" end="7"/>
                                            </p:txEl>
                                          </p:spTgt>
                                        </p:tgtEl>
                                        <p:attrNameLst>
                                          <p:attrName>fillcolor</p:attrName>
                                        </p:attrNameLst>
                                      </p:cBhvr>
                                      <p:to>
                                        <a:srgbClr val="0000CC"/>
                                      </p:to>
                                    </p:animClr>
                                    <p:set>
                                      <p:cBhvr>
                                        <p:cTn id="14" dur="500" fill="hold"/>
                                        <p:tgtEl>
                                          <p:spTgt spid="48131">
                                            <p:txEl>
                                              <p:pRg st="7" end="7"/>
                                            </p:txEl>
                                          </p:spTgt>
                                        </p:tgtEl>
                                        <p:attrNameLst>
                                          <p:attrName>fill.type</p:attrName>
                                        </p:attrNameLst>
                                      </p:cBhvr>
                                      <p:to>
                                        <p:strVal val="solid"/>
                                      </p:to>
                                    </p:set>
                                    <p:set>
                                      <p:cBhvr>
                                        <p:cTn id="15" dur="500" fill="hold"/>
                                        <p:tgtEl>
                                          <p:spTgt spid="48131">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7544" y="116632"/>
            <a:ext cx="7869560" cy="936104"/>
          </a:xfrm>
        </p:spPr>
        <p:txBody>
          <a:bodyPr>
            <a:normAutofit/>
          </a:bodyPr>
          <a:lstStyle/>
          <a:p>
            <a:r>
              <a:rPr lang="en-US" altLang="zh-CN" sz="4000" dirty="0">
                <a:solidFill>
                  <a:schemeClr val="accent1">
                    <a:lumMod val="75000"/>
                  </a:schemeClr>
                </a:solidFill>
                <a:latin typeface="微软雅黑" pitchFamily="34" charset="-122"/>
                <a:ea typeface="微软雅黑" pitchFamily="34" charset="-122"/>
              </a:rPr>
              <a:t>IA32</a:t>
            </a:r>
            <a:r>
              <a:rPr lang="zh-CN" altLang="en-US" sz="4000" dirty="0">
                <a:solidFill>
                  <a:schemeClr val="accent1">
                    <a:lumMod val="75000"/>
                  </a:schemeClr>
                </a:solidFill>
                <a:latin typeface="微软雅黑" pitchFamily="34" charset="-122"/>
                <a:ea typeface="微软雅黑" pitchFamily="34" charset="-122"/>
              </a:rPr>
              <a:t>体系结构对中断的支持</a:t>
            </a:r>
            <a:r>
              <a:rPr lang="en-US" altLang="zh-CN" sz="4000" dirty="0">
                <a:solidFill>
                  <a:schemeClr val="accent1">
                    <a:lumMod val="75000"/>
                  </a:schemeClr>
                </a:solidFill>
                <a:latin typeface="微软雅黑" pitchFamily="34" charset="-122"/>
                <a:ea typeface="微软雅黑" pitchFamily="34" charset="-122"/>
              </a:rPr>
              <a:t>(3/7)</a:t>
            </a:r>
            <a:endParaRPr lang="zh-CN" altLang="en-US" sz="4000" dirty="0">
              <a:solidFill>
                <a:schemeClr val="accent1">
                  <a:lumMod val="75000"/>
                </a:schemeClr>
              </a:solidFill>
              <a:latin typeface="微软雅黑" pitchFamily="34" charset="-122"/>
              <a:ea typeface="微软雅黑" pitchFamily="34" charset="-122"/>
            </a:endParaRPr>
          </a:p>
        </p:txBody>
      </p:sp>
      <p:pic>
        <p:nvPicPr>
          <p:cNvPr id="4" name="Picture 2" descr="图"/>
          <p:cNvPicPr>
            <a:picLocks noChangeAspect="1" noChangeArrowheads="1"/>
          </p:cNvPicPr>
          <p:nvPr/>
        </p:nvPicPr>
        <p:blipFill>
          <a:blip r:embed="rId3" cstate="print"/>
          <a:srcRect t="9880" r="16455" b="15904"/>
          <a:stretch>
            <a:fillRect/>
          </a:stretch>
        </p:blipFill>
        <p:spPr bwMode="auto">
          <a:xfrm>
            <a:off x="539552" y="1159261"/>
            <a:ext cx="7194422" cy="4475391"/>
          </a:xfrm>
          <a:prstGeom prst="rect">
            <a:avLst/>
          </a:prstGeom>
          <a:noFill/>
          <a:ln w="9525">
            <a:noFill/>
            <a:miter lim="800000"/>
            <a:headEnd/>
            <a:tailEnd/>
          </a:ln>
        </p:spPr>
      </p:pic>
      <p:sp>
        <p:nvSpPr>
          <p:cNvPr id="5" name="矩形 4"/>
          <p:cNvSpPr/>
          <p:nvPr/>
        </p:nvSpPr>
        <p:spPr>
          <a:xfrm>
            <a:off x="1385955" y="6164218"/>
            <a:ext cx="3893452" cy="4891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6" name="直接连接符 5"/>
          <p:cNvCxnSpPr/>
          <p:nvPr/>
        </p:nvCxnSpPr>
        <p:spPr>
          <a:xfrm>
            <a:off x="4876484" y="6164218"/>
            <a:ext cx="0" cy="489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22563" y="6180201"/>
            <a:ext cx="0" cy="489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4"/>
          <p:cNvSpPr txBox="1"/>
          <p:nvPr/>
        </p:nvSpPr>
        <p:spPr>
          <a:xfrm>
            <a:off x="1376609" y="5740613"/>
            <a:ext cx="1261884" cy="307777"/>
          </a:xfrm>
          <a:prstGeom prst="rect">
            <a:avLst/>
          </a:prstGeom>
          <a:solidFill>
            <a:schemeClr val="accent4">
              <a:lumMod val="40000"/>
              <a:lumOff val="60000"/>
            </a:schemeClr>
          </a:solidFill>
        </p:spPr>
        <p:txBody>
          <a:bodyPr wrap="none" rtlCol="0" anchor="ctr">
            <a:spAutoFit/>
          </a:bodyPr>
          <a:lstStyle/>
          <a:p>
            <a:r>
              <a:rPr lang="zh-CN" altLang="en-US" sz="1400" b="1" dirty="0">
                <a:latin typeface="宋体" panose="02010600030101010101" pitchFamily="2" charset="-122"/>
                <a:ea typeface="宋体" panose="02010600030101010101" pitchFamily="2" charset="-122"/>
              </a:rPr>
              <a:t>段选择符格式</a:t>
            </a:r>
          </a:p>
        </p:txBody>
      </p:sp>
      <p:sp>
        <p:nvSpPr>
          <p:cNvPr id="9" name="矩形 8"/>
          <p:cNvSpPr/>
          <p:nvPr/>
        </p:nvSpPr>
        <p:spPr>
          <a:xfrm>
            <a:off x="2147717" y="6180201"/>
            <a:ext cx="1862086" cy="473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ea typeface="宋体" panose="02010600030101010101" pitchFamily="2" charset="-122"/>
              </a:rPr>
              <a:t>索引</a:t>
            </a:r>
          </a:p>
        </p:txBody>
      </p:sp>
      <p:sp>
        <p:nvSpPr>
          <p:cNvPr id="10" name="线形标注 1 9"/>
          <p:cNvSpPr/>
          <p:nvPr/>
        </p:nvSpPr>
        <p:spPr>
          <a:xfrm>
            <a:off x="6125809" y="6337926"/>
            <a:ext cx="1100323" cy="331434"/>
          </a:xfrm>
          <a:prstGeom prst="borderCallout1">
            <a:avLst>
              <a:gd name="adj1" fmla="val 18750"/>
              <a:gd name="adj2" fmla="val -8333"/>
              <a:gd name="adj3" fmla="val 9881"/>
              <a:gd name="adj4" fmla="val -9169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ea typeface="宋体" panose="02010600030101010101" pitchFamily="2" charset="-122"/>
              </a:rPr>
              <a:t>特权级</a:t>
            </a:r>
          </a:p>
        </p:txBody>
      </p:sp>
      <p:sp>
        <p:nvSpPr>
          <p:cNvPr id="11" name="线形标注 1 10"/>
          <p:cNvSpPr/>
          <p:nvPr/>
        </p:nvSpPr>
        <p:spPr>
          <a:xfrm>
            <a:off x="5533328" y="5864749"/>
            <a:ext cx="1269604" cy="331434"/>
          </a:xfrm>
          <a:prstGeom prst="borderCallout1">
            <a:avLst>
              <a:gd name="adj1" fmla="val 18750"/>
              <a:gd name="adj2" fmla="val -8333"/>
              <a:gd name="adj3" fmla="val 123903"/>
              <a:gd name="adj4" fmla="val -61841"/>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GDT/LDT</a:t>
            </a:r>
            <a:endPar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TextBox 2"/>
          <p:cNvSpPr txBox="1"/>
          <p:nvPr/>
        </p:nvSpPr>
        <p:spPr>
          <a:xfrm>
            <a:off x="793473" y="3472560"/>
            <a:ext cx="1937351" cy="494375"/>
          </a:xfrm>
          <a:prstGeom prst="rect">
            <a:avLst/>
          </a:prstGeom>
          <a:noFill/>
        </p:spPr>
        <p:txBody>
          <a:bodyPr wrap="none" rtlCol="0">
            <a:spAutoFit/>
          </a:bodyPr>
          <a:lstStyle/>
          <a:p>
            <a:r>
              <a:rPr lang="zh-CN" altLang="en-US" sz="1600" b="1" dirty="0">
                <a:solidFill>
                  <a:srgbClr val="C00000"/>
                </a:solidFill>
                <a:latin typeface="Calibri" panose="020F0502020204030204" pitchFamily="34" charset="0"/>
                <a:ea typeface="华文楷体" panose="02010600040101010101" pitchFamily="2" charset="-122"/>
              </a:rPr>
              <a:t>中断描述符表 →</a:t>
            </a:r>
          </a:p>
        </p:txBody>
      </p:sp>
      <p:sp>
        <p:nvSpPr>
          <p:cNvPr id="13" name="TextBox 13"/>
          <p:cNvSpPr txBox="1"/>
          <p:nvPr/>
        </p:nvSpPr>
        <p:spPr>
          <a:xfrm>
            <a:off x="4179083" y="3472560"/>
            <a:ext cx="1937351" cy="494375"/>
          </a:xfrm>
          <a:prstGeom prst="rect">
            <a:avLst/>
          </a:prstGeom>
          <a:noFill/>
        </p:spPr>
        <p:txBody>
          <a:bodyPr wrap="none" rtlCol="0">
            <a:spAutoFit/>
          </a:bodyPr>
          <a:lstStyle/>
          <a:p>
            <a:r>
              <a:rPr lang="zh-CN" altLang="en-US" sz="1600" b="1" dirty="0">
                <a:solidFill>
                  <a:srgbClr val="C00000"/>
                </a:solidFill>
                <a:latin typeface="Calibri" panose="020F0502020204030204" pitchFamily="34" charset="0"/>
                <a:ea typeface="华文楷体" panose="02010600040101010101" pitchFamily="2" charset="-122"/>
              </a:rPr>
              <a:t>全局描述符表 →</a:t>
            </a:r>
          </a:p>
        </p:txBody>
      </p:sp>
      <p:sp>
        <p:nvSpPr>
          <p:cNvPr id="14" name="椭圆 13"/>
          <p:cNvSpPr/>
          <p:nvPr/>
        </p:nvSpPr>
        <p:spPr>
          <a:xfrm>
            <a:off x="5279407" y="1474709"/>
            <a:ext cx="1015683" cy="6309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417321" y="4944660"/>
            <a:ext cx="1015683" cy="6309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549011" y="4944660"/>
            <a:ext cx="1015683" cy="6309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379730" y="1474709"/>
            <a:ext cx="1015683" cy="6309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肘形连接符 17"/>
          <p:cNvCxnSpPr/>
          <p:nvPr/>
        </p:nvCxnSpPr>
        <p:spPr>
          <a:xfrm rot="5400000" flipH="1" flipV="1">
            <a:off x="3114727" y="2682634"/>
            <a:ext cx="1366950" cy="423201"/>
          </a:xfrm>
          <a:prstGeom prst="bentConnector3">
            <a:avLst>
              <a:gd name="adj1" fmla="val 51018"/>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2"/>
          <p:cNvSpPr txBox="1"/>
          <p:nvPr/>
        </p:nvSpPr>
        <p:spPr>
          <a:xfrm>
            <a:off x="1301314" y="3819385"/>
            <a:ext cx="549062" cy="494375"/>
          </a:xfrm>
          <a:prstGeom prst="rect">
            <a:avLst/>
          </a:prstGeom>
          <a:noFill/>
        </p:spPr>
        <p:txBody>
          <a:bodyPr wrap="none" rtlCol="0">
            <a:spAutoFit/>
          </a:bodyPr>
          <a:lstStyle/>
          <a:p>
            <a:r>
              <a:rPr lang="en-US" altLang="zh-CN" sz="1600" b="1" dirty="0">
                <a:solidFill>
                  <a:srgbClr val="C00000"/>
                </a:solidFill>
                <a:latin typeface="Calibri" panose="020F0502020204030204" pitchFamily="34" charset="0"/>
                <a:ea typeface="华文楷体" panose="02010600040101010101" pitchFamily="2" charset="-122"/>
              </a:rPr>
              <a:t>IDT</a:t>
            </a:r>
            <a:endParaRPr lang="zh-CN" altLang="en-US" sz="1600" b="1" dirty="0">
              <a:solidFill>
                <a:srgbClr val="C00000"/>
              </a:solidFill>
              <a:latin typeface="Calibri" panose="020F0502020204030204" pitchFamily="34" charset="0"/>
              <a:ea typeface="华文楷体" panose="02010600040101010101" pitchFamily="2" charset="-122"/>
            </a:endParaRPr>
          </a:p>
        </p:txBody>
      </p:sp>
      <p:sp>
        <p:nvSpPr>
          <p:cNvPr id="20" name="TextBox 2"/>
          <p:cNvSpPr txBox="1"/>
          <p:nvPr/>
        </p:nvSpPr>
        <p:spPr>
          <a:xfrm>
            <a:off x="4139952" y="3284985"/>
            <a:ext cx="2083265" cy="943808"/>
          </a:xfrm>
          <a:prstGeom prst="rect">
            <a:avLst/>
          </a:prstGeom>
          <a:noFill/>
        </p:spPr>
        <p:txBody>
          <a:bodyPr wrap="none" rtlCol="0">
            <a:spAutoFit/>
          </a:bodyPr>
          <a:lstStyle/>
          <a:p>
            <a:pPr algn="ctr"/>
            <a:r>
              <a:rPr lang="en-US" altLang="zh-CN" sz="1200" b="1" dirty="0">
                <a:solidFill>
                  <a:srgbClr val="C00000"/>
                </a:solidFill>
                <a:latin typeface="Calibri" panose="020F0502020204030204" pitchFamily="34" charset="0"/>
                <a:ea typeface="华文楷体" panose="02010600040101010101" pitchFamily="2" charset="-122"/>
              </a:rPr>
              <a:t>GDT</a:t>
            </a:r>
          </a:p>
          <a:p>
            <a:pPr algn="ctr"/>
            <a:endParaRPr lang="en-US" altLang="zh-CN" sz="1200" b="1" dirty="0">
              <a:solidFill>
                <a:srgbClr val="C00000"/>
              </a:solidFill>
              <a:latin typeface="Calibri" panose="020F0502020204030204" pitchFamily="34" charset="0"/>
              <a:ea typeface="华文楷体" panose="02010600040101010101" pitchFamily="2" charset="-122"/>
            </a:endParaRPr>
          </a:p>
          <a:p>
            <a:r>
              <a:rPr lang="en-US" altLang="zh-CN" sz="1200" b="1" dirty="0">
                <a:solidFill>
                  <a:srgbClr val="C00000"/>
                </a:solidFill>
                <a:latin typeface="Calibri" panose="020F0502020204030204" pitchFamily="34" charset="0"/>
                <a:ea typeface="华文楷体" panose="02010600040101010101" pitchFamily="2" charset="-122"/>
              </a:rPr>
              <a:t>(Global Descriptor Table)</a:t>
            </a:r>
            <a:endParaRPr lang="zh-CN" altLang="en-US" sz="1200" b="1" dirty="0">
              <a:solidFill>
                <a:srgbClr val="C00000"/>
              </a:solidFill>
              <a:latin typeface="Calibri" panose="020F0502020204030204" pitchFamily="34" charset="0"/>
              <a:ea typeface="华文楷体" panose="02010600040101010101" pitchFamily="2" charset="-122"/>
            </a:endParaRPr>
          </a:p>
        </p:txBody>
      </p:sp>
      <p:cxnSp>
        <p:nvCxnSpPr>
          <p:cNvPr id="21" name="肘形连接符 20"/>
          <p:cNvCxnSpPr/>
          <p:nvPr/>
        </p:nvCxnSpPr>
        <p:spPr>
          <a:xfrm rot="5400000">
            <a:off x="5569295" y="3690514"/>
            <a:ext cx="1366950" cy="931043"/>
          </a:xfrm>
          <a:prstGeom prst="bentConnector3">
            <a:avLst>
              <a:gd name="adj1" fmla="val 6017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559715" y="2908360"/>
            <a:ext cx="1692805" cy="1081046"/>
          </a:xfrm>
          <a:prstGeom prst="roundRect">
            <a:avLst>
              <a:gd name="adj" fmla="val 40060"/>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C00000"/>
                </a:solidFill>
                <a:latin typeface="Calibri" pitchFamily="34" charset="0"/>
                <a:ea typeface="华文楷体" pitchFamily="2" charset="-122"/>
                <a:cs typeface="Calibri" pitchFamily="34" charset="0"/>
              </a:rPr>
              <a:t>中断服务程序入口地址   </a:t>
            </a:r>
            <a:r>
              <a:rPr lang="en-US" altLang="zh-CN" sz="1600" b="1" dirty="0">
                <a:solidFill>
                  <a:srgbClr val="C00000"/>
                </a:solidFill>
                <a:latin typeface="Calibri" pitchFamily="34" charset="0"/>
                <a:ea typeface="华文楷体" pitchFamily="2" charset="-122"/>
                <a:cs typeface="Calibri" pitchFamily="34" charset="0"/>
              </a:rPr>
              <a:t>=  </a:t>
            </a:r>
            <a:r>
              <a:rPr lang="zh-CN" altLang="en-US" sz="1600" b="1" dirty="0">
                <a:solidFill>
                  <a:srgbClr val="C00000"/>
                </a:solidFill>
                <a:latin typeface="Calibri" pitchFamily="34" charset="0"/>
                <a:ea typeface="华文楷体" pitchFamily="2" charset="-122"/>
                <a:cs typeface="Calibri" pitchFamily="34" charset="0"/>
              </a:rPr>
              <a:t>段基址＋偏移</a:t>
            </a:r>
          </a:p>
        </p:txBody>
      </p:sp>
      <p:cxnSp>
        <p:nvCxnSpPr>
          <p:cNvPr id="23" name="直接箭头连接符 22"/>
          <p:cNvCxnSpPr/>
          <p:nvPr/>
        </p:nvCxnSpPr>
        <p:spPr>
          <a:xfrm>
            <a:off x="6041169" y="2210759"/>
            <a:ext cx="423201" cy="3154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6"/>
          <p:cNvSpPr txBox="1"/>
          <p:nvPr/>
        </p:nvSpPr>
        <p:spPr>
          <a:xfrm>
            <a:off x="1108747" y="1199768"/>
            <a:ext cx="1783674" cy="307777"/>
          </a:xfrm>
          <a:prstGeom prst="rect">
            <a:avLst/>
          </a:prstGeom>
          <a:solidFill>
            <a:schemeClr val="accent4">
              <a:lumMod val="40000"/>
              <a:lumOff val="60000"/>
            </a:schemeClr>
          </a:solidFill>
        </p:spPr>
        <p:txBody>
          <a:bodyPr wrap="square" rtlCol="0" anchor="ctr">
            <a:spAutoFit/>
          </a:bodyPr>
          <a:lstStyle/>
          <a:p>
            <a:r>
              <a:rPr lang="zh-CN" altLang="en-US" sz="1400" b="1" dirty="0">
                <a:latin typeface="宋体" panose="02010600030101010101" pitchFamily="2" charset="-122"/>
                <a:ea typeface="宋体" panose="02010600030101010101" pitchFamily="2" charset="-122"/>
              </a:rPr>
              <a:t>中断描述符格式</a:t>
            </a:r>
          </a:p>
        </p:txBody>
      </p:sp>
      <p:sp>
        <p:nvSpPr>
          <p:cNvPr id="25" name="TextBox 24"/>
          <p:cNvSpPr txBox="1"/>
          <p:nvPr/>
        </p:nvSpPr>
        <p:spPr>
          <a:xfrm>
            <a:off x="1216703" y="4603355"/>
            <a:ext cx="1421789" cy="307777"/>
          </a:xfrm>
          <a:prstGeom prst="rect">
            <a:avLst/>
          </a:prstGeom>
          <a:solidFill>
            <a:schemeClr val="accent4">
              <a:lumMod val="40000"/>
              <a:lumOff val="60000"/>
            </a:schemeClr>
          </a:solidFill>
        </p:spPr>
        <p:txBody>
          <a:bodyPr wrap="square" rtlCol="0" anchor="ctr">
            <a:spAutoFit/>
          </a:bodyPr>
          <a:lstStyle/>
          <a:p>
            <a:r>
              <a:rPr lang="zh-CN" altLang="en-US" sz="1400" b="1" dirty="0">
                <a:latin typeface="宋体" panose="02010600030101010101" pitchFamily="2" charset="-122"/>
                <a:ea typeface="宋体" panose="02010600030101010101" pitchFamily="2" charset="-122"/>
              </a:rPr>
              <a:t>段描述符格式</a:t>
            </a:r>
          </a:p>
        </p:txBody>
      </p:sp>
      <p:sp>
        <p:nvSpPr>
          <p:cNvPr id="26" name="椭圆 25"/>
          <p:cNvSpPr/>
          <p:nvPr/>
        </p:nvSpPr>
        <p:spPr>
          <a:xfrm>
            <a:off x="1162452" y="1474709"/>
            <a:ext cx="1015683" cy="6309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75407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1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1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1500"/>
                                        <p:tgtEl>
                                          <p:spTgt spid="15"/>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1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heel(1)">
                                      <p:cBhvr>
                                        <p:cTn id="35" dur="1500"/>
                                        <p:tgtEl>
                                          <p:spTgt spid="26"/>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heel(1)">
                                      <p:cBhvr>
                                        <p:cTn id="38" dur="1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1.11111E-6 0.02199 L -1.11111E-6 0.02222 C -0.00191 0.04236 -1.11111E-6 0.025 -0.00191 0.03611 C -0.00208 0.0375 -0.00295 0.04445 -0.00382 0.0463 C -0.00486 0.04884 -0.00642 0.05093 -0.00746 0.05347 C -0.00868 0.05648 -0.00937 0.05949 -0.01024 0.0625 L -0.01128 0.06574 C -0.01146 0.06667 -0.01163 0.06783 -0.01215 0.06875 L -0.01406 0.07269 C -0.01597 0.08403 -0.01319 0.07199 -0.01771 0.08195 C -0.01823 0.0831 -0.01823 0.08472 -0.01858 0.08611 C -0.01892 0.08704 -0.0191 0.0882 -0.01962 0.08912 C -0.01996 0.09028 -0.02083 0.09097 -0.02135 0.09213 C -0.02448 0.09908 -0.01927 0.09074 -0.02413 0.09908 C -0.025 0.1007 -0.02604 0.10185 -0.02691 0.10324 C -0.0276 0.1044 -0.02812 0.10602 -0.02882 0.10741 C -0.03038 0.11019 -0.03264 0.11412 -0.03524 0.11644 C -0.0368 0.11759 -0.03837 0.11852 -0.03993 0.11945 C -0.04184 0.1206 -0.04427 0.12199 -0.04635 0.12269 C -0.04826 0.12292 -0.05017 0.12315 -0.05191 0.12361 C -0.05295 0.12384 -0.05469 0.12477 -0.05469 0.125 L -0.19358 0.12153 L -0.36128 0.11852 L -0.40017 0.10625 L -0.42517 0.05741 L -0.42882 -0.00347 L -0.43819 -0.09884 L -0.44271 -0.20555 L -0.43542 -0.31944 L -0.39826 -0.39143 " pathEditMode="relative" rAng="0" ptsTypes="AAAAAAAAAAAAAAAAAAAAAAAAAAAAAA">
                                      <p:cBhvr>
                                        <p:cTn id="42" dur="2000" fill="hold"/>
                                        <p:tgtEl>
                                          <p:spTgt spid="22"/>
                                        </p:tgtEl>
                                        <p:attrNameLst>
                                          <p:attrName>ppt_x</p:attrName>
                                          <p:attrName>ppt_y</p:attrName>
                                        </p:attrNameLst>
                                      </p:cBhvr>
                                      <p:rCtr x="-22135" y="-1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2"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332656"/>
            <a:ext cx="7643192" cy="804704"/>
          </a:xfrm>
        </p:spPr>
        <p:txBody>
          <a:bodyPr>
            <a:noAutofit/>
          </a:bodyPr>
          <a:lstStyle/>
          <a:p>
            <a:r>
              <a:rPr lang="en-US" altLang="zh-CN" sz="4000" dirty="0"/>
              <a:t>X86</a:t>
            </a:r>
            <a:r>
              <a:rPr lang="zh-CN" altLang="en-US" sz="4000" dirty="0"/>
              <a:t>处理器对中断的支持</a:t>
            </a:r>
            <a:r>
              <a:rPr lang="en-US" altLang="zh-CN" sz="4000" dirty="0"/>
              <a:t>(4/7)</a:t>
            </a:r>
            <a:endParaRPr lang="zh-CN" altLang="en-US" sz="4000" dirty="0"/>
          </a:p>
        </p:txBody>
      </p:sp>
      <p:sp>
        <p:nvSpPr>
          <p:cNvPr id="50179" name="Rectangle 3"/>
          <p:cNvSpPr>
            <a:spLocks noGrp="1" noChangeArrowheads="1"/>
          </p:cNvSpPr>
          <p:nvPr>
            <p:ph idx="1"/>
          </p:nvPr>
        </p:nvSpPr>
        <p:spPr>
          <a:xfrm>
            <a:off x="1033264" y="1609416"/>
            <a:ext cx="7787208" cy="4846320"/>
          </a:xfrm>
        </p:spPr>
        <p:txBody>
          <a:bodyPr>
            <a:noAutofit/>
          </a:bodyPr>
          <a:lstStyle/>
          <a:p>
            <a:pPr marL="0" indent="0">
              <a:buNone/>
            </a:pPr>
            <a:r>
              <a:rPr lang="zh-CN" altLang="en-US" sz="2400" b="1" dirty="0"/>
              <a:t>中断</a:t>
            </a:r>
            <a:r>
              <a:rPr lang="en-US" altLang="zh-CN" sz="2400" b="1" dirty="0"/>
              <a:t>/</a:t>
            </a:r>
            <a:r>
              <a:rPr lang="zh-CN" altLang="en-US" sz="2400" b="1" dirty="0"/>
              <a:t>异常的</a:t>
            </a:r>
            <a:r>
              <a:rPr lang="zh-CN" altLang="en-US" sz="2400" b="1" dirty="0">
                <a:solidFill>
                  <a:srgbClr val="C00000"/>
                </a:solidFill>
              </a:rPr>
              <a:t>硬件处理过程</a:t>
            </a:r>
            <a:r>
              <a:rPr lang="zh-CN" altLang="en-US" sz="2400" b="1" dirty="0"/>
              <a:t>：</a:t>
            </a:r>
          </a:p>
          <a:p>
            <a:r>
              <a:rPr lang="zh-CN" altLang="en-US" sz="2400" b="1" dirty="0"/>
              <a:t>确定与中断或异常关联的</a:t>
            </a:r>
            <a:r>
              <a:rPr lang="zh-CN" altLang="en-US" sz="2400" b="1" dirty="0">
                <a:solidFill>
                  <a:srgbClr val="0000CC"/>
                </a:solidFill>
              </a:rPr>
              <a:t>向量</a:t>
            </a:r>
            <a:r>
              <a:rPr lang="en-US" altLang="zh-CN" sz="2400" b="1" dirty="0" err="1">
                <a:solidFill>
                  <a:srgbClr val="0000CC"/>
                </a:solidFill>
              </a:rPr>
              <a:t>i</a:t>
            </a:r>
            <a:endParaRPr lang="en-US" altLang="zh-CN" sz="2400" b="1" dirty="0">
              <a:solidFill>
                <a:srgbClr val="0000CC"/>
              </a:solidFill>
            </a:endParaRPr>
          </a:p>
          <a:p>
            <a:r>
              <a:rPr lang="zh-CN" altLang="en-US" sz="2400" b="1" dirty="0"/>
              <a:t>通过</a:t>
            </a:r>
            <a:r>
              <a:rPr lang="en-US" altLang="zh-CN" sz="2400" b="1" dirty="0"/>
              <a:t>IDTR</a:t>
            </a:r>
            <a:r>
              <a:rPr lang="zh-CN" altLang="en-US" sz="2400" b="1" dirty="0"/>
              <a:t>寄存器找到</a:t>
            </a:r>
            <a:r>
              <a:rPr lang="en-US" altLang="zh-CN" sz="2400" b="1" dirty="0"/>
              <a:t>IDT</a:t>
            </a:r>
            <a:r>
              <a:rPr lang="zh-CN" altLang="en-US" sz="2400" b="1" dirty="0"/>
              <a:t>表，获得</a:t>
            </a:r>
            <a:r>
              <a:rPr lang="zh-CN" altLang="en-US" sz="2400" b="1" dirty="0">
                <a:solidFill>
                  <a:srgbClr val="0000CC"/>
                </a:solidFill>
              </a:rPr>
              <a:t>中断描述符</a:t>
            </a:r>
            <a:r>
              <a:rPr lang="zh-CN" altLang="en-US" sz="2400" b="1" dirty="0"/>
              <a:t>（表中的第</a:t>
            </a:r>
            <a:r>
              <a:rPr lang="en-US" altLang="zh-CN" sz="2400" b="1" dirty="0" err="1"/>
              <a:t>i</a:t>
            </a:r>
            <a:r>
              <a:rPr lang="zh-CN" altLang="en-US" sz="2400" b="1" dirty="0"/>
              <a:t>项）</a:t>
            </a:r>
          </a:p>
          <a:p>
            <a:r>
              <a:rPr lang="zh-CN" altLang="en-US" sz="2400" b="1" dirty="0"/>
              <a:t>从</a:t>
            </a:r>
            <a:r>
              <a:rPr lang="en-US" altLang="zh-CN" sz="2400" b="1" dirty="0"/>
              <a:t>GDTR</a:t>
            </a:r>
            <a:r>
              <a:rPr lang="zh-CN" altLang="en-US" sz="2400" b="1" dirty="0"/>
              <a:t>寄存器获得</a:t>
            </a:r>
            <a:r>
              <a:rPr lang="en-US" altLang="zh-CN" sz="2400" b="1" dirty="0"/>
              <a:t>GDT</a:t>
            </a:r>
            <a:r>
              <a:rPr lang="zh-CN" altLang="en-US" sz="2400" b="1" dirty="0"/>
              <a:t>的地址；结合中断描述符中的</a:t>
            </a:r>
            <a:r>
              <a:rPr lang="zh-CN" altLang="en-US" sz="2400" b="1" dirty="0">
                <a:solidFill>
                  <a:srgbClr val="0000CC"/>
                </a:solidFill>
              </a:rPr>
              <a:t>段选择符</a:t>
            </a:r>
            <a:r>
              <a:rPr lang="zh-CN" altLang="en-US" sz="2400" b="1" dirty="0"/>
              <a:t>，在</a:t>
            </a:r>
            <a:r>
              <a:rPr lang="en-US" altLang="zh-CN" sz="2400" b="1" dirty="0"/>
              <a:t>GDT</a:t>
            </a:r>
            <a:r>
              <a:rPr lang="zh-CN" altLang="en-US" sz="2400" b="1" dirty="0"/>
              <a:t>表获取对应的段描述符；从</a:t>
            </a:r>
            <a:r>
              <a:rPr lang="zh-CN" altLang="en-US" sz="2400" b="1" dirty="0">
                <a:solidFill>
                  <a:srgbClr val="0000CC"/>
                </a:solidFill>
              </a:rPr>
              <a:t>该段描述符</a:t>
            </a:r>
            <a:r>
              <a:rPr lang="zh-CN" altLang="en-US" sz="2400" b="1" dirty="0"/>
              <a:t>中得到中断或异常处理程序所在的</a:t>
            </a:r>
            <a:r>
              <a:rPr lang="zh-CN" altLang="en-US" sz="2400" b="1" dirty="0">
                <a:solidFill>
                  <a:srgbClr val="0000CC"/>
                </a:solidFill>
              </a:rPr>
              <a:t>段基址</a:t>
            </a:r>
            <a:endParaRPr lang="en-US" altLang="zh-CN" sz="2400" b="1" dirty="0">
              <a:solidFill>
                <a:srgbClr val="0000CC"/>
              </a:solidFill>
            </a:endParaRPr>
          </a:p>
          <a:p>
            <a:r>
              <a:rPr lang="zh-CN" altLang="en-US" sz="2400" b="1" dirty="0"/>
              <a:t>特权级检查</a:t>
            </a:r>
          </a:p>
        </p:txBody>
      </p:sp>
    </p:spTree>
    <p:extLst>
      <p:ext uri="{BB962C8B-B14F-4D97-AF65-F5344CB8AC3E}">
        <p14:creationId xmlns="" xmlns:p14="http://schemas.microsoft.com/office/powerpoint/2010/main" val="32544912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7544" y="274638"/>
            <a:ext cx="7498080" cy="850106"/>
          </a:xfrm>
        </p:spPr>
        <p:txBody>
          <a:bodyPr>
            <a:normAutofit/>
          </a:bodyPr>
          <a:lstStyle/>
          <a:p>
            <a:r>
              <a:rPr lang="en-US" altLang="zh-CN" sz="4000" dirty="0"/>
              <a:t>IA32</a:t>
            </a:r>
            <a:r>
              <a:rPr lang="zh-CN" altLang="en-US" sz="4000" dirty="0"/>
              <a:t>体系结构对中断的支持</a:t>
            </a:r>
            <a:r>
              <a:rPr lang="en-US" altLang="zh-CN" sz="4000" dirty="0"/>
              <a:t>(5/7)</a:t>
            </a:r>
            <a:endParaRPr lang="zh-CN" altLang="en-US" sz="4000" dirty="0"/>
          </a:p>
        </p:txBody>
      </p:sp>
      <p:sp>
        <p:nvSpPr>
          <p:cNvPr id="51203" name="Rectangle 3"/>
          <p:cNvSpPr>
            <a:spLocks noGrp="1" noChangeArrowheads="1"/>
          </p:cNvSpPr>
          <p:nvPr>
            <p:ph idx="1"/>
          </p:nvPr>
        </p:nvSpPr>
        <p:spPr>
          <a:xfrm>
            <a:off x="590872" y="1550992"/>
            <a:ext cx="8229600" cy="4686320"/>
          </a:xfrm>
        </p:spPr>
        <p:txBody>
          <a:bodyPr>
            <a:normAutofit/>
          </a:bodyPr>
          <a:lstStyle/>
          <a:p>
            <a:r>
              <a:rPr lang="zh-CN" altLang="en-US" sz="2400" b="1" dirty="0"/>
              <a:t>特权级检查</a:t>
            </a:r>
            <a:endParaRPr lang="en-US" altLang="zh-CN" sz="2400" b="1" dirty="0"/>
          </a:p>
          <a:p>
            <a:pPr marL="589788" lvl="1" indent="-342900"/>
            <a:r>
              <a:rPr lang="zh-CN" altLang="en-US" sz="2400" b="1" dirty="0"/>
              <a:t>确保</a:t>
            </a:r>
            <a:r>
              <a:rPr lang="en-US" altLang="zh-CN" sz="2400" b="1" dirty="0"/>
              <a:t>CPL</a:t>
            </a:r>
            <a:r>
              <a:rPr lang="zh-CN" altLang="en-US" sz="2400" b="1" dirty="0"/>
              <a:t>（</a:t>
            </a:r>
            <a:r>
              <a:rPr lang="en-US" altLang="zh-CN" sz="2400" b="1" dirty="0"/>
              <a:t>CS</a:t>
            </a:r>
            <a:r>
              <a:rPr lang="zh-CN" altLang="en-US" sz="2400" b="1" dirty="0"/>
              <a:t>寄存器中）</a:t>
            </a:r>
            <a:r>
              <a:rPr lang="en-US" altLang="zh-CN" sz="2400" b="1" dirty="0"/>
              <a:t>≤  </a:t>
            </a:r>
            <a:r>
              <a:rPr lang="zh-CN" altLang="en-US" sz="2400" b="1" dirty="0"/>
              <a:t>门描述符</a:t>
            </a:r>
            <a:r>
              <a:rPr lang="en-US" altLang="zh-CN" sz="2400" b="1" dirty="0"/>
              <a:t>DPL</a:t>
            </a:r>
          </a:p>
          <a:p>
            <a:pPr lvl="2"/>
            <a:r>
              <a:rPr lang="zh-CN" altLang="en-US" b="1" dirty="0"/>
              <a:t>避免应用程序访问特殊的陷阱门或中断门</a:t>
            </a:r>
          </a:p>
          <a:p>
            <a:pPr marL="589788" lvl="1" indent="-342900"/>
            <a:r>
              <a:rPr lang="zh-CN" altLang="en-US" sz="2400" b="1" dirty="0"/>
              <a:t>确保</a:t>
            </a:r>
            <a:r>
              <a:rPr lang="en-US" altLang="zh-CN" sz="2400" b="1" dirty="0"/>
              <a:t>CPL  ≤  </a:t>
            </a:r>
            <a:r>
              <a:rPr lang="zh-CN" altLang="en-US" sz="2400" b="1" dirty="0"/>
              <a:t>段描述符</a:t>
            </a:r>
            <a:r>
              <a:rPr lang="en-US" altLang="zh-CN" sz="2400" b="1" dirty="0"/>
              <a:t>DPL</a:t>
            </a:r>
          </a:p>
          <a:p>
            <a:pPr lvl="2"/>
            <a:r>
              <a:rPr lang="zh-CN" altLang="en-US" b="1" dirty="0"/>
              <a:t>当前特权级不低于中断处理程序的特权级</a:t>
            </a:r>
          </a:p>
        </p:txBody>
      </p:sp>
      <p:sp>
        <p:nvSpPr>
          <p:cNvPr id="509956" name="内容占位符 2"/>
          <p:cNvSpPr>
            <a:spLocks/>
          </p:cNvSpPr>
          <p:nvPr/>
        </p:nvSpPr>
        <p:spPr bwMode="auto">
          <a:xfrm>
            <a:off x="467544" y="4077072"/>
            <a:ext cx="8229600" cy="2232248"/>
          </a:xfrm>
          <a:prstGeom prst="rect">
            <a:avLst/>
          </a:prstGeom>
          <a:solidFill>
            <a:schemeClr val="accent2">
              <a:lumMod val="20000"/>
              <a:lumOff val="80000"/>
            </a:schemeClr>
          </a:solidFill>
          <a:ln w="9525">
            <a:solidFill>
              <a:srgbClr val="0000FF"/>
            </a:solidFill>
            <a:miter lim="800000"/>
            <a:headEnd/>
            <a:tailEnd/>
          </a:ln>
        </p:spPr>
        <p:txBody>
          <a:bodyPr/>
          <a:lstStyle/>
          <a:p>
            <a:pPr marL="342900" indent="-342900">
              <a:spcBef>
                <a:spcPct val="20000"/>
              </a:spcBef>
              <a:buFont typeface="Wingdings" pitchFamily="2" charset="2"/>
              <a:buChar char="Ø"/>
            </a:pPr>
            <a:r>
              <a:rPr lang="en-US" altLang="zh-CN" sz="2200" b="1" dirty="0">
                <a:solidFill>
                  <a:srgbClr val="0000FF"/>
                </a:solidFill>
                <a:latin typeface="Calibri" pitchFamily="34" charset="0"/>
                <a:ea typeface="华文楷体" pitchFamily="2" charset="-122"/>
                <a:cs typeface="Calibri" pitchFamily="34" charset="0"/>
              </a:rPr>
              <a:t>CPL</a:t>
            </a:r>
            <a:r>
              <a:rPr lang="zh-CN" altLang="en-US" sz="2200" b="1" dirty="0">
                <a:solidFill>
                  <a:srgbClr val="0000FF"/>
                </a:solidFill>
                <a:latin typeface="Calibri" pitchFamily="34" charset="0"/>
                <a:ea typeface="华文楷体" pitchFamily="2" charset="-122"/>
                <a:cs typeface="Calibri" pitchFamily="34" charset="0"/>
              </a:rPr>
              <a:t>（当前程序运行的权限级别）与门描述符</a:t>
            </a:r>
            <a:r>
              <a:rPr lang="en-US" altLang="zh-CN" sz="2200" b="1" dirty="0">
                <a:solidFill>
                  <a:srgbClr val="0000FF"/>
                </a:solidFill>
                <a:latin typeface="Calibri" pitchFamily="34" charset="0"/>
                <a:ea typeface="华文楷体" pitchFamily="2" charset="-122"/>
                <a:cs typeface="Calibri" pitchFamily="34" charset="0"/>
              </a:rPr>
              <a:t>DPL</a:t>
            </a:r>
            <a:r>
              <a:rPr lang="zh-CN" altLang="en-US" sz="2200" b="1" dirty="0">
                <a:solidFill>
                  <a:srgbClr val="0000FF"/>
                </a:solidFill>
                <a:latin typeface="Calibri" pitchFamily="34" charset="0"/>
                <a:ea typeface="华文楷体" pitchFamily="2" charset="-122"/>
                <a:cs typeface="Calibri" pitchFamily="34" charset="0"/>
              </a:rPr>
              <a:t>作比较，有效权限级别高于</a:t>
            </a:r>
            <a:r>
              <a:rPr lang="en-US" altLang="zh-CN" sz="2200" b="1" dirty="0">
                <a:solidFill>
                  <a:srgbClr val="0000FF"/>
                </a:solidFill>
                <a:latin typeface="Calibri" pitchFamily="34" charset="0"/>
                <a:ea typeface="华文楷体" pitchFamily="2" charset="-122"/>
                <a:cs typeface="Calibri" pitchFamily="34" charset="0"/>
              </a:rPr>
              <a:t>DPL</a:t>
            </a:r>
            <a:r>
              <a:rPr lang="zh-CN" altLang="en-US" sz="2200" b="1" dirty="0">
                <a:solidFill>
                  <a:srgbClr val="0000FF"/>
                </a:solidFill>
                <a:latin typeface="Calibri" pitchFamily="34" charset="0"/>
                <a:ea typeface="华文楷体" pitchFamily="2" charset="-122"/>
                <a:cs typeface="Calibri" pitchFamily="34" charset="0"/>
              </a:rPr>
              <a:t>，则通过，否则不允许访问</a:t>
            </a:r>
            <a:endParaRPr lang="en-US" altLang="zh-CN" sz="2200" b="1" dirty="0">
              <a:solidFill>
                <a:srgbClr val="0000FF"/>
              </a:solidFill>
              <a:latin typeface="Calibri" pitchFamily="34" charset="0"/>
              <a:ea typeface="华文楷体" pitchFamily="2" charset="-122"/>
              <a:cs typeface="Calibri" pitchFamily="34" charset="0"/>
            </a:endParaRPr>
          </a:p>
          <a:p>
            <a:pPr marL="342900" lvl="1" indent="-342900">
              <a:spcBef>
                <a:spcPct val="20000"/>
              </a:spcBef>
              <a:buFont typeface="Wingdings" pitchFamily="2" charset="2"/>
              <a:buChar char="Ø"/>
            </a:pPr>
            <a:r>
              <a:rPr lang="zh-CN" altLang="en-US" sz="2200" b="1" dirty="0">
                <a:solidFill>
                  <a:srgbClr val="0000FF"/>
                </a:solidFill>
                <a:latin typeface="Calibri" pitchFamily="34" charset="0"/>
                <a:ea typeface="华文楷体" pitchFamily="2" charset="-122"/>
                <a:cs typeface="Calibri" pitchFamily="34" charset="0"/>
              </a:rPr>
              <a:t>再与段描述符的</a:t>
            </a:r>
            <a:r>
              <a:rPr lang="en-US" altLang="zh-CN" sz="2200" b="1" dirty="0">
                <a:solidFill>
                  <a:srgbClr val="0000FF"/>
                </a:solidFill>
                <a:latin typeface="Calibri" pitchFamily="34" charset="0"/>
                <a:ea typeface="华文楷体" pitchFamily="2" charset="-122"/>
                <a:cs typeface="Calibri" pitchFamily="34" charset="0"/>
              </a:rPr>
              <a:t>DPL</a:t>
            </a:r>
            <a:r>
              <a:rPr lang="zh-CN" altLang="en-US" sz="2200" b="1" dirty="0">
                <a:solidFill>
                  <a:srgbClr val="0000FF"/>
                </a:solidFill>
                <a:latin typeface="Calibri" pitchFamily="34" charset="0"/>
                <a:ea typeface="华文楷体" pitchFamily="2" charset="-122"/>
                <a:cs typeface="Calibri" pitchFamily="34" charset="0"/>
              </a:rPr>
              <a:t>作比较，有效权限级别高于</a:t>
            </a:r>
            <a:r>
              <a:rPr lang="en-US" altLang="zh-CN" sz="2200" b="1" dirty="0">
                <a:solidFill>
                  <a:srgbClr val="0000FF"/>
                </a:solidFill>
                <a:latin typeface="Calibri" pitchFamily="34" charset="0"/>
                <a:ea typeface="华文楷体" pitchFamily="2" charset="-122"/>
                <a:cs typeface="Calibri" pitchFamily="34" charset="0"/>
              </a:rPr>
              <a:t>DPL</a:t>
            </a:r>
            <a:r>
              <a:rPr lang="zh-CN" altLang="en-US" sz="2200" b="1" dirty="0">
                <a:solidFill>
                  <a:srgbClr val="0000FF"/>
                </a:solidFill>
                <a:latin typeface="Calibri" pitchFamily="34" charset="0"/>
                <a:ea typeface="华文楷体" pitchFamily="2" charset="-122"/>
                <a:cs typeface="Calibri" pitchFamily="34" charset="0"/>
              </a:rPr>
              <a:t>，则通过，否则不允许访问</a:t>
            </a:r>
            <a:endParaRPr lang="en-US" altLang="zh-CN" sz="2200" b="1" dirty="0">
              <a:solidFill>
                <a:srgbClr val="0000FF"/>
              </a:solidFill>
              <a:latin typeface="Calibri" pitchFamily="34" charset="0"/>
              <a:ea typeface="华文楷体" pitchFamily="2" charset="-122"/>
              <a:cs typeface="Calibri" pitchFamily="34" charset="0"/>
            </a:endParaRPr>
          </a:p>
          <a:p>
            <a:pPr marL="342900" lvl="1" indent="-342900">
              <a:spcBef>
                <a:spcPct val="20000"/>
              </a:spcBef>
              <a:buFont typeface="Wingdings" pitchFamily="2" charset="2"/>
              <a:buChar char="Ø"/>
            </a:pPr>
            <a:r>
              <a:rPr lang="zh-CN" altLang="en-US" sz="2200" b="1" dirty="0">
                <a:solidFill>
                  <a:srgbClr val="0000FF"/>
                </a:solidFill>
                <a:latin typeface="Calibri" pitchFamily="34" charset="0"/>
                <a:ea typeface="华文楷体" pitchFamily="2" charset="-122"/>
                <a:cs typeface="Calibri" pitchFamily="34" charset="0"/>
              </a:rPr>
              <a:t>例：</a:t>
            </a:r>
            <a:r>
              <a:rPr lang="en-US" altLang="zh-CN" sz="2200" b="1" dirty="0">
                <a:solidFill>
                  <a:srgbClr val="0000FF"/>
                </a:solidFill>
                <a:latin typeface="Calibri" pitchFamily="34" charset="0"/>
                <a:ea typeface="华文楷体" pitchFamily="2" charset="-122"/>
                <a:cs typeface="Calibri" pitchFamily="34" charset="0"/>
              </a:rPr>
              <a:t> CPL=2</a:t>
            </a:r>
            <a:r>
              <a:rPr lang="zh-CN" altLang="en-US" sz="2200" b="1" dirty="0">
                <a:solidFill>
                  <a:srgbClr val="0000FF"/>
                </a:solidFill>
                <a:latin typeface="Calibri" pitchFamily="34" charset="0"/>
                <a:ea typeface="华文楷体" pitchFamily="2" charset="-122"/>
                <a:cs typeface="Calibri" pitchFamily="34" charset="0"/>
              </a:rPr>
              <a:t>，门描述符</a:t>
            </a:r>
            <a:r>
              <a:rPr lang="en-US" altLang="zh-CN" sz="2200" b="1" dirty="0">
                <a:solidFill>
                  <a:srgbClr val="0000FF"/>
                </a:solidFill>
                <a:latin typeface="Calibri" pitchFamily="34" charset="0"/>
                <a:ea typeface="华文楷体" pitchFamily="2" charset="-122"/>
                <a:cs typeface="Calibri" pitchFamily="34" charset="0"/>
              </a:rPr>
              <a:t>DPL=3</a:t>
            </a:r>
            <a:r>
              <a:rPr lang="zh-CN" altLang="en-US" sz="2200" b="1" dirty="0">
                <a:solidFill>
                  <a:srgbClr val="0000FF"/>
                </a:solidFill>
                <a:latin typeface="Calibri" pitchFamily="34" charset="0"/>
                <a:ea typeface="华文楷体" pitchFamily="2" charset="-122"/>
                <a:cs typeface="Calibri" pitchFamily="34" charset="0"/>
              </a:rPr>
              <a:t>，段描述符</a:t>
            </a:r>
            <a:r>
              <a:rPr lang="en-US" altLang="zh-CN" sz="2200" b="1" dirty="0">
                <a:solidFill>
                  <a:srgbClr val="0000FF"/>
                </a:solidFill>
                <a:latin typeface="Calibri" pitchFamily="34" charset="0"/>
                <a:ea typeface="华文楷体" pitchFamily="2" charset="-122"/>
                <a:cs typeface="Calibri" pitchFamily="34" charset="0"/>
              </a:rPr>
              <a:t>DPL=1</a:t>
            </a:r>
            <a:r>
              <a:rPr lang="zh-CN" altLang="en-US" sz="2200" b="1" dirty="0">
                <a:solidFill>
                  <a:srgbClr val="0000FF"/>
                </a:solidFill>
                <a:latin typeface="Calibri" pitchFamily="34" charset="0"/>
                <a:ea typeface="华文楷体" pitchFamily="2" charset="-122"/>
                <a:cs typeface="Calibri" pitchFamily="34" charset="0"/>
              </a:rPr>
              <a:t>，能否访问？（</a:t>
            </a:r>
            <a:r>
              <a:rPr lang="zh-CN" altLang="en-US" sz="2200" b="1" dirty="0">
                <a:solidFill>
                  <a:srgbClr val="FF0000"/>
                </a:solidFill>
                <a:latin typeface="Calibri" pitchFamily="34" charset="0"/>
                <a:ea typeface="华文楷体" pitchFamily="2" charset="-122"/>
                <a:cs typeface="Calibri" pitchFamily="34" charset="0"/>
              </a:rPr>
              <a:t>注：数值越小，权限越高</a:t>
            </a:r>
            <a:r>
              <a:rPr lang="zh-CN" altLang="en-US" sz="2200" b="1" dirty="0">
                <a:solidFill>
                  <a:srgbClr val="0000FF"/>
                </a:solidFill>
                <a:latin typeface="Calibri" pitchFamily="34" charset="0"/>
                <a:ea typeface="华文楷体" pitchFamily="2" charset="-122"/>
                <a:cs typeface="Calibri" pitchFamily="34" charset="0"/>
              </a:rPr>
              <a:t>）</a:t>
            </a:r>
            <a:endParaRPr lang="en-US" altLang="zh-CN" sz="2200" b="1" dirty="0">
              <a:solidFill>
                <a:srgbClr val="0000FF"/>
              </a:solidFill>
              <a:latin typeface="Calibri" pitchFamily="34" charset="0"/>
              <a:ea typeface="华文楷体" pitchFamily="2" charset="-122"/>
              <a:cs typeface="Calibri" pitchFamily="34" charset="0"/>
            </a:endParaRPr>
          </a:p>
        </p:txBody>
      </p:sp>
    </p:spTree>
    <p:extLst>
      <p:ext uri="{BB962C8B-B14F-4D97-AF65-F5344CB8AC3E}">
        <p14:creationId xmlns="" xmlns:p14="http://schemas.microsoft.com/office/powerpoint/2010/main" val="1077972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56"/>
                                        </p:tgtEl>
                                        <p:attrNameLst>
                                          <p:attrName>style.visibility</p:attrName>
                                        </p:attrNameLst>
                                      </p:cBhvr>
                                      <p:to>
                                        <p:strVal val="visible"/>
                                      </p:to>
                                    </p:set>
                                    <p:anim calcmode="lin" valueType="num">
                                      <p:cBhvr additive="base">
                                        <p:cTn id="7" dur="500" fill="hold"/>
                                        <p:tgtEl>
                                          <p:spTgt spid="509956"/>
                                        </p:tgtEl>
                                        <p:attrNameLst>
                                          <p:attrName>ppt_x</p:attrName>
                                        </p:attrNameLst>
                                      </p:cBhvr>
                                      <p:tavLst>
                                        <p:tav tm="0">
                                          <p:val>
                                            <p:strVal val="#ppt_x"/>
                                          </p:val>
                                        </p:tav>
                                        <p:tav tm="100000">
                                          <p:val>
                                            <p:strVal val="#ppt_x"/>
                                          </p:val>
                                        </p:tav>
                                      </p:tavLst>
                                    </p:anim>
                                    <p:anim calcmode="lin" valueType="num">
                                      <p:cBhvr additive="base">
                                        <p:cTn id="8" dur="500" fill="hold"/>
                                        <p:tgtEl>
                                          <p:spTgt spid="509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9552" y="404664"/>
            <a:ext cx="7571184" cy="804704"/>
          </a:xfrm>
        </p:spPr>
        <p:txBody>
          <a:bodyPr>
            <a:noAutofit/>
          </a:bodyPr>
          <a:lstStyle/>
          <a:p>
            <a:r>
              <a:rPr lang="en-US" altLang="zh-CN" sz="4000" dirty="0"/>
              <a:t>X86</a:t>
            </a:r>
            <a:r>
              <a:rPr lang="zh-CN" altLang="en-US" sz="4000" dirty="0"/>
              <a:t>处理器对中断的支持</a:t>
            </a:r>
            <a:r>
              <a:rPr lang="en-US" altLang="zh-CN" sz="4000" dirty="0"/>
              <a:t>(6/7)</a:t>
            </a:r>
            <a:endParaRPr lang="zh-CN" altLang="en-US" sz="4000" dirty="0"/>
          </a:p>
        </p:txBody>
      </p:sp>
      <p:sp>
        <p:nvSpPr>
          <p:cNvPr id="52227" name="Rectangle 3"/>
          <p:cNvSpPr>
            <a:spLocks noGrp="1" noChangeArrowheads="1"/>
          </p:cNvSpPr>
          <p:nvPr>
            <p:ph idx="1"/>
          </p:nvPr>
        </p:nvSpPr>
        <p:spPr>
          <a:xfrm>
            <a:off x="1033264" y="1607016"/>
            <a:ext cx="6995120" cy="4846320"/>
          </a:xfrm>
        </p:spPr>
        <p:txBody>
          <a:bodyPr>
            <a:noAutofit/>
          </a:bodyPr>
          <a:lstStyle/>
          <a:p>
            <a:r>
              <a:rPr lang="zh-CN" altLang="en-US" sz="2400" b="1" dirty="0"/>
              <a:t>检查是否发生了特权级的变化，如果是，则进行堆栈切换</a:t>
            </a:r>
            <a:r>
              <a:rPr lang="en-US" altLang="zh-CN" sz="2400" b="1" dirty="0"/>
              <a:t>(</a:t>
            </a:r>
            <a:r>
              <a:rPr lang="zh-CN" altLang="en-US" sz="2400" b="1" dirty="0"/>
              <a:t>必须使用与新的特权级相关的栈</a:t>
            </a:r>
            <a:r>
              <a:rPr lang="en-US" altLang="zh-CN" sz="2400" b="1" dirty="0"/>
              <a:t>)</a:t>
            </a:r>
          </a:p>
          <a:p>
            <a:r>
              <a:rPr lang="zh-CN" altLang="en-US" sz="2400" b="1" dirty="0"/>
              <a:t>硬件压栈，保存上下文环境；如果异常产生了硬件出错码，也将它保存在栈中</a:t>
            </a:r>
            <a:endParaRPr lang="en-US" altLang="zh-CN" sz="2400" b="1" dirty="0"/>
          </a:p>
          <a:p>
            <a:r>
              <a:rPr lang="zh-CN" altLang="en-US" sz="2400" b="1" dirty="0"/>
              <a:t>如果是中断，清</a:t>
            </a:r>
            <a:r>
              <a:rPr lang="en-US" altLang="zh-CN" sz="2400" b="1" dirty="0"/>
              <a:t>IF</a:t>
            </a:r>
            <a:r>
              <a:rPr lang="zh-CN" altLang="en-US" sz="2400" b="1" dirty="0"/>
              <a:t>位</a:t>
            </a:r>
          </a:p>
          <a:p>
            <a:r>
              <a:rPr lang="zh-CN" altLang="en-US" sz="2400" b="1" dirty="0"/>
              <a:t>通过中断描述符中的段内偏移量和</a:t>
            </a:r>
            <a:r>
              <a:rPr lang="zh-CN" altLang="en-US" sz="2400" b="1" dirty="0">
                <a:solidFill>
                  <a:srgbClr val="C00000"/>
                </a:solidFill>
              </a:rPr>
              <a:t>段描述符</a:t>
            </a:r>
            <a:r>
              <a:rPr lang="zh-CN" altLang="en-US" sz="2400" b="1" dirty="0"/>
              <a:t>中的</a:t>
            </a:r>
            <a:r>
              <a:rPr lang="zh-CN" altLang="en-US" sz="2400" b="1" dirty="0">
                <a:solidFill>
                  <a:srgbClr val="C00000"/>
                </a:solidFill>
              </a:rPr>
              <a:t>基地址</a:t>
            </a:r>
            <a:r>
              <a:rPr lang="zh-CN" altLang="en-US" sz="2400" b="1" dirty="0"/>
              <a:t>，找到中断</a:t>
            </a:r>
            <a:r>
              <a:rPr lang="en-US" altLang="zh-CN" sz="2400" b="1" dirty="0"/>
              <a:t>/</a:t>
            </a:r>
            <a:r>
              <a:rPr lang="zh-CN" altLang="en-US" sz="2400" b="1" dirty="0"/>
              <a:t>异常处理程序的入口地址，执行其第一条指令</a:t>
            </a:r>
          </a:p>
        </p:txBody>
      </p:sp>
      <p:cxnSp>
        <p:nvCxnSpPr>
          <p:cNvPr id="3" name="直接连接符 2"/>
          <p:cNvCxnSpPr/>
          <p:nvPr/>
        </p:nvCxnSpPr>
        <p:spPr>
          <a:xfrm flipV="1">
            <a:off x="2843808" y="2399104"/>
            <a:ext cx="4286395" cy="3148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4625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7467600" cy="994122"/>
          </a:xfrm>
        </p:spPr>
        <p:txBody>
          <a:bodyPr>
            <a:normAutofit/>
          </a:bodyPr>
          <a:lstStyle/>
          <a:p>
            <a:r>
              <a:rPr lang="zh-CN" altLang="en-US" sz="4000" dirty="0"/>
              <a:t>大纲</a:t>
            </a:r>
          </a:p>
        </p:txBody>
      </p:sp>
      <p:sp>
        <p:nvSpPr>
          <p:cNvPr id="7171" name="Rectangle 3"/>
          <p:cNvSpPr>
            <a:spLocks noGrp="1" noChangeArrowheads="1"/>
          </p:cNvSpPr>
          <p:nvPr>
            <p:ph idx="1"/>
          </p:nvPr>
        </p:nvSpPr>
        <p:spPr>
          <a:xfrm>
            <a:off x="920824" y="1600200"/>
            <a:ext cx="7467600" cy="4873752"/>
          </a:xfrm>
        </p:spPr>
        <p:txBody>
          <a:bodyPr>
            <a:noAutofit/>
          </a:bodyPr>
          <a:lstStyle/>
          <a:p>
            <a:r>
              <a:rPr lang="zh-CN" altLang="en-US" sz="2400" b="1" dirty="0">
                <a:effectLst>
                  <a:outerShdw blurRad="38100" dist="38100" dir="2700000" algn="tl">
                    <a:srgbClr val="000000">
                      <a:alpha val="43137"/>
                    </a:srgbClr>
                  </a:outerShdw>
                </a:effectLst>
              </a:rPr>
              <a:t>运行环境 </a:t>
            </a:r>
            <a:endParaRPr lang="en-US" altLang="zh-CN" sz="2400" b="1" dirty="0">
              <a:effectLst>
                <a:outerShdw blurRad="38100" dist="38100" dir="2700000" algn="tl">
                  <a:srgbClr val="000000">
                    <a:alpha val="43137"/>
                  </a:srgbClr>
                </a:outerShdw>
              </a:effectLst>
            </a:endParaRPr>
          </a:p>
          <a:p>
            <a:pPr lvl="1"/>
            <a:r>
              <a:rPr lang="zh-CN" altLang="en-US" sz="2400" b="1" dirty="0"/>
              <a:t>处理器及寄存器</a:t>
            </a:r>
          </a:p>
          <a:p>
            <a:pPr lvl="1"/>
            <a:r>
              <a:rPr lang="zh-CN" altLang="en-US" sz="2400" b="1" dirty="0"/>
              <a:t> 中断机制</a:t>
            </a:r>
          </a:p>
          <a:p>
            <a:pPr lvl="1"/>
            <a:r>
              <a:rPr lang="zh-CN" altLang="en-US" sz="2400" b="1" dirty="0"/>
              <a:t> 存储系统</a:t>
            </a:r>
          </a:p>
          <a:p>
            <a:pPr lvl="1"/>
            <a:r>
              <a:rPr lang="zh-CN" altLang="en-US" sz="2400" b="1" dirty="0"/>
              <a:t> </a:t>
            </a:r>
            <a:r>
              <a:rPr lang="en-US" altLang="zh-CN" sz="2400" b="1" dirty="0"/>
              <a:t>I/O</a:t>
            </a:r>
            <a:r>
              <a:rPr lang="zh-CN" altLang="en-US" sz="2400" b="1" dirty="0"/>
              <a:t>系统</a:t>
            </a:r>
            <a:endParaRPr lang="en-US" altLang="zh-CN" sz="2400" b="1" dirty="0"/>
          </a:p>
          <a:p>
            <a:r>
              <a:rPr lang="zh-CN" altLang="en-US" sz="2400" b="1" dirty="0" smtClean="0">
                <a:effectLst>
                  <a:outerShdw blurRad="38100" dist="38100" dir="2700000" algn="tl">
                    <a:srgbClr val="000000">
                      <a:alpha val="43137"/>
                    </a:srgbClr>
                  </a:outerShdw>
                </a:effectLst>
              </a:rPr>
              <a:t>运行</a:t>
            </a:r>
            <a:r>
              <a:rPr lang="zh-CN" altLang="en-US" sz="2400" b="1" dirty="0">
                <a:effectLst>
                  <a:outerShdw blurRad="38100" dist="38100" dir="2700000" algn="tl">
                    <a:srgbClr val="000000">
                      <a:alpha val="43137"/>
                    </a:srgbClr>
                  </a:outerShdw>
                </a:effectLst>
              </a:rPr>
              <a:t>机制</a:t>
            </a:r>
            <a:r>
              <a:rPr lang="en-US" altLang="zh-CN" sz="2400" b="1" dirty="0">
                <a:effectLst>
                  <a:outerShdw blurRad="38100" dist="38100" dir="2700000" algn="tl">
                    <a:srgbClr val="000000">
                      <a:alpha val="43137"/>
                    </a:srgbClr>
                  </a:outerShdw>
                </a:effectLst>
              </a:rPr>
              <a:t> </a:t>
            </a:r>
          </a:p>
          <a:p>
            <a:pPr lvl="1"/>
            <a:r>
              <a:rPr lang="zh-CN" altLang="en-US" sz="2400" b="1" dirty="0"/>
              <a:t>系统调用</a:t>
            </a:r>
            <a:endParaRPr lang="en-US" altLang="zh-CN" sz="2400" b="1" dirty="0"/>
          </a:p>
          <a:p>
            <a:r>
              <a:rPr lang="zh-CN" altLang="en-US" sz="2400" b="1" dirty="0">
                <a:effectLst>
                  <a:outerShdw blurRad="38100" dist="38100" dir="2700000" algn="tl">
                    <a:srgbClr val="000000">
                      <a:alpha val="43137"/>
                    </a:srgbClr>
                  </a:outerShdw>
                </a:effectLst>
              </a:rPr>
              <a:t>机制与策略</a:t>
            </a:r>
            <a:endParaRPr lang="en-US" altLang="zh-CN" sz="2400" b="1" dirty="0">
              <a:effectLst>
                <a:outerShdw blurRad="38100" dist="38100" dir="2700000" algn="tl">
                  <a:srgbClr val="000000">
                    <a:alpha val="43137"/>
                  </a:srgbClr>
                </a:outerShdw>
              </a:effectLst>
            </a:endParaRPr>
          </a:p>
        </p:txBody>
      </p:sp>
      <p:sp>
        <p:nvSpPr>
          <p:cNvPr id="4" name="圆角矩形标注 3"/>
          <p:cNvSpPr/>
          <p:nvPr/>
        </p:nvSpPr>
        <p:spPr>
          <a:xfrm>
            <a:off x="6156176" y="1482857"/>
            <a:ext cx="2857500" cy="1855663"/>
          </a:xfrm>
          <a:prstGeom prst="wedgeRoundRectCallout">
            <a:avLst>
              <a:gd name="adj1" fmla="val -92359"/>
              <a:gd name="adj2" fmla="val 22605"/>
              <a:gd name="adj3" fmla="val 16667"/>
            </a:avLst>
          </a:prstGeom>
          <a:solidFill>
            <a:schemeClr val="accent2">
              <a:lumMod val="40000"/>
              <a:lumOff val="60000"/>
            </a:schemeClr>
          </a:solidFill>
          <a:ln w="1270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zh-CN" altLang="en-US" sz="2400" b="1" dirty="0">
                <a:solidFill>
                  <a:srgbClr val="0000FF"/>
                </a:solidFill>
                <a:latin typeface="华文楷体" pitchFamily="2" charset="-122"/>
                <a:ea typeface="华文楷体" pitchFamily="2" charset="-122"/>
              </a:rPr>
              <a:t>讨论操作系统对运行硬件环境的要求</a:t>
            </a:r>
          </a:p>
          <a:p>
            <a:pPr>
              <a:lnSpc>
                <a:spcPct val="90000"/>
              </a:lnSpc>
              <a:defRPr/>
            </a:pPr>
            <a:endParaRPr lang="en-US" altLang="zh-CN" sz="2400" b="1" dirty="0">
              <a:solidFill>
                <a:srgbClr val="0000FF"/>
              </a:solidFill>
              <a:latin typeface="华文楷体" pitchFamily="2" charset="-122"/>
              <a:ea typeface="华文楷体" pitchFamily="2" charset="-122"/>
            </a:endParaRPr>
          </a:p>
          <a:p>
            <a:pPr>
              <a:lnSpc>
                <a:spcPct val="90000"/>
              </a:lnSpc>
              <a:defRPr/>
            </a:pPr>
            <a:r>
              <a:rPr lang="zh-CN" altLang="en-US" sz="2400" b="1" dirty="0">
                <a:solidFill>
                  <a:srgbClr val="0000FF"/>
                </a:solidFill>
                <a:latin typeface="华文楷体" pitchFamily="2" charset="-122"/>
                <a:ea typeface="华文楷体" pitchFamily="2" charset="-122"/>
              </a:rPr>
              <a:t>即操作系统设计者考虑的硬件问题</a:t>
            </a:r>
          </a:p>
        </p:txBody>
      </p:sp>
      <p:sp>
        <p:nvSpPr>
          <p:cNvPr id="5" name="左大括号 4"/>
          <p:cNvSpPr/>
          <p:nvPr/>
        </p:nvSpPr>
        <p:spPr>
          <a:xfrm flipH="1">
            <a:off x="4332288" y="1857375"/>
            <a:ext cx="525462" cy="1931665"/>
          </a:xfrm>
          <a:prstGeom prst="leftBrace">
            <a:avLst/>
          </a:prstGeom>
          <a:ln w="38100">
            <a:solidFill>
              <a:srgbClr val="990099"/>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 xmlns:p14="http://schemas.microsoft.com/office/powerpoint/2010/main" val="100335937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7467600" cy="922114"/>
          </a:xfrm>
        </p:spPr>
        <p:txBody>
          <a:bodyPr>
            <a:normAutofit/>
          </a:bodyPr>
          <a:lstStyle/>
          <a:p>
            <a:r>
              <a:rPr lang="en-US" altLang="zh-CN" sz="4000" dirty="0">
                <a:solidFill>
                  <a:schemeClr val="accent1">
                    <a:lumMod val="75000"/>
                  </a:schemeClr>
                </a:solidFill>
                <a:latin typeface="微软雅黑" pitchFamily="34" charset="-122"/>
                <a:ea typeface="微软雅黑" pitchFamily="34" charset="-122"/>
              </a:rPr>
              <a:t>IA32</a:t>
            </a:r>
            <a:r>
              <a:rPr lang="zh-CN" altLang="en-US" sz="4000" dirty="0">
                <a:solidFill>
                  <a:schemeClr val="accent1">
                    <a:lumMod val="75000"/>
                  </a:schemeClr>
                </a:solidFill>
                <a:latin typeface="微软雅黑" pitchFamily="34" charset="-122"/>
                <a:ea typeface="微软雅黑" pitchFamily="34" charset="-122"/>
              </a:rPr>
              <a:t>体系结构对中断的支持</a:t>
            </a:r>
            <a:r>
              <a:rPr lang="en-US" altLang="zh-CN" sz="4000" dirty="0">
                <a:solidFill>
                  <a:schemeClr val="accent1">
                    <a:lumMod val="75000"/>
                  </a:schemeClr>
                </a:solidFill>
                <a:latin typeface="微软雅黑" pitchFamily="34" charset="-122"/>
                <a:ea typeface="微软雅黑" pitchFamily="34" charset="-122"/>
              </a:rPr>
              <a:t>(7/7)</a:t>
            </a:r>
            <a:endParaRPr lang="zh-CN" altLang="en-US" sz="4000" dirty="0">
              <a:solidFill>
                <a:schemeClr val="accent1">
                  <a:lumMod val="75000"/>
                </a:schemeClr>
              </a:solidFill>
              <a:latin typeface="微软雅黑" pitchFamily="34" charset="-122"/>
              <a:ea typeface="微软雅黑" pitchFamily="34" charset="-122"/>
            </a:endParaRPr>
          </a:p>
        </p:txBody>
      </p:sp>
      <p:sp>
        <p:nvSpPr>
          <p:cNvPr id="2" name="圆角矩形 1"/>
          <p:cNvSpPr/>
          <p:nvPr/>
        </p:nvSpPr>
        <p:spPr>
          <a:xfrm>
            <a:off x="539552" y="1844824"/>
            <a:ext cx="936104" cy="4320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Calibri" pitchFamily="34" charset="0"/>
                <a:ea typeface="华文楷体" pitchFamily="2" charset="-122"/>
                <a:cs typeface="Calibri" pitchFamily="34" charset="0"/>
              </a:rPr>
              <a:t>IDTR</a:t>
            </a:r>
            <a:endParaRPr lang="zh-CN" altLang="en-US" b="1" dirty="0">
              <a:solidFill>
                <a:srgbClr val="0000CC"/>
              </a:solidFill>
              <a:latin typeface="Calibri" pitchFamily="34" charset="0"/>
              <a:ea typeface="华文楷体" pitchFamily="2" charset="-122"/>
              <a:cs typeface="Calibri" pitchFamily="34" charset="0"/>
            </a:endParaRPr>
          </a:p>
        </p:txBody>
      </p:sp>
      <p:sp>
        <p:nvSpPr>
          <p:cNvPr id="4" name="矩形 3"/>
          <p:cNvSpPr/>
          <p:nvPr/>
        </p:nvSpPr>
        <p:spPr>
          <a:xfrm>
            <a:off x="3635896" y="1844824"/>
            <a:ext cx="936104" cy="4320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Calibri" pitchFamily="34" charset="0"/>
                <a:ea typeface="华文楷体" pitchFamily="2" charset="-122"/>
                <a:cs typeface="Calibri" pitchFamily="34" charset="0"/>
              </a:rPr>
              <a:t>GDTR</a:t>
            </a:r>
            <a:endParaRPr lang="zh-CN" altLang="en-US" b="1" dirty="0">
              <a:solidFill>
                <a:srgbClr val="0000CC"/>
              </a:solidFill>
              <a:latin typeface="Calibri" pitchFamily="34" charset="0"/>
              <a:ea typeface="华文楷体" pitchFamily="2" charset="-122"/>
              <a:cs typeface="Calibri" pitchFamily="34" charset="0"/>
            </a:endParaRPr>
          </a:p>
        </p:txBody>
      </p:sp>
      <p:sp>
        <p:nvSpPr>
          <p:cNvPr id="5" name="矩形 4"/>
          <p:cNvSpPr/>
          <p:nvPr/>
        </p:nvSpPr>
        <p:spPr>
          <a:xfrm>
            <a:off x="4716016" y="2708920"/>
            <a:ext cx="1440160" cy="259228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cs typeface="Calibri" pitchFamily="34" charset="0"/>
            </a:endParaRPr>
          </a:p>
        </p:txBody>
      </p:sp>
      <p:cxnSp>
        <p:nvCxnSpPr>
          <p:cNvPr id="7" name="直接连接符 6"/>
          <p:cNvCxnSpPr/>
          <p:nvPr/>
        </p:nvCxnSpPr>
        <p:spPr>
          <a:xfrm>
            <a:off x="6948264" y="1556792"/>
            <a:ext cx="0" cy="43204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460432" y="1556792"/>
            <a:ext cx="0" cy="43204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716016" y="3609020"/>
            <a:ext cx="1440160" cy="3960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段描述符</a:t>
            </a:r>
          </a:p>
        </p:txBody>
      </p:sp>
      <p:sp>
        <p:nvSpPr>
          <p:cNvPr id="14" name="矩形 13"/>
          <p:cNvSpPr/>
          <p:nvPr/>
        </p:nvSpPr>
        <p:spPr>
          <a:xfrm>
            <a:off x="6948264" y="3645024"/>
            <a:ext cx="1512168" cy="5760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中断处理</a:t>
            </a:r>
            <a:endParaRPr lang="en-US" altLang="zh-CN" b="1" dirty="0">
              <a:solidFill>
                <a:srgbClr val="0000CC"/>
              </a:solidFill>
              <a:latin typeface="Calibri" pitchFamily="34" charset="0"/>
              <a:ea typeface="华文楷体" pitchFamily="2" charset="-122"/>
              <a:cs typeface="Calibri" pitchFamily="34" charset="0"/>
            </a:endParaRPr>
          </a:p>
          <a:p>
            <a:pPr algn="ctr"/>
            <a:r>
              <a:rPr lang="zh-CN" altLang="en-US" b="1" dirty="0">
                <a:solidFill>
                  <a:srgbClr val="0000CC"/>
                </a:solidFill>
                <a:latin typeface="Calibri" pitchFamily="34" charset="0"/>
                <a:ea typeface="华文楷体" pitchFamily="2" charset="-122"/>
                <a:cs typeface="Calibri" pitchFamily="34" charset="0"/>
              </a:rPr>
              <a:t>程序</a:t>
            </a:r>
          </a:p>
        </p:txBody>
      </p:sp>
      <p:sp>
        <p:nvSpPr>
          <p:cNvPr id="15" name="矩形 14"/>
          <p:cNvSpPr/>
          <p:nvPr/>
        </p:nvSpPr>
        <p:spPr>
          <a:xfrm>
            <a:off x="2051720" y="2276872"/>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Calibri" pitchFamily="34" charset="0"/>
                <a:ea typeface="华文楷体" pitchFamily="2" charset="-122"/>
                <a:cs typeface="Calibri" pitchFamily="34" charset="0"/>
              </a:rPr>
              <a:t>IDT</a:t>
            </a:r>
            <a:endParaRPr lang="zh-CN" altLang="en-US" b="1" dirty="0">
              <a:solidFill>
                <a:srgbClr val="0000CC"/>
              </a:solidFill>
              <a:latin typeface="Calibri" pitchFamily="34" charset="0"/>
              <a:ea typeface="华文楷体" pitchFamily="2" charset="-122"/>
              <a:cs typeface="Calibri" pitchFamily="34" charset="0"/>
            </a:endParaRPr>
          </a:p>
        </p:txBody>
      </p:sp>
      <p:sp>
        <p:nvSpPr>
          <p:cNvPr id="16" name="矩形 15"/>
          <p:cNvSpPr/>
          <p:nvPr/>
        </p:nvSpPr>
        <p:spPr>
          <a:xfrm>
            <a:off x="4860032" y="2276872"/>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latin typeface="Calibri" pitchFamily="34" charset="0"/>
                <a:ea typeface="华文楷体" pitchFamily="2" charset="-122"/>
                <a:cs typeface="Calibri" pitchFamily="34" charset="0"/>
              </a:rPr>
              <a:t>GDT/LDT</a:t>
            </a:r>
            <a:endParaRPr lang="zh-CN" altLang="en-US" b="1" dirty="0">
              <a:solidFill>
                <a:srgbClr val="0000CC"/>
              </a:solidFill>
              <a:latin typeface="Calibri" pitchFamily="34" charset="0"/>
              <a:ea typeface="华文楷体" pitchFamily="2" charset="-122"/>
              <a:cs typeface="Calibri" pitchFamily="34" charset="0"/>
            </a:endParaRPr>
          </a:p>
        </p:txBody>
      </p:sp>
      <p:cxnSp>
        <p:nvCxnSpPr>
          <p:cNvPr id="18" name="肘形连接符 17"/>
          <p:cNvCxnSpPr>
            <a:stCxn id="2" idx="2"/>
          </p:cNvCxnSpPr>
          <p:nvPr/>
        </p:nvCxnSpPr>
        <p:spPr>
          <a:xfrm rot="16200000" flipH="1">
            <a:off x="1169622" y="2114854"/>
            <a:ext cx="432048" cy="756084"/>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4" idx="2"/>
          </p:cNvCxnSpPr>
          <p:nvPr/>
        </p:nvCxnSpPr>
        <p:spPr>
          <a:xfrm rot="16200000" flipH="1">
            <a:off x="4193958" y="2186862"/>
            <a:ext cx="432048" cy="61206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763688" y="2708920"/>
            <a:ext cx="1440160" cy="259228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itchFamily="34" charset="0"/>
              <a:ea typeface="华文楷体" pitchFamily="2" charset="-122"/>
              <a:cs typeface="Calibri" pitchFamily="34" charset="0"/>
            </a:endParaRPr>
          </a:p>
        </p:txBody>
      </p:sp>
      <p:sp>
        <p:nvSpPr>
          <p:cNvPr id="24" name="矩形 23"/>
          <p:cNvSpPr/>
          <p:nvPr/>
        </p:nvSpPr>
        <p:spPr>
          <a:xfrm>
            <a:off x="1763689" y="3537012"/>
            <a:ext cx="1440159" cy="46805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中断描述符</a:t>
            </a:r>
          </a:p>
        </p:txBody>
      </p:sp>
      <p:cxnSp>
        <p:nvCxnSpPr>
          <p:cNvPr id="22" name="肘形连接符 21"/>
          <p:cNvCxnSpPr>
            <a:stCxn id="24" idx="3"/>
          </p:cNvCxnSpPr>
          <p:nvPr/>
        </p:nvCxnSpPr>
        <p:spPr>
          <a:xfrm flipV="1">
            <a:off x="3203848" y="3609020"/>
            <a:ext cx="1512168" cy="162018"/>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a:off x="3203848" y="3861048"/>
            <a:ext cx="900100" cy="1728192"/>
          </a:xfrm>
          <a:prstGeom prst="bentConnector2">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4103948" y="3645024"/>
            <a:ext cx="2844316" cy="1944216"/>
          </a:xfrm>
          <a:prstGeom prst="bentConnector3">
            <a:avLst>
              <a:gd name="adj1" fmla="val 83006"/>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253" name="直接连接符 53252"/>
          <p:cNvCxnSpPr/>
          <p:nvPr/>
        </p:nvCxnSpPr>
        <p:spPr>
          <a:xfrm>
            <a:off x="6948264" y="2996952"/>
            <a:ext cx="1512168"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57" name="曲线连接符 53256"/>
          <p:cNvCxnSpPr/>
          <p:nvPr/>
        </p:nvCxnSpPr>
        <p:spPr>
          <a:xfrm rot="5400000" flipH="1" flipV="1">
            <a:off x="6147175" y="3005953"/>
            <a:ext cx="810090" cy="792088"/>
          </a:xfrm>
          <a:prstGeom prst="curvedConnector3">
            <a:avLst>
              <a:gd name="adj1" fmla="val 93646"/>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267" name="肘形连接符 53266"/>
          <p:cNvCxnSpPr/>
          <p:nvPr/>
        </p:nvCxnSpPr>
        <p:spPr>
          <a:xfrm flipV="1">
            <a:off x="179512" y="3807042"/>
            <a:ext cx="1584176" cy="1134126"/>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3268" name="矩形 53267"/>
          <p:cNvSpPr/>
          <p:nvPr/>
        </p:nvSpPr>
        <p:spPr>
          <a:xfrm>
            <a:off x="179512" y="4941168"/>
            <a:ext cx="144016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中断向量号</a:t>
            </a:r>
          </a:p>
        </p:txBody>
      </p:sp>
      <p:sp>
        <p:nvSpPr>
          <p:cNvPr id="53269" name="矩形 53268"/>
          <p:cNvSpPr/>
          <p:nvPr/>
        </p:nvSpPr>
        <p:spPr>
          <a:xfrm>
            <a:off x="7092280" y="5877272"/>
            <a:ext cx="12241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CC"/>
                </a:solidFill>
                <a:latin typeface="Calibri" pitchFamily="34" charset="0"/>
                <a:ea typeface="华文楷体" pitchFamily="2" charset="-122"/>
                <a:cs typeface="Calibri" pitchFamily="34" charset="0"/>
              </a:rPr>
              <a:t>内存</a:t>
            </a:r>
          </a:p>
        </p:txBody>
      </p:sp>
      <p:sp>
        <p:nvSpPr>
          <p:cNvPr id="54" name="矩形 53"/>
          <p:cNvSpPr/>
          <p:nvPr/>
        </p:nvSpPr>
        <p:spPr>
          <a:xfrm>
            <a:off x="5940152" y="2636912"/>
            <a:ext cx="12241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段基址</a:t>
            </a:r>
          </a:p>
        </p:txBody>
      </p:sp>
      <p:sp>
        <p:nvSpPr>
          <p:cNvPr id="53270" name="左大括号 53269"/>
          <p:cNvSpPr/>
          <p:nvPr/>
        </p:nvSpPr>
        <p:spPr>
          <a:xfrm>
            <a:off x="6732240" y="3068960"/>
            <a:ext cx="216024" cy="54006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alibri" pitchFamily="34" charset="0"/>
              <a:ea typeface="华文楷体" pitchFamily="2" charset="-122"/>
              <a:cs typeface="Calibri" pitchFamily="34" charset="0"/>
            </a:endParaRPr>
          </a:p>
        </p:txBody>
      </p:sp>
      <p:sp>
        <p:nvSpPr>
          <p:cNvPr id="56" name="矩形 55"/>
          <p:cNvSpPr/>
          <p:nvPr/>
        </p:nvSpPr>
        <p:spPr>
          <a:xfrm>
            <a:off x="6732240" y="3140968"/>
            <a:ext cx="12241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偏移</a:t>
            </a:r>
          </a:p>
        </p:txBody>
      </p:sp>
      <p:sp>
        <p:nvSpPr>
          <p:cNvPr id="27" name="矩形 26"/>
          <p:cNvSpPr/>
          <p:nvPr/>
        </p:nvSpPr>
        <p:spPr>
          <a:xfrm>
            <a:off x="3319264" y="3104964"/>
            <a:ext cx="12241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段选择符</a:t>
            </a:r>
          </a:p>
        </p:txBody>
      </p:sp>
      <p:sp>
        <p:nvSpPr>
          <p:cNvPr id="29" name="矩形 28"/>
          <p:cNvSpPr/>
          <p:nvPr/>
        </p:nvSpPr>
        <p:spPr>
          <a:xfrm>
            <a:off x="4724130" y="5662735"/>
            <a:ext cx="12241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偏移量</a:t>
            </a:r>
          </a:p>
        </p:txBody>
      </p:sp>
    </p:spTree>
    <p:extLst>
      <p:ext uri="{BB962C8B-B14F-4D97-AF65-F5344CB8AC3E}">
        <p14:creationId xmlns="" xmlns:p14="http://schemas.microsoft.com/office/powerpoint/2010/main" val="221465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53267"/>
                                        </p:tgtEl>
                                        <p:attrNameLst>
                                          <p:attrName>style.visibility</p:attrName>
                                        </p:attrNameLst>
                                      </p:cBhvr>
                                      <p:to>
                                        <p:strVal val="visible"/>
                                      </p:to>
                                    </p:set>
                                    <p:animEffect transition="in" filter="wipe(left)">
                                      <p:cBhvr>
                                        <p:cTn id="10" dur="1000"/>
                                        <p:tgtEl>
                                          <p:spTgt spid="5326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1500"/>
                                        <p:tgtEl>
                                          <p:spTgt spid="20"/>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1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257"/>
                                        </p:tgtEl>
                                        <p:attrNameLst>
                                          <p:attrName>style.visibility</p:attrName>
                                        </p:attrNameLst>
                                      </p:cBhvr>
                                      <p:to>
                                        <p:strVal val="visible"/>
                                      </p:to>
                                    </p:set>
                                    <p:animEffect transition="in" filter="wipe(down)">
                                      <p:cBhvr>
                                        <p:cTn id="27" dur="1500"/>
                                        <p:tgtEl>
                                          <p:spTgt spid="53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1500"/>
                                        <p:tgtEl>
                                          <p:spTgt spid="28"/>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20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3270"/>
                                        </p:tgtEl>
                                        <p:attrNameLst>
                                          <p:attrName>style.visibility</p:attrName>
                                        </p:attrNameLst>
                                      </p:cBhvr>
                                      <p:to>
                                        <p:strVal val="visible"/>
                                      </p:to>
                                    </p:set>
                                    <p:animEffect transition="in" filter="wipe(up)">
                                      <p:cBhvr>
                                        <p:cTn id="41" dur="1000"/>
                                        <p:tgtEl>
                                          <p:spTgt spid="53270"/>
                                        </p:tgtEl>
                                      </p:cBhvr>
                                    </p:animEffect>
                                  </p:childTnLst>
                                </p:cTn>
                              </p:par>
                            </p:childTnLst>
                          </p:cTn>
                        </p:par>
                      </p:childTnLst>
                    </p:cTn>
                  </p:par>
                  <p:par>
                    <p:cTn id="42" fill="hold">
                      <p:stCondLst>
                        <p:cond delay="indefinite"/>
                      </p:stCondLst>
                      <p:childTnLst>
                        <p:par>
                          <p:cTn id="43" fill="hold">
                            <p:stCondLst>
                              <p:cond delay="0"/>
                            </p:stCondLst>
                            <p:childTnLst>
                              <p:par>
                                <p:cTn id="44" presetID="34" presetClass="emph" presetSubtype="0" fill="hold" nodeType="clickEffect">
                                  <p:stCondLst>
                                    <p:cond delay="0"/>
                                  </p:stCondLst>
                                  <p:iterate type="lt">
                                    <p:tmPct val="10000"/>
                                  </p:iterate>
                                  <p:childTnLst>
                                    <p:animMotion origin="layout" path="M 0.0 0.0 L 0.0 -0.07213" pathEditMode="relative" ptsTypes="">
                                      <p:cBhvr>
                                        <p:cTn id="45" dur="750" accel="50000" decel="50000" autoRev="1" fill="hold">
                                          <p:stCondLst>
                                            <p:cond delay="0"/>
                                          </p:stCondLst>
                                        </p:cTn>
                                        <p:tgtEl>
                                          <p:spTgt spid="14">
                                            <p:txEl>
                                              <p:pRg st="0" end="0"/>
                                            </p:txEl>
                                          </p:spTgt>
                                        </p:tgtEl>
                                        <p:attrNameLst>
                                          <p:attrName>ppt_x</p:attrName>
                                          <p:attrName>ppt_y</p:attrName>
                                        </p:attrNameLst>
                                      </p:cBhvr>
                                    </p:animMotion>
                                    <p:animRot by="1500000">
                                      <p:cBhvr>
                                        <p:cTn id="46" dur="375" fill="hold">
                                          <p:stCondLst>
                                            <p:cond delay="0"/>
                                          </p:stCondLst>
                                        </p:cTn>
                                        <p:tgtEl>
                                          <p:spTgt spid="14">
                                            <p:txEl>
                                              <p:pRg st="0" end="0"/>
                                            </p:txEl>
                                          </p:spTgt>
                                        </p:tgtEl>
                                        <p:attrNameLst>
                                          <p:attrName>r</p:attrName>
                                        </p:attrNameLst>
                                      </p:cBhvr>
                                    </p:animRot>
                                    <p:animRot by="-1500000">
                                      <p:cBhvr>
                                        <p:cTn id="47" dur="375" fill="hold">
                                          <p:stCondLst>
                                            <p:cond delay="375"/>
                                          </p:stCondLst>
                                        </p:cTn>
                                        <p:tgtEl>
                                          <p:spTgt spid="14">
                                            <p:txEl>
                                              <p:pRg st="0" end="0"/>
                                            </p:txEl>
                                          </p:spTgt>
                                        </p:tgtEl>
                                        <p:attrNameLst>
                                          <p:attrName>r</p:attrName>
                                        </p:attrNameLst>
                                      </p:cBhvr>
                                    </p:animRot>
                                    <p:animRot by="-1500000">
                                      <p:cBhvr>
                                        <p:cTn id="48" dur="375" fill="hold">
                                          <p:stCondLst>
                                            <p:cond delay="750"/>
                                          </p:stCondLst>
                                        </p:cTn>
                                        <p:tgtEl>
                                          <p:spTgt spid="14">
                                            <p:txEl>
                                              <p:pRg st="0" end="0"/>
                                            </p:txEl>
                                          </p:spTgt>
                                        </p:tgtEl>
                                        <p:attrNameLst>
                                          <p:attrName>r</p:attrName>
                                        </p:attrNameLst>
                                      </p:cBhvr>
                                    </p:animRot>
                                    <p:animRot by="1500000">
                                      <p:cBhvr>
                                        <p:cTn id="49" dur="375" fill="hold">
                                          <p:stCondLst>
                                            <p:cond delay="1125"/>
                                          </p:stCondLst>
                                        </p:cTn>
                                        <p:tgtEl>
                                          <p:spTgt spid="14">
                                            <p:txEl>
                                              <p:pRg st="0" end="0"/>
                                            </p:txEl>
                                          </p:spTgt>
                                        </p:tgtEl>
                                        <p:attrNameLst>
                                          <p:attrName>r</p:attrName>
                                        </p:attrNameLst>
                                      </p:cBhvr>
                                    </p:animRot>
                                  </p:childTnLst>
                                </p:cTn>
                              </p:par>
                              <p:par>
                                <p:cTn id="50" presetID="34" presetClass="emph" presetSubtype="0" fill="hold" nodeType="withEffect">
                                  <p:stCondLst>
                                    <p:cond delay="0"/>
                                  </p:stCondLst>
                                  <p:iterate type="lt">
                                    <p:tmPct val="10000"/>
                                  </p:iterate>
                                  <p:childTnLst>
                                    <p:animMotion origin="layout" path="M 0.0 0.0 L 0.0 -0.07213" pathEditMode="relative" ptsTypes="">
                                      <p:cBhvr>
                                        <p:cTn id="51" dur="250" accel="50000" decel="50000" autoRev="1" fill="hold">
                                          <p:stCondLst>
                                            <p:cond delay="0"/>
                                          </p:stCondLst>
                                        </p:cTn>
                                        <p:tgtEl>
                                          <p:spTgt spid="14">
                                            <p:txEl>
                                              <p:pRg st="1" end="1"/>
                                            </p:txEl>
                                          </p:spTgt>
                                        </p:tgtEl>
                                        <p:attrNameLst>
                                          <p:attrName>ppt_x</p:attrName>
                                          <p:attrName>ppt_y</p:attrName>
                                        </p:attrNameLst>
                                      </p:cBhvr>
                                    </p:animMotion>
                                    <p:animRot by="1500000">
                                      <p:cBhvr>
                                        <p:cTn id="52" dur="125" fill="hold">
                                          <p:stCondLst>
                                            <p:cond delay="0"/>
                                          </p:stCondLst>
                                        </p:cTn>
                                        <p:tgtEl>
                                          <p:spTgt spid="14">
                                            <p:txEl>
                                              <p:pRg st="1" end="1"/>
                                            </p:txEl>
                                          </p:spTgt>
                                        </p:tgtEl>
                                        <p:attrNameLst>
                                          <p:attrName>r</p:attrName>
                                        </p:attrNameLst>
                                      </p:cBhvr>
                                    </p:animRot>
                                    <p:animRot by="-1500000">
                                      <p:cBhvr>
                                        <p:cTn id="53" dur="125" fill="hold">
                                          <p:stCondLst>
                                            <p:cond delay="125"/>
                                          </p:stCondLst>
                                        </p:cTn>
                                        <p:tgtEl>
                                          <p:spTgt spid="14">
                                            <p:txEl>
                                              <p:pRg st="1" end="1"/>
                                            </p:txEl>
                                          </p:spTgt>
                                        </p:tgtEl>
                                        <p:attrNameLst>
                                          <p:attrName>r</p:attrName>
                                        </p:attrNameLst>
                                      </p:cBhvr>
                                    </p:animRot>
                                    <p:animRot by="-1500000">
                                      <p:cBhvr>
                                        <p:cTn id="54" dur="125" fill="hold">
                                          <p:stCondLst>
                                            <p:cond delay="250"/>
                                          </p:stCondLst>
                                        </p:cTn>
                                        <p:tgtEl>
                                          <p:spTgt spid="14">
                                            <p:txEl>
                                              <p:pRg st="1" end="1"/>
                                            </p:txEl>
                                          </p:spTgt>
                                        </p:tgtEl>
                                        <p:attrNameLst>
                                          <p:attrName>r</p:attrName>
                                        </p:attrNameLst>
                                      </p:cBhvr>
                                    </p:animRot>
                                    <p:animRot by="1500000">
                                      <p:cBhvr>
                                        <p:cTn id="55" dur="125" fill="hold">
                                          <p:stCondLst>
                                            <p:cond delay="375"/>
                                          </p:stCondLst>
                                        </p:cTn>
                                        <p:tgtEl>
                                          <p:spTgt spid="1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0" grpId="0" animBg="1"/>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zh-CN" altLang="en-US" sz="4000" dirty="0"/>
              <a:t>三、存储系统</a:t>
            </a:r>
          </a:p>
        </p:txBody>
      </p:sp>
      <p:sp>
        <p:nvSpPr>
          <p:cNvPr id="54275" name="Rectangle 3"/>
          <p:cNvSpPr>
            <a:spLocks noGrp="1" noChangeArrowheads="1"/>
          </p:cNvSpPr>
          <p:nvPr>
            <p:ph idx="1"/>
          </p:nvPr>
        </p:nvSpPr>
        <p:spPr>
          <a:xfrm>
            <a:off x="827584" y="1609416"/>
            <a:ext cx="7715200" cy="4843920"/>
          </a:xfrm>
        </p:spPr>
        <p:txBody>
          <a:bodyPr>
            <a:noAutofit/>
          </a:bodyPr>
          <a:lstStyle/>
          <a:p>
            <a:pPr marL="0" indent="0">
              <a:buNone/>
            </a:pPr>
            <a:r>
              <a:rPr lang="zh-CN" altLang="en-US" sz="2400" b="1" dirty="0"/>
              <a:t>支持</a:t>
            </a:r>
            <a:r>
              <a:rPr lang="en-US" altLang="zh-CN" sz="2400" b="1" dirty="0"/>
              <a:t>OS</a:t>
            </a:r>
            <a:r>
              <a:rPr lang="zh-CN" altLang="en-US" sz="2400" b="1" dirty="0"/>
              <a:t>运行硬件环境的一个重要方面：</a:t>
            </a:r>
          </a:p>
          <a:p>
            <a:endParaRPr lang="zh-CN" altLang="en-US" sz="2400" b="1" dirty="0"/>
          </a:p>
          <a:p>
            <a:r>
              <a:rPr lang="zh-CN" altLang="en-US" sz="2400" b="1" dirty="0"/>
              <a:t>进程必须将其程序和数据放在内存中才能运行</a:t>
            </a:r>
          </a:p>
          <a:p>
            <a:r>
              <a:rPr lang="zh-CN" altLang="en-US" sz="2400" b="1" dirty="0"/>
              <a:t>操作系统本身也要放在内存中运行</a:t>
            </a:r>
          </a:p>
          <a:p>
            <a:r>
              <a:rPr lang="zh-CN" altLang="en-US" sz="2400" b="1" dirty="0"/>
              <a:t>多道程系统中，若干个程序和相关的数据要放入内存</a:t>
            </a:r>
            <a:endParaRPr lang="en-US" altLang="zh-CN" sz="2400" b="1" dirty="0"/>
          </a:p>
          <a:p>
            <a:endParaRPr lang="zh-CN" altLang="en-US" sz="2400" b="1" dirty="0"/>
          </a:p>
          <a:p>
            <a:pPr marL="0" indent="0">
              <a:buNone/>
            </a:pPr>
            <a:r>
              <a:rPr lang="zh-CN" altLang="en-US" sz="2400" b="1" dirty="0"/>
              <a:t>  →→  操作系统要管理、保护程序和数据，使它们不至于受到破坏</a:t>
            </a:r>
          </a:p>
        </p:txBody>
      </p:sp>
    </p:spTree>
    <p:extLst>
      <p:ext uri="{BB962C8B-B14F-4D97-AF65-F5344CB8AC3E}">
        <p14:creationId xmlns="" xmlns:p14="http://schemas.microsoft.com/office/powerpoint/2010/main" val="33499065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normAutofit/>
          </a:bodyPr>
          <a:lstStyle/>
          <a:p>
            <a:r>
              <a:rPr lang="en-US" altLang="zh-CN" sz="4000" dirty="0"/>
              <a:t>1.</a:t>
            </a:r>
            <a:r>
              <a:rPr lang="zh-CN" altLang="en-US" sz="4000" dirty="0"/>
              <a:t>存储器的层次结构</a:t>
            </a:r>
          </a:p>
        </p:txBody>
      </p:sp>
      <p:sp>
        <p:nvSpPr>
          <p:cNvPr id="55300" name="Rectangle 4"/>
          <p:cNvSpPr>
            <a:spLocks noGrp="1" noChangeArrowheads="1"/>
          </p:cNvSpPr>
          <p:nvPr>
            <p:ph idx="1"/>
          </p:nvPr>
        </p:nvSpPr>
        <p:spPr/>
        <p:txBody>
          <a:bodyPr>
            <a:normAutofit/>
          </a:bodyPr>
          <a:lstStyle/>
          <a:p>
            <a:r>
              <a:rPr lang="zh-CN" altLang="en-US" sz="2400" b="1" dirty="0"/>
              <a:t>存储系统设计三个问题：容量、速度和成本</a:t>
            </a:r>
          </a:p>
        </p:txBody>
      </p:sp>
      <p:grpSp>
        <p:nvGrpSpPr>
          <p:cNvPr id="2" name="组合 2"/>
          <p:cNvGrpSpPr/>
          <p:nvPr/>
        </p:nvGrpSpPr>
        <p:grpSpPr>
          <a:xfrm>
            <a:off x="1763688" y="2492896"/>
            <a:ext cx="5544616" cy="3280843"/>
            <a:chOff x="1259632" y="2492896"/>
            <a:chExt cx="5544616" cy="3280843"/>
          </a:xfrm>
        </p:grpSpPr>
        <p:sp>
          <p:nvSpPr>
            <p:cNvPr id="55302" name="Rectangle 6"/>
            <p:cNvSpPr>
              <a:spLocks noChangeArrowheads="1"/>
            </p:cNvSpPr>
            <p:nvPr/>
          </p:nvSpPr>
          <p:spPr bwMode="auto">
            <a:xfrm>
              <a:off x="2231107" y="4975226"/>
              <a:ext cx="2905125" cy="595313"/>
            </a:xfrm>
            <a:prstGeom prst="rect">
              <a:avLst/>
            </a:prstGeom>
            <a:solidFill>
              <a:srgbClr val="FFFF00"/>
            </a:solidFill>
            <a:ln w="19050">
              <a:solidFill>
                <a:srgbClr val="990099"/>
              </a:solidFill>
              <a:miter lim="800000"/>
              <a:headEnd/>
              <a:tailEnd/>
            </a:ln>
          </p:spPr>
          <p:txBody>
            <a:bodyPr wrap="none" anchor="ctr"/>
            <a:lstStyle/>
            <a:p>
              <a:pPr algn="ctr"/>
              <a:r>
                <a:rPr lang="zh-CN" altLang="en-US" sz="2000" b="1" dirty="0" smtClean="0">
                  <a:solidFill>
                    <a:srgbClr val="0000FF"/>
                  </a:solidFill>
                  <a:ea typeface="楷体_GB2312" pitchFamily="49" charset="-122"/>
                </a:rPr>
                <a:t>磁盘（</a:t>
              </a:r>
              <a:r>
                <a:rPr lang="zh-CN" altLang="en-US" sz="2000" b="1" dirty="0">
                  <a:solidFill>
                    <a:srgbClr val="0000FF"/>
                  </a:solidFill>
                  <a:ea typeface="楷体_GB2312" pitchFamily="49" charset="-122"/>
                </a:rPr>
                <a:t>外存）</a:t>
              </a:r>
            </a:p>
          </p:txBody>
        </p:sp>
        <p:sp>
          <p:nvSpPr>
            <p:cNvPr id="55303" name="Rectangle 7"/>
            <p:cNvSpPr>
              <a:spLocks noChangeArrowheads="1"/>
            </p:cNvSpPr>
            <p:nvPr/>
          </p:nvSpPr>
          <p:spPr bwMode="auto">
            <a:xfrm>
              <a:off x="2537495" y="4379913"/>
              <a:ext cx="2241550" cy="595313"/>
            </a:xfrm>
            <a:prstGeom prst="rect">
              <a:avLst/>
            </a:prstGeom>
            <a:solidFill>
              <a:srgbClr val="FFFF00"/>
            </a:solidFill>
            <a:ln w="19050">
              <a:solidFill>
                <a:srgbClr val="990099"/>
              </a:solidFill>
              <a:miter lim="800000"/>
              <a:headEnd/>
              <a:tailEnd/>
            </a:ln>
          </p:spPr>
          <p:txBody>
            <a:bodyPr wrap="none" anchor="ctr"/>
            <a:lstStyle/>
            <a:p>
              <a:pPr algn="ctr"/>
              <a:r>
                <a:rPr lang="zh-CN" altLang="en-US" sz="2000" b="1" dirty="0" smtClean="0">
                  <a:solidFill>
                    <a:srgbClr val="0000FF"/>
                  </a:solidFill>
                  <a:ea typeface="楷体_GB2312" pitchFamily="49" charset="-122"/>
                </a:rPr>
                <a:t>主存（内存）</a:t>
              </a:r>
              <a:endParaRPr lang="zh-CN" altLang="en-US" sz="2000" b="1" dirty="0">
                <a:solidFill>
                  <a:srgbClr val="0000FF"/>
                </a:solidFill>
                <a:ea typeface="楷体_GB2312" pitchFamily="49" charset="-122"/>
              </a:endParaRPr>
            </a:p>
          </p:txBody>
        </p:sp>
        <p:sp>
          <p:nvSpPr>
            <p:cNvPr id="55304" name="Rectangle 8"/>
            <p:cNvSpPr>
              <a:spLocks noChangeArrowheads="1"/>
            </p:cNvSpPr>
            <p:nvPr/>
          </p:nvSpPr>
          <p:spPr bwMode="auto">
            <a:xfrm>
              <a:off x="2742282" y="3786188"/>
              <a:ext cx="1833563" cy="593725"/>
            </a:xfrm>
            <a:prstGeom prst="rect">
              <a:avLst/>
            </a:prstGeom>
            <a:solidFill>
              <a:srgbClr val="FFFF00"/>
            </a:solidFill>
            <a:ln w="19050">
              <a:solidFill>
                <a:srgbClr val="990099"/>
              </a:solidFill>
              <a:miter lim="800000"/>
              <a:headEnd/>
              <a:tailEnd/>
            </a:ln>
          </p:spPr>
          <p:txBody>
            <a:bodyPr wrap="none" anchor="ctr"/>
            <a:lstStyle/>
            <a:p>
              <a:pPr algn="ctr"/>
              <a:r>
                <a:rPr lang="zh-CN" altLang="en-US" sz="2000" b="1">
                  <a:solidFill>
                    <a:srgbClr val="0000FF"/>
                  </a:solidFill>
                  <a:ea typeface="楷体_GB2312" pitchFamily="49" charset="-122"/>
                </a:rPr>
                <a:t>高速缓存</a:t>
              </a:r>
            </a:p>
          </p:txBody>
        </p:sp>
        <p:sp>
          <p:nvSpPr>
            <p:cNvPr id="55305" name="Rectangle 9"/>
            <p:cNvSpPr>
              <a:spLocks noChangeArrowheads="1"/>
            </p:cNvSpPr>
            <p:nvPr/>
          </p:nvSpPr>
          <p:spPr bwMode="auto">
            <a:xfrm>
              <a:off x="2996282" y="3190876"/>
              <a:ext cx="1325563" cy="595313"/>
            </a:xfrm>
            <a:prstGeom prst="rect">
              <a:avLst/>
            </a:prstGeom>
            <a:solidFill>
              <a:srgbClr val="FFFF00"/>
            </a:solidFill>
            <a:ln w="19050">
              <a:solidFill>
                <a:srgbClr val="990099"/>
              </a:solidFill>
              <a:miter lim="800000"/>
              <a:headEnd/>
              <a:tailEnd/>
            </a:ln>
          </p:spPr>
          <p:txBody>
            <a:bodyPr wrap="none" anchor="ctr"/>
            <a:lstStyle/>
            <a:p>
              <a:pPr algn="ctr"/>
              <a:r>
                <a:rPr lang="zh-CN" altLang="en-US" sz="2000" b="1">
                  <a:solidFill>
                    <a:srgbClr val="0000FF"/>
                  </a:solidFill>
                  <a:ea typeface="楷体_GB2312" pitchFamily="49" charset="-122"/>
                </a:rPr>
                <a:t>寄存器</a:t>
              </a:r>
            </a:p>
          </p:txBody>
        </p:sp>
        <p:sp>
          <p:nvSpPr>
            <p:cNvPr id="55306" name="Line 10"/>
            <p:cNvSpPr>
              <a:spLocks noChangeShapeType="1"/>
            </p:cNvSpPr>
            <p:nvPr/>
          </p:nvSpPr>
          <p:spPr bwMode="auto">
            <a:xfrm>
              <a:off x="5612035" y="3136901"/>
              <a:ext cx="0" cy="2433638"/>
            </a:xfrm>
            <a:prstGeom prst="line">
              <a:avLst/>
            </a:prstGeom>
            <a:noFill/>
            <a:ln w="38100">
              <a:solidFill>
                <a:srgbClr val="9900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5307" name="Text Box 11"/>
            <p:cNvSpPr txBox="1">
              <a:spLocks noChangeArrowheads="1"/>
            </p:cNvSpPr>
            <p:nvPr/>
          </p:nvSpPr>
          <p:spPr bwMode="auto">
            <a:xfrm>
              <a:off x="5156123" y="2496071"/>
              <a:ext cx="7008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dirty="0">
                  <a:solidFill>
                    <a:srgbClr val="0000FF"/>
                  </a:solidFill>
                  <a:ea typeface="楷体_GB2312" pitchFamily="49" charset="-122"/>
                </a:rPr>
                <a:t>容量</a:t>
              </a:r>
            </a:p>
          </p:txBody>
        </p:sp>
        <p:sp>
          <p:nvSpPr>
            <p:cNvPr id="55308" name="Line 12"/>
            <p:cNvSpPr>
              <a:spLocks noChangeShapeType="1"/>
            </p:cNvSpPr>
            <p:nvPr/>
          </p:nvSpPr>
          <p:spPr bwMode="auto">
            <a:xfrm>
              <a:off x="6288310" y="3133726"/>
              <a:ext cx="0" cy="2432050"/>
            </a:xfrm>
            <a:prstGeom prst="line">
              <a:avLst/>
            </a:prstGeom>
            <a:noFill/>
            <a:ln w="38100">
              <a:solidFill>
                <a:srgbClr val="9900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5309" name="Text Box 13"/>
            <p:cNvSpPr txBox="1">
              <a:spLocks noChangeArrowheads="1"/>
            </p:cNvSpPr>
            <p:nvPr/>
          </p:nvSpPr>
          <p:spPr bwMode="auto">
            <a:xfrm>
              <a:off x="5972098" y="2492896"/>
              <a:ext cx="7008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dirty="0">
                  <a:solidFill>
                    <a:srgbClr val="0000FF"/>
                  </a:solidFill>
                  <a:ea typeface="楷体_GB2312" pitchFamily="49" charset="-122"/>
                </a:rPr>
                <a:t>成本</a:t>
              </a:r>
            </a:p>
          </p:txBody>
        </p:sp>
        <p:sp>
          <p:nvSpPr>
            <p:cNvPr id="55310" name="Line 14"/>
            <p:cNvSpPr>
              <a:spLocks noChangeShapeType="1"/>
            </p:cNvSpPr>
            <p:nvPr/>
          </p:nvSpPr>
          <p:spPr bwMode="auto">
            <a:xfrm>
              <a:off x="1662782" y="3133726"/>
              <a:ext cx="0" cy="2432050"/>
            </a:xfrm>
            <a:prstGeom prst="line">
              <a:avLst/>
            </a:prstGeom>
            <a:noFill/>
            <a:ln w="38100">
              <a:solidFill>
                <a:srgbClr val="9900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5311" name="Text Box 15"/>
            <p:cNvSpPr txBox="1">
              <a:spLocks noChangeArrowheads="1"/>
            </p:cNvSpPr>
            <p:nvPr/>
          </p:nvSpPr>
          <p:spPr bwMode="auto">
            <a:xfrm>
              <a:off x="1259632" y="2492896"/>
              <a:ext cx="7008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000" b="1" dirty="0">
                  <a:solidFill>
                    <a:srgbClr val="0000FF"/>
                  </a:solidFill>
                  <a:ea typeface="楷体_GB2312" pitchFamily="49" charset="-122"/>
                </a:rPr>
                <a:t>速度</a:t>
              </a:r>
            </a:p>
          </p:txBody>
        </p:sp>
        <p:sp>
          <p:nvSpPr>
            <p:cNvPr id="55312" name="Text Box 16"/>
            <p:cNvSpPr txBox="1">
              <a:spLocks noChangeArrowheads="1"/>
            </p:cNvSpPr>
            <p:nvPr/>
          </p:nvSpPr>
          <p:spPr bwMode="auto">
            <a:xfrm>
              <a:off x="1734220" y="3033713"/>
              <a:ext cx="4143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1800" b="1">
                  <a:solidFill>
                    <a:srgbClr val="0000FF"/>
                  </a:solidFill>
                </a:rPr>
                <a:t>快</a:t>
              </a:r>
            </a:p>
          </p:txBody>
        </p:sp>
        <p:sp>
          <p:nvSpPr>
            <p:cNvPr id="55313" name="Text Box 17"/>
            <p:cNvSpPr txBox="1">
              <a:spLocks noChangeArrowheads="1"/>
            </p:cNvSpPr>
            <p:nvPr/>
          </p:nvSpPr>
          <p:spPr bwMode="auto">
            <a:xfrm>
              <a:off x="1802482" y="5407026"/>
              <a:ext cx="4143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1800" b="1">
                  <a:solidFill>
                    <a:srgbClr val="0000FF"/>
                  </a:solidFill>
                </a:rPr>
                <a:t>慢</a:t>
              </a:r>
            </a:p>
          </p:txBody>
        </p:sp>
        <p:sp>
          <p:nvSpPr>
            <p:cNvPr id="55314" name="Text Box 18"/>
            <p:cNvSpPr txBox="1">
              <a:spLocks noChangeArrowheads="1"/>
            </p:cNvSpPr>
            <p:nvPr/>
          </p:nvSpPr>
          <p:spPr bwMode="auto">
            <a:xfrm>
              <a:off x="5204047" y="3028951"/>
              <a:ext cx="4143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1800" b="1">
                  <a:solidFill>
                    <a:srgbClr val="0000FF"/>
                  </a:solidFill>
                </a:rPr>
                <a:t>小</a:t>
              </a:r>
            </a:p>
          </p:txBody>
        </p:sp>
        <p:sp>
          <p:nvSpPr>
            <p:cNvPr id="55315" name="Text Box 19"/>
            <p:cNvSpPr txBox="1">
              <a:spLocks noChangeArrowheads="1"/>
            </p:cNvSpPr>
            <p:nvPr/>
          </p:nvSpPr>
          <p:spPr bwMode="auto">
            <a:xfrm>
              <a:off x="5218335" y="5403851"/>
              <a:ext cx="4143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1800" b="1">
                  <a:solidFill>
                    <a:srgbClr val="0000FF"/>
                  </a:solidFill>
                </a:rPr>
                <a:t>大</a:t>
              </a:r>
            </a:p>
          </p:txBody>
        </p:sp>
        <p:sp>
          <p:nvSpPr>
            <p:cNvPr id="55316" name="Text Box 20"/>
            <p:cNvSpPr txBox="1">
              <a:spLocks noChangeArrowheads="1"/>
            </p:cNvSpPr>
            <p:nvPr/>
          </p:nvSpPr>
          <p:spPr bwMode="auto">
            <a:xfrm>
              <a:off x="6375622" y="3028951"/>
              <a:ext cx="4143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1800" b="1">
                  <a:solidFill>
                    <a:srgbClr val="0000FF"/>
                  </a:solidFill>
                </a:rPr>
                <a:t>高</a:t>
              </a:r>
            </a:p>
          </p:txBody>
        </p:sp>
        <p:sp>
          <p:nvSpPr>
            <p:cNvPr id="55317" name="Text Box 21"/>
            <p:cNvSpPr txBox="1">
              <a:spLocks noChangeArrowheads="1"/>
            </p:cNvSpPr>
            <p:nvPr/>
          </p:nvSpPr>
          <p:spPr bwMode="auto">
            <a:xfrm>
              <a:off x="6389910" y="5403851"/>
              <a:ext cx="4143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1800" b="1">
                  <a:solidFill>
                    <a:srgbClr val="0000FF"/>
                  </a:solidFill>
                </a:rPr>
                <a:t>低</a:t>
              </a:r>
            </a:p>
          </p:txBody>
        </p:sp>
      </p:grpSp>
    </p:spTree>
    <p:extLst>
      <p:ext uri="{BB962C8B-B14F-4D97-AF65-F5344CB8AC3E}">
        <p14:creationId xmlns="" xmlns:p14="http://schemas.microsoft.com/office/powerpoint/2010/main" val="1448282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ltLang="zh-CN" sz="4000" dirty="0"/>
              <a:t>2.</a:t>
            </a:r>
            <a:r>
              <a:rPr lang="zh-CN" altLang="en-US" sz="4000" dirty="0"/>
              <a:t>存储访问局部性原理</a:t>
            </a:r>
          </a:p>
        </p:txBody>
      </p:sp>
      <p:sp>
        <p:nvSpPr>
          <p:cNvPr id="56323" name="Rectangle 3"/>
          <p:cNvSpPr>
            <a:spLocks noGrp="1" noChangeArrowheads="1"/>
          </p:cNvSpPr>
          <p:nvPr>
            <p:ph idx="1"/>
          </p:nvPr>
        </p:nvSpPr>
        <p:spPr>
          <a:xfrm>
            <a:off x="611560" y="1556792"/>
            <a:ext cx="7920880" cy="4209331"/>
          </a:xfrm>
        </p:spPr>
        <p:txBody>
          <a:bodyPr>
            <a:normAutofit/>
          </a:bodyPr>
          <a:lstStyle/>
          <a:p>
            <a:r>
              <a:rPr lang="zh-CN" altLang="en-US" sz="2400" b="1"/>
              <a:t>提高存储系统性能的关键：存储访问局部性原理</a:t>
            </a:r>
          </a:p>
          <a:p>
            <a:endParaRPr lang="zh-CN" altLang="en-US" sz="2400" b="1"/>
          </a:p>
          <a:p>
            <a:r>
              <a:rPr lang="zh-CN" altLang="en-US" sz="2400" b="1"/>
              <a:t>程序执行时，有很多循环和子程序调用，一旦进入这样的程序段，就会重复存取相同的指令集合</a:t>
            </a:r>
          </a:p>
          <a:p>
            <a:r>
              <a:rPr lang="zh-CN" altLang="en-US" sz="2400" b="1"/>
              <a:t>对数据存取也有局部性，在较短的时间内，稳定保持在一个存储器的局部区域</a:t>
            </a:r>
          </a:p>
          <a:p>
            <a:endParaRPr lang="zh-CN" altLang="en-US" sz="2400" b="1"/>
          </a:p>
          <a:p>
            <a:r>
              <a:rPr lang="zh-CN" altLang="en-US" sz="2400" b="1"/>
              <a:t>处理器主要和存储器的局部打交道</a:t>
            </a:r>
          </a:p>
          <a:p>
            <a:r>
              <a:rPr lang="zh-CN" altLang="en-US" sz="2400" b="1"/>
              <a:t>经过一段时间以后，使用的代码和数据集合会改变</a:t>
            </a:r>
            <a:endParaRPr lang="zh-CN" altLang="en-US" sz="2400" b="1" dirty="0"/>
          </a:p>
        </p:txBody>
      </p:sp>
    </p:spTree>
    <p:extLst>
      <p:ext uri="{BB962C8B-B14F-4D97-AF65-F5344CB8AC3E}">
        <p14:creationId xmlns="" xmlns:p14="http://schemas.microsoft.com/office/powerpoint/2010/main" val="1066097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ltLang="zh-CN" sz="4000" dirty="0"/>
              <a:t>3.</a:t>
            </a:r>
            <a:r>
              <a:rPr lang="zh-CN" altLang="en-US" sz="4000" dirty="0"/>
              <a:t>存储分块</a:t>
            </a:r>
          </a:p>
        </p:txBody>
      </p:sp>
      <p:sp>
        <p:nvSpPr>
          <p:cNvPr id="57347" name="Rectangle 3"/>
          <p:cNvSpPr>
            <a:spLocks noGrp="1" noChangeArrowheads="1"/>
          </p:cNvSpPr>
          <p:nvPr>
            <p:ph idx="1"/>
          </p:nvPr>
        </p:nvSpPr>
        <p:spPr>
          <a:xfrm>
            <a:off x="683568" y="1667941"/>
            <a:ext cx="7704856" cy="4209331"/>
          </a:xfrm>
        </p:spPr>
        <p:txBody>
          <a:bodyPr>
            <a:normAutofit/>
          </a:bodyPr>
          <a:lstStyle/>
          <a:p>
            <a:r>
              <a:rPr lang="zh-CN" altLang="en-US" sz="2400" b="1" dirty="0"/>
              <a:t>存储最小单位：“二进位”，包含信息为</a:t>
            </a:r>
            <a:r>
              <a:rPr lang="en-US" altLang="zh-CN" sz="2400" b="1" dirty="0"/>
              <a:t>0</a:t>
            </a:r>
            <a:r>
              <a:rPr lang="zh-CN" altLang="en-US" sz="2400" b="1" dirty="0"/>
              <a:t>或</a:t>
            </a:r>
            <a:r>
              <a:rPr lang="en-US" altLang="zh-CN" sz="2400" b="1" dirty="0"/>
              <a:t>1</a:t>
            </a:r>
          </a:p>
          <a:p>
            <a:r>
              <a:rPr lang="zh-CN" altLang="en-US" sz="2400" b="1" dirty="0"/>
              <a:t>编址单位：字节    或   字</a:t>
            </a:r>
          </a:p>
          <a:p>
            <a:r>
              <a:rPr lang="zh-CN" altLang="en-US" sz="2400" b="1" dirty="0"/>
              <a:t>为简化分配和管理，存储器被划分为块，称一个物理页（</a:t>
            </a:r>
            <a:r>
              <a:rPr lang="en-US" altLang="zh-CN" sz="2400" b="1" dirty="0"/>
              <a:t>Page Frame</a:t>
            </a:r>
            <a:r>
              <a:rPr lang="zh-CN" altLang="en-US" sz="2400" b="1" dirty="0"/>
              <a:t>），亦称</a:t>
            </a:r>
            <a:r>
              <a:rPr lang="zh-CN" altLang="en-US" sz="2400" b="1" dirty="0">
                <a:solidFill>
                  <a:srgbClr val="C00000"/>
                </a:solidFill>
              </a:rPr>
              <a:t>页框、页帧</a:t>
            </a:r>
          </a:p>
          <a:p>
            <a:r>
              <a:rPr lang="zh-CN" altLang="en-US" sz="2400" b="1" dirty="0"/>
              <a:t> 块（页）的大小</a:t>
            </a:r>
            <a:endParaRPr lang="en-US" altLang="zh-CN" sz="2400" b="1" dirty="0"/>
          </a:p>
          <a:p>
            <a:pPr marL="0" indent="0">
              <a:buNone/>
            </a:pPr>
            <a:r>
              <a:rPr lang="en-US" altLang="zh-CN" sz="2400" b="1" dirty="0"/>
              <a:t>     512B</a:t>
            </a:r>
            <a:r>
              <a:rPr lang="zh-CN" altLang="en-US" sz="2400" b="1" dirty="0"/>
              <a:t>、</a:t>
            </a:r>
            <a:r>
              <a:rPr lang="en-US" altLang="zh-CN" sz="2400" b="1" dirty="0"/>
              <a:t>1KB</a:t>
            </a:r>
            <a:r>
              <a:rPr lang="zh-CN" altLang="en-US" sz="2400" b="1" dirty="0"/>
              <a:t>、</a:t>
            </a:r>
            <a:r>
              <a:rPr lang="en-US" altLang="zh-CN" sz="2400" b="1" dirty="0"/>
              <a:t>4KB</a:t>
            </a:r>
            <a:r>
              <a:rPr lang="zh-CN" altLang="en-US" sz="2400" b="1" dirty="0"/>
              <a:t>、</a:t>
            </a:r>
            <a:r>
              <a:rPr lang="en-US" altLang="zh-CN" sz="2400" b="1" dirty="0"/>
              <a:t>8KB</a:t>
            </a:r>
            <a:r>
              <a:rPr lang="zh-CN" altLang="en-US" sz="2400" b="1" dirty="0"/>
              <a:t>、</a:t>
            </a:r>
            <a:r>
              <a:rPr lang="en-US" altLang="zh-CN" sz="2400" b="1" dirty="0"/>
              <a:t>16KB</a:t>
            </a:r>
            <a:r>
              <a:rPr lang="zh-CN" altLang="en-US" sz="2400" b="1" dirty="0"/>
              <a:t>、</a:t>
            </a:r>
            <a:r>
              <a:rPr lang="en-US" altLang="zh-CN" sz="2400" b="1" dirty="0"/>
              <a:t>64KB</a:t>
            </a:r>
            <a:r>
              <a:rPr lang="zh-CN" altLang="en-US" sz="2400" b="1" dirty="0"/>
              <a:t>、</a:t>
            </a:r>
            <a:r>
              <a:rPr lang="en-US" altLang="zh-CN" sz="2400" b="1" dirty="0"/>
              <a:t>256KB</a:t>
            </a:r>
            <a:r>
              <a:rPr lang="zh-CN" altLang="en-US" sz="2400" b="1" dirty="0"/>
              <a:t>、</a:t>
            </a:r>
            <a:r>
              <a:rPr lang="en-US" altLang="zh-CN" sz="2400" b="1" dirty="0"/>
              <a:t>1MB</a:t>
            </a:r>
            <a:r>
              <a:rPr lang="zh-CN" altLang="en-US" sz="2400" b="1" dirty="0"/>
              <a:t>、</a:t>
            </a:r>
            <a:r>
              <a:rPr lang="en-US" altLang="zh-CN" sz="2400" b="1" dirty="0"/>
              <a:t>4MB</a:t>
            </a:r>
            <a:r>
              <a:rPr lang="zh-CN" altLang="en-US" sz="2400" b="1" dirty="0"/>
              <a:t>、</a:t>
            </a:r>
            <a:r>
              <a:rPr lang="en-US" altLang="zh-CN" sz="2400" b="1" dirty="0"/>
              <a:t>16MB</a:t>
            </a:r>
          </a:p>
        </p:txBody>
      </p:sp>
    </p:spTree>
    <p:extLst>
      <p:ext uri="{BB962C8B-B14F-4D97-AF65-F5344CB8AC3E}">
        <p14:creationId xmlns="" xmlns:p14="http://schemas.microsoft.com/office/powerpoint/2010/main" val="72201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7347">
                                            <p:txEl>
                                              <p:pRg st="4" end="4"/>
                                            </p:txEl>
                                          </p:spTgt>
                                        </p:tgtEl>
                                        <p:attrNameLst>
                                          <p:attrName>style.color</p:attrName>
                                        </p:attrNameLst>
                                      </p:cBhvr>
                                      <p:to>
                                        <a:srgbClr val="C00000"/>
                                      </p:to>
                                    </p:animClr>
                                    <p:animClr clrSpc="rgb" dir="cw">
                                      <p:cBhvr>
                                        <p:cTn id="7" dur="500" fill="hold"/>
                                        <p:tgtEl>
                                          <p:spTgt spid="57347">
                                            <p:txEl>
                                              <p:pRg st="4" end="4"/>
                                            </p:txEl>
                                          </p:spTgt>
                                        </p:tgtEl>
                                        <p:attrNameLst>
                                          <p:attrName>fillcolor</p:attrName>
                                        </p:attrNameLst>
                                      </p:cBhvr>
                                      <p:to>
                                        <a:srgbClr val="C00000"/>
                                      </p:to>
                                    </p:animClr>
                                    <p:set>
                                      <p:cBhvr>
                                        <p:cTn id="8" dur="500" fill="hold"/>
                                        <p:tgtEl>
                                          <p:spTgt spid="57347">
                                            <p:txEl>
                                              <p:pRg st="4" end="4"/>
                                            </p:txEl>
                                          </p:spTgt>
                                        </p:tgtEl>
                                        <p:attrNameLst>
                                          <p:attrName>fill.type</p:attrName>
                                        </p:attrNameLst>
                                      </p:cBhvr>
                                      <p:to>
                                        <p:strVal val="solid"/>
                                      </p:to>
                                    </p:set>
                                    <p:set>
                                      <p:cBhvr>
                                        <p:cTn id="9" dur="500" fill="hold"/>
                                        <p:tgtEl>
                                          <p:spTgt spid="5734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ltLang="zh-CN" sz="4000" dirty="0"/>
              <a:t>4. </a:t>
            </a:r>
            <a:r>
              <a:rPr lang="zh-CN" altLang="en-US" sz="4000" dirty="0"/>
              <a:t>高速缓存</a:t>
            </a:r>
          </a:p>
        </p:txBody>
      </p:sp>
      <p:sp>
        <p:nvSpPr>
          <p:cNvPr id="58371" name="Rectangle 3"/>
          <p:cNvSpPr>
            <a:spLocks noGrp="1" noChangeArrowheads="1"/>
          </p:cNvSpPr>
          <p:nvPr>
            <p:ph idx="1"/>
          </p:nvPr>
        </p:nvSpPr>
        <p:spPr>
          <a:xfrm>
            <a:off x="611560" y="1556792"/>
            <a:ext cx="7408333" cy="4209331"/>
          </a:xfrm>
        </p:spPr>
        <p:txBody>
          <a:bodyPr>
            <a:normAutofit lnSpcReduction="10000"/>
          </a:bodyPr>
          <a:lstStyle/>
          <a:p>
            <a:r>
              <a:rPr lang="zh-CN" altLang="en-US" sz="2400" b="1" dirty="0"/>
              <a:t>高速缓存对操作系统不可见，但了解其原理非常重要</a:t>
            </a:r>
            <a:endParaRPr lang="en-US" altLang="zh-CN" sz="2400" b="1" dirty="0"/>
          </a:p>
          <a:p>
            <a:endParaRPr lang="en-US" altLang="zh-CN" sz="2400" b="1" dirty="0"/>
          </a:p>
          <a:p>
            <a:r>
              <a:rPr lang="zh-CN" altLang="en-US" sz="2400" b="1" dirty="0"/>
              <a:t>问题的提出：</a:t>
            </a:r>
            <a:endParaRPr lang="en-US" altLang="zh-CN" sz="2400" b="1" dirty="0"/>
          </a:p>
          <a:p>
            <a:pPr lvl="1"/>
            <a:r>
              <a:rPr lang="en-US" altLang="zh-CN" sz="2400" b="1" dirty="0"/>
              <a:t> CPU</a:t>
            </a:r>
            <a:r>
              <a:rPr lang="zh-CN" altLang="en-US" sz="2400" b="1" dirty="0"/>
              <a:t>取指令时至少访问一次存储器</a:t>
            </a:r>
            <a:endParaRPr lang="en-US" altLang="zh-CN" sz="2400" b="1" dirty="0"/>
          </a:p>
          <a:p>
            <a:pPr lvl="1"/>
            <a:r>
              <a:rPr lang="en-US" altLang="zh-CN" sz="2400" b="1" dirty="0"/>
              <a:t> CPU</a:t>
            </a:r>
            <a:r>
              <a:rPr lang="zh-CN" altLang="en-US" sz="2400" b="1" dirty="0"/>
              <a:t>速度远远快于内存访问速度</a:t>
            </a:r>
            <a:endParaRPr lang="en-US" altLang="zh-CN" sz="2400" b="1" dirty="0"/>
          </a:p>
          <a:p>
            <a:endParaRPr lang="en-US" altLang="zh-CN" sz="2400" b="1" dirty="0" smtClean="0"/>
          </a:p>
          <a:p>
            <a:r>
              <a:rPr lang="zh-CN" altLang="en-US" sz="2400" b="1" dirty="0" smtClean="0"/>
              <a:t>解决</a:t>
            </a:r>
            <a:r>
              <a:rPr lang="zh-CN" altLang="en-US" sz="2400" b="1" dirty="0"/>
              <a:t>方案：</a:t>
            </a:r>
            <a:endParaRPr lang="en-US" altLang="zh-CN" sz="2400" b="1" dirty="0"/>
          </a:p>
          <a:p>
            <a:pPr marL="0" indent="0">
              <a:buNone/>
            </a:pPr>
            <a:r>
              <a:rPr lang="en-US" altLang="zh-CN" sz="2400" b="1" dirty="0"/>
              <a:t>    </a:t>
            </a:r>
            <a:r>
              <a:rPr lang="zh-CN" altLang="en-US" sz="2400" b="1" dirty="0" smtClean="0"/>
              <a:t>在</a:t>
            </a:r>
            <a:r>
              <a:rPr lang="en-US" altLang="zh-CN" sz="2400" b="1" dirty="0"/>
              <a:t>CPU</a:t>
            </a:r>
            <a:r>
              <a:rPr lang="zh-CN" altLang="en-US" sz="2400" b="1" dirty="0"/>
              <a:t>和内存之间设置一个容量小、速度快的存储器</a:t>
            </a:r>
            <a:r>
              <a:rPr lang="en-US" altLang="zh-CN" sz="2400" b="1" dirty="0"/>
              <a:t>——Cache(SRAM)</a:t>
            </a:r>
          </a:p>
          <a:p>
            <a:endParaRPr lang="zh-CN" altLang="en-US" sz="2400" b="1" dirty="0"/>
          </a:p>
        </p:txBody>
      </p:sp>
      <p:sp>
        <p:nvSpPr>
          <p:cNvPr id="2" name="椭圆形标注 1"/>
          <p:cNvSpPr/>
          <p:nvPr/>
        </p:nvSpPr>
        <p:spPr>
          <a:xfrm>
            <a:off x="7550255" y="2564904"/>
            <a:ext cx="1414233" cy="972413"/>
          </a:xfrm>
          <a:prstGeom prst="wedgeEllipseCallout">
            <a:avLst>
              <a:gd name="adj1" fmla="val -122046"/>
              <a:gd name="adj2" fmla="val 152834"/>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latin typeface="华文楷体" pitchFamily="2" charset="-122"/>
                <a:ea typeface="华文楷体" pitchFamily="2" charset="-122"/>
              </a:rPr>
              <a:t>为什么可行？</a:t>
            </a:r>
          </a:p>
        </p:txBody>
      </p:sp>
    </p:spTree>
    <p:extLst>
      <p:ext uri="{BB962C8B-B14F-4D97-AF65-F5344CB8AC3E}">
        <p14:creationId xmlns="" xmlns:p14="http://schemas.microsoft.com/office/powerpoint/2010/main" val="313729233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normAutofit/>
          </a:bodyPr>
          <a:lstStyle/>
          <a:p>
            <a:r>
              <a:rPr lang="zh-CN" altLang="en-US" sz="4000" dirty="0"/>
              <a:t>高速缓存和内存</a:t>
            </a:r>
            <a:r>
              <a:rPr lang="en-US" altLang="zh-CN" sz="4000" dirty="0"/>
              <a:t>(1/2)</a:t>
            </a:r>
            <a:endParaRPr lang="zh-CN" altLang="en-US" sz="4000" dirty="0"/>
          </a:p>
        </p:txBody>
      </p:sp>
      <p:pic>
        <p:nvPicPr>
          <p:cNvPr id="59395" name="Content Placeholder 3" descr="Fig01_16.gif"/>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59632" y="1556792"/>
            <a:ext cx="7056784" cy="3622556"/>
          </a:xfrm>
        </p:spPr>
      </p:pic>
      <p:sp>
        <p:nvSpPr>
          <p:cNvPr id="5" name="Content Placeholder 2"/>
          <p:cNvSpPr txBox="1">
            <a:spLocks/>
          </p:cNvSpPr>
          <p:nvPr/>
        </p:nvSpPr>
        <p:spPr bwMode="auto">
          <a:xfrm>
            <a:off x="539552" y="4005064"/>
            <a:ext cx="7920880" cy="2409825"/>
          </a:xfrm>
          <a:prstGeom prst="rect">
            <a:avLst/>
          </a:prstGeom>
          <a:solidFill>
            <a:schemeClr val="accent4">
              <a:lumMod val="20000"/>
              <a:lumOff val="80000"/>
            </a:schemeClr>
          </a:solidFill>
          <a:ln w="9525">
            <a:solidFill>
              <a:srgbClr val="990099"/>
            </a:solidFill>
            <a:miter lim="800000"/>
            <a:headEnd/>
            <a:tailEnd/>
          </a:ln>
          <a:effectLst/>
        </p:spPr>
        <p:txBody>
          <a:bodyPr/>
          <a:lstStyle/>
          <a:p>
            <a:pPr marL="342900" indent="-342900">
              <a:spcBef>
                <a:spcPct val="20000"/>
              </a:spcBef>
              <a:buFontTx/>
              <a:buChar char="•"/>
              <a:defRPr/>
            </a:pPr>
            <a:r>
              <a:rPr lang="zh-CN" altLang="en-US" sz="2000" b="1" kern="0" dirty="0">
                <a:solidFill>
                  <a:srgbClr val="C00000"/>
                </a:solidFill>
                <a:latin typeface="Calibri" pitchFamily="34" charset="0"/>
                <a:ea typeface="华文楷体" pitchFamily="2" charset="-122"/>
                <a:cs typeface="Calibri" pitchFamily="34" charset="0"/>
              </a:rPr>
              <a:t>包含一部分内存数据的副本</a:t>
            </a:r>
            <a:endParaRPr lang="en-US" altLang="zh-CN" sz="2000" b="1" kern="0" dirty="0">
              <a:solidFill>
                <a:srgbClr val="C00000"/>
              </a:solidFill>
              <a:latin typeface="Calibri" pitchFamily="34" charset="0"/>
              <a:ea typeface="华文楷体" pitchFamily="2" charset="-122"/>
              <a:cs typeface="Calibri" pitchFamily="34" charset="0"/>
            </a:endParaRPr>
          </a:p>
          <a:p>
            <a:pPr marL="342900" indent="-342900">
              <a:spcBef>
                <a:spcPct val="20000"/>
              </a:spcBef>
              <a:buFontTx/>
              <a:buChar char="•"/>
              <a:defRPr/>
            </a:pPr>
            <a:r>
              <a:rPr lang="zh-CN" altLang="en-US" sz="2000" b="1" kern="0" dirty="0">
                <a:solidFill>
                  <a:srgbClr val="C00000"/>
                </a:solidFill>
                <a:latin typeface="Calibri" pitchFamily="34" charset="0"/>
                <a:ea typeface="华文楷体" pitchFamily="2" charset="-122"/>
                <a:cs typeface="Calibri" pitchFamily="34" charset="0"/>
              </a:rPr>
              <a:t>处理器读取（一个字节或字）时，先检查</a:t>
            </a:r>
            <a:r>
              <a:rPr lang="en-US" altLang="zh-CN" sz="2000" b="1" kern="0" dirty="0">
                <a:solidFill>
                  <a:srgbClr val="C00000"/>
                </a:solidFill>
                <a:latin typeface="Calibri" pitchFamily="34" charset="0"/>
                <a:ea typeface="华文楷体" pitchFamily="2" charset="-122"/>
                <a:cs typeface="Calibri" pitchFamily="34" charset="0"/>
              </a:rPr>
              <a:t>Cache</a:t>
            </a:r>
          </a:p>
          <a:p>
            <a:pPr marL="800100" lvl="1" indent="-342900">
              <a:spcBef>
                <a:spcPct val="20000"/>
              </a:spcBef>
              <a:buFont typeface="Wingdings" pitchFamily="2" charset="2"/>
              <a:buChar char="ü"/>
              <a:defRPr/>
            </a:pPr>
            <a:r>
              <a:rPr lang="zh-CN" altLang="en-US" sz="2000" b="1" kern="0" dirty="0">
                <a:solidFill>
                  <a:srgbClr val="C00000"/>
                </a:solidFill>
                <a:latin typeface="Calibri" pitchFamily="34" charset="0"/>
                <a:ea typeface="华文楷体" pitchFamily="2" charset="-122"/>
                <a:cs typeface="Calibri" pitchFamily="34" charset="0"/>
              </a:rPr>
              <a:t>在</a:t>
            </a:r>
            <a:r>
              <a:rPr lang="en-US" altLang="zh-CN" sz="2000" b="1" kern="0" dirty="0">
                <a:solidFill>
                  <a:srgbClr val="C00000"/>
                </a:solidFill>
                <a:latin typeface="Calibri" pitchFamily="34" charset="0"/>
                <a:ea typeface="华文楷体" pitchFamily="2" charset="-122"/>
                <a:cs typeface="Calibri" pitchFamily="34" charset="0"/>
              </a:rPr>
              <a:t>Cache</a:t>
            </a:r>
            <a:r>
              <a:rPr lang="zh-CN" altLang="en-US" sz="2000" b="1" kern="0" dirty="0">
                <a:solidFill>
                  <a:srgbClr val="C00000"/>
                </a:solidFill>
                <a:latin typeface="Calibri" pitchFamily="34" charset="0"/>
                <a:ea typeface="华文楷体" pitchFamily="2" charset="-122"/>
                <a:cs typeface="Calibri" pitchFamily="34" charset="0"/>
              </a:rPr>
              <a:t>中  或  不在</a:t>
            </a:r>
            <a:r>
              <a:rPr lang="en-US" altLang="zh-CN" sz="2000" b="1" kern="0" dirty="0">
                <a:solidFill>
                  <a:srgbClr val="C00000"/>
                </a:solidFill>
                <a:latin typeface="Calibri" pitchFamily="34" charset="0"/>
                <a:ea typeface="华文楷体" pitchFamily="2" charset="-122"/>
                <a:cs typeface="Calibri" pitchFamily="34" charset="0"/>
              </a:rPr>
              <a:t>Cache</a:t>
            </a:r>
            <a:r>
              <a:rPr lang="zh-CN" altLang="en-US" sz="2000" b="1" kern="0" dirty="0">
                <a:solidFill>
                  <a:srgbClr val="C00000"/>
                </a:solidFill>
                <a:latin typeface="Calibri" pitchFamily="34" charset="0"/>
                <a:ea typeface="华文楷体" pitchFamily="2" charset="-122"/>
                <a:cs typeface="Calibri" pitchFamily="34" charset="0"/>
              </a:rPr>
              <a:t>中</a:t>
            </a:r>
            <a:endParaRPr lang="en-US" sz="2000" b="1" kern="0" dirty="0">
              <a:solidFill>
                <a:srgbClr val="C00000"/>
              </a:solidFill>
              <a:latin typeface="Calibri" pitchFamily="34" charset="0"/>
              <a:ea typeface="华文楷体" pitchFamily="2" charset="-122"/>
              <a:cs typeface="Calibri" pitchFamily="34" charset="0"/>
            </a:endParaRPr>
          </a:p>
          <a:p>
            <a:pPr marL="342900" indent="-342900">
              <a:spcBef>
                <a:spcPct val="20000"/>
              </a:spcBef>
              <a:buFontTx/>
              <a:buChar char="•"/>
              <a:defRPr/>
            </a:pPr>
            <a:r>
              <a:rPr lang="zh-CN" altLang="en-US" sz="2000" b="1" kern="0" dirty="0">
                <a:solidFill>
                  <a:srgbClr val="C00000"/>
                </a:solidFill>
                <a:latin typeface="Calibri" pitchFamily="34" charset="0"/>
                <a:ea typeface="华文楷体" pitchFamily="2" charset="-122"/>
                <a:cs typeface="Calibri" pitchFamily="34" charset="0"/>
              </a:rPr>
              <a:t>一次从内存到</a:t>
            </a:r>
            <a:r>
              <a:rPr lang="en-US" altLang="zh-CN" sz="2000" b="1" kern="0" dirty="0">
                <a:solidFill>
                  <a:srgbClr val="C00000"/>
                </a:solidFill>
                <a:latin typeface="Calibri" pitchFamily="34" charset="0"/>
                <a:ea typeface="华文楷体" pitchFamily="2" charset="-122"/>
                <a:cs typeface="Calibri" pitchFamily="34" charset="0"/>
              </a:rPr>
              <a:t>Cache</a:t>
            </a:r>
            <a:r>
              <a:rPr lang="zh-CN" altLang="en-US" sz="2000" b="1" kern="0" dirty="0">
                <a:solidFill>
                  <a:srgbClr val="C00000"/>
                </a:solidFill>
                <a:latin typeface="Calibri" pitchFamily="34" charset="0"/>
                <a:ea typeface="华文楷体" pitchFamily="2" charset="-122"/>
                <a:cs typeface="Calibri" pitchFamily="34" charset="0"/>
              </a:rPr>
              <a:t>的数据读取</a:t>
            </a:r>
            <a:r>
              <a:rPr lang="en-US" altLang="zh-CN" sz="2000" b="1" kern="0" dirty="0">
                <a:solidFill>
                  <a:srgbClr val="C00000"/>
                </a:solidFill>
                <a:latin typeface="Calibri" pitchFamily="34" charset="0"/>
                <a:ea typeface="华文楷体" pitchFamily="2" charset="-122"/>
                <a:cs typeface="Calibri" pitchFamily="34" charset="0"/>
              </a:rPr>
              <a:t>(</a:t>
            </a:r>
            <a:r>
              <a:rPr lang="zh-CN" altLang="en-US" sz="2000" b="1" kern="0" dirty="0">
                <a:solidFill>
                  <a:srgbClr val="C00000"/>
                </a:solidFill>
                <a:latin typeface="Calibri" pitchFamily="34" charset="0"/>
                <a:ea typeface="华文楷体" pitchFamily="2" charset="-122"/>
                <a:cs typeface="Calibri" pitchFamily="34" charset="0"/>
              </a:rPr>
              <a:t>以</a:t>
            </a:r>
            <a:r>
              <a:rPr lang="en-US" altLang="zh-CN" sz="2000" b="1" kern="0" dirty="0">
                <a:solidFill>
                  <a:srgbClr val="C00000"/>
                </a:solidFill>
                <a:latin typeface="Calibri" pitchFamily="34" charset="0"/>
                <a:ea typeface="华文楷体" pitchFamily="2" charset="-122"/>
                <a:cs typeface="Calibri" pitchFamily="34" charset="0"/>
              </a:rPr>
              <a:t>Block</a:t>
            </a:r>
            <a:r>
              <a:rPr lang="zh-CN" altLang="en-US" sz="2000" b="1" kern="0" dirty="0">
                <a:solidFill>
                  <a:srgbClr val="C00000"/>
                </a:solidFill>
                <a:latin typeface="Calibri" pitchFamily="34" charset="0"/>
                <a:ea typeface="华文楷体" pitchFamily="2" charset="-122"/>
                <a:cs typeface="Calibri" pitchFamily="34" charset="0"/>
              </a:rPr>
              <a:t>为单位</a:t>
            </a:r>
            <a:r>
              <a:rPr lang="en-US" altLang="zh-CN" sz="2000" b="1" kern="0" dirty="0">
                <a:solidFill>
                  <a:srgbClr val="C00000"/>
                </a:solidFill>
                <a:latin typeface="Calibri" pitchFamily="34" charset="0"/>
                <a:ea typeface="华文楷体" pitchFamily="2" charset="-122"/>
                <a:cs typeface="Calibri" pitchFamily="34" charset="0"/>
              </a:rPr>
              <a:t>)</a:t>
            </a:r>
            <a:r>
              <a:rPr lang="zh-CN" altLang="en-US" sz="2000" b="1" kern="0" dirty="0">
                <a:solidFill>
                  <a:srgbClr val="C00000"/>
                </a:solidFill>
                <a:latin typeface="Calibri" pitchFamily="34" charset="0"/>
                <a:ea typeface="华文楷体" pitchFamily="2" charset="-122"/>
                <a:cs typeface="Calibri" pitchFamily="34" charset="0"/>
              </a:rPr>
              <a:t>，很可能满足多次读取需求</a:t>
            </a:r>
            <a:r>
              <a:rPr lang="en-US" altLang="zh-CN" sz="2000" b="1" kern="0" dirty="0">
                <a:solidFill>
                  <a:srgbClr val="C00000"/>
                </a:solidFill>
                <a:latin typeface="Calibri" pitchFamily="34" charset="0"/>
                <a:ea typeface="华文楷体" pitchFamily="2" charset="-122"/>
                <a:cs typeface="Calibri" pitchFamily="34" charset="0"/>
              </a:rPr>
              <a:t>(</a:t>
            </a:r>
            <a:r>
              <a:rPr lang="zh-CN" altLang="en-US" sz="2000" b="1" kern="0" dirty="0">
                <a:solidFill>
                  <a:srgbClr val="C00000"/>
                </a:solidFill>
                <a:latin typeface="Calibri" pitchFamily="34" charset="0"/>
                <a:ea typeface="华文楷体" pitchFamily="2" charset="-122"/>
                <a:cs typeface="Calibri" pitchFamily="34" charset="0"/>
              </a:rPr>
              <a:t>访问局部性原理</a:t>
            </a:r>
            <a:r>
              <a:rPr lang="en-US" altLang="zh-CN" sz="2000" b="1" kern="0" dirty="0">
                <a:solidFill>
                  <a:srgbClr val="C00000"/>
                </a:solidFill>
                <a:latin typeface="Calibri" pitchFamily="34" charset="0"/>
                <a:ea typeface="华文楷体" pitchFamily="2" charset="-122"/>
                <a:cs typeface="Calibri" pitchFamily="34" charset="0"/>
              </a:rPr>
              <a:t>)</a:t>
            </a:r>
            <a:endParaRPr lang="en-US" sz="2000" b="1" kern="0" dirty="0">
              <a:solidFill>
                <a:srgbClr val="C00000"/>
              </a:solidFill>
              <a:latin typeface="Calibri" pitchFamily="34" charset="0"/>
              <a:ea typeface="华文楷体" pitchFamily="2" charset="-122"/>
              <a:cs typeface="Calibri" pitchFamily="34" charset="0"/>
            </a:endParaRPr>
          </a:p>
        </p:txBody>
      </p:sp>
    </p:spTree>
    <p:extLst>
      <p:ext uri="{BB962C8B-B14F-4D97-AF65-F5344CB8AC3E}">
        <p14:creationId xmlns="" xmlns:p14="http://schemas.microsoft.com/office/powerpoint/2010/main" val="2925465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457200" y="274638"/>
            <a:ext cx="7467600" cy="994122"/>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高速缓存和内存</a:t>
            </a:r>
            <a:r>
              <a:rPr lang="en-US" altLang="zh-CN" sz="4000" dirty="0">
                <a:solidFill>
                  <a:schemeClr val="accent1">
                    <a:lumMod val="75000"/>
                  </a:schemeClr>
                </a:solidFill>
                <a:latin typeface="微软雅黑" pitchFamily="34" charset="-122"/>
                <a:ea typeface="微软雅黑" pitchFamily="34" charset="-122"/>
              </a:rPr>
              <a:t>(2/2)</a:t>
            </a:r>
            <a:endParaRPr lang="zh-CN" altLang="en-US" sz="4000" dirty="0">
              <a:solidFill>
                <a:schemeClr val="accent1">
                  <a:lumMod val="75000"/>
                </a:schemeClr>
              </a:solidFill>
              <a:latin typeface="微软雅黑" pitchFamily="34" charset="-122"/>
              <a:ea typeface="微软雅黑" pitchFamily="34" charset="-122"/>
            </a:endParaRPr>
          </a:p>
        </p:txBody>
      </p:sp>
      <p:pic>
        <p:nvPicPr>
          <p:cNvPr id="60419" name="Content Placeholder 3" descr="Fig01_17.gif"/>
          <p:cNvPicPr>
            <a:picLocks noChangeAspect="1"/>
          </p:cNvPicPr>
          <p:nvPr/>
        </p:nvPicPr>
        <p:blipFill>
          <a:blip r:embed="rId2" cstate="print">
            <a:extLst>
              <a:ext uri="{28A0092B-C50C-407E-A947-70E740481C1C}">
                <a14:useLocalDpi xmlns="" xmlns:a14="http://schemas.microsoft.com/office/drawing/2010/main" val="0"/>
              </a:ext>
            </a:extLst>
          </a:blip>
          <a:srcRect b="6046"/>
          <a:stretch>
            <a:fillRect/>
          </a:stretch>
        </p:blipFill>
        <p:spPr bwMode="auto">
          <a:xfrm>
            <a:off x="1177230" y="1612031"/>
            <a:ext cx="7715250" cy="491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20" name="TextBox 8"/>
          <p:cNvSpPr txBox="1">
            <a:spLocks noChangeArrowheads="1"/>
          </p:cNvSpPr>
          <p:nvPr/>
        </p:nvSpPr>
        <p:spPr bwMode="auto">
          <a:xfrm>
            <a:off x="1494358" y="4786313"/>
            <a:ext cx="40270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charset="-122"/>
              </a:defRPr>
            </a:lvl1pPr>
            <a:lvl2pPr marL="742950" indent="-285750" eaLnBrk="0" hangingPunct="0">
              <a:defRPr sz="4000">
                <a:solidFill>
                  <a:schemeClr val="tx1"/>
                </a:solidFill>
                <a:latin typeface="Arial" charset="0"/>
                <a:ea typeface="宋体" charset="-122"/>
              </a:defRPr>
            </a:lvl2pPr>
            <a:lvl3pPr marL="1143000" indent="-228600" eaLnBrk="0" hangingPunct="0">
              <a:defRPr sz="4000">
                <a:solidFill>
                  <a:schemeClr val="tx1"/>
                </a:solidFill>
                <a:latin typeface="Arial" charset="0"/>
                <a:ea typeface="宋体" charset="-122"/>
              </a:defRPr>
            </a:lvl3pPr>
            <a:lvl4pPr marL="1600200" indent="-228600" eaLnBrk="0" hangingPunct="0">
              <a:defRPr sz="4000">
                <a:solidFill>
                  <a:schemeClr val="tx1"/>
                </a:solidFill>
                <a:latin typeface="Arial" charset="0"/>
                <a:ea typeface="宋体" charset="-122"/>
              </a:defRPr>
            </a:lvl4pPr>
            <a:lvl5pPr marL="2057400" indent="-228600" eaLnBrk="0" hangingPunct="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en-US" altLang="zh-CN" sz="2400" b="1" dirty="0">
                <a:solidFill>
                  <a:srgbClr val="0000CC"/>
                </a:solidFill>
                <a:latin typeface="Calibri" pitchFamily="34" charset="0"/>
                <a:ea typeface="华文楷体" pitchFamily="2" charset="-122"/>
                <a:cs typeface="Calibri" pitchFamily="34" charset="0"/>
              </a:rPr>
              <a:t>Cache</a:t>
            </a:r>
            <a:r>
              <a:rPr lang="zh-CN" altLang="en-US" sz="2400" b="1" dirty="0">
                <a:solidFill>
                  <a:srgbClr val="0000CC"/>
                </a:solidFill>
                <a:latin typeface="Calibri" pitchFamily="34" charset="0"/>
                <a:ea typeface="华文楷体" pitchFamily="2" charset="-122"/>
                <a:cs typeface="Calibri" pitchFamily="34" charset="0"/>
              </a:rPr>
              <a:t>与内存之间的数据交互</a:t>
            </a:r>
          </a:p>
        </p:txBody>
      </p:sp>
    </p:spTree>
    <p:extLst>
      <p:ext uri="{BB962C8B-B14F-4D97-AF65-F5344CB8AC3E}">
        <p14:creationId xmlns="" xmlns:p14="http://schemas.microsoft.com/office/powerpoint/2010/main" val="14116481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zh-CN" altLang="en-US" sz="4000" dirty="0"/>
              <a:t>四、</a:t>
            </a:r>
            <a:r>
              <a:rPr lang="en-US" altLang="zh-CN" sz="4000" dirty="0"/>
              <a:t>I/O</a:t>
            </a:r>
            <a:r>
              <a:rPr lang="zh-CN" altLang="en-US" sz="4000" dirty="0"/>
              <a:t>访问技术</a:t>
            </a:r>
          </a:p>
        </p:txBody>
      </p:sp>
      <p:sp>
        <p:nvSpPr>
          <p:cNvPr id="61443" name="Rectangle 3"/>
          <p:cNvSpPr>
            <a:spLocks noGrp="1" noChangeArrowheads="1"/>
          </p:cNvSpPr>
          <p:nvPr>
            <p:ph idx="1"/>
          </p:nvPr>
        </p:nvSpPr>
        <p:spPr>
          <a:xfrm>
            <a:off x="1043608" y="1652736"/>
            <a:ext cx="7344816" cy="4800600"/>
          </a:xfrm>
        </p:spPr>
        <p:txBody>
          <a:bodyPr>
            <a:normAutofit/>
          </a:bodyPr>
          <a:lstStyle/>
          <a:p>
            <a:pPr marL="0" indent="0">
              <a:buNone/>
            </a:pPr>
            <a:r>
              <a:rPr lang="en-US" altLang="zh-CN" sz="2400" b="1" dirty="0"/>
              <a:t>I/O</a:t>
            </a:r>
            <a:r>
              <a:rPr lang="zh-CN" altLang="en-US" sz="2400" b="1" dirty="0"/>
              <a:t>控制使用下面几种技术：</a:t>
            </a:r>
            <a:endParaRPr lang="en-US" altLang="zh-CN" sz="2400" b="1" dirty="0"/>
          </a:p>
          <a:p>
            <a:pPr marL="0" indent="0">
              <a:buNone/>
            </a:pPr>
            <a:endParaRPr lang="zh-CN" altLang="en-US" sz="2400" b="1" dirty="0"/>
          </a:p>
          <a:p>
            <a:r>
              <a:rPr lang="zh-CN" altLang="en-US" sz="2400" b="1" dirty="0"/>
              <a:t>程序控制方式</a:t>
            </a:r>
          </a:p>
          <a:p>
            <a:r>
              <a:rPr lang="zh-CN" altLang="en-US" sz="2400" b="1" dirty="0"/>
              <a:t>中断驱动方式</a:t>
            </a:r>
          </a:p>
          <a:p>
            <a:r>
              <a:rPr lang="zh-CN" altLang="en-US" sz="2400" b="1" dirty="0"/>
              <a:t>直接存储器存取（</a:t>
            </a:r>
            <a:r>
              <a:rPr lang="en-US" altLang="zh-CN" sz="2400" b="1" dirty="0"/>
              <a:t>DMA</a:t>
            </a:r>
            <a:r>
              <a:rPr lang="zh-CN" altLang="en-US" sz="2400" b="1" dirty="0"/>
              <a:t>）方式</a:t>
            </a:r>
          </a:p>
        </p:txBody>
      </p:sp>
    </p:spTree>
    <p:extLst>
      <p:ext uri="{BB962C8B-B14F-4D97-AF65-F5344CB8AC3E}">
        <p14:creationId xmlns="" xmlns:p14="http://schemas.microsoft.com/office/powerpoint/2010/main" val="307905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US" altLang="zh-CN" sz="4000" dirty="0"/>
              <a:t>1.</a:t>
            </a:r>
            <a:r>
              <a:rPr lang="zh-CN" altLang="en-US" sz="4000" dirty="0"/>
              <a:t>程序控制</a:t>
            </a:r>
            <a:r>
              <a:rPr lang="en-US" altLang="zh-CN" sz="4000" dirty="0"/>
              <a:t>I/O</a:t>
            </a:r>
            <a:r>
              <a:rPr lang="zh-CN" altLang="en-US" sz="4000" dirty="0"/>
              <a:t>技术</a:t>
            </a:r>
          </a:p>
        </p:txBody>
      </p:sp>
      <p:sp>
        <p:nvSpPr>
          <p:cNvPr id="62467" name="Rectangle 3"/>
          <p:cNvSpPr>
            <a:spLocks noGrp="1" noChangeArrowheads="1"/>
          </p:cNvSpPr>
          <p:nvPr>
            <p:ph idx="1"/>
          </p:nvPr>
        </p:nvSpPr>
        <p:spPr>
          <a:xfrm>
            <a:off x="539552" y="1537408"/>
            <a:ext cx="7920880" cy="4987936"/>
          </a:xfrm>
        </p:spPr>
        <p:txBody>
          <a:bodyPr>
            <a:normAutofit/>
          </a:bodyPr>
          <a:lstStyle/>
          <a:p>
            <a:pPr>
              <a:lnSpc>
                <a:spcPct val="110000"/>
              </a:lnSpc>
              <a:spcBef>
                <a:spcPts val="0"/>
              </a:spcBef>
            </a:pPr>
            <a:r>
              <a:rPr lang="zh-CN" altLang="en-US" sz="2400" b="1" dirty="0"/>
              <a:t>由</a:t>
            </a:r>
            <a:r>
              <a:rPr lang="en-US" altLang="zh-CN" sz="2400" b="1" dirty="0"/>
              <a:t>CPU</a:t>
            </a:r>
            <a:r>
              <a:rPr lang="zh-CN" altLang="en-US" sz="2400" b="1" dirty="0"/>
              <a:t>提供</a:t>
            </a:r>
            <a:r>
              <a:rPr lang="en-US" altLang="zh-CN" sz="2400" b="1" dirty="0"/>
              <a:t>I/O</a:t>
            </a:r>
            <a:r>
              <a:rPr lang="zh-CN" altLang="en-US" sz="2400" b="1" dirty="0"/>
              <a:t>相关指令来实现</a:t>
            </a:r>
          </a:p>
          <a:p>
            <a:pPr>
              <a:lnSpc>
                <a:spcPct val="110000"/>
              </a:lnSpc>
              <a:spcBef>
                <a:spcPts val="0"/>
              </a:spcBef>
            </a:pPr>
            <a:r>
              <a:rPr lang="en-US" altLang="zh-CN" sz="2400" b="1" dirty="0">
                <a:solidFill>
                  <a:srgbClr val="C00000"/>
                </a:solidFill>
              </a:rPr>
              <a:t>I/O</a:t>
            </a:r>
            <a:r>
              <a:rPr lang="zh-CN" altLang="en-US" sz="2400" b="1" dirty="0">
                <a:solidFill>
                  <a:srgbClr val="C00000"/>
                </a:solidFill>
              </a:rPr>
              <a:t>处理单元</a:t>
            </a:r>
            <a:r>
              <a:rPr lang="zh-CN" altLang="en-US" sz="2400" b="1" dirty="0"/>
              <a:t>处理请求并设置</a:t>
            </a:r>
            <a:r>
              <a:rPr lang="en-US" altLang="zh-CN" sz="2400" b="1" dirty="0"/>
              <a:t>I/O</a:t>
            </a:r>
            <a:r>
              <a:rPr lang="zh-CN" altLang="en-US" sz="2400" b="1" dirty="0"/>
              <a:t>状态寄存器相关位</a:t>
            </a:r>
          </a:p>
          <a:p>
            <a:pPr>
              <a:lnSpc>
                <a:spcPct val="110000"/>
              </a:lnSpc>
              <a:spcBef>
                <a:spcPts val="0"/>
              </a:spcBef>
            </a:pPr>
            <a:r>
              <a:rPr lang="zh-CN" altLang="en-US" sz="2400" b="1" dirty="0"/>
              <a:t>不中断处理器，也不给处理器警告信息</a:t>
            </a:r>
          </a:p>
          <a:p>
            <a:pPr>
              <a:lnSpc>
                <a:spcPct val="110000"/>
              </a:lnSpc>
              <a:spcBef>
                <a:spcPts val="0"/>
              </a:spcBef>
            </a:pPr>
            <a:r>
              <a:rPr lang="en-US" altLang="zh-CN" sz="2400" b="1" dirty="0"/>
              <a:t>CPU</a:t>
            </a:r>
            <a:r>
              <a:rPr lang="zh-CN" altLang="en-US" sz="2400" b="1" dirty="0"/>
              <a:t>定期轮询</a:t>
            </a:r>
            <a:r>
              <a:rPr lang="en-US" altLang="zh-CN" sz="2400" b="1" dirty="0"/>
              <a:t>I/O</a:t>
            </a:r>
            <a:r>
              <a:rPr lang="zh-CN" altLang="en-US" sz="2400" b="1" dirty="0"/>
              <a:t>单元的状态，直到处理完毕</a:t>
            </a:r>
            <a:endParaRPr lang="en-US" altLang="zh-CN" sz="2400" b="1" dirty="0"/>
          </a:p>
          <a:p>
            <a:pPr marL="0" indent="0">
              <a:lnSpc>
                <a:spcPct val="110000"/>
              </a:lnSpc>
              <a:spcBef>
                <a:spcPts val="0"/>
              </a:spcBef>
              <a:buNone/>
            </a:pPr>
            <a:endParaRPr lang="zh-CN" altLang="en-US" sz="2400" b="1" dirty="0"/>
          </a:p>
          <a:p>
            <a:pPr>
              <a:lnSpc>
                <a:spcPct val="110000"/>
              </a:lnSpc>
              <a:spcBef>
                <a:spcPts val="0"/>
              </a:spcBef>
            </a:pPr>
            <a:r>
              <a:rPr lang="en-US" altLang="zh-CN" sz="2400" b="1" dirty="0"/>
              <a:t>I/O</a:t>
            </a:r>
            <a:r>
              <a:rPr lang="zh-CN" altLang="en-US" sz="2400" b="1" dirty="0"/>
              <a:t>软件包含直接操纵</a:t>
            </a:r>
            <a:r>
              <a:rPr lang="en-US" altLang="zh-CN" sz="2400" b="1" dirty="0"/>
              <a:t>I/O</a:t>
            </a:r>
            <a:r>
              <a:rPr lang="zh-CN" altLang="en-US" sz="2400" b="1" dirty="0"/>
              <a:t>的指令</a:t>
            </a:r>
          </a:p>
          <a:p>
            <a:pPr lvl="1">
              <a:lnSpc>
                <a:spcPct val="110000"/>
              </a:lnSpc>
              <a:spcBef>
                <a:spcPts val="0"/>
              </a:spcBef>
            </a:pPr>
            <a:r>
              <a:rPr lang="zh-CN" altLang="en-US" sz="2400" b="1" dirty="0"/>
              <a:t>控制指令</a:t>
            </a:r>
            <a:r>
              <a:rPr lang="en-US" altLang="zh-CN" sz="2400" b="1" dirty="0"/>
              <a:t>: </a:t>
            </a:r>
            <a:r>
              <a:rPr lang="zh-CN" altLang="en-US" sz="2400" b="1" dirty="0"/>
              <a:t>用于激活外设，并告诉它做什么</a:t>
            </a:r>
          </a:p>
          <a:p>
            <a:pPr lvl="1">
              <a:lnSpc>
                <a:spcPct val="110000"/>
              </a:lnSpc>
              <a:spcBef>
                <a:spcPts val="0"/>
              </a:spcBef>
            </a:pPr>
            <a:r>
              <a:rPr lang="zh-CN" altLang="en-US" sz="2400" b="1" dirty="0"/>
              <a:t>状态指令</a:t>
            </a:r>
            <a:r>
              <a:rPr lang="en-US" altLang="zh-CN" sz="2400" b="1" dirty="0"/>
              <a:t>: </a:t>
            </a:r>
            <a:r>
              <a:rPr lang="zh-CN" altLang="en-US" sz="2400" b="1" dirty="0"/>
              <a:t>用于测试</a:t>
            </a:r>
            <a:r>
              <a:rPr lang="en-US" altLang="zh-CN" sz="2400" b="1" dirty="0"/>
              <a:t>I/O</a:t>
            </a:r>
            <a:r>
              <a:rPr lang="zh-CN" altLang="en-US" sz="2400" b="1" dirty="0"/>
              <a:t>控制中的各种状态和条件</a:t>
            </a:r>
          </a:p>
          <a:p>
            <a:pPr lvl="1">
              <a:lnSpc>
                <a:spcPct val="110000"/>
              </a:lnSpc>
              <a:spcBef>
                <a:spcPts val="0"/>
              </a:spcBef>
            </a:pPr>
            <a:r>
              <a:rPr lang="zh-CN" altLang="en-US" sz="2400" b="1" dirty="0"/>
              <a:t>数据传送指令</a:t>
            </a:r>
            <a:r>
              <a:rPr lang="en-US" altLang="zh-CN" sz="2400" b="1" dirty="0"/>
              <a:t>: </a:t>
            </a:r>
            <a:r>
              <a:rPr lang="zh-CN" altLang="en-US" sz="2400" b="1" dirty="0"/>
              <a:t>用于在设备和主存之间来回传送数据</a:t>
            </a:r>
          </a:p>
          <a:p>
            <a:pPr>
              <a:lnSpc>
                <a:spcPct val="110000"/>
              </a:lnSpc>
              <a:spcBef>
                <a:spcPts val="0"/>
              </a:spcBef>
            </a:pPr>
            <a:r>
              <a:rPr lang="zh-CN" altLang="en-US" sz="2400" b="1" dirty="0"/>
              <a:t>主要问题：</a:t>
            </a:r>
            <a:r>
              <a:rPr lang="en-US" altLang="zh-CN" sz="2400" b="1" dirty="0"/>
              <a:t>CPU</a:t>
            </a:r>
            <a:r>
              <a:rPr lang="zh-CN" altLang="en-US" sz="2400" b="1" dirty="0"/>
              <a:t>必须关注</a:t>
            </a:r>
            <a:r>
              <a:rPr lang="en-US" altLang="zh-CN" sz="2400" b="1" dirty="0"/>
              <a:t>I/O</a:t>
            </a:r>
            <a:r>
              <a:rPr lang="zh-CN" altLang="en-US" sz="2400" b="1" dirty="0"/>
              <a:t>处理单元的状态，因而耗费大量时间轮询信息，降低了系统性能</a:t>
            </a:r>
          </a:p>
        </p:txBody>
      </p:sp>
    </p:spTree>
    <p:extLst>
      <p:ext uri="{BB962C8B-B14F-4D97-AF65-F5344CB8AC3E}">
        <p14:creationId xmlns="" xmlns:p14="http://schemas.microsoft.com/office/powerpoint/2010/main" val="3399890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i="1" dirty="0">
                <a:effectLst>
                  <a:outerShdw blurRad="38100" dist="38100" dir="2700000" algn="tl">
                    <a:srgbClr val="000000">
                      <a:alpha val="43137"/>
                    </a:srgbClr>
                  </a:outerShdw>
                </a:effectLst>
              </a:rPr>
              <a:t>这一部分很重要</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 xmlns:p14="http://schemas.microsoft.com/office/powerpoint/2010/main" val="3017331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en-US" altLang="zh-CN" sz="4000" dirty="0"/>
              <a:t>2.</a:t>
            </a:r>
            <a:r>
              <a:rPr lang="zh-CN" altLang="en-US" sz="4000" dirty="0"/>
              <a:t>中断驱动</a:t>
            </a:r>
            <a:r>
              <a:rPr lang="en-US" altLang="zh-CN" sz="4000" dirty="0"/>
              <a:t>I/O</a:t>
            </a:r>
            <a:r>
              <a:rPr lang="zh-CN" altLang="en-US" sz="4000" dirty="0"/>
              <a:t>技术</a:t>
            </a:r>
          </a:p>
        </p:txBody>
      </p:sp>
      <p:sp>
        <p:nvSpPr>
          <p:cNvPr id="63491" name="Rectangle 3"/>
          <p:cNvSpPr>
            <a:spLocks noGrp="1" noChangeArrowheads="1"/>
          </p:cNvSpPr>
          <p:nvPr>
            <p:ph idx="1"/>
          </p:nvPr>
        </p:nvSpPr>
        <p:spPr>
          <a:xfrm>
            <a:off x="539552" y="1679024"/>
            <a:ext cx="7756408" cy="4846320"/>
          </a:xfrm>
        </p:spPr>
        <p:txBody>
          <a:bodyPr>
            <a:normAutofit/>
          </a:bodyPr>
          <a:lstStyle/>
          <a:p>
            <a:r>
              <a:rPr lang="zh-CN" altLang="en-US" sz="2400" b="1" dirty="0"/>
              <a:t>为解决程序控制</a:t>
            </a:r>
            <a:r>
              <a:rPr lang="en-US" altLang="zh-CN" sz="2400" b="1" dirty="0"/>
              <a:t>I/O</a:t>
            </a:r>
            <a:r>
              <a:rPr lang="zh-CN" altLang="en-US" sz="2400" b="1" dirty="0"/>
              <a:t>方式的问题</a:t>
            </a:r>
          </a:p>
          <a:p>
            <a:pPr marL="0" indent="0">
              <a:buNone/>
            </a:pPr>
            <a:r>
              <a:rPr lang="zh-CN" altLang="en-US" sz="2400" b="1" dirty="0"/>
              <a:t>    让</a:t>
            </a:r>
            <a:r>
              <a:rPr lang="en-US" altLang="zh-CN" sz="2400" b="1" dirty="0"/>
              <a:t>CPU</a:t>
            </a:r>
            <a:r>
              <a:rPr lang="zh-CN" altLang="en-US" sz="2400" b="1" dirty="0"/>
              <a:t>从轮询任务中解放出来</a:t>
            </a:r>
          </a:p>
          <a:p>
            <a:pPr marL="0" indent="0">
              <a:buNone/>
            </a:pPr>
            <a:r>
              <a:rPr lang="zh-CN" altLang="en-US" sz="2400" b="1" dirty="0"/>
              <a:t>         </a:t>
            </a:r>
            <a:r>
              <a:rPr lang="zh-CN" altLang="en-US" sz="2400" b="1" dirty="0">
                <a:solidFill>
                  <a:srgbClr val="C00000"/>
                </a:solidFill>
              </a:rPr>
              <a:t>→</a:t>
            </a:r>
            <a:r>
              <a:rPr lang="zh-CN" altLang="en-US" sz="2400" b="1" dirty="0"/>
              <a:t>  使</a:t>
            </a:r>
            <a:r>
              <a:rPr lang="en-US" altLang="zh-CN" sz="2400" b="1" dirty="0">
                <a:solidFill>
                  <a:srgbClr val="0000CC"/>
                </a:solidFill>
              </a:rPr>
              <a:t>I/O</a:t>
            </a:r>
            <a:r>
              <a:rPr lang="zh-CN" altLang="en-US" sz="2400" b="1" dirty="0">
                <a:solidFill>
                  <a:srgbClr val="0000CC"/>
                </a:solidFill>
              </a:rPr>
              <a:t>操作和指令执行并行</a:t>
            </a:r>
            <a:r>
              <a:rPr lang="zh-CN" altLang="en-US" sz="2400" b="1" dirty="0"/>
              <a:t>起来</a:t>
            </a:r>
          </a:p>
          <a:p>
            <a:endParaRPr lang="zh-CN" altLang="en-US" sz="2400" b="1" dirty="0"/>
          </a:p>
          <a:p>
            <a:r>
              <a:rPr lang="zh-CN" altLang="en-US" sz="2400" b="1" dirty="0"/>
              <a:t>具体做法：</a:t>
            </a:r>
          </a:p>
          <a:p>
            <a:pPr marL="0" indent="0">
              <a:buNone/>
            </a:pPr>
            <a:r>
              <a:rPr lang="zh-CN" altLang="en-US" sz="2400" b="1" dirty="0"/>
              <a:t>    当</a:t>
            </a:r>
            <a:r>
              <a:rPr lang="en-US" altLang="zh-CN" sz="2400" b="1" dirty="0">
                <a:solidFill>
                  <a:srgbClr val="C00000"/>
                </a:solidFill>
              </a:rPr>
              <a:t>I/O</a:t>
            </a:r>
            <a:r>
              <a:rPr lang="zh-CN" altLang="en-US" sz="2400" b="1" dirty="0">
                <a:solidFill>
                  <a:srgbClr val="C00000"/>
                </a:solidFill>
              </a:rPr>
              <a:t>处理单元</a:t>
            </a:r>
            <a:r>
              <a:rPr lang="zh-CN" altLang="en-US" sz="2400" b="1" dirty="0"/>
              <a:t>准备好与设备交互的时候</a:t>
            </a:r>
          </a:p>
          <a:p>
            <a:pPr marL="0" indent="0">
              <a:buNone/>
            </a:pPr>
            <a:r>
              <a:rPr lang="zh-CN" altLang="en-US" sz="2400" b="1" dirty="0"/>
              <a:t>    通过物理信号通知</a:t>
            </a:r>
            <a:r>
              <a:rPr lang="en-US" altLang="zh-CN" sz="2400" b="1" dirty="0"/>
              <a:t>CPU</a:t>
            </a:r>
            <a:r>
              <a:rPr lang="zh-CN" altLang="en-US" sz="2400" b="1" dirty="0"/>
              <a:t>，即中断</a:t>
            </a:r>
            <a:r>
              <a:rPr lang="en-US" altLang="zh-CN" sz="2400" b="1" dirty="0"/>
              <a:t>CPU</a:t>
            </a:r>
            <a:r>
              <a:rPr lang="zh-CN" altLang="en-US" sz="2400" b="1" dirty="0"/>
              <a:t>的执行</a:t>
            </a:r>
          </a:p>
        </p:txBody>
      </p:sp>
    </p:spTree>
    <p:extLst>
      <p:ext uri="{BB962C8B-B14F-4D97-AF65-F5344CB8AC3E}">
        <p14:creationId xmlns="" xmlns:p14="http://schemas.microsoft.com/office/powerpoint/2010/main" val="1689064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01-06"/>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r="17523"/>
          <a:stretch/>
        </p:blipFill>
        <p:spPr bwMode="auto">
          <a:xfrm>
            <a:off x="3851920" y="4869160"/>
            <a:ext cx="5151764" cy="1944216"/>
          </a:xfrm>
          <a:prstGeom prst="rect">
            <a:avLst/>
          </a:prstGeom>
          <a:noFill/>
          <a:extLst>
            <a:ext uri="{909E8E84-426E-40DD-AFC4-6F175D3DCCD1}">
              <a14:hiddenFill xmlns="" xmlns:a14="http://schemas.microsoft.com/office/drawing/2010/main">
                <a:solidFill>
                  <a:srgbClr val="FFFFFF"/>
                </a:solidFill>
              </a14:hiddenFill>
            </a:ext>
          </a:extLst>
        </p:spPr>
      </p:pic>
      <p:sp>
        <p:nvSpPr>
          <p:cNvPr id="64514" name="Rectangle 2"/>
          <p:cNvSpPr>
            <a:spLocks noGrp="1" noChangeArrowheads="1"/>
          </p:cNvSpPr>
          <p:nvPr>
            <p:ph type="title"/>
          </p:nvPr>
        </p:nvSpPr>
        <p:spPr/>
        <p:txBody>
          <a:bodyPr>
            <a:normAutofit/>
          </a:bodyPr>
          <a:lstStyle/>
          <a:p>
            <a:r>
              <a:rPr lang="en-US" altLang="zh-CN" sz="4000" dirty="0"/>
              <a:t>3.DMA</a:t>
            </a:r>
            <a:r>
              <a:rPr lang="zh-CN" altLang="en-US" sz="4000" dirty="0"/>
              <a:t>技术（</a:t>
            </a:r>
            <a:r>
              <a:rPr lang="en-US" altLang="zh-CN" sz="4000" dirty="0"/>
              <a:t>1/3</a:t>
            </a:r>
            <a:r>
              <a:rPr lang="zh-CN" altLang="en-US" sz="4000" dirty="0"/>
              <a:t>）</a:t>
            </a:r>
          </a:p>
        </p:txBody>
      </p:sp>
      <p:sp>
        <p:nvSpPr>
          <p:cNvPr id="64515" name="Rectangle 3"/>
          <p:cNvSpPr>
            <a:spLocks noGrp="1" noChangeArrowheads="1"/>
          </p:cNvSpPr>
          <p:nvPr>
            <p:ph idx="1"/>
          </p:nvPr>
        </p:nvSpPr>
        <p:spPr>
          <a:xfrm>
            <a:off x="755576" y="1868760"/>
            <a:ext cx="7620000" cy="4800600"/>
          </a:xfrm>
        </p:spPr>
        <p:txBody>
          <a:bodyPr>
            <a:normAutofit/>
          </a:bodyPr>
          <a:lstStyle/>
          <a:p>
            <a:r>
              <a:rPr lang="zh-CN" altLang="en-US" sz="2400" b="1" dirty="0"/>
              <a:t>引入中断   提高了</a:t>
            </a:r>
            <a:r>
              <a:rPr lang="en-US" altLang="zh-CN" sz="2400" b="1" dirty="0"/>
              <a:t>CPU</a:t>
            </a:r>
            <a:r>
              <a:rPr lang="zh-CN" altLang="en-US" sz="2400" b="1" dirty="0"/>
              <a:t>处理</a:t>
            </a:r>
            <a:r>
              <a:rPr lang="en-US" altLang="zh-CN" sz="2400" b="1" dirty="0"/>
              <a:t>I/O</a:t>
            </a:r>
            <a:r>
              <a:rPr lang="zh-CN" altLang="en-US" sz="2400" b="1" dirty="0"/>
              <a:t>的效率</a:t>
            </a:r>
          </a:p>
          <a:p>
            <a:r>
              <a:rPr lang="zh-CN" altLang="en-US" sz="2400" b="1" dirty="0"/>
              <a:t>当</a:t>
            </a:r>
            <a:r>
              <a:rPr lang="en-US" altLang="zh-CN" sz="2400" b="1" dirty="0"/>
              <a:t>CPU</a:t>
            </a:r>
            <a:r>
              <a:rPr lang="zh-CN" altLang="en-US" sz="2400" b="1" dirty="0"/>
              <a:t>和</a:t>
            </a:r>
            <a:r>
              <a:rPr lang="en-US" altLang="zh-CN" sz="2400" b="1" dirty="0"/>
              <a:t>I/O</a:t>
            </a:r>
            <a:r>
              <a:rPr lang="zh-CN" altLang="en-US" sz="2400" b="1" dirty="0"/>
              <a:t>间传送数据时，效率仍旧不高</a:t>
            </a:r>
          </a:p>
          <a:p>
            <a:endParaRPr lang="zh-CN" altLang="en-US" sz="2400" b="1" dirty="0"/>
          </a:p>
          <a:p>
            <a:pPr marL="0" indent="0">
              <a:buNone/>
            </a:pPr>
            <a:r>
              <a:rPr lang="zh-CN" altLang="en-US" sz="2400" b="1" dirty="0"/>
              <a:t>解决方法：</a:t>
            </a:r>
          </a:p>
          <a:p>
            <a:r>
              <a:rPr lang="zh-CN" altLang="en-US" sz="2400" b="1" dirty="0"/>
              <a:t>直接存储器访问（</a:t>
            </a:r>
            <a:r>
              <a:rPr lang="en-US" altLang="zh-CN" sz="2400" b="1" dirty="0"/>
              <a:t>DMA</a:t>
            </a:r>
            <a:r>
              <a:rPr lang="zh-CN" altLang="en-US" sz="2400" b="1" dirty="0"/>
              <a:t>：</a:t>
            </a:r>
            <a:r>
              <a:rPr lang="en-US" altLang="zh-CN" sz="2400" b="1" dirty="0"/>
              <a:t>Direct Memory Access</a:t>
            </a:r>
            <a:r>
              <a:rPr lang="zh-CN" altLang="en-US" sz="2400" b="1" dirty="0"/>
              <a:t>）</a:t>
            </a:r>
          </a:p>
          <a:p>
            <a:r>
              <a:rPr lang="zh-CN" altLang="en-US" sz="2400" b="1" dirty="0"/>
              <a:t>通过系统总线中一独立控制单元</a:t>
            </a:r>
            <a:r>
              <a:rPr lang="en-US" altLang="zh-CN" sz="2400" b="1" dirty="0"/>
              <a:t>——DMA</a:t>
            </a:r>
            <a:r>
              <a:rPr lang="zh-CN" altLang="en-US" sz="2400" b="1" dirty="0"/>
              <a:t>控制器，自动控制成块数据在内存和</a:t>
            </a:r>
            <a:r>
              <a:rPr lang="en-US" altLang="zh-CN" sz="2400" b="1" dirty="0"/>
              <a:t>I/O</a:t>
            </a:r>
            <a:r>
              <a:rPr lang="zh-CN" altLang="en-US" sz="2400" b="1" dirty="0"/>
              <a:t>单元间的传送</a:t>
            </a:r>
          </a:p>
          <a:p>
            <a:r>
              <a:rPr lang="zh-CN" altLang="en-US" sz="2400" b="1" dirty="0"/>
              <a:t>提高了处理</a:t>
            </a:r>
            <a:r>
              <a:rPr lang="en-US" altLang="zh-CN" sz="2400" b="1" dirty="0"/>
              <a:t>I/O</a:t>
            </a:r>
            <a:r>
              <a:rPr lang="zh-CN" altLang="en-US" sz="2400" b="1" dirty="0"/>
              <a:t>的性能</a:t>
            </a:r>
          </a:p>
        </p:txBody>
      </p:sp>
      <p:sp>
        <p:nvSpPr>
          <p:cNvPr id="2" name="流程图: 资料带 1"/>
          <p:cNvSpPr/>
          <p:nvPr/>
        </p:nvSpPr>
        <p:spPr>
          <a:xfrm>
            <a:off x="922784" y="1196752"/>
            <a:ext cx="1152128" cy="648072"/>
          </a:xfrm>
          <a:prstGeom prst="flowChartPunchedTape">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rPr>
              <a:t>问题</a:t>
            </a:r>
          </a:p>
        </p:txBody>
      </p:sp>
    </p:spTree>
    <p:extLst>
      <p:ext uri="{BB962C8B-B14F-4D97-AF65-F5344CB8AC3E}">
        <p14:creationId xmlns="" xmlns:p14="http://schemas.microsoft.com/office/powerpoint/2010/main" val="2273765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zh-CN" sz="4000" dirty="0"/>
              <a:t>DMA</a:t>
            </a:r>
            <a:r>
              <a:rPr lang="zh-CN" altLang="en-US" sz="4000" dirty="0"/>
              <a:t>技术</a:t>
            </a:r>
            <a:r>
              <a:rPr lang="zh-CN" altLang="en-US" sz="4000" dirty="0">
                <a:sym typeface="Monotype Sorts" pitchFamily="2" charset="2"/>
              </a:rPr>
              <a:t>（</a:t>
            </a:r>
            <a:r>
              <a:rPr lang="en-US" altLang="zh-CN" sz="4000" dirty="0">
                <a:sym typeface="Monotype Sorts" pitchFamily="2" charset="2"/>
              </a:rPr>
              <a:t>2/3</a:t>
            </a:r>
            <a:r>
              <a:rPr lang="zh-CN" altLang="en-US" sz="4000" dirty="0">
                <a:sym typeface="Monotype Sorts" pitchFamily="2" charset="2"/>
              </a:rPr>
              <a:t>）</a:t>
            </a:r>
          </a:p>
        </p:txBody>
      </p:sp>
      <p:sp>
        <p:nvSpPr>
          <p:cNvPr id="65539" name="Rectangle 3"/>
          <p:cNvSpPr>
            <a:spLocks noGrp="1" noChangeArrowheads="1"/>
          </p:cNvSpPr>
          <p:nvPr>
            <p:ph idx="1"/>
          </p:nvPr>
        </p:nvSpPr>
        <p:spPr>
          <a:xfrm>
            <a:off x="899592" y="1556792"/>
            <a:ext cx="7355160" cy="4846320"/>
          </a:xfrm>
        </p:spPr>
        <p:txBody>
          <a:bodyPr>
            <a:normAutofit/>
          </a:bodyPr>
          <a:lstStyle/>
          <a:p>
            <a:pPr>
              <a:lnSpc>
                <a:spcPct val="110000"/>
              </a:lnSpc>
              <a:spcBef>
                <a:spcPts val="0"/>
              </a:spcBef>
            </a:pPr>
            <a:r>
              <a:rPr lang="zh-CN" altLang="en-US" sz="2400" b="1" dirty="0"/>
              <a:t>当</a:t>
            </a:r>
            <a:r>
              <a:rPr lang="en-US" altLang="zh-CN" sz="2400" b="1" dirty="0"/>
              <a:t>CPU</a:t>
            </a:r>
            <a:r>
              <a:rPr lang="zh-CN" altLang="en-US" sz="2400" b="1" dirty="0"/>
              <a:t>需要读写一整块数据时</a:t>
            </a:r>
          </a:p>
          <a:p>
            <a:pPr marL="0" indent="0">
              <a:lnSpc>
                <a:spcPct val="110000"/>
              </a:lnSpc>
              <a:spcBef>
                <a:spcPts val="0"/>
              </a:spcBef>
              <a:buNone/>
            </a:pPr>
            <a:r>
              <a:rPr lang="zh-CN" altLang="en-US" sz="2400" b="1" dirty="0"/>
              <a:t>    给</a:t>
            </a:r>
            <a:r>
              <a:rPr lang="en-US" altLang="zh-CN" sz="2400" b="1" dirty="0"/>
              <a:t>DMA</a:t>
            </a:r>
            <a:r>
              <a:rPr lang="zh-CN" altLang="en-US" sz="2400" b="1" dirty="0"/>
              <a:t>控制单元发送一条命令</a:t>
            </a:r>
          </a:p>
          <a:p>
            <a:pPr marL="0" indent="0">
              <a:lnSpc>
                <a:spcPct val="110000"/>
              </a:lnSpc>
              <a:spcBef>
                <a:spcPts val="0"/>
              </a:spcBef>
              <a:buNone/>
            </a:pPr>
            <a:r>
              <a:rPr lang="zh-CN" altLang="en-US" sz="2400" b="1" dirty="0"/>
              <a:t>    包含：是否请求一次读或写，</a:t>
            </a:r>
            <a:r>
              <a:rPr lang="en-US" altLang="zh-CN" sz="2400" b="1" dirty="0"/>
              <a:t>I/O</a:t>
            </a:r>
            <a:r>
              <a:rPr lang="zh-CN" altLang="en-US" sz="2400" b="1" dirty="0"/>
              <a:t>设备的编址，开始读或写的内存编址，需要传送的数据长度等信息</a:t>
            </a:r>
          </a:p>
          <a:p>
            <a:pPr>
              <a:lnSpc>
                <a:spcPct val="110000"/>
              </a:lnSpc>
              <a:spcBef>
                <a:spcPts val="0"/>
              </a:spcBef>
            </a:pPr>
            <a:endParaRPr lang="zh-CN" altLang="en-US" sz="2400" b="1" dirty="0"/>
          </a:p>
          <a:p>
            <a:pPr>
              <a:lnSpc>
                <a:spcPct val="110000"/>
              </a:lnSpc>
              <a:spcBef>
                <a:spcPts val="0"/>
              </a:spcBef>
            </a:pPr>
            <a:r>
              <a:rPr lang="en-US" altLang="zh-CN" sz="2400" b="1" dirty="0"/>
              <a:t>CPU</a:t>
            </a:r>
            <a:r>
              <a:rPr lang="zh-CN" altLang="en-US" sz="2400" b="1" dirty="0"/>
              <a:t>发送完命令后就可处理其他事情</a:t>
            </a:r>
          </a:p>
          <a:p>
            <a:pPr marL="0" indent="0">
              <a:lnSpc>
                <a:spcPct val="110000"/>
              </a:lnSpc>
              <a:spcBef>
                <a:spcPts val="0"/>
              </a:spcBef>
              <a:buNone/>
            </a:pPr>
            <a:r>
              <a:rPr lang="zh-CN" altLang="en-US" sz="2400" b="1" dirty="0"/>
              <a:t>     </a:t>
            </a:r>
            <a:r>
              <a:rPr lang="en-US" altLang="zh-CN" sz="2400" b="1" dirty="0"/>
              <a:t>DMA</a:t>
            </a:r>
            <a:r>
              <a:rPr lang="zh-CN" altLang="en-US" sz="2400" b="1" dirty="0"/>
              <a:t>控制器将自动完成数据的传送</a:t>
            </a:r>
          </a:p>
          <a:p>
            <a:pPr marL="0" indent="0">
              <a:lnSpc>
                <a:spcPct val="110000"/>
              </a:lnSpc>
              <a:spcBef>
                <a:spcPts val="0"/>
              </a:spcBef>
              <a:buNone/>
            </a:pPr>
            <a:r>
              <a:rPr lang="zh-CN" altLang="en-US" sz="2400" b="1" dirty="0"/>
              <a:t>    当传送过程完成后， </a:t>
            </a:r>
            <a:r>
              <a:rPr lang="en-US" altLang="zh-CN" sz="2400" b="1" dirty="0"/>
              <a:t>DMA</a:t>
            </a:r>
            <a:r>
              <a:rPr lang="zh-CN" altLang="en-US" sz="2400" b="1" dirty="0"/>
              <a:t>控制器给</a:t>
            </a:r>
            <a:r>
              <a:rPr lang="en-US" altLang="zh-CN" sz="2400" b="1" dirty="0"/>
              <a:t>CPU</a:t>
            </a:r>
            <a:r>
              <a:rPr lang="zh-CN" altLang="en-US" sz="2400" b="1" dirty="0"/>
              <a:t>发一个中断，</a:t>
            </a:r>
            <a:r>
              <a:rPr lang="en-US" altLang="zh-CN" sz="2400" b="1" dirty="0"/>
              <a:t>CPU</a:t>
            </a:r>
            <a:r>
              <a:rPr lang="zh-CN" altLang="en-US" sz="2400" b="1" dirty="0"/>
              <a:t>只在开始传送和传送结束时进行关注</a:t>
            </a:r>
          </a:p>
        </p:txBody>
      </p:sp>
    </p:spTree>
    <p:extLst>
      <p:ext uri="{BB962C8B-B14F-4D97-AF65-F5344CB8AC3E}">
        <p14:creationId xmlns="" xmlns:p14="http://schemas.microsoft.com/office/powerpoint/2010/main" val="272322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5539">
                                            <p:txEl>
                                              <p:pRg st="1" end="1"/>
                                            </p:txEl>
                                          </p:spTgt>
                                        </p:tgtEl>
                                        <p:attrNameLst>
                                          <p:attrName>style.color</p:attrName>
                                        </p:attrNameLst>
                                      </p:cBhvr>
                                      <p:to>
                                        <a:srgbClr val="C00000"/>
                                      </p:to>
                                    </p:animClr>
                                    <p:animClr clrSpc="rgb" dir="cw">
                                      <p:cBhvr>
                                        <p:cTn id="7" dur="500" fill="hold"/>
                                        <p:tgtEl>
                                          <p:spTgt spid="65539">
                                            <p:txEl>
                                              <p:pRg st="1" end="1"/>
                                            </p:txEl>
                                          </p:spTgt>
                                        </p:tgtEl>
                                        <p:attrNameLst>
                                          <p:attrName>fillcolor</p:attrName>
                                        </p:attrNameLst>
                                      </p:cBhvr>
                                      <p:to>
                                        <a:srgbClr val="C00000"/>
                                      </p:to>
                                    </p:animClr>
                                    <p:set>
                                      <p:cBhvr>
                                        <p:cTn id="8" dur="500" fill="hold"/>
                                        <p:tgtEl>
                                          <p:spTgt spid="65539">
                                            <p:txEl>
                                              <p:pRg st="1" end="1"/>
                                            </p:txEl>
                                          </p:spTgt>
                                        </p:tgtEl>
                                        <p:attrNameLst>
                                          <p:attrName>fill.type</p:attrName>
                                        </p:attrNameLst>
                                      </p:cBhvr>
                                      <p:to>
                                        <p:strVal val="solid"/>
                                      </p:to>
                                    </p:set>
                                    <p:set>
                                      <p:cBhvr>
                                        <p:cTn id="9" dur="500" fill="hold"/>
                                        <p:tgtEl>
                                          <p:spTgt spid="65539">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5539">
                                            <p:txEl>
                                              <p:pRg st="5" end="5"/>
                                            </p:txEl>
                                          </p:spTgt>
                                        </p:tgtEl>
                                        <p:attrNameLst>
                                          <p:attrName>style.color</p:attrName>
                                        </p:attrNameLst>
                                      </p:cBhvr>
                                      <p:to>
                                        <a:srgbClr val="C00000"/>
                                      </p:to>
                                    </p:animClr>
                                    <p:animClr clrSpc="rgb" dir="cw">
                                      <p:cBhvr>
                                        <p:cTn id="14" dur="500" fill="hold"/>
                                        <p:tgtEl>
                                          <p:spTgt spid="65539">
                                            <p:txEl>
                                              <p:pRg st="5" end="5"/>
                                            </p:txEl>
                                          </p:spTgt>
                                        </p:tgtEl>
                                        <p:attrNameLst>
                                          <p:attrName>fillcolor</p:attrName>
                                        </p:attrNameLst>
                                      </p:cBhvr>
                                      <p:to>
                                        <a:srgbClr val="C00000"/>
                                      </p:to>
                                    </p:animClr>
                                    <p:set>
                                      <p:cBhvr>
                                        <p:cTn id="15" dur="500" fill="hold"/>
                                        <p:tgtEl>
                                          <p:spTgt spid="65539">
                                            <p:txEl>
                                              <p:pRg st="5" end="5"/>
                                            </p:txEl>
                                          </p:spTgt>
                                        </p:tgtEl>
                                        <p:attrNameLst>
                                          <p:attrName>fill.type</p:attrName>
                                        </p:attrNameLst>
                                      </p:cBhvr>
                                      <p:to>
                                        <p:strVal val="solid"/>
                                      </p:to>
                                    </p:set>
                                    <p:set>
                                      <p:cBhvr>
                                        <p:cTn id="16" dur="500" fill="hold"/>
                                        <p:tgtEl>
                                          <p:spTgt spid="65539">
                                            <p:txEl>
                                              <p:pRg st="5" end="5"/>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65539">
                                            <p:txEl>
                                              <p:pRg st="6" end="6"/>
                                            </p:txEl>
                                          </p:spTgt>
                                        </p:tgtEl>
                                        <p:attrNameLst>
                                          <p:attrName>style.visibility</p:attrName>
                                        </p:attrNameLst>
                                      </p:cBhvr>
                                      <p:to>
                                        <p:strVal val="visible"/>
                                      </p:to>
                                    </p:set>
                                    <p:animEffect transition="in" filter="wipe(down)">
                                      <p:cBhvr>
                                        <p:cTn id="21" dur="580">
                                          <p:stCondLst>
                                            <p:cond delay="0"/>
                                          </p:stCondLst>
                                        </p:cTn>
                                        <p:tgtEl>
                                          <p:spTgt spid="65539">
                                            <p:txEl>
                                              <p:pRg st="6" end="6"/>
                                            </p:txEl>
                                          </p:spTgt>
                                        </p:tgtEl>
                                      </p:cBhvr>
                                    </p:animEffect>
                                    <p:anim calcmode="lin" valueType="num">
                                      <p:cBhvr>
                                        <p:cTn id="22" dur="1822" tmFilter="0,0; 0.14,0.36; 0.43,0.73; 0.71,0.91; 1.0,1.0">
                                          <p:stCondLst>
                                            <p:cond delay="0"/>
                                          </p:stCondLst>
                                        </p:cTn>
                                        <p:tgtEl>
                                          <p:spTgt spid="65539">
                                            <p:txEl>
                                              <p:pRg st="6" end="6"/>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5539">
                                            <p:txEl>
                                              <p:pRg st="6" end="6"/>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5539">
                                            <p:txEl>
                                              <p:pRg st="6" end="6"/>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5539">
                                            <p:txEl>
                                              <p:pRg st="6" end="6"/>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5539">
                                            <p:txEl>
                                              <p:pRg st="6" end="6"/>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65539">
                                            <p:txEl>
                                              <p:pRg st="6" end="6"/>
                                            </p:txEl>
                                          </p:spTgt>
                                        </p:tgtEl>
                                      </p:cBhvr>
                                      <p:to x="100000" y="60000"/>
                                    </p:animScale>
                                    <p:animScale>
                                      <p:cBhvr>
                                        <p:cTn id="28" dur="166" decel="50000">
                                          <p:stCondLst>
                                            <p:cond delay="676"/>
                                          </p:stCondLst>
                                        </p:cTn>
                                        <p:tgtEl>
                                          <p:spTgt spid="65539">
                                            <p:txEl>
                                              <p:pRg st="6" end="6"/>
                                            </p:txEl>
                                          </p:spTgt>
                                        </p:tgtEl>
                                      </p:cBhvr>
                                      <p:to x="100000" y="100000"/>
                                    </p:animScale>
                                    <p:animScale>
                                      <p:cBhvr>
                                        <p:cTn id="29" dur="26">
                                          <p:stCondLst>
                                            <p:cond delay="1312"/>
                                          </p:stCondLst>
                                        </p:cTn>
                                        <p:tgtEl>
                                          <p:spTgt spid="65539">
                                            <p:txEl>
                                              <p:pRg st="6" end="6"/>
                                            </p:txEl>
                                          </p:spTgt>
                                        </p:tgtEl>
                                      </p:cBhvr>
                                      <p:to x="100000" y="80000"/>
                                    </p:animScale>
                                    <p:animScale>
                                      <p:cBhvr>
                                        <p:cTn id="30" dur="166" decel="50000">
                                          <p:stCondLst>
                                            <p:cond delay="1338"/>
                                          </p:stCondLst>
                                        </p:cTn>
                                        <p:tgtEl>
                                          <p:spTgt spid="65539">
                                            <p:txEl>
                                              <p:pRg st="6" end="6"/>
                                            </p:txEl>
                                          </p:spTgt>
                                        </p:tgtEl>
                                      </p:cBhvr>
                                      <p:to x="100000" y="100000"/>
                                    </p:animScale>
                                    <p:animScale>
                                      <p:cBhvr>
                                        <p:cTn id="31" dur="26">
                                          <p:stCondLst>
                                            <p:cond delay="1642"/>
                                          </p:stCondLst>
                                        </p:cTn>
                                        <p:tgtEl>
                                          <p:spTgt spid="65539">
                                            <p:txEl>
                                              <p:pRg st="6" end="6"/>
                                            </p:txEl>
                                          </p:spTgt>
                                        </p:tgtEl>
                                      </p:cBhvr>
                                      <p:to x="100000" y="90000"/>
                                    </p:animScale>
                                    <p:animScale>
                                      <p:cBhvr>
                                        <p:cTn id="32" dur="166" decel="50000">
                                          <p:stCondLst>
                                            <p:cond delay="1668"/>
                                          </p:stCondLst>
                                        </p:cTn>
                                        <p:tgtEl>
                                          <p:spTgt spid="65539">
                                            <p:txEl>
                                              <p:pRg st="6" end="6"/>
                                            </p:txEl>
                                          </p:spTgt>
                                        </p:tgtEl>
                                      </p:cBhvr>
                                      <p:to x="100000" y="100000"/>
                                    </p:animScale>
                                    <p:animScale>
                                      <p:cBhvr>
                                        <p:cTn id="33" dur="26">
                                          <p:stCondLst>
                                            <p:cond delay="1808"/>
                                          </p:stCondLst>
                                        </p:cTn>
                                        <p:tgtEl>
                                          <p:spTgt spid="65539">
                                            <p:txEl>
                                              <p:pRg st="6" end="6"/>
                                            </p:txEl>
                                          </p:spTgt>
                                        </p:tgtEl>
                                      </p:cBhvr>
                                      <p:to x="100000" y="95000"/>
                                    </p:animScale>
                                    <p:animScale>
                                      <p:cBhvr>
                                        <p:cTn id="34" dur="166" decel="50000">
                                          <p:stCondLst>
                                            <p:cond delay="1834"/>
                                          </p:stCondLst>
                                        </p:cTn>
                                        <p:tgtEl>
                                          <p:spTgt spid="65539">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p:txBody>
          <a:bodyPr>
            <a:normAutofit/>
          </a:bodyPr>
          <a:lstStyle/>
          <a:p>
            <a:r>
              <a:rPr lang="en-US" altLang="zh-CN" sz="4000" dirty="0"/>
              <a:t>DMA</a:t>
            </a:r>
            <a:r>
              <a:rPr lang="zh-CN" altLang="en-US" sz="4000" dirty="0"/>
              <a:t>技术</a:t>
            </a:r>
            <a:r>
              <a:rPr lang="zh-CN" altLang="en-US" sz="4000" dirty="0">
                <a:sym typeface="Monotype Sorts" pitchFamily="2" charset="2"/>
              </a:rPr>
              <a:t>（</a:t>
            </a:r>
            <a:r>
              <a:rPr lang="en-US" altLang="zh-CN" sz="4000" dirty="0">
                <a:sym typeface="Monotype Sorts" pitchFamily="2" charset="2"/>
              </a:rPr>
              <a:t>3/3</a:t>
            </a:r>
            <a:r>
              <a:rPr lang="zh-CN" altLang="en-US" sz="4000" dirty="0">
                <a:sym typeface="Monotype Sorts" pitchFamily="2" charset="2"/>
              </a:rPr>
              <a:t>）</a:t>
            </a:r>
          </a:p>
        </p:txBody>
      </p:sp>
      <p:sp>
        <p:nvSpPr>
          <p:cNvPr id="66562" name="Rectangle 2"/>
          <p:cNvSpPr>
            <a:spLocks noGrp="1" noChangeArrowheads="1"/>
          </p:cNvSpPr>
          <p:nvPr>
            <p:ph idx="1"/>
          </p:nvPr>
        </p:nvSpPr>
        <p:spPr>
          <a:xfrm>
            <a:off x="1034360" y="1580728"/>
            <a:ext cx="7498080" cy="4800600"/>
          </a:xfrm>
        </p:spPr>
        <p:txBody>
          <a:bodyPr>
            <a:normAutofit/>
          </a:bodyPr>
          <a:lstStyle/>
          <a:p>
            <a:pPr>
              <a:spcBef>
                <a:spcPts val="0"/>
              </a:spcBef>
              <a:spcAft>
                <a:spcPts val="600"/>
              </a:spcAft>
            </a:pPr>
            <a:r>
              <a:rPr lang="en-US" altLang="zh-CN" sz="2400" b="1" dirty="0"/>
              <a:t>CPU</a:t>
            </a:r>
            <a:r>
              <a:rPr lang="zh-CN" altLang="en-US" sz="2400" b="1" dirty="0"/>
              <a:t>和</a:t>
            </a:r>
            <a:r>
              <a:rPr lang="en-US" altLang="zh-CN" sz="2400" b="1" dirty="0"/>
              <a:t>DMA</a:t>
            </a:r>
            <a:r>
              <a:rPr lang="zh-CN" altLang="en-US" sz="2400" b="1" dirty="0"/>
              <a:t>传送不完全并行</a:t>
            </a:r>
          </a:p>
          <a:p>
            <a:pPr marL="0" indent="0">
              <a:spcBef>
                <a:spcPts val="0"/>
              </a:spcBef>
              <a:spcAft>
                <a:spcPts val="600"/>
              </a:spcAft>
              <a:buNone/>
            </a:pPr>
            <a:r>
              <a:rPr lang="zh-CN" altLang="en-US" sz="2400" b="1" dirty="0"/>
              <a:t>   因为    会有总线竞争的情况发生</a:t>
            </a:r>
          </a:p>
          <a:p>
            <a:pPr lvl="1">
              <a:spcBef>
                <a:spcPts val="0"/>
              </a:spcBef>
              <a:spcAft>
                <a:spcPts val="600"/>
              </a:spcAft>
            </a:pPr>
            <a:r>
              <a:rPr lang="zh-CN" altLang="en-US" b="1" dirty="0"/>
              <a:t>  </a:t>
            </a:r>
            <a:r>
              <a:rPr lang="en-US" altLang="zh-CN" sz="2400" b="1" dirty="0"/>
              <a:t>CPU</a:t>
            </a:r>
            <a:r>
              <a:rPr lang="zh-CN" altLang="en-US" sz="2400" b="1" dirty="0"/>
              <a:t>用总线时可能稍作等待</a:t>
            </a:r>
          </a:p>
          <a:p>
            <a:pPr lvl="1">
              <a:spcBef>
                <a:spcPts val="0"/>
              </a:spcBef>
              <a:spcAft>
                <a:spcPts val="600"/>
              </a:spcAft>
            </a:pPr>
            <a:r>
              <a:rPr lang="zh-CN" altLang="en-US" sz="2400" b="1" dirty="0"/>
              <a:t>  不会引起中断</a:t>
            </a:r>
          </a:p>
          <a:p>
            <a:pPr lvl="1">
              <a:spcBef>
                <a:spcPts val="0"/>
              </a:spcBef>
              <a:spcAft>
                <a:spcPts val="600"/>
              </a:spcAft>
            </a:pPr>
            <a:r>
              <a:rPr lang="zh-CN" altLang="en-US" sz="2400" b="1" dirty="0"/>
              <a:t>  不引起程序上下文的保存</a:t>
            </a:r>
          </a:p>
          <a:p>
            <a:pPr>
              <a:spcBef>
                <a:spcPts val="0"/>
              </a:spcBef>
              <a:spcAft>
                <a:spcPts val="600"/>
              </a:spcAft>
            </a:pPr>
            <a:r>
              <a:rPr lang="zh-CN" altLang="en-US" sz="2400" b="1" dirty="0"/>
              <a:t>通常过程只有一个总线周期</a:t>
            </a:r>
          </a:p>
          <a:p>
            <a:pPr>
              <a:spcBef>
                <a:spcPts val="0"/>
              </a:spcBef>
              <a:spcAft>
                <a:spcPts val="600"/>
              </a:spcAft>
            </a:pPr>
            <a:r>
              <a:rPr lang="zh-CN" altLang="en-US" sz="2400" b="1" dirty="0"/>
              <a:t>在</a:t>
            </a:r>
            <a:r>
              <a:rPr lang="en-US" altLang="zh-CN" sz="2400" b="1" dirty="0"/>
              <a:t>DMA</a:t>
            </a:r>
            <a:r>
              <a:rPr lang="zh-CN" altLang="en-US" sz="2400" b="1" dirty="0"/>
              <a:t>传送时，</a:t>
            </a:r>
            <a:r>
              <a:rPr lang="en-US" altLang="zh-CN" sz="2400" b="1" dirty="0"/>
              <a:t>CPU</a:t>
            </a:r>
            <a:r>
              <a:rPr lang="zh-CN" altLang="en-US" sz="2400" b="1" dirty="0"/>
              <a:t>访问总线速度会变慢</a:t>
            </a:r>
          </a:p>
          <a:p>
            <a:pPr>
              <a:spcBef>
                <a:spcPts val="0"/>
              </a:spcBef>
              <a:spcAft>
                <a:spcPts val="600"/>
              </a:spcAft>
            </a:pPr>
            <a:r>
              <a:rPr lang="zh-CN" altLang="en-US" sz="2400" b="1" dirty="0"/>
              <a:t>对于大量数据</a:t>
            </a:r>
            <a:r>
              <a:rPr lang="en-US" altLang="zh-CN" sz="2400" b="1" dirty="0"/>
              <a:t>I/O</a:t>
            </a:r>
            <a:r>
              <a:rPr lang="zh-CN" altLang="en-US" sz="2400" b="1" dirty="0"/>
              <a:t>传送，</a:t>
            </a:r>
            <a:r>
              <a:rPr lang="en-US" altLang="zh-CN" sz="2400" b="1" dirty="0"/>
              <a:t>DMA</a:t>
            </a:r>
            <a:r>
              <a:rPr lang="zh-CN" altLang="en-US" sz="2400" b="1" dirty="0"/>
              <a:t>技术是很有价值</a:t>
            </a:r>
          </a:p>
        </p:txBody>
      </p:sp>
    </p:spTree>
    <p:extLst>
      <p:ext uri="{BB962C8B-B14F-4D97-AF65-F5344CB8AC3E}">
        <p14:creationId xmlns="" xmlns:p14="http://schemas.microsoft.com/office/powerpoint/2010/main" val="21681656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2904" y="3003029"/>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操作系统运行机制</a:t>
            </a:r>
          </a:p>
        </p:txBody>
      </p:sp>
      <p:sp>
        <p:nvSpPr>
          <p:cNvPr id="3" name="文本占位符 2"/>
          <p:cNvSpPr>
            <a:spLocks noGrp="1"/>
          </p:cNvSpPr>
          <p:nvPr>
            <p:ph type="body" idx="1"/>
          </p:nvPr>
        </p:nvSpPr>
        <p:spPr>
          <a:xfrm>
            <a:off x="722313" y="1643062"/>
            <a:ext cx="7772400" cy="1178776"/>
          </a:xfrm>
        </p:spPr>
        <p:txBody>
          <a:bodyPr anchor="ctr">
            <a:normAutofit/>
          </a:bodyPr>
          <a:lstStyle/>
          <a:p>
            <a:pPr algn="r"/>
            <a:r>
              <a:rPr lang="zh-CN" altLang="en-US" sz="3200" b="1" i="1" dirty="0">
                <a:solidFill>
                  <a:schemeClr val="tx2">
                    <a:lumMod val="75000"/>
                  </a:schemeClr>
                </a:solidFill>
              </a:rPr>
              <a:t>系统调用的作用</a:t>
            </a:r>
          </a:p>
        </p:txBody>
      </p:sp>
    </p:spTree>
    <p:extLst>
      <p:ext uri="{BB962C8B-B14F-4D97-AF65-F5344CB8AC3E}">
        <p14:creationId xmlns="" xmlns:p14="http://schemas.microsoft.com/office/powerpoint/2010/main" val="2888519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7544" y="274638"/>
            <a:ext cx="7498080" cy="850106"/>
          </a:xfrm>
        </p:spPr>
        <p:txBody>
          <a:bodyPr>
            <a:normAutofit/>
          </a:bodyPr>
          <a:lstStyle/>
          <a:p>
            <a:pPr algn="l"/>
            <a:r>
              <a:rPr lang="zh-CN" altLang="en-US" sz="4000" dirty="0"/>
              <a:t>系统调用</a:t>
            </a:r>
            <a:r>
              <a:rPr lang="en-US" altLang="zh-CN" sz="4000" dirty="0"/>
              <a:t>(System call)</a:t>
            </a:r>
            <a:endParaRPr lang="zh-CN" altLang="en-US" sz="4000" dirty="0"/>
          </a:p>
        </p:txBody>
      </p:sp>
      <p:graphicFrame>
        <p:nvGraphicFramePr>
          <p:cNvPr id="3" name="图示 2"/>
          <p:cNvGraphicFramePr/>
          <p:nvPr>
            <p:extLst/>
          </p:nvPr>
        </p:nvGraphicFramePr>
        <p:xfrm>
          <a:off x="-540568" y="1274696"/>
          <a:ext cx="6096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292080" y="1796819"/>
            <a:ext cx="2880320" cy="1344149"/>
          </a:xfrm>
          <a:prstGeom prst="rect">
            <a:avLst/>
          </a:prstGeom>
          <a:solidFill>
            <a:schemeClr val="accent2">
              <a:lumMod val="20000"/>
              <a:lumOff val="8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华文楷体" panose="02010600040101010101" pitchFamily="2" charset="-122"/>
                <a:ea typeface="华文楷体" panose="02010600040101010101" pitchFamily="2" charset="-122"/>
              </a:rPr>
              <a:t>系统调用：用户在编程时可以调用的操作系统功能</a:t>
            </a:r>
          </a:p>
        </p:txBody>
      </p:sp>
      <p:sp>
        <p:nvSpPr>
          <p:cNvPr id="5" name="矩形 4"/>
          <p:cNvSpPr/>
          <p:nvPr/>
        </p:nvSpPr>
        <p:spPr>
          <a:xfrm>
            <a:off x="4932040" y="3283829"/>
            <a:ext cx="3240360" cy="1489320"/>
          </a:xfrm>
          <a:prstGeom prst="rect">
            <a:avLst/>
          </a:prstGeom>
          <a:solidFill>
            <a:schemeClr val="accent2">
              <a:lumMod val="20000"/>
              <a:lumOff val="8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b="1" dirty="0">
                <a:solidFill>
                  <a:schemeClr val="tx1"/>
                </a:solidFill>
                <a:ea typeface="华文楷体" panose="02010600040101010101" pitchFamily="2" charset="-122"/>
              </a:rPr>
              <a:t>系统调用是操作系统提供给编程人员的唯一接口</a:t>
            </a:r>
            <a:endParaRPr lang="en-US" altLang="zh-CN" b="1" dirty="0">
              <a:solidFill>
                <a:schemeClr val="tx1"/>
              </a:solidFill>
              <a:ea typeface="华文楷体" panose="02010600040101010101" pitchFamily="2" charset="-122"/>
            </a:endParaRPr>
          </a:p>
          <a:p>
            <a:pPr marL="285750" indent="-285750">
              <a:buFont typeface="Wingdings" panose="05000000000000000000" pitchFamily="2" charset="2"/>
              <a:buChar char="Ø"/>
            </a:pPr>
            <a:r>
              <a:rPr lang="zh-CN" altLang="en-US" b="1" dirty="0">
                <a:solidFill>
                  <a:schemeClr val="tx1"/>
                </a:solidFill>
                <a:ea typeface="华文楷体" panose="02010600040101010101" pitchFamily="2" charset="-122"/>
              </a:rPr>
              <a:t>使</a:t>
            </a:r>
            <a:r>
              <a:rPr lang="en-US" altLang="zh-CN" b="1" dirty="0">
                <a:solidFill>
                  <a:schemeClr val="tx1"/>
                </a:solidFill>
                <a:ea typeface="华文楷体" panose="02010600040101010101" pitchFamily="2" charset="-122"/>
              </a:rPr>
              <a:t>CPU</a:t>
            </a:r>
            <a:r>
              <a:rPr lang="zh-CN" altLang="en-US" b="1" dirty="0">
                <a:solidFill>
                  <a:schemeClr val="tx1"/>
                </a:solidFill>
                <a:ea typeface="华文楷体" panose="02010600040101010101" pitchFamily="2" charset="-122"/>
              </a:rPr>
              <a:t>状态从用户态陷入内核态</a:t>
            </a:r>
          </a:p>
        </p:txBody>
      </p:sp>
      <p:sp>
        <p:nvSpPr>
          <p:cNvPr id="6" name="矩形 5"/>
          <p:cNvSpPr/>
          <p:nvPr/>
        </p:nvSpPr>
        <p:spPr>
          <a:xfrm>
            <a:off x="4932040" y="4965171"/>
            <a:ext cx="3240360" cy="1536171"/>
          </a:xfrm>
          <a:prstGeom prst="rect">
            <a:avLst/>
          </a:prstGeom>
          <a:solidFill>
            <a:schemeClr val="accent2">
              <a:lumMod val="20000"/>
              <a:lumOff val="8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ea typeface="华文楷体" panose="02010600040101010101" pitchFamily="2" charset="-122"/>
              </a:rPr>
              <a:t>每个操作系统都提供几百种系统调用（进程控制、进程通信、文件使用、目录操作、设备管理、信息维护等）</a:t>
            </a:r>
          </a:p>
        </p:txBody>
      </p:sp>
      <p:sp>
        <p:nvSpPr>
          <p:cNvPr id="7" name="云形标注 6"/>
          <p:cNvSpPr/>
          <p:nvPr/>
        </p:nvSpPr>
        <p:spPr>
          <a:xfrm>
            <a:off x="5868144" y="676"/>
            <a:ext cx="3168352" cy="1804539"/>
          </a:xfrm>
          <a:prstGeom prst="cloudCallout">
            <a:avLst>
              <a:gd name="adj1" fmla="val 6998"/>
              <a:gd name="adj2" fmla="val 233272"/>
            </a:avLst>
          </a:prstGeom>
          <a:solidFill>
            <a:schemeClr val="accent3">
              <a:lumMod val="20000"/>
              <a:lumOff val="80000"/>
            </a:schemeClr>
          </a:solidFill>
          <a:ln w="12700"/>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C00000"/>
                </a:solidFill>
                <a:latin typeface="Calibri" pitchFamily="34" charset="0"/>
                <a:ea typeface="华文楷体" pitchFamily="2" charset="-122"/>
                <a:cs typeface="Calibri" pitchFamily="34" charset="0"/>
              </a:rPr>
              <a:t>Linux</a:t>
            </a:r>
            <a:r>
              <a:rPr lang="zh-CN" altLang="en-US" b="1" dirty="0">
                <a:solidFill>
                  <a:srgbClr val="C00000"/>
                </a:solidFill>
                <a:latin typeface="Calibri" pitchFamily="34" charset="0"/>
                <a:ea typeface="华文楷体" pitchFamily="2" charset="-122"/>
                <a:cs typeface="Calibri" pitchFamily="34" charset="0"/>
              </a:rPr>
              <a:t>操作系统提供多少个系统调用？</a:t>
            </a:r>
            <a:endParaRPr lang="en-US" altLang="zh-CN" b="1" dirty="0">
              <a:solidFill>
                <a:srgbClr val="C00000"/>
              </a:solidFill>
              <a:latin typeface="Calibri" pitchFamily="34" charset="0"/>
              <a:ea typeface="华文楷体" pitchFamily="2" charset="-122"/>
              <a:cs typeface="Calibri" pitchFamily="34" charset="0"/>
            </a:endParaRPr>
          </a:p>
          <a:p>
            <a:r>
              <a:rPr lang="zh-CN" altLang="en-US" b="1" dirty="0">
                <a:solidFill>
                  <a:srgbClr val="C00000"/>
                </a:solidFill>
                <a:latin typeface="Calibri" pitchFamily="34" charset="0"/>
                <a:ea typeface="华文楷体" pitchFamily="2" charset="-122"/>
                <a:cs typeface="Calibri" pitchFamily="34" charset="0"/>
              </a:rPr>
              <a:t>如何在</a:t>
            </a:r>
            <a:r>
              <a:rPr lang="en-US" altLang="zh-CN" b="1" dirty="0">
                <a:solidFill>
                  <a:srgbClr val="C00000"/>
                </a:solidFill>
                <a:latin typeface="Calibri" pitchFamily="34" charset="0"/>
                <a:ea typeface="华文楷体" pitchFamily="2" charset="-122"/>
                <a:cs typeface="Calibri" pitchFamily="34" charset="0"/>
              </a:rPr>
              <a:t>Linux</a:t>
            </a:r>
            <a:r>
              <a:rPr lang="zh-CN" altLang="en-US" b="1" dirty="0">
                <a:solidFill>
                  <a:srgbClr val="C00000"/>
                </a:solidFill>
                <a:latin typeface="Calibri" pitchFamily="34" charset="0"/>
                <a:ea typeface="华文楷体" pitchFamily="2" charset="-122"/>
                <a:cs typeface="Calibri" pitchFamily="34" charset="0"/>
              </a:rPr>
              <a:t>中增加一个新的系统调用？</a:t>
            </a:r>
          </a:p>
        </p:txBody>
      </p:sp>
      <p:sp>
        <p:nvSpPr>
          <p:cNvPr id="4" name="椭圆 3"/>
          <p:cNvSpPr/>
          <p:nvPr/>
        </p:nvSpPr>
        <p:spPr>
          <a:xfrm>
            <a:off x="7236296" y="1969176"/>
            <a:ext cx="792088" cy="576064"/>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5868144" y="2753546"/>
            <a:ext cx="1296144"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444208" y="4322913"/>
            <a:ext cx="158417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4088" y="4603262"/>
            <a:ext cx="360040"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157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500" fill="hold"/>
                                        <p:tgtEl>
                                          <p:spTgt spid="2"/>
                                        </p:tgtEl>
                                        <p:attrNameLst>
                                          <p:attrName>ppt_x</p:attrName>
                                        </p:attrNameLst>
                                      </p:cBhvr>
                                      <p:tavLst>
                                        <p:tav tm="0">
                                          <p:val>
                                            <p:strVal val="1+#ppt_w/2"/>
                                          </p:val>
                                        </p:tav>
                                        <p:tav tm="100000">
                                          <p:val>
                                            <p:strVal val="#ppt_x"/>
                                          </p:val>
                                        </p:tav>
                                      </p:tavLst>
                                    </p:anim>
                                    <p:anim calcmode="lin" valueType="num">
                                      <p:cBhvr additive="base">
                                        <p:cTn id="15" dur="1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1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1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500" fill="hold"/>
                                        <p:tgtEl>
                                          <p:spTgt spid="5"/>
                                        </p:tgtEl>
                                        <p:attrNameLst>
                                          <p:attrName>ppt_x</p:attrName>
                                        </p:attrNameLst>
                                      </p:cBhvr>
                                      <p:tavLst>
                                        <p:tav tm="0">
                                          <p:val>
                                            <p:strVal val="1+#ppt_w/2"/>
                                          </p:val>
                                        </p:tav>
                                        <p:tav tm="100000">
                                          <p:val>
                                            <p:strVal val="#ppt_x"/>
                                          </p:val>
                                        </p:tav>
                                      </p:tavLst>
                                    </p:anim>
                                    <p:anim calcmode="lin" valueType="num">
                                      <p:cBhvr additive="base">
                                        <p:cTn id="31" dur="1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1500"/>
                                        <p:tgtEl>
                                          <p:spTgt spid="1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10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1500" fill="hold"/>
                                        <p:tgtEl>
                                          <p:spTgt spid="6"/>
                                        </p:tgtEl>
                                        <p:attrNameLst>
                                          <p:attrName>ppt_x</p:attrName>
                                        </p:attrNameLst>
                                      </p:cBhvr>
                                      <p:tavLst>
                                        <p:tav tm="0">
                                          <p:val>
                                            <p:strVal val="1+#ppt_w/2"/>
                                          </p:val>
                                        </p:tav>
                                        <p:tav tm="100000">
                                          <p:val>
                                            <p:strVal val="#ppt_x"/>
                                          </p:val>
                                        </p:tav>
                                      </p:tavLst>
                                    </p:anim>
                                    <p:anim calcmode="lin" valueType="num">
                                      <p:cBhvr additive="base">
                                        <p:cTn id="46"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59" presetClass="path" presetSubtype="0" accel="50000" decel="50000" fill="hold" grpId="0" nodeType="withEffect">
                                  <p:stCondLst>
                                    <p:cond delay="0"/>
                                  </p:stCondLst>
                                  <p:childTnLst>
                                    <p:animMotion origin="layout" path="M -0.44705 -0.01019 C -0.44705 -0.04506 -0.4191 -0.07222 -0.38507 -0.07222 C -0.35 -0.07222 -0.32205 -0.04506 -0.32205 -0.01019 C -0.32205 0.02469 -0.2941 0.05185 -0.25903 0.05185 C -0.225 0.05185 -0.19705 0.02469 -0.19705 -0.01019 " pathEditMode="relative" rAng="0" ptsTypes="AAAAA">
                                      <p:cBhvr>
                                        <p:cTn id="52" dur="2000" fill="hold"/>
                                        <p:tgtEl>
                                          <p:spTgt spid="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2" grpId="0" animBg="1"/>
      <p:bldP spid="5" grpId="0" animBg="1"/>
      <p:bldP spid="6" grpId="0" animBg="1"/>
      <p:bldP spid="7" grpId="0" animBg="1"/>
      <p:bldP spid="7" grpId="1"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7544" y="332656"/>
            <a:ext cx="7560840" cy="804704"/>
          </a:xfrm>
        </p:spPr>
        <p:txBody>
          <a:bodyPr>
            <a:noAutofit/>
          </a:bodyPr>
          <a:lstStyle/>
          <a:p>
            <a:r>
              <a:rPr lang="zh-CN" altLang="en-US" sz="3600" dirty="0"/>
              <a:t>系统调用、库函数、</a:t>
            </a:r>
            <a:r>
              <a:rPr lang="en-US" altLang="zh-CN" sz="3600" dirty="0"/>
              <a:t>API</a:t>
            </a:r>
            <a:r>
              <a:rPr lang="zh-CN" altLang="en-US" sz="3600" dirty="0"/>
              <a:t>、内核函数</a:t>
            </a:r>
          </a:p>
        </p:txBody>
      </p:sp>
      <p:grpSp>
        <p:nvGrpSpPr>
          <p:cNvPr id="3" name="组合 11"/>
          <p:cNvGrpSpPr/>
          <p:nvPr/>
        </p:nvGrpSpPr>
        <p:grpSpPr>
          <a:xfrm>
            <a:off x="4889579" y="2132856"/>
            <a:ext cx="3642861" cy="3312368"/>
            <a:chOff x="4968048" y="3717032"/>
            <a:chExt cx="3060336" cy="2952328"/>
          </a:xfrm>
          <a:solidFill>
            <a:schemeClr val="accent5">
              <a:lumMod val="20000"/>
              <a:lumOff val="80000"/>
            </a:schemeClr>
          </a:solidFill>
        </p:grpSpPr>
        <p:sp>
          <p:nvSpPr>
            <p:cNvPr id="2" name="矩形 1"/>
            <p:cNvSpPr/>
            <p:nvPr/>
          </p:nvSpPr>
          <p:spPr>
            <a:xfrm>
              <a:off x="5868144" y="3717032"/>
              <a:ext cx="1656184" cy="432048"/>
            </a:xfrm>
            <a:prstGeom prst="rect">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Calibri" pitchFamily="34" charset="0"/>
                  <a:ea typeface="华文楷体" pitchFamily="2" charset="-122"/>
                  <a:cs typeface="Calibri" pitchFamily="34" charset="0"/>
                </a:rPr>
                <a:t>应用程序</a:t>
              </a:r>
            </a:p>
          </p:txBody>
        </p:sp>
        <p:sp>
          <p:nvSpPr>
            <p:cNvPr id="5" name="矩形 4"/>
            <p:cNvSpPr/>
            <p:nvPr/>
          </p:nvSpPr>
          <p:spPr>
            <a:xfrm>
              <a:off x="4968048" y="4653136"/>
              <a:ext cx="1866806" cy="432048"/>
            </a:xfrm>
            <a:prstGeom prst="rect">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itchFamily="34" charset="0"/>
                  <a:ea typeface="华文楷体" pitchFamily="2" charset="-122"/>
                  <a:cs typeface="Calibri" pitchFamily="34" charset="0"/>
                </a:rPr>
                <a:t>C</a:t>
              </a:r>
              <a:r>
                <a:rPr lang="zh-CN" altLang="en-US" sz="2000" b="1" dirty="0">
                  <a:solidFill>
                    <a:schemeClr val="tx1"/>
                  </a:solidFill>
                  <a:latin typeface="Calibri" pitchFamily="34" charset="0"/>
                  <a:ea typeface="华文楷体" pitchFamily="2" charset="-122"/>
                  <a:cs typeface="Calibri" pitchFamily="34" charset="0"/>
                </a:rPr>
                <a:t>函数库</a:t>
              </a:r>
              <a:r>
                <a:rPr lang="en-US" altLang="zh-CN" sz="2000" b="1" dirty="0">
                  <a:solidFill>
                    <a:schemeClr val="tx1"/>
                  </a:solidFill>
                  <a:latin typeface="Calibri" pitchFamily="34" charset="0"/>
                  <a:ea typeface="华文楷体" pitchFamily="2" charset="-122"/>
                  <a:cs typeface="Calibri" pitchFamily="34" charset="0"/>
                </a:rPr>
                <a:t>/API</a:t>
              </a:r>
              <a:r>
                <a:rPr lang="zh-CN" altLang="en-US" sz="2000" b="1" dirty="0">
                  <a:solidFill>
                    <a:schemeClr val="tx1"/>
                  </a:solidFill>
                  <a:latin typeface="Calibri" pitchFamily="34" charset="0"/>
                  <a:ea typeface="华文楷体" pitchFamily="2" charset="-122"/>
                  <a:cs typeface="Calibri" pitchFamily="34" charset="0"/>
                </a:rPr>
                <a:t>接口</a:t>
              </a:r>
            </a:p>
          </p:txBody>
        </p:sp>
        <p:sp>
          <p:nvSpPr>
            <p:cNvPr id="6" name="矩形 5"/>
            <p:cNvSpPr/>
            <p:nvPr/>
          </p:nvSpPr>
          <p:spPr>
            <a:xfrm>
              <a:off x="5652120" y="5589240"/>
              <a:ext cx="2376264" cy="1080120"/>
            </a:xfrm>
            <a:prstGeom prst="rect">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dirty="0">
                <a:solidFill>
                  <a:schemeClr val="tx1"/>
                </a:solidFill>
                <a:latin typeface="Calibri" pitchFamily="34" charset="0"/>
                <a:ea typeface="华文楷体" pitchFamily="2" charset="-122"/>
                <a:cs typeface="Calibri" pitchFamily="34" charset="0"/>
              </a:endParaRPr>
            </a:p>
            <a:p>
              <a:pPr algn="ctr"/>
              <a:endParaRPr lang="en-US" altLang="zh-CN" sz="2000" b="1" dirty="0">
                <a:solidFill>
                  <a:schemeClr val="tx1"/>
                </a:solidFill>
                <a:latin typeface="Calibri" pitchFamily="34" charset="0"/>
                <a:ea typeface="华文楷体" pitchFamily="2" charset="-122"/>
                <a:cs typeface="Calibri" pitchFamily="34" charset="0"/>
              </a:endParaRPr>
            </a:p>
            <a:p>
              <a:pPr algn="ctr"/>
              <a:r>
                <a:rPr lang="zh-CN" altLang="en-US" sz="2000" b="1" dirty="0">
                  <a:solidFill>
                    <a:schemeClr val="tx1"/>
                  </a:solidFill>
                  <a:latin typeface="Calibri" pitchFamily="34" charset="0"/>
                  <a:ea typeface="华文楷体" pitchFamily="2" charset="-122"/>
                  <a:cs typeface="Calibri" pitchFamily="34" charset="0"/>
                </a:rPr>
                <a:t>内核</a:t>
              </a:r>
            </a:p>
          </p:txBody>
        </p:sp>
        <p:sp>
          <p:nvSpPr>
            <p:cNvPr id="7" name="矩形 6"/>
            <p:cNvSpPr/>
            <p:nvPr/>
          </p:nvSpPr>
          <p:spPr>
            <a:xfrm>
              <a:off x="6228184" y="5589240"/>
              <a:ext cx="1296144" cy="432048"/>
            </a:xfrm>
            <a:prstGeom prst="rect">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Calibri" pitchFamily="34" charset="0"/>
                  <a:ea typeface="华文楷体" pitchFamily="2" charset="-122"/>
                  <a:cs typeface="Calibri" pitchFamily="34" charset="0"/>
                </a:rPr>
                <a:t>系统调用</a:t>
              </a:r>
            </a:p>
          </p:txBody>
        </p:sp>
        <p:cxnSp>
          <p:nvCxnSpPr>
            <p:cNvPr id="4" name="直接箭头连接符 3"/>
            <p:cNvCxnSpPr>
              <a:endCxn id="5" idx="0"/>
            </p:cNvCxnSpPr>
            <p:nvPr/>
          </p:nvCxnSpPr>
          <p:spPr>
            <a:xfrm flipH="1">
              <a:off x="5901455" y="4149080"/>
              <a:ext cx="429348" cy="504056"/>
            </a:xfrm>
            <a:prstGeom prst="straightConnector1">
              <a:avLst/>
            </a:prstGeom>
            <a:grpFill/>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7" idx="0"/>
            </p:cNvCxnSpPr>
            <p:nvPr/>
          </p:nvCxnSpPr>
          <p:spPr>
            <a:xfrm flipH="1">
              <a:off x="6876256" y="4149080"/>
              <a:ext cx="216024" cy="1440160"/>
            </a:xfrm>
            <a:prstGeom prst="straightConnector1">
              <a:avLst/>
            </a:prstGeom>
            <a:grpFill/>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2"/>
            </p:cNvCxnSpPr>
            <p:nvPr/>
          </p:nvCxnSpPr>
          <p:spPr>
            <a:xfrm>
              <a:off x="5901455" y="5085184"/>
              <a:ext cx="573361" cy="504056"/>
            </a:xfrm>
            <a:prstGeom prst="straightConnector1">
              <a:avLst/>
            </a:prstGeom>
            <a:grpFill/>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 name="图示 16"/>
          <p:cNvGraphicFramePr/>
          <p:nvPr>
            <p:extLst>
              <p:ext uri="{D42A27DB-BD31-4B8C-83A1-F6EECF244321}">
                <p14:modId xmlns="" xmlns:p14="http://schemas.microsoft.com/office/powerpoint/2010/main" val="1049758169"/>
              </p:ext>
            </p:extLst>
          </p:nvPr>
        </p:nvGraphicFramePr>
        <p:xfrm>
          <a:off x="1043608" y="1028733"/>
          <a:ext cx="3960440" cy="528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2890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3" y="3766392"/>
            <a:ext cx="7659687" cy="1606823"/>
          </a:xfrm>
        </p:spPr>
        <p:txBody>
          <a:bodyPr>
            <a:noAutofit/>
          </a:bodyPr>
          <a:lstStyle/>
          <a:p>
            <a:pPr algn="ctr">
              <a:lnSpc>
                <a:spcPct val="100000"/>
              </a:lnSpc>
            </a:pPr>
            <a:r>
              <a:rPr lang="zh-CN" altLang="en-US" sz="4800" i="1" dirty="0">
                <a:effectLst>
                  <a:outerShdw blurRad="38100" dist="38100" dir="2700000" algn="tl">
                    <a:srgbClr val="000000">
                      <a:alpha val="43137"/>
                    </a:srgbClr>
                  </a:outerShdw>
                </a:effectLst>
              </a:rPr>
              <a:t>系统调用机制设计</a:t>
            </a:r>
            <a:r>
              <a:rPr lang="en-US" altLang="zh-CN" sz="4800" i="1" dirty="0">
                <a:effectLst>
                  <a:outerShdw blurRad="38100" dist="38100" dir="2700000" algn="tl">
                    <a:srgbClr val="000000">
                      <a:alpha val="43137"/>
                    </a:srgbClr>
                  </a:outerShdw>
                </a:effectLst>
              </a:rPr>
              <a:t/>
            </a:r>
            <a:br>
              <a:rPr lang="en-US" altLang="zh-CN" sz="4800" i="1" dirty="0">
                <a:effectLst>
                  <a:outerShdw blurRad="38100" dist="38100" dir="2700000" algn="tl">
                    <a:srgbClr val="000000">
                      <a:alpha val="43137"/>
                    </a:srgbClr>
                  </a:outerShdw>
                </a:effectLst>
              </a:rPr>
            </a:br>
            <a:r>
              <a:rPr lang="zh-CN" altLang="en-US" sz="4800" i="1" dirty="0">
                <a:effectLst>
                  <a:outerShdw blurRad="38100" dist="38100" dir="2700000" algn="tl">
                    <a:srgbClr val="000000">
                      <a:alpha val="43137"/>
                    </a:srgbClr>
                  </a:outerShdw>
                </a:effectLst>
              </a:rPr>
              <a:t>      与 执行过程</a:t>
            </a:r>
          </a:p>
        </p:txBody>
      </p:sp>
      <p:sp>
        <p:nvSpPr>
          <p:cNvPr id="3" name="文本占位符 2"/>
          <p:cNvSpPr>
            <a:spLocks noGrp="1"/>
          </p:cNvSpPr>
          <p:nvPr>
            <p:ph type="body" idx="1"/>
          </p:nvPr>
        </p:nvSpPr>
        <p:spPr>
          <a:xfrm>
            <a:off x="722313" y="2132856"/>
            <a:ext cx="6135687" cy="1633538"/>
          </a:xfrm>
        </p:spPr>
        <p:txBody>
          <a:bodyPr/>
          <a:lstStyle/>
          <a:p>
            <a:pPr algn="r"/>
            <a:endParaRPr lang="zh-CN" altLang="en-US" i="1" dirty="0">
              <a:solidFill>
                <a:srgbClr val="7030A0"/>
              </a:solidFill>
              <a:latin typeface="Calibri" pitchFamily="34" charset="0"/>
              <a:cs typeface="Calibri" pitchFamily="34" charset="0"/>
            </a:endParaRPr>
          </a:p>
        </p:txBody>
      </p:sp>
    </p:spTree>
    <p:extLst>
      <p:ext uri="{BB962C8B-B14F-4D97-AF65-F5344CB8AC3E}">
        <p14:creationId xmlns="" xmlns:p14="http://schemas.microsoft.com/office/powerpoint/2010/main" val="42505365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系统调用机制的设计</a:t>
            </a:r>
          </a:p>
        </p:txBody>
      </p:sp>
      <p:graphicFrame>
        <p:nvGraphicFramePr>
          <p:cNvPr id="9" name="图示 8"/>
          <p:cNvGraphicFramePr/>
          <p:nvPr>
            <p:extLst>
              <p:ext uri="{D42A27DB-BD31-4B8C-83A1-F6EECF244321}">
                <p14:modId xmlns="" xmlns:p14="http://schemas.microsoft.com/office/powerpoint/2010/main" val="842635345"/>
              </p:ext>
            </p:extLst>
          </p:nvPr>
        </p:nvGraphicFramePr>
        <p:xfrm>
          <a:off x="683568" y="1442714"/>
          <a:ext cx="7416824" cy="5298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8851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9">
                                            <p:graphicEl>
                                              <a:dgm id="{056C170E-7AB9-43C4-9414-5375C125A05C}"/>
                                            </p:graphicEl>
                                          </p:spTgt>
                                        </p:tgtEl>
                                        <p:attrNameLst>
                                          <p:attrName>style.visibility</p:attrName>
                                        </p:attrNameLst>
                                      </p:cBhvr>
                                      <p:to>
                                        <p:strVal val="visible"/>
                                      </p:to>
                                    </p:set>
                                    <p:animEffect transition="in" filter="fade">
                                      <p:cBhvr>
                                        <p:cTn id="7" dur="1000"/>
                                        <p:tgtEl>
                                          <p:spTgt spid="9">
                                            <p:graphicEl>
                                              <a:dgm id="{056C170E-7AB9-43C4-9414-5375C125A05C}"/>
                                            </p:graphicEl>
                                          </p:spTgt>
                                        </p:tgtEl>
                                      </p:cBhvr>
                                    </p:animEffect>
                                    <p:anim calcmode="lin" valueType="num">
                                      <p:cBhvr>
                                        <p:cTn id="8" dur="1000" fill="hold"/>
                                        <p:tgtEl>
                                          <p:spTgt spid="9">
                                            <p:graphicEl>
                                              <a:dgm id="{056C170E-7AB9-43C4-9414-5375C125A05C}"/>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056C170E-7AB9-43C4-9414-5375C125A05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1000"/>
                                  </p:stCondLst>
                                  <p:childTnLst>
                                    <p:set>
                                      <p:cBhvr>
                                        <p:cTn id="13" dur="1" fill="hold">
                                          <p:stCondLst>
                                            <p:cond delay="0"/>
                                          </p:stCondLst>
                                        </p:cTn>
                                        <p:tgtEl>
                                          <p:spTgt spid="9">
                                            <p:graphicEl>
                                              <a:dgm id="{C1306C14-0083-449F-9831-F01A397A31FA}"/>
                                            </p:graphicEl>
                                          </p:spTgt>
                                        </p:tgtEl>
                                        <p:attrNameLst>
                                          <p:attrName>style.visibility</p:attrName>
                                        </p:attrNameLst>
                                      </p:cBhvr>
                                      <p:to>
                                        <p:strVal val="visible"/>
                                      </p:to>
                                    </p:set>
                                    <p:animEffect transition="in" filter="fade">
                                      <p:cBhvr>
                                        <p:cTn id="14" dur="1000"/>
                                        <p:tgtEl>
                                          <p:spTgt spid="9">
                                            <p:graphicEl>
                                              <a:dgm id="{C1306C14-0083-449F-9831-F01A397A31FA}"/>
                                            </p:graphicEl>
                                          </p:spTgt>
                                        </p:tgtEl>
                                      </p:cBhvr>
                                    </p:animEffect>
                                    <p:anim calcmode="lin" valueType="num">
                                      <p:cBhvr>
                                        <p:cTn id="15" dur="1000" fill="hold"/>
                                        <p:tgtEl>
                                          <p:spTgt spid="9">
                                            <p:graphicEl>
                                              <a:dgm id="{C1306C14-0083-449F-9831-F01A397A31FA}"/>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C1306C14-0083-449F-9831-F01A397A31FA}"/>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1000"/>
                                  </p:stCondLst>
                                  <p:childTnLst>
                                    <p:set>
                                      <p:cBhvr>
                                        <p:cTn id="20" dur="1" fill="hold">
                                          <p:stCondLst>
                                            <p:cond delay="0"/>
                                          </p:stCondLst>
                                        </p:cTn>
                                        <p:tgtEl>
                                          <p:spTgt spid="9">
                                            <p:graphicEl>
                                              <a:dgm id="{579A8B86-3533-4A95-BECF-3F62380C6086}"/>
                                            </p:graphicEl>
                                          </p:spTgt>
                                        </p:tgtEl>
                                        <p:attrNameLst>
                                          <p:attrName>style.visibility</p:attrName>
                                        </p:attrNameLst>
                                      </p:cBhvr>
                                      <p:to>
                                        <p:strVal val="visible"/>
                                      </p:to>
                                    </p:set>
                                    <p:animEffect transition="in" filter="fade">
                                      <p:cBhvr>
                                        <p:cTn id="21" dur="1000"/>
                                        <p:tgtEl>
                                          <p:spTgt spid="9">
                                            <p:graphicEl>
                                              <a:dgm id="{579A8B86-3533-4A95-BECF-3F62380C6086}"/>
                                            </p:graphicEl>
                                          </p:spTgt>
                                        </p:tgtEl>
                                      </p:cBhvr>
                                    </p:animEffect>
                                    <p:anim calcmode="lin" valueType="num">
                                      <p:cBhvr>
                                        <p:cTn id="22" dur="1000" fill="hold"/>
                                        <p:tgtEl>
                                          <p:spTgt spid="9">
                                            <p:graphicEl>
                                              <a:dgm id="{579A8B86-3533-4A95-BECF-3F62380C6086}"/>
                                            </p:graphicEl>
                                          </p:spTgt>
                                        </p:tgtEl>
                                        <p:attrNameLst>
                                          <p:attrName>ppt_x</p:attrName>
                                        </p:attrNameLst>
                                      </p:cBhvr>
                                      <p:tavLst>
                                        <p:tav tm="0">
                                          <p:val>
                                            <p:strVal val="#ppt_x"/>
                                          </p:val>
                                        </p:tav>
                                        <p:tav tm="100000">
                                          <p:val>
                                            <p:strVal val="#ppt_x"/>
                                          </p:val>
                                        </p:tav>
                                      </p:tavLst>
                                    </p:anim>
                                    <p:anim calcmode="lin" valueType="num">
                                      <p:cBhvr>
                                        <p:cTn id="23" dur="1000" fill="hold"/>
                                        <p:tgtEl>
                                          <p:spTgt spid="9">
                                            <p:graphicEl>
                                              <a:dgm id="{579A8B86-3533-4A95-BECF-3F62380C6086}"/>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1000"/>
                                  </p:stCondLst>
                                  <p:childTnLst>
                                    <p:set>
                                      <p:cBhvr>
                                        <p:cTn id="27" dur="1" fill="hold">
                                          <p:stCondLst>
                                            <p:cond delay="0"/>
                                          </p:stCondLst>
                                        </p:cTn>
                                        <p:tgtEl>
                                          <p:spTgt spid="9">
                                            <p:graphicEl>
                                              <a:dgm id="{FF84346B-EEB1-49BB-BE8E-BE3567AF4CE7}"/>
                                            </p:graphicEl>
                                          </p:spTgt>
                                        </p:tgtEl>
                                        <p:attrNameLst>
                                          <p:attrName>style.visibility</p:attrName>
                                        </p:attrNameLst>
                                      </p:cBhvr>
                                      <p:to>
                                        <p:strVal val="visible"/>
                                      </p:to>
                                    </p:set>
                                    <p:animEffect transition="in" filter="fade">
                                      <p:cBhvr>
                                        <p:cTn id="28" dur="1000"/>
                                        <p:tgtEl>
                                          <p:spTgt spid="9">
                                            <p:graphicEl>
                                              <a:dgm id="{FF84346B-EEB1-49BB-BE8E-BE3567AF4CE7}"/>
                                            </p:graphicEl>
                                          </p:spTgt>
                                        </p:tgtEl>
                                      </p:cBhvr>
                                    </p:animEffect>
                                    <p:anim calcmode="lin" valueType="num">
                                      <p:cBhvr>
                                        <p:cTn id="29" dur="1000" fill="hold"/>
                                        <p:tgtEl>
                                          <p:spTgt spid="9">
                                            <p:graphicEl>
                                              <a:dgm id="{FF84346B-EEB1-49BB-BE8E-BE3567AF4CE7}"/>
                                            </p:graphicEl>
                                          </p:spTgt>
                                        </p:tgtEl>
                                        <p:attrNameLst>
                                          <p:attrName>ppt_x</p:attrName>
                                        </p:attrNameLst>
                                      </p:cBhvr>
                                      <p:tavLst>
                                        <p:tav tm="0">
                                          <p:val>
                                            <p:strVal val="#ppt_x"/>
                                          </p:val>
                                        </p:tav>
                                        <p:tav tm="100000">
                                          <p:val>
                                            <p:strVal val="#ppt_x"/>
                                          </p:val>
                                        </p:tav>
                                      </p:tavLst>
                                    </p:anim>
                                    <p:anim calcmode="lin" valueType="num">
                                      <p:cBhvr>
                                        <p:cTn id="30" dur="1000" fill="hold"/>
                                        <p:tgtEl>
                                          <p:spTgt spid="9">
                                            <p:graphicEl>
                                              <a:dgm id="{FF84346B-EEB1-49BB-BE8E-BE3567AF4CE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zh-CN" altLang="en-US" sz="4000" dirty="0"/>
              <a:t>参数传递过程问题</a:t>
            </a:r>
          </a:p>
        </p:txBody>
      </p:sp>
      <p:sp>
        <p:nvSpPr>
          <p:cNvPr id="71683" name="Rectangle 3"/>
          <p:cNvSpPr>
            <a:spLocks noGrp="1" noChangeArrowheads="1"/>
          </p:cNvSpPr>
          <p:nvPr>
            <p:ph idx="1"/>
          </p:nvPr>
        </p:nvSpPr>
        <p:spPr>
          <a:xfrm>
            <a:off x="755576" y="1556792"/>
            <a:ext cx="7571184" cy="4846320"/>
          </a:xfrm>
        </p:spPr>
        <p:txBody>
          <a:bodyPr>
            <a:noAutofit/>
          </a:bodyPr>
          <a:lstStyle/>
          <a:p>
            <a:pPr>
              <a:spcBef>
                <a:spcPts val="0"/>
              </a:spcBef>
            </a:pPr>
            <a:r>
              <a:rPr lang="zh-CN" altLang="en-US" sz="2400" dirty="0"/>
              <a:t>怎样实现用户程序的参数传递给内核？</a:t>
            </a:r>
          </a:p>
          <a:p>
            <a:pPr>
              <a:spcBef>
                <a:spcPts val="0"/>
              </a:spcBef>
            </a:pPr>
            <a:endParaRPr lang="zh-CN" altLang="en-US" sz="2400" dirty="0"/>
          </a:p>
          <a:p>
            <a:pPr marL="0" indent="0">
              <a:spcBef>
                <a:spcPts val="0"/>
              </a:spcBef>
              <a:buNone/>
            </a:pPr>
            <a:r>
              <a:rPr lang="zh-CN" altLang="en-US" sz="2400" dirty="0"/>
              <a:t>常用的</a:t>
            </a:r>
            <a:r>
              <a:rPr lang="en-US" altLang="zh-CN" sz="2400" dirty="0"/>
              <a:t>3</a:t>
            </a:r>
            <a:r>
              <a:rPr lang="zh-CN" altLang="en-US" sz="2400" dirty="0"/>
              <a:t>种实现方法：</a:t>
            </a:r>
          </a:p>
          <a:p>
            <a:pPr>
              <a:spcBef>
                <a:spcPts val="0"/>
              </a:spcBef>
            </a:pPr>
            <a:r>
              <a:rPr lang="zh-CN" altLang="en-US" sz="2400" b="1" dirty="0">
                <a:solidFill>
                  <a:srgbClr val="C00000"/>
                </a:solidFill>
                <a:latin typeface="华文楷体" panose="02010600040101010101" pitchFamily="2" charset="-122"/>
                <a:ea typeface="华文楷体" panose="02010600040101010101" pitchFamily="2" charset="-122"/>
              </a:rPr>
              <a:t>由陷入指令自带参数</a:t>
            </a:r>
            <a:r>
              <a:rPr lang="zh-CN" altLang="en-US" sz="2400" b="1" dirty="0">
                <a:solidFill>
                  <a:srgbClr val="C00000"/>
                </a:solidFill>
              </a:rPr>
              <a:t>：</a:t>
            </a:r>
            <a:r>
              <a:rPr lang="zh-CN" altLang="en-US" sz="2400" dirty="0"/>
              <a:t>陷入指令的长度有限，且还要携带系统调用功能号，只能自带有限的参数</a:t>
            </a:r>
          </a:p>
          <a:p>
            <a:pPr>
              <a:spcBef>
                <a:spcPts val="0"/>
              </a:spcBef>
            </a:pPr>
            <a:r>
              <a:rPr lang="zh-CN" altLang="en-US" sz="2400" b="1" dirty="0">
                <a:solidFill>
                  <a:srgbClr val="C00000"/>
                </a:solidFill>
                <a:latin typeface="华文楷体" panose="02010600040101010101" pitchFamily="2" charset="-122"/>
                <a:ea typeface="华文楷体" panose="02010600040101010101" pitchFamily="2" charset="-122"/>
              </a:rPr>
              <a:t>通过通用寄存器传递参数</a:t>
            </a:r>
            <a:r>
              <a:rPr lang="zh-CN" altLang="en-US" sz="2400" b="1" dirty="0">
                <a:solidFill>
                  <a:srgbClr val="C00000"/>
                </a:solidFill>
              </a:rPr>
              <a:t>：</a:t>
            </a:r>
            <a:r>
              <a:rPr lang="zh-CN" altLang="en-US" sz="2400" dirty="0"/>
              <a:t>这些寄存器是操作系统和用户程序都能访问的，但寄存器的个数会限制传递参数的数量</a:t>
            </a:r>
          </a:p>
          <a:p>
            <a:pPr>
              <a:spcBef>
                <a:spcPts val="0"/>
              </a:spcBef>
            </a:pPr>
            <a:r>
              <a:rPr lang="zh-CN" altLang="en-US" sz="2400" b="1" dirty="0">
                <a:solidFill>
                  <a:srgbClr val="C00000"/>
                </a:solidFill>
                <a:latin typeface="华文楷体" panose="02010600040101010101" pitchFamily="2" charset="-122"/>
                <a:ea typeface="华文楷体" panose="02010600040101010101" pitchFamily="2" charset="-122"/>
              </a:rPr>
              <a:t>在内存中开辟专用堆栈区</a:t>
            </a:r>
            <a:r>
              <a:rPr lang="zh-CN" altLang="en-US" sz="2400" dirty="0"/>
              <a:t>来传递参数</a:t>
            </a:r>
          </a:p>
        </p:txBody>
      </p:sp>
      <p:sp>
        <p:nvSpPr>
          <p:cNvPr id="3" name="任意多边形 2"/>
          <p:cNvSpPr/>
          <p:nvPr/>
        </p:nvSpPr>
        <p:spPr>
          <a:xfrm>
            <a:off x="6726560" y="3356992"/>
            <a:ext cx="1600200" cy="1181545"/>
          </a:xfrm>
          <a:custGeom>
            <a:avLst/>
            <a:gdLst>
              <a:gd name="connsiteX0" fmla="*/ 0 w 1600200"/>
              <a:gd name="connsiteY0" fmla="*/ 340603 h 886159"/>
              <a:gd name="connsiteX1" fmla="*/ 16933 w 1600200"/>
              <a:gd name="connsiteY1" fmla="*/ 391403 h 886159"/>
              <a:gd name="connsiteX2" fmla="*/ 50800 w 1600200"/>
              <a:gd name="connsiteY2" fmla="*/ 442203 h 886159"/>
              <a:gd name="connsiteX3" fmla="*/ 67733 w 1600200"/>
              <a:gd name="connsiteY3" fmla="*/ 467603 h 886159"/>
              <a:gd name="connsiteX4" fmla="*/ 84667 w 1600200"/>
              <a:gd name="connsiteY4" fmla="*/ 518403 h 886159"/>
              <a:gd name="connsiteX5" fmla="*/ 93133 w 1600200"/>
              <a:gd name="connsiteY5" fmla="*/ 543803 h 886159"/>
              <a:gd name="connsiteX6" fmla="*/ 110067 w 1600200"/>
              <a:gd name="connsiteY6" fmla="*/ 560736 h 886159"/>
              <a:gd name="connsiteX7" fmla="*/ 127000 w 1600200"/>
              <a:gd name="connsiteY7" fmla="*/ 611536 h 886159"/>
              <a:gd name="connsiteX8" fmla="*/ 160867 w 1600200"/>
              <a:gd name="connsiteY8" fmla="*/ 653870 h 886159"/>
              <a:gd name="connsiteX9" fmla="*/ 186267 w 1600200"/>
              <a:gd name="connsiteY9" fmla="*/ 713136 h 886159"/>
              <a:gd name="connsiteX10" fmla="*/ 194733 w 1600200"/>
              <a:gd name="connsiteY10" fmla="*/ 738536 h 886159"/>
              <a:gd name="connsiteX11" fmla="*/ 211667 w 1600200"/>
              <a:gd name="connsiteY11" fmla="*/ 763936 h 886159"/>
              <a:gd name="connsiteX12" fmla="*/ 245533 w 1600200"/>
              <a:gd name="connsiteY12" fmla="*/ 831670 h 886159"/>
              <a:gd name="connsiteX13" fmla="*/ 254000 w 1600200"/>
              <a:gd name="connsiteY13" fmla="*/ 882470 h 886159"/>
              <a:gd name="connsiteX14" fmla="*/ 313267 w 1600200"/>
              <a:gd name="connsiteY14" fmla="*/ 874003 h 886159"/>
              <a:gd name="connsiteX15" fmla="*/ 389467 w 1600200"/>
              <a:gd name="connsiteY15" fmla="*/ 831670 h 886159"/>
              <a:gd name="connsiteX16" fmla="*/ 440267 w 1600200"/>
              <a:gd name="connsiteY16" fmla="*/ 814736 h 886159"/>
              <a:gd name="connsiteX17" fmla="*/ 499533 w 1600200"/>
              <a:gd name="connsiteY17" fmla="*/ 780870 h 886159"/>
              <a:gd name="connsiteX18" fmla="*/ 516467 w 1600200"/>
              <a:gd name="connsiteY18" fmla="*/ 763936 h 886159"/>
              <a:gd name="connsiteX19" fmla="*/ 567267 w 1600200"/>
              <a:gd name="connsiteY19" fmla="*/ 730070 h 886159"/>
              <a:gd name="connsiteX20" fmla="*/ 584200 w 1600200"/>
              <a:gd name="connsiteY20" fmla="*/ 713136 h 886159"/>
              <a:gd name="connsiteX21" fmla="*/ 618067 w 1600200"/>
              <a:gd name="connsiteY21" fmla="*/ 704670 h 886159"/>
              <a:gd name="connsiteX22" fmla="*/ 635000 w 1600200"/>
              <a:gd name="connsiteY22" fmla="*/ 687736 h 886159"/>
              <a:gd name="connsiteX23" fmla="*/ 694267 w 1600200"/>
              <a:gd name="connsiteY23" fmla="*/ 662336 h 886159"/>
              <a:gd name="connsiteX24" fmla="*/ 753533 w 1600200"/>
              <a:gd name="connsiteY24" fmla="*/ 636936 h 886159"/>
              <a:gd name="connsiteX25" fmla="*/ 821267 w 1600200"/>
              <a:gd name="connsiteY25" fmla="*/ 577670 h 886159"/>
              <a:gd name="connsiteX26" fmla="*/ 846667 w 1600200"/>
              <a:gd name="connsiteY26" fmla="*/ 552270 h 886159"/>
              <a:gd name="connsiteX27" fmla="*/ 872067 w 1600200"/>
              <a:gd name="connsiteY27" fmla="*/ 543803 h 886159"/>
              <a:gd name="connsiteX28" fmla="*/ 922867 w 1600200"/>
              <a:gd name="connsiteY28" fmla="*/ 509936 h 886159"/>
              <a:gd name="connsiteX29" fmla="*/ 948267 w 1600200"/>
              <a:gd name="connsiteY29" fmla="*/ 493003 h 886159"/>
              <a:gd name="connsiteX30" fmla="*/ 973667 w 1600200"/>
              <a:gd name="connsiteY30" fmla="*/ 484536 h 886159"/>
              <a:gd name="connsiteX31" fmla="*/ 1024467 w 1600200"/>
              <a:gd name="connsiteY31" fmla="*/ 442203 h 886159"/>
              <a:gd name="connsiteX32" fmla="*/ 1083733 w 1600200"/>
              <a:gd name="connsiteY32" fmla="*/ 408336 h 886159"/>
              <a:gd name="connsiteX33" fmla="*/ 1159933 w 1600200"/>
              <a:gd name="connsiteY33" fmla="*/ 349070 h 886159"/>
              <a:gd name="connsiteX34" fmla="*/ 1202267 w 1600200"/>
              <a:gd name="connsiteY34" fmla="*/ 306736 h 886159"/>
              <a:gd name="connsiteX35" fmla="*/ 1253067 w 1600200"/>
              <a:gd name="connsiteY35" fmla="*/ 272870 h 886159"/>
              <a:gd name="connsiteX36" fmla="*/ 1320800 w 1600200"/>
              <a:gd name="connsiteY36" fmla="*/ 222070 h 886159"/>
              <a:gd name="connsiteX37" fmla="*/ 1380067 w 1600200"/>
              <a:gd name="connsiteY37" fmla="*/ 188203 h 886159"/>
              <a:gd name="connsiteX38" fmla="*/ 1430867 w 1600200"/>
              <a:gd name="connsiteY38" fmla="*/ 145870 h 886159"/>
              <a:gd name="connsiteX39" fmla="*/ 1473200 w 1600200"/>
              <a:gd name="connsiteY39" fmla="*/ 103536 h 886159"/>
              <a:gd name="connsiteX40" fmla="*/ 1498600 w 1600200"/>
              <a:gd name="connsiteY40" fmla="*/ 86603 h 886159"/>
              <a:gd name="connsiteX41" fmla="*/ 1515533 w 1600200"/>
              <a:gd name="connsiteY41" fmla="*/ 61203 h 886159"/>
              <a:gd name="connsiteX42" fmla="*/ 1557867 w 1600200"/>
              <a:gd name="connsiteY42" fmla="*/ 27336 h 886159"/>
              <a:gd name="connsiteX43" fmla="*/ 1574800 w 1600200"/>
              <a:gd name="connsiteY43" fmla="*/ 1936 h 886159"/>
              <a:gd name="connsiteX44" fmla="*/ 1600200 w 1600200"/>
              <a:gd name="connsiteY44" fmla="*/ 1936 h 88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00200" h="886159">
                <a:moveTo>
                  <a:pt x="0" y="340603"/>
                </a:moveTo>
                <a:cubicBezTo>
                  <a:pt x="5644" y="357536"/>
                  <a:pt x="8951" y="375438"/>
                  <a:pt x="16933" y="391403"/>
                </a:cubicBezTo>
                <a:cubicBezTo>
                  <a:pt x="26034" y="409606"/>
                  <a:pt x="39511" y="425270"/>
                  <a:pt x="50800" y="442203"/>
                </a:cubicBezTo>
                <a:cubicBezTo>
                  <a:pt x="56444" y="450670"/>
                  <a:pt x="64515" y="457950"/>
                  <a:pt x="67733" y="467603"/>
                </a:cubicBezTo>
                <a:lnTo>
                  <a:pt x="84667" y="518403"/>
                </a:lnTo>
                <a:cubicBezTo>
                  <a:pt x="87489" y="526870"/>
                  <a:pt x="86822" y="537493"/>
                  <a:pt x="93133" y="543803"/>
                </a:cubicBezTo>
                <a:lnTo>
                  <a:pt x="110067" y="560736"/>
                </a:lnTo>
                <a:cubicBezTo>
                  <a:pt x="115711" y="577669"/>
                  <a:pt x="114379" y="598914"/>
                  <a:pt x="127000" y="611536"/>
                </a:cubicBezTo>
                <a:cubicBezTo>
                  <a:pt x="151128" y="635666"/>
                  <a:pt x="139505" y="621828"/>
                  <a:pt x="160867" y="653870"/>
                </a:cubicBezTo>
                <a:cubicBezTo>
                  <a:pt x="180672" y="752904"/>
                  <a:pt x="153735" y="658917"/>
                  <a:pt x="186267" y="713136"/>
                </a:cubicBezTo>
                <a:cubicBezTo>
                  <a:pt x="190859" y="720789"/>
                  <a:pt x="190742" y="730554"/>
                  <a:pt x="194733" y="738536"/>
                </a:cubicBezTo>
                <a:cubicBezTo>
                  <a:pt x="199284" y="747638"/>
                  <a:pt x="206022" y="755469"/>
                  <a:pt x="211667" y="763936"/>
                </a:cubicBezTo>
                <a:cubicBezTo>
                  <a:pt x="231124" y="822309"/>
                  <a:pt x="215979" y="802114"/>
                  <a:pt x="245533" y="831670"/>
                </a:cubicBezTo>
                <a:cubicBezTo>
                  <a:pt x="248355" y="848603"/>
                  <a:pt x="239442" y="873372"/>
                  <a:pt x="254000" y="882470"/>
                </a:cubicBezTo>
                <a:cubicBezTo>
                  <a:pt x="270923" y="893047"/>
                  <a:pt x="293698" y="877917"/>
                  <a:pt x="313267" y="874003"/>
                </a:cubicBezTo>
                <a:cubicBezTo>
                  <a:pt x="377094" y="861237"/>
                  <a:pt x="287641" y="865613"/>
                  <a:pt x="389467" y="831670"/>
                </a:cubicBezTo>
                <a:lnTo>
                  <a:pt x="440267" y="814736"/>
                </a:lnTo>
                <a:cubicBezTo>
                  <a:pt x="497297" y="757706"/>
                  <a:pt x="431308" y="814982"/>
                  <a:pt x="499533" y="780870"/>
                </a:cubicBezTo>
                <a:cubicBezTo>
                  <a:pt x="506673" y="777300"/>
                  <a:pt x="510081" y="768726"/>
                  <a:pt x="516467" y="763936"/>
                </a:cubicBezTo>
                <a:cubicBezTo>
                  <a:pt x="532748" y="751725"/>
                  <a:pt x="552877" y="744461"/>
                  <a:pt x="567267" y="730070"/>
                </a:cubicBezTo>
                <a:cubicBezTo>
                  <a:pt x="572911" y="724425"/>
                  <a:pt x="577060" y="716706"/>
                  <a:pt x="584200" y="713136"/>
                </a:cubicBezTo>
                <a:cubicBezTo>
                  <a:pt x="594608" y="707932"/>
                  <a:pt x="606778" y="707492"/>
                  <a:pt x="618067" y="704670"/>
                </a:cubicBezTo>
                <a:cubicBezTo>
                  <a:pt x="623711" y="699025"/>
                  <a:pt x="628358" y="692164"/>
                  <a:pt x="635000" y="687736"/>
                </a:cubicBezTo>
                <a:cubicBezTo>
                  <a:pt x="668691" y="665275"/>
                  <a:pt x="662662" y="675881"/>
                  <a:pt x="694267" y="662336"/>
                </a:cubicBezTo>
                <a:cubicBezTo>
                  <a:pt x="767502" y="630949"/>
                  <a:pt x="693965" y="656793"/>
                  <a:pt x="753533" y="636936"/>
                </a:cubicBezTo>
                <a:cubicBezTo>
                  <a:pt x="801515" y="564966"/>
                  <a:pt x="722483" y="676454"/>
                  <a:pt x="821267" y="577670"/>
                </a:cubicBezTo>
                <a:cubicBezTo>
                  <a:pt x="829734" y="569203"/>
                  <a:pt x="836704" y="558912"/>
                  <a:pt x="846667" y="552270"/>
                </a:cubicBezTo>
                <a:cubicBezTo>
                  <a:pt x="854093" y="547319"/>
                  <a:pt x="864265" y="548137"/>
                  <a:pt x="872067" y="543803"/>
                </a:cubicBezTo>
                <a:cubicBezTo>
                  <a:pt x="889857" y="533919"/>
                  <a:pt x="905934" y="521225"/>
                  <a:pt x="922867" y="509936"/>
                </a:cubicBezTo>
                <a:cubicBezTo>
                  <a:pt x="931334" y="504292"/>
                  <a:pt x="938614" y="496221"/>
                  <a:pt x="948267" y="493003"/>
                </a:cubicBezTo>
                <a:lnTo>
                  <a:pt x="973667" y="484536"/>
                </a:lnTo>
                <a:cubicBezTo>
                  <a:pt x="997016" y="461187"/>
                  <a:pt x="996962" y="457920"/>
                  <a:pt x="1024467" y="442203"/>
                </a:cubicBezTo>
                <a:cubicBezTo>
                  <a:pt x="1045935" y="429936"/>
                  <a:pt x="1065166" y="424840"/>
                  <a:pt x="1083733" y="408336"/>
                </a:cubicBezTo>
                <a:cubicBezTo>
                  <a:pt x="1152264" y="347419"/>
                  <a:pt x="1107558" y="366527"/>
                  <a:pt x="1159933" y="349070"/>
                </a:cubicBezTo>
                <a:cubicBezTo>
                  <a:pt x="1174044" y="334959"/>
                  <a:pt x="1185662" y="317806"/>
                  <a:pt x="1202267" y="306736"/>
                </a:cubicBezTo>
                <a:cubicBezTo>
                  <a:pt x="1219200" y="295447"/>
                  <a:pt x="1238677" y="287261"/>
                  <a:pt x="1253067" y="272870"/>
                </a:cubicBezTo>
                <a:cubicBezTo>
                  <a:pt x="1284391" y="241544"/>
                  <a:pt x="1263356" y="260366"/>
                  <a:pt x="1320800" y="222070"/>
                </a:cubicBezTo>
                <a:cubicBezTo>
                  <a:pt x="1356707" y="198132"/>
                  <a:pt x="1337091" y="209690"/>
                  <a:pt x="1380067" y="188203"/>
                </a:cubicBezTo>
                <a:cubicBezTo>
                  <a:pt x="1417325" y="132315"/>
                  <a:pt x="1371372" y="192144"/>
                  <a:pt x="1430867" y="145870"/>
                </a:cubicBezTo>
                <a:cubicBezTo>
                  <a:pt x="1446619" y="133618"/>
                  <a:pt x="1456595" y="114606"/>
                  <a:pt x="1473200" y="103536"/>
                </a:cubicBezTo>
                <a:lnTo>
                  <a:pt x="1498600" y="86603"/>
                </a:lnTo>
                <a:cubicBezTo>
                  <a:pt x="1504244" y="78136"/>
                  <a:pt x="1508338" y="68398"/>
                  <a:pt x="1515533" y="61203"/>
                </a:cubicBezTo>
                <a:cubicBezTo>
                  <a:pt x="1559541" y="17195"/>
                  <a:pt x="1524351" y="69232"/>
                  <a:pt x="1557867" y="27336"/>
                </a:cubicBezTo>
                <a:cubicBezTo>
                  <a:pt x="1564224" y="19390"/>
                  <a:pt x="1566075" y="7171"/>
                  <a:pt x="1574800" y="1936"/>
                </a:cubicBezTo>
                <a:cubicBezTo>
                  <a:pt x="1582060" y="-2420"/>
                  <a:pt x="1591733" y="1936"/>
                  <a:pt x="1600200" y="1936"/>
                </a:cubicBezTo>
              </a:path>
            </a:pathLst>
          </a:cu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 xmlns:p14="http://schemas.microsoft.com/office/powerpoint/2010/main" val="46270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850106"/>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从用户与操作系统的关系角度看</a:t>
            </a:r>
          </a:p>
        </p:txBody>
      </p:sp>
      <p:sp>
        <p:nvSpPr>
          <p:cNvPr id="31" name="云形 30"/>
          <p:cNvSpPr/>
          <p:nvPr/>
        </p:nvSpPr>
        <p:spPr>
          <a:xfrm>
            <a:off x="1619672" y="1628800"/>
            <a:ext cx="2592288" cy="864096"/>
          </a:xfrm>
          <a:prstGeom prst="cloud">
            <a:avLst/>
          </a:prstGeom>
          <a:solidFill>
            <a:schemeClr val="accent2">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用户程序</a:t>
            </a:r>
            <a:endParaRPr lang="en-US" altLang="zh-CN" b="1" dirty="0">
              <a:solidFill>
                <a:srgbClr val="0000CC"/>
              </a:solidFill>
              <a:latin typeface="Calibri" pitchFamily="34" charset="0"/>
              <a:ea typeface="华文楷体" pitchFamily="2" charset="-122"/>
              <a:cs typeface="Calibri" pitchFamily="34" charset="0"/>
            </a:endParaRPr>
          </a:p>
          <a:p>
            <a:pPr algn="ctr"/>
            <a:r>
              <a:rPr lang="en-US" altLang="zh-CN" b="1" dirty="0">
                <a:solidFill>
                  <a:srgbClr val="0000CC"/>
                </a:solidFill>
                <a:latin typeface="Calibri" pitchFamily="34" charset="0"/>
                <a:ea typeface="华文楷体" pitchFamily="2" charset="-122"/>
                <a:cs typeface="Calibri" pitchFamily="34" charset="0"/>
              </a:rPr>
              <a:t>Hello World</a:t>
            </a:r>
            <a:endParaRPr lang="zh-CN" altLang="en-US" b="1" dirty="0">
              <a:solidFill>
                <a:srgbClr val="0000CC"/>
              </a:solidFill>
              <a:latin typeface="Calibri" pitchFamily="34" charset="0"/>
              <a:ea typeface="华文楷体" pitchFamily="2" charset="-122"/>
              <a:cs typeface="Calibri" pitchFamily="34" charset="0"/>
            </a:endParaRPr>
          </a:p>
        </p:txBody>
      </p:sp>
      <p:sp>
        <p:nvSpPr>
          <p:cNvPr id="32" name="矩形 31"/>
          <p:cNvSpPr/>
          <p:nvPr/>
        </p:nvSpPr>
        <p:spPr>
          <a:xfrm>
            <a:off x="5508104" y="2420888"/>
            <a:ext cx="2016224" cy="504056"/>
          </a:xfrm>
          <a:prstGeom prst="rect">
            <a:avLst/>
          </a:prstGeom>
          <a:solidFill>
            <a:schemeClr val="accent4">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Arial" pitchFamily="34" charset="0"/>
                <a:ea typeface="华文楷体" pitchFamily="2" charset="-122"/>
                <a:cs typeface="Arial" pitchFamily="34" charset="0"/>
              </a:rPr>
              <a:t>OS</a:t>
            </a:r>
            <a:r>
              <a:rPr lang="zh-CN" altLang="en-US" b="1" dirty="0">
                <a:solidFill>
                  <a:srgbClr val="FF0000"/>
                </a:solidFill>
                <a:latin typeface="Arial" pitchFamily="34" charset="0"/>
                <a:ea typeface="华文楷体" pitchFamily="2" charset="-122"/>
                <a:cs typeface="Arial" pitchFamily="34" charset="0"/>
              </a:rPr>
              <a:t>：进程管理</a:t>
            </a:r>
          </a:p>
        </p:txBody>
      </p:sp>
      <p:cxnSp>
        <p:nvCxnSpPr>
          <p:cNvPr id="33" name="肘形连接符 32"/>
          <p:cNvCxnSpPr>
            <a:stCxn id="31" idx="0"/>
            <a:endCxn id="32" idx="0"/>
          </p:cNvCxnSpPr>
          <p:nvPr/>
        </p:nvCxnSpPr>
        <p:spPr>
          <a:xfrm>
            <a:off x="4209800" y="2060848"/>
            <a:ext cx="2306416" cy="360040"/>
          </a:xfrm>
          <a:prstGeom prst="bentConnector2">
            <a:avLst/>
          </a:prstGeom>
          <a:ln w="28575">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云形 33"/>
          <p:cNvSpPr/>
          <p:nvPr/>
        </p:nvSpPr>
        <p:spPr>
          <a:xfrm>
            <a:off x="1619672" y="3140968"/>
            <a:ext cx="2592288" cy="864096"/>
          </a:xfrm>
          <a:prstGeom prst="cloud">
            <a:avLst/>
          </a:prstGeom>
          <a:solidFill>
            <a:schemeClr val="accent2">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用户程序</a:t>
            </a:r>
            <a:endParaRPr lang="en-US" altLang="zh-CN" b="1" dirty="0">
              <a:solidFill>
                <a:srgbClr val="0000CC"/>
              </a:solidFill>
              <a:latin typeface="Calibri" pitchFamily="34" charset="0"/>
              <a:ea typeface="华文楷体" pitchFamily="2" charset="-122"/>
              <a:cs typeface="Calibri" pitchFamily="34" charset="0"/>
            </a:endParaRPr>
          </a:p>
          <a:p>
            <a:pPr algn="ctr"/>
            <a:r>
              <a:rPr lang="en-US" altLang="zh-CN" b="1" dirty="0">
                <a:solidFill>
                  <a:srgbClr val="0000CC"/>
                </a:solidFill>
                <a:latin typeface="Calibri" pitchFamily="34" charset="0"/>
                <a:ea typeface="华文楷体" pitchFamily="2" charset="-122"/>
                <a:cs typeface="Calibri" pitchFamily="34" charset="0"/>
              </a:rPr>
              <a:t>Hello World</a:t>
            </a:r>
            <a:endParaRPr lang="zh-CN" altLang="en-US" b="1" dirty="0">
              <a:solidFill>
                <a:srgbClr val="0000CC"/>
              </a:solidFill>
              <a:latin typeface="Calibri" pitchFamily="34" charset="0"/>
              <a:ea typeface="华文楷体" pitchFamily="2" charset="-122"/>
              <a:cs typeface="Calibri" pitchFamily="34" charset="0"/>
            </a:endParaRPr>
          </a:p>
        </p:txBody>
      </p:sp>
      <p:sp>
        <p:nvSpPr>
          <p:cNvPr id="35" name="矩形 34"/>
          <p:cNvSpPr/>
          <p:nvPr/>
        </p:nvSpPr>
        <p:spPr>
          <a:xfrm>
            <a:off x="5508104" y="4221088"/>
            <a:ext cx="2016224" cy="504056"/>
          </a:xfrm>
          <a:prstGeom prst="rect">
            <a:avLst/>
          </a:prstGeom>
          <a:solidFill>
            <a:schemeClr val="accent4">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Arial" pitchFamily="34" charset="0"/>
                <a:ea typeface="华文楷体" pitchFamily="2" charset="-122"/>
                <a:cs typeface="Arial" pitchFamily="34" charset="0"/>
              </a:rPr>
              <a:t>OS</a:t>
            </a:r>
            <a:r>
              <a:rPr lang="zh-CN" altLang="en-US" b="1" dirty="0" smtClean="0">
                <a:solidFill>
                  <a:srgbClr val="FF0000"/>
                </a:solidFill>
                <a:latin typeface="Arial" pitchFamily="34" charset="0"/>
                <a:ea typeface="华文楷体" pitchFamily="2" charset="-122"/>
                <a:cs typeface="Arial" pitchFamily="34" charset="0"/>
              </a:rPr>
              <a:t>：存储管理</a:t>
            </a:r>
            <a:endParaRPr lang="zh-CN" altLang="en-US" b="1" dirty="0">
              <a:solidFill>
                <a:srgbClr val="FF0000"/>
              </a:solidFill>
              <a:latin typeface="Arial" pitchFamily="34" charset="0"/>
              <a:ea typeface="华文楷体" pitchFamily="2" charset="-122"/>
              <a:cs typeface="Arial" pitchFamily="34" charset="0"/>
            </a:endParaRPr>
          </a:p>
        </p:txBody>
      </p:sp>
      <p:sp>
        <p:nvSpPr>
          <p:cNvPr id="36" name="云形 35"/>
          <p:cNvSpPr/>
          <p:nvPr/>
        </p:nvSpPr>
        <p:spPr>
          <a:xfrm>
            <a:off x="1691680" y="5013176"/>
            <a:ext cx="2592288" cy="864096"/>
          </a:xfrm>
          <a:prstGeom prst="cloud">
            <a:avLst/>
          </a:prstGeom>
          <a:solidFill>
            <a:schemeClr val="accent2">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Calibri" pitchFamily="34" charset="0"/>
                <a:ea typeface="华文楷体" pitchFamily="2" charset="-122"/>
                <a:cs typeface="Calibri" pitchFamily="34" charset="0"/>
              </a:rPr>
              <a:t>用户程序</a:t>
            </a:r>
            <a:endParaRPr lang="en-US" altLang="zh-CN" b="1" dirty="0">
              <a:solidFill>
                <a:srgbClr val="0000CC"/>
              </a:solidFill>
              <a:latin typeface="Calibri" pitchFamily="34" charset="0"/>
              <a:ea typeface="华文楷体" pitchFamily="2" charset="-122"/>
              <a:cs typeface="Calibri" pitchFamily="34" charset="0"/>
            </a:endParaRPr>
          </a:p>
          <a:p>
            <a:pPr algn="ctr"/>
            <a:r>
              <a:rPr lang="en-US" altLang="zh-CN" b="1" dirty="0">
                <a:solidFill>
                  <a:srgbClr val="0000CC"/>
                </a:solidFill>
                <a:latin typeface="Calibri" pitchFamily="34" charset="0"/>
                <a:ea typeface="华文楷体" pitchFamily="2" charset="-122"/>
                <a:cs typeface="Calibri" pitchFamily="34" charset="0"/>
              </a:rPr>
              <a:t>Hello World</a:t>
            </a:r>
            <a:endParaRPr lang="zh-CN" altLang="en-US" b="1" dirty="0">
              <a:solidFill>
                <a:srgbClr val="0000CC"/>
              </a:solidFill>
              <a:latin typeface="Calibri" pitchFamily="34" charset="0"/>
              <a:ea typeface="华文楷体" pitchFamily="2" charset="-122"/>
              <a:cs typeface="Calibri" pitchFamily="34" charset="0"/>
            </a:endParaRPr>
          </a:p>
        </p:txBody>
      </p:sp>
      <p:cxnSp>
        <p:nvCxnSpPr>
          <p:cNvPr id="37" name="肘形连接符 36"/>
          <p:cNvCxnSpPr>
            <a:stCxn id="32" idx="2"/>
            <a:endCxn id="34" idx="0"/>
          </p:cNvCxnSpPr>
          <p:nvPr/>
        </p:nvCxnSpPr>
        <p:spPr>
          <a:xfrm rot="5400000">
            <a:off x="5038972" y="2095772"/>
            <a:ext cx="648072" cy="2306416"/>
          </a:xfrm>
          <a:prstGeom prst="bentConnector2">
            <a:avLst/>
          </a:prstGeom>
          <a:ln w="28575">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4" idx="1"/>
            <a:endCxn id="35" idx="1"/>
          </p:cNvCxnSpPr>
          <p:nvPr/>
        </p:nvCxnSpPr>
        <p:spPr>
          <a:xfrm rot="16200000" flipH="1">
            <a:off x="3977474" y="2942486"/>
            <a:ext cx="468972" cy="2592288"/>
          </a:xfrm>
          <a:prstGeom prst="bentConnector2">
            <a:avLst/>
          </a:prstGeom>
          <a:ln w="28575">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5" idx="2"/>
            <a:endCxn id="36" idx="0"/>
          </p:cNvCxnSpPr>
          <p:nvPr/>
        </p:nvCxnSpPr>
        <p:spPr>
          <a:xfrm rot="5400000">
            <a:off x="5038972" y="3967980"/>
            <a:ext cx="720080" cy="2234408"/>
          </a:xfrm>
          <a:prstGeom prst="bentConnector2">
            <a:avLst/>
          </a:prstGeom>
          <a:ln w="28575">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44008" y="1700808"/>
            <a:ext cx="1523174" cy="400110"/>
          </a:xfrm>
          <a:prstGeom prst="rect">
            <a:avLst/>
          </a:prstGeom>
          <a:noFill/>
        </p:spPr>
        <p:txBody>
          <a:bodyPr wrap="none" rtlCol="0">
            <a:spAutoFit/>
          </a:bodyPr>
          <a:lstStyle/>
          <a:p>
            <a:r>
              <a:rPr lang="en-US" altLang="zh-CN" sz="2000" dirty="0">
                <a:latin typeface="华文行楷" pitchFamily="2" charset="-122"/>
                <a:ea typeface="华文行楷" pitchFamily="2" charset="-122"/>
              </a:rPr>
              <a:t>OS</a:t>
            </a:r>
            <a:r>
              <a:rPr lang="zh-CN" altLang="en-US" sz="2000" dirty="0">
                <a:latin typeface="华文行楷" pitchFamily="2" charset="-122"/>
                <a:ea typeface="华文行楷" pitchFamily="2" charset="-122"/>
              </a:rPr>
              <a:t>功能调用</a:t>
            </a:r>
          </a:p>
        </p:txBody>
      </p:sp>
      <p:sp>
        <p:nvSpPr>
          <p:cNvPr id="41" name="TextBox 40"/>
          <p:cNvSpPr txBox="1"/>
          <p:nvPr/>
        </p:nvSpPr>
        <p:spPr>
          <a:xfrm>
            <a:off x="3707904" y="4077072"/>
            <a:ext cx="1523174" cy="400110"/>
          </a:xfrm>
          <a:prstGeom prst="rect">
            <a:avLst/>
          </a:prstGeom>
          <a:noFill/>
        </p:spPr>
        <p:txBody>
          <a:bodyPr wrap="none" rtlCol="0">
            <a:spAutoFit/>
          </a:bodyPr>
          <a:lstStyle/>
          <a:p>
            <a:r>
              <a:rPr lang="en-US" altLang="zh-CN" sz="2000" dirty="0">
                <a:latin typeface="华文行楷" pitchFamily="2" charset="-122"/>
                <a:ea typeface="华文行楷" pitchFamily="2" charset="-122"/>
              </a:rPr>
              <a:t>OS</a:t>
            </a:r>
            <a:r>
              <a:rPr lang="zh-CN" altLang="en-US" sz="2000" dirty="0">
                <a:latin typeface="华文行楷" pitchFamily="2" charset="-122"/>
                <a:ea typeface="华文行楷" pitchFamily="2" charset="-122"/>
              </a:rPr>
              <a:t>功能调用</a:t>
            </a:r>
          </a:p>
        </p:txBody>
      </p:sp>
      <p:sp>
        <p:nvSpPr>
          <p:cNvPr id="42" name="TextBox 41"/>
          <p:cNvSpPr txBox="1"/>
          <p:nvPr/>
        </p:nvSpPr>
        <p:spPr>
          <a:xfrm>
            <a:off x="4644008" y="3203684"/>
            <a:ext cx="1266693"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从</a:t>
            </a:r>
            <a:r>
              <a:rPr lang="en-US" altLang="zh-CN" sz="2000" dirty="0">
                <a:latin typeface="华文行楷" pitchFamily="2" charset="-122"/>
                <a:ea typeface="华文行楷" pitchFamily="2" charset="-122"/>
              </a:rPr>
              <a:t>OS</a:t>
            </a:r>
            <a:r>
              <a:rPr lang="zh-CN" altLang="en-US" sz="2000" dirty="0">
                <a:latin typeface="华文行楷" pitchFamily="2" charset="-122"/>
                <a:ea typeface="华文行楷" pitchFamily="2" charset="-122"/>
              </a:rPr>
              <a:t>返回</a:t>
            </a:r>
          </a:p>
        </p:txBody>
      </p:sp>
      <p:sp>
        <p:nvSpPr>
          <p:cNvPr id="43" name="TextBox 42"/>
          <p:cNvSpPr txBox="1"/>
          <p:nvPr/>
        </p:nvSpPr>
        <p:spPr>
          <a:xfrm>
            <a:off x="4644008" y="5013176"/>
            <a:ext cx="1266693"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从</a:t>
            </a:r>
            <a:r>
              <a:rPr lang="en-US" altLang="zh-CN" sz="2000" dirty="0">
                <a:latin typeface="华文行楷" pitchFamily="2" charset="-122"/>
                <a:ea typeface="华文行楷" pitchFamily="2" charset="-122"/>
              </a:rPr>
              <a:t>OS</a:t>
            </a:r>
            <a:r>
              <a:rPr lang="zh-CN" altLang="en-US" sz="2000" dirty="0">
                <a:latin typeface="华文行楷" pitchFamily="2" charset="-122"/>
                <a:ea typeface="华文行楷" pitchFamily="2" charset="-122"/>
              </a:rPr>
              <a:t>返回</a:t>
            </a:r>
          </a:p>
        </p:txBody>
      </p:sp>
      <p:cxnSp>
        <p:nvCxnSpPr>
          <p:cNvPr id="44" name="肘形连接符 43"/>
          <p:cNvCxnSpPr/>
          <p:nvPr/>
        </p:nvCxnSpPr>
        <p:spPr>
          <a:xfrm rot="16200000" flipH="1">
            <a:off x="3977474" y="4815615"/>
            <a:ext cx="468972" cy="2592288"/>
          </a:xfrm>
          <a:prstGeom prst="bentConnector2">
            <a:avLst/>
          </a:prstGeom>
          <a:ln w="28575">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07904" y="5950201"/>
            <a:ext cx="1523174" cy="400110"/>
          </a:xfrm>
          <a:prstGeom prst="rect">
            <a:avLst/>
          </a:prstGeom>
          <a:noFill/>
        </p:spPr>
        <p:txBody>
          <a:bodyPr wrap="none" rtlCol="0">
            <a:spAutoFit/>
          </a:bodyPr>
          <a:lstStyle/>
          <a:p>
            <a:r>
              <a:rPr lang="en-US" altLang="zh-CN" sz="2000" dirty="0">
                <a:latin typeface="华文行楷" pitchFamily="2" charset="-122"/>
                <a:ea typeface="华文行楷" pitchFamily="2" charset="-122"/>
              </a:rPr>
              <a:t>OS</a:t>
            </a:r>
            <a:r>
              <a:rPr lang="zh-CN" altLang="en-US" sz="2000" dirty="0">
                <a:latin typeface="华文行楷" pitchFamily="2" charset="-122"/>
                <a:ea typeface="华文行楷" pitchFamily="2" charset="-122"/>
              </a:rPr>
              <a:t>功能调用</a:t>
            </a:r>
          </a:p>
        </p:txBody>
      </p:sp>
      <p:sp>
        <p:nvSpPr>
          <p:cNvPr id="46" name="TextBox 45"/>
          <p:cNvSpPr txBox="1"/>
          <p:nvPr/>
        </p:nvSpPr>
        <p:spPr>
          <a:xfrm>
            <a:off x="5787270" y="6165304"/>
            <a:ext cx="524503" cy="369332"/>
          </a:xfrm>
          <a:prstGeom prst="rect">
            <a:avLst/>
          </a:prstGeom>
          <a:noFill/>
        </p:spPr>
        <p:txBody>
          <a:bodyPr wrap="none" rtlCol="0">
            <a:spAutoFit/>
          </a:bodyPr>
          <a:lstStyle/>
          <a:p>
            <a:r>
              <a:rPr lang="en-US" altLang="zh-CN" dirty="0"/>
              <a:t>……</a:t>
            </a:r>
            <a:endParaRPr lang="zh-CN" altLang="en-US" dirty="0"/>
          </a:p>
        </p:txBody>
      </p:sp>
    </p:spTree>
    <p:extLst>
      <p:ext uri="{BB962C8B-B14F-4D97-AF65-F5344CB8AC3E}">
        <p14:creationId xmlns="" xmlns:p14="http://schemas.microsoft.com/office/powerpoint/2010/main" val="76936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000"/>
                                        <p:tgtEl>
                                          <p:spTgt spid="42"/>
                                        </p:tgtEl>
                                      </p:cBhvr>
                                    </p:animEffect>
                                    <p:anim calcmode="lin" valueType="num">
                                      <p:cBhvr>
                                        <p:cTn id="38" dur="1000" fill="hold"/>
                                        <p:tgtEl>
                                          <p:spTgt spid="42"/>
                                        </p:tgtEl>
                                        <p:attrNameLst>
                                          <p:attrName>ppt_x</p:attrName>
                                        </p:attrNameLst>
                                      </p:cBhvr>
                                      <p:tavLst>
                                        <p:tav tm="0">
                                          <p:val>
                                            <p:strVal val="#ppt_x"/>
                                          </p:val>
                                        </p:tav>
                                        <p:tav tm="100000">
                                          <p:val>
                                            <p:strVal val="#ppt_x"/>
                                          </p:val>
                                        </p:tav>
                                      </p:tavLst>
                                    </p:anim>
                                    <p:anim calcmode="lin" valueType="num">
                                      <p:cBhvr>
                                        <p:cTn id="39" dur="1000" fill="hold"/>
                                        <p:tgtEl>
                                          <p:spTgt spid="42"/>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1000"/>
                                        <p:tgtEl>
                                          <p:spTgt spid="43"/>
                                        </p:tgtEl>
                                      </p:cBhvr>
                                    </p:animEffect>
                                    <p:anim calcmode="lin" valueType="num">
                                      <p:cBhvr>
                                        <p:cTn id="74" dur="1000" fill="hold"/>
                                        <p:tgtEl>
                                          <p:spTgt spid="43"/>
                                        </p:tgtEl>
                                        <p:attrNameLst>
                                          <p:attrName>ppt_x</p:attrName>
                                        </p:attrNameLst>
                                      </p:cBhvr>
                                      <p:tavLst>
                                        <p:tav tm="0">
                                          <p:val>
                                            <p:strVal val="#ppt_x"/>
                                          </p:val>
                                        </p:tav>
                                        <p:tav tm="100000">
                                          <p:val>
                                            <p:strVal val="#ppt_x"/>
                                          </p:val>
                                        </p:tav>
                                      </p:tavLst>
                                    </p:anim>
                                    <p:anim calcmode="lin" valueType="num">
                                      <p:cBhvr>
                                        <p:cTn id="75" dur="1000" fill="hold"/>
                                        <p:tgtEl>
                                          <p:spTgt spid="43"/>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1000"/>
                                        <p:tgtEl>
                                          <p:spTgt spid="36"/>
                                        </p:tgtEl>
                                      </p:cBhvr>
                                    </p:animEffect>
                                    <p:anim calcmode="lin" valueType="num">
                                      <p:cBhvr>
                                        <p:cTn id="80" dur="1000" fill="hold"/>
                                        <p:tgtEl>
                                          <p:spTgt spid="36"/>
                                        </p:tgtEl>
                                        <p:attrNameLst>
                                          <p:attrName>ppt_x</p:attrName>
                                        </p:attrNameLst>
                                      </p:cBhvr>
                                      <p:tavLst>
                                        <p:tav tm="0">
                                          <p:val>
                                            <p:strVal val="#ppt_x"/>
                                          </p:val>
                                        </p:tav>
                                        <p:tav tm="100000">
                                          <p:val>
                                            <p:strVal val="#ppt_x"/>
                                          </p:val>
                                        </p:tav>
                                      </p:tavLst>
                                    </p:anim>
                                    <p:anim calcmode="lin" valueType="num">
                                      <p:cBhvr>
                                        <p:cTn id="81" dur="1000" fill="hold"/>
                                        <p:tgtEl>
                                          <p:spTgt spid="36"/>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000"/>
                                        <p:tgtEl>
                                          <p:spTgt spid="44"/>
                                        </p:tgtEl>
                                      </p:cBhvr>
                                    </p:animEffect>
                                    <p:anim calcmode="lin" valueType="num">
                                      <p:cBhvr>
                                        <p:cTn id="86" dur="1000" fill="hold"/>
                                        <p:tgtEl>
                                          <p:spTgt spid="44"/>
                                        </p:tgtEl>
                                        <p:attrNameLst>
                                          <p:attrName>ppt_x</p:attrName>
                                        </p:attrNameLst>
                                      </p:cBhvr>
                                      <p:tavLst>
                                        <p:tav tm="0">
                                          <p:val>
                                            <p:strVal val="#ppt_x"/>
                                          </p:val>
                                        </p:tav>
                                        <p:tav tm="100000">
                                          <p:val>
                                            <p:strVal val="#ppt_x"/>
                                          </p:val>
                                        </p:tav>
                                      </p:tavLst>
                                    </p:anim>
                                    <p:anim calcmode="lin" valueType="num">
                                      <p:cBhvr>
                                        <p:cTn id="87" dur="1000" fill="hold"/>
                                        <p:tgtEl>
                                          <p:spTgt spid="44"/>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1000"/>
                                        <p:tgtEl>
                                          <p:spTgt spid="45"/>
                                        </p:tgtEl>
                                      </p:cBhvr>
                                    </p:animEffect>
                                    <p:anim calcmode="lin" valueType="num">
                                      <p:cBhvr>
                                        <p:cTn id="92" dur="1000" fill="hold"/>
                                        <p:tgtEl>
                                          <p:spTgt spid="45"/>
                                        </p:tgtEl>
                                        <p:attrNameLst>
                                          <p:attrName>ppt_x</p:attrName>
                                        </p:attrNameLst>
                                      </p:cBhvr>
                                      <p:tavLst>
                                        <p:tav tm="0">
                                          <p:val>
                                            <p:strVal val="#ppt_x"/>
                                          </p:val>
                                        </p:tav>
                                        <p:tav tm="100000">
                                          <p:val>
                                            <p:strVal val="#ppt_x"/>
                                          </p:val>
                                        </p:tav>
                                      </p:tavLst>
                                    </p:anim>
                                    <p:anim calcmode="lin" valueType="num">
                                      <p:cBhvr>
                                        <p:cTn id="93" dur="1000" fill="hold"/>
                                        <p:tgtEl>
                                          <p:spTgt spid="45"/>
                                        </p:tgtEl>
                                        <p:attrNameLst>
                                          <p:attrName>ppt_y</p:attrName>
                                        </p:attrNameLst>
                                      </p:cBhvr>
                                      <p:tavLst>
                                        <p:tav tm="0">
                                          <p:val>
                                            <p:strVal val="#ppt_y+.1"/>
                                          </p:val>
                                        </p:tav>
                                        <p:tav tm="100000">
                                          <p:val>
                                            <p:strVal val="#ppt_y"/>
                                          </p:val>
                                        </p:tav>
                                      </p:tavLst>
                                    </p:anim>
                                  </p:childTnLst>
                                </p:cTn>
                              </p:par>
                            </p:childTnLst>
                          </p:cTn>
                        </p:par>
                        <p:par>
                          <p:cTn id="94" fill="hold">
                            <p:stCondLst>
                              <p:cond delay="15000"/>
                            </p:stCondLst>
                            <p:childTnLst>
                              <p:par>
                                <p:cTn id="95" presetID="42"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1000"/>
                                        <p:tgtEl>
                                          <p:spTgt spid="46"/>
                                        </p:tgtEl>
                                      </p:cBhvr>
                                    </p:animEffect>
                                    <p:anim calcmode="lin" valueType="num">
                                      <p:cBhvr>
                                        <p:cTn id="98" dur="1000" fill="hold"/>
                                        <p:tgtEl>
                                          <p:spTgt spid="46"/>
                                        </p:tgtEl>
                                        <p:attrNameLst>
                                          <p:attrName>ppt_x</p:attrName>
                                        </p:attrNameLst>
                                      </p:cBhvr>
                                      <p:tavLst>
                                        <p:tav tm="0">
                                          <p:val>
                                            <p:strVal val="#ppt_x"/>
                                          </p:val>
                                        </p:tav>
                                        <p:tav tm="100000">
                                          <p:val>
                                            <p:strVal val="#ppt_x"/>
                                          </p:val>
                                        </p:tav>
                                      </p:tavLst>
                                    </p:anim>
                                    <p:anim calcmode="lin" valueType="num">
                                      <p:cBhvr>
                                        <p:cTn id="9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6" grpId="0" animBg="1"/>
      <p:bldP spid="40" grpId="0"/>
      <p:bldP spid="41" grpId="0"/>
      <p:bldP spid="42" grpId="0"/>
      <p:bldP spid="43" grpId="0"/>
      <p:bldP spid="45" grpId="0"/>
      <p:bldP spid="4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系统调用举例</a:t>
            </a:r>
            <a:r>
              <a:rPr lang="en-US" altLang="zh-CN" sz="4000" dirty="0"/>
              <a:t>(1/3)</a:t>
            </a:r>
            <a:endParaRPr lang="zh-CN" altLang="en-US" sz="4000" dirty="0"/>
          </a:p>
        </p:txBody>
      </p:sp>
      <p:sp>
        <p:nvSpPr>
          <p:cNvPr id="4" name="矩形 3"/>
          <p:cNvSpPr/>
          <p:nvPr/>
        </p:nvSpPr>
        <p:spPr>
          <a:xfrm>
            <a:off x="1475656" y="2132856"/>
            <a:ext cx="1584176" cy="792088"/>
          </a:xfrm>
          <a:prstGeom prst="rect">
            <a:avLst/>
          </a:prstGeom>
          <a:solidFill>
            <a:schemeClr val="accent2">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Calibri" pitchFamily="34" charset="0"/>
                <a:ea typeface="华文楷体" pitchFamily="2" charset="-122"/>
                <a:cs typeface="Calibri" pitchFamily="34" charset="0"/>
              </a:rPr>
              <a:t>高级语言</a:t>
            </a:r>
          </a:p>
        </p:txBody>
      </p:sp>
      <p:sp>
        <p:nvSpPr>
          <p:cNvPr id="5" name="矩形 4"/>
          <p:cNvSpPr/>
          <p:nvPr/>
        </p:nvSpPr>
        <p:spPr>
          <a:xfrm>
            <a:off x="6012160" y="2132856"/>
            <a:ext cx="1584176" cy="792088"/>
          </a:xfrm>
          <a:prstGeom prst="rect">
            <a:avLst/>
          </a:prstGeom>
          <a:solidFill>
            <a:schemeClr val="accent2">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Calibri" pitchFamily="34" charset="0"/>
                <a:ea typeface="华文楷体" pitchFamily="2" charset="-122"/>
                <a:cs typeface="Calibri" pitchFamily="34" charset="0"/>
              </a:rPr>
              <a:t>汇编语言</a:t>
            </a:r>
          </a:p>
        </p:txBody>
      </p:sp>
      <p:sp>
        <p:nvSpPr>
          <p:cNvPr id="10" name="圆角矩形 9"/>
          <p:cNvSpPr/>
          <p:nvPr/>
        </p:nvSpPr>
        <p:spPr>
          <a:xfrm>
            <a:off x="1583668" y="3753037"/>
            <a:ext cx="1368152" cy="828092"/>
          </a:xfrm>
          <a:prstGeom prst="roundRect">
            <a:avLst/>
          </a:prstGeom>
          <a:solidFill>
            <a:schemeClr val="accent5">
              <a:lumMod val="20000"/>
              <a:lumOff val="80000"/>
            </a:schemeClr>
          </a:solidFill>
          <a:ln w="95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000" b="1" dirty="0">
                <a:solidFill>
                  <a:srgbClr val="0000CC"/>
                </a:solidFill>
                <a:latin typeface="Calibri" pitchFamily="34" charset="0"/>
                <a:ea typeface="华文楷体" pitchFamily="2" charset="-122"/>
                <a:cs typeface="Calibri" pitchFamily="34" charset="0"/>
              </a:rPr>
              <a:t>write()</a:t>
            </a:r>
            <a:endParaRPr lang="zh-CN" altLang="en-US" sz="2000" b="1" dirty="0">
              <a:solidFill>
                <a:srgbClr val="0000CC"/>
              </a:solidFill>
              <a:latin typeface="Calibri" pitchFamily="34" charset="0"/>
              <a:ea typeface="华文楷体" pitchFamily="2" charset="-122"/>
              <a:cs typeface="Calibri" pitchFamily="34" charset="0"/>
            </a:endParaRPr>
          </a:p>
        </p:txBody>
      </p:sp>
      <p:sp>
        <p:nvSpPr>
          <p:cNvPr id="11" name="圆角矩形 10"/>
          <p:cNvSpPr/>
          <p:nvPr/>
        </p:nvSpPr>
        <p:spPr>
          <a:xfrm>
            <a:off x="6012160" y="3501008"/>
            <a:ext cx="1800200" cy="1488165"/>
          </a:xfrm>
          <a:prstGeom prst="roundRect">
            <a:avLst/>
          </a:prstGeom>
          <a:solidFill>
            <a:schemeClr val="accent5">
              <a:lumMod val="20000"/>
              <a:lumOff val="80000"/>
            </a:schemeClr>
          </a:solidFill>
          <a:ln w="95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80000"/>
              </a:lnSpc>
            </a:pPr>
            <a:r>
              <a:rPr lang="en-US" altLang="zh-CN" b="1" dirty="0">
                <a:solidFill>
                  <a:srgbClr val="0000CC"/>
                </a:solidFill>
                <a:latin typeface="Calibri" pitchFamily="34" charset="0"/>
                <a:ea typeface="华文楷体" pitchFamily="2" charset="-122"/>
                <a:cs typeface="Calibri" pitchFamily="34" charset="0"/>
              </a:rPr>
              <a:t>……</a:t>
            </a:r>
          </a:p>
          <a:p>
            <a:pPr>
              <a:lnSpc>
                <a:spcPct val="80000"/>
              </a:lnSpc>
            </a:pPr>
            <a:r>
              <a:rPr lang="en-US" altLang="zh-CN" b="1" dirty="0" err="1">
                <a:solidFill>
                  <a:srgbClr val="0000CC"/>
                </a:solidFill>
                <a:latin typeface="Calibri" pitchFamily="34" charset="0"/>
                <a:ea typeface="华文楷体" pitchFamily="2" charset="-122"/>
                <a:cs typeface="Calibri" pitchFamily="34" charset="0"/>
              </a:rPr>
              <a:t>movl</a:t>
            </a:r>
            <a:r>
              <a:rPr lang="en-US" altLang="zh-CN" b="1" dirty="0">
                <a:solidFill>
                  <a:srgbClr val="0000CC"/>
                </a:solidFill>
                <a:latin typeface="Calibri" pitchFamily="34" charset="0"/>
                <a:ea typeface="华文楷体" pitchFamily="2" charset="-122"/>
                <a:cs typeface="Calibri" pitchFamily="34" charset="0"/>
              </a:rPr>
              <a:t> $4, %</a:t>
            </a:r>
            <a:r>
              <a:rPr lang="en-US" altLang="zh-CN" b="1" dirty="0" err="1">
                <a:solidFill>
                  <a:srgbClr val="0000CC"/>
                </a:solidFill>
                <a:latin typeface="Calibri" pitchFamily="34" charset="0"/>
                <a:ea typeface="华文楷体" pitchFamily="2" charset="-122"/>
                <a:cs typeface="Calibri" pitchFamily="34" charset="0"/>
              </a:rPr>
              <a:t>eax</a:t>
            </a:r>
            <a:endParaRPr lang="en-US" altLang="zh-CN" b="1" dirty="0">
              <a:solidFill>
                <a:srgbClr val="0000CC"/>
              </a:solidFill>
              <a:latin typeface="Calibri" pitchFamily="34" charset="0"/>
              <a:ea typeface="华文楷体" pitchFamily="2" charset="-122"/>
              <a:cs typeface="Calibri" pitchFamily="34" charset="0"/>
            </a:endParaRPr>
          </a:p>
          <a:p>
            <a:pPr>
              <a:lnSpc>
                <a:spcPct val="80000"/>
              </a:lnSpc>
            </a:pPr>
            <a:r>
              <a:rPr lang="en-US" altLang="zh-CN" b="1" dirty="0">
                <a:solidFill>
                  <a:srgbClr val="0000CC"/>
                </a:solidFill>
                <a:latin typeface="Calibri" pitchFamily="34" charset="0"/>
                <a:ea typeface="华文楷体" pitchFamily="2" charset="-122"/>
                <a:cs typeface="Calibri" pitchFamily="34" charset="0"/>
              </a:rPr>
              <a:t>……</a:t>
            </a:r>
            <a:endParaRPr lang="zh-CN" altLang="en-US" b="1" dirty="0">
              <a:solidFill>
                <a:srgbClr val="0000CC"/>
              </a:solidFill>
              <a:latin typeface="Calibri" pitchFamily="34" charset="0"/>
              <a:ea typeface="华文楷体" pitchFamily="2" charset="-122"/>
              <a:cs typeface="Calibri" pitchFamily="34" charset="0"/>
            </a:endParaRPr>
          </a:p>
          <a:p>
            <a:pPr>
              <a:lnSpc>
                <a:spcPct val="80000"/>
              </a:lnSpc>
            </a:pPr>
            <a:r>
              <a:rPr lang="en-US" altLang="zh-CN" b="1" dirty="0" err="1">
                <a:solidFill>
                  <a:srgbClr val="0000CC"/>
                </a:solidFill>
                <a:latin typeface="Calibri" pitchFamily="34" charset="0"/>
                <a:ea typeface="华文楷体" pitchFamily="2" charset="-122"/>
                <a:cs typeface="Calibri" pitchFamily="34" charset="0"/>
              </a:rPr>
              <a:t>int</a:t>
            </a:r>
            <a:r>
              <a:rPr lang="en-US" altLang="zh-CN" b="1" dirty="0">
                <a:solidFill>
                  <a:srgbClr val="0000CC"/>
                </a:solidFill>
                <a:latin typeface="Calibri" pitchFamily="34" charset="0"/>
                <a:ea typeface="华文楷体" pitchFamily="2" charset="-122"/>
                <a:cs typeface="Calibri" pitchFamily="34" charset="0"/>
              </a:rPr>
              <a:t> $0x80</a:t>
            </a:r>
          </a:p>
          <a:p>
            <a:pPr>
              <a:lnSpc>
                <a:spcPct val="80000"/>
              </a:lnSpc>
            </a:pPr>
            <a:r>
              <a:rPr lang="en-US" altLang="zh-CN" b="1" dirty="0">
                <a:solidFill>
                  <a:srgbClr val="0000CC"/>
                </a:solidFill>
                <a:latin typeface="Calibri" pitchFamily="34" charset="0"/>
                <a:ea typeface="华文楷体" pitchFamily="2" charset="-122"/>
                <a:cs typeface="Calibri" pitchFamily="34" charset="0"/>
              </a:rPr>
              <a:t>……</a:t>
            </a:r>
            <a:endParaRPr lang="zh-CN" altLang="en-US" b="1" dirty="0">
              <a:solidFill>
                <a:srgbClr val="0000CC"/>
              </a:solidFill>
              <a:latin typeface="Calibri" pitchFamily="34" charset="0"/>
              <a:ea typeface="华文楷体" pitchFamily="2" charset="-122"/>
              <a:cs typeface="Calibri" pitchFamily="34" charset="0"/>
            </a:endParaRPr>
          </a:p>
        </p:txBody>
      </p:sp>
      <p:sp>
        <p:nvSpPr>
          <p:cNvPr id="20" name="右箭头 19"/>
          <p:cNvSpPr/>
          <p:nvPr/>
        </p:nvSpPr>
        <p:spPr>
          <a:xfrm>
            <a:off x="3156743" y="2384884"/>
            <a:ext cx="2772308" cy="288032"/>
          </a:xfrm>
          <a:prstGeom prst="rightArrow">
            <a:avLst/>
          </a:prstGeom>
          <a:solidFill>
            <a:schemeClr val="accent2">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Calibri" pitchFamily="34" charset="0"/>
              <a:ea typeface="华文楷体" pitchFamily="2" charset="-122"/>
              <a:cs typeface="Calibri" pitchFamily="34" charset="0"/>
            </a:endParaRPr>
          </a:p>
        </p:txBody>
      </p:sp>
      <p:sp>
        <p:nvSpPr>
          <p:cNvPr id="21" name="右箭头 20"/>
          <p:cNvSpPr/>
          <p:nvPr/>
        </p:nvSpPr>
        <p:spPr>
          <a:xfrm>
            <a:off x="3059832" y="4023067"/>
            <a:ext cx="2898322" cy="288032"/>
          </a:xfrm>
          <a:prstGeom prst="rightArrow">
            <a:avLst/>
          </a:prstGeom>
          <a:solidFill>
            <a:schemeClr val="accent5">
              <a:lumMod val="20000"/>
              <a:lumOff val="80000"/>
            </a:schemeClr>
          </a:solidFill>
          <a:ln w="95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b="1">
              <a:solidFill>
                <a:srgbClr val="0000CC"/>
              </a:solidFill>
              <a:latin typeface="Calibri" pitchFamily="34" charset="0"/>
              <a:ea typeface="华文楷体" pitchFamily="2" charset="-122"/>
              <a:cs typeface="Calibri" pitchFamily="34" charset="0"/>
            </a:endParaRPr>
          </a:p>
        </p:txBody>
      </p:sp>
      <p:sp>
        <p:nvSpPr>
          <p:cNvPr id="3" name="TextBox 2"/>
          <p:cNvSpPr txBox="1"/>
          <p:nvPr/>
        </p:nvSpPr>
        <p:spPr>
          <a:xfrm>
            <a:off x="4185829" y="3118879"/>
            <a:ext cx="800219" cy="461665"/>
          </a:xfrm>
          <a:prstGeom prst="rect">
            <a:avLst/>
          </a:prstGeom>
          <a:noFill/>
        </p:spPr>
        <p:txBody>
          <a:bodyPr wrap="none" rtlCol="0">
            <a:spAutoFit/>
          </a:bodyPr>
          <a:lstStyle/>
          <a:p>
            <a:r>
              <a:rPr lang="zh-CN" altLang="en-US" sz="2400" b="1" dirty="0">
                <a:latin typeface="华文楷体" pitchFamily="2" charset="-122"/>
                <a:ea typeface="华文楷体" pitchFamily="2" charset="-122"/>
              </a:rPr>
              <a:t>编译</a:t>
            </a:r>
          </a:p>
        </p:txBody>
      </p:sp>
      <p:cxnSp>
        <p:nvCxnSpPr>
          <p:cNvPr id="7" name="直接箭头连接符 6"/>
          <p:cNvCxnSpPr>
            <a:stCxn id="3" idx="0"/>
          </p:cNvCxnSpPr>
          <p:nvPr/>
        </p:nvCxnSpPr>
        <p:spPr>
          <a:xfrm flipH="1" flipV="1">
            <a:off x="4585938" y="2672917"/>
            <a:ext cx="1" cy="4459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3" idx="2"/>
          </p:cNvCxnSpPr>
          <p:nvPr/>
        </p:nvCxnSpPr>
        <p:spPr>
          <a:xfrm flipH="1">
            <a:off x="4585938" y="3580544"/>
            <a:ext cx="1" cy="4425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1888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2000"/>
                                        <p:tgtEl>
                                          <p:spTgt spid="21"/>
                                        </p:tgtEl>
                                      </p:cBhvr>
                                    </p:animEffect>
                                  </p:childTnLst>
                                </p:cTn>
                              </p:par>
                              <p:par>
                                <p:cTn id="14" presetID="21" presetClass="entr" presetSubtype="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系统调用举例</a:t>
            </a:r>
            <a:r>
              <a:rPr lang="en-US" altLang="zh-CN" sz="4000" dirty="0"/>
              <a:t>(2/3)</a:t>
            </a:r>
            <a:endParaRPr lang="zh-CN" altLang="en-US" sz="4000" dirty="0"/>
          </a:p>
        </p:txBody>
      </p:sp>
      <p:sp>
        <p:nvSpPr>
          <p:cNvPr id="3" name="内容占位符 2"/>
          <p:cNvSpPr>
            <a:spLocks noGrp="1"/>
          </p:cNvSpPr>
          <p:nvPr>
            <p:ph idx="1"/>
          </p:nvPr>
        </p:nvSpPr>
        <p:spPr>
          <a:xfrm>
            <a:off x="683568" y="1600200"/>
            <a:ext cx="7620000" cy="4800600"/>
          </a:xfrm>
        </p:spPr>
        <p:txBody>
          <a:bodyPr>
            <a:normAutofit/>
          </a:bodyPr>
          <a:lstStyle/>
          <a:p>
            <a:pPr marL="0" indent="0">
              <a:buNone/>
            </a:pPr>
            <a:r>
              <a:rPr lang="en-US" altLang="zh-CN" sz="2400" dirty="0">
                <a:latin typeface="Calibri" pitchFamily="34" charset="0"/>
              </a:rPr>
              <a:t>#include &lt;</a:t>
            </a:r>
            <a:r>
              <a:rPr lang="en-US" altLang="zh-CN" sz="2400" dirty="0" err="1">
                <a:latin typeface="Calibri" pitchFamily="34" charset="0"/>
              </a:rPr>
              <a:t>unistd.h</a:t>
            </a:r>
            <a:r>
              <a:rPr lang="en-US" altLang="zh-CN" sz="2400" dirty="0">
                <a:latin typeface="Calibri" pitchFamily="34" charset="0"/>
              </a:rPr>
              <a:t>&gt;</a:t>
            </a:r>
          </a:p>
          <a:p>
            <a:pPr marL="0" indent="0">
              <a:buNone/>
            </a:pPr>
            <a:r>
              <a:rPr lang="en-US" altLang="zh-CN" sz="2400" dirty="0" err="1">
                <a:latin typeface="Calibri" pitchFamily="34" charset="0"/>
              </a:rPr>
              <a:t>int</a:t>
            </a:r>
            <a:r>
              <a:rPr lang="en-US" altLang="zh-CN" sz="2400" dirty="0">
                <a:latin typeface="Calibri" pitchFamily="34" charset="0"/>
              </a:rPr>
              <a:t> main(){</a:t>
            </a:r>
          </a:p>
          <a:p>
            <a:pPr marL="0" indent="0">
              <a:buNone/>
            </a:pPr>
            <a:r>
              <a:rPr lang="en-US" altLang="zh-CN" sz="2400" dirty="0">
                <a:latin typeface="Calibri" pitchFamily="34" charset="0"/>
              </a:rPr>
              <a:t>    char string[7] = {‘H’, ‘e’, ‘l’, ‘l’, ‘o’, ‘!’, ‘\n’};</a:t>
            </a:r>
          </a:p>
          <a:p>
            <a:pPr marL="0" indent="0">
              <a:buNone/>
            </a:pPr>
            <a:r>
              <a:rPr lang="en-US" altLang="zh-CN" sz="2400" dirty="0">
                <a:latin typeface="Calibri" pitchFamily="34" charset="0"/>
              </a:rPr>
              <a:t>    write(1, string, 7);</a:t>
            </a:r>
          </a:p>
          <a:p>
            <a:pPr marL="0" indent="0">
              <a:buNone/>
            </a:pPr>
            <a:r>
              <a:rPr lang="en-US" altLang="zh-CN" sz="2400" dirty="0">
                <a:latin typeface="Calibri" pitchFamily="34" charset="0"/>
              </a:rPr>
              <a:t>    return 0;</a:t>
            </a:r>
          </a:p>
          <a:p>
            <a:pPr marL="0" indent="0">
              <a:buNone/>
            </a:pPr>
            <a:r>
              <a:rPr lang="en-US" altLang="zh-CN" sz="2400" dirty="0">
                <a:latin typeface="Calibri" pitchFamily="34" charset="0"/>
              </a:rPr>
              <a:t>}</a:t>
            </a:r>
          </a:p>
          <a:p>
            <a:pPr marL="0" indent="0">
              <a:buNone/>
            </a:pPr>
            <a:r>
              <a:rPr lang="zh-CN" altLang="en-US" sz="2400" dirty="0">
                <a:latin typeface="Calibri" pitchFamily="34" charset="0"/>
              </a:rPr>
              <a:t>输出结果：</a:t>
            </a:r>
            <a:r>
              <a:rPr lang="en-US" altLang="zh-CN" sz="2400" dirty="0">
                <a:latin typeface="Calibri" pitchFamily="34" charset="0"/>
              </a:rPr>
              <a:t>Hello!</a:t>
            </a:r>
            <a:endParaRPr lang="zh-CN" altLang="en-US" sz="2400" dirty="0">
              <a:latin typeface="Calibri" pitchFamily="34" charset="0"/>
            </a:endParaRPr>
          </a:p>
        </p:txBody>
      </p:sp>
      <p:sp>
        <p:nvSpPr>
          <p:cNvPr id="4" name="椭圆形标注 3"/>
          <p:cNvSpPr/>
          <p:nvPr/>
        </p:nvSpPr>
        <p:spPr>
          <a:xfrm>
            <a:off x="5364088" y="4293096"/>
            <a:ext cx="2232248" cy="1656184"/>
          </a:xfrm>
          <a:prstGeom prst="wedgeEllipseCallout">
            <a:avLst>
              <a:gd name="adj1" fmla="val -93520"/>
              <a:gd name="adj2" fmla="val -72437"/>
            </a:avLst>
          </a:prstGeom>
          <a:solidFill>
            <a:schemeClr val="accent4">
              <a:lumMod val="20000"/>
              <a:lumOff val="80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7030A0"/>
                </a:solidFill>
                <a:latin typeface="华文琥珀" pitchFamily="2" charset="-122"/>
                <a:ea typeface="华文琥珀" pitchFamily="2" charset="-122"/>
              </a:rPr>
              <a:t>高级语言视角</a:t>
            </a:r>
          </a:p>
        </p:txBody>
      </p:sp>
    </p:spTree>
    <p:extLst>
      <p:ext uri="{BB962C8B-B14F-4D97-AF65-F5344CB8AC3E}">
        <p14:creationId xmlns="" xmlns:p14="http://schemas.microsoft.com/office/powerpoint/2010/main" val="38462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0000"/>
                                      </p:to>
                                    </p:animClr>
                                    <p:animClr clrSpc="rgb" dir="cw">
                                      <p:cBhvr>
                                        <p:cTn id="7" dur="500" fill="hold"/>
                                        <p:tgtEl>
                                          <p:spTgt spid="3">
                                            <p:txEl>
                                              <p:pRg st="3" end="3"/>
                                            </p:txEl>
                                          </p:spTgt>
                                        </p:tgtEl>
                                        <p:attrNameLst>
                                          <p:attrName>fillcolor</p:attrName>
                                        </p:attrNameLst>
                                      </p:cBhvr>
                                      <p:to>
                                        <a:srgbClr val="FF0000"/>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系统调用举例</a:t>
            </a:r>
            <a:r>
              <a:rPr lang="en-US" altLang="zh-CN" sz="4000" dirty="0"/>
              <a:t>(3/3)</a:t>
            </a:r>
            <a:endParaRPr lang="zh-CN" altLang="en-US" sz="4000" dirty="0"/>
          </a:p>
        </p:txBody>
      </p:sp>
      <p:sp>
        <p:nvSpPr>
          <p:cNvPr id="3" name="内容占位符 2"/>
          <p:cNvSpPr>
            <a:spLocks noGrp="1"/>
          </p:cNvSpPr>
          <p:nvPr>
            <p:ph idx="1"/>
          </p:nvPr>
        </p:nvSpPr>
        <p:spPr>
          <a:xfrm>
            <a:off x="601216" y="1456184"/>
            <a:ext cx="7355160" cy="5069160"/>
          </a:xfrm>
        </p:spPr>
        <p:txBody>
          <a:bodyPr>
            <a:noAutofit/>
          </a:bodyPr>
          <a:lstStyle/>
          <a:p>
            <a:pPr marL="360000" indent="-360000">
              <a:lnSpc>
                <a:spcPct val="80000"/>
              </a:lnSpc>
              <a:spcBef>
                <a:spcPts val="0"/>
              </a:spcBef>
              <a:buFont typeface="+mj-lt"/>
              <a:buAutoNum type="arabicPeriod"/>
            </a:pPr>
            <a:r>
              <a:rPr lang="en-US" altLang="zh-CN" sz="2000" dirty="0">
                <a:latin typeface="Calibri" pitchFamily="34" charset="0"/>
              </a:rPr>
              <a:t>.section .data</a:t>
            </a:r>
          </a:p>
          <a:p>
            <a:pPr marL="360000" indent="-360000">
              <a:lnSpc>
                <a:spcPct val="80000"/>
              </a:lnSpc>
              <a:spcBef>
                <a:spcPts val="0"/>
              </a:spcBef>
              <a:buFont typeface="+mj-lt"/>
              <a:buAutoNum type="arabicPeriod"/>
            </a:pPr>
            <a:r>
              <a:rPr lang="en-US" altLang="zh-CN" sz="2000" dirty="0">
                <a:latin typeface="Calibri" pitchFamily="34" charset="0"/>
              </a:rPr>
              <a:t>output:</a:t>
            </a:r>
            <a:endParaRPr lang="zh-CN" altLang="en-US" sz="2000" dirty="0">
              <a:latin typeface="Calibri" pitchFamily="34" charset="0"/>
            </a:endParaRPr>
          </a:p>
          <a:p>
            <a:pPr marL="360000" indent="-360000">
              <a:lnSpc>
                <a:spcPct val="80000"/>
              </a:lnSpc>
              <a:spcBef>
                <a:spcPts val="0"/>
              </a:spcBef>
              <a:buFont typeface="+mj-lt"/>
              <a:buAutoNum type="arabicPeriod"/>
            </a:pPr>
            <a:r>
              <a:rPr lang="zh-CN" altLang="en-US" sz="2000" dirty="0">
                <a:latin typeface="Calibri" pitchFamily="34" charset="0"/>
              </a:rPr>
              <a:t>    </a:t>
            </a:r>
            <a:r>
              <a:rPr lang="en-US" altLang="zh-CN" sz="2000" dirty="0">
                <a:latin typeface="Calibri" pitchFamily="34" charset="0"/>
              </a:rPr>
              <a:t>.</a:t>
            </a:r>
            <a:r>
              <a:rPr lang="en-US" altLang="zh-CN" sz="2000" dirty="0" err="1">
                <a:latin typeface="Calibri" pitchFamily="34" charset="0"/>
              </a:rPr>
              <a:t>ascii</a:t>
            </a:r>
            <a:r>
              <a:rPr lang="en-US" altLang="zh-CN" sz="2000" dirty="0">
                <a:latin typeface="Calibri" pitchFamily="34" charset="0"/>
              </a:rPr>
              <a:t> “Hello!\n” </a:t>
            </a:r>
            <a:endParaRPr lang="zh-CN" altLang="en-US" sz="2000" dirty="0">
              <a:solidFill>
                <a:srgbClr val="0000CC"/>
              </a:solidFill>
              <a:latin typeface="Calibri" pitchFamily="34" charset="0"/>
            </a:endParaRPr>
          </a:p>
          <a:p>
            <a:pPr marL="360000" indent="-360000">
              <a:lnSpc>
                <a:spcPct val="80000"/>
              </a:lnSpc>
              <a:spcBef>
                <a:spcPts val="0"/>
              </a:spcBef>
              <a:buFont typeface="+mj-lt"/>
              <a:buAutoNum type="arabicPeriod"/>
            </a:pPr>
            <a:r>
              <a:rPr lang="en-US" altLang="zh-CN" sz="2000" dirty="0" err="1">
                <a:latin typeface="Calibri" pitchFamily="34" charset="0"/>
              </a:rPr>
              <a:t>output_end</a:t>
            </a:r>
            <a:r>
              <a:rPr lang="en-US" altLang="zh-CN" sz="2000" dirty="0">
                <a:latin typeface="Calibri" pitchFamily="34" charset="0"/>
              </a:rPr>
              <a:t>:</a:t>
            </a:r>
            <a:endParaRPr lang="zh-CN" altLang="en-US" sz="2000" dirty="0">
              <a:latin typeface="Calibri" pitchFamily="34" charset="0"/>
            </a:endParaRPr>
          </a:p>
          <a:p>
            <a:pPr marL="360000" indent="-360000">
              <a:lnSpc>
                <a:spcPct val="80000"/>
              </a:lnSpc>
              <a:spcBef>
                <a:spcPts val="0"/>
              </a:spcBef>
              <a:buFont typeface="+mj-lt"/>
              <a:buAutoNum type="arabicPeriod"/>
            </a:pPr>
            <a:r>
              <a:rPr lang="zh-CN" altLang="en-US" sz="2000" dirty="0">
                <a:latin typeface="Calibri" pitchFamily="34" charset="0"/>
              </a:rPr>
              <a:t>    </a:t>
            </a:r>
            <a:r>
              <a:rPr lang="en-US" altLang="zh-CN" sz="2000" dirty="0">
                <a:latin typeface="Calibri" pitchFamily="34" charset="0"/>
              </a:rPr>
              <a:t>.</a:t>
            </a:r>
            <a:r>
              <a:rPr lang="en-US" altLang="zh-CN" sz="2000" dirty="0" err="1">
                <a:latin typeface="Calibri" pitchFamily="34" charset="0"/>
              </a:rPr>
              <a:t>equ</a:t>
            </a:r>
            <a:r>
              <a:rPr lang="en-US" altLang="zh-CN" sz="2000" dirty="0">
                <a:latin typeface="Calibri" pitchFamily="34" charset="0"/>
              </a:rPr>
              <a:t> </a:t>
            </a:r>
            <a:r>
              <a:rPr lang="en-US" altLang="zh-CN" sz="2000" dirty="0" err="1">
                <a:latin typeface="Calibri" pitchFamily="34" charset="0"/>
              </a:rPr>
              <a:t>len</a:t>
            </a:r>
            <a:r>
              <a:rPr lang="en-US" altLang="zh-CN" sz="2000" dirty="0">
                <a:latin typeface="Calibri" pitchFamily="34" charset="0"/>
              </a:rPr>
              <a:t>, </a:t>
            </a:r>
            <a:r>
              <a:rPr lang="en-US" altLang="zh-CN" sz="2000" dirty="0" err="1">
                <a:latin typeface="Calibri" pitchFamily="34" charset="0"/>
              </a:rPr>
              <a:t>output_end</a:t>
            </a:r>
            <a:r>
              <a:rPr lang="en-US" altLang="zh-CN" sz="2000" dirty="0">
                <a:latin typeface="Calibri" pitchFamily="34" charset="0"/>
              </a:rPr>
              <a:t> - output </a:t>
            </a:r>
            <a:endParaRPr lang="zh-CN" altLang="en-US" sz="2000" dirty="0">
              <a:solidFill>
                <a:srgbClr val="0000CC"/>
              </a:solidFill>
              <a:latin typeface="Calibri" pitchFamily="34" charset="0"/>
            </a:endParaRPr>
          </a:p>
          <a:p>
            <a:pPr marL="360000" indent="-360000">
              <a:lnSpc>
                <a:spcPct val="80000"/>
              </a:lnSpc>
              <a:spcBef>
                <a:spcPts val="0"/>
              </a:spcBef>
              <a:buFont typeface="+mj-lt"/>
              <a:buAutoNum type="arabicPeriod"/>
            </a:pPr>
            <a:endParaRPr lang="zh-CN" altLang="en-US" sz="2000" dirty="0">
              <a:latin typeface="Calibri" pitchFamily="34" charset="0"/>
            </a:endParaRPr>
          </a:p>
          <a:p>
            <a:pPr marL="360000" indent="-360000">
              <a:lnSpc>
                <a:spcPct val="80000"/>
              </a:lnSpc>
              <a:spcBef>
                <a:spcPts val="0"/>
              </a:spcBef>
              <a:buFont typeface="+mj-lt"/>
              <a:buAutoNum type="arabicPeriod"/>
            </a:pPr>
            <a:r>
              <a:rPr lang="en-US" altLang="zh-CN" sz="2000" dirty="0">
                <a:latin typeface="Calibri" pitchFamily="34" charset="0"/>
              </a:rPr>
              <a:t>.section .text</a:t>
            </a:r>
          </a:p>
          <a:p>
            <a:pPr marL="360000" indent="-360000">
              <a:lnSpc>
                <a:spcPct val="80000"/>
              </a:lnSpc>
              <a:spcBef>
                <a:spcPts val="0"/>
              </a:spcBef>
              <a:buFont typeface="+mj-lt"/>
              <a:buAutoNum type="arabicPeriod"/>
            </a:pPr>
            <a:r>
              <a:rPr lang="en-US" altLang="zh-CN" sz="2000" dirty="0">
                <a:latin typeface="Calibri" pitchFamily="34" charset="0"/>
              </a:rPr>
              <a:t>.</a:t>
            </a:r>
            <a:r>
              <a:rPr lang="en-US" altLang="zh-CN" sz="2000" dirty="0" err="1">
                <a:latin typeface="Calibri" pitchFamily="34" charset="0"/>
              </a:rPr>
              <a:t>globl</a:t>
            </a:r>
            <a:r>
              <a:rPr lang="en-US" altLang="zh-CN" sz="2000" dirty="0">
                <a:latin typeface="Calibri" pitchFamily="34" charset="0"/>
              </a:rPr>
              <a:t> _start</a:t>
            </a:r>
          </a:p>
          <a:p>
            <a:pPr marL="360000" indent="-360000">
              <a:lnSpc>
                <a:spcPct val="80000"/>
              </a:lnSpc>
              <a:spcBef>
                <a:spcPts val="0"/>
              </a:spcBef>
              <a:buFont typeface="+mj-lt"/>
              <a:buAutoNum type="arabicPeriod"/>
            </a:pPr>
            <a:r>
              <a:rPr lang="en-US" altLang="zh-CN" sz="2000" dirty="0">
                <a:latin typeface="Calibri" pitchFamily="34" charset="0"/>
              </a:rPr>
              <a:t>_start:</a:t>
            </a:r>
          </a:p>
          <a:p>
            <a:pPr marL="360000" indent="-360000">
              <a:lnSpc>
                <a:spcPct val="80000"/>
              </a:lnSpc>
              <a:spcBef>
                <a:spcPts val="0"/>
              </a:spcBef>
              <a:buFont typeface="+mj-lt"/>
              <a:buAutoNum type="arabicPeriod"/>
            </a:pPr>
            <a:r>
              <a:rPr lang="en-US" altLang="zh-CN" sz="2000" dirty="0">
                <a:latin typeface="Calibri" pitchFamily="34" charset="0"/>
              </a:rPr>
              <a:t>    </a:t>
            </a:r>
            <a:r>
              <a:rPr lang="en-US" altLang="zh-CN" sz="2000" dirty="0" err="1">
                <a:latin typeface="Calibri" pitchFamily="34" charset="0"/>
              </a:rPr>
              <a:t>movl</a:t>
            </a:r>
            <a:r>
              <a:rPr lang="en-US" altLang="zh-CN" sz="2000" dirty="0">
                <a:latin typeface="Calibri" pitchFamily="34" charset="0"/>
              </a:rPr>
              <a:t> $4, %</a:t>
            </a:r>
            <a:r>
              <a:rPr lang="en-US" altLang="zh-CN" sz="2000" dirty="0" err="1">
                <a:latin typeface="Calibri" pitchFamily="34" charset="0"/>
              </a:rPr>
              <a:t>eax</a:t>
            </a:r>
            <a:r>
              <a:rPr lang="en-US" altLang="zh-CN" sz="2000" dirty="0">
                <a:latin typeface="Calibri" pitchFamily="34" charset="0"/>
              </a:rPr>
              <a:t>             </a:t>
            </a:r>
            <a:r>
              <a:rPr lang="zh-CN" altLang="en-US" sz="2000" dirty="0">
                <a:solidFill>
                  <a:srgbClr val="C00000"/>
                </a:solidFill>
                <a:latin typeface="Calibri" pitchFamily="34" charset="0"/>
              </a:rPr>
              <a:t>＃</a:t>
            </a:r>
            <a:r>
              <a:rPr lang="en-US" altLang="zh-CN" sz="2000" dirty="0" err="1">
                <a:solidFill>
                  <a:srgbClr val="C00000"/>
                </a:solidFill>
                <a:latin typeface="Calibri" pitchFamily="34" charset="0"/>
              </a:rPr>
              <a:t>eax</a:t>
            </a:r>
            <a:r>
              <a:rPr lang="zh-CN" altLang="en-US" sz="2000" dirty="0">
                <a:solidFill>
                  <a:srgbClr val="C00000"/>
                </a:solidFill>
                <a:latin typeface="Calibri" pitchFamily="34" charset="0"/>
              </a:rPr>
              <a:t>存放系统调用号</a:t>
            </a:r>
          </a:p>
          <a:p>
            <a:pPr marL="360000" indent="-360000">
              <a:lnSpc>
                <a:spcPct val="80000"/>
              </a:lnSpc>
              <a:spcBef>
                <a:spcPts val="0"/>
              </a:spcBef>
              <a:buFont typeface="+mj-lt"/>
              <a:buAutoNum type="arabicPeriod"/>
            </a:pPr>
            <a:r>
              <a:rPr lang="zh-CN" altLang="en-US" sz="2000" dirty="0">
                <a:latin typeface="Calibri" pitchFamily="34" charset="0"/>
              </a:rPr>
              <a:t>    </a:t>
            </a:r>
            <a:r>
              <a:rPr lang="en-US" altLang="zh-CN" sz="2000" dirty="0" err="1">
                <a:latin typeface="Calibri" pitchFamily="34" charset="0"/>
              </a:rPr>
              <a:t>movl</a:t>
            </a:r>
            <a:r>
              <a:rPr lang="en-US" altLang="zh-CN" sz="2000" dirty="0">
                <a:latin typeface="Calibri" pitchFamily="34" charset="0"/>
              </a:rPr>
              <a:t> $1, %</a:t>
            </a:r>
            <a:r>
              <a:rPr lang="en-US" altLang="zh-CN" sz="2000" dirty="0" err="1">
                <a:latin typeface="Calibri" pitchFamily="34" charset="0"/>
              </a:rPr>
              <a:t>ebx</a:t>
            </a:r>
            <a:endParaRPr lang="en-US" altLang="zh-CN" sz="2000" dirty="0">
              <a:latin typeface="Calibri" pitchFamily="34" charset="0"/>
            </a:endParaRPr>
          </a:p>
          <a:p>
            <a:pPr marL="360000" indent="-360000">
              <a:lnSpc>
                <a:spcPct val="80000"/>
              </a:lnSpc>
              <a:spcBef>
                <a:spcPts val="0"/>
              </a:spcBef>
              <a:buFont typeface="+mj-lt"/>
              <a:buAutoNum type="arabicPeriod"/>
            </a:pPr>
            <a:r>
              <a:rPr lang="en-US" altLang="zh-CN" sz="2000" dirty="0">
                <a:latin typeface="Calibri" pitchFamily="34" charset="0"/>
              </a:rPr>
              <a:t>    </a:t>
            </a:r>
            <a:r>
              <a:rPr lang="en-US" altLang="zh-CN" sz="2000" dirty="0" err="1">
                <a:latin typeface="Calibri" pitchFamily="34" charset="0"/>
              </a:rPr>
              <a:t>movl</a:t>
            </a:r>
            <a:r>
              <a:rPr lang="en-US" altLang="zh-CN" sz="2000" dirty="0">
                <a:latin typeface="Calibri" pitchFamily="34" charset="0"/>
              </a:rPr>
              <a:t> $output, %</a:t>
            </a:r>
            <a:r>
              <a:rPr lang="en-US" altLang="zh-CN" sz="2000" dirty="0" err="1">
                <a:latin typeface="Calibri" pitchFamily="34" charset="0"/>
              </a:rPr>
              <a:t>ecx</a:t>
            </a:r>
            <a:endParaRPr lang="en-US" altLang="zh-CN" sz="2000" dirty="0">
              <a:latin typeface="Calibri" pitchFamily="34" charset="0"/>
            </a:endParaRPr>
          </a:p>
          <a:p>
            <a:pPr marL="360000" indent="-360000">
              <a:lnSpc>
                <a:spcPct val="80000"/>
              </a:lnSpc>
              <a:spcBef>
                <a:spcPts val="0"/>
              </a:spcBef>
              <a:buFont typeface="+mj-lt"/>
              <a:buAutoNum type="arabicPeriod"/>
            </a:pPr>
            <a:r>
              <a:rPr lang="en-US" altLang="zh-CN" sz="2000" dirty="0">
                <a:latin typeface="Calibri" pitchFamily="34" charset="0"/>
              </a:rPr>
              <a:t>    </a:t>
            </a:r>
            <a:r>
              <a:rPr lang="en-US" altLang="zh-CN" sz="2000" dirty="0" err="1">
                <a:latin typeface="Calibri" pitchFamily="34" charset="0"/>
              </a:rPr>
              <a:t>movl</a:t>
            </a:r>
            <a:r>
              <a:rPr lang="en-US" altLang="zh-CN" sz="2000" dirty="0">
                <a:latin typeface="Calibri" pitchFamily="34" charset="0"/>
              </a:rPr>
              <a:t> $</a:t>
            </a:r>
            <a:r>
              <a:rPr lang="en-US" altLang="zh-CN" sz="2000" dirty="0" err="1">
                <a:latin typeface="Calibri" pitchFamily="34" charset="0"/>
              </a:rPr>
              <a:t>len</a:t>
            </a:r>
            <a:r>
              <a:rPr lang="en-US" altLang="zh-CN" sz="2000" dirty="0">
                <a:latin typeface="Calibri" pitchFamily="34" charset="0"/>
              </a:rPr>
              <a:t>, %</a:t>
            </a:r>
            <a:r>
              <a:rPr lang="en-US" altLang="zh-CN" sz="2000" dirty="0" err="1">
                <a:latin typeface="Calibri" pitchFamily="34" charset="0"/>
              </a:rPr>
              <a:t>edx</a:t>
            </a:r>
            <a:endParaRPr lang="en-US" altLang="zh-CN" sz="2000" dirty="0">
              <a:latin typeface="Calibri" pitchFamily="34" charset="0"/>
            </a:endParaRPr>
          </a:p>
          <a:p>
            <a:pPr marL="360000" indent="-360000">
              <a:lnSpc>
                <a:spcPct val="80000"/>
              </a:lnSpc>
              <a:spcBef>
                <a:spcPts val="0"/>
              </a:spcBef>
              <a:buFont typeface="+mj-lt"/>
              <a:buAutoNum type="arabicPeriod"/>
            </a:pPr>
            <a:r>
              <a:rPr lang="en-US" altLang="zh-CN" sz="2000" dirty="0">
                <a:latin typeface="Calibri" pitchFamily="34" charset="0"/>
              </a:rPr>
              <a:t>    </a:t>
            </a:r>
            <a:r>
              <a:rPr lang="en-US" altLang="zh-CN" sz="2000" dirty="0" err="1">
                <a:latin typeface="Calibri" pitchFamily="34" charset="0"/>
              </a:rPr>
              <a:t>int</a:t>
            </a:r>
            <a:r>
              <a:rPr lang="en-US" altLang="zh-CN" sz="2000" dirty="0">
                <a:latin typeface="Calibri" pitchFamily="34" charset="0"/>
              </a:rPr>
              <a:t> $0x80                       </a:t>
            </a:r>
            <a:r>
              <a:rPr lang="zh-CN" altLang="en-US" sz="2000" dirty="0">
                <a:solidFill>
                  <a:srgbClr val="C00000"/>
                </a:solidFill>
                <a:latin typeface="Calibri" pitchFamily="34" charset="0"/>
              </a:rPr>
              <a:t>＃引发一次系统调用</a:t>
            </a:r>
          </a:p>
          <a:p>
            <a:pPr marL="360000" indent="-360000">
              <a:lnSpc>
                <a:spcPct val="80000"/>
              </a:lnSpc>
              <a:spcBef>
                <a:spcPts val="0"/>
              </a:spcBef>
              <a:buFont typeface="+mj-lt"/>
              <a:buAutoNum type="arabicPeriod"/>
            </a:pPr>
            <a:r>
              <a:rPr lang="en-US" altLang="zh-CN" sz="2000" dirty="0">
                <a:latin typeface="Calibri" pitchFamily="34" charset="0"/>
              </a:rPr>
              <a:t>end:</a:t>
            </a:r>
          </a:p>
          <a:p>
            <a:pPr marL="360000" indent="-360000">
              <a:lnSpc>
                <a:spcPct val="80000"/>
              </a:lnSpc>
              <a:spcBef>
                <a:spcPts val="0"/>
              </a:spcBef>
              <a:buFont typeface="+mj-lt"/>
              <a:buAutoNum type="arabicPeriod"/>
            </a:pPr>
            <a:r>
              <a:rPr lang="en-US" altLang="zh-CN" sz="2000" dirty="0">
                <a:latin typeface="Calibri" pitchFamily="34" charset="0"/>
              </a:rPr>
              <a:t>    </a:t>
            </a:r>
            <a:r>
              <a:rPr lang="en-US" altLang="zh-CN" sz="2000" dirty="0" err="1">
                <a:latin typeface="Calibri" pitchFamily="34" charset="0"/>
              </a:rPr>
              <a:t>movl</a:t>
            </a:r>
            <a:r>
              <a:rPr lang="en-US" altLang="zh-CN" sz="2000" dirty="0">
                <a:latin typeface="Calibri" pitchFamily="34" charset="0"/>
              </a:rPr>
              <a:t> $1, %</a:t>
            </a:r>
            <a:r>
              <a:rPr lang="en-US" altLang="zh-CN" sz="2000" dirty="0" err="1">
                <a:latin typeface="Calibri" pitchFamily="34" charset="0"/>
              </a:rPr>
              <a:t>eax</a:t>
            </a:r>
            <a:r>
              <a:rPr lang="en-US" altLang="zh-CN" sz="2000" dirty="0">
                <a:latin typeface="Calibri" pitchFamily="34" charset="0"/>
              </a:rPr>
              <a:t>             </a:t>
            </a:r>
            <a:r>
              <a:rPr lang="zh-CN" altLang="en-US" sz="2000" dirty="0">
                <a:solidFill>
                  <a:srgbClr val="0000CC"/>
                </a:solidFill>
                <a:latin typeface="Calibri" pitchFamily="34" charset="0"/>
              </a:rPr>
              <a:t>＃</a:t>
            </a:r>
            <a:r>
              <a:rPr lang="en-US" altLang="zh-CN" sz="2000" dirty="0">
                <a:solidFill>
                  <a:srgbClr val="0000CC"/>
                </a:solidFill>
                <a:latin typeface="Calibri" pitchFamily="34" charset="0"/>
              </a:rPr>
              <a:t>1</a:t>
            </a:r>
            <a:r>
              <a:rPr lang="zh-CN" altLang="en-US" sz="2000" dirty="0">
                <a:solidFill>
                  <a:srgbClr val="0000CC"/>
                </a:solidFill>
                <a:latin typeface="Calibri" pitchFamily="34" charset="0"/>
              </a:rPr>
              <a:t>这个系统调用的作用？</a:t>
            </a:r>
          </a:p>
          <a:p>
            <a:pPr marL="360000" indent="-360000">
              <a:lnSpc>
                <a:spcPct val="80000"/>
              </a:lnSpc>
              <a:spcBef>
                <a:spcPts val="0"/>
              </a:spcBef>
              <a:buFont typeface="+mj-lt"/>
              <a:buAutoNum type="arabicPeriod"/>
            </a:pPr>
            <a:r>
              <a:rPr lang="zh-CN" altLang="en-US" sz="2000" dirty="0">
                <a:latin typeface="Calibri" pitchFamily="34" charset="0"/>
              </a:rPr>
              <a:t>    </a:t>
            </a:r>
            <a:r>
              <a:rPr lang="en-US" altLang="zh-CN" sz="2000" dirty="0" err="1">
                <a:latin typeface="Calibri" pitchFamily="34" charset="0"/>
              </a:rPr>
              <a:t>movl</a:t>
            </a:r>
            <a:r>
              <a:rPr lang="en-US" altLang="zh-CN" sz="2000" dirty="0">
                <a:latin typeface="Calibri" pitchFamily="34" charset="0"/>
              </a:rPr>
              <a:t> $0, %</a:t>
            </a:r>
            <a:r>
              <a:rPr lang="en-US" altLang="zh-CN" sz="2000" dirty="0" err="1">
                <a:latin typeface="Calibri" pitchFamily="34" charset="0"/>
              </a:rPr>
              <a:t>ebx</a:t>
            </a:r>
            <a:endParaRPr lang="zh-CN" altLang="en-US" sz="2000" dirty="0">
              <a:latin typeface="Calibri" pitchFamily="34" charset="0"/>
            </a:endParaRPr>
          </a:p>
          <a:p>
            <a:pPr marL="360000" indent="-360000">
              <a:lnSpc>
                <a:spcPct val="80000"/>
              </a:lnSpc>
              <a:spcBef>
                <a:spcPts val="0"/>
              </a:spcBef>
              <a:buFont typeface="+mj-lt"/>
              <a:buAutoNum type="arabicPeriod"/>
            </a:pPr>
            <a:r>
              <a:rPr lang="zh-CN" altLang="en-US" sz="2000" dirty="0">
                <a:latin typeface="Calibri" pitchFamily="34" charset="0"/>
              </a:rPr>
              <a:t>    </a:t>
            </a:r>
            <a:r>
              <a:rPr lang="en-US" altLang="zh-CN" sz="2000" dirty="0" err="1">
                <a:latin typeface="Calibri" pitchFamily="34" charset="0"/>
              </a:rPr>
              <a:t>int</a:t>
            </a:r>
            <a:r>
              <a:rPr lang="en-US" altLang="zh-CN" sz="2000" dirty="0">
                <a:latin typeface="Calibri" pitchFamily="34" charset="0"/>
              </a:rPr>
              <a:t> $0x80</a:t>
            </a:r>
            <a:endParaRPr lang="zh-CN" altLang="en-US" sz="2000" dirty="0">
              <a:latin typeface="Calibri" pitchFamily="34" charset="0"/>
            </a:endParaRPr>
          </a:p>
        </p:txBody>
      </p:sp>
      <p:sp>
        <p:nvSpPr>
          <p:cNvPr id="4" name="椭圆形标注 3"/>
          <p:cNvSpPr/>
          <p:nvPr/>
        </p:nvSpPr>
        <p:spPr>
          <a:xfrm>
            <a:off x="4499992" y="1600200"/>
            <a:ext cx="2116088" cy="1656184"/>
          </a:xfrm>
          <a:prstGeom prst="wedgeEllipseCallout">
            <a:avLst>
              <a:gd name="adj1" fmla="val -130804"/>
              <a:gd name="adj2" fmla="val 73758"/>
            </a:avLst>
          </a:prstGeom>
          <a:solidFill>
            <a:schemeClr val="accent4">
              <a:lumMod val="20000"/>
              <a:lumOff val="80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7030A0"/>
                </a:solidFill>
                <a:latin typeface="华文琥珀" pitchFamily="2" charset="-122"/>
                <a:ea typeface="华文琥珀" pitchFamily="2" charset="-122"/>
              </a:rPr>
              <a:t>汇编语言视角</a:t>
            </a:r>
          </a:p>
        </p:txBody>
      </p:sp>
      <p:sp>
        <p:nvSpPr>
          <p:cNvPr id="5" name="椭圆 4"/>
          <p:cNvSpPr/>
          <p:nvPr/>
        </p:nvSpPr>
        <p:spPr>
          <a:xfrm>
            <a:off x="467544" y="3688433"/>
            <a:ext cx="576064" cy="1008112"/>
          </a:xfrm>
          <a:prstGeom prst="ellipse">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995936" y="3976464"/>
            <a:ext cx="2016224"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211960" y="4954759"/>
            <a:ext cx="2016224"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97793" y="5200601"/>
            <a:ext cx="576064" cy="504056"/>
          </a:xfrm>
          <a:prstGeom prst="ellipse">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1337488" y="4912568"/>
            <a:ext cx="970012" cy="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7096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childTnLst>
                          </p:cTn>
                        </p:par>
                        <p:par>
                          <p:cTn id="8" fill="hold">
                            <p:stCondLst>
                              <p:cond delay="0"/>
                            </p:stCondLst>
                            <p:childTnLst>
                              <p:par>
                                <p:cTn id="9" presetID="9" presetClass="emph" presetSubtype="0" nodeType="afterEffect">
                                  <p:stCondLst>
                                    <p:cond delay="0"/>
                                  </p:stCondLst>
                                  <p:childTnLst>
                                    <p:set>
                                      <p:cBhvr rctx="PPT">
                                        <p:cTn id="10" dur="indefinite"/>
                                        <p:tgtEl>
                                          <p:spTgt spid="3">
                                            <p:txEl>
                                              <p:pRg st="1" end="1"/>
                                            </p:txEl>
                                          </p:spTgt>
                                        </p:tgtEl>
                                        <p:attrNameLst>
                                          <p:attrName>style.opacity</p:attrName>
                                        </p:attrNameLst>
                                      </p:cBhvr>
                                      <p:to>
                                        <p:strVal val="0.5"/>
                                      </p:to>
                                    </p:set>
                                    <p:animEffect filter="image" prLst="opacity: 0.5">
                                      <p:cBhvr rctx="IE">
                                        <p:cTn id="11" dur="indefinite"/>
                                        <p:tgtEl>
                                          <p:spTgt spid="3">
                                            <p:txEl>
                                              <p:pRg st="1" end="1"/>
                                            </p:txEl>
                                          </p:spTgt>
                                        </p:tgtEl>
                                      </p:cBhvr>
                                    </p:animEffect>
                                  </p:childTnLst>
                                </p:cTn>
                              </p:par>
                            </p:childTnLst>
                          </p:cTn>
                        </p:par>
                        <p:par>
                          <p:cTn id="12" fill="hold">
                            <p:stCondLst>
                              <p:cond delay="0"/>
                            </p:stCondLst>
                            <p:childTnLst>
                              <p:par>
                                <p:cTn id="13" presetID="9" presetClass="emph" presetSubtype="0" nodeType="afterEffect">
                                  <p:stCondLst>
                                    <p:cond delay="0"/>
                                  </p:stCondLst>
                                  <p:childTnLst>
                                    <p:set>
                                      <p:cBhvr rctx="PPT">
                                        <p:cTn id="14" dur="indefinite"/>
                                        <p:tgtEl>
                                          <p:spTgt spid="3">
                                            <p:txEl>
                                              <p:pRg st="2" end="2"/>
                                            </p:txEl>
                                          </p:spTgt>
                                        </p:tgtEl>
                                        <p:attrNameLst>
                                          <p:attrName>style.opacity</p:attrName>
                                        </p:attrNameLst>
                                      </p:cBhvr>
                                      <p:to>
                                        <p:strVal val="0.5"/>
                                      </p:to>
                                    </p:set>
                                    <p:animEffect filter="image" prLst="opacity: 0.5">
                                      <p:cBhvr rctx="IE">
                                        <p:cTn id="15" dur="indefinite"/>
                                        <p:tgtEl>
                                          <p:spTgt spid="3">
                                            <p:txEl>
                                              <p:pRg st="2" end="2"/>
                                            </p:txEl>
                                          </p:spTgt>
                                        </p:tgtEl>
                                      </p:cBhvr>
                                    </p:animEffect>
                                  </p:childTnLst>
                                </p:cTn>
                              </p:par>
                            </p:childTnLst>
                          </p:cTn>
                        </p:par>
                        <p:par>
                          <p:cTn id="16" fill="hold">
                            <p:stCondLst>
                              <p:cond delay="0"/>
                            </p:stCondLst>
                            <p:childTnLst>
                              <p:par>
                                <p:cTn id="17" presetID="9" presetClass="emph" presetSubtype="0" nodeType="afterEffect">
                                  <p:stCondLst>
                                    <p:cond delay="0"/>
                                  </p:stCondLst>
                                  <p:childTnLst>
                                    <p:set>
                                      <p:cBhvr rctx="PPT">
                                        <p:cTn id="18" dur="indefinite"/>
                                        <p:tgtEl>
                                          <p:spTgt spid="3">
                                            <p:txEl>
                                              <p:pRg st="3" end="3"/>
                                            </p:txEl>
                                          </p:spTgt>
                                        </p:tgtEl>
                                        <p:attrNameLst>
                                          <p:attrName>style.opacity</p:attrName>
                                        </p:attrNameLst>
                                      </p:cBhvr>
                                      <p:to>
                                        <p:strVal val="0.5"/>
                                      </p:to>
                                    </p:set>
                                    <p:animEffect filter="image" prLst="opacity: 0.5">
                                      <p:cBhvr rctx="IE">
                                        <p:cTn id="19" dur="indefinite"/>
                                        <p:tgtEl>
                                          <p:spTgt spid="3">
                                            <p:txEl>
                                              <p:pRg st="3" end="3"/>
                                            </p:txEl>
                                          </p:spTgt>
                                        </p:tgtEl>
                                      </p:cBhvr>
                                    </p:animEffect>
                                  </p:childTnLst>
                                </p:cTn>
                              </p:par>
                            </p:childTnLst>
                          </p:cTn>
                        </p:par>
                        <p:par>
                          <p:cTn id="20" fill="hold">
                            <p:stCondLst>
                              <p:cond delay="0"/>
                            </p:stCondLst>
                            <p:childTnLst>
                              <p:par>
                                <p:cTn id="21" presetID="9" presetClass="emph" presetSubtype="0" nodeType="afterEffect">
                                  <p:stCondLst>
                                    <p:cond delay="0"/>
                                  </p:stCondLst>
                                  <p:childTnLst>
                                    <p:set>
                                      <p:cBhvr rctx="PPT">
                                        <p:cTn id="22" dur="indefinite"/>
                                        <p:tgtEl>
                                          <p:spTgt spid="3">
                                            <p:txEl>
                                              <p:pRg st="4" end="4"/>
                                            </p:txEl>
                                          </p:spTgt>
                                        </p:tgtEl>
                                        <p:attrNameLst>
                                          <p:attrName>style.opacity</p:attrName>
                                        </p:attrNameLst>
                                      </p:cBhvr>
                                      <p:to>
                                        <p:strVal val="0.5"/>
                                      </p:to>
                                    </p:set>
                                    <p:animEffect filter="image" prLst="opacity: 0.5">
                                      <p:cBhvr rctx="IE">
                                        <p:cTn id="23" dur="indefinite"/>
                                        <p:tgtEl>
                                          <p:spTgt spid="3">
                                            <p:txEl>
                                              <p:pRg st="4" end="4"/>
                                            </p:txEl>
                                          </p:spTgt>
                                        </p:tgtEl>
                                      </p:cBhvr>
                                    </p:animEffect>
                                  </p:childTnLst>
                                </p:cTn>
                              </p:par>
                            </p:childTnLst>
                          </p:cTn>
                        </p:par>
                        <p:par>
                          <p:cTn id="24" fill="hold">
                            <p:stCondLst>
                              <p:cond delay="0"/>
                            </p:stCondLst>
                            <p:childTnLst>
                              <p:par>
                                <p:cTn id="25" presetID="9" presetClass="emph" presetSubtype="0" nodeType="afterEffect">
                                  <p:stCondLst>
                                    <p:cond delay="0"/>
                                  </p:stCondLst>
                                  <p:childTnLst>
                                    <p:set>
                                      <p:cBhvr rctx="PPT">
                                        <p:cTn id="26" dur="indefinite"/>
                                        <p:tgtEl>
                                          <p:spTgt spid="3">
                                            <p:txEl>
                                              <p:pRg st="15" end="15"/>
                                            </p:txEl>
                                          </p:spTgt>
                                        </p:tgtEl>
                                        <p:attrNameLst>
                                          <p:attrName>style.opacity</p:attrName>
                                        </p:attrNameLst>
                                      </p:cBhvr>
                                      <p:to>
                                        <p:strVal val="0.5"/>
                                      </p:to>
                                    </p:set>
                                    <p:animEffect filter="image" prLst="opacity: 0.5">
                                      <p:cBhvr rctx="IE">
                                        <p:cTn id="27" dur="indefinite"/>
                                        <p:tgtEl>
                                          <p:spTgt spid="3">
                                            <p:txEl>
                                              <p:pRg st="15" end="15"/>
                                            </p:txEl>
                                          </p:spTgt>
                                        </p:tgtEl>
                                      </p:cBhvr>
                                    </p:animEffect>
                                  </p:childTnLst>
                                </p:cTn>
                              </p:par>
                            </p:childTnLst>
                          </p:cTn>
                        </p:par>
                        <p:par>
                          <p:cTn id="28" fill="hold">
                            <p:stCondLst>
                              <p:cond delay="0"/>
                            </p:stCondLst>
                            <p:childTnLst>
                              <p:par>
                                <p:cTn id="29" presetID="9" presetClass="emph" presetSubtype="0" nodeType="afterEffect">
                                  <p:stCondLst>
                                    <p:cond delay="0"/>
                                  </p:stCondLst>
                                  <p:childTnLst>
                                    <p:set>
                                      <p:cBhvr rctx="PPT">
                                        <p:cTn id="30" dur="indefinite"/>
                                        <p:tgtEl>
                                          <p:spTgt spid="3">
                                            <p:txEl>
                                              <p:pRg st="16" end="16"/>
                                            </p:txEl>
                                          </p:spTgt>
                                        </p:tgtEl>
                                        <p:attrNameLst>
                                          <p:attrName>style.opacity</p:attrName>
                                        </p:attrNameLst>
                                      </p:cBhvr>
                                      <p:to>
                                        <p:strVal val="0.5"/>
                                      </p:to>
                                    </p:set>
                                    <p:animEffect filter="image" prLst="opacity: 0.5">
                                      <p:cBhvr rctx="IE">
                                        <p:cTn id="31" dur="indefinite"/>
                                        <p:tgtEl>
                                          <p:spTgt spid="3">
                                            <p:txEl>
                                              <p:pRg st="16" end="16"/>
                                            </p:txEl>
                                          </p:spTgt>
                                        </p:tgtEl>
                                      </p:cBhvr>
                                    </p:animEffect>
                                  </p:childTnLst>
                                </p:cTn>
                              </p:par>
                            </p:childTnLst>
                          </p:cTn>
                        </p:par>
                        <p:par>
                          <p:cTn id="32" fill="hold">
                            <p:stCondLst>
                              <p:cond delay="0"/>
                            </p:stCondLst>
                            <p:childTnLst>
                              <p:par>
                                <p:cTn id="33" presetID="9" presetClass="emph" presetSubtype="0" nodeType="afterEffect">
                                  <p:stCondLst>
                                    <p:cond delay="0"/>
                                  </p:stCondLst>
                                  <p:childTnLst>
                                    <p:set>
                                      <p:cBhvr rctx="PPT">
                                        <p:cTn id="34" dur="indefinite"/>
                                        <p:tgtEl>
                                          <p:spTgt spid="3">
                                            <p:txEl>
                                              <p:pRg st="17" end="17"/>
                                            </p:txEl>
                                          </p:spTgt>
                                        </p:tgtEl>
                                        <p:attrNameLst>
                                          <p:attrName>style.opacity</p:attrName>
                                        </p:attrNameLst>
                                      </p:cBhvr>
                                      <p:to>
                                        <p:strVal val="0.5"/>
                                      </p:to>
                                    </p:set>
                                    <p:animEffect filter="image" prLst="opacity: 0.5">
                                      <p:cBhvr rctx="IE">
                                        <p:cTn id="35" dur="indefinite"/>
                                        <p:tgtEl>
                                          <p:spTgt spid="3">
                                            <p:txEl>
                                              <p:pRg st="17" end="1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1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1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5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10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title"/>
          </p:nvPr>
        </p:nvSpPr>
        <p:spPr>
          <a:xfrm>
            <a:off x="539552" y="332656"/>
            <a:ext cx="7239000" cy="804704"/>
          </a:xfrm>
        </p:spPr>
        <p:txBody>
          <a:bodyPr>
            <a:normAutofit/>
          </a:bodyPr>
          <a:lstStyle/>
          <a:p>
            <a:r>
              <a:rPr lang="zh-CN" altLang="en-US" sz="4000" dirty="0"/>
              <a:t>系统调用的执行过程</a:t>
            </a:r>
          </a:p>
        </p:txBody>
      </p:sp>
      <p:sp>
        <p:nvSpPr>
          <p:cNvPr id="69634" name="Rectangle 2"/>
          <p:cNvSpPr>
            <a:spLocks noGrp="1" noChangeArrowheads="1"/>
          </p:cNvSpPr>
          <p:nvPr>
            <p:ph idx="1"/>
          </p:nvPr>
        </p:nvSpPr>
        <p:spPr>
          <a:xfrm>
            <a:off x="632792" y="1628800"/>
            <a:ext cx="7467600" cy="4873752"/>
          </a:xfrm>
        </p:spPr>
        <p:txBody>
          <a:bodyPr>
            <a:normAutofit/>
          </a:bodyPr>
          <a:lstStyle/>
          <a:p>
            <a:pPr marL="0" indent="0">
              <a:buNone/>
            </a:pPr>
            <a:r>
              <a:rPr lang="zh-CN" altLang="en-US" sz="2400" b="1" dirty="0"/>
              <a:t>当</a:t>
            </a:r>
            <a:r>
              <a:rPr lang="en-US" altLang="zh-CN" sz="2400" b="1" dirty="0"/>
              <a:t>CPU</a:t>
            </a:r>
            <a:r>
              <a:rPr lang="zh-CN" altLang="en-US" sz="2400" b="1" dirty="0"/>
              <a:t>执行到特殊的陷入指令时：</a:t>
            </a:r>
            <a:endParaRPr lang="en-US" altLang="zh-CN" sz="2400" b="1" dirty="0"/>
          </a:p>
          <a:p>
            <a:pPr marL="0" indent="0">
              <a:buNone/>
            </a:pPr>
            <a:endParaRPr lang="en-US" altLang="zh-CN" sz="2400" b="1" dirty="0"/>
          </a:p>
          <a:p>
            <a:r>
              <a:rPr lang="zh-CN" altLang="en-US" sz="2400" b="1" dirty="0">
                <a:solidFill>
                  <a:srgbClr val="C00000"/>
                </a:solidFill>
              </a:rPr>
              <a:t>中断</a:t>
            </a:r>
            <a:r>
              <a:rPr lang="en-US" altLang="zh-CN" sz="2400" b="1" dirty="0">
                <a:solidFill>
                  <a:srgbClr val="C00000"/>
                </a:solidFill>
              </a:rPr>
              <a:t>/</a:t>
            </a:r>
            <a:r>
              <a:rPr lang="zh-CN" altLang="en-US" sz="2400" b="1" dirty="0">
                <a:solidFill>
                  <a:srgbClr val="C00000"/>
                </a:solidFill>
              </a:rPr>
              <a:t>异常机制</a:t>
            </a:r>
            <a:r>
              <a:rPr lang="zh-CN" altLang="en-US" sz="2400" b="1" dirty="0"/>
              <a:t>：硬件保护现场；通过查中断向量表把控制权转给系统调用总入口程序</a:t>
            </a:r>
            <a:endParaRPr lang="en-US" altLang="zh-CN" sz="2400" b="1" dirty="0"/>
          </a:p>
          <a:p>
            <a:r>
              <a:rPr lang="zh-CN" altLang="en-US" sz="2400" b="1" dirty="0">
                <a:solidFill>
                  <a:srgbClr val="C00000"/>
                </a:solidFill>
              </a:rPr>
              <a:t>系统调用总入口程序</a:t>
            </a:r>
            <a:r>
              <a:rPr lang="zh-CN" altLang="en-US" sz="2400" b="1" dirty="0"/>
              <a:t>：保存现场；将参数保存在内核堆栈里；通过查系统调用表把控制权转给相应的系统调用处理例程或内核函数</a:t>
            </a:r>
            <a:endParaRPr lang="en-US" altLang="zh-CN" sz="2400" b="1" dirty="0"/>
          </a:p>
          <a:p>
            <a:r>
              <a:rPr lang="zh-CN" altLang="en-US" sz="2400" b="1" dirty="0">
                <a:solidFill>
                  <a:srgbClr val="C00000"/>
                </a:solidFill>
              </a:rPr>
              <a:t>执行系统调用例程</a:t>
            </a:r>
            <a:endParaRPr lang="en-US" altLang="zh-CN" sz="2400" b="1" dirty="0">
              <a:solidFill>
                <a:srgbClr val="C00000"/>
              </a:solidFill>
            </a:endParaRPr>
          </a:p>
          <a:p>
            <a:r>
              <a:rPr lang="zh-CN" altLang="en-US" sz="2400" b="1" dirty="0">
                <a:solidFill>
                  <a:srgbClr val="C00000"/>
                </a:solidFill>
              </a:rPr>
              <a:t>恢复现场，返回用户程序</a:t>
            </a:r>
            <a:endParaRPr lang="en-US" altLang="zh-CN" sz="2400" b="1" dirty="0">
              <a:solidFill>
                <a:srgbClr val="C00000"/>
              </a:solidFill>
            </a:endParaRPr>
          </a:p>
        </p:txBody>
      </p:sp>
    </p:spTree>
    <p:extLst>
      <p:ext uri="{BB962C8B-B14F-4D97-AF65-F5344CB8AC3E}">
        <p14:creationId xmlns="" xmlns:p14="http://schemas.microsoft.com/office/powerpoint/2010/main" val="24328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fade">
                                      <p:cBhvr>
                                        <p:cTn id="7" dur="1000"/>
                                        <p:tgtEl>
                                          <p:spTgt spid="69634">
                                            <p:txEl>
                                              <p:pRg st="0" end="0"/>
                                            </p:txEl>
                                          </p:spTgt>
                                        </p:tgtEl>
                                      </p:cBhvr>
                                    </p:animEffect>
                                    <p:anim calcmode="lin" valueType="num">
                                      <p:cBhvr>
                                        <p:cTn id="8" dur="1000" fill="hold"/>
                                        <p:tgtEl>
                                          <p:spTgt spid="696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96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9634">
                                            <p:txEl>
                                              <p:pRg st="2" end="2"/>
                                            </p:txEl>
                                          </p:spTgt>
                                        </p:tgtEl>
                                        <p:attrNameLst>
                                          <p:attrName>style.visibility</p:attrName>
                                        </p:attrNameLst>
                                      </p:cBhvr>
                                      <p:to>
                                        <p:strVal val="visible"/>
                                      </p:to>
                                    </p:set>
                                    <p:animEffect transition="in" filter="fade">
                                      <p:cBhvr>
                                        <p:cTn id="14" dur="1000"/>
                                        <p:tgtEl>
                                          <p:spTgt spid="69634">
                                            <p:txEl>
                                              <p:pRg st="2" end="2"/>
                                            </p:txEl>
                                          </p:spTgt>
                                        </p:tgtEl>
                                      </p:cBhvr>
                                    </p:animEffect>
                                    <p:anim calcmode="lin" valueType="num">
                                      <p:cBhvr>
                                        <p:cTn id="15" dur="10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96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9634">
                                            <p:txEl>
                                              <p:pRg st="3" end="3"/>
                                            </p:txEl>
                                          </p:spTgt>
                                        </p:tgtEl>
                                        <p:attrNameLst>
                                          <p:attrName>style.visibility</p:attrName>
                                        </p:attrNameLst>
                                      </p:cBhvr>
                                      <p:to>
                                        <p:strVal val="visible"/>
                                      </p:to>
                                    </p:set>
                                    <p:animEffect transition="in" filter="fade">
                                      <p:cBhvr>
                                        <p:cTn id="21" dur="1000"/>
                                        <p:tgtEl>
                                          <p:spTgt spid="69634">
                                            <p:txEl>
                                              <p:pRg st="3" end="3"/>
                                            </p:txEl>
                                          </p:spTgt>
                                        </p:tgtEl>
                                      </p:cBhvr>
                                    </p:animEffect>
                                    <p:anim calcmode="lin" valueType="num">
                                      <p:cBhvr>
                                        <p:cTn id="22" dur="10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96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9634">
                                            <p:txEl>
                                              <p:pRg st="4" end="4"/>
                                            </p:txEl>
                                          </p:spTgt>
                                        </p:tgtEl>
                                        <p:attrNameLst>
                                          <p:attrName>style.visibility</p:attrName>
                                        </p:attrNameLst>
                                      </p:cBhvr>
                                      <p:to>
                                        <p:strVal val="visible"/>
                                      </p:to>
                                    </p:set>
                                    <p:animEffect transition="in" filter="fade">
                                      <p:cBhvr>
                                        <p:cTn id="28" dur="1000"/>
                                        <p:tgtEl>
                                          <p:spTgt spid="69634">
                                            <p:txEl>
                                              <p:pRg st="4" end="4"/>
                                            </p:txEl>
                                          </p:spTgt>
                                        </p:tgtEl>
                                      </p:cBhvr>
                                    </p:animEffect>
                                    <p:anim calcmode="lin" valueType="num">
                                      <p:cBhvr>
                                        <p:cTn id="29" dur="10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96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9634">
                                            <p:txEl>
                                              <p:pRg st="5" end="5"/>
                                            </p:txEl>
                                          </p:spTgt>
                                        </p:tgtEl>
                                        <p:attrNameLst>
                                          <p:attrName>style.visibility</p:attrName>
                                        </p:attrNameLst>
                                      </p:cBhvr>
                                      <p:to>
                                        <p:strVal val="visible"/>
                                      </p:to>
                                    </p:set>
                                    <p:animEffect transition="in" filter="fade">
                                      <p:cBhvr>
                                        <p:cTn id="35" dur="1000"/>
                                        <p:tgtEl>
                                          <p:spTgt spid="69634">
                                            <p:txEl>
                                              <p:pRg st="5" end="5"/>
                                            </p:txEl>
                                          </p:spTgt>
                                        </p:tgtEl>
                                      </p:cBhvr>
                                    </p:animEffect>
                                    <p:anim calcmode="lin" valueType="num">
                                      <p:cBhvr>
                                        <p:cTn id="36" dur="10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96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212976"/>
            <a:ext cx="7848872" cy="1008112"/>
          </a:xfrm>
        </p:spPr>
        <p:txBody>
          <a:bodyPr anchor="ctr">
            <a:noAutofit/>
          </a:bodyPr>
          <a:lstStyle/>
          <a:p>
            <a:pPr algn="ctr"/>
            <a:r>
              <a:rPr lang="zh-CN" altLang="en-US" sz="4400" i="1" dirty="0">
                <a:effectLst>
                  <a:outerShdw blurRad="38100" dist="38100" dir="2700000" algn="tl">
                    <a:srgbClr val="000000">
                      <a:alpha val="43137"/>
                    </a:srgbClr>
                  </a:outerShdw>
                </a:effectLst>
              </a:rPr>
              <a:t>例子： </a:t>
            </a:r>
            <a:r>
              <a:rPr lang="en-US" altLang="zh-CN" sz="4400" i="1" dirty="0">
                <a:effectLst>
                  <a:outerShdw blurRad="38100" dist="38100" dir="2700000" algn="tl">
                    <a:srgbClr val="000000">
                      <a:alpha val="43137"/>
                    </a:srgbClr>
                  </a:outerShdw>
                </a:effectLst>
              </a:rPr>
              <a:t>Linux</a:t>
            </a:r>
            <a:r>
              <a:rPr lang="zh-CN" altLang="en-US" sz="4400" i="1" dirty="0">
                <a:effectLst>
                  <a:outerShdw blurRad="38100" dist="38100" dir="2700000" algn="tl">
                    <a:srgbClr val="000000">
                      <a:alpha val="43137"/>
                    </a:srgbClr>
                  </a:outerShdw>
                </a:effectLst>
              </a:rPr>
              <a:t>系统调用实现</a:t>
            </a:r>
          </a:p>
        </p:txBody>
      </p:sp>
      <p:sp>
        <p:nvSpPr>
          <p:cNvPr id="3" name="文本占位符 2"/>
          <p:cNvSpPr>
            <a:spLocks noGrp="1"/>
          </p:cNvSpPr>
          <p:nvPr>
            <p:ph type="body" idx="1"/>
          </p:nvPr>
        </p:nvSpPr>
        <p:spPr>
          <a:xfrm>
            <a:off x="2186714" y="2057151"/>
            <a:ext cx="6417734" cy="939801"/>
          </a:xfrm>
        </p:spPr>
        <p:txBody>
          <a:bodyPr anchor="ctr">
            <a:normAutofit/>
          </a:bodyPr>
          <a:lstStyle/>
          <a:p>
            <a:pPr algn="r"/>
            <a:r>
              <a:rPr lang="zh-CN" altLang="en-US" sz="3200" b="1" i="1" dirty="0">
                <a:solidFill>
                  <a:schemeClr val="tx2">
                    <a:lumMod val="75000"/>
                  </a:schemeClr>
                </a:solidFill>
                <a:latin typeface="Calibri" pitchFamily="34" charset="0"/>
                <a:cs typeface="Calibri" pitchFamily="34" charset="0"/>
              </a:rPr>
              <a:t>基于</a:t>
            </a:r>
            <a:r>
              <a:rPr lang="en-US" altLang="zh-CN" sz="3200" b="1" i="1" dirty="0">
                <a:solidFill>
                  <a:schemeClr val="tx2">
                    <a:lumMod val="75000"/>
                  </a:schemeClr>
                </a:solidFill>
                <a:latin typeface="Calibri" pitchFamily="34" charset="0"/>
                <a:cs typeface="Calibri" pitchFamily="34" charset="0"/>
              </a:rPr>
              <a:t>x86</a:t>
            </a:r>
            <a:r>
              <a:rPr lang="zh-CN" altLang="en-US" sz="3200" b="1" i="1" dirty="0">
                <a:solidFill>
                  <a:schemeClr val="tx2">
                    <a:lumMod val="75000"/>
                  </a:schemeClr>
                </a:solidFill>
                <a:latin typeface="Calibri" pitchFamily="34" charset="0"/>
                <a:cs typeface="Calibri" pitchFamily="34" charset="0"/>
              </a:rPr>
              <a:t>处理器</a:t>
            </a:r>
          </a:p>
        </p:txBody>
      </p:sp>
    </p:spTree>
    <p:extLst>
      <p:ext uri="{BB962C8B-B14F-4D97-AF65-F5344CB8AC3E}">
        <p14:creationId xmlns="" xmlns:p14="http://schemas.microsoft.com/office/powerpoint/2010/main" val="24330457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77416" y="188640"/>
            <a:ext cx="7239000" cy="1080120"/>
          </a:xfrm>
        </p:spPr>
        <p:txBody>
          <a:bodyPr>
            <a:noAutofit/>
          </a:bodyPr>
          <a:lstStyle/>
          <a:p>
            <a:r>
              <a:rPr lang="en-US" altLang="zh-CN" sz="3600" dirty="0"/>
              <a:t>Linux</a:t>
            </a:r>
            <a:r>
              <a:rPr lang="zh-CN" altLang="en-US" sz="3600" dirty="0"/>
              <a:t>的系统调用实现</a:t>
            </a:r>
            <a:r>
              <a:rPr lang="en-US" altLang="zh-CN" sz="3600" dirty="0"/>
              <a:t/>
            </a:r>
            <a:br>
              <a:rPr lang="en-US" altLang="zh-CN" sz="3600" dirty="0"/>
            </a:br>
            <a:r>
              <a:rPr lang="en-US" altLang="zh-CN" sz="3600" dirty="0"/>
              <a:t>     ——</a:t>
            </a:r>
            <a:r>
              <a:rPr lang="zh-CN" altLang="en-US" sz="3600" dirty="0"/>
              <a:t>基于</a:t>
            </a:r>
            <a:r>
              <a:rPr lang="en-US" altLang="zh-CN" sz="3600" dirty="0"/>
              <a:t>x86</a:t>
            </a:r>
            <a:r>
              <a:rPr lang="zh-CN" altLang="en-US" sz="3600" dirty="0"/>
              <a:t>体系结构</a:t>
            </a:r>
          </a:p>
        </p:txBody>
      </p:sp>
      <p:sp>
        <p:nvSpPr>
          <p:cNvPr id="79875" name="Rectangle 3"/>
          <p:cNvSpPr>
            <a:spLocks noGrp="1" noChangeArrowheads="1"/>
          </p:cNvSpPr>
          <p:nvPr>
            <p:ph idx="1"/>
          </p:nvPr>
        </p:nvSpPr>
        <p:spPr>
          <a:xfrm>
            <a:off x="611560" y="1580728"/>
            <a:ext cx="7498080" cy="4800600"/>
          </a:xfrm>
        </p:spPr>
        <p:txBody>
          <a:bodyPr>
            <a:normAutofit fontScale="70000" lnSpcReduction="20000"/>
          </a:bodyPr>
          <a:lstStyle/>
          <a:p>
            <a:pPr>
              <a:lnSpc>
                <a:spcPct val="120000"/>
              </a:lnSpc>
              <a:spcBef>
                <a:spcPts val="600"/>
              </a:spcBef>
            </a:pPr>
            <a:r>
              <a:rPr lang="zh-CN" altLang="en-US" b="1" dirty="0"/>
              <a:t>陷入指令选择 </a:t>
            </a:r>
            <a:r>
              <a:rPr lang="en-US" altLang="zh-CN" b="1" dirty="0" err="1"/>
              <a:t>int</a:t>
            </a:r>
            <a:r>
              <a:rPr lang="en-US" altLang="zh-CN" b="1" dirty="0"/>
              <a:t> 128</a:t>
            </a:r>
          </a:p>
          <a:p>
            <a:pPr marL="0" indent="0">
              <a:lnSpc>
                <a:spcPct val="120000"/>
              </a:lnSpc>
              <a:spcBef>
                <a:spcPts val="600"/>
              </a:spcBef>
              <a:buNone/>
            </a:pPr>
            <a:r>
              <a:rPr lang="en-US" altLang="zh-CN" b="1" dirty="0"/>
              <a:t>      </a:t>
            </a:r>
            <a:r>
              <a:rPr lang="en-US" altLang="zh-CN" b="1" dirty="0" err="1"/>
              <a:t>int</a:t>
            </a:r>
            <a:r>
              <a:rPr lang="en-US" altLang="zh-CN" b="1" dirty="0"/>
              <a:t> $0x80</a:t>
            </a:r>
          </a:p>
          <a:p>
            <a:pPr>
              <a:lnSpc>
                <a:spcPct val="120000"/>
              </a:lnSpc>
              <a:spcBef>
                <a:spcPts val="600"/>
              </a:spcBef>
            </a:pPr>
            <a:r>
              <a:rPr lang="zh-CN" altLang="en-US" b="1" dirty="0"/>
              <a:t>门描述符</a:t>
            </a:r>
          </a:p>
          <a:p>
            <a:pPr lvl="1">
              <a:lnSpc>
                <a:spcPct val="120000"/>
              </a:lnSpc>
              <a:spcBef>
                <a:spcPts val="600"/>
              </a:spcBef>
            </a:pPr>
            <a:r>
              <a:rPr lang="zh-CN" altLang="en-US" b="1" dirty="0"/>
              <a:t>系统初始化时：对</a:t>
            </a:r>
            <a:r>
              <a:rPr lang="en-US" altLang="zh-CN" b="1" dirty="0"/>
              <a:t>IDT</a:t>
            </a:r>
            <a:r>
              <a:rPr lang="zh-CN" altLang="en-US" b="1" dirty="0"/>
              <a:t>表中的第</a:t>
            </a:r>
            <a:r>
              <a:rPr lang="en-US" altLang="zh-CN" b="1" dirty="0"/>
              <a:t>128</a:t>
            </a:r>
            <a:r>
              <a:rPr lang="zh-CN" altLang="en-US" b="1" dirty="0"/>
              <a:t>号门初始化</a:t>
            </a:r>
          </a:p>
          <a:p>
            <a:pPr lvl="1">
              <a:lnSpc>
                <a:spcPct val="120000"/>
              </a:lnSpc>
              <a:spcBef>
                <a:spcPts val="600"/>
              </a:spcBef>
            </a:pPr>
            <a:r>
              <a:rPr lang="zh-CN" altLang="en-US" b="1" dirty="0"/>
              <a:t>门描述符的</a:t>
            </a:r>
            <a:r>
              <a:rPr lang="en-US" altLang="zh-CN" b="1" dirty="0"/>
              <a:t>2</a:t>
            </a:r>
            <a:r>
              <a:rPr lang="zh-CN" altLang="en-US" b="1" dirty="0"/>
              <a:t>、</a:t>
            </a:r>
            <a:r>
              <a:rPr lang="en-US" altLang="zh-CN" b="1" dirty="0"/>
              <a:t>3</a:t>
            </a:r>
            <a:r>
              <a:rPr lang="zh-CN" altLang="en-US" b="1" dirty="0"/>
              <a:t>两个字节：内核代码段选择符（</a:t>
            </a:r>
            <a:r>
              <a:rPr lang="en-US" altLang="zh-CN" b="1" dirty="0"/>
              <a:t>_KERNEL_CS</a:t>
            </a:r>
            <a:r>
              <a:rPr lang="zh-CN" altLang="en-US" b="1" dirty="0"/>
              <a:t>）</a:t>
            </a:r>
          </a:p>
          <a:p>
            <a:pPr marL="292608" lvl="1" indent="0">
              <a:lnSpc>
                <a:spcPct val="120000"/>
              </a:lnSpc>
              <a:spcBef>
                <a:spcPts val="600"/>
              </a:spcBef>
              <a:buNone/>
            </a:pPr>
            <a:r>
              <a:rPr lang="zh-CN" altLang="en-US" b="1" dirty="0"/>
              <a:t>      </a:t>
            </a:r>
            <a:r>
              <a:rPr lang="en-US" altLang="zh-CN" b="1" dirty="0"/>
              <a:t>0</a:t>
            </a:r>
            <a:r>
              <a:rPr lang="zh-CN" altLang="en-US" b="1" dirty="0"/>
              <a:t>、</a:t>
            </a:r>
            <a:r>
              <a:rPr lang="en-US" altLang="zh-CN" b="1" dirty="0"/>
              <a:t>1</a:t>
            </a:r>
            <a:r>
              <a:rPr lang="zh-CN" altLang="en-US" b="1" dirty="0"/>
              <a:t>、</a:t>
            </a:r>
            <a:r>
              <a:rPr lang="en-US" altLang="zh-CN" b="1" dirty="0"/>
              <a:t>6</a:t>
            </a:r>
            <a:r>
              <a:rPr lang="zh-CN" altLang="en-US" b="1" dirty="0"/>
              <a:t>、</a:t>
            </a:r>
            <a:r>
              <a:rPr lang="en-US" altLang="zh-CN" b="1" dirty="0"/>
              <a:t>7</a:t>
            </a:r>
            <a:r>
              <a:rPr lang="zh-CN" altLang="en-US" b="1" dirty="0"/>
              <a:t>四个字节：偏移量（</a:t>
            </a:r>
            <a:r>
              <a:rPr lang="en-US" altLang="zh-CN" b="1" dirty="0" err="1"/>
              <a:t>system_call</a:t>
            </a:r>
            <a:r>
              <a:rPr lang="en-US" altLang="zh-CN" b="1" dirty="0"/>
              <a:t>()</a:t>
            </a:r>
            <a:r>
              <a:rPr lang="zh-CN" altLang="en-US" b="1" dirty="0"/>
              <a:t>可执行代码的第一条指令）</a:t>
            </a:r>
          </a:p>
          <a:p>
            <a:pPr lvl="1">
              <a:lnSpc>
                <a:spcPct val="120000"/>
              </a:lnSpc>
              <a:spcBef>
                <a:spcPts val="600"/>
              </a:spcBef>
              <a:spcAft>
                <a:spcPts val="600"/>
              </a:spcAft>
            </a:pPr>
            <a:r>
              <a:rPr lang="zh-CN" altLang="en-US" b="1" dirty="0"/>
              <a:t>门类型：</a:t>
            </a:r>
            <a:endParaRPr lang="en-US" altLang="zh-CN" b="1" dirty="0"/>
          </a:p>
          <a:p>
            <a:pPr lvl="1">
              <a:lnSpc>
                <a:spcPct val="120000"/>
              </a:lnSpc>
              <a:spcBef>
                <a:spcPts val="600"/>
              </a:spcBef>
              <a:spcAft>
                <a:spcPts val="600"/>
              </a:spcAft>
            </a:pPr>
            <a:r>
              <a:rPr lang="en-US" altLang="zh-CN" b="1" dirty="0"/>
              <a:t> DPL</a:t>
            </a:r>
            <a:r>
              <a:rPr lang="zh-CN" altLang="en-US" b="1" dirty="0"/>
              <a:t>：</a:t>
            </a:r>
            <a:endParaRPr lang="en-US" altLang="zh-CN" b="1" dirty="0"/>
          </a:p>
          <a:p>
            <a:pPr lvl="1">
              <a:lnSpc>
                <a:spcPct val="120000"/>
              </a:lnSpc>
              <a:spcBef>
                <a:spcPts val="600"/>
              </a:spcBef>
            </a:pPr>
            <a:endParaRPr lang="en-US" altLang="zh-CN" b="1" dirty="0"/>
          </a:p>
          <a:p>
            <a:pPr lvl="1">
              <a:lnSpc>
                <a:spcPct val="120000"/>
              </a:lnSpc>
              <a:spcBef>
                <a:spcPts val="600"/>
              </a:spcBef>
            </a:pPr>
            <a:r>
              <a:rPr lang="en-US" altLang="zh-CN" b="1" dirty="0"/>
              <a:t>Include/</a:t>
            </a:r>
            <a:r>
              <a:rPr lang="en-US" altLang="zh-CN" b="1" dirty="0" err="1"/>
              <a:t>linux</a:t>
            </a:r>
            <a:r>
              <a:rPr lang="en-US" altLang="zh-CN" b="1" dirty="0"/>
              <a:t>/</a:t>
            </a:r>
            <a:r>
              <a:rPr lang="en-US" altLang="zh-CN" b="1" dirty="0" err="1"/>
              <a:t>syscalls.h</a:t>
            </a:r>
            <a:endParaRPr lang="en-US" altLang="zh-CN" b="1" dirty="0"/>
          </a:p>
          <a:p>
            <a:pPr lvl="1">
              <a:lnSpc>
                <a:spcPct val="120000"/>
              </a:lnSpc>
              <a:spcBef>
                <a:spcPts val="600"/>
              </a:spcBef>
            </a:pPr>
            <a:r>
              <a:rPr lang="en-US" altLang="zh-CN" b="1" dirty="0"/>
              <a:t>Include/asm-i386/</a:t>
            </a:r>
            <a:r>
              <a:rPr lang="en-US" altLang="zh-CN" b="1" dirty="0" err="1"/>
              <a:t>unistd.h</a:t>
            </a:r>
            <a:endParaRPr lang="en-US" altLang="zh-CN" b="1" dirty="0"/>
          </a:p>
          <a:p>
            <a:pPr lvl="1">
              <a:lnSpc>
                <a:spcPct val="120000"/>
              </a:lnSpc>
              <a:spcBef>
                <a:spcPts val="600"/>
              </a:spcBef>
            </a:pPr>
            <a:endParaRPr lang="en-US" altLang="zh-CN" b="1" dirty="0"/>
          </a:p>
        </p:txBody>
      </p:sp>
      <p:sp>
        <p:nvSpPr>
          <p:cNvPr id="2" name="矩形 1"/>
          <p:cNvSpPr/>
          <p:nvPr/>
        </p:nvSpPr>
        <p:spPr>
          <a:xfrm>
            <a:off x="2267744" y="4725144"/>
            <a:ext cx="5616624" cy="432048"/>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CC"/>
                </a:solidFill>
                <a:latin typeface="Calibri" pitchFamily="34" charset="0"/>
                <a:ea typeface="华文楷体" pitchFamily="2" charset="-122"/>
                <a:cs typeface="Calibri" pitchFamily="34" charset="0"/>
              </a:rPr>
              <a:t>3</a:t>
            </a:r>
            <a:r>
              <a:rPr lang="zh-CN" altLang="en-US" b="1" dirty="0">
                <a:solidFill>
                  <a:srgbClr val="0000CC"/>
                </a:solidFill>
                <a:latin typeface="Calibri" pitchFamily="34" charset="0"/>
                <a:ea typeface="华文楷体" pitchFamily="2" charset="-122"/>
                <a:cs typeface="Calibri" pitchFamily="34" charset="0"/>
              </a:rPr>
              <a:t>，与用户级别相同，允许用户进程使用该门描述符</a:t>
            </a:r>
            <a:endParaRPr lang="zh-CN" altLang="en-US" dirty="0">
              <a:solidFill>
                <a:srgbClr val="0000CC"/>
              </a:solidFill>
              <a:latin typeface="Calibri" pitchFamily="34" charset="0"/>
              <a:ea typeface="华文楷体" pitchFamily="2" charset="-122"/>
              <a:cs typeface="Calibri" pitchFamily="34" charset="0"/>
            </a:endParaRPr>
          </a:p>
        </p:txBody>
      </p:sp>
      <p:sp>
        <p:nvSpPr>
          <p:cNvPr id="3" name="矩形 2"/>
          <p:cNvSpPr/>
          <p:nvPr/>
        </p:nvSpPr>
        <p:spPr>
          <a:xfrm>
            <a:off x="2267744" y="4293096"/>
            <a:ext cx="5616624" cy="38235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Clr>
                <a:srgbClr val="C00000"/>
              </a:buClr>
              <a:buSzPct val="80000"/>
            </a:pPr>
            <a:r>
              <a:rPr lang="en-US" altLang="zh-CN" b="1" dirty="0">
                <a:solidFill>
                  <a:srgbClr val="0000CC"/>
                </a:solidFill>
                <a:latin typeface="Calibri" pitchFamily="34" charset="0"/>
                <a:ea typeface="华文楷体" pitchFamily="2" charset="-122"/>
                <a:cs typeface="Calibri" pitchFamily="34" charset="0"/>
              </a:rPr>
              <a:t>15</a:t>
            </a:r>
            <a:r>
              <a:rPr lang="zh-CN" altLang="en-US" b="1" dirty="0">
                <a:solidFill>
                  <a:srgbClr val="0000CC"/>
                </a:solidFill>
                <a:latin typeface="Calibri" pitchFamily="34" charset="0"/>
                <a:ea typeface="华文楷体" pitchFamily="2" charset="-122"/>
                <a:cs typeface="Calibri" pitchFamily="34" charset="0"/>
              </a:rPr>
              <a:t>，陷阱门，为什么？</a:t>
            </a:r>
          </a:p>
        </p:txBody>
      </p:sp>
      <p:sp>
        <p:nvSpPr>
          <p:cNvPr id="4" name="云形标注 3"/>
          <p:cNvSpPr/>
          <p:nvPr/>
        </p:nvSpPr>
        <p:spPr>
          <a:xfrm>
            <a:off x="5078205" y="1401688"/>
            <a:ext cx="3384376" cy="1368152"/>
          </a:xfrm>
          <a:prstGeom prst="cloudCallout">
            <a:avLst>
              <a:gd name="adj1" fmla="val -17938"/>
              <a:gd name="adj2" fmla="val 135854"/>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zh-CN" dirty="0" err="1">
                <a:solidFill>
                  <a:srgbClr val="C00000"/>
                </a:solidFill>
                <a:latin typeface="Arial Unicode MS" pitchFamily="34" charset="-122"/>
                <a:ea typeface="Arial Unicode MS" pitchFamily="34" charset="-122"/>
                <a:cs typeface="Arial Unicode MS" pitchFamily="34" charset="-122"/>
              </a:rPr>
              <a:t>sched_init</a:t>
            </a:r>
            <a:r>
              <a:rPr lang="en-US" altLang="zh-CN" dirty="0">
                <a:solidFill>
                  <a:srgbClr val="C00000"/>
                </a:solidFill>
                <a:latin typeface="Arial Unicode MS" pitchFamily="34" charset="-122"/>
                <a:ea typeface="Arial Unicode MS" pitchFamily="34" charset="-122"/>
                <a:cs typeface="Arial Unicode MS" pitchFamily="34" charset="-122"/>
              </a:rPr>
              <a:t>()</a:t>
            </a:r>
            <a:r>
              <a:rPr lang="zh-CN" altLang="en-US" dirty="0">
                <a:solidFill>
                  <a:srgbClr val="C00000"/>
                </a:solidFill>
                <a:latin typeface="Arial Unicode MS" pitchFamily="34" charset="-122"/>
                <a:ea typeface="Arial Unicode MS" pitchFamily="34" charset="-122"/>
                <a:cs typeface="Arial Unicode MS" pitchFamily="34" charset="-122"/>
              </a:rPr>
              <a:t>中</a:t>
            </a:r>
            <a:r>
              <a:rPr lang="en-US" altLang="zh-CN" dirty="0" err="1">
                <a:solidFill>
                  <a:srgbClr val="C00000"/>
                </a:solidFill>
                <a:latin typeface="Arial Unicode MS" pitchFamily="34" charset="-122"/>
                <a:ea typeface="Arial Unicode MS" pitchFamily="34" charset="-122"/>
                <a:cs typeface="Arial Unicode MS" pitchFamily="34" charset="-122"/>
              </a:rPr>
              <a:t>set_system_gate</a:t>
            </a:r>
            <a:r>
              <a:rPr lang="en-US" altLang="zh-CN" dirty="0">
                <a:solidFill>
                  <a:srgbClr val="C00000"/>
                </a:solidFill>
                <a:latin typeface="Arial Unicode MS" pitchFamily="34" charset="-122"/>
                <a:ea typeface="Arial Unicode MS" pitchFamily="34" charset="-122"/>
                <a:cs typeface="Arial Unicode MS" pitchFamily="34" charset="-122"/>
              </a:rPr>
              <a:t>(0x80, &amp;</a:t>
            </a:r>
            <a:r>
              <a:rPr lang="en-US" altLang="zh-CN" dirty="0" err="1">
                <a:solidFill>
                  <a:srgbClr val="C00000"/>
                </a:solidFill>
                <a:latin typeface="Arial Unicode MS" pitchFamily="34" charset="-122"/>
                <a:ea typeface="Arial Unicode MS" pitchFamily="34" charset="-122"/>
                <a:cs typeface="Arial Unicode MS" pitchFamily="34" charset="-122"/>
              </a:rPr>
              <a:t>system_call</a:t>
            </a:r>
            <a:r>
              <a:rPr lang="en-US" altLang="zh-CN" dirty="0">
                <a:solidFill>
                  <a:srgbClr val="C00000"/>
                </a:solidFill>
                <a:latin typeface="Arial Unicode MS" pitchFamily="34" charset="-122"/>
                <a:ea typeface="Arial Unicode MS" pitchFamily="34" charset="-122"/>
                <a:cs typeface="Arial Unicode MS" pitchFamily="34" charset="-122"/>
              </a:rPr>
              <a:t>)</a:t>
            </a:r>
            <a:endParaRPr lang="zh-CN" altLang="en-US" dirty="0">
              <a:solidFill>
                <a:srgbClr val="C0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 xmlns:p14="http://schemas.microsoft.com/office/powerpoint/2010/main" val="40366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a:xfrm>
            <a:off x="611560" y="260648"/>
            <a:ext cx="7571184" cy="1020728"/>
          </a:xfrm>
        </p:spPr>
        <p:txBody>
          <a:bodyPr>
            <a:normAutofit fontScale="90000"/>
          </a:bodyPr>
          <a:lstStyle/>
          <a:p>
            <a:r>
              <a:rPr lang="zh-CN" altLang="en-US" sz="4000" dirty="0"/>
              <a:t>系统调用号示例</a:t>
            </a:r>
            <a:r>
              <a:rPr lang="en-US" altLang="zh-CN" sz="4000" dirty="0"/>
              <a:t>(include/asm-i386/</a:t>
            </a:r>
            <a:r>
              <a:rPr lang="en-US" altLang="zh-CN" sz="4000" dirty="0" err="1"/>
              <a:t>unistd.h</a:t>
            </a:r>
            <a:r>
              <a:rPr lang="en-US" altLang="zh-CN" sz="4000" dirty="0"/>
              <a:t>)</a:t>
            </a:r>
          </a:p>
        </p:txBody>
      </p:sp>
      <p:sp>
        <p:nvSpPr>
          <p:cNvPr id="1117187" name="Rectangle 3"/>
          <p:cNvSpPr>
            <a:spLocks noGrp="1" noChangeArrowheads="1"/>
          </p:cNvSpPr>
          <p:nvPr>
            <p:ph type="body" idx="1"/>
          </p:nvPr>
        </p:nvSpPr>
        <p:spPr>
          <a:xfrm>
            <a:off x="1435608" y="1652736"/>
            <a:ext cx="7498080" cy="4800600"/>
          </a:xfrm>
        </p:spPr>
        <p:txBody>
          <a:bodyPr>
            <a:normAutofit/>
          </a:bodyPr>
          <a:lstStyle/>
          <a:p>
            <a:pPr>
              <a:lnSpc>
                <a:spcPct val="80000"/>
              </a:lnSpc>
              <a:buFont typeface="Wingdings" pitchFamily="2" charset="2"/>
              <a:buNone/>
            </a:pPr>
            <a:r>
              <a:rPr lang="en-US" altLang="zh-CN" sz="2000" dirty="0"/>
              <a:t>#define __</a:t>
            </a:r>
            <a:r>
              <a:rPr lang="en-US" altLang="zh-CN" sz="2000" dirty="0" err="1"/>
              <a:t>NR_exit</a:t>
            </a:r>
            <a:r>
              <a:rPr lang="en-US" altLang="zh-CN" sz="2000" dirty="0"/>
              <a:t>		  1</a:t>
            </a:r>
          </a:p>
          <a:p>
            <a:pPr>
              <a:lnSpc>
                <a:spcPct val="80000"/>
              </a:lnSpc>
              <a:buFont typeface="Wingdings" pitchFamily="2" charset="2"/>
              <a:buNone/>
            </a:pPr>
            <a:r>
              <a:rPr lang="en-US" altLang="zh-CN" sz="2000" dirty="0"/>
              <a:t>#define __</a:t>
            </a:r>
            <a:r>
              <a:rPr lang="en-US" altLang="zh-CN" sz="2000" dirty="0" err="1"/>
              <a:t>NR_fork</a:t>
            </a:r>
            <a:r>
              <a:rPr lang="en-US" altLang="zh-CN" sz="2000" dirty="0"/>
              <a:t>		  2</a:t>
            </a:r>
          </a:p>
          <a:p>
            <a:pPr>
              <a:lnSpc>
                <a:spcPct val="80000"/>
              </a:lnSpc>
              <a:buFont typeface="Wingdings" pitchFamily="2" charset="2"/>
              <a:buNone/>
            </a:pPr>
            <a:r>
              <a:rPr lang="en-US" altLang="zh-CN" sz="2000" dirty="0"/>
              <a:t>#define __</a:t>
            </a:r>
            <a:r>
              <a:rPr lang="en-US" altLang="zh-CN" sz="2000" dirty="0" err="1"/>
              <a:t>NR_read</a:t>
            </a:r>
            <a:r>
              <a:rPr lang="en-US" altLang="zh-CN" sz="2000" dirty="0"/>
              <a:t>		  3</a:t>
            </a:r>
          </a:p>
          <a:p>
            <a:pPr>
              <a:lnSpc>
                <a:spcPct val="80000"/>
              </a:lnSpc>
              <a:buFont typeface="Wingdings" pitchFamily="2" charset="2"/>
              <a:buNone/>
            </a:pPr>
            <a:r>
              <a:rPr lang="en-US" altLang="zh-CN" sz="2000" dirty="0"/>
              <a:t>#define __</a:t>
            </a:r>
            <a:r>
              <a:rPr lang="en-US" altLang="zh-CN" sz="2000" dirty="0" err="1"/>
              <a:t>NR_write</a:t>
            </a:r>
            <a:r>
              <a:rPr lang="en-US" altLang="zh-CN" sz="2000" dirty="0"/>
              <a:t>		  4</a:t>
            </a:r>
          </a:p>
          <a:p>
            <a:pPr>
              <a:lnSpc>
                <a:spcPct val="80000"/>
              </a:lnSpc>
              <a:buFont typeface="Wingdings" pitchFamily="2" charset="2"/>
              <a:buNone/>
            </a:pPr>
            <a:r>
              <a:rPr lang="en-US" altLang="zh-CN" sz="2000" dirty="0"/>
              <a:t>#define __</a:t>
            </a:r>
            <a:r>
              <a:rPr lang="en-US" altLang="zh-CN" sz="2000" dirty="0" err="1"/>
              <a:t>NR_open</a:t>
            </a:r>
            <a:r>
              <a:rPr lang="en-US" altLang="zh-CN" sz="2000" dirty="0"/>
              <a:t>		  5</a:t>
            </a:r>
          </a:p>
          <a:p>
            <a:pPr>
              <a:lnSpc>
                <a:spcPct val="80000"/>
              </a:lnSpc>
              <a:buFont typeface="Wingdings" pitchFamily="2" charset="2"/>
              <a:buNone/>
            </a:pPr>
            <a:r>
              <a:rPr lang="en-US" altLang="zh-CN" sz="2000" dirty="0"/>
              <a:t>#define __</a:t>
            </a:r>
            <a:r>
              <a:rPr lang="en-US" altLang="zh-CN" sz="2000" dirty="0" err="1"/>
              <a:t>NR_close</a:t>
            </a:r>
            <a:r>
              <a:rPr lang="en-US" altLang="zh-CN" sz="2000" dirty="0"/>
              <a:t>		  6</a:t>
            </a:r>
          </a:p>
          <a:p>
            <a:pPr>
              <a:lnSpc>
                <a:spcPct val="80000"/>
              </a:lnSpc>
              <a:buFont typeface="Wingdings" pitchFamily="2" charset="2"/>
              <a:buNone/>
            </a:pPr>
            <a:r>
              <a:rPr lang="en-US" altLang="zh-CN" sz="2000" dirty="0"/>
              <a:t>#define __</a:t>
            </a:r>
            <a:r>
              <a:rPr lang="en-US" altLang="zh-CN" sz="2000" dirty="0" err="1"/>
              <a:t>NR_waitpid</a:t>
            </a:r>
            <a:r>
              <a:rPr lang="en-US" altLang="zh-CN" sz="2000" dirty="0"/>
              <a:t>		  7</a:t>
            </a:r>
          </a:p>
          <a:p>
            <a:pPr>
              <a:lnSpc>
                <a:spcPct val="80000"/>
              </a:lnSpc>
              <a:buFont typeface="Wingdings" pitchFamily="2" charset="2"/>
              <a:buNone/>
            </a:pPr>
            <a:r>
              <a:rPr lang="en-US" altLang="zh-CN" sz="2000" dirty="0"/>
              <a:t>#define __</a:t>
            </a:r>
            <a:r>
              <a:rPr lang="en-US" altLang="zh-CN" sz="2000" dirty="0" err="1"/>
              <a:t>NR_creat</a:t>
            </a:r>
            <a:r>
              <a:rPr lang="en-US" altLang="zh-CN" sz="2000" dirty="0"/>
              <a:t>		  8</a:t>
            </a:r>
          </a:p>
          <a:p>
            <a:pPr>
              <a:lnSpc>
                <a:spcPct val="80000"/>
              </a:lnSpc>
              <a:buFont typeface="Wingdings" pitchFamily="2" charset="2"/>
              <a:buNone/>
            </a:pPr>
            <a:r>
              <a:rPr lang="en-US" altLang="zh-CN" sz="2000" dirty="0"/>
              <a:t>#define __</a:t>
            </a:r>
            <a:r>
              <a:rPr lang="en-US" altLang="zh-CN" sz="2000" dirty="0" err="1"/>
              <a:t>NR_link</a:t>
            </a:r>
            <a:r>
              <a:rPr lang="en-US" altLang="zh-CN" sz="2000" dirty="0"/>
              <a:t>		  9</a:t>
            </a:r>
          </a:p>
          <a:p>
            <a:pPr>
              <a:lnSpc>
                <a:spcPct val="80000"/>
              </a:lnSpc>
              <a:buFont typeface="Wingdings" pitchFamily="2" charset="2"/>
              <a:buNone/>
            </a:pPr>
            <a:r>
              <a:rPr lang="en-US" altLang="zh-CN" sz="2000" dirty="0"/>
              <a:t>#define __</a:t>
            </a:r>
            <a:r>
              <a:rPr lang="en-US" altLang="zh-CN" sz="2000" dirty="0" err="1"/>
              <a:t>NR_unlink</a:t>
            </a:r>
            <a:r>
              <a:rPr lang="en-US" altLang="zh-CN" sz="2000" dirty="0"/>
              <a:t>		 10</a:t>
            </a:r>
          </a:p>
          <a:p>
            <a:pPr>
              <a:lnSpc>
                <a:spcPct val="80000"/>
              </a:lnSpc>
              <a:buFont typeface="Wingdings" pitchFamily="2" charset="2"/>
              <a:buNone/>
            </a:pPr>
            <a:r>
              <a:rPr lang="en-US" altLang="zh-CN" sz="2000" dirty="0"/>
              <a:t>#define __</a:t>
            </a:r>
            <a:r>
              <a:rPr lang="en-US" altLang="zh-CN" sz="2000" dirty="0" err="1"/>
              <a:t>NR_execve</a:t>
            </a:r>
            <a:r>
              <a:rPr lang="en-US" altLang="zh-CN" sz="2000" dirty="0"/>
              <a:t>		 11</a:t>
            </a:r>
          </a:p>
          <a:p>
            <a:pPr>
              <a:lnSpc>
                <a:spcPct val="80000"/>
              </a:lnSpc>
              <a:buFont typeface="Wingdings" pitchFamily="2" charset="2"/>
              <a:buNone/>
            </a:pPr>
            <a:r>
              <a:rPr lang="en-US" altLang="zh-CN" sz="2000" dirty="0"/>
              <a:t>#define __</a:t>
            </a:r>
            <a:r>
              <a:rPr lang="en-US" altLang="zh-CN" sz="2000" dirty="0" err="1"/>
              <a:t>NR_chdir</a:t>
            </a:r>
            <a:r>
              <a:rPr lang="en-US" altLang="zh-CN" sz="2000" dirty="0"/>
              <a:t>		 12</a:t>
            </a:r>
          </a:p>
          <a:p>
            <a:pPr>
              <a:lnSpc>
                <a:spcPct val="80000"/>
              </a:lnSpc>
              <a:buFont typeface="Wingdings" pitchFamily="2" charset="2"/>
              <a:buNone/>
            </a:pPr>
            <a:r>
              <a:rPr lang="en-US" altLang="zh-CN" sz="2000" dirty="0"/>
              <a:t>#define __</a:t>
            </a:r>
            <a:r>
              <a:rPr lang="en-US" altLang="zh-CN" sz="2000" dirty="0" err="1"/>
              <a:t>NR_time</a:t>
            </a:r>
            <a:r>
              <a:rPr lang="en-US" altLang="zh-CN" sz="2000" dirty="0"/>
              <a:t>		 13</a:t>
            </a:r>
          </a:p>
          <a:p>
            <a:pPr>
              <a:lnSpc>
                <a:spcPct val="80000"/>
              </a:lnSpc>
              <a:buFont typeface="Wingdings" pitchFamily="2" charset="2"/>
              <a:buNone/>
            </a:pPr>
            <a:r>
              <a:rPr lang="en-US" altLang="zh-CN" sz="2000" dirty="0"/>
              <a:t>…</a:t>
            </a:r>
          </a:p>
        </p:txBody>
      </p:sp>
    </p:spTree>
    <p:extLst>
      <p:ext uri="{BB962C8B-B14F-4D97-AF65-F5344CB8AC3E}">
        <p14:creationId xmlns="" xmlns:p14="http://schemas.microsoft.com/office/powerpoint/2010/main" val="20041580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zh-CN" altLang="en-US" sz="4000" dirty="0"/>
              <a:t>系统执行</a:t>
            </a:r>
            <a:r>
              <a:rPr lang="en-US" altLang="zh-CN" sz="4000" dirty="0" err="1"/>
              <a:t>int</a:t>
            </a:r>
            <a:r>
              <a:rPr lang="en-US" altLang="zh-CN" sz="4000" dirty="0"/>
              <a:t> $0x80</a:t>
            </a:r>
            <a:r>
              <a:rPr lang="zh-CN" altLang="en-US" sz="4000" dirty="0"/>
              <a:t>指令（</a:t>
            </a:r>
            <a:r>
              <a:rPr lang="en-US" altLang="zh-CN" sz="4000" dirty="0"/>
              <a:t>1/2</a:t>
            </a:r>
            <a:r>
              <a:rPr lang="zh-CN" altLang="en-US" sz="4000" dirty="0"/>
              <a:t>）</a:t>
            </a:r>
          </a:p>
        </p:txBody>
      </p:sp>
      <p:sp>
        <p:nvSpPr>
          <p:cNvPr id="80899" name="Rectangle 3"/>
          <p:cNvSpPr>
            <a:spLocks noGrp="1" noChangeArrowheads="1"/>
          </p:cNvSpPr>
          <p:nvPr>
            <p:ph idx="1"/>
          </p:nvPr>
        </p:nvSpPr>
        <p:spPr>
          <a:xfrm>
            <a:off x="611560" y="1484784"/>
            <a:ext cx="7498080" cy="4800600"/>
          </a:xfrm>
        </p:spPr>
        <p:txBody>
          <a:bodyPr>
            <a:normAutofit/>
          </a:bodyPr>
          <a:lstStyle/>
          <a:p>
            <a:pPr>
              <a:spcBef>
                <a:spcPts val="600"/>
              </a:spcBef>
            </a:pPr>
            <a:r>
              <a:rPr lang="zh-CN" altLang="en-US" sz="2400" b="1" dirty="0"/>
              <a:t>由于特权级的改变，要切换栈</a:t>
            </a:r>
          </a:p>
          <a:p>
            <a:pPr marL="0" indent="0">
              <a:spcBef>
                <a:spcPts val="600"/>
              </a:spcBef>
              <a:buNone/>
            </a:pPr>
            <a:r>
              <a:rPr lang="zh-CN" altLang="en-US" sz="2400" b="1" dirty="0"/>
              <a:t>         用户栈→内核栈</a:t>
            </a:r>
          </a:p>
          <a:p>
            <a:pPr marL="0" indent="0">
              <a:spcBef>
                <a:spcPts val="600"/>
              </a:spcBef>
              <a:buNone/>
            </a:pPr>
            <a:r>
              <a:rPr lang="zh-CN" altLang="en-US" sz="2400" b="1" dirty="0"/>
              <a:t>         </a:t>
            </a:r>
            <a:r>
              <a:rPr lang="en-US" altLang="zh-CN" sz="2400" b="1" dirty="0"/>
              <a:t>CPU</a:t>
            </a:r>
            <a:r>
              <a:rPr lang="zh-CN" altLang="en-US" sz="2400" b="1" dirty="0"/>
              <a:t>要从任务状态段</a:t>
            </a:r>
            <a:r>
              <a:rPr lang="en-US" altLang="zh-CN" sz="2400" b="1" dirty="0"/>
              <a:t>TSS</a:t>
            </a:r>
            <a:r>
              <a:rPr lang="zh-CN" altLang="en-US" sz="2400" b="1" dirty="0"/>
              <a:t>中装入新的栈指针（</a:t>
            </a:r>
            <a:r>
              <a:rPr lang="en-US" altLang="zh-CN" sz="2400" b="1" dirty="0"/>
              <a:t>SS︰ESP</a:t>
            </a:r>
            <a:r>
              <a:rPr lang="zh-CN" altLang="en-US" sz="2400" b="1" dirty="0"/>
              <a:t>），指向内核栈</a:t>
            </a:r>
          </a:p>
          <a:p>
            <a:pPr>
              <a:spcBef>
                <a:spcPts val="600"/>
              </a:spcBef>
            </a:pPr>
            <a:r>
              <a:rPr lang="zh-CN" altLang="en-US" sz="2400" b="1" dirty="0"/>
              <a:t>用户栈的信息（</a:t>
            </a:r>
            <a:r>
              <a:rPr lang="en-US" altLang="zh-CN" sz="2400" b="1" dirty="0"/>
              <a:t>SS︰ESP</a:t>
            </a:r>
            <a:r>
              <a:rPr lang="zh-CN" altLang="en-US" sz="2400" b="1" dirty="0"/>
              <a:t>）、</a:t>
            </a:r>
            <a:r>
              <a:rPr lang="en-US" altLang="zh-CN" sz="2400" b="1" dirty="0"/>
              <a:t>EFLAGS</a:t>
            </a:r>
            <a:r>
              <a:rPr lang="zh-CN" altLang="en-US" sz="2400" b="1" dirty="0"/>
              <a:t>、用户态</a:t>
            </a:r>
            <a:r>
              <a:rPr lang="en-US" altLang="zh-CN" sz="2400" b="1" dirty="0"/>
              <a:t>CS </a:t>
            </a:r>
            <a:r>
              <a:rPr lang="zh-CN" altLang="en-US" sz="2400" b="1" dirty="0"/>
              <a:t>、</a:t>
            </a:r>
            <a:r>
              <a:rPr lang="en-US" altLang="zh-CN" sz="2400" b="1" dirty="0"/>
              <a:t>EIP </a:t>
            </a:r>
            <a:r>
              <a:rPr lang="zh-CN" altLang="en-US" sz="2400" b="1" dirty="0"/>
              <a:t>寄存器的内容压栈（返回用）</a:t>
            </a:r>
          </a:p>
          <a:p>
            <a:pPr>
              <a:spcBef>
                <a:spcPts val="600"/>
              </a:spcBef>
            </a:pPr>
            <a:r>
              <a:rPr lang="zh-CN" altLang="en-US" sz="2400" b="1" dirty="0"/>
              <a:t>将</a:t>
            </a:r>
            <a:r>
              <a:rPr lang="en-US" altLang="zh-CN" sz="2400" b="1" dirty="0"/>
              <a:t>EFLAGS</a:t>
            </a:r>
            <a:r>
              <a:rPr lang="zh-CN" altLang="en-US" sz="2400" b="1" dirty="0"/>
              <a:t>压栈后，复位</a:t>
            </a:r>
            <a:r>
              <a:rPr lang="en-US" altLang="zh-CN" sz="2400" b="1" dirty="0"/>
              <a:t>TF</a:t>
            </a:r>
            <a:r>
              <a:rPr lang="zh-CN" altLang="en-US" sz="2400" b="1" dirty="0"/>
              <a:t>，</a:t>
            </a:r>
            <a:r>
              <a:rPr lang="en-US" altLang="zh-CN" sz="2400" b="1" dirty="0"/>
              <a:t>IF</a:t>
            </a:r>
            <a:r>
              <a:rPr lang="zh-CN" altLang="en-US" sz="2400" b="1" dirty="0"/>
              <a:t>位保持不变</a:t>
            </a:r>
          </a:p>
          <a:p>
            <a:pPr>
              <a:spcBef>
                <a:spcPts val="600"/>
              </a:spcBef>
            </a:pPr>
            <a:r>
              <a:rPr lang="zh-CN" altLang="en-US" sz="2400" b="1" dirty="0"/>
              <a:t>用</a:t>
            </a:r>
            <a:r>
              <a:rPr lang="en-US" altLang="zh-CN" sz="2400" b="1" dirty="0"/>
              <a:t>128</a:t>
            </a:r>
            <a:r>
              <a:rPr lang="zh-CN" altLang="en-US" sz="2400" b="1" dirty="0"/>
              <a:t>在</a:t>
            </a:r>
            <a:r>
              <a:rPr lang="en-US" altLang="zh-CN" sz="2400" b="1" dirty="0"/>
              <a:t>IDT</a:t>
            </a:r>
            <a:r>
              <a:rPr lang="zh-CN" altLang="en-US" sz="2400" b="1" dirty="0"/>
              <a:t>中找到该门描述符，从中找出段选择符装入代码段寄存器</a:t>
            </a:r>
            <a:r>
              <a:rPr lang="en-US" altLang="zh-CN" sz="2400" b="1" dirty="0"/>
              <a:t>CS</a:t>
            </a:r>
          </a:p>
          <a:p>
            <a:pPr>
              <a:spcBef>
                <a:spcPts val="600"/>
              </a:spcBef>
            </a:pPr>
            <a:r>
              <a:rPr lang="zh-CN" altLang="en-US" sz="2400" b="1" dirty="0"/>
              <a:t>代码段描述符中的基地址 </a:t>
            </a:r>
            <a:r>
              <a:rPr lang="en-US" altLang="zh-CN" sz="2400" b="1" dirty="0"/>
              <a:t>+ </a:t>
            </a:r>
            <a:r>
              <a:rPr lang="zh-CN" altLang="en-US" sz="2400" b="1" dirty="0"/>
              <a:t>陷阱门描述符中的偏移量  →   定位   </a:t>
            </a:r>
            <a:r>
              <a:rPr lang="en-US" altLang="zh-CN" sz="2400" b="1" dirty="0" err="1"/>
              <a:t>system_call</a:t>
            </a:r>
            <a:r>
              <a:rPr lang="en-US" altLang="zh-CN" sz="2400" b="1" dirty="0"/>
              <a:t>()</a:t>
            </a:r>
            <a:r>
              <a:rPr lang="zh-CN" altLang="en-US" sz="2400" b="1" dirty="0"/>
              <a:t>的入口地址 </a:t>
            </a:r>
          </a:p>
        </p:txBody>
      </p:sp>
    </p:spTree>
    <p:extLst>
      <p:ext uri="{BB962C8B-B14F-4D97-AF65-F5344CB8AC3E}">
        <p14:creationId xmlns="" xmlns:p14="http://schemas.microsoft.com/office/powerpoint/2010/main" val="346127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10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wipe(left)">
                                      <p:cBhvr>
                                        <p:cTn id="12" dur="10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wipe(left)">
                                      <p:cBhvr>
                                        <p:cTn id="17" dur="1000"/>
                                        <p:tgtEl>
                                          <p:spTgt spid="80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nodeType="clickEffect">
                                  <p:stCondLst>
                                    <p:cond delay="0"/>
                                  </p:stCondLst>
                                  <p:childTnLst>
                                    <p:set>
                                      <p:cBhvr rctx="PPT">
                                        <p:cTn id="21" dur="indefinite"/>
                                        <p:tgtEl>
                                          <p:spTgt spid="80899">
                                            <p:txEl>
                                              <p:pRg st="0" end="0"/>
                                            </p:txEl>
                                          </p:spTgt>
                                        </p:tgtEl>
                                        <p:attrNameLst>
                                          <p:attrName>style.opacity</p:attrName>
                                        </p:attrNameLst>
                                      </p:cBhvr>
                                      <p:to>
                                        <p:strVal val="0.5"/>
                                      </p:to>
                                    </p:set>
                                    <p:animEffect filter="image" prLst="opacity: 0.5">
                                      <p:cBhvr rctx="IE">
                                        <p:cTn id="22" dur="indefinite"/>
                                        <p:tgtEl>
                                          <p:spTgt spid="80899">
                                            <p:txEl>
                                              <p:pRg st="0" end="0"/>
                                            </p:txEl>
                                          </p:spTgt>
                                        </p:tgtEl>
                                      </p:cBhvr>
                                    </p:animEffect>
                                  </p:childTnLst>
                                </p:cTn>
                              </p:par>
                              <p:par>
                                <p:cTn id="23" presetID="9" presetClass="emph" presetSubtype="0" nodeType="withEffect">
                                  <p:stCondLst>
                                    <p:cond delay="0"/>
                                  </p:stCondLst>
                                  <p:childTnLst>
                                    <p:set>
                                      <p:cBhvr rctx="PPT">
                                        <p:cTn id="24" dur="indefinite"/>
                                        <p:tgtEl>
                                          <p:spTgt spid="80899">
                                            <p:txEl>
                                              <p:pRg st="1" end="1"/>
                                            </p:txEl>
                                          </p:spTgt>
                                        </p:tgtEl>
                                        <p:attrNameLst>
                                          <p:attrName>style.opacity</p:attrName>
                                        </p:attrNameLst>
                                      </p:cBhvr>
                                      <p:to>
                                        <p:strVal val="0.5"/>
                                      </p:to>
                                    </p:set>
                                    <p:animEffect filter="image" prLst="opacity: 0.5">
                                      <p:cBhvr rctx="IE">
                                        <p:cTn id="25" dur="indefinite"/>
                                        <p:tgtEl>
                                          <p:spTgt spid="80899">
                                            <p:txEl>
                                              <p:pRg st="1" end="1"/>
                                            </p:txEl>
                                          </p:spTgt>
                                        </p:tgtEl>
                                      </p:cBhvr>
                                    </p:animEffect>
                                  </p:childTnLst>
                                </p:cTn>
                              </p:par>
                              <p:par>
                                <p:cTn id="26" presetID="9" presetClass="emph" presetSubtype="0" nodeType="withEffect">
                                  <p:stCondLst>
                                    <p:cond delay="0"/>
                                  </p:stCondLst>
                                  <p:childTnLst>
                                    <p:set>
                                      <p:cBhvr rctx="PPT">
                                        <p:cTn id="27" dur="indefinite"/>
                                        <p:tgtEl>
                                          <p:spTgt spid="80899">
                                            <p:txEl>
                                              <p:pRg st="2" end="2"/>
                                            </p:txEl>
                                          </p:spTgt>
                                        </p:tgtEl>
                                        <p:attrNameLst>
                                          <p:attrName>style.opacity</p:attrName>
                                        </p:attrNameLst>
                                      </p:cBhvr>
                                      <p:to>
                                        <p:strVal val="0.5"/>
                                      </p:to>
                                    </p:set>
                                    <p:animEffect filter="image" prLst="opacity: 0.5">
                                      <p:cBhvr rctx="IE">
                                        <p:cTn id="28" dur="indefinite"/>
                                        <p:tgtEl>
                                          <p:spTgt spid="80899">
                                            <p:txEl>
                                              <p:pRg st="2" end="2"/>
                                            </p:txEl>
                                          </p:spTgt>
                                        </p:tgtEl>
                                      </p:cBhvr>
                                    </p:animEffec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80899">
                                            <p:txEl>
                                              <p:pRg st="3" end="3"/>
                                            </p:txEl>
                                          </p:spTgt>
                                        </p:tgtEl>
                                        <p:attrNameLst>
                                          <p:attrName>style.visibility</p:attrName>
                                        </p:attrNameLst>
                                      </p:cBhvr>
                                      <p:to>
                                        <p:strVal val="visible"/>
                                      </p:to>
                                    </p:set>
                                    <p:animEffect transition="in" filter="wipe(left)">
                                      <p:cBhvr>
                                        <p:cTn id="32" dur="1000"/>
                                        <p:tgtEl>
                                          <p:spTgt spid="8089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80899">
                                            <p:txEl>
                                              <p:pRg st="3" end="3"/>
                                            </p:txEl>
                                          </p:spTgt>
                                        </p:tgtEl>
                                        <p:attrNameLst>
                                          <p:attrName>style.opacity</p:attrName>
                                        </p:attrNameLst>
                                      </p:cBhvr>
                                      <p:to>
                                        <p:strVal val="0.5"/>
                                      </p:to>
                                    </p:set>
                                    <p:animEffect filter="image" prLst="opacity: 0.5">
                                      <p:cBhvr rctx="IE">
                                        <p:cTn id="37" dur="indefinite"/>
                                        <p:tgtEl>
                                          <p:spTgt spid="80899">
                                            <p:txEl>
                                              <p:pRg st="3" end="3"/>
                                            </p:txEl>
                                          </p:spTgt>
                                        </p:tgtEl>
                                      </p:cBhvr>
                                    </p:animEffec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80899">
                                            <p:txEl>
                                              <p:pRg st="4" end="4"/>
                                            </p:txEl>
                                          </p:spTgt>
                                        </p:tgtEl>
                                        <p:attrNameLst>
                                          <p:attrName>style.visibility</p:attrName>
                                        </p:attrNameLst>
                                      </p:cBhvr>
                                      <p:to>
                                        <p:strVal val="visible"/>
                                      </p:to>
                                    </p:set>
                                    <p:animEffect transition="in" filter="wipe(left)">
                                      <p:cBhvr>
                                        <p:cTn id="41" dur="1000"/>
                                        <p:tgtEl>
                                          <p:spTgt spid="8089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80899">
                                            <p:txEl>
                                              <p:pRg st="4" end="4"/>
                                            </p:txEl>
                                          </p:spTgt>
                                        </p:tgtEl>
                                        <p:attrNameLst>
                                          <p:attrName>style.opacity</p:attrName>
                                        </p:attrNameLst>
                                      </p:cBhvr>
                                      <p:to>
                                        <p:strVal val="0.5"/>
                                      </p:to>
                                    </p:set>
                                    <p:animEffect filter="image" prLst="opacity: 0.5">
                                      <p:cBhvr rctx="IE">
                                        <p:cTn id="46" dur="indefinite"/>
                                        <p:tgtEl>
                                          <p:spTgt spid="80899">
                                            <p:txEl>
                                              <p:pRg st="4" end="4"/>
                                            </p:txEl>
                                          </p:spTgt>
                                        </p:tgtEl>
                                      </p:cBhvr>
                                    </p:animEffec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80899">
                                            <p:txEl>
                                              <p:pRg st="5" end="5"/>
                                            </p:txEl>
                                          </p:spTgt>
                                        </p:tgtEl>
                                        <p:attrNameLst>
                                          <p:attrName>style.visibility</p:attrName>
                                        </p:attrNameLst>
                                      </p:cBhvr>
                                      <p:to>
                                        <p:strVal val="visible"/>
                                      </p:to>
                                    </p:set>
                                    <p:animEffect transition="in" filter="wipe(left)">
                                      <p:cBhvr>
                                        <p:cTn id="50" dur="1000"/>
                                        <p:tgtEl>
                                          <p:spTgt spid="80899">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mph" presetSubtype="0" nodeType="clickEffect">
                                  <p:stCondLst>
                                    <p:cond delay="0"/>
                                  </p:stCondLst>
                                  <p:childTnLst>
                                    <p:set>
                                      <p:cBhvr rctx="PPT">
                                        <p:cTn id="54" dur="indefinite"/>
                                        <p:tgtEl>
                                          <p:spTgt spid="80899">
                                            <p:txEl>
                                              <p:pRg st="5" end="5"/>
                                            </p:txEl>
                                          </p:spTgt>
                                        </p:tgtEl>
                                        <p:attrNameLst>
                                          <p:attrName>style.opacity</p:attrName>
                                        </p:attrNameLst>
                                      </p:cBhvr>
                                      <p:to>
                                        <p:strVal val="0.5"/>
                                      </p:to>
                                    </p:set>
                                    <p:animEffect filter="image" prLst="opacity: 0.5">
                                      <p:cBhvr rctx="IE">
                                        <p:cTn id="55" dur="indefinite"/>
                                        <p:tgtEl>
                                          <p:spTgt spid="80899">
                                            <p:txEl>
                                              <p:pRg st="5" end="5"/>
                                            </p:txEl>
                                          </p:spTgt>
                                        </p:tgtEl>
                                      </p:cBhvr>
                                    </p:animEffect>
                                  </p:childTnLst>
                                </p:cTn>
                              </p:par>
                            </p:childTnLst>
                          </p:cTn>
                        </p:par>
                        <p:par>
                          <p:cTn id="56" fill="hold">
                            <p:stCondLst>
                              <p:cond delay="0"/>
                            </p:stCondLst>
                            <p:childTnLst>
                              <p:par>
                                <p:cTn id="57" presetID="22" presetClass="entr" presetSubtype="8" fill="hold" grpId="0" nodeType="afterEffect">
                                  <p:stCondLst>
                                    <p:cond delay="0"/>
                                  </p:stCondLst>
                                  <p:childTnLst>
                                    <p:set>
                                      <p:cBhvr>
                                        <p:cTn id="58" dur="1" fill="hold">
                                          <p:stCondLst>
                                            <p:cond delay="0"/>
                                          </p:stCondLst>
                                        </p:cTn>
                                        <p:tgtEl>
                                          <p:spTgt spid="80899">
                                            <p:txEl>
                                              <p:pRg st="6" end="6"/>
                                            </p:txEl>
                                          </p:spTgt>
                                        </p:tgtEl>
                                        <p:attrNameLst>
                                          <p:attrName>style.visibility</p:attrName>
                                        </p:attrNameLst>
                                      </p:cBhvr>
                                      <p:to>
                                        <p:strVal val="visible"/>
                                      </p:to>
                                    </p:set>
                                    <p:animEffect transition="in" filter="wipe(left)">
                                      <p:cBhvr>
                                        <p:cTn id="59" dur="1000"/>
                                        <p:tgtEl>
                                          <p:spTgt spid="80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zh-CN" altLang="en-US" sz="4000" dirty="0"/>
              <a:t>系统执行</a:t>
            </a:r>
            <a:r>
              <a:rPr lang="en-US" altLang="zh-CN" sz="4000" dirty="0" err="1"/>
              <a:t>int</a:t>
            </a:r>
            <a:r>
              <a:rPr lang="en-US" altLang="zh-CN" sz="4000" dirty="0"/>
              <a:t> $0x80</a:t>
            </a:r>
            <a:r>
              <a:rPr lang="zh-CN" altLang="en-US" sz="4000" dirty="0"/>
              <a:t>指令（</a:t>
            </a:r>
            <a:r>
              <a:rPr lang="en-US" altLang="zh-CN" sz="4000" dirty="0"/>
              <a:t>2/2</a:t>
            </a:r>
            <a:r>
              <a:rPr lang="zh-CN" altLang="en-US" sz="4000" dirty="0"/>
              <a:t>）</a:t>
            </a:r>
          </a:p>
        </p:txBody>
      </p:sp>
      <p:graphicFrame>
        <p:nvGraphicFramePr>
          <p:cNvPr id="2" name="图示 1"/>
          <p:cNvGraphicFramePr/>
          <p:nvPr>
            <p:extLst>
              <p:ext uri="{D42A27DB-BD31-4B8C-83A1-F6EECF244321}">
                <p14:modId xmlns="" xmlns:p14="http://schemas.microsoft.com/office/powerpoint/2010/main" val="709126671"/>
              </p:ext>
            </p:extLst>
          </p:nvPr>
        </p:nvGraphicFramePr>
        <p:xfrm>
          <a:off x="827584"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060185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en-US" altLang="zh-CN" sz="4000" dirty="0">
                <a:solidFill>
                  <a:schemeClr val="accent1">
                    <a:lumMod val="75000"/>
                  </a:schemeClr>
                </a:solidFill>
                <a:latin typeface="微软雅黑" pitchFamily="34" charset="-122"/>
                <a:ea typeface="微软雅黑" pitchFamily="34" charset="-122"/>
              </a:rPr>
              <a:t>Linux</a:t>
            </a:r>
            <a:r>
              <a:rPr lang="zh-CN" altLang="en-US" sz="4000" dirty="0">
                <a:solidFill>
                  <a:schemeClr val="accent1">
                    <a:lumMod val="75000"/>
                  </a:schemeClr>
                </a:solidFill>
                <a:latin typeface="微软雅黑" pitchFamily="34" charset="-122"/>
                <a:ea typeface="微软雅黑" pitchFamily="34" charset="-122"/>
              </a:rPr>
              <a:t>系统调用执行流程</a:t>
            </a:r>
          </a:p>
        </p:txBody>
      </p:sp>
      <p:sp>
        <p:nvSpPr>
          <p:cNvPr id="3" name="矩形 2"/>
          <p:cNvSpPr/>
          <p:nvPr/>
        </p:nvSpPr>
        <p:spPr>
          <a:xfrm>
            <a:off x="611560" y="1916832"/>
            <a:ext cx="1224136" cy="2088232"/>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rgbClr val="0000CC"/>
                </a:solidFill>
              </a:rPr>
              <a:t>int</a:t>
            </a:r>
            <a:r>
              <a:rPr lang="en-US" altLang="zh-CN" dirty="0">
                <a:solidFill>
                  <a:srgbClr val="0000CC"/>
                </a:solidFill>
              </a:rPr>
              <a:t> main()</a:t>
            </a:r>
          </a:p>
          <a:p>
            <a:r>
              <a:rPr lang="en-US" altLang="zh-CN" dirty="0">
                <a:solidFill>
                  <a:srgbClr val="0000CC"/>
                </a:solidFill>
              </a:rPr>
              <a:t>{</a:t>
            </a:r>
          </a:p>
          <a:p>
            <a:r>
              <a:rPr lang="en-US" altLang="zh-CN" dirty="0">
                <a:solidFill>
                  <a:srgbClr val="0000CC"/>
                </a:solidFill>
              </a:rPr>
              <a:t>…</a:t>
            </a:r>
          </a:p>
          <a:p>
            <a:r>
              <a:rPr lang="en-US" altLang="zh-CN" dirty="0">
                <a:solidFill>
                  <a:srgbClr val="0000CC"/>
                </a:solidFill>
              </a:rPr>
              <a:t>write(…);</a:t>
            </a:r>
          </a:p>
          <a:p>
            <a:r>
              <a:rPr lang="en-US" altLang="zh-CN" dirty="0">
                <a:solidFill>
                  <a:srgbClr val="0000CC"/>
                </a:solidFill>
              </a:rPr>
              <a:t>…</a:t>
            </a:r>
          </a:p>
          <a:p>
            <a:endParaRPr lang="en-US" altLang="zh-CN" dirty="0">
              <a:solidFill>
                <a:srgbClr val="0000CC"/>
              </a:solidFill>
            </a:endParaRPr>
          </a:p>
          <a:p>
            <a:r>
              <a:rPr lang="en-US" altLang="zh-CN" dirty="0">
                <a:solidFill>
                  <a:srgbClr val="0000CC"/>
                </a:solidFill>
              </a:rPr>
              <a:t>}</a:t>
            </a:r>
          </a:p>
        </p:txBody>
      </p:sp>
      <p:sp>
        <p:nvSpPr>
          <p:cNvPr id="4" name="TextBox 3"/>
          <p:cNvSpPr txBox="1"/>
          <p:nvPr/>
        </p:nvSpPr>
        <p:spPr>
          <a:xfrm>
            <a:off x="655692" y="155679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应用程序</a:t>
            </a:r>
          </a:p>
        </p:txBody>
      </p:sp>
      <p:sp>
        <p:nvSpPr>
          <p:cNvPr id="5" name="矩形 4"/>
          <p:cNvSpPr/>
          <p:nvPr/>
        </p:nvSpPr>
        <p:spPr>
          <a:xfrm>
            <a:off x="2411760" y="1916832"/>
            <a:ext cx="1224136" cy="2088232"/>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rgbClr val="0000CC"/>
                </a:solidFill>
              </a:rPr>
              <a:t>int</a:t>
            </a:r>
            <a:r>
              <a:rPr lang="en-US" altLang="zh-CN" dirty="0">
                <a:solidFill>
                  <a:srgbClr val="0000CC"/>
                </a:solidFill>
              </a:rPr>
              <a:t> write</a:t>
            </a:r>
          </a:p>
          <a:p>
            <a:r>
              <a:rPr lang="en-US" altLang="zh-CN" dirty="0">
                <a:solidFill>
                  <a:srgbClr val="0000CC"/>
                </a:solidFill>
              </a:rPr>
              <a:t>{</a:t>
            </a:r>
          </a:p>
          <a:p>
            <a:r>
              <a:rPr lang="en-US" altLang="zh-CN" dirty="0">
                <a:solidFill>
                  <a:srgbClr val="0000CC"/>
                </a:solidFill>
              </a:rPr>
              <a:t>…</a:t>
            </a:r>
          </a:p>
          <a:p>
            <a:r>
              <a:rPr lang="en-US" altLang="zh-CN" dirty="0" err="1">
                <a:solidFill>
                  <a:srgbClr val="0000CC"/>
                </a:solidFill>
              </a:rPr>
              <a:t>int</a:t>
            </a:r>
            <a:r>
              <a:rPr lang="en-US" altLang="zh-CN" dirty="0">
                <a:solidFill>
                  <a:srgbClr val="0000CC"/>
                </a:solidFill>
              </a:rPr>
              <a:t> $0x80;</a:t>
            </a:r>
          </a:p>
          <a:p>
            <a:r>
              <a:rPr lang="en-US" altLang="zh-CN" dirty="0">
                <a:solidFill>
                  <a:srgbClr val="0000CC"/>
                </a:solidFill>
              </a:rPr>
              <a:t>…</a:t>
            </a:r>
          </a:p>
          <a:p>
            <a:endParaRPr lang="en-US" altLang="zh-CN" dirty="0">
              <a:solidFill>
                <a:srgbClr val="0000CC"/>
              </a:solidFill>
            </a:endParaRPr>
          </a:p>
          <a:p>
            <a:r>
              <a:rPr lang="en-US" altLang="zh-CN" dirty="0">
                <a:solidFill>
                  <a:srgbClr val="0000CC"/>
                </a:solidFill>
              </a:rPr>
              <a:t>}</a:t>
            </a:r>
          </a:p>
        </p:txBody>
      </p:sp>
      <p:sp>
        <p:nvSpPr>
          <p:cNvPr id="6" name="TextBox 5"/>
          <p:cNvSpPr txBox="1"/>
          <p:nvPr/>
        </p:nvSpPr>
        <p:spPr>
          <a:xfrm>
            <a:off x="2455892" y="155679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封装例程</a:t>
            </a:r>
          </a:p>
        </p:txBody>
      </p:sp>
      <p:sp>
        <p:nvSpPr>
          <p:cNvPr id="7" name="矩形 6"/>
          <p:cNvSpPr/>
          <p:nvPr/>
        </p:nvSpPr>
        <p:spPr>
          <a:xfrm>
            <a:off x="4139952" y="1916832"/>
            <a:ext cx="2520280" cy="2808312"/>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CC"/>
                </a:solidFill>
              </a:rPr>
              <a:t>entry(</a:t>
            </a:r>
            <a:r>
              <a:rPr lang="en-US" altLang="zh-CN" sz="1600" dirty="0" err="1">
                <a:solidFill>
                  <a:srgbClr val="0000CC"/>
                </a:solidFill>
              </a:rPr>
              <a:t>system_call</a:t>
            </a:r>
            <a:r>
              <a:rPr lang="en-US" altLang="zh-CN" sz="1600" dirty="0">
                <a:solidFill>
                  <a:srgbClr val="0000CC"/>
                </a:solidFill>
              </a:rPr>
              <a:t>)</a:t>
            </a:r>
          </a:p>
          <a:p>
            <a:r>
              <a:rPr lang="en-US" altLang="zh-CN" sz="1600" dirty="0">
                <a:solidFill>
                  <a:srgbClr val="0000CC"/>
                </a:solidFill>
              </a:rPr>
              <a:t>   push %</a:t>
            </a:r>
            <a:r>
              <a:rPr lang="en-US" altLang="zh-CN" sz="1600" dirty="0" err="1">
                <a:solidFill>
                  <a:srgbClr val="0000CC"/>
                </a:solidFill>
              </a:rPr>
              <a:t>eax</a:t>
            </a:r>
            <a:r>
              <a:rPr lang="en-US" altLang="zh-CN" sz="1600" dirty="0">
                <a:solidFill>
                  <a:srgbClr val="0000CC"/>
                </a:solidFill>
              </a:rPr>
              <a:t>;</a:t>
            </a:r>
          </a:p>
          <a:p>
            <a:r>
              <a:rPr lang="en-US" altLang="zh-CN" sz="1600" dirty="0">
                <a:solidFill>
                  <a:srgbClr val="0000CC"/>
                </a:solidFill>
              </a:rPr>
              <a:t>   </a:t>
            </a:r>
            <a:r>
              <a:rPr lang="en-US" altLang="zh-CN" sz="1600" dirty="0">
                <a:solidFill>
                  <a:srgbClr val="FF0000"/>
                </a:solidFill>
              </a:rPr>
              <a:t>SAVE_ALL</a:t>
            </a:r>
          </a:p>
          <a:p>
            <a:r>
              <a:rPr lang="en-US" altLang="zh-CN" sz="1600" dirty="0">
                <a:solidFill>
                  <a:srgbClr val="FF0000"/>
                </a:solidFill>
              </a:rPr>
              <a:t>   …</a:t>
            </a:r>
          </a:p>
          <a:p>
            <a:r>
              <a:rPr lang="en-US" altLang="zh-CN" sz="1600" dirty="0">
                <a:solidFill>
                  <a:srgbClr val="FF0000"/>
                </a:solidFill>
              </a:rPr>
              <a:t>   call </a:t>
            </a:r>
            <a:r>
              <a:rPr lang="en-US" altLang="zh-CN" sz="1600" dirty="0" err="1">
                <a:solidFill>
                  <a:srgbClr val="FF0000"/>
                </a:solidFill>
              </a:rPr>
              <a:t>sys_write</a:t>
            </a:r>
            <a:endParaRPr lang="en-US" altLang="zh-CN" sz="1600" dirty="0">
              <a:solidFill>
                <a:srgbClr val="FF0000"/>
              </a:solidFill>
            </a:endParaRPr>
          </a:p>
          <a:p>
            <a:r>
              <a:rPr lang="en-US" altLang="zh-CN" sz="1600" dirty="0">
                <a:solidFill>
                  <a:srgbClr val="0000CC"/>
                </a:solidFill>
              </a:rPr>
              <a:t>   …</a:t>
            </a:r>
          </a:p>
          <a:p>
            <a:r>
              <a:rPr lang="en-US" altLang="zh-CN" sz="1600" dirty="0">
                <a:solidFill>
                  <a:srgbClr val="0000CC"/>
                </a:solidFill>
              </a:rPr>
              <a:t>entry(</a:t>
            </a:r>
            <a:r>
              <a:rPr lang="en-US" altLang="zh-CN" sz="1600" dirty="0" err="1">
                <a:solidFill>
                  <a:srgbClr val="0000CC"/>
                </a:solidFill>
              </a:rPr>
              <a:t>ret_from_sys_call</a:t>
            </a:r>
            <a:r>
              <a:rPr lang="en-US" altLang="zh-CN" sz="1600" dirty="0">
                <a:solidFill>
                  <a:srgbClr val="0000CC"/>
                </a:solidFill>
              </a:rPr>
              <a:t>)</a:t>
            </a:r>
          </a:p>
          <a:p>
            <a:r>
              <a:rPr lang="en-US" altLang="zh-CN" sz="1600" dirty="0">
                <a:solidFill>
                  <a:srgbClr val="0000CC"/>
                </a:solidFill>
              </a:rPr>
              <a:t>   …</a:t>
            </a:r>
          </a:p>
          <a:p>
            <a:r>
              <a:rPr lang="en-US" altLang="zh-CN" sz="1600" dirty="0">
                <a:solidFill>
                  <a:srgbClr val="0000CC"/>
                </a:solidFill>
              </a:rPr>
              <a:t>   restore all;</a:t>
            </a:r>
          </a:p>
          <a:p>
            <a:endParaRPr lang="en-US" altLang="zh-CN" sz="1600" dirty="0">
              <a:solidFill>
                <a:srgbClr val="0000CC"/>
              </a:solidFill>
            </a:endParaRPr>
          </a:p>
          <a:p>
            <a:r>
              <a:rPr lang="en-US" altLang="zh-CN" sz="1600" dirty="0">
                <a:solidFill>
                  <a:srgbClr val="0000CC"/>
                </a:solidFill>
              </a:rPr>
              <a:t>}</a:t>
            </a:r>
          </a:p>
        </p:txBody>
      </p:sp>
      <p:sp>
        <p:nvSpPr>
          <p:cNvPr id="8" name="TextBox 7"/>
          <p:cNvSpPr txBox="1"/>
          <p:nvPr/>
        </p:nvSpPr>
        <p:spPr>
          <a:xfrm>
            <a:off x="4184084" y="155679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陷入处理</a:t>
            </a:r>
          </a:p>
        </p:txBody>
      </p:sp>
      <p:sp>
        <p:nvSpPr>
          <p:cNvPr id="9" name="矩形 8"/>
          <p:cNvSpPr/>
          <p:nvPr/>
        </p:nvSpPr>
        <p:spPr>
          <a:xfrm>
            <a:off x="7092280" y="1916832"/>
            <a:ext cx="1728192" cy="2088232"/>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solidFill>
                  <a:srgbClr val="0000CC"/>
                </a:solidFill>
              </a:rPr>
              <a:t>asmlinkage</a:t>
            </a:r>
            <a:r>
              <a:rPr lang="en-US" altLang="zh-CN" sz="1600" dirty="0">
                <a:solidFill>
                  <a:srgbClr val="0000CC"/>
                </a:solidFill>
              </a:rPr>
              <a:t> long</a:t>
            </a:r>
          </a:p>
          <a:p>
            <a:r>
              <a:rPr lang="en-US" altLang="zh-CN" sz="1600" dirty="0" err="1">
                <a:solidFill>
                  <a:srgbClr val="0000CC"/>
                </a:solidFill>
              </a:rPr>
              <a:t>sys_write</a:t>
            </a:r>
            <a:r>
              <a:rPr lang="en-US" altLang="zh-CN" sz="1600" dirty="0">
                <a:solidFill>
                  <a:srgbClr val="0000CC"/>
                </a:solidFill>
              </a:rPr>
              <a:t>()</a:t>
            </a:r>
          </a:p>
          <a:p>
            <a:r>
              <a:rPr lang="en-US" altLang="zh-CN" sz="1600" dirty="0">
                <a:solidFill>
                  <a:srgbClr val="0000CC"/>
                </a:solidFill>
              </a:rPr>
              <a:t>{</a:t>
            </a:r>
          </a:p>
          <a:p>
            <a:r>
              <a:rPr lang="en-US" altLang="zh-CN" sz="1600" dirty="0">
                <a:solidFill>
                  <a:srgbClr val="0000CC"/>
                </a:solidFill>
              </a:rPr>
              <a:t>   …</a:t>
            </a:r>
          </a:p>
          <a:p>
            <a:r>
              <a:rPr lang="en-US" altLang="zh-CN" sz="1600" dirty="0">
                <a:solidFill>
                  <a:srgbClr val="0000CC"/>
                </a:solidFill>
              </a:rPr>
              <a:t>   return</a:t>
            </a:r>
          </a:p>
          <a:p>
            <a:endParaRPr lang="en-US" altLang="zh-CN" sz="1600" dirty="0">
              <a:solidFill>
                <a:srgbClr val="0000CC"/>
              </a:solidFill>
            </a:endParaRPr>
          </a:p>
          <a:p>
            <a:r>
              <a:rPr lang="en-US" altLang="zh-CN" sz="1600" dirty="0">
                <a:solidFill>
                  <a:srgbClr val="0000CC"/>
                </a:solidFill>
              </a:rPr>
              <a:t>} </a:t>
            </a:r>
          </a:p>
        </p:txBody>
      </p:sp>
      <p:sp>
        <p:nvSpPr>
          <p:cNvPr id="10" name="TextBox 9"/>
          <p:cNvSpPr txBox="1"/>
          <p:nvPr/>
        </p:nvSpPr>
        <p:spPr>
          <a:xfrm>
            <a:off x="7136412" y="1556792"/>
            <a:ext cx="1107996" cy="369332"/>
          </a:xfrm>
          <a:prstGeom prst="rect">
            <a:avLst/>
          </a:prstGeom>
          <a:noFill/>
        </p:spPr>
        <p:txBody>
          <a:bodyPr wrap="none" rtlCol="0">
            <a:spAutoFit/>
          </a:bodyPr>
          <a:lstStyle/>
          <a:p>
            <a:r>
              <a:rPr lang="zh-CN" altLang="en-US" b="1" dirty="0">
                <a:latin typeface="华文楷体" pitchFamily="2" charset="-122"/>
                <a:ea typeface="华文楷体" pitchFamily="2" charset="-122"/>
              </a:rPr>
              <a:t>内核函数</a:t>
            </a:r>
          </a:p>
        </p:txBody>
      </p:sp>
      <p:cxnSp>
        <p:nvCxnSpPr>
          <p:cNvPr id="12" name="直接箭头连接符 11"/>
          <p:cNvCxnSpPr>
            <a:stCxn id="3" idx="3"/>
          </p:cNvCxnSpPr>
          <p:nvPr/>
        </p:nvCxnSpPr>
        <p:spPr>
          <a:xfrm flipV="1">
            <a:off x="1835696" y="2204864"/>
            <a:ext cx="576064" cy="7560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3"/>
          </p:cNvCxnSpPr>
          <p:nvPr/>
        </p:nvCxnSpPr>
        <p:spPr>
          <a:xfrm flipV="1">
            <a:off x="3635896" y="2132856"/>
            <a:ext cx="504056" cy="8280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5" idx="3"/>
          </p:cNvCxnSpPr>
          <p:nvPr/>
        </p:nvCxnSpPr>
        <p:spPr>
          <a:xfrm flipH="1" flipV="1">
            <a:off x="3635896" y="2960948"/>
            <a:ext cx="504056"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3" idx="3"/>
          </p:cNvCxnSpPr>
          <p:nvPr/>
        </p:nvCxnSpPr>
        <p:spPr>
          <a:xfrm flipH="1" flipV="1">
            <a:off x="1835696" y="2960948"/>
            <a:ext cx="576064" cy="900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660232" y="2120280"/>
            <a:ext cx="432048" cy="11161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6660232" y="3140968"/>
            <a:ext cx="432048" cy="594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左大括号 25"/>
          <p:cNvSpPr/>
          <p:nvPr/>
        </p:nvSpPr>
        <p:spPr>
          <a:xfrm rot="16200000">
            <a:off x="2069722" y="3266982"/>
            <a:ext cx="252028" cy="244827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p:nvSpPr>
        <p:spPr>
          <a:xfrm rot="16200000">
            <a:off x="6138174" y="3302986"/>
            <a:ext cx="252028" cy="352839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691680" y="4725144"/>
            <a:ext cx="954107" cy="400110"/>
          </a:xfrm>
          <a:prstGeom prst="rect">
            <a:avLst/>
          </a:prstGeom>
          <a:noFill/>
        </p:spPr>
        <p:txBody>
          <a:bodyPr wrap="none" rtlCol="0">
            <a:spAutoFit/>
          </a:bodyPr>
          <a:lstStyle/>
          <a:p>
            <a:r>
              <a:rPr lang="zh-CN" altLang="en-US" sz="2000" b="1" dirty="0">
                <a:latin typeface="华文楷体" pitchFamily="2" charset="-122"/>
                <a:ea typeface="华文楷体" pitchFamily="2" charset="-122"/>
              </a:rPr>
              <a:t>用户态</a:t>
            </a:r>
          </a:p>
        </p:txBody>
      </p:sp>
      <p:sp>
        <p:nvSpPr>
          <p:cNvPr id="29" name="TextBox 28"/>
          <p:cNvSpPr txBox="1"/>
          <p:nvPr/>
        </p:nvSpPr>
        <p:spPr>
          <a:xfrm>
            <a:off x="5778133" y="5189130"/>
            <a:ext cx="954107" cy="400110"/>
          </a:xfrm>
          <a:prstGeom prst="rect">
            <a:avLst/>
          </a:prstGeom>
          <a:noFill/>
        </p:spPr>
        <p:txBody>
          <a:bodyPr wrap="none" rtlCol="0">
            <a:spAutoFit/>
          </a:bodyPr>
          <a:lstStyle/>
          <a:p>
            <a:r>
              <a:rPr lang="zh-CN" altLang="en-US" sz="2000" b="1" dirty="0">
                <a:latin typeface="华文楷体" pitchFamily="2" charset="-122"/>
                <a:ea typeface="华文楷体" pitchFamily="2" charset="-122"/>
              </a:rPr>
              <a:t>内核态</a:t>
            </a:r>
          </a:p>
        </p:txBody>
      </p:sp>
      <p:sp>
        <p:nvSpPr>
          <p:cNvPr id="21" name="矩形 20"/>
          <p:cNvSpPr/>
          <p:nvPr/>
        </p:nvSpPr>
        <p:spPr>
          <a:xfrm>
            <a:off x="1179240" y="5733256"/>
            <a:ext cx="6123584" cy="648072"/>
          </a:xfrm>
          <a:prstGeom prst="rect">
            <a:avLst/>
          </a:prstGeom>
          <a:solidFill>
            <a:schemeClr val="accent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用户态下调用</a:t>
            </a:r>
            <a:r>
              <a:rPr lang="en-US" altLang="zh-CN" sz="2000" dirty="0">
                <a:solidFill>
                  <a:schemeClr val="tx1"/>
                </a:solidFill>
              </a:rPr>
              <a:t>C</a:t>
            </a:r>
            <a:r>
              <a:rPr lang="zh-CN" altLang="en-US" sz="2000" dirty="0">
                <a:solidFill>
                  <a:schemeClr val="tx1"/>
                </a:solidFill>
              </a:rPr>
              <a:t>库的库函数，比如</a:t>
            </a:r>
            <a:r>
              <a:rPr lang="en-US" altLang="zh-CN" sz="2000" dirty="0">
                <a:solidFill>
                  <a:schemeClr val="tx1"/>
                </a:solidFill>
              </a:rPr>
              <a:t>write()</a:t>
            </a:r>
            <a:endParaRPr lang="zh-CN" altLang="en-US" sz="2000" dirty="0">
              <a:solidFill>
                <a:schemeClr val="tx1"/>
              </a:solidFill>
            </a:endParaRPr>
          </a:p>
        </p:txBody>
      </p:sp>
      <p:sp>
        <p:nvSpPr>
          <p:cNvPr id="23" name="矩形 22"/>
          <p:cNvSpPr/>
          <p:nvPr/>
        </p:nvSpPr>
        <p:spPr>
          <a:xfrm>
            <a:off x="1323256" y="5733256"/>
            <a:ext cx="6552728" cy="648072"/>
          </a:xfrm>
          <a:prstGeom prst="rect">
            <a:avLst/>
          </a:prstGeom>
          <a:solidFill>
            <a:schemeClr val="accent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封装后的</a:t>
            </a:r>
            <a:r>
              <a:rPr lang="en-US" altLang="zh-CN" sz="2000" dirty="0">
                <a:solidFill>
                  <a:schemeClr val="tx1"/>
                </a:solidFill>
              </a:rPr>
              <a:t>write()</a:t>
            </a:r>
            <a:r>
              <a:rPr lang="zh-CN" altLang="en-US" sz="2000" dirty="0">
                <a:solidFill>
                  <a:schemeClr val="tx1"/>
                </a:solidFill>
              </a:rPr>
              <a:t>先做好参数传递工作，然后使用</a:t>
            </a:r>
            <a:r>
              <a:rPr lang="en-US" altLang="zh-CN" sz="2000" dirty="0" err="1">
                <a:solidFill>
                  <a:schemeClr val="tx1"/>
                </a:solidFill>
              </a:rPr>
              <a:t>int</a:t>
            </a:r>
            <a:r>
              <a:rPr lang="en-US" altLang="zh-CN" sz="2000" dirty="0">
                <a:solidFill>
                  <a:schemeClr val="tx1"/>
                </a:solidFill>
              </a:rPr>
              <a:t> 0x80</a:t>
            </a:r>
            <a:r>
              <a:rPr lang="zh-CN" altLang="en-US" sz="2000" dirty="0">
                <a:solidFill>
                  <a:schemeClr val="tx1"/>
                </a:solidFill>
              </a:rPr>
              <a:t>指令产生一次异常</a:t>
            </a:r>
          </a:p>
        </p:txBody>
      </p:sp>
      <p:sp>
        <p:nvSpPr>
          <p:cNvPr id="25" name="矩形 24"/>
          <p:cNvSpPr/>
          <p:nvPr/>
        </p:nvSpPr>
        <p:spPr>
          <a:xfrm>
            <a:off x="1467272" y="5733256"/>
            <a:ext cx="6624736" cy="648072"/>
          </a:xfrm>
          <a:prstGeom prst="rect">
            <a:avLst/>
          </a:prstGeom>
          <a:solidFill>
            <a:schemeClr val="accent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CPU</a:t>
            </a:r>
            <a:r>
              <a:rPr lang="zh-CN" altLang="en-US" sz="2000" dirty="0">
                <a:solidFill>
                  <a:schemeClr val="tx1"/>
                </a:solidFill>
              </a:rPr>
              <a:t>通过</a:t>
            </a:r>
            <a:r>
              <a:rPr lang="en-US" altLang="zh-CN" sz="2000" dirty="0">
                <a:solidFill>
                  <a:schemeClr val="tx1"/>
                </a:solidFill>
              </a:rPr>
              <a:t>0x80</a:t>
            </a:r>
            <a:r>
              <a:rPr lang="zh-CN" altLang="en-US" sz="2000" dirty="0">
                <a:solidFill>
                  <a:schemeClr val="tx1"/>
                </a:solidFill>
              </a:rPr>
              <a:t>号在</a:t>
            </a:r>
            <a:r>
              <a:rPr lang="en-US" altLang="zh-CN" sz="2000" dirty="0">
                <a:solidFill>
                  <a:schemeClr val="tx1"/>
                </a:solidFill>
              </a:rPr>
              <a:t>IDT</a:t>
            </a:r>
            <a:r>
              <a:rPr lang="zh-CN" altLang="en-US" sz="2000" dirty="0">
                <a:solidFill>
                  <a:schemeClr val="tx1"/>
                </a:solidFill>
              </a:rPr>
              <a:t>中找到对应的服务例程</a:t>
            </a:r>
            <a:r>
              <a:rPr lang="en-US" altLang="zh-CN" sz="2000" dirty="0" err="1">
                <a:solidFill>
                  <a:schemeClr val="tx1"/>
                </a:solidFill>
              </a:rPr>
              <a:t>system_call</a:t>
            </a:r>
            <a:r>
              <a:rPr lang="en-US" altLang="zh-CN" sz="2000" dirty="0">
                <a:solidFill>
                  <a:schemeClr val="tx1"/>
                </a:solidFill>
              </a:rPr>
              <a:t>()</a:t>
            </a:r>
            <a:r>
              <a:rPr lang="zh-CN" altLang="en-US" sz="2000" dirty="0">
                <a:solidFill>
                  <a:schemeClr val="tx1"/>
                </a:solidFill>
              </a:rPr>
              <a:t>，并调用之</a:t>
            </a:r>
          </a:p>
        </p:txBody>
      </p:sp>
      <p:sp>
        <p:nvSpPr>
          <p:cNvPr id="30" name="矩形 29"/>
          <p:cNvSpPr/>
          <p:nvPr/>
        </p:nvSpPr>
        <p:spPr>
          <a:xfrm>
            <a:off x="1611288" y="5733256"/>
            <a:ext cx="6624736" cy="648072"/>
          </a:xfrm>
          <a:prstGeom prst="rect">
            <a:avLst/>
          </a:prstGeom>
          <a:solidFill>
            <a:schemeClr val="accent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solidFill>
              </a:rPr>
              <a:t>system_call</a:t>
            </a:r>
            <a:r>
              <a:rPr lang="en-US" altLang="zh-CN" sz="2000" dirty="0">
                <a:solidFill>
                  <a:schemeClr val="tx1"/>
                </a:solidFill>
              </a:rPr>
              <a:t>()</a:t>
            </a:r>
            <a:r>
              <a:rPr lang="zh-CN" altLang="en-US" sz="2000" dirty="0">
                <a:solidFill>
                  <a:schemeClr val="tx1"/>
                </a:solidFill>
              </a:rPr>
              <a:t>：将参数保存在内核栈；根据系统调用号索引系统调用表，找到系统调用程序入口，比如</a:t>
            </a:r>
            <a:r>
              <a:rPr lang="en-US" altLang="zh-CN" sz="2000" dirty="0" err="1">
                <a:solidFill>
                  <a:schemeClr val="tx1"/>
                </a:solidFill>
              </a:rPr>
              <a:t>sys_write</a:t>
            </a:r>
            <a:r>
              <a:rPr lang="en-US" altLang="zh-CN" sz="2000" dirty="0">
                <a:solidFill>
                  <a:schemeClr val="tx1"/>
                </a:solidFill>
              </a:rPr>
              <a:t>()</a:t>
            </a:r>
          </a:p>
        </p:txBody>
      </p:sp>
      <p:sp>
        <p:nvSpPr>
          <p:cNvPr id="31" name="矩形 30"/>
          <p:cNvSpPr/>
          <p:nvPr/>
        </p:nvSpPr>
        <p:spPr>
          <a:xfrm>
            <a:off x="1763688" y="5733256"/>
            <a:ext cx="6624736" cy="648072"/>
          </a:xfrm>
          <a:prstGeom prst="rect">
            <a:avLst/>
          </a:prstGeom>
          <a:solidFill>
            <a:schemeClr val="accent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solidFill>
              </a:rPr>
              <a:t>sys_write</a:t>
            </a:r>
            <a:r>
              <a:rPr lang="en-US" altLang="zh-CN" sz="2000" dirty="0">
                <a:solidFill>
                  <a:schemeClr val="tx1"/>
                </a:solidFill>
              </a:rPr>
              <a:t>()</a:t>
            </a:r>
            <a:r>
              <a:rPr lang="zh-CN" altLang="en-US" sz="2000" dirty="0">
                <a:solidFill>
                  <a:schemeClr val="tx1"/>
                </a:solidFill>
              </a:rPr>
              <a:t>执行完后，经过</a:t>
            </a:r>
            <a:r>
              <a:rPr lang="en-US" altLang="zh-CN" sz="2000" dirty="0" err="1">
                <a:solidFill>
                  <a:schemeClr val="tx1"/>
                </a:solidFill>
              </a:rPr>
              <a:t>ret_from_sys_call</a:t>
            </a:r>
            <a:r>
              <a:rPr lang="en-US" altLang="zh-CN" sz="2000" dirty="0">
                <a:solidFill>
                  <a:schemeClr val="tx1"/>
                </a:solidFill>
              </a:rPr>
              <a:t>()</a:t>
            </a:r>
            <a:r>
              <a:rPr lang="zh-CN" altLang="en-US" sz="2000" dirty="0">
                <a:solidFill>
                  <a:schemeClr val="tx1"/>
                </a:solidFill>
              </a:rPr>
              <a:t>例程返回用户程序</a:t>
            </a:r>
          </a:p>
        </p:txBody>
      </p:sp>
    </p:spTree>
    <p:extLst>
      <p:ext uri="{BB962C8B-B14F-4D97-AF65-F5344CB8AC3E}">
        <p14:creationId xmlns="" xmlns:p14="http://schemas.microsoft.com/office/powerpoint/2010/main" val="150334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1+#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1000" fill="hold"/>
                                        <p:tgtEl>
                                          <p:spTgt spid="23"/>
                                        </p:tgtEl>
                                        <p:attrNameLst>
                                          <p:attrName>ppt_x</p:attrName>
                                        </p:attrNameLst>
                                      </p:cBhvr>
                                      <p:tavLst>
                                        <p:tav tm="0">
                                          <p:val>
                                            <p:strVal val="1+#ppt_w/2"/>
                                          </p:val>
                                        </p:tav>
                                        <p:tav tm="100000">
                                          <p:val>
                                            <p:strVal val="#ppt_x"/>
                                          </p:val>
                                        </p:tav>
                                      </p:tavLst>
                                    </p:anim>
                                    <p:anim calcmode="lin" valueType="num">
                                      <p:cBhvr additive="base">
                                        <p:cTn id="14"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1+#ppt_w/2"/>
                                          </p:val>
                                        </p:tav>
                                        <p:tav tm="100000">
                                          <p:val>
                                            <p:strVal val="#ppt_x"/>
                                          </p:val>
                                        </p:tav>
                                      </p:tavLst>
                                    </p:anim>
                                    <p:anim calcmode="lin" valueType="num">
                                      <p:cBhvr additive="base">
                                        <p:cTn id="20"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1000" fill="hold"/>
                                        <p:tgtEl>
                                          <p:spTgt spid="30"/>
                                        </p:tgtEl>
                                        <p:attrNameLst>
                                          <p:attrName>ppt_x</p:attrName>
                                        </p:attrNameLst>
                                      </p:cBhvr>
                                      <p:tavLst>
                                        <p:tav tm="0">
                                          <p:val>
                                            <p:strVal val="1+#ppt_w/2"/>
                                          </p:val>
                                        </p:tav>
                                        <p:tav tm="100000">
                                          <p:val>
                                            <p:strVal val="#ppt_x"/>
                                          </p:val>
                                        </p:tav>
                                      </p:tavLst>
                                    </p:anim>
                                    <p:anim calcmode="lin" valueType="num">
                                      <p:cBhvr additive="base">
                                        <p:cTn id="26"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1000" fill="hold"/>
                                        <p:tgtEl>
                                          <p:spTgt spid="31"/>
                                        </p:tgtEl>
                                        <p:attrNameLst>
                                          <p:attrName>ppt_x</p:attrName>
                                        </p:attrNameLst>
                                      </p:cBhvr>
                                      <p:tavLst>
                                        <p:tav tm="0">
                                          <p:val>
                                            <p:strVal val="1+#ppt_w/2"/>
                                          </p:val>
                                        </p:tav>
                                        <p:tav tm="100000">
                                          <p:val>
                                            <p:strVal val="#ppt_x"/>
                                          </p:val>
                                        </p:tav>
                                      </p:tavLst>
                                    </p:anim>
                                    <p:anim calcmode="lin" valueType="num">
                                      <p:cBhvr additive="base">
                                        <p:cTn id="32"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2996952"/>
            <a:ext cx="6745560" cy="1362075"/>
          </a:xfrm>
        </p:spPr>
        <p:txBody>
          <a:bodyPr anchor="ctr">
            <a:noAutofit/>
          </a:bodyPr>
          <a:lstStyle/>
          <a:p>
            <a:pPr algn="ctr"/>
            <a:r>
              <a:rPr lang="zh-CN" altLang="en-US" sz="4800" i="1" dirty="0">
                <a:effectLst>
                  <a:outerShdw blurRad="38100" dist="38100" dir="2700000" algn="tl">
                    <a:srgbClr val="000000">
                      <a:alpha val="43137"/>
                    </a:srgbClr>
                  </a:outerShdw>
                </a:effectLst>
              </a:rPr>
              <a:t>操作系统运行环境</a:t>
            </a:r>
          </a:p>
        </p:txBody>
      </p:sp>
      <p:sp>
        <p:nvSpPr>
          <p:cNvPr id="3" name="文本占位符 2"/>
          <p:cNvSpPr>
            <a:spLocks noGrp="1"/>
          </p:cNvSpPr>
          <p:nvPr>
            <p:ph type="body" idx="1"/>
          </p:nvPr>
        </p:nvSpPr>
        <p:spPr>
          <a:xfrm>
            <a:off x="1115616" y="1643061"/>
            <a:ext cx="7772400" cy="1065859"/>
          </a:xfrm>
        </p:spPr>
        <p:txBody>
          <a:bodyPr anchor="ctr">
            <a:normAutofit/>
          </a:bodyPr>
          <a:lstStyle/>
          <a:p>
            <a:pPr algn="r"/>
            <a:r>
              <a:rPr lang="zh-CN" altLang="en-US" sz="2800" b="1" i="1" dirty="0">
                <a:solidFill>
                  <a:schemeClr val="tx2">
                    <a:lumMod val="75000"/>
                  </a:schemeClr>
                </a:solidFill>
              </a:rPr>
              <a:t>操作系统设计者考虑的硬件问题</a:t>
            </a:r>
            <a:r>
              <a:rPr lang="en-US" altLang="zh-CN" sz="2800" b="1" i="1" dirty="0">
                <a:solidFill>
                  <a:schemeClr val="tx2">
                    <a:lumMod val="75000"/>
                  </a:schemeClr>
                </a:solidFill>
              </a:rPr>
              <a:t>……</a:t>
            </a:r>
            <a:endParaRPr lang="zh-CN" altLang="en-US" sz="2800" b="1" i="1" dirty="0">
              <a:solidFill>
                <a:schemeClr val="tx2">
                  <a:lumMod val="75000"/>
                </a:schemeClr>
              </a:solidFill>
            </a:endParaRPr>
          </a:p>
        </p:txBody>
      </p:sp>
    </p:spTree>
    <p:extLst>
      <p:ext uri="{BB962C8B-B14F-4D97-AF65-F5344CB8AC3E}">
        <p14:creationId xmlns="" xmlns:p14="http://schemas.microsoft.com/office/powerpoint/2010/main" val="16347462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normAutofit/>
          </a:bodyPr>
          <a:lstStyle/>
          <a:p>
            <a:r>
              <a:rPr lang="en-US" altLang="zh-CN" sz="4000" dirty="0">
                <a:solidFill>
                  <a:schemeClr val="accent1">
                    <a:lumMod val="75000"/>
                  </a:schemeClr>
                </a:solidFill>
                <a:latin typeface="微软雅黑" pitchFamily="34" charset="-122"/>
                <a:ea typeface="微软雅黑" pitchFamily="34" charset="-122"/>
              </a:rPr>
              <a:t>Linux</a:t>
            </a:r>
            <a:endParaRPr lang="zh-CN" altLang="en-US" sz="4000" dirty="0">
              <a:solidFill>
                <a:schemeClr val="accent1">
                  <a:lumMod val="75000"/>
                </a:schemeClr>
              </a:solidFill>
              <a:latin typeface="微软雅黑" pitchFamily="34" charset="-122"/>
              <a:ea typeface="微软雅黑" pitchFamily="34" charset="-122"/>
            </a:endParaRPr>
          </a:p>
        </p:txBody>
      </p:sp>
      <p:pic>
        <p:nvPicPr>
          <p:cNvPr id="5" name="Picture 4" descr="C:\Users\cherry\AppData\Local\Microsoft\Windows\Temporary Internet Files\图(字体加粗).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22933" y="1709539"/>
            <a:ext cx="3381375" cy="459105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内容占位符 2"/>
          <p:cNvSpPr txBox="1">
            <a:spLocks/>
          </p:cNvSpPr>
          <p:nvPr/>
        </p:nvSpPr>
        <p:spPr>
          <a:xfrm>
            <a:off x="4651325" y="1700808"/>
            <a:ext cx="3953123" cy="4525962"/>
          </a:xfrm>
          <a:prstGeom prst="rect">
            <a:avLst/>
          </a:prstGeom>
          <a:solidFill>
            <a:schemeClr val="accent1">
              <a:lumMod val="20000"/>
              <a:lumOff val="80000"/>
            </a:schemeClr>
          </a:solidFill>
        </p:spPr>
        <p:txBody>
          <a:bodyPr vert="horz">
            <a:normAutofit lnSpcReduction="10000"/>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pPr marL="0" indent="0">
              <a:buFont typeface="Wingdings 2"/>
              <a:buNone/>
            </a:pPr>
            <a:r>
              <a:rPr lang="en-US" altLang="zh-CN" sz="1600" b="1" dirty="0"/>
              <a:t>#define SAVE_ALL \</a:t>
            </a:r>
          </a:p>
          <a:p>
            <a:pPr marL="0" indent="0">
              <a:buFont typeface="Wingdings 2"/>
              <a:buNone/>
            </a:pPr>
            <a:r>
              <a:rPr lang="en-US" altLang="zh-CN" sz="1600" b="1" dirty="0"/>
              <a:t>        </a:t>
            </a:r>
            <a:r>
              <a:rPr lang="en-US" altLang="zh-CN" sz="1600" b="1" dirty="0" err="1"/>
              <a:t>cld</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es</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%ds;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eax</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ebp</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edi</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esi</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edx</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ecx</a:t>
            </a:r>
            <a:r>
              <a:rPr lang="en-US" altLang="zh-CN" sz="1600" b="1" dirty="0"/>
              <a:t>; \</a:t>
            </a:r>
          </a:p>
          <a:p>
            <a:pPr marL="0" indent="0">
              <a:buFont typeface="Wingdings 2"/>
              <a:buNone/>
            </a:pPr>
            <a:r>
              <a:rPr lang="en-US" altLang="zh-CN" sz="1600" b="1" dirty="0"/>
              <a:t>        </a:t>
            </a:r>
            <a:r>
              <a:rPr lang="en-US" altLang="zh-CN" sz="1600" b="1" dirty="0" err="1"/>
              <a:t>pushl</a:t>
            </a:r>
            <a:r>
              <a:rPr lang="en-US" altLang="zh-CN" sz="1600" b="1" dirty="0"/>
              <a:t> %</a:t>
            </a:r>
            <a:r>
              <a:rPr lang="en-US" altLang="zh-CN" sz="1600" b="1" dirty="0" err="1"/>
              <a:t>ebx</a:t>
            </a:r>
            <a:r>
              <a:rPr lang="en-US" altLang="zh-CN" sz="1600" b="1" dirty="0"/>
              <a:t>; \</a:t>
            </a:r>
          </a:p>
          <a:p>
            <a:pPr marL="0" indent="0">
              <a:buFont typeface="Wingdings 2"/>
              <a:buNone/>
            </a:pPr>
            <a:r>
              <a:rPr lang="en-US" altLang="zh-CN" sz="1600" b="1" dirty="0"/>
              <a:t>        </a:t>
            </a:r>
            <a:r>
              <a:rPr lang="en-US" altLang="zh-CN" sz="1600" b="1" dirty="0" err="1"/>
              <a:t>movl</a:t>
            </a:r>
            <a:r>
              <a:rPr lang="en-US" altLang="zh-CN" sz="1600" b="1" dirty="0"/>
              <a:t> $(__KERNEL_DS), %</a:t>
            </a:r>
            <a:r>
              <a:rPr lang="en-US" altLang="zh-CN" sz="1600" b="1" dirty="0" err="1"/>
              <a:t>edx</a:t>
            </a:r>
            <a:r>
              <a:rPr lang="en-US" altLang="zh-CN" sz="1600" b="1" dirty="0"/>
              <a:t>; \</a:t>
            </a:r>
          </a:p>
          <a:p>
            <a:pPr marL="0" indent="0">
              <a:buFont typeface="Wingdings 2"/>
              <a:buNone/>
            </a:pPr>
            <a:r>
              <a:rPr lang="en-US" altLang="zh-CN" sz="1600" b="1" dirty="0"/>
              <a:t>        </a:t>
            </a:r>
            <a:r>
              <a:rPr lang="en-US" altLang="zh-CN" sz="1600" b="1" dirty="0" err="1"/>
              <a:t>movl</a:t>
            </a:r>
            <a:r>
              <a:rPr lang="en-US" altLang="zh-CN" sz="1600" b="1" dirty="0"/>
              <a:t> %</a:t>
            </a:r>
            <a:r>
              <a:rPr lang="en-US" altLang="zh-CN" sz="1600" b="1" dirty="0" err="1"/>
              <a:t>edx</a:t>
            </a:r>
            <a:r>
              <a:rPr lang="en-US" altLang="zh-CN" sz="1600" b="1" dirty="0"/>
              <a:t>, %ds; \</a:t>
            </a:r>
          </a:p>
          <a:p>
            <a:pPr marL="0" indent="0">
              <a:buFont typeface="Wingdings 2"/>
              <a:buNone/>
            </a:pPr>
            <a:r>
              <a:rPr lang="en-US" altLang="zh-CN" sz="1600" b="1" dirty="0"/>
              <a:t>        </a:t>
            </a:r>
            <a:r>
              <a:rPr lang="en-US" altLang="zh-CN" sz="1600" b="1" dirty="0" err="1"/>
              <a:t>movl</a:t>
            </a:r>
            <a:r>
              <a:rPr lang="en-US" altLang="zh-CN" sz="1600" b="1" dirty="0"/>
              <a:t> %</a:t>
            </a:r>
            <a:r>
              <a:rPr lang="en-US" altLang="zh-CN" sz="1600" b="1" dirty="0" err="1"/>
              <a:t>edx</a:t>
            </a:r>
            <a:r>
              <a:rPr lang="en-US" altLang="zh-CN" sz="1600" b="1" dirty="0"/>
              <a:t>, %</a:t>
            </a:r>
            <a:r>
              <a:rPr lang="en-US" altLang="zh-CN" sz="1600" b="1" dirty="0" err="1"/>
              <a:t>es</a:t>
            </a:r>
            <a:r>
              <a:rPr lang="en-US" altLang="zh-CN" sz="1600" b="1" dirty="0"/>
              <a:t>;</a:t>
            </a:r>
            <a:endParaRPr lang="zh-CN" altLang="en-US" sz="1600" b="1" dirty="0"/>
          </a:p>
        </p:txBody>
      </p:sp>
      <p:grpSp>
        <p:nvGrpSpPr>
          <p:cNvPr id="3" name="组合 6"/>
          <p:cNvGrpSpPr/>
          <p:nvPr/>
        </p:nvGrpSpPr>
        <p:grpSpPr>
          <a:xfrm>
            <a:off x="1115616" y="1844824"/>
            <a:ext cx="473278" cy="3744416"/>
            <a:chOff x="714346" y="483518"/>
            <a:chExt cx="473278" cy="3744416"/>
          </a:xfrm>
        </p:grpSpPr>
        <p:cxnSp>
          <p:nvCxnSpPr>
            <p:cNvPr id="8" name="直接箭头连接符 7"/>
            <p:cNvCxnSpPr/>
            <p:nvPr/>
          </p:nvCxnSpPr>
          <p:spPr>
            <a:xfrm>
              <a:off x="1187624" y="483518"/>
              <a:ext cx="0" cy="374441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4346" y="1347614"/>
              <a:ext cx="430887" cy="1137491"/>
            </a:xfrm>
            <a:prstGeom prst="rect">
              <a:avLst/>
            </a:prstGeom>
            <a:noFill/>
            <a:ln>
              <a:noFill/>
            </a:ln>
          </p:spPr>
          <p:txBody>
            <a:bodyPr vert="eaVert" wrap="none" rtlCol="0">
              <a:spAutoFit/>
            </a:bodyPr>
            <a:lstStyle/>
            <a:p>
              <a:r>
                <a:rPr lang="zh-CN" altLang="en-US" sz="1600" b="1" dirty="0">
                  <a:solidFill>
                    <a:srgbClr val="C00000"/>
                  </a:solidFill>
                  <a:latin typeface="华文楷体" panose="02010600040101010101" pitchFamily="2" charset="-122"/>
                  <a:ea typeface="华文楷体" panose="02010600040101010101" pitchFamily="2" charset="-122"/>
                </a:rPr>
                <a:t>压栈顺序</a:t>
              </a:r>
            </a:p>
          </p:txBody>
        </p:sp>
      </p:grpSp>
    </p:spTree>
    <p:extLst>
      <p:ext uri="{BB962C8B-B14F-4D97-AF65-F5344CB8AC3E}">
        <p14:creationId xmlns="" xmlns:p14="http://schemas.microsoft.com/office/powerpoint/2010/main" val="424139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1620083"/>
            <a:ext cx="7488832" cy="4401205"/>
          </a:xfrm>
          <a:prstGeom prst="rect">
            <a:avLst/>
          </a:prstGeom>
          <a:solidFill>
            <a:schemeClr val="accent4">
              <a:lumMod val="20000"/>
              <a:lumOff val="80000"/>
            </a:schemeClr>
          </a:solidFill>
        </p:spPr>
        <p:txBody>
          <a:bodyPr wrap="square">
            <a:spAutoFit/>
          </a:bodyPr>
          <a:lstStyle/>
          <a:p>
            <a:r>
              <a:rPr lang="en-US" altLang="zh-CN" sz="2000" b="1" dirty="0" err="1">
                <a:latin typeface="Calibri" pitchFamily="34" charset="0"/>
                <a:ea typeface="华文楷体" pitchFamily="2" charset="-122"/>
                <a:cs typeface="Calibri" pitchFamily="34" charset="0"/>
              </a:rPr>
              <a:t>sys_call_table</a:t>
            </a:r>
            <a:r>
              <a:rPr lang="en-US" altLang="zh-CN" sz="2000" b="1" dirty="0">
                <a:latin typeface="Calibri" pitchFamily="34" charset="0"/>
                <a:ea typeface="华文楷体" pitchFamily="2" charset="-122"/>
                <a:cs typeface="Calibri" pitchFamily="34" charset="0"/>
              </a:rPr>
              <a:t> </a:t>
            </a:r>
            <a:r>
              <a:rPr lang="zh-CN" altLang="en-US" sz="2000" b="1" dirty="0">
                <a:latin typeface="Calibri" pitchFamily="34" charset="0"/>
                <a:ea typeface="华文楷体" pitchFamily="2" charset="-122"/>
                <a:cs typeface="Calibri" pitchFamily="34" charset="0"/>
              </a:rPr>
              <a:t>描述了系统调用号与内核处理函数之间的对应，位于</a:t>
            </a:r>
            <a:r>
              <a:rPr lang="en-US" altLang="zh-CN" sz="2000" b="1" dirty="0" err="1">
                <a:latin typeface="Calibri" pitchFamily="34" charset="0"/>
                <a:ea typeface="华文楷体" pitchFamily="2" charset="-122"/>
                <a:cs typeface="Calibri" pitchFamily="34" charset="0"/>
              </a:rPr>
              <a:t>entry.S</a:t>
            </a:r>
            <a:r>
              <a:rPr lang="zh-CN" altLang="en-US" sz="2000" b="1" dirty="0">
                <a:latin typeface="Calibri" pitchFamily="34" charset="0"/>
                <a:ea typeface="华文楷体" pitchFamily="2" charset="-122"/>
                <a:cs typeface="Calibri" pitchFamily="34" charset="0"/>
              </a:rPr>
              <a:t>文件中：</a:t>
            </a:r>
            <a:endParaRPr lang="en-US" altLang="zh-CN" sz="2000" b="1" dirty="0">
              <a:latin typeface="Calibri" pitchFamily="34" charset="0"/>
              <a:ea typeface="华文楷体" pitchFamily="2" charset="-122"/>
              <a:cs typeface="Calibri" pitchFamily="34" charset="0"/>
            </a:endParaRPr>
          </a:p>
          <a:p>
            <a:endParaRPr lang="zh-CN" altLang="en-US" sz="2000" b="1" dirty="0">
              <a:latin typeface="Calibri" pitchFamily="34" charset="0"/>
              <a:ea typeface="华文楷体" pitchFamily="2" charset="-122"/>
              <a:cs typeface="Calibri" pitchFamily="34" charset="0"/>
            </a:endParaRPr>
          </a:p>
          <a:p>
            <a:r>
              <a:rPr lang="en-US" altLang="zh-CN" sz="2000" b="1" dirty="0">
                <a:latin typeface="Calibri" pitchFamily="34" charset="0"/>
                <a:ea typeface="华文楷体" pitchFamily="2" charset="-122"/>
              </a:rPr>
              <a:t>… …</a:t>
            </a:r>
          </a:p>
          <a:p>
            <a:r>
              <a:rPr lang="en-US" altLang="zh-CN" sz="2000" b="1" dirty="0">
                <a:latin typeface="Calibri" pitchFamily="34" charset="0"/>
                <a:ea typeface="华文楷体" pitchFamily="2" charset="-122"/>
              </a:rPr>
              <a:t>.data</a:t>
            </a:r>
          </a:p>
          <a:p>
            <a:r>
              <a:rPr lang="en-US" altLang="zh-CN" sz="2000" b="1" dirty="0">
                <a:latin typeface="Calibri" pitchFamily="34" charset="0"/>
                <a:ea typeface="华文楷体" pitchFamily="2" charset="-122"/>
              </a:rPr>
              <a:t>ENTRY(</a:t>
            </a:r>
            <a:r>
              <a:rPr lang="en-US" altLang="zh-CN" sz="2000" b="1" dirty="0" err="1">
                <a:latin typeface="Calibri" pitchFamily="34" charset="0"/>
                <a:ea typeface="华文楷体" pitchFamily="2" charset="-122"/>
              </a:rPr>
              <a:t>sys_call_table</a:t>
            </a:r>
            <a:r>
              <a:rPr lang="en-US" altLang="zh-CN" sz="2000" b="1" dirty="0">
                <a:latin typeface="Calibri" pitchFamily="34" charset="0"/>
                <a:ea typeface="华文楷体" pitchFamily="2" charset="-122"/>
              </a:rPr>
              <a:t>)</a:t>
            </a:r>
          </a:p>
          <a:p>
            <a:r>
              <a:rPr lang="en-US" altLang="zh-CN" sz="2000" b="1" dirty="0">
                <a:latin typeface="Calibri" pitchFamily="34" charset="0"/>
                <a:ea typeface="华文楷体" pitchFamily="2" charset="-122"/>
              </a:rPr>
              <a:t>.long SYMBOL_NAME(</a:t>
            </a:r>
            <a:r>
              <a:rPr lang="en-US" altLang="zh-CN" sz="2000" b="1" dirty="0" err="1">
                <a:latin typeface="Calibri" pitchFamily="34" charset="0"/>
                <a:ea typeface="华文楷体" pitchFamily="2" charset="-122"/>
              </a:rPr>
              <a:t>sys_exit</a:t>
            </a:r>
            <a:r>
              <a:rPr lang="en-US" altLang="zh-CN" sz="2000" b="1" dirty="0">
                <a:latin typeface="Calibri" pitchFamily="34" charset="0"/>
                <a:ea typeface="华文楷体" pitchFamily="2" charset="-122"/>
              </a:rPr>
              <a:t>)</a:t>
            </a:r>
          </a:p>
          <a:p>
            <a:r>
              <a:rPr lang="en-US" altLang="zh-CN" sz="2000" b="1" dirty="0">
                <a:latin typeface="Calibri" pitchFamily="34" charset="0"/>
                <a:ea typeface="华文楷体" pitchFamily="2" charset="-122"/>
              </a:rPr>
              <a:t>.long SYMBOL_NAME(</a:t>
            </a:r>
            <a:r>
              <a:rPr lang="en-US" altLang="zh-CN" sz="2000" b="1" dirty="0" err="1">
                <a:latin typeface="Calibri" pitchFamily="34" charset="0"/>
                <a:ea typeface="华文楷体" pitchFamily="2" charset="-122"/>
              </a:rPr>
              <a:t>sys_fork</a:t>
            </a:r>
            <a:r>
              <a:rPr lang="en-US" altLang="zh-CN" sz="2000" b="1" dirty="0">
                <a:latin typeface="Calibri" pitchFamily="34" charset="0"/>
                <a:ea typeface="华文楷体" pitchFamily="2" charset="-122"/>
              </a:rPr>
              <a:t>)</a:t>
            </a:r>
          </a:p>
          <a:p>
            <a:r>
              <a:rPr lang="en-US" altLang="zh-CN" sz="2000" b="1" dirty="0">
                <a:latin typeface="Calibri" pitchFamily="34" charset="0"/>
                <a:ea typeface="华文楷体" pitchFamily="2" charset="-122"/>
              </a:rPr>
              <a:t>.long SYMBOL_NAME(</a:t>
            </a:r>
            <a:r>
              <a:rPr lang="en-US" altLang="zh-CN" sz="2000" b="1" dirty="0" err="1">
                <a:latin typeface="Calibri" pitchFamily="34" charset="0"/>
                <a:ea typeface="华文楷体" pitchFamily="2" charset="-122"/>
              </a:rPr>
              <a:t>sys_read</a:t>
            </a:r>
            <a:r>
              <a:rPr lang="en-US" altLang="zh-CN" sz="2000" b="1" dirty="0">
                <a:latin typeface="Calibri" pitchFamily="34" charset="0"/>
                <a:ea typeface="华文楷体" pitchFamily="2" charset="-122"/>
              </a:rPr>
              <a:t>)</a:t>
            </a:r>
          </a:p>
          <a:p>
            <a:r>
              <a:rPr lang="en-US" altLang="zh-CN" sz="2000" b="1" dirty="0">
                <a:latin typeface="Calibri" pitchFamily="34" charset="0"/>
                <a:ea typeface="华文楷体" pitchFamily="2" charset="-122"/>
              </a:rPr>
              <a:t>.long SYMBOL_NAME(</a:t>
            </a:r>
            <a:r>
              <a:rPr lang="en-US" altLang="zh-CN" sz="2000" b="1" dirty="0" err="1">
                <a:latin typeface="Calibri" pitchFamily="34" charset="0"/>
                <a:ea typeface="华文楷体" pitchFamily="2" charset="-122"/>
              </a:rPr>
              <a:t>sys_write</a:t>
            </a:r>
            <a:r>
              <a:rPr lang="en-US" altLang="zh-CN" sz="2000" b="1" dirty="0">
                <a:latin typeface="Calibri" pitchFamily="34" charset="0"/>
                <a:ea typeface="华文楷体" pitchFamily="2" charset="-122"/>
              </a:rPr>
              <a:t>)</a:t>
            </a:r>
          </a:p>
          <a:p>
            <a:endParaRPr lang="en-US" altLang="zh-CN" sz="2000" b="1" dirty="0">
              <a:latin typeface="Calibri" pitchFamily="34" charset="0"/>
              <a:ea typeface="华文楷体" pitchFamily="2" charset="-122"/>
            </a:endParaRPr>
          </a:p>
          <a:p>
            <a:r>
              <a:rPr lang="en-US" altLang="zh-CN" sz="2000" b="1" dirty="0">
                <a:latin typeface="Calibri" pitchFamily="34" charset="0"/>
                <a:ea typeface="华文楷体" pitchFamily="2" charset="-122"/>
              </a:rPr>
              <a:t>… …</a:t>
            </a:r>
          </a:p>
          <a:p>
            <a:endParaRPr lang="en-US" altLang="zh-CN" sz="2000" b="1" dirty="0">
              <a:solidFill>
                <a:srgbClr val="0070C0"/>
              </a:solidFill>
              <a:latin typeface="Calibri" pitchFamily="34" charset="0"/>
              <a:ea typeface="华文楷体" pitchFamily="2" charset="-122"/>
            </a:endParaRPr>
          </a:p>
          <a:p>
            <a:r>
              <a:rPr lang="en-US" altLang="zh-CN" sz="2000" dirty="0">
                <a:solidFill>
                  <a:srgbClr val="0070C0"/>
                </a:solidFill>
              </a:rPr>
              <a:t>Linux 2.6</a:t>
            </a:r>
            <a:endParaRPr lang="zh-CN" altLang="en-US" sz="2000" dirty="0">
              <a:solidFill>
                <a:srgbClr val="0070C0"/>
              </a:solidFill>
            </a:endParaRPr>
          </a:p>
        </p:txBody>
      </p:sp>
      <p:sp>
        <p:nvSpPr>
          <p:cNvPr id="4" name="标题 3"/>
          <p:cNvSpPr>
            <a:spLocks noGrp="1"/>
          </p:cNvSpPr>
          <p:nvPr>
            <p:ph type="title"/>
          </p:nvPr>
        </p:nvSpPr>
        <p:spPr>
          <a:xfrm>
            <a:off x="457200" y="274638"/>
            <a:ext cx="7467600" cy="994122"/>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系统调用号与处理函数的映射</a:t>
            </a:r>
          </a:p>
        </p:txBody>
      </p:sp>
    </p:spTree>
    <p:extLst>
      <p:ext uri="{BB962C8B-B14F-4D97-AF65-F5344CB8AC3E}">
        <p14:creationId xmlns="" xmlns:p14="http://schemas.microsoft.com/office/powerpoint/2010/main" val="38894680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normAutofit/>
          </a:bodyPr>
          <a:lstStyle/>
          <a:p>
            <a:r>
              <a:rPr lang="zh-CN" altLang="en-US" sz="4000" dirty="0"/>
              <a:t>示例：系统调用的服务例程</a:t>
            </a:r>
          </a:p>
        </p:txBody>
      </p:sp>
      <p:sp>
        <p:nvSpPr>
          <p:cNvPr id="1123331" name="Rectangle 3"/>
          <p:cNvSpPr>
            <a:spLocks noGrp="1" noChangeArrowheads="1"/>
          </p:cNvSpPr>
          <p:nvPr>
            <p:ph type="body" idx="1"/>
          </p:nvPr>
        </p:nvSpPr>
        <p:spPr>
          <a:xfrm>
            <a:off x="611560" y="1556792"/>
            <a:ext cx="7571184" cy="4846320"/>
          </a:xfrm>
        </p:spPr>
        <p:txBody>
          <a:bodyPr>
            <a:normAutofit/>
          </a:bodyPr>
          <a:lstStyle/>
          <a:p>
            <a:pPr marL="0" indent="0">
              <a:buNone/>
            </a:pPr>
            <a:r>
              <a:rPr lang="zh-CN" altLang="en-US" sz="2400" b="1" dirty="0"/>
              <a:t>用户态下调用</a:t>
            </a:r>
            <a:r>
              <a:rPr lang="en-US" altLang="zh-CN" sz="2400" b="1" dirty="0"/>
              <a:t>C</a:t>
            </a:r>
            <a:r>
              <a:rPr lang="zh-CN" altLang="en-US" sz="2400" b="1" dirty="0"/>
              <a:t>库的库函数，比如</a:t>
            </a:r>
            <a:r>
              <a:rPr lang="en-US" altLang="zh-CN" sz="2400" b="1" dirty="0" err="1"/>
              <a:t>func</a:t>
            </a:r>
            <a:r>
              <a:rPr lang="en-US" altLang="zh-CN" sz="2400" b="1" dirty="0"/>
              <a:t>()</a:t>
            </a:r>
            <a:r>
              <a:rPr lang="zh-CN" altLang="en-US" sz="2400" b="1" dirty="0"/>
              <a:t>：</a:t>
            </a:r>
            <a:endParaRPr lang="en-US" altLang="zh-CN" sz="2400" b="1" dirty="0"/>
          </a:p>
          <a:p>
            <a:pPr marL="0" indent="0">
              <a:buNone/>
            </a:pPr>
            <a:endParaRPr lang="zh-CN" altLang="en-US" sz="2400" b="1" dirty="0"/>
          </a:p>
          <a:p>
            <a:pPr>
              <a:buFont typeface="Wingdings" pitchFamily="2" charset="2"/>
              <a:buChar char="Ø"/>
            </a:pPr>
            <a:r>
              <a:rPr lang="en-US" altLang="zh-CN" sz="2400" b="1" dirty="0" err="1"/>
              <a:t>func</a:t>
            </a:r>
            <a:r>
              <a:rPr lang="en-US" altLang="zh-CN" sz="2400" b="1" dirty="0"/>
              <a:t>()</a:t>
            </a:r>
            <a:r>
              <a:rPr lang="zh-CN" altLang="en-US" sz="2400" b="1" dirty="0"/>
              <a:t>先做好参数传递工作，然后使用</a:t>
            </a:r>
            <a:r>
              <a:rPr lang="en-US" altLang="zh-CN" sz="2400" b="1" dirty="0" err="1"/>
              <a:t>int</a:t>
            </a:r>
            <a:r>
              <a:rPr lang="en-US" altLang="zh-CN" sz="2400" b="1" dirty="0"/>
              <a:t> 0x80</a:t>
            </a:r>
            <a:r>
              <a:rPr lang="zh-CN" altLang="en-US" sz="2400" b="1" dirty="0"/>
              <a:t>指令产生一次异常</a:t>
            </a:r>
          </a:p>
          <a:p>
            <a:pPr>
              <a:buFont typeface="Wingdings" pitchFamily="2" charset="2"/>
              <a:buChar char="Ø"/>
            </a:pPr>
            <a:r>
              <a:rPr lang="en-US" altLang="zh-CN" sz="2400" b="1" dirty="0"/>
              <a:t>CPU</a:t>
            </a:r>
            <a:r>
              <a:rPr lang="zh-CN" altLang="en-US" sz="2400" b="1" dirty="0"/>
              <a:t>通过</a:t>
            </a:r>
            <a:r>
              <a:rPr lang="en-US" altLang="zh-CN" sz="2400" b="1" dirty="0"/>
              <a:t>0x80</a:t>
            </a:r>
            <a:r>
              <a:rPr lang="zh-CN" altLang="en-US" sz="2400" b="1" dirty="0"/>
              <a:t>号在</a:t>
            </a:r>
            <a:r>
              <a:rPr lang="en-US" altLang="zh-CN" sz="2400" b="1" dirty="0"/>
              <a:t>IDT</a:t>
            </a:r>
            <a:r>
              <a:rPr lang="zh-CN" altLang="en-US" sz="2400" b="1" dirty="0"/>
              <a:t>中找到对应的服务例程</a:t>
            </a:r>
            <a:r>
              <a:rPr lang="en-US" altLang="zh-CN" sz="2400" b="1" dirty="0" err="1"/>
              <a:t>system_call</a:t>
            </a:r>
            <a:r>
              <a:rPr lang="en-US" altLang="zh-CN" sz="2400" b="1" dirty="0"/>
              <a:t>()</a:t>
            </a:r>
            <a:r>
              <a:rPr lang="zh-CN" altLang="en-US" sz="2400" b="1" dirty="0"/>
              <a:t>，并调用之</a:t>
            </a:r>
          </a:p>
          <a:p>
            <a:pPr>
              <a:buFont typeface="Wingdings" pitchFamily="2" charset="2"/>
              <a:buChar char="Ø"/>
            </a:pPr>
            <a:r>
              <a:rPr lang="en-US" altLang="zh-CN" sz="2400" b="1" dirty="0" err="1"/>
              <a:t>system_call</a:t>
            </a:r>
            <a:r>
              <a:rPr lang="en-US" altLang="zh-CN" sz="2400" b="1" dirty="0"/>
              <a:t>()</a:t>
            </a:r>
            <a:r>
              <a:rPr lang="zh-CN" altLang="en-US" sz="2400" b="1" dirty="0"/>
              <a:t>根据系统调用号索引系统调用表，找到系统调用程序入口，比如</a:t>
            </a:r>
            <a:r>
              <a:rPr lang="en-US" altLang="zh-CN" sz="2400" b="1" dirty="0" err="1"/>
              <a:t>sys_func</a:t>
            </a:r>
            <a:r>
              <a:rPr lang="en-US" altLang="zh-CN" sz="2400" b="1" dirty="0"/>
              <a:t>()</a:t>
            </a:r>
          </a:p>
          <a:p>
            <a:pPr>
              <a:buFont typeface="Wingdings" pitchFamily="2" charset="2"/>
              <a:buChar char="Ø"/>
            </a:pPr>
            <a:r>
              <a:rPr lang="en-US" altLang="zh-CN" sz="2400" b="1" dirty="0" err="1"/>
              <a:t>sys_func</a:t>
            </a:r>
            <a:r>
              <a:rPr lang="en-US" altLang="zh-CN" sz="2400" b="1" dirty="0"/>
              <a:t>()</a:t>
            </a:r>
            <a:r>
              <a:rPr lang="zh-CN" altLang="en-US" sz="2400" b="1" dirty="0"/>
              <a:t>执行完后，经过</a:t>
            </a:r>
            <a:r>
              <a:rPr lang="en-US" altLang="zh-CN" sz="2400" b="1" dirty="0" err="1"/>
              <a:t>ret_from_sys_call</a:t>
            </a:r>
            <a:r>
              <a:rPr lang="en-US" altLang="zh-CN" sz="2400" b="1" dirty="0"/>
              <a:t>()</a:t>
            </a:r>
            <a:r>
              <a:rPr lang="zh-CN" altLang="en-US" sz="2400" b="1" dirty="0"/>
              <a:t>例程返回用户程序</a:t>
            </a:r>
          </a:p>
          <a:p>
            <a:endParaRPr lang="en-US" altLang="zh-CN" sz="2400" b="1" dirty="0"/>
          </a:p>
        </p:txBody>
      </p:sp>
    </p:spTree>
    <p:extLst>
      <p:ext uri="{BB962C8B-B14F-4D97-AF65-F5344CB8AC3E}">
        <p14:creationId xmlns="" xmlns:p14="http://schemas.microsoft.com/office/powerpoint/2010/main" val="2457594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3331">
                                            <p:txEl>
                                              <p:pRg st="2" end="2"/>
                                            </p:txEl>
                                          </p:spTgt>
                                        </p:tgtEl>
                                        <p:attrNameLst>
                                          <p:attrName>style.visibility</p:attrName>
                                        </p:attrNameLst>
                                      </p:cBhvr>
                                      <p:to>
                                        <p:strVal val="visible"/>
                                      </p:to>
                                    </p:set>
                                    <p:anim calcmode="lin" valueType="num">
                                      <p:cBhvr additive="base">
                                        <p:cTn id="7" dur="500" fill="hold"/>
                                        <p:tgtEl>
                                          <p:spTgt spid="1123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3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3331">
                                            <p:txEl>
                                              <p:pRg st="3" end="3"/>
                                            </p:txEl>
                                          </p:spTgt>
                                        </p:tgtEl>
                                        <p:attrNameLst>
                                          <p:attrName>style.visibility</p:attrName>
                                        </p:attrNameLst>
                                      </p:cBhvr>
                                      <p:to>
                                        <p:strVal val="visible"/>
                                      </p:to>
                                    </p:set>
                                    <p:anim calcmode="lin" valueType="num">
                                      <p:cBhvr additive="base">
                                        <p:cTn id="13" dur="500" fill="hold"/>
                                        <p:tgtEl>
                                          <p:spTgt spid="11233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3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3331">
                                            <p:txEl>
                                              <p:pRg st="4" end="4"/>
                                            </p:txEl>
                                          </p:spTgt>
                                        </p:tgtEl>
                                        <p:attrNameLst>
                                          <p:attrName>style.visibility</p:attrName>
                                        </p:attrNameLst>
                                      </p:cBhvr>
                                      <p:to>
                                        <p:strVal val="visible"/>
                                      </p:to>
                                    </p:set>
                                    <p:anim calcmode="lin" valueType="num">
                                      <p:cBhvr additive="base">
                                        <p:cTn id="19" dur="500" fill="hold"/>
                                        <p:tgtEl>
                                          <p:spTgt spid="11233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3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3331">
                                            <p:txEl>
                                              <p:pRg st="5" end="5"/>
                                            </p:txEl>
                                          </p:spTgt>
                                        </p:tgtEl>
                                        <p:attrNameLst>
                                          <p:attrName>style.visibility</p:attrName>
                                        </p:attrNameLst>
                                      </p:cBhvr>
                                      <p:to>
                                        <p:strVal val="visible"/>
                                      </p:to>
                                    </p:set>
                                    <p:anim calcmode="lin" valueType="num">
                                      <p:cBhvr additive="base">
                                        <p:cTn id="25" dur="500" fill="hold"/>
                                        <p:tgtEl>
                                          <p:spTgt spid="11233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3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zh-CN" altLang="en-US" sz="4000" dirty="0"/>
              <a:t>示例：系统调用的参数传递</a:t>
            </a:r>
          </a:p>
        </p:txBody>
      </p:sp>
      <p:sp>
        <p:nvSpPr>
          <p:cNvPr id="1125379" name="Rectangle 3"/>
          <p:cNvSpPr>
            <a:spLocks noGrp="1" noChangeArrowheads="1"/>
          </p:cNvSpPr>
          <p:nvPr>
            <p:ph type="body" idx="1"/>
          </p:nvPr>
        </p:nvSpPr>
        <p:spPr>
          <a:xfrm>
            <a:off x="611560" y="1724744"/>
            <a:ext cx="7498080" cy="4800600"/>
          </a:xfrm>
        </p:spPr>
        <p:txBody>
          <a:bodyPr>
            <a:normAutofit/>
          </a:bodyPr>
          <a:lstStyle/>
          <a:p>
            <a:r>
              <a:rPr lang="zh-CN" altLang="en-US" sz="2400" b="1" dirty="0"/>
              <a:t>系统调用使用寄存器传递参数，要传递的参数包括：</a:t>
            </a:r>
          </a:p>
          <a:p>
            <a:pPr lvl="1"/>
            <a:r>
              <a:rPr lang="zh-CN" altLang="en-US" sz="2400" b="1" dirty="0"/>
              <a:t>系统调用号</a:t>
            </a:r>
          </a:p>
          <a:p>
            <a:pPr lvl="1"/>
            <a:r>
              <a:rPr lang="zh-CN" altLang="en-US" sz="2400" b="1" dirty="0"/>
              <a:t>系统调用所需的参数</a:t>
            </a:r>
          </a:p>
          <a:p>
            <a:r>
              <a:rPr lang="zh-CN" altLang="en-US" sz="2400" b="1" dirty="0"/>
              <a:t>用于传递参数的寄存器有：</a:t>
            </a:r>
          </a:p>
          <a:p>
            <a:pPr lvl="1"/>
            <a:r>
              <a:rPr lang="en-US" altLang="zh-CN" sz="2400" b="1" dirty="0" err="1"/>
              <a:t>eax</a:t>
            </a:r>
            <a:r>
              <a:rPr lang="zh-CN" altLang="en-US" sz="2400" b="1" dirty="0"/>
              <a:t>用于保存系统调用号和系统调用返回值</a:t>
            </a:r>
          </a:p>
          <a:p>
            <a:pPr lvl="1"/>
            <a:r>
              <a:rPr lang="zh-CN" altLang="en-US" sz="2400" b="1" dirty="0"/>
              <a:t>系统调用参数保存在</a:t>
            </a:r>
            <a:r>
              <a:rPr lang="en-US" altLang="zh-CN" sz="2400" b="1" dirty="0" err="1"/>
              <a:t>ebx,ecx,edx,esi</a:t>
            </a:r>
            <a:r>
              <a:rPr lang="zh-CN" altLang="en-US" sz="2400" b="1" dirty="0"/>
              <a:t>和</a:t>
            </a:r>
            <a:r>
              <a:rPr lang="en-US" altLang="zh-CN" sz="2400" b="1" dirty="0" err="1"/>
              <a:t>edi</a:t>
            </a:r>
            <a:r>
              <a:rPr lang="zh-CN" altLang="en-US" sz="2400" b="1" dirty="0"/>
              <a:t>中，参数个数不超过</a:t>
            </a:r>
            <a:r>
              <a:rPr lang="en-US" altLang="zh-CN" sz="2400" b="1" dirty="0"/>
              <a:t>6</a:t>
            </a:r>
            <a:r>
              <a:rPr lang="zh-CN" altLang="en-US" sz="2400" b="1" dirty="0"/>
              <a:t>个</a:t>
            </a:r>
            <a:endParaRPr lang="en-US" altLang="zh-CN" sz="2400" b="1" dirty="0"/>
          </a:p>
          <a:p>
            <a:r>
              <a:rPr lang="zh-CN" altLang="en-US" sz="2400" b="1" dirty="0"/>
              <a:t>进入内核态后，</a:t>
            </a:r>
            <a:r>
              <a:rPr lang="en-US" altLang="zh-CN" sz="2400" b="1" dirty="0" err="1"/>
              <a:t>system_call</a:t>
            </a:r>
            <a:r>
              <a:rPr lang="zh-CN" altLang="en-US" sz="2400" b="1" dirty="0"/>
              <a:t>再将这些参数保存在内核堆栈中</a:t>
            </a:r>
          </a:p>
        </p:txBody>
      </p:sp>
      <p:sp>
        <p:nvSpPr>
          <p:cNvPr id="3" name="矩形 2"/>
          <p:cNvSpPr/>
          <p:nvPr/>
        </p:nvSpPr>
        <p:spPr>
          <a:xfrm>
            <a:off x="4283968" y="1329680"/>
            <a:ext cx="87716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a:ln w="11430"/>
                <a:solidFill>
                  <a:schemeClr val="accent3">
                    <a:lumMod val="75000"/>
                  </a:schemeClr>
                </a:solidFill>
                <a:effectLst>
                  <a:outerShdw blurRad="50800" dist="39000" dir="5460000" algn="tl">
                    <a:srgbClr val="000000">
                      <a:alpha val="38000"/>
                    </a:srgbClr>
                  </a:outerShdw>
                </a:effectLst>
              </a:rPr>
              <a:t>？</a:t>
            </a:r>
          </a:p>
        </p:txBody>
      </p:sp>
      <p:sp>
        <p:nvSpPr>
          <p:cNvPr id="7" name="矩形 6"/>
          <p:cNvSpPr/>
          <p:nvPr/>
        </p:nvSpPr>
        <p:spPr>
          <a:xfrm>
            <a:off x="4270900" y="4498032"/>
            <a:ext cx="87716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a:ln w="11430"/>
                <a:solidFill>
                  <a:schemeClr val="accent3">
                    <a:lumMod val="75000"/>
                  </a:schemeClr>
                </a:solidFill>
                <a:effectLst>
                  <a:outerShdw blurRad="50800" dist="39000" dir="5460000" algn="tl">
                    <a:srgbClr val="000000">
                      <a:alpha val="38000"/>
                    </a:srgbClr>
                  </a:outerShdw>
                </a:effectLst>
              </a:rPr>
              <a:t>？</a:t>
            </a:r>
          </a:p>
        </p:txBody>
      </p:sp>
    </p:spTree>
    <p:extLst>
      <p:ext uri="{BB962C8B-B14F-4D97-AF65-F5344CB8AC3E}">
        <p14:creationId xmlns="" xmlns:p14="http://schemas.microsoft.com/office/powerpoint/2010/main" val="33933532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normAutofit/>
          </a:bodyPr>
          <a:lstStyle/>
          <a:p>
            <a:r>
              <a:rPr lang="zh-CN" altLang="en-US" sz="4000" dirty="0"/>
              <a:t>示例：系统调用的参数传递</a:t>
            </a:r>
          </a:p>
        </p:txBody>
      </p:sp>
      <p:sp>
        <p:nvSpPr>
          <p:cNvPr id="1127427" name="Rectangle 3"/>
          <p:cNvSpPr>
            <a:spLocks noGrp="1" noChangeArrowheads="1"/>
          </p:cNvSpPr>
          <p:nvPr>
            <p:ph type="body" idx="1"/>
          </p:nvPr>
        </p:nvSpPr>
        <p:spPr>
          <a:xfrm>
            <a:off x="539552" y="1607016"/>
            <a:ext cx="7239000" cy="4846320"/>
          </a:xfrm>
        </p:spPr>
        <p:txBody>
          <a:bodyPr>
            <a:normAutofit/>
          </a:bodyPr>
          <a:lstStyle/>
          <a:p>
            <a:r>
              <a:rPr lang="zh-CN" altLang="en-US" sz="2400" dirty="0"/>
              <a:t>假如</a:t>
            </a:r>
            <a:r>
              <a:rPr lang="en-US" altLang="zh-CN" sz="2400" dirty="0"/>
              <a:t>C</a:t>
            </a:r>
            <a:r>
              <a:rPr lang="zh-CN" altLang="en-US" sz="2400" dirty="0"/>
              <a:t>库中封装的系统调用号为</a:t>
            </a:r>
            <a:r>
              <a:rPr lang="en-US" altLang="zh-CN" sz="2400" dirty="0"/>
              <a:t>3</a:t>
            </a:r>
            <a:r>
              <a:rPr lang="zh-CN" altLang="en-US" sz="2400" dirty="0"/>
              <a:t>的函数</a:t>
            </a:r>
            <a:r>
              <a:rPr lang="zh-CN" altLang="en-US" sz="2400" dirty="0" smtClean="0"/>
              <a:t>原型如下</a:t>
            </a:r>
            <a:r>
              <a:rPr lang="zh-CN" altLang="en-US" sz="2400" dirty="0"/>
              <a:t>：</a:t>
            </a:r>
          </a:p>
          <a:p>
            <a:pPr lvl="1">
              <a:buFont typeface="Arial" charset="0"/>
              <a:buNone/>
            </a:pPr>
            <a:r>
              <a:rPr lang="zh-CN" altLang="en-US" sz="2400" dirty="0"/>
              <a:t>	</a:t>
            </a:r>
            <a:r>
              <a:rPr lang="en-US" altLang="zh-CN" sz="2400" dirty="0" err="1"/>
              <a:t>int</a:t>
            </a:r>
            <a:r>
              <a:rPr lang="en-US" altLang="zh-CN" sz="2400" dirty="0"/>
              <a:t> </a:t>
            </a:r>
            <a:r>
              <a:rPr lang="en-US" altLang="zh-CN" sz="2400" dirty="0" err="1"/>
              <a:t>sys_func</a:t>
            </a:r>
            <a:r>
              <a:rPr lang="en-US" altLang="zh-CN" sz="2400" dirty="0"/>
              <a:t>(</a:t>
            </a:r>
            <a:r>
              <a:rPr lang="en-US" altLang="zh-CN" sz="2400" dirty="0" err="1"/>
              <a:t>int</a:t>
            </a:r>
            <a:r>
              <a:rPr lang="en-US" altLang="zh-CN" sz="2400" dirty="0"/>
              <a:t> para1, </a:t>
            </a:r>
            <a:r>
              <a:rPr lang="en-US" altLang="zh-CN" sz="2400" dirty="0" err="1"/>
              <a:t>int</a:t>
            </a:r>
            <a:r>
              <a:rPr lang="en-US" altLang="zh-CN" sz="2400" dirty="0"/>
              <a:t> para2)</a:t>
            </a:r>
          </a:p>
          <a:p>
            <a:pPr lvl="1">
              <a:buFont typeface="Arial" charset="0"/>
              <a:buNone/>
            </a:pPr>
            <a:r>
              <a:rPr lang="en-US" altLang="zh-CN" sz="2400" dirty="0"/>
              <a:t>	</a:t>
            </a:r>
          </a:p>
        </p:txBody>
      </p:sp>
      <p:sp>
        <p:nvSpPr>
          <p:cNvPr id="1127428" name="Rectangle 4"/>
          <p:cNvSpPr>
            <a:spLocks noChangeArrowheads="1"/>
          </p:cNvSpPr>
          <p:nvPr/>
        </p:nvSpPr>
        <p:spPr bwMode="auto">
          <a:xfrm>
            <a:off x="611560" y="2736428"/>
            <a:ext cx="7561263" cy="3644900"/>
          </a:xfrm>
          <a:prstGeom prst="rect">
            <a:avLst/>
          </a:prstGeom>
          <a:solidFill>
            <a:schemeClr val="accent4">
              <a:lumMod val="20000"/>
              <a:lumOff val="80000"/>
            </a:schemeClr>
          </a:solidFill>
          <a:ln w="9525">
            <a:solidFill>
              <a:schemeClr val="accent2"/>
            </a:solidFill>
            <a:miter lim="800000"/>
            <a:headEnd/>
            <a:tailEnd/>
          </a:ln>
          <a:effectLst/>
        </p:spPr>
        <p:txBody>
          <a:bodyPr wrap="none" anchor="ctr"/>
          <a:lstStyle/>
          <a:p>
            <a:pPr lvl="1"/>
            <a:r>
              <a:rPr lang="en-US" altLang="zh-CN" sz="2000" b="1" u="none" dirty="0">
                <a:latin typeface="Calibri" panose="020F0502020204030204" pitchFamily="34" charset="0"/>
                <a:ea typeface="华文楷体" pitchFamily="2" charset="-122"/>
                <a:cs typeface="Arial Unicode MS" pitchFamily="34" charset="-122"/>
              </a:rPr>
              <a:t>C</a:t>
            </a:r>
            <a:r>
              <a:rPr lang="zh-CN" altLang="en-US" sz="2000" b="1" u="none" dirty="0">
                <a:latin typeface="Calibri" panose="020F0502020204030204" pitchFamily="34" charset="0"/>
                <a:ea typeface="华文楷体" pitchFamily="2" charset="-122"/>
                <a:cs typeface="Arial Unicode MS" pitchFamily="34" charset="-122"/>
              </a:rPr>
              <a:t>编译器产生的汇编伪码如下：</a:t>
            </a:r>
          </a:p>
          <a:p>
            <a:pPr lvl="1"/>
            <a:r>
              <a:rPr lang="zh-CN" altLang="en-US" sz="2000" b="1" u="none" dirty="0">
                <a:latin typeface="Calibri" panose="020F0502020204030204" pitchFamily="34" charset="0"/>
                <a:ea typeface="华文楷体" pitchFamily="2" charset="-122"/>
                <a:cs typeface="Arial Unicode MS" pitchFamily="34" charset="-122"/>
              </a:rPr>
              <a:t>	</a:t>
            </a:r>
            <a:r>
              <a:rPr lang="en-US" altLang="zh-CN" sz="2000" b="1" u="none" dirty="0">
                <a:latin typeface="Calibri" panose="020F0502020204030204" pitchFamily="34" charset="0"/>
                <a:ea typeface="华文楷体" pitchFamily="2" charset="-122"/>
                <a:cs typeface="Arial Unicode MS" pitchFamily="34" charset="-122"/>
              </a:rPr>
              <a:t>…</a:t>
            </a:r>
          </a:p>
          <a:p>
            <a:pPr lvl="1"/>
            <a:r>
              <a:rPr lang="en-US" altLang="zh-CN"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movl</a:t>
            </a:r>
            <a:r>
              <a:rPr lang="en-US" altLang="zh-CN" sz="2000" b="1" u="none" dirty="0">
                <a:latin typeface="Calibri" panose="020F0502020204030204" pitchFamily="34" charset="0"/>
                <a:ea typeface="华文楷体" pitchFamily="2" charset="-122"/>
                <a:cs typeface="Arial Unicode MS" pitchFamily="34" charset="-122"/>
              </a:rPr>
              <a:t> 0x8(%</a:t>
            </a:r>
            <a:r>
              <a:rPr lang="en-US" altLang="zh-CN" sz="2000" b="1" u="none" dirty="0" err="1">
                <a:latin typeface="Calibri" panose="020F0502020204030204" pitchFamily="34" charset="0"/>
                <a:ea typeface="华文楷体" pitchFamily="2" charset="-122"/>
                <a:cs typeface="Arial Unicode MS" pitchFamily="34" charset="-122"/>
              </a:rPr>
              <a:t>esp</a:t>
            </a:r>
            <a:r>
              <a:rPr lang="en-US" altLang="zh-CN" sz="2000" b="1" u="none" dirty="0">
                <a:latin typeface="Calibri" panose="020F0502020204030204" pitchFamily="34" charset="0"/>
                <a:ea typeface="华文楷体" pitchFamily="2" charset="-122"/>
                <a:cs typeface="Arial Unicode MS" pitchFamily="34" charset="-122"/>
              </a:rPr>
              <a:t>),%</a:t>
            </a:r>
            <a:r>
              <a:rPr lang="en-US" altLang="zh-CN" sz="2000" b="1" u="none" dirty="0" err="1">
                <a:latin typeface="Calibri" panose="020F0502020204030204" pitchFamily="34" charset="0"/>
                <a:ea typeface="华文楷体" pitchFamily="2" charset="-122"/>
                <a:cs typeface="Arial Unicode MS" pitchFamily="34" charset="-122"/>
              </a:rPr>
              <a:t>ecx</a:t>
            </a:r>
            <a:r>
              <a:rPr lang="en-US" altLang="zh-CN" sz="2000" b="1" u="none" dirty="0">
                <a:latin typeface="Calibri" panose="020F0502020204030204" pitchFamily="34" charset="0"/>
                <a:ea typeface="华文楷体" pitchFamily="2" charset="-122"/>
                <a:cs typeface="Arial Unicode MS" pitchFamily="34" charset="-122"/>
              </a:rPr>
              <a:t>    #</a:t>
            </a:r>
            <a:r>
              <a:rPr lang="zh-CN" altLang="en-US" sz="2000" b="1" u="none" dirty="0">
                <a:latin typeface="Calibri" panose="020F0502020204030204" pitchFamily="34" charset="0"/>
                <a:ea typeface="华文楷体" pitchFamily="2" charset="-122"/>
                <a:cs typeface="Arial Unicode MS" pitchFamily="34" charset="-122"/>
              </a:rPr>
              <a:t>将用户态堆栈中的</a:t>
            </a:r>
            <a:r>
              <a:rPr lang="en-US" altLang="zh-CN" sz="2000" b="1" u="none" dirty="0">
                <a:latin typeface="Calibri" panose="020F0502020204030204" pitchFamily="34" charset="0"/>
                <a:ea typeface="华文楷体" pitchFamily="2" charset="-122"/>
                <a:cs typeface="Arial Unicode MS" pitchFamily="34" charset="-122"/>
              </a:rPr>
              <a:t>para2</a:t>
            </a:r>
            <a:r>
              <a:rPr lang="zh-CN" altLang="en-US" sz="2000" b="1" u="none" dirty="0">
                <a:latin typeface="Calibri" panose="020F0502020204030204" pitchFamily="34" charset="0"/>
                <a:ea typeface="华文楷体" pitchFamily="2" charset="-122"/>
                <a:cs typeface="Arial Unicode MS" pitchFamily="34" charset="-122"/>
              </a:rPr>
              <a:t>放入</a:t>
            </a:r>
            <a:r>
              <a:rPr lang="en-US" altLang="zh-CN" sz="2000" b="1" u="none" dirty="0" err="1">
                <a:latin typeface="Calibri" panose="020F0502020204030204" pitchFamily="34" charset="0"/>
                <a:ea typeface="华文楷体" pitchFamily="2" charset="-122"/>
                <a:cs typeface="Arial Unicode MS" pitchFamily="34" charset="-122"/>
              </a:rPr>
              <a:t>ecx</a:t>
            </a:r>
            <a:endParaRPr lang="en-US" altLang="zh-CN" sz="2000" b="1" u="none" dirty="0">
              <a:latin typeface="Calibri" panose="020F0502020204030204" pitchFamily="34" charset="0"/>
              <a:ea typeface="华文楷体" pitchFamily="2" charset="-122"/>
              <a:cs typeface="Arial Unicode MS" pitchFamily="34" charset="-122"/>
            </a:endParaRPr>
          </a:p>
          <a:p>
            <a:pPr lvl="1"/>
            <a:r>
              <a:rPr lang="en-US" altLang="zh-CN"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movl</a:t>
            </a:r>
            <a:r>
              <a:rPr lang="en-US" altLang="zh-CN" sz="2000" b="1" u="none" dirty="0">
                <a:latin typeface="Calibri" panose="020F0502020204030204" pitchFamily="34" charset="0"/>
                <a:ea typeface="华文楷体" pitchFamily="2" charset="-122"/>
                <a:cs typeface="Arial Unicode MS" pitchFamily="34" charset="-122"/>
              </a:rPr>
              <a:t> 0x4(%</a:t>
            </a:r>
            <a:r>
              <a:rPr lang="en-US" altLang="zh-CN" sz="2000" b="1" u="none" dirty="0" err="1">
                <a:latin typeface="Calibri" panose="020F0502020204030204" pitchFamily="34" charset="0"/>
                <a:ea typeface="华文楷体" pitchFamily="2" charset="-122"/>
                <a:cs typeface="Arial Unicode MS" pitchFamily="34" charset="-122"/>
              </a:rPr>
              <a:t>esp</a:t>
            </a:r>
            <a:r>
              <a:rPr lang="en-US" altLang="zh-CN" sz="2000" b="1" u="none" dirty="0">
                <a:latin typeface="Calibri" panose="020F0502020204030204" pitchFamily="34" charset="0"/>
                <a:ea typeface="华文楷体" pitchFamily="2" charset="-122"/>
                <a:cs typeface="Arial Unicode MS" pitchFamily="34" charset="-122"/>
              </a:rPr>
              <a:t>),%</a:t>
            </a:r>
            <a:r>
              <a:rPr lang="en-US" altLang="zh-CN" sz="2000" b="1" u="none" dirty="0" err="1">
                <a:latin typeface="Calibri" panose="020F0502020204030204" pitchFamily="34" charset="0"/>
                <a:ea typeface="华文楷体" pitchFamily="2" charset="-122"/>
                <a:cs typeface="Arial Unicode MS" pitchFamily="34" charset="-122"/>
              </a:rPr>
              <a:t>ebx</a:t>
            </a:r>
            <a:r>
              <a:rPr lang="en-US" altLang="zh-CN" sz="2000" b="1" u="none" dirty="0">
                <a:latin typeface="Calibri" panose="020F0502020204030204" pitchFamily="34" charset="0"/>
                <a:ea typeface="华文楷体" pitchFamily="2" charset="-122"/>
                <a:cs typeface="Arial Unicode MS" pitchFamily="34" charset="-122"/>
              </a:rPr>
              <a:t>   #</a:t>
            </a:r>
            <a:r>
              <a:rPr lang="zh-CN" altLang="en-US" sz="2000" b="1" u="none" dirty="0">
                <a:latin typeface="Calibri" panose="020F0502020204030204" pitchFamily="34" charset="0"/>
                <a:ea typeface="华文楷体" pitchFamily="2" charset="-122"/>
                <a:cs typeface="Arial Unicode MS" pitchFamily="34" charset="-122"/>
              </a:rPr>
              <a:t>将用户态堆栈中的</a:t>
            </a:r>
            <a:r>
              <a:rPr lang="en-US" altLang="zh-CN" sz="2000" b="1" u="none" dirty="0">
                <a:latin typeface="Calibri" panose="020F0502020204030204" pitchFamily="34" charset="0"/>
                <a:ea typeface="华文楷体" pitchFamily="2" charset="-122"/>
                <a:cs typeface="Arial Unicode MS" pitchFamily="34" charset="-122"/>
              </a:rPr>
              <a:t>para1</a:t>
            </a:r>
            <a:r>
              <a:rPr lang="zh-CN" altLang="en-US" sz="2000" b="1" u="none" dirty="0">
                <a:latin typeface="Calibri" panose="020F0502020204030204" pitchFamily="34" charset="0"/>
                <a:ea typeface="华文楷体" pitchFamily="2" charset="-122"/>
                <a:cs typeface="Arial Unicode MS" pitchFamily="34" charset="-122"/>
              </a:rPr>
              <a:t>放入</a:t>
            </a:r>
            <a:r>
              <a:rPr lang="en-US" altLang="zh-CN" sz="2000" b="1" u="none" dirty="0" err="1">
                <a:latin typeface="Calibri" panose="020F0502020204030204" pitchFamily="34" charset="0"/>
                <a:ea typeface="华文楷体" pitchFamily="2" charset="-122"/>
                <a:cs typeface="Arial Unicode MS" pitchFamily="34" charset="-122"/>
              </a:rPr>
              <a:t>ebx</a:t>
            </a:r>
            <a:endParaRPr lang="en-US" altLang="zh-CN" sz="2000" b="1" u="none" dirty="0">
              <a:latin typeface="Calibri" panose="020F0502020204030204" pitchFamily="34" charset="0"/>
              <a:ea typeface="华文楷体" pitchFamily="2" charset="-122"/>
              <a:cs typeface="Arial Unicode MS" pitchFamily="34" charset="-122"/>
            </a:endParaRPr>
          </a:p>
          <a:p>
            <a:pPr lvl="1"/>
            <a:r>
              <a:rPr lang="en-US" altLang="zh-CN"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movl</a:t>
            </a:r>
            <a:r>
              <a:rPr lang="en-US" altLang="zh-CN" sz="2000" b="1" u="none" dirty="0">
                <a:latin typeface="Calibri" panose="020F0502020204030204" pitchFamily="34" charset="0"/>
                <a:ea typeface="华文楷体" pitchFamily="2" charset="-122"/>
                <a:cs typeface="Arial Unicode MS" pitchFamily="34" charset="-122"/>
              </a:rPr>
              <a:t> $0x3,%eax            #</a:t>
            </a:r>
            <a:r>
              <a:rPr lang="zh-CN" altLang="en-US" sz="2000" b="1" u="none" dirty="0">
                <a:latin typeface="Calibri" panose="020F0502020204030204" pitchFamily="34" charset="0"/>
                <a:ea typeface="华文楷体" pitchFamily="2" charset="-122"/>
                <a:cs typeface="Arial Unicode MS" pitchFamily="34" charset="-122"/>
              </a:rPr>
              <a:t>系统调用号保存在</a:t>
            </a:r>
            <a:r>
              <a:rPr lang="en-US" altLang="zh-CN" sz="2000" b="1" u="none" dirty="0" err="1">
                <a:latin typeface="Calibri" panose="020F0502020204030204" pitchFamily="34" charset="0"/>
                <a:ea typeface="华文楷体" pitchFamily="2" charset="-122"/>
                <a:cs typeface="Arial Unicode MS" pitchFamily="34" charset="-122"/>
              </a:rPr>
              <a:t>eax</a:t>
            </a:r>
            <a:r>
              <a:rPr lang="zh-CN" altLang="en-US" sz="2000" b="1" u="none" dirty="0">
                <a:latin typeface="Calibri" panose="020F0502020204030204" pitchFamily="34" charset="0"/>
                <a:ea typeface="华文楷体" pitchFamily="2" charset="-122"/>
                <a:cs typeface="Arial Unicode MS" pitchFamily="34" charset="-122"/>
              </a:rPr>
              <a:t>中</a:t>
            </a:r>
          </a:p>
          <a:p>
            <a:pPr lvl="1"/>
            <a:r>
              <a:rPr lang="zh-CN" altLang="en-US"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int</a:t>
            </a:r>
            <a:r>
              <a:rPr lang="en-US" altLang="zh-CN" sz="2000" b="1" u="none" dirty="0">
                <a:latin typeface="Calibri" panose="020F0502020204030204" pitchFamily="34" charset="0"/>
                <a:ea typeface="华文楷体" pitchFamily="2" charset="-122"/>
                <a:cs typeface="Arial Unicode MS" pitchFamily="34" charset="-122"/>
              </a:rPr>
              <a:t>    $0x80                     #</a:t>
            </a:r>
            <a:r>
              <a:rPr lang="zh-CN" altLang="en-US" sz="2000" b="1" u="none" dirty="0">
                <a:latin typeface="Calibri" panose="020F0502020204030204" pitchFamily="34" charset="0"/>
                <a:ea typeface="华文楷体" pitchFamily="2" charset="-122"/>
                <a:cs typeface="Arial Unicode MS" pitchFamily="34" charset="-122"/>
              </a:rPr>
              <a:t>引发系统调用</a:t>
            </a:r>
          </a:p>
          <a:p>
            <a:pPr lvl="1"/>
            <a:r>
              <a:rPr lang="zh-CN" altLang="en-US" sz="2000" b="1" u="none" dirty="0">
                <a:latin typeface="Calibri" panose="020F0502020204030204" pitchFamily="34" charset="0"/>
                <a:ea typeface="华文楷体" pitchFamily="2" charset="-122"/>
                <a:cs typeface="Arial Unicode MS" pitchFamily="34" charset="-122"/>
              </a:rPr>
              <a:t>	</a:t>
            </a:r>
            <a:r>
              <a:rPr lang="en-US" altLang="zh-CN" sz="2000" b="1" u="none" dirty="0">
                <a:latin typeface="Calibri" panose="020F0502020204030204" pitchFamily="34" charset="0"/>
                <a:ea typeface="华文楷体" pitchFamily="2" charset="-122"/>
                <a:cs typeface="Arial Unicode MS" pitchFamily="34" charset="-122"/>
              </a:rPr>
              <a:t>…</a:t>
            </a:r>
          </a:p>
          <a:p>
            <a:pPr lvl="1"/>
            <a:r>
              <a:rPr lang="en-US" altLang="zh-CN"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movl</a:t>
            </a:r>
            <a:r>
              <a:rPr lang="en-US" altLang="zh-CN"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eax,errno</a:t>
            </a:r>
            <a:r>
              <a:rPr lang="en-US" altLang="zh-CN" sz="2000" b="1" u="none" dirty="0">
                <a:latin typeface="Calibri" panose="020F0502020204030204" pitchFamily="34" charset="0"/>
                <a:ea typeface="华文楷体" pitchFamily="2" charset="-122"/>
                <a:cs typeface="Arial Unicode MS" pitchFamily="34" charset="-122"/>
              </a:rPr>
              <a:t>           #</a:t>
            </a:r>
            <a:r>
              <a:rPr lang="zh-CN" altLang="en-US" sz="2000" b="1" u="none" dirty="0">
                <a:latin typeface="Calibri" panose="020F0502020204030204" pitchFamily="34" charset="0"/>
                <a:ea typeface="华文楷体" pitchFamily="2" charset="-122"/>
                <a:cs typeface="Arial Unicode MS" pitchFamily="34" charset="-122"/>
              </a:rPr>
              <a:t>将结果存入全局变量</a:t>
            </a:r>
            <a:r>
              <a:rPr lang="en-US" altLang="zh-CN" sz="2000" b="1" u="none" dirty="0" err="1">
                <a:latin typeface="Calibri" panose="020F0502020204030204" pitchFamily="34" charset="0"/>
                <a:ea typeface="华文楷体" pitchFamily="2" charset="-122"/>
                <a:cs typeface="Arial Unicode MS" pitchFamily="34" charset="-122"/>
              </a:rPr>
              <a:t>errno</a:t>
            </a:r>
            <a:r>
              <a:rPr lang="zh-CN" altLang="en-US" sz="2000" b="1" u="none" dirty="0">
                <a:latin typeface="Calibri" panose="020F0502020204030204" pitchFamily="34" charset="0"/>
                <a:ea typeface="华文楷体" pitchFamily="2" charset="-122"/>
                <a:cs typeface="Arial Unicode MS" pitchFamily="34" charset="-122"/>
              </a:rPr>
              <a:t>中</a:t>
            </a:r>
          </a:p>
          <a:p>
            <a:pPr lvl="1"/>
            <a:r>
              <a:rPr lang="zh-CN" altLang="en-US" sz="2000" b="1" u="none" dirty="0">
                <a:latin typeface="Calibri" panose="020F0502020204030204" pitchFamily="34" charset="0"/>
                <a:ea typeface="华文楷体" pitchFamily="2" charset="-122"/>
                <a:cs typeface="Arial Unicode MS" pitchFamily="34" charset="-122"/>
              </a:rPr>
              <a:t>	</a:t>
            </a:r>
            <a:r>
              <a:rPr lang="en-US" altLang="zh-CN" sz="2000" b="1" u="none" dirty="0" err="1">
                <a:latin typeface="Calibri" panose="020F0502020204030204" pitchFamily="34" charset="0"/>
                <a:ea typeface="华文楷体" pitchFamily="2" charset="-122"/>
                <a:cs typeface="Arial Unicode MS" pitchFamily="34" charset="-122"/>
              </a:rPr>
              <a:t>movl</a:t>
            </a:r>
            <a:r>
              <a:rPr lang="en-US" altLang="zh-CN" sz="2000" b="1" u="none" dirty="0">
                <a:latin typeface="Calibri" panose="020F0502020204030204" pitchFamily="34" charset="0"/>
                <a:ea typeface="华文楷体" pitchFamily="2" charset="-122"/>
                <a:cs typeface="Arial Unicode MS" pitchFamily="34" charset="-122"/>
              </a:rPr>
              <a:t> $-1,%eax               #</a:t>
            </a:r>
            <a:r>
              <a:rPr lang="en-US" altLang="zh-CN" sz="2000" b="1" u="none" dirty="0" err="1">
                <a:latin typeface="Calibri" panose="020F0502020204030204" pitchFamily="34" charset="0"/>
                <a:ea typeface="华文楷体" pitchFamily="2" charset="-122"/>
                <a:cs typeface="Arial Unicode MS" pitchFamily="34" charset="-122"/>
              </a:rPr>
              <a:t>eax</a:t>
            </a:r>
            <a:r>
              <a:rPr lang="zh-CN" altLang="en-US" sz="2000" b="1" u="none" dirty="0">
                <a:latin typeface="Calibri" panose="020F0502020204030204" pitchFamily="34" charset="0"/>
                <a:ea typeface="华文楷体" pitchFamily="2" charset="-122"/>
                <a:cs typeface="Arial Unicode MS" pitchFamily="34" charset="-122"/>
              </a:rPr>
              <a:t>置为</a:t>
            </a:r>
            <a:r>
              <a:rPr lang="en-US" altLang="zh-CN" sz="2000" b="1" u="none" dirty="0">
                <a:latin typeface="Calibri" panose="020F0502020204030204" pitchFamily="34" charset="0"/>
                <a:ea typeface="华文楷体" pitchFamily="2" charset="-122"/>
                <a:cs typeface="Arial Unicode MS" pitchFamily="34" charset="-122"/>
              </a:rPr>
              <a:t>-1</a:t>
            </a:r>
            <a:r>
              <a:rPr lang="zh-CN" altLang="en-US" sz="2000" b="1" u="none" dirty="0">
                <a:latin typeface="Calibri" panose="020F0502020204030204" pitchFamily="34" charset="0"/>
                <a:ea typeface="华文楷体" pitchFamily="2" charset="-122"/>
                <a:cs typeface="Arial Unicode MS" pitchFamily="34" charset="-122"/>
              </a:rPr>
              <a:t>，表示出错</a:t>
            </a:r>
          </a:p>
        </p:txBody>
      </p:sp>
    </p:spTree>
    <p:extLst>
      <p:ext uri="{BB962C8B-B14F-4D97-AF65-F5344CB8AC3E}">
        <p14:creationId xmlns="" xmlns:p14="http://schemas.microsoft.com/office/powerpoint/2010/main" val="34394728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p:txBody>
          <a:bodyPr>
            <a:normAutofit/>
          </a:bodyPr>
          <a:lstStyle/>
          <a:p>
            <a:r>
              <a:rPr lang="zh-CN" altLang="en-US" sz="4000" dirty="0"/>
              <a:t>示例： </a:t>
            </a:r>
            <a:r>
              <a:rPr lang="en-US" altLang="zh-CN" sz="4000" dirty="0" err="1"/>
              <a:t>system_call</a:t>
            </a:r>
            <a:r>
              <a:rPr lang="zh-CN" altLang="en-US" sz="4000" dirty="0"/>
              <a:t>片段</a:t>
            </a:r>
          </a:p>
        </p:txBody>
      </p:sp>
      <p:sp>
        <p:nvSpPr>
          <p:cNvPr id="1129475" name="Rectangle 3"/>
          <p:cNvSpPr>
            <a:spLocks noGrp="1" noChangeArrowheads="1"/>
          </p:cNvSpPr>
          <p:nvPr>
            <p:ph type="body" idx="1"/>
          </p:nvPr>
        </p:nvSpPr>
        <p:spPr>
          <a:xfrm>
            <a:off x="467544" y="1556792"/>
            <a:ext cx="8291264" cy="4846320"/>
          </a:xfrm>
        </p:spPr>
        <p:txBody>
          <a:bodyPr>
            <a:normAutofit/>
          </a:bodyPr>
          <a:lstStyle/>
          <a:p>
            <a:r>
              <a:rPr lang="en-GB" altLang="zh-CN" sz="2800" b="1" dirty="0" err="1">
                <a:latin typeface="Calibri" pitchFamily="34" charset="0"/>
              </a:rPr>
              <a:t>system_call</a:t>
            </a:r>
            <a:r>
              <a:rPr lang="en-GB" altLang="zh-CN" sz="2800" b="1" dirty="0">
                <a:latin typeface="Calibri" pitchFamily="34" charset="0"/>
              </a:rPr>
              <a:t>:   </a:t>
            </a:r>
          </a:p>
          <a:p>
            <a:pPr lvl="1">
              <a:buFont typeface="Arial" charset="0"/>
              <a:buNone/>
            </a:pPr>
            <a:r>
              <a:rPr lang="en-GB" altLang="zh-CN" sz="2400" b="1" dirty="0">
                <a:latin typeface="Calibri" pitchFamily="34" charset="0"/>
              </a:rPr>
              <a:t>	</a:t>
            </a:r>
            <a:r>
              <a:rPr lang="en-GB" altLang="zh-CN" sz="2400" b="1" dirty="0" err="1">
                <a:latin typeface="Calibri" pitchFamily="34" charset="0"/>
              </a:rPr>
              <a:t>pushl</a:t>
            </a:r>
            <a:r>
              <a:rPr lang="en-GB" altLang="zh-CN" sz="2400" b="1" dirty="0">
                <a:latin typeface="Calibri" pitchFamily="34" charset="0"/>
              </a:rPr>
              <a:t> %</a:t>
            </a:r>
            <a:r>
              <a:rPr lang="en-GB" altLang="zh-CN" sz="2400" b="1" dirty="0" err="1">
                <a:latin typeface="Calibri" pitchFamily="34" charset="0"/>
              </a:rPr>
              <a:t>eax</a:t>
            </a:r>
            <a:r>
              <a:rPr lang="zh-CN" altLang="en-GB" sz="2400" b="1" dirty="0">
                <a:latin typeface="Calibri" pitchFamily="34" charset="0"/>
              </a:rPr>
              <a:t>　     </a:t>
            </a:r>
            <a:r>
              <a:rPr lang="en-GB" altLang="zh-CN" sz="2400" b="1" dirty="0">
                <a:latin typeface="Calibri" pitchFamily="34" charset="0"/>
              </a:rPr>
              <a:t># </a:t>
            </a:r>
            <a:r>
              <a:rPr lang="zh-CN" altLang="en-GB" sz="2000" b="1" dirty="0">
                <a:solidFill>
                  <a:srgbClr val="0070C0"/>
                </a:solidFill>
                <a:latin typeface="Calibri" pitchFamily="34" charset="0"/>
              </a:rPr>
              <a:t>将系统调用号压栈</a:t>
            </a:r>
            <a:endParaRPr lang="zh-CN" altLang="en-GB" sz="2400" b="1" dirty="0">
              <a:solidFill>
                <a:srgbClr val="0070C0"/>
              </a:solidFill>
              <a:latin typeface="Calibri" pitchFamily="34" charset="0"/>
            </a:endParaRPr>
          </a:p>
          <a:p>
            <a:pPr lvl="1">
              <a:buFont typeface="Arial" charset="0"/>
              <a:buNone/>
            </a:pPr>
            <a:r>
              <a:rPr lang="en-GB" altLang="zh-CN" sz="2400" b="1" dirty="0">
                <a:latin typeface="Calibri" pitchFamily="34" charset="0"/>
              </a:rPr>
              <a:t>   SAVE_ALL</a:t>
            </a:r>
          </a:p>
          <a:p>
            <a:pPr lvl="1">
              <a:buFont typeface="Arial" charset="0"/>
              <a:buNone/>
            </a:pPr>
            <a:r>
              <a:rPr lang="zh-CN" altLang="da-DK" sz="2400" b="1" dirty="0">
                <a:latin typeface="Calibri" pitchFamily="34" charset="0"/>
              </a:rPr>
              <a:t>	          </a:t>
            </a:r>
            <a:r>
              <a:rPr lang="da-DK" altLang="zh-CN" sz="2400" b="1" dirty="0">
                <a:latin typeface="Calibri" pitchFamily="34" charset="0"/>
              </a:rPr>
              <a:t>...</a:t>
            </a:r>
          </a:p>
          <a:p>
            <a:pPr lvl="1">
              <a:buFont typeface="Arial" charset="0"/>
              <a:buNone/>
            </a:pPr>
            <a:r>
              <a:rPr lang="en-GB" altLang="zh-CN" sz="2400" b="1" dirty="0">
                <a:latin typeface="Calibri" pitchFamily="34" charset="0"/>
              </a:rPr>
              <a:t>   </a:t>
            </a:r>
            <a:r>
              <a:rPr lang="en-GB" altLang="zh-CN" sz="2400" b="1" dirty="0" err="1">
                <a:latin typeface="Calibri" pitchFamily="34" charset="0"/>
              </a:rPr>
              <a:t>cmpl</a:t>
            </a:r>
            <a:r>
              <a:rPr lang="en-GB" altLang="zh-CN" sz="2400" b="1" dirty="0">
                <a:latin typeface="Calibri" pitchFamily="34" charset="0"/>
              </a:rPr>
              <a:t> $(</a:t>
            </a:r>
            <a:r>
              <a:rPr lang="en-GB" altLang="zh-CN" sz="2400" b="1" dirty="0" err="1">
                <a:latin typeface="Calibri" pitchFamily="34" charset="0"/>
              </a:rPr>
              <a:t>NR_syscalls</a:t>
            </a:r>
            <a:r>
              <a:rPr lang="en-GB" altLang="zh-CN" sz="2400" b="1" dirty="0">
                <a:latin typeface="Calibri" pitchFamily="34" charset="0"/>
              </a:rPr>
              <a:t>), %</a:t>
            </a:r>
            <a:r>
              <a:rPr lang="en-GB" altLang="zh-CN" sz="2400" b="1" dirty="0" err="1">
                <a:latin typeface="Calibri" pitchFamily="34" charset="0"/>
              </a:rPr>
              <a:t>eax</a:t>
            </a:r>
            <a:r>
              <a:rPr lang="zh-CN" altLang="en-GB" sz="2400" b="1" dirty="0">
                <a:latin typeface="Calibri" pitchFamily="34" charset="0"/>
              </a:rPr>
              <a:t>　</a:t>
            </a:r>
            <a:endParaRPr lang="en-US" altLang="zh-CN" sz="2400" b="1" dirty="0">
              <a:latin typeface="Calibri" pitchFamily="34" charset="0"/>
            </a:endParaRPr>
          </a:p>
          <a:p>
            <a:pPr lvl="1">
              <a:buFont typeface="Arial" charset="0"/>
              <a:buNone/>
            </a:pPr>
            <a:r>
              <a:rPr lang="en-US" altLang="zh-CN" b="1" dirty="0">
                <a:latin typeface="Calibri" pitchFamily="34" charset="0"/>
              </a:rPr>
              <a:t>                           </a:t>
            </a:r>
            <a:r>
              <a:rPr lang="en-GB" altLang="zh-CN" sz="2400" b="1" dirty="0">
                <a:latin typeface="Calibri" pitchFamily="34" charset="0"/>
              </a:rPr>
              <a:t># </a:t>
            </a:r>
            <a:r>
              <a:rPr lang="zh-CN" altLang="en-GB" sz="2000" b="1" dirty="0">
                <a:solidFill>
                  <a:srgbClr val="0070C0"/>
                </a:solidFill>
                <a:latin typeface="Calibri" pitchFamily="34" charset="0"/>
              </a:rPr>
              <a:t>检查</a:t>
            </a:r>
            <a:r>
              <a:rPr lang="zh-CN" altLang="en-US" sz="2000" b="1" dirty="0">
                <a:solidFill>
                  <a:srgbClr val="0070C0"/>
                </a:solidFill>
                <a:latin typeface="Calibri" pitchFamily="34" charset="0"/>
              </a:rPr>
              <a:t>是否是合法的</a:t>
            </a:r>
            <a:r>
              <a:rPr lang="zh-CN" altLang="en-GB" sz="2000" b="1" dirty="0">
                <a:solidFill>
                  <a:srgbClr val="0070C0"/>
                </a:solidFill>
                <a:latin typeface="Calibri" pitchFamily="34" charset="0"/>
              </a:rPr>
              <a:t>系统调用号</a:t>
            </a:r>
          </a:p>
          <a:p>
            <a:pPr lvl="1">
              <a:buFont typeface="Arial" charset="0"/>
              <a:buNone/>
            </a:pPr>
            <a:r>
              <a:rPr lang="en-GB" altLang="zh-CN" sz="2400" b="1" dirty="0">
                <a:latin typeface="Calibri" pitchFamily="34" charset="0"/>
              </a:rPr>
              <a:t>   </a:t>
            </a:r>
            <a:r>
              <a:rPr lang="en-GB" altLang="zh-CN" sz="2400" b="1" dirty="0" err="1">
                <a:latin typeface="Calibri" pitchFamily="34" charset="0"/>
              </a:rPr>
              <a:t>jb</a:t>
            </a:r>
            <a:r>
              <a:rPr lang="en-GB" altLang="zh-CN" sz="2400" b="1" dirty="0">
                <a:latin typeface="Calibri" pitchFamily="34" charset="0"/>
              </a:rPr>
              <a:t> </a:t>
            </a:r>
            <a:r>
              <a:rPr lang="en-GB" altLang="zh-CN" sz="2400" b="1" dirty="0" err="1">
                <a:latin typeface="Calibri" pitchFamily="34" charset="0"/>
              </a:rPr>
              <a:t>nobadsys</a:t>
            </a:r>
            <a:endParaRPr lang="zh-CN" altLang="en-GB" sz="2400" b="1" dirty="0">
              <a:latin typeface="Calibri" pitchFamily="34" charset="0"/>
            </a:endParaRPr>
          </a:p>
          <a:p>
            <a:pPr lvl="1">
              <a:buFont typeface="Arial" charset="0"/>
              <a:buNone/>
            </a:pPr>
            <a:r>
              <a:rPr lang="en-GB" altLang="zh-CN" sz="2400" b="1" dirty="0">
                <a:latin typeface="Calibri" pitchFamily="34" charset="0"/>
              </a:rPr>
              <a:t>   </a:t>
            </a:r>
            <a:r>
              <a:rPr lang="en-GB" altLang="zh-CN" sz="2400" b="1" dirty="0" err="1">
                <a:latin typeface="Calibri" pitchFamily="34" charset="0"/>
              </a:rPr>
              <a:t>movl</a:t>
            </a:r>
            <a:r>
              <a:rPr lang="en-GB" altLang="zh-CN" sz="2400" b="1" dirty="0">
                <a:latin typeface="Calibri" pitchFamily="34" charset="0"/>
              </a:rPr>
              <a:t> $(-ENOSYS), 24(%</a:t>
            </a:r>
            <a:r>
              <a:rPr lang="en-GB" altLang="zh-CN" sz="2400" b="1" dirty="0" err="1">
                <a:latin typeface="Calibri" pitchFamily="34" charset="0"/>
              </a:rPr>
              <a:t>esp</a:t>
            </a:r>
            <a:r>
              <a:rPr lang="en-GB" altLang="zh-CN" sz="2400" b="1" dirty="0">
                <a:latin typeface="Calibri" pitchFamily="34" charset="0"/>
              </a:rPr>
              <a:t>)  </a:t>
            </a:r>
          </a:p>
          <a:p>
            <a:pPr lvl="1">
              <a:buFont typeface="Arial" charset="0"/>
              <a:buNone/>
            </a:pPr>
            <a:r>
              <a:rPr lang="en-GB" altLang="zh-CN" b="1" dirty="0">
                <a:latin typeface="Calibri" pitchFamily="34" charset="0"/>
              </a:rPr>
              <a:t>                    </a:t>
            </a:r>
            <a:r>
              <a:rPr lang="en-GB" altLang="zh-CN" b="1" dirty="0" smtClean="0">
                <a:latin typeface="Calibri" pitchFamily="34" charset="0"/>
              </a:rPr>
              <a:t>  </a:t>
            </a:r>
            <a:r>
              <a:rPr lang="en-GB" altLang="zh-CN" sz="2400" b="1" dirty="0">
                <a:latin typeface="Calibri" pitchFamily="34" charset="0"/>
              </a:rPr>
              <a:t> # </a:t>
            </a:r>
            <a:r>
              <a:rPr lang="zh-CN" altLang="en-GB" sz="2000" b="1" dirty="0">
                <a:solidFill>
                  <a:srgbClr val="0070C0"/>
                </a:solidFill>
                <a:latin typeface="Calibri" pitchFamily="34" charset="0"/>
              </a:rPr>
              <a:t>堆栈中的</a:t>
            </a:r>
            <a:r>
              <a:rPr lang="en-GB" altLang="zh-CN" sz="2000" b="1" dirty="0" err="1">
                <a:solidFill>
                  <a:srgbClr val="0070C0"/>
                </a:solidFill>
                <a:latin typeface="Calibri" pitchFamily="34" charset="0"/>
              </a:rPr>
              <a:t>eax</a:t>
            </a:r>
            <a:r>
              <a:rPr lang="zh-CN" altLang="en-GB" sz="2000" b="1" dirty="0">
                <a:solidFill>
                  <a:srgbClr val="0070C0"/>
                </a:solidFill>
                <a:latin typeface="Calibri" pitchFamily="34" charset="0"/>
              </a:rPr>
              <a:t>设置为</a:t>
            </a:r>
            <a:r>
              <a:rPr lang="en-GB" altLang="zh-CN" sz="2000" b="1" dirty="0">
                <a:solidFill>
                  <a:srgbClr val="0070C0"/>
                </a:solidFill>
                <a:latin typeface="Calibri" pitchFamily="34" charset="0"/>
              </a:rPr>
              <a:t>-ENOSYS</a:t>
            </a:r>
            <a:r>
              <a:rPr lang="zh-CN" altLang="en-US" sz="2000" b="1" dirty="0">
                <a:solidFill>
                  <a:srgbClr val="0070C0"/>
                </a:solidFill>
                <a:latin typeface="Calibri" pitchFamily="34" charset="0"/>
              </a:rPr>
              <a:t>，</a:t>
            </a:r>
            <a:r>
              <a:rPr lang="zh-CN" altLang="en-GB" sz="2000" b="1" dirty="0">
                <a:solidFill>
                  <a:srgbClr val="0070C0"/>
                </a:solidFill>
                <a:latin typeface="Calibri" pitchFamily="34" charset="0"/>
              </a:rPr>
              <a:t>作为返回值</a:t>
            </a:r>
            <a:endParaRPr lang="zh-CN" altLang="en-GB" sz="2400" b="1" dirty="0">
              <a:solidFill>
                <a:srgbClr val="0070C0"/>
              </a:solidFill>
              <a:latin typeface="Calibri" pitchFamily="34" charset="0"/>
            </a:endParaRPr>
          </a:p>
          <a:p>
            <a:pPr lvl="1">
              <a:buFont typeface="Arial" charset="0"/>
              <a:buNone/>
            </a:pPr>
            <a:r>
              <a:rPr lang="en-GB" altLang="zh-CN" sz="2400" b="1" dirty="0">
                <a:latin typeface="Calibri" pitchFamily="34" charset="0"/>
              </a:rPr>
              <a:t>  </a:t>
            </a:r>
            <a:r>
              <a:rPr lang="en-GB" altLang="zh-CN" sz="2400" b="1" dirty="0" err="1">
                <a:latin typeface="Calibri" pitchFamily="34" charset="0"/>
              </a:rPr>
              <a:t>jmp</a:t>
            </a:r>
            <a:r>
              <a:rPr lang="en-GB" altLang="zh-CN" sz="2400" b="1" dirty="0">
                <a:latin typeface="Calibri" pitchFamily="34" charset="0"/>
              </a:rPr>
              <a:t> </a:t>
            </a:r>
            <a:r>
              <a:rPr lang="en-GB" altLang="zh-CN" sz="2400" b="1" dirty="0" err="1">
                <a:latin typeface="Calibri" pitchFamily="34" charset="0"/>
              </a:rPr>
              <a:t>ret_from_sys_call</a:t>
            </a:r>
            <a:r>
              <a:rPr lang="en-GB" altLang="zh-CN" sz="2400" b="1" dirty="0">
                <a:latin typeface="Calibri" pitchFamily="34" charset="0"/>
              </a:rPr>
              <a:t> </a:t>
            </a:r>
          </a:p>
        </p:txBody>
      </p:sp>
    </p:spTree>
    <p:extLst>
      <p:ext uri="{BB962C8B-B14F-4D97-AF65-F5344CB8AC3E}">
        <p14:creationId xmlns="" xmlns:p14="http://schemas.microsoft.com/office/powerpoint/2010/main" val="63561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9475">
                                            <p:txEl>
                                              <p:pRg st="1" end="1"/>
                                            </p:txEl>
                                          </p:spTgt>
                                        </p:tgtEl>
                                        <p:attrNameLst>
                                          <p:attrName>style.color</p:attrName>
                                        </p:attrNameLst>
                                      </p:cBhvr>
                                      <p:to>
                                        <a:srgbClr val="C00000"/>
                                      </p:to>
                                    </p:animClr>
                                    <p:animClr clrSpc="rgb" dir="cw">
                                      <p:cBhvr>
                                        <p:cTn id="7" dur="500" fill="hold"/>
                                        <p:tgtEl>
                                          <p:spTgt spid="1129475">
                                            <p:txEl>
                                              <p:pRg st="1" end="1"/>
                                            </p:txEl>
                                          </p:spTgt>
                                        </p:tgtEl>
                                        <p:attrNameLst>
                                          <p:attrName>fillcolor</p:attrName>
                                        </p:attrNameLst>
                                      </p:cBhvr>
                                      <p:to>
                                        <a:srgbClr val="C00000"/>
                                      </p:to>
                                    </p:animClr>
                                    <p:set>
                                      <p:cBhvr>
                                        <p:cTn id="8" dur="500" fill="hold"/>
                                        <p:tgtEl>
                                          <p:spTgt spid="1129475">
                                            <p:txEl>
                                              <p:pRg st="1" end="1"/>
                                            </p:txEl>
                                          </p:spTgt>
                                        </p:tgtEl>
                                        <p:attrNameLst>
                                          <p:attrName>fill.type</p:attrName>
                                        </p:attrNameLst>
                                      </p:cBhvr>
                                      <p:to>
                                        <p:strVal val="solid"/>
                                      </p:to>
                                    </p:set>
                                    <p:set>
                                      <p:cBhvr>
                                        <p:cTn id="9" dur="500" fill="hold"/>
                                        <p:tgtEl>
                                          <p:spTgt spid="1129475">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129475">
                                            <p:txEl>
                                              <p:pRg st="4" end="4"/>
                                            </p:txEl>
                                          </p:spTgt>
                                        </p:tgtEl>
                                        <p:attrNameLst>
                                          <p:attrName>style.color</p:attrName>
                                        </p:attrNameLst>
                                      </p:cBhvr>
                                      <p:to>
                                        <a:srgbClr val="C00000"/>
                                      </p:to>
                                    </p:animClr>
                                    <p:animClr clrSpc="rgb" dir="cw">
                                      <p:cBhvr>
                                        <p:cTn id="14" dur="500" fill="hold"/>
                                        <p:tgtEl>
                                          <p:spTgt spid="1129475">
                                            <p:txEl>
                                              <p:pRg st="4" end="4"/>
                                            </p:txEl>
                                          </p:spTgt>
                                        </p:tgtEl>
                                        <p:attrNameLst>
                                          <p:attrName>fillcolor</p:attrName>
                                        </p:attrNameLst>
                                      </p:cBhvr>
                                      <p:to>
                                        <a:srgbClr val="C00000"/>
                                      </p:to>
                                    </p:animClr>
                                    <p:set>
                                      <p:cBhvr>
                                        <p:cTn id="15" dur="500" fill="hold"/>
                                        <p:tgtEl>
                                          <p:spTgt spid="1129475">
                                            <p:txEl>
                                              <p:pRg st="4" end="4"/>
                                            </p:txEl>
                                          </p:spTgt>
                                        </p:tgtEl>
                                        <p:attrNameLst>
                                          <p:attrName>fill.type</p:attrName>
                                        </p:attrNameLst>
                                      </p:cBhvr>
                                      <p:to>
                                        <p:strVal val="solid"/>
                                      </p:to>
                                    </p:set>
                                    <p:set>
                                      <p:cBhvr>
                                        <p:cTn id="16" dur="500" fill="hold"/>
                                        <p:tgtEl>
                                          <p:spTgt spid="1129475">
                                            <p:txEl>
                                              <p:pRg st="4" end="4"/>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129475">
                                            <p:txEl>
                                              <p:pRg st="5" end="5"/>
                                            </p:txEl>
                                          </p:spTgt>
                                        </p:tgtEl>
                                        <p:attrNameLst>
                                          <p:attrName>style.color</p:attrName>
                                        </p:attrNameLst>
                                      </p:cBhvr>
                                      <p:to>
                                        <a:srgbClr val="C00000"/>
                                      </p:to>
                                    </p:animClr>
                                    <p:animClr clrSpc="rgb" dir="cw">
                                      <p:cBhvr>
                                        <p:cTn id="21" dur="500" fill="hold"/>
                                        <p:tgtEl>
                                          <p:spTgt spid="1129475">
                                            <p:txEl>
                                              <p:pRg st="5" end="5"/>
                                            </p:txEl>
                                          </p:spTgt>
                                        </p:tgtEl>
                                        <p:attrNameLst>
                                          <p:attrName>fillcolor</p:attrName>
                                        </p:attrNameLst>
                                      </p:cBhvr>
                                      <p:to>
                                        <a:srgbClr val="C00000"/>
                                      </p:to>
                                    </p:animClr>
                                    <p:set>
                                      <p:cBhvr>
                                        <p:cTn id="22" dur="500" fill="hold"/>
                                        <p:tgtEl>
                                          <p:spTgt spid="1129475">
                                            <p:txEl>
                                              <p:pRg st="5" end="5"/>
                                            </p:txEl>
                                          </p:spTgt>
                                        </p:tgtEl>
                                        <p:attrNameLst>
                                          <p:attrName>fill.type</p:attrName>
                                        </p:attrNameLst>
                                      </p:cBhvr>
                                      <p:to>
                                        <p:strVal val="solid"/>
                                      </p:to>
                                    </p:set>
                                    <p:set>
                                      <p:cBhvr>
                                        <p:cTn id="23" dur="500" fill="hold"/>
                                        <p:tgtEl>
                                          <p:spTgt spid="1129475">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normAutofit/>
          </a:bodyPr>
          <a:lstStyle/>
          <a:p>
            <a:r>
              <a:rPr lang="zh-CN" altLang="en-US" sz="4000" dirty="0"/>
              <a:t>示例： </a:t>
            </a:r>
            <a:r>
              <a:rPr lang="en-US" altLang="zh-CN" sz="4000" dirty="0" err="1"/>
              <a:t>system_call</a:t>
            </a:r>
            <a:r>
              <a:rPr lang="zh-CN" altLang="en-US" sz="4000" dirty="0"/>
              <a:t>片段（续）</a:t>
            </a:r>
          </a:p>
        </p:txBody>
      </p:sp>
      <p:sp>
        <p:nvSpPr>
          <p:cNvPr id="1133571" name="Rectangle 3"/>
          <p:cNvSpPr>
            <a:spLocks noGrp="1" noChangeArrowheads="1"/>
          </p:cNvSpPr>
          <p:nvPr>
            <p:ph type="body" idx="1"/>
          </p:nvPr>
        </p:nvSpPr>
        <p:spPr>
          <a:xfrm>
            <a:off x="683568" y="1783357"/>
            <a:ext cx="7787208" cy="4525963"/>
          </a:xfrm>
        </p:spPr>
        <p:txBody>
          <a:bodyPr/>
          <a:lstStyle/>
          <a:p>
            <a:r>
              <a:rPr lang="en-US" altLang="zh-CN" sz="2800" b="1" dirty="0" err="1">
                <a:latin typeface="Calibri" pitchFamily="34" charset="0"/>
              </a:rPr>
              <a:t>nobadsys</a:t>
            </a:r>
            <a:r>
              <a:rPr lang="en-US" altLang="zh-CN" sz="2800" b="1" dirty="0">
                <a:latin typeface="Calibri" pitchFamily="34" charset="0"/>
              </a:rPr>
              <a:t>:</a:t>
            </a:r>
          </a:p>
          <a:p>
            <a:pPr lvl="1">
              <a:buFont typeface="Arial" charset="0"/>
              <a:buNone/>
            </a:pPr>
            <a:r>
              <a:rPr lang="en-US" altLang="zh-CN" b="1" dirty="0">
                <a:latin typeface="Calibri" pitchFamily="34" charset="0"/>
              </a:rPr>
              <a:t>        …</a:t>
            </a:r>
          </a:p>
          <a:p>
            <a:pPr lvl="1">
              <a:buFont typeface="Arial" charset="0"/>
              <a:buNone/>
            </a:pPr>
            <a:r>
              <a:rPr lang="en-US" altLang="zh-CN" b="1" dirty="0">
                <a:latin typeface="Calibri" pitchFamily="34" charset="0"/>
              </a:rPr>
              <a:t> </a:t>
            </a:r>
            <a:r>
              <a:rPr lang="en-US" altLang="zh-CN" sz="2400" b="1" dirty="0">
                <a:latin typeface="Calibri" pitchFamily="34" charset="0"/>
              </a:rPr>
              <a:t>call</a:t>
            </a:r>
            <a:r>
              <a:rPr lang="zh-CN" altLang="en-US" sz="2400" b="1" dirty="0">
                <a:latin typeface="Calibri" pitchFamily="34" charset="0"/>
              </a:rPr>
              <a:t>　*</a:t>
            </a:r>
            <a:r>
              <a:rPr lang="en-US" altLang="zh-CN" sz="2400" b="1" dirty="0">
                <a:latin typeface="Calibri" pitchFamily="34" charset="0"/>
              </a:rPr>
              <a:t>SYMBOL_NAME(</a:t>
            </a:r>
            <a:r>
              <a:rPr lang="en-US" altLang="zh-CN" sz="2400" b="1" dirty="0" err="1">
                <a:latin typeface="Calibri" pitchFamily="34" charset="0"/>
              </a:rPr>
              <a:t>sys_call_table</a:t>
            </a:r>
            <a:r>
              <a:rPr lang="en-US" altLang="zh-CN" sz="2400" b="1" dirty="0">
                <a:latin typeface="Calibri" pitchFamily="34" charset="0"/>
              </a:rPr>
              <a:t>)(,%eax,4)</a:t>
            </a:r>
            <a:r>
              <a:rPr lang="en-US" altLang="zh-CN" b="1" dirty="0">
                <a:latin typeface="Calibri" pitchFamily="34" charset="0"/>
              </a:rPr>
              <a:t>   </a:t>
            </a:r>
          </a:p>
          <a:p>
            <a:pPr lvl="1">
              <a:buFont typeface="Arial" charset="0"/>
              <a:buNone/>
            </a:pPr>
            <a:r>
              <a:rPr lang="en-US" altLang="zh-CN" b="1" dirty="0">
                <a:latin typeface="Calibri" pitchFamily="34" charset="0"/>
              </a:rPr>
              <a:t>           </a:t>
            </a:r>
            <a:r>
              <a:rPr lang="en-US" altLang="zh-CN" b="1" dirty="0" smtClean="0">
                <a:latin typeface="Calibri" pitchFamily="34" charset="0"/>
              </a:rPr>
              <a:t>   </a:t>
            </a:r>
            <a:r>
              <a:rPr lang="en-US" altLang="zh-CN" b="1" dirty="0">
                <a:latin typeface="Calibri" pitchFamily="34" charset="0"/>
              </a:rPr>
              <a:t># </a:t>
            </a:r>
            <a:r>
              <a:rPr lang="zh-CN" altLang="en-US" sz="2000" b="1" dirty="0">
                <a:solidFill>
                  <a:srgbClr val="0070C0"/>
                </a:solidFill>
                <a:latin typeface="Calibri" pitchFamily="34" charset="0"/>
              </a:rPr>
              <a:t>调用系统调用表中调用号为</a:t>
            </a:r>
            <a:r>
              <a:rPr lang="en-US" altLang="zh-CN" sz="2000" b="1" dirty="0" err="1">
                <a:solidFill>
                  <a:srgbClr val="0070C0"/>
                </a:solidFill>
                <a:latin typeface="Calibri" pitchFamily="34" charset="0"/>
              </a:rPr>
              <a:t>eax</a:t>
            </a:r>
            <a:r>
              <a:rPr lang="zh-CN" altLang="en-US" sz="2000" b="1" dirty="0">
                <a:solidFill>
                  <a:srgbClr val="0070C0"/>
                </a:solidFill>
                <a:latin typeface="Calibri" pitchFamily="34" charset="0"/>
              </a:rPr>
              <a:t>的系统调用例程</a:t>
            </a:r>
          </a:p>
          <a:p>
            <a:pPr lvl="1">
              <a:buFont typeface="Arial" charset="0"/>
              <a:buNone/>
            </a:pPr>
            <a:r>
              <a:rPr lang="zh-CN" altLang="en-US" b="1" dirty="0">
                <a:latin typeface="Calibri" pitchFamily="34" charset="0"/>
              </a:rPr>
              <a:t>  </a:t>
            </a:r>
            <a:r>
              <a:rPr lang="en-US" altLang="zh-CN" sz="2400" b="1" dirty="0" err="1">
                <a:latin typeface="Calibri" pitchFamily="34" charset="0"/>
              </a:rPr>
              <a:t>movl</a:t>
            </a:r>
            <a:r>
              <a:rPr lang="en-US" altLang="zh-CN" sz="2400" b="1" dirty="0">
                <a:latin typeface="Calibri" pitchFamily="34" charset="0"/>
              </a:rPr>
              <a:t> %</a:t>
            </a:r>
            <a:r>
              <a:rPr lang="en-US" altLang="zh-CN" sz="2400" b="1" dirty="0" err="1">
                <a:latin typeface="Calibri" pitchFamily="34" charset="0"/>
              </a:rPr>
              <a:t>eax,EAX</a:t>
            </a:r>
            <a:r>
              <a:rPr lang="en-US" altLang="zh-CN" sz="2400" b="1" dirty="0">
                <a:latin typeface="Calibri" pitchFamily="34" charset="0"/>
              </a:rPr>
              <a:t>(%</a:t>
            </a:r>
            <a:r>
              <a:rPr lang="en-US" altLang="zh-CN" sz="2400" b="1" dirty="0" err="1">
                <a:latin typeface="Calibri" pitchFamily="34" charset="0"/>
              </a:rPr>
              <a:t>esp</a:t>
            </a:r>
            <a:r>
              <a:rPr lang="en-US" altLang="zh-CN" sz="2400" b="1" dirty="0">
                <a:latin typeface="Calibri" pitchFamily="34" charset="0"/>
              </a:rPr>
              <a:t>)</a:t>
            </a:r>
          </a:p>
          <a:p>
            <a:pPr lvl="1">
              <a:buFont typeface="Arial" charset="0"/>
              <a:buNone/>
            </a:pPr>
            <a:r>
              <a:rPr lang="en-US" altLang="zh-CN" b="1" dirty="0">
                <a:latin typeface="Calibri" pitchFamily="34" charset="0"/>
              </a:rPr>
              <a:t>            </a:t>
            </a:r>
            <a:r>
              <a:rPr lang="en-US" altLang="zh-CN" sz="2400" b="1" dirty="0" smtClean="0">
                <a:latin typeface="Calibri" pitchFamily="34" charset="0"/>
              </a:rPr>
              <a:t>  </a:t>
            </a:r>
            <a:r>
              <a:rPr lang="en-US" altLang="zh-CN" b="1" dirty="0">
                <a:latin typeface="Calibri" pitchFamily="34" charset="0"/>
              </a:rPr>
              <a:t># </a:t>
            </a:r>
            <a:r>
              <a:rPr lang="zh-CN" altLang="en-US" sz="2000" b="1" dirty="0">
                <a:solidFill>
                  <a:srgbClr val="0070C0"/>
                </a:solidFill>
                <a:latin typeface="Calibri" pitchFamily="34" charset="0"/>
              </a:rPr>
              <a:t>将返回值存入堆栈中</a:t>
            </a:r>
            <a:r>
              <a:rPr lang="en-US" altLang="zh-CN" sz="2000" b="1" dirty="0" err="1">
                <a:solidFill>
                  <a:srgbClr val="0070C0"/>
                </a:solidFill>
                <a:latin typeface="Calibri" pitchFamily="34" charset="0"/>
              </a:rPr>
              <a:t>eax</a:t>
            </a:r>
            <a:r>
              <a:rPr lang="zh-CN" altLang="en-US" sz="2000" b="1" dirty="0">
                <a:solidFill>
                  <a:srgbClr val="0070C0"/>
                </a:solidFill>
                <a:latin typeface="Calibri" pitchFamily="34" charset="0"/>
              </a:rPr>
              <a:t>中</a:t>
            </a:r>
          </a:p>
          <a:p>
            <a:pPr lvl="1">
              <a:buFont typeface="Arial" charset="0"/>
              <a:buNone/>
            </a:pPr>
            <a:r>
              <a:rPr lang="zh-CN" altLang="en-US" b="1" dirty="0">
                <a:latin typeface="Calibri" pitchFamily="34" charset="0"/>
              </a:rPr>
              <a:t>  </a:t>
            </a:r>
            <a:r>
              <a:rPr lang="en-US" altLang="zh-CN" sz="2400" b="1" dirty="0" err="1">
                <a:latin typeface="Calibri" pitchFamily="34" charset="0"/>
              </a:rPr>
              <a:t>jmp</a:t>
            </a:r>
            <a:r>
              <a:rPr lang="en-US" altLang="zh-CN" sz="2400" b="1" dirty="0">
                <a:latin typeface="Calibri" pitchFamily="34" charset="0"/>
              </a:rPr>
              <a:t> </a:t>
            </a:r>
            <a:r>
              <a:rPr lang="en-US" altLang="zh-CN" sz="2400" b="1" dirty="0" err="1">
                <a:latin typeface="Calibri" pitchFamily="34" charset="0"/>
              </a:rPr>
              <a:t>ret_from_sys_call</a:t>
            </a:r>
            <a:endParaRPr lang="en-US" altLang="zh-CN" b="1" dirty="0">
              <a:latin typeface="Calibri" pitchFamily="34" charset="0"/>
            </a:endParaRPr>
          </a:p>
        </p:txBody>
      </p:sp>
    </p:spTree>
    <p:extLst>
      <p:ext uri="{BB962C8B-B14F-4D97-AF65-F5344CB8AC3E}">
        <p14:creationId xmlns="" xmlns:p14="http://schemas.microsoft.com/office/powerpoint/2010/main" val="153514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33571">
                                            <p:txEl>
                                              <p:pRg st="2" end="2"/>
                                            </p:txEl>
                                          </p:spTgt>
                                        </p:tgtEl>
                                        <p:attrNameLst>
                                          <p:attrName>style.color</p:attrName>
                                        </p:attrNameLst>
                                      </p:cBhvr>
                                      <p:to>
                                        <a:srgbClr val="C00000"/>
                                      </p:to>
                                    </p:animClr>
                                    <p:animClr clrSpc="rgb" dir="cw">
                                      <p:cBhvr>
                                        <p:cTn id="7" dur="500" fill="hold"/>
                                        <p:tgtEl>
                                          <p:spTgt spid="1133571">
                                            <p:txEl>
                                              <p:pRg st="2" end="2"/>
                                            </p:txEl>
                                          </p:spTgt>
                                        </p:tgtEl>
                                        <p:attrNameLst>
                                          <p:attrName>fillcolor</p:attrName>
                                        </p:attrNameLst>
                                      </p:cBhvr>
                                      <p:to>
                                        <a:srgbClr val="C00000"/>
                                      </p:to>
                                    </p:animClr>
                                    <p:set>
                                      <p:cBhvr>
                                        <p:cTn id="8" dur="500" fill="hold"/>
                                        <p:tgtEl>
                                          <p:spTgt spid="1133571">
                                            <p:txEl>
                                              <p:pRg st="2" end="2"/>
                                            </p:txEl>
                                          </p:spTgt>
                                        </p:tgtEl>
                                        <p:attrNameLst>
                                          <p:attrName>fill.type</p:attrName>
                                        </p:attrNameLst>
                                      </p:cBhvr>
                                      <p:to>
                                        <p:strVal val="solid"/>
                                      </p:to>
                                    </p:set>
                                    <p:set>
                                      <p:cBhvr>
                                        <p:cTn id="9" dur="500" fill="hold"/>
                                        <p:tgtEl>
                                          <p:spTgt spid="1133571">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133571">
                                            <p:txEl>
                                              <p:pRg st="3" end="3"/>
                                            </p:txEl>
                                          </p:spTgt>
                                        </p:tgtEl>
                                        <p:attrNameLst>
                                          <p:attrName>style.color</p:attrName>
                                        </p:attrNameLst>
                                      </p:cBhvr>
                                      <p:to>
                                        <a:srgbClr val="C00000"/>
                                      </p:to>
                                    </p:animClr>
                                    <p:animClr clrSpc="rgb" dir="cw">
                                      <p:cBhvr>
                                        <p:cTn id="14" dur="500" fill="hold"/>
                                        <p:tgtEl>
                                          <p:spTgt spid="1133571">
                                            <p:txEl>
                                              <p:pRg st="3" end="3"/>
                                            </p:txEl>
                                          </p:spTgt>
                                        </p:tgtEl>
                                        <p:attrNameLst>
                                          <p:attrName>fillcolor</p:attrName>
                                        </p:attrNameLst>
                                      </p:cBhvr>
                                      <p:to>
                                        <a:srgbClr val="C00000"/>
                                      </p:to>
                                    </p:animClr>
                                    <p:set>
                                      <p:cBhvr>
                                        <p:cTn id="15" dur="500" fill="hold"/>
                                        <p:tgtEl>
                                          <p:spTgt spid="1133571">
                                            <p:txEl>
                                              <p:pRg st="3" end="3"/>
                                            </p:txEl>
                                          </p:spTgt>
                                        </p:tgtEl>
                                        <p:attrNameLst>
                                          <p:attrName>fill.type</p:attrName>
                                        </p:attrNameLst>
                                      </p:cBhvr>
                                      <p:to>
                                        <p:strVal val="solid"/>
                                      </p:to>
                                    </p:set>
                                    <p:set>
                                      <p:cBhvr>
                                        <p:cTn id="16" dur="500" fill="hold"/>
                                        <p:tgtEl>
                                          <p:spTgt spid="1133571">
                                            <p:txEl>
                                              <p:pRg st="3" end="3"/>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133571">
                                            <p:txEl>
                                              <p:pRg st="4" end="4"/>
                                            </p:txEl>
                                          </p:spTgt>
                                        </p:tgtEl>
                                        <p:attrNameLst>
                                          <p:attrName>style.color</p:attrName>
                                        </p:attrNameLst>
                                      </p:cBhvr>
                                      <p:to>
                                        <a:srgbClr val="C00000"/>
                                      </p:to>
                                    </p:animClr>
                                    <p:animClr clrSpc="rgb" dir="cw">
                                      <p:cBhvr>
                                        <p:cTn id="21" dur="500" fill="hold"/>
                                        <p:tgtEl>
                                          <p:spTgt spid="1133571">
                                            <p:txEl>
                                              <p:pRg st="4" end="4"/>
                                            </p:txEl>
                                          </p:spTgt>
                                        </p:tgtEl>
                                        <p:attrNameLst>
                                          <p:attrName>fillcolor</p:attrName>
                                        </p:attrNameLst>
                                      </p:cBhvr>
                                      <p:to>
                                        <a:srgbClr val="C00000"/>
                                      </p:to>
                                    </p:animClr>
                                    <p:set>
                                      <p:cBhvr>
                                        <p:cTn id="22" dur="500" fill="hold"/>
                                        <p:tgtEl>
                                          <p:spTgt spid="1133571">
                                            <p:txEl>
                                              <p:pRg st="4" end="4"/>
                                            </p:txEl>
                                          </p:spTgt>
                                        </p:tgtEl>
                                        <p:attrNameLst>
                                          <p:attrName>fill.type</p:attrName>
                                        </p:attrNameLst>
                                      </p:cBhvr>
                                      <p:to>
                                        <p:strVal val="solid"/>
                                      </p:to>
                                    </p:set>
                                    <p:set>
                                      <p:cBhvr>
                                        <p:cTn id="23" dur="500" fill="hold"/>
                                        <p:tgtEl>
                                          <p:spTgt spid="1133571">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133571">
                                            <p:txEl>
                                              <p:pRg st="5" end="5"/>
                                            </p:txEl>
                                          </p:spTgt>
                                        </p:tgtEl>
                                        <p:attrNameLst>
                                          <p:attrName>style.color</p:attrName>
                                        </p:attrNameLst>
                                      </p:cBhvr>
                                      <p:to>
                                        <a:srgbClr val="C00000"/>
                                      </p:to>
                                    </p:animClr>
                                    <p:animClr clrSpc="rgb" dir="cw">
                                      <p:cBhvr>
                                        <p:cTn id="28" dur="500" fill="hold"/>
                                        <p:tgtEl>
                                          <p:spTgt spid="1133571">
                                            <p:txEl>
                                              <p:pRg st="5" end="5"/>
                                            </p:txEl>
                                          </p:spTgt>
                                        </p:tgtEl>
                                        <p:attrNameLst>
                                          <p:attrName>fillcolor</p:attrName>
                                        </p:attrNameLst>
                                      </p:cBhvr>
                                      <p:to>
                                        <a:srgbClr val="C00000"/>
                                      </p:to>
                                    </p:animClr>
                                    <p:set>
                                      <p:cBhvr>
                                        <p:cTn id="29" dur="500" fill="hold"/>
                                        <p:tgtEl>
                                          <p:spTgt spid="1133571">
                                            <p:txEl>
                                              <p:pRg st="5" end="5"/>
                                            </p:txEl>
                                          </p:spTgt>
                                        </p:tgtEl>
                                        <p:attrNameLst>
                                          <p:attrName>fill.type</p:attrName>
                                        </p:attrNameLst>
                                      </p:cBhvr>
                                      <p:to>
                                        <p:strVal val="solid"/>
                                      </p:to>
                                    </p:set>
                                    <p:set>
                                      <p:cBhvr>
                                        <p:cTn id="30" dur="500" fill="hold"/>
                                        <p:tgtEl>
                                          <p:spTgt spid="1133571">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normAutofit/>
          </a:bodyPr>
          <a:lstStyle/>
          <a:p>
            <a:r>
              <a:rPr lang="zh-CN" altLang="en-US" sz="4000" dirty="0"/>
              <a:t>示例：</a:t>
            </a:r>
            <a:endParaRPr lang="zh-CN" altLang="zh-CN" sz="4000" dirty="0"/>
          </a:p>
        </p:txBody>
      </p:sp>
      <p:sp>
        <p:nvSpPr>
          <p:cNvPr id="1135619" name="Rectangle 3"/>
          <p:cNvSpPr>
            <a:spLocks noGrp="1" noChangeArrowheads="1"/>
          </p:cNvSpPr>
          <p:nvPr>
            <p:ph type="body" idx="1"/>
          </p:nvPr>
        </p:nvSpPr>
        <p:spPr>
          <a:xfrm>
            <a:off x="611560" y="1591816"/>
            <a:ext cx="7498080" cy="5221560"/>
          </a:xfrm>
        </p:spPr>
        <p:txBody>
          <a:bodyPr>
            <a:normAutofit lnSpcReduction="10000"/>
          </a:bodyPr>
          <a:lstStyle/>
          <a:p>
            <a:pPr marL="0" indent="0">
              <a:lnSpc>
                <a:spcPct val="90000"/>
              </a:lnSpc>
              <a:buNone/>
            </a:pPr>
            <a:r>
              <a:rPr lang="en-US" altLang="zh-CN" sz="2400" b="1" dirty="0" err="1">
                <a:latin typeface="Calibri" pitchFamily="34" charset="0"/>
              </a:rPr>
              <a:t>ret_from_sys_call</a:t>
            </a:r>
            <a:r>
              <a:rPr lang="zh-CN" altLang="en-US" sz="2400" b="1" dirty="0">
                <a:latin typeface="Calibri" pitchFamily="34" charset="0"/>
              </a:rPr>
              <a:t>：</a:t>
            </a:r>
          </a:p>
          <a:p>
            <a:pPr>
              <a:lnSpc>
                <a:spcPct val="90000"/>
              </a:lnSpc>
              <a:buFont typeface="Wingdings" pitchFamily="2" charset="2"/>
              <a:buNone/>
            </a:pPr>
            <a:r>
              <a:rPr lang="zh-CN" altLang="en-US" sz="2400" b="1" dirty="0">
                <a:latin typeface="Calibri" pitchFamily="34" charset="0"/>
              </a:rPr>
              <a:t>　</a:t>
            </a:r>
            <a:r>
              <a:rPr lang="en-US" altLang="zh-CN" sz="2400" b="1" dirty="0">
                <a:latin typeface="Calibri" pitchFamily="34" charset="0"/>
              </a:rPr>
              <a:t>cli	                       # </a:t>
            </a:r>
            <a:r>
              <a:rPr lang="zh-CN" altLang="en-US" sz="2000" b="1" dirty="0">
                <a:solidFill>
                  <a:srgbClr val="0070C0"/>
                </a:solidFill>
                <a:latin typeface="Calibri" pitchFamily="34" charset="0"/>
              </a:rPr>
              <a:t>关中断</a:t>
            </a:r>
            <a:endParaRPr lang="zh-CN" altLang="en-US" sz="2400" b="1" dirty="0">
              <a:solidFill>
                <a:srgbClr val="0070C0"/>
              </a:solidFill>
              <a:latin typeface="Calibri" pitchFamily="34" charset="0"/>
            </a:endParaRPr>
          </a:p>
          <a:p>
            <a:pPr>
              <a:lnSpc>
                <a:spcPct val="90000"/>
              </a:lnSpc>
              <a:buFont typeface="Wingdings" pitchFamily="2" charset="2"/>
              <a:buNone/>
            </a:pPr>
            <a:r>
              <a:rPr lang="zh-CN" altLang="en-US" sz="2400" b="1" dirty="0">
                <a:latin typeface="Calibri" pitchFamily="34" charset="0"/>
              </a:rPr>
              <a:t>	</a:t>
            </a:r>
            <a:r>
              <a:rPr lang="en-US" altLang="zh-CN" sz="2400" b="1" dirty="0" err="1">
                <a:latin typeface="Calibri" pitchFamily="34" charset="0"/>
              </a:rPr>
              <a:t>cmpl</a:t>
            </a:r>
            <a:r>
              <a:rPr lang="en-US" altLang="zh-CN" sz="2400" b="1" dirty="0">
                <a:latin typeface="Calibri" pitchFamily="34" charset="0"/>
              </a:rPr>
              <a:t> $0,need_resched(%</a:t>
            </a:r>
            <a:r>
              <a:rPr lang="en-US" altLang="zh-CN" sz="2400" b="1" dirty="0" err="1">
                <a:latin typeface="Calibri" pitchFamily="34" charset="0"/>
              </a:rPr>
              <a:t>ebx</a:t>
            </a:r>
            <a:r>
              <a:rPr lang="en-US" altLang="zh-CN" sz="2400" b="1" dirty="0">
                <a:latin typeface="Calibri" pitchFamily="34" charset="0"/>
              </a:rPr>
              <a:t>) </a:t>
            </a:r>
            <a:r>
              <a:rPr lang="zh-CN" altLang="en-US" sz="2400" b="1" dirty="0">
                <a:latin typeface="Calibri" pitchFamily="34" charset="0"/>
              </a:rPr>
              <a:t>　</a:t>
            </a:r>
          </a:p>
          <a:p>
            <a:pPr>
              <a:lnSpc>
                <a:spcPct val="90000"/>
              </a:lnSpc>
              <a:buFont typeface="Wingdings" pitchFamily="2" charset="2"/>
              <a:buNone/>
            </a:pPr>
            <a:r>
              <a:rPr lang="zh-CN" altLang="en-US" sz="2400" b="1" dirty="0">
                <a:latin typeface="Calibri" pitchFamily="34" charset="0"/>
              </a:rPr>
              <a:t>	</a:t>
            </a:r>
            <a:r>
              <a:rPr lang="en-US" altLang="zh-CN" sz="2400" b="1" dirty="0" err="1">
                <a:latin typeface="Calibri" pitchFamily="34" charset="0"/>
              </a:rPr>
              <a:t>jne</a:t>
            </a:r>
            <a:r>
              <a:rPr lang="en-US" altLang="zh-CN" sz="2400" b="1" dirty="0">
                <a:latin typeface="Calibri" pitchFamily="34" charset="0"/>
              </a:rPr>
              <a:t> reschedule</a:t>
            </a:r>
            <a:r>
              <a:rPr lang="zh-CN" altLang="en-US" sz="2400" b="1" dirty="0">
                <a:latin typeface="Calibri" pitchFamily="34" charset="0"/>
              </a:rPr>
              <a:t>　</a:t>
            </a:r>
            <a:endParaRPr lang="en-US" altLang="zh-CN" sz="2400" b="1" dirty="0">
              <a:latin typeface="Calibri" pitchFamily="34" charset="0"/>
            </a:endParaRPr>
          </a:p>
          <a:p>
            <a:pPr>
              <a:lnSpc>
                <a:spcPct val="90000"/>
              </a:lnSpc>
              <a:buFont typeface="Wingdings" pitchFamily="2" charset="2"/>
              <a:buNone/>
            </a:pPr>
            <a:r>
              <a:rPr lang="en-US" altLang="zh-CN" sz="2400" b="1" dirty="0">
                <a:latin typeface="Calibri" pitchFamily="34" charset="0"/>
              </a:rPr>
              <a:t>                 # </a:t>
            </a:r>
            <a:r>
              <a:rPr lang="zh-CN" altLang="en-US" sz="2000" b="1" dirty="0">
                <a:solidFill>
                  <a:srgbClr val="0070C0"/>
                </a:solidFill>
                <a:latin typeface="Calibri" pitchFamily="34" charset="0"/>
              </a:rPr>
              <a:t>如果进程描述符中的</a:t>
            </a:r>
            <a:r>
              <a:rPr lang="en-US" altLang="zh-CN" sz="2400" b="1" dirty="0" err="1">
                <a:solidFill>
                  <a:srgbClr val="0070C0"/>
                </a:solidFill>
                <a:latin typeface="Calibri" pitchFamily="34" charset="0"/>
              </a:rPr>
              <a:t>need_resched</a:t>
            </a:r>
            <a:r>
              <a:rPr lang="zh-CN" altLang="en-US" sz="2000" b="1" dirty="0">
                <a:solidFill>
                  <a:srgbClr val="0070C0"/>
                </a:solidFill>
                <a:latin typeface="Calibri" pitchFamily="34" charset="0"/>
              </a:rPr>
              <a:t>位</a:t>
            </a:r>
            <a:endParaRPr lang="en-US" altLang="zh-CN" sz="2000" b="1" dirty="0">
              <a:solidFill>
                <a:srgbClr val="0070C0"/>
              </a:solidFill>
              <a:latin typeface="Calibri" pitchFamily="34" charset="0"/>
            </a:endParaRPr>
          </a:p>
          <a:p>
            <a:pPr>
              <a:lnSpc>
                <a:spcPct val="90000"/>
              </a:lnSpc>
              <a:buFont typeface="Wingdings" pitchFamily="2" charset="2"/>
              <a:buNone/>
            </a:pPr>
            <a:r>
              <a:rPr lang="en-US" altLang="zh-CN" sz="2000" b="1" dirty="0">
                <a:latin typeface="Calibri" pitchFamily="34" charset="0"/>
              </a:rPr>
              <a:t>                    </a:t>
            </a:r>
            <a:r>
              <a:rPr lang="en-US" altLang="zh-CN" sz="2400" b="1" dirty="0">
                <a:latin typeface="Calibri" pitchFamily="34" charset="0"/>
              </a:rPr>
              <a:t># </a:t>
            </a:r>
            <a:r>
              <a:rPr lang="zh-CN" altLang="en-US" sz="2000" b="1" dirty="0">
                <a:solidFill>
                  <a:srgbClr val="0070C0"/>
                </a:solidFill>
                <a:latin typeface="Calibri" pitchFamily="34" charset="0"/>
              </a:rPr>
              <a:t>不为</a:t>
            </a:r>
            <a:r>
              <a:rPr lang="en-US" altLang="zh-CN" sz="2000" b="1" dirty="0">
                <a:solidFill>
                  <a:srgbClr val="0070C0"/>
                </a:solidFill>
                <a:latin typeface="Calibri" pitchFamily="34" charset="0"/>
              </a:rPr>
              <a:t>0</a:t>
            </a:r>
            <a:r>
              <a:rPr lang="zh-CN" altLang="en-US" sz="2000" b="1" dirty="0">
                <a:solidFill>
                  <a:srgbClr val="0070C0"/>
                </a:solidFill>
                <a:latin typeface="Calibri" pitchFamily="34" charset="0"/>
              </a:rPr>
              <a:t>，则重新调度</a:t>
            </a:r>
            <a:endParaRPr lang="zh-CN" altLang="en-US" sz="2400" b="1" dirty="0">
              <a:solidFill>
                <a:srgbClr val="0070C0"/>
              </a:solidFill>
              <a:latin typeface="Calibri" pitchFamily="34" charset="0"/>
            </a:endParaRPr>
          </a:p>
          <a:p>
            <a:pPr>
              <a:lnSpc>
                <a:spcPct val="90000"/>
              </a:lnSpc>
              <a:buFont typeface="Wingdings" pitchFamily="2" charset="2"/>
              <a:buNone/>
            </a:pPr>
            <a:r>
              <a:rPr lang="zh-CN" altLang="en-US" sz="2400" b="1" dirty="0">
                <a:latin typeface="Calibri" pitchFamily="34" charset="0"/>
              </a:rPr>
              <a:t>	</a:t>
            </a:r>
            <a:r>
              <a:rPr lang="en-US" altLang="zh-CN" sz="2400" b="1" dirty="0" err="1">
                <a:latin typeface="Calibri" pitchFamily="34" charset="0"/>
              </a:rPr>
              <a:t>cmpl</a:t>
            </a:r>
            <a:r>
              <a:rPr lang="en-US" altLang="zh-CN" sz="2400" b="1" dirty="0">
                <a:latin typeface="Calibri" pitchFamily="34" charset="0"/>
              </a:rPr>
              <a:t> $0,sigpending(%</a:t>
            </a:r>
            <a:r>
              <a:rPr lang="en-US" altLang="zh-CN" sz="2400" b="1" dirty="0" err="1">
                <a:latin typeface="Calibri" pitchFamily="34" charset="0"/>
              </a:rPr>
              <a:t>ebx</a:t>
            </a:r>
            <a:r>
              <a:rPr lang="en-US" altLang="zh-CN" sz="2400" b="1" dirty="0">
                <a:latin typeface="Calibri" pitchFamily="34" charset="0"/>
              </a:rPr>
              <a:t>)</a:t>
            </a:r>
          </a:p>
          <a:p>
            <a:pPr>
              <a:lnSpc>
                <a:spcPct val="90000"/>
              </a:lnSpc>
              <a:buFont typeface="Wingdings" pitchFamily="2" charset="2"/>
              <a:buNone/>
            </a:pPr>
            <a:r>
              <a:rPr lang="en-US" altLang="zh-CN" sz="2400" b="1" dirty="0">
                <a:latin typeface="Calibri" pitchFamily="34" charset="0"/>
              </a:rPr>
              <a:t>	</a:t>
            </a:r>
            <a:r>
              <a:rPr lang="en-US" altLang="zh-CN" sz="2400" b="1" dirty="0" err="1">
                <a:latin typeface="Calibri" pitchFamily="34" charset="0"/>
              </a:rPr>
              <a:t>jne</a:t>
            </a:r>
            <a:r>
              <a:rPr lang="en-US" altLang="zh-CN" sz="2400" b="1" dirty="0">
                <a:latin typeface="Calibri" pitchFamily="34" charset="0"/>
              </a:rPr>
              <a:t> </a:t>
            </a:r>
            <a:r>
              <a:rPr lang="en-US" altLang="zh-CN" sz="2400" b="1" dirty="0" err="1">
                <a:latin typeface="Calibri" pitchFamily="34" charset="0"/>
              </a:rPr>
              <a:t>signal_return</a:t>
            </a:r>
            <a:r>
              <a:rPr lang="en-US" altLang="zh-CN" sz="2400" b="1" dirty="0">
                <a:latin typeface="Calibri" pitchFamily="34" charset="0"/>
              </a:rPr>
              <a:t>    </a:t>
            </a:r>
          </a:p>
          <a:p>
            <a:pPr>
              <a:lnSpc>
                <a:spcPct val="90000"/>
              </a:lnSpc>
              <a:buFont typeface="Wingdings" pitchFamily="2" charset="2"/>
              <a:buNone/>
            </a:pPr>
            <a:r>
              <a:rPr lang="en-US" altLang="zh-CN" sz="2400" b="1" dirty="0">
                <a:latin typeface="Calibri" pitchFamily="34" charset="0"/>
              </a:rPr>
              <a:t>                  # </a:t>
            </a:r>
            <a:r>
              <a:rPr lang="zh-CN" altLang="en-US" sz="2000" b="1" dirty="0">
                <a:solidFill>
                  <a:srgbClr val="0070C0"/>
                </a:solidFill>
                <a:latin typeface="Calibri" pitchFamily="34" charset="0"/>
              </a:rPr>
              <a:t>若有未处理完的信号，则处理</a:t>
            </a:r>
          </a:p>
          <a:p>
            <a:pPr>
              <a:lnSpc>
                <a:spcPct val="90000"/>
              </a:lnSpc>
              <a:buFont typeface="Wingdings" pitchFamily="2" charset="2"/>
              <a:buNone/>
            </a:pPr>
            <a:endParaRPr lang="en-US" altLang="zh-CN" sz="2400" b="1" dirty="0">
              <a:latin typeface="Calibri" pitchFamily="34" charset="0"/>
            </a:endParaRPr>
          </a:p>
          <a:p>
            <a:pPr>
              <a:lnSpc>
                <a:spcPct val="90000"/>
              </a:lnSpc>
              <a:buFont typeface="Wingdings" pitchFamily="2" charset="2"/>
              <a:buNone/>
            </a:pPr>
            <a:r>
              <a:rPr lang="en-US" altLang="zh-CN" sz="2400" b="1" dirty="0" err="1">
                <a:latin typeface="Calibri" pitchFamily="34" charset="0"/>
              </a:rPr>
              <a:t>restore_all</a:t>
            </a:r>
            <a:r>
              <a:rPr lang="en-US" altLang="zh-CN" sz="2400" b="1" dirty="0">
                <a:latin typeface="Calibri" pitchFamily="34" charset="0"/>
              </a:rPr>
              <a:t>:</a:t>
            </a:r>
          </a:p>
          <a:p>
            <a:pPr>
              <a:lnSpc>
                <a:spcPct val="90000"/>
              </a:lnSpc>
              <a:buFont typeface="Wingdings" pitchFamily="2" charset="2"/>
              <a:buNone/>
            </a:pPr>
            <a:r>
              <a:rPr lang="en-US" altLang="zh-CN" sz="2400" b="1" dirty="0">
                <a:latin typeface="Calibri" pitchFamily="34" charset="0"/>
              </a:rPr>
              <a:t>	RESTORE_ALL</a:t>
            </a:r>
            <a:r>
              <a:rPr lang="zh-CN" altLang="en-US" sz="2400" b="1" dirty="0">
                <a:latin typeface="Calibri" pitchFamily="34" charset="0"/>
              </a:rPr>
              <a:t>　     </a:t>
            </a:r>
            <a:r>
              <a:rPr lang="en-US" altLang="zh-CN" sz="2400" b="1" dirty="0">
                <a:latin typeface="Calibri" pitchFamily="34" charset="0"/>
              </a:rPr>
              <a:t># </a:t>
            </a:r>
            <a:r>
              <a:rPr lang="zh-CN" altLang="en-US" sz="2000" b="1" dirty="0">
                <a:solidFill>
                  <a:srgbClr val="0070C0"/>
                </a:solidFill>
                <a:latin typeface="Calibri" pitchFamily="34" charset="0"/>
              </a:rPr>
              <a:t>堆栈弹栈，返回用户态</a:t>
            </a:r>
          </a:p>
          <a:p>
            <a:pPr>
              <a:lnSpc>
                <a:spcPct val="90000"/>
              </a:lnSpc>
              <a:buFont typeface="Wingdings" pitchFamily="2" charset="2"/>
              <a:buNone/>
            </a:pPr>
            <a:r>
              <a:rPr lang="zh-CN" altLang="en-US" sz="2400" b="1" dirty="0">
                <a:latin typeface="Calibri" pitchFamily="34" charset="0"/>
              </a:rPr>
              <a:t>	</a:t>
            </a:r>
          </a:p>
        </p:txBody>
      </p:sp>
    </p:spTree>
    <p:extLst>
      <p:ext uri="{BB962C8B-B14F-4D97-AF65-F5344CB8AC3E}">
        <p14:creationId xmlns="" xmlns:p14="http://schemas.microsoft.com/office/powerpoint/2010/main" val="270847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35619">
                                            <p:txEl>
                                              <p:pRg st="2" end="2"/>
                                            </p:txEl>
                                          </p:spTgt>
                                        </p:tgtEl>
                                        <p:attrNameLst>
                                          <p:attrName>style.color</p:attrName>
                                        </p:attrNameLst>
                                      </p:cBhvr>
                                      <p:to>
                                        <a:srgbClr val="C00000"/>
                                      </p:to>
                                    </p:animClr>
                                    <p:animClr clrSpc="rgb" dir="cw">
                                      <p:cBhvr>
                                        <p:cTn id="7" dur="500" fill="hold"/>
                                        <p:tgtEl>
                                          <p:spTgt spid="1135619">
                                            <p:txEl>
                                              <p:pRg st="2" end="2"/>
                                            </p:txEl>
                                          </p:spTgt>
                                        </p:tgtEl>
                                        <p:attrNameLst>
                                          <p:attrName>fillcolor</p:attrName>
                                        </p:attrNameLst>
                                      </p:cBhvr>
                                      <p:to>
                                        <a:srgbClr val="C00000"/>
                                      </p:to>
                                    </p:animClr>
                                    <p:set>
                                      <p:cBhvr>
                                        <p:cTn id="8" dur="500" fill="hold"/>
                                        <p:tgtEl>
                                          <p:spTgt spid="1135619">
                                            <p:txEl>
                                              <p:pRg st="2" end="2"/>
                                            </p:txEl>
                                          </p:spTgt>
                                        </p:tgtEl>
                                        <p:attrNameLst>
                                          <p:attrName>fill.type</p:attrName>
                                        </p:attrNameLst>
                                      </p:cBhvr>
                                      <p:to>
                                        <p:strVal val="solid"/>
                                      </p:to>
                                    </p:set>
                                    <p:set>
                                      <p:cBhvr>
                                        <p:cTn id="9" dur="500" fill="hold"/>
                                        <p:tgtEl>
                                          <p:spTgt spid="1135619">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135619">
                                            <p:txEl>
                                              <p:pRg st="6" end="6"/>
                                            </p:txEl>
                                          </p:spTgt>
                                        </p:tgtEl>
                                        <p:attrNameLst>
                                          <p:attrName>style.color</p:attrName>
                                        </p:attrNameLst>
                                      </p:cBhvr>
                                      <p:to>
                                        <a:srgbClr val="C00000"/>
                                      </p:to>
                                    </p:animClr>
                                    <p:animClr clrSpc="rgb" dir="cw">
                                      <p:cBhvr>
                                        <p:cTn id="14" dur="500" fill="hold"/>
                                        <p:tgtEl>
                                          <p:spTgt spid="1135619">
                                            <p:txEl>
                                              <p:pRg st="6" end="6"/>
                                            </p:txEl>
                                          </p:spTgt>
                                        </p:tgtEl>
                                        <p:attrNameLst>
                                          <p:attrName>fillcolor</p:attrName>
                                        </p:attrNameLst>
                                      </p:cBhvr>
                                      <p:to>
                                        <a:srgbClr val="C00000"/>
                                      </p:to>
                                    </p:animClr>
                                    <p:set>
                                      <p:cBhvr>
                                        <p:cTn id="15" dur="500" fill="hold"/>
                                        <p:tgtEl>
                                          <p:spTgt spid="1135619">
                                            <p:txEl>
                                              <p:pRg st="6" end="6"/>
                                            </p:txEl>
                                          </p:spTgt>
                                        </p:tgtEl>
                                        <p:attrNameLst>
                                          <p:attrName>fill.type</p:attrName>
                                        </p:attrNameLst>
                                      </p:cBhvr>
                                      <p:to>
                                        <p:strVal val="solid"/>
                                      </p:to>
                                    </p:set>
                                    <p:set>
                                      <p:cBhvr>
                                        <p:cTn id="16" dur="500" fill="hold"/>
                                        <p:tgtEl>
                                          <p:spTgt spid="1135619">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normAutofit/>
          </a:bodyPr>
          <a:lstStyle/>
          <a:p>
            <a:r>
              <a:rPr lang="zh-CN" altLang="en-US" sz="4000" dirty="0"/>
              <a:t>示例：系统调用中的参数问题</a:t>
            </a:r>
          </a:p>
        </p:txBody>
      </p:sp>
      <p:sp>
        <p:nvSpPr>
          <p:cNvPr id="1137667" name="Rectangle 3"/>
          <p:cNvSpPr>
            <a:spLocks noGrp="1" noChangeArrowheads="1"/>
          </p:cNvSpPr>
          <p:nvPr>
            <p:ph type="body" idx="1"/>
          </p:nvPr>
        </p:nvSpPr>
        <p:spPr>
          <a:xfrm>
            <a:off x="611560" y="1652736"/>
            <a:ext cx="7498080" cy="4800600"/>
          </a:xfrm>
        </p:spPr>
        <p:txBody>
          <a:bodyPr>
            <a:normAutofit/>
          </a:bodyPr>
          <a:lstStyle/>
          <a:p>
            <a:r>
              <a:rPr lang="zh-CN" altLang="en-US" sz="2400" b="1" dirty="0"/>
              <a:t>用户可能用一个指向内核地址的参数欺骗内核去读写，从而可能引起内核崩溃，因此，内核必须检查地址用户传递给内核的地址参数</a:t>
            </a:r>
          </a:p>
          <a:p>
            <a:r>
              <a:rPr lang="en-US" altLang="zh-CN" sz="2400" b="1" dirty="0"/>
              <a:t>Linux</a:t>
            </a:r>
            <a:r>
              <a:rPr lang="zh-CN" altLang="en-US" sz="2400" b="1" dirty="0"/>
              <a:t>用</a:t>
            </a:r>
            <a:r>
              <a:rPr lang="en-US" altLang="zh-CN" sz="2400" b="1" dirty="0" err="1"/>
              <a:t>verify_area</a:t>
            </a:r>
            <a:r>
              <a:rPr lang="en-US" altLang="zh-CN" sz="2400" b="1" dirty="0"/>
              <a:t>()</a:t>
            </a:r>
            <a:r>
              <a:rPr lang="zh-CN" altLang="en-US" sz="2400" b="1" dirty="0"/>
              <a:t> 验证地址参数</a:t>
            </a:r>
          </a:p>
          <a:p>
            <a:r>
              <a:rPr lang="zh-CN" altLang="en-US" sz="2400" b="1" dirty="0"/>
              <a:t>使用动态地址检查的办法处理内核中在地址参数上可能发生的</a:t>
            </a:r>
            <a:r>
              <a:rPr lang="en-US" altLang="zh-CN" sz="2400" b="1" dirty="0"/>
              <a:t>page  fault</a:t>
            </a:r>
          </a:p>
        </p:txBody>
      </p:sp>
    </p:spTree>
    <p:extLst>
      <p:ext uri="{BB962C8B-B14F-4D97-AF65-F5344CB8AC3E}">
        <p14:creationId xmlns="" xmlns:p14="http://schemas.microsoft.com/office/powerpoint/2010/main" val="31201480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sysenter</a:t>
            </a:r>
            <a:r>
              <a:rPr lang="en-US" altLang="zh-CN" dirty="0"/>
              <a:t>/</a:t>
            </a:r>
            <a:r>
              <a:rPr lang="en-US" altLang="zh-CN" dirty="0" err="1"/>
              <a:t>sysexit</a:t>
            </a:r>
            <a:r>
              <a:rPr lang="zh-CN" altLang="en-US" dirty="0"/>
              <a:t>系统调用机制</a:t>
            </a:r>
          </a:p>
        </p:txBody>
      </p:sp>
      <p:sp>
        <p:nvSpPr>
          <p:cNvPr id="3" name="内容占位符 2"/>
          <p:cNvSpPr>
            <a:spLocks noGrp="1"/>
          </p:cNvSpPr>
          <p:nvPr>
            <p:ph idx="1"/>
          </p:nvPr>
        </p:nvSpPr>
        <p:spPr>
          <a:xfrm>
            <a:off x="611560" y="1772816"/>
            <a:ext cx="7498080" cy="4475584"/>
          </a:xfrm>
        </p:spPr>
        <p:txBody>
          <a:bodyPr>
            <a:normAutofit/>
          </a:bodyPr>
          <a:lstStyle/>
          <a:p>
            <a:r>
              <a:rPr lang="en-US" altLang="zh-CN" sz="2400" b="1" dirty="0"/>
              <a:t>X86</a:t>
            </a:r>
            <a:r>
              <a:rPr lang="zh-CN" altLang="en-US" sz="2400" b="1" dirty="0"/>
              <a:t>在</a:t>
            </a:r>
            <a:r>
              <a:rPr lang="en-US" altLang="zh-CN" sz="2400" b="1" dirty="0"/>
              <a:t>PentiumII300</a:t>
            </a:r>
            <a:r>
              <a:rPr lang="zh-CN" altLang="en-US" sz="2400" b="1" dirty="0"/>
              <a:t>之后提供了</a:t>
            </a:r>
            <a:r>
              <a:rPr lang="en-US" altLang="zh-CN" sz="2400" b="1" dirty="0" err="1"/>
              <a:t>sysenter</a:t>
            </a:r>
            <a:r>
              <a:rPr lang="en-US" altLang="zh-CN" sz="2400" b="1" dirty="0"/>
              <a:t>/</a:t>
            </a:r>
            <a:r>
              <a:rPr lang="en-US" altLang="zh-CN" sz="2400" b="1" dirty="0" err="1"/>
              <a:t>sysexit</a:t>
            </a:r>
            <a:r>
              <a:rPr lang="zh-CN" altLang="en-US" sz="2400" b="1" dirty="0"/>
              <a:t>指令</a:t>
            </a:r>
            <a:endParaRPr lang="en-US" altLang="zh-CN" sz="2400" b="1" dirty="0"/>
          </a:p>
          <a:p>
            <a:r>
              <a:rPr lang="zh-CN" altLang="en-US" sz="2400" b="1" dirty="0"/>
              <a:t>为什么？</a:t>
            </a:r>
            <a:endParaRPr lang="en-US" altLang="zh-CN" sz="2400" b="1" dirty="0"/>
          </a:p>
          <a:p>
            <a:r>
              <a:rPr lang="zh-CN" altLang="en-US" sz="2400" b="1" dirty="0"/>
              <a:t>与 </a:t>
            </a:r>
            <a:r>
              <a:rPr lang="en-US" altLang="zh-CN" sz="2400" b="1" dirty="0" err="1"/>
              <a:t>int</a:t>
            </a:r>
            <a:r>
              <a:rPr lang="en-US" altLang="zh-CN" sz="2400" b="1" dirty="0"/>
              <a:t> 0x80/</a:t>
            </a:r>
            <a:r>
              <a:rPr lang="en-US" altLang="zh-CN" sz="2400" b="1" dirty="0" err="1"/>
              <a:t>iret</a:t>
            </a:r>
            <a:r>
              <a:rPr lang="zh-CN" altLang="en-US" sz="2400" b="1" dirty="0"/>
              <a:t>的不同？</a:t>
            </a:r>
          </a:p>
        </p:txBody>
      </p:sp>
    </p:spTree>
    <p:extLst>
      <p:ext uri="{BB962C8B-B14F-4D97-AF65-F5344CB8AC3E}">
        <p14:creationId xmlns="" xmlns:p14="http://schemas.microsoft.com/office/powerpoint/2010/main" val="21298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zh-CN" altLang="en-US" sz="4000" dirty="0"/>
              <a:t>一、中央处理器（</a:t>
            </a:r>
            <a:r>
              <a:rPr lang="en-US" altLang="zh-CN" sz="4000" dirty="0"/>
              <a:t>CPU</a:t>
            </a:r>
            <a:r>
              <a:rPr lang="zh-CN" altLang="en-US" sz="4000" dirty="0"/>
              <a:t>）</a:t>
            </a:r>
          </a:p>
        </p:txBody>
      </p:sp>
      <p:sp>
        <p:nvSpPr>
          <p:cNvPr id="10243" name="Rectangle 3"/>
          <p:cNvSpPr>
            <a:spLocks noGrp="1" noChangeArrowheads="1"/>
          </p:cNvSpPr>
          <p:nvPr>
            <p:ph idx="1"/>
          </p:nvPr>
        </p:nvSpPr>
        <p:spPr>
          <a:xfrm>
            <a:off x="755576" y="1652736"/>
            <a:ext cx="7498080" cy="4800600"/>
          </a:xfrm>
        </p:spPr>
        <p:txBody>
          <a:bodyPr/>
          <a:lstStyle/>
          <a:p>
            <a:r>
              <a:rPr lang="zh-CN" altLang="en-US" sz="2400" b="1" dirty="0"/>
              <a:t>处理器由运算器、控制器、一系列的寄存器以及高速缓存构成</a:t>
            </a:r>
          </a:p>
          <a:p>
            <a:endParaRPr lang="zh-CN" altLang="en-US" sz="2400" b="1" dirty="0"/>
          </a:p>
          <a:p>
            <a:r>
              <a:rPr lang="zh-CN" altLang="en-US" sz="2400" b="1" dirty="0"/>
              <a:t>两类寄存器</a:t>
            </a:r>
          </a:p>
          <a:p>
            <a:pPr lvl="1"/>
            <a:r>
              <a:rPr lang="zh-CN" altLang="en-US" sz="2400" b="1" dirty="0"/>
              <a:t>用户可见寄存器：高级语言编译器通过优化算法分配并使用之，以减少程序访问内存次数</a:t>
            </a:r>
          </a:p>
          <a:p>
            <a:pPr lvl="1"/>
            <a:r>
              <a:rPr lang="zh-CN" altLang="en-US" sz="2400" b="1" dirty="0"/>
              <a:t>控制和状态寄存器：用于控制处理器的操作</a:t>
            </a:r>
          </a:p>
          <a:p>
            <a:pPr marL="292608" lvl="1" indent="0">
              <a:buNone/>
            </a:pPr>
            <a:r>
              <a:rPr lang="zh-CN" altLang="en-US" sz="2400" b="1" dirty="0"/>
              <a:t>   </a:t>
            </a:r>
            <a:r>
              <a:rPr lang="en-US" altLang="zh-CN" sz="2400" b="1" dirty="0"/>
              <a:t>                                  </a:t>
            </a:r>
            <a:r>
              <a:rPr lang="zh-CN" altLang="en-US" sz="2400" b="1" dirty="0"/>
              <a:t>通常由操作系统代码使用</a:t>
            </a:r>
          </a:p>
        </p:txBody>
      </p:sp>
    </p:spTree>
    <p:extLst>
      <p:ext uri="{BB962C8B-B14F-4D97-AF65-F5344CB8AC3E}">
        <p14:creationId xmlns="" xmlns:p14="http://schemas.microsoft.com/office/powerpoint/2010/main" val="37468065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r>
              <a:rPr lang="zh-CN" altLang="en-US" sz="4000" dirty="0"/>
              <a:t>系统调用小结（</a:t>
            </a:r>
            <a:r>
              <a:rPr lang="en-US" altLang="zh-CN" sz="4000" dirty="0"/>
              <a:t>1</a:t>
            </a:r>
            <a:r>
              <a:rPr lang="zh-CN" altLang="en-US" sz="4000" dirty="0"/>
              <a:t>）</a:t>
            </a:r>
          </a:p>
        </p:txBody>
      </p:sp>
      <p:sp>
        <p:nvSpPr>
          <p:cNvPr id="67587" name="Rectangle 3"/>
          <p:cNvSpPr>
            <a:spLocks noGrp="1" noChangeArrowheads="1"/>
          </p:cNvSpPr>
          <p:nvPr>
            <p:ph idx="1"/>
          </p:nvPr>
        </p:nvSpPr>
        <p:spPr>
          <a:xfrm>
            <a:off x="539552" y="1652736"/>
            <a:ext cx="7498080" cy="4800600"/>
          </a:xfrm>
        </p:spPr>
        <p:txBody>
          <a:bodyPr>
            <a:normAutofit/>
          </a:bodyPr>
          <a:lstStyle/>
          <a:p>
            <a:pPr>
              <a:lnSpc>
                <a:spcPct val="110000"/>
              </a:lnSpc>
              <a:spcBef>
                <a:spcPts val="0"/>
              </a:spcBef>
            </a:pPr>
            <a:r>
              <a:rPr lang="zh-CN" altLang="en-US" sz="2400" b="1" dirty="0"/>
              <a:t>系统调用：用户在程序中调用操作系统提供的一些子功能</a:t>
            </a:r>
          </a:p>
          <a:p>
            <a:pPr>
              <a:lnSpc>
                <a:spcPct val="110000"/>
              </a:lnSpc>
              <a:spcBef>
                <a:spcPts val="0"/>
              </a:spcBef>
            </a:pPr>
            <a:endParaRPr lang="zh-CN" altLang="en-US" sz="2400" b="1" dirty="0"/>
          </a:p>
          <a:p>
            <a:pPr>
              <a:lnSpc>
                <a:spcPct val="110000"/>
              </a:lnSpc>
              <a:spcBef>
                <a:spcPts val="0"/>
              </a:spcBef>
            </a:pPr>
            <a:r>
              <a:rPr lang="zh-CN" altLang="en-US" sz="2400" b="1" dirty="0"/>
              <a:t>一种特殊的过程调用，由特殊的机器指令实现（每种机器的指令集都支持</a:t>
            </a:r>
            <a:r>
              <a:rPr lang="en-US" altLang="zh-CN" sz="2400" b="1" dirty="0"/>
              <a:t>——</a:t>
            </a:r>
            <a:r>
              <a:rPr lang="zh-CN" altLang="en-US" sz="2400" b="1" dirty="0"/>
              <a:t>访管指令）</a:t>
            </a:r>
          </a:p>
          <a:p>
            <a:pPr>
              <a:lnSpc>
                <a:spcPct val="110000"/>
              </a:lnSpc>
              <a:spcBef>
                <a:spcPts val="0"/>
              </a:spcBef>
            </a:pPr>
            <a:r>
              <a:rPr lang="zh-CN" altLang="en-US" sz="2400" b="1" dirty="0"/>
              <a:t>系统调用是操作系统提供给编程人员的唯一接口</a:t>
            </a:r>
          </a:p>
          <a:p>
            <a:pPr>
              <a:lnSpc>
                <a:spcPct val="110000"/>
              </a:lnSpc>
              <a:spcBef>
                <a:spcPts val="0"/>
              </a:spcBef>
            </a:pPr>
            <a:r>
              <a:rPr lang="en-US" altLang="zh-CN" sz="2400" b="1" dirty="0"/>
              <a:t>CPU</a:t>
            </a:r>
            <a:r>
              <a:rPr lang="zh-CN" altLang="en-US" sz="2400" b="1" dirty="0"/>
              <a:t>状态从目态转入管态</a:t>
            </a:r>
          </a:p>
          <a:p>
            <a:pPr>
              <a:lnSpc>
                <a:spcPct val="110000"/>
              </a:lnSpc>
              <a:spcBef>
                <a:spcPts val="0"/>
              </a:spcBef>
            </a:pPr>
            <a:r>
              <a:rPr lang="zh-CN" altLang="en-US" sz="2400" b="1" dirty="0"/>
              <a:t>利用系统调用，可以动态请求和释放系统资源</a:t>
            </a:r>
          </a:p>
          <a:p>
            <a:pPr marL="0" indent="0">
              <a:lnSpc>
                <a:spcPct val="110000"/>
              </a:lnSpc>
              <a:spcBef>
                <a:spcPts val="0"/>
              </a:spcBef>
              <a:buNone/>
            </a:pPr>
            <a:r>
              <a:rPr lang="zh-CN" altLang="en-US" sz="2400" b="1" dirty="0"/>
              <a:t>    完成与硬件相关的工作以及控制程序的执行等</a:t>
            </a:r>
          </a:p>
          <a:p>
            <a:pPr>
              <a:lnSpc>
                <a:spcPct val="110000"/>
              </a:lnSpc>
              <a:spcBef>
                <a:spcPts val="0"/>
              </a:spcBef>
            </a:pPr>
            <a:endParaRPr lang="zh-CN" altLang="en-US" sz="2400" b="1" dirty="0"/>
          </a:p>
          <a:p>
            <a:pPr>
              <a:lnSpc>
                <a:spcPct val="110000"/>
              </a:lnSpc>
              <a:spcBef>
                <a:spcPts val="0"/>
              </a:spcBef>
            </a:pPr>
            <a:r>
              <a:rPr lang="zh-CN" altLang="en-US" sz="2400" b="1" dirty="0"/>
              <a:t>每个操作系统都提供几百种系统调用（</a:t>
            </a:r>
            <a:r>
              <a:rPr lang="en-US" altLang="zh-CN" sz="2400" b="1" dirty="0"/>
              <a:t>POSIX</a:t>
            </a:r>
            <a:r>
              <a:rPr lang="zh-CN" altLang="en-US" sz="2400" b="1" dirty="0"/>
              <a:t>标准）</a:t>
            </a:r>
          </a:p>
        </p:txBody>
      </p:sp>
    </p:spTree>
    <p:extLst>
      <p:ext uri="{BB962C8B-B14F-4D97-AF65-F5344CB8AC3E}">
        <p14:creationId xmlns="" xmlns:p14="http://schemas.microsoft.com/office/powerpoint/2010/main" val="3767976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系统调用小结（</a:t>
            </a:r>
            <a:r>
              <a:rPr lang="en-US" altLang="zh-CN" sz="4000" dirty="0"/>
              <a:t>2</a:t>
            </a:r>
            <a:r>
              <a:rPr lang="zh-CN" altLang="en-US" sz="4000" dirty="0"/>
              <a:t>）</a:t>
            </a:r>
          </a:p>
        </p:txBody>
      </p:sp>
      <p:sp>
        <p:nvSpPr>
          <p:cNvPr id="3" name="内容占位符 2"/>
          <p:cNvSpPr>
            <a:spLocks noGrp="1"/>
          </p:cNvSpPr>
          <p:nvPr>
            <p:ph idx="1"/>
          </p:nvPr>
        </p:nvSpPr>
        <p:spPr>
          <a:xfrm>
            <a:off x="539552" y="1580728"/>
            <a:ext cx="7498080" cy="4800600"/>
          </a:xfrm>
        </p:spPr>
        <p:txBody>
          <a:bodyPr>
            <a:normAutofit/>
          </a:bodyPr>
          <a:lstStyle/>
          <a:p>
            <a:r>
              <a:rPr lang="zh-CN" altLang="en-US" sz="2400" b="1" dirty="0"/>
              <a:t>系统调用与</a:t>
            </a:r>
            <a:r>
              <a:rPr lang="en-US" altLang="zh-CN" sz="2400" b="1" dirty="0"/>
              <a:t>C</a:t>
            </a:r>
            <a:r>
              <a:rPr lang="zh-CN" altLang="en-US" sz="2400" b="1" dirty="0"/>
              <a:t>函数调用的区别？</a:t>
            </a:r>
            <a:endParaRPr lang="en-US" altLang="zh-CN" sz="2400" b="1" dirty="0"/>
          </a:p>
          <a:p>
            <a:r>
              <a:rPr lang="zh-CN" altLang="en-US" sz="2400" b="1" dirty="0"/>
              <a:t>完成系统调用机制的运行需要什么条件（准备工作）？</a:t>
            </a:r>
            <a:endParaRPr lang="en-US" altLang="zh-CN" sz="2400" b="1" dirty="0"/>
          </a:p>
          <a:p>
            <a:pPr marL="0" indent="0">
              <a:buNone/>
            </a:pPr>
            <a:r>
              <a:rPr lang="en-US" altLang="zh-CN" sz="2400" b="1" dirty="0"/>
              <a:t>     </a:t>
            </a:r>
            <a:r>
              <a:rPr lang="zh-CN" altLang="en-US" sz="2400" b="1" dirty="0"/>
              <a:t>静态  和  动态</a:t>
            </a:r>
            <a:endParaRPr lang="en-US" altLang="zh-CN" sz="2400" b="1" dirty="0"/>
          </a:p>
          <a:p>
            <a:pPr marL="0" indent="0">
              <a:buNone/>
            </a:pPr>
            <a:r>
              <a:rPr lang="en-US" altLang="zh-CN" sz="2400" b="1" dirty="0"/>
              <a:t>     </a:t>
            </a:r>
            <a:r>
              <a:rPr lang="zh-CN" altLang="en-US" sz="2400" b="1" dirty="0"/>
              <a:t>封装内核函数  →  库函数</a:t>
            </a:r>
            <a:r>
              <a:rPr lang="en-US" altLang="zh-CN" sz="2400" b="1" dirty="0"/>
              <a:t>(API)</a:t>
            </a:r>
            <a:r>
              <a:rPr lang="zh-CN" altLang="en-US" sz="2400" b="1" dirty="0"/>
              <a:t>；访管指令与陷入机制；编译器；操作系统</a:t>
            </a:r>
            <a:r>
              <a:rPr lang="en-US" altLang="zh-CN" sz="2400" b="1" dirty="0"/>
              <a:t>(</a:t>
            </a:r>
            <a:r>
              <a:rPr lang="zh-CN" altLang="en-US" sz="2400" b="1" dirty="0"/>
              <a:t>初始化、系统调用编号及参数；系统调用表</a:t>
            </a:r>
            <a:r>
              <a:rPr lang="en-US" altLang="zh-CN" sz="2400" b="1" dirty="0"/>
              <a:t>) </a:t>
            </a:r>
          </a:p>
          <a:p>
            <a:pPr marL="0" indent="0">
              <a:buNone/>
            </a:pPr>
            <a:r>
              <a:rPr lang="en-US" altLang="zh-CN" sz="2400" b="1" dirty="0"/>
              <a:t>      </a:t>
            </a:r>
            <a:r>
              <a:rPr lang="zh-CN" altLang="en-US" sz="2400" b="1" dirty="0"/>
              <a:t>陷入内核，总入口程序，保存现场（压栈），查表分派，执行返回</a:t>
            </a:r>
          </a:p>
        </p:txBody>
      </p:sp>
    </p:spTree>
    <p:extLst>
      <p:ext uri="{BB962C8B-B14F-4D97-AF65-F5344CB8AC3E}">
        <p14:creationId xmlns="" xmlns:p14="http://schemas.microsoft.com/office/powerpoint/2010/main" val="26032651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74638"/>
            <a:ext cx="7620000" cy="850106"/>
          </a:xfrm>
        </p:spPr>
        <p:txBody>
          <a:bodyPr>
            <a:normAutofit/>
          </a:bodyPr>
          <a:lstStyle/>
          <a:p>
            <a:r>
              <a:rPr lang="zh-CN" altLang="en-US" sz="4000" dirty="0">
                <a:solidFill>
                  <a:schemeClr val="accent1">
                    <a:lumMod val="75000"/>
                  </a:schemeClr>
                </a:solidFill>
                <a:latin typeface="微软雅黑" pitchFamily="34" charset="-122"/>
                <a:ea typeface="微软雅黑" pitchFamily="34" charset="-122"/>
              </a:rPr>
              <a:t>中断发生后</a:t>
            </a:r>
            <a:r>
              <a:rPr lang="en-US" altLang="zh-CN" sz="4000" dirty="0">
                <a:solidFill>
                  <a:schemeClr val="accent1">
                    <a:lumMod val="75000"/>
                  </a:schemeClr>
                </a:solidFill>
                <a:latin typeface="微软雅黑" pitchFamily="34" charset="-122"/>
                <a:ea typeface="微软雅黑" pitchFamily="34" charset="-122"/>
              </a:rPr>
              <a:t>OS</a:t>
            </a:r>
            <a:r>
              <a:rPr lang="zh-CN" altLang="en-US" sz="4000" dirty="0">
                <a:solidFill>
                  <a:schemeClr val="accent1">
                    <a:lumMod val="75000"/>
                  </a:schemeClr>
                </a:solidFill>
                <a:latin typeface="微软雅黑" pitchFamily="34" charset="-122"/>
                <a:ea typeface="微软雅黑" pitchFamily="34" charset="-122"/>
              </a:rPr>
              <a:t>低层工作步骤</a:t>
            </a:r>
          </a:p>
        </p:txBody>
      </p:sp>
      <p:sp>
        <p:nvSpPr>
          <p:cNvPr id="3" name="矩形 2"/>
          <p:cNvSpPr/>
          <p:nvPr/>
        </p:nvSpPr>
        <p:spPr>
          <a:xfrm>
            <a:off x="1043608" y="1640187"/>
            <a:ext cx="7128792" cy="3585597"/>
          </a:xfrm>
          <a:prstGeom prst="rect">
            <a:avLst/>
          </a:prstGeom>
        </p:spPr>
        <p:txBody>
          <a:bodyPr wrap="square">
            <a:spAutoFit/>
          </a:bodyPr>
          <a:lstStyle/>
          <a:p>
            <a:pPr>
              <a:spcBef>
                <a:spcPts val="600"/>
              </a:spcBef>
            </a:pPr>
            <a:r>
              <a:rPr lang="en-US" altLang="zh-CN" sz="2400" b="1" dirty="0">
                <a:latin typeface="Calibri" panose="020F0502020204030204" pitchFamily="34" charset="0"/>
                <a:ea typeface="华文楷体" panose="02010600040101010101" pitchFamily="2" charset="-122"/>
              </a:rPr>
              <a:t>1. </a:t>
            </a:r>
            <a:r>
              <a:rPr lang="zh-CN" altLang="zh-CN" sz="2400" b="1" dirty="0">
                <a:latin typeface="Calibri" panose="020F0502020204030204" pitchFamily="34" charset="0"/>
                <a:ea typeface="华文楷体" panose="02010600040101010101" pitchFamily="2" charset="-122"/>
              </a:rPr>
              <a:t>硬件压栈</a:t>
            </a:r>
            <a:r>
              <a:rPr lang="zh-CN" altLang="en-US" sz="2400" b="1" dirty="0">
                <a:latin typeface="Calibri" panose="020F0502020204030204" pitchFamily="34" charset="0"/>
                <a:ea typeface="华文楷体" panose="02010600040101010101" pitchFamily="2" charset="-122"/>
              </a:rPr>
              <a:t>：</a:t>
            </a:r>
            <a:r>
              <a:rPr lang="zh-CN" altLang="zh-CN" sz="2400" b="1" dirty="0">
                <a:latin typeface="Calibri" panose="020F0502020204030204" pitchFamily="34" charset="0"/>
                <a:ea typeface="华文楷体" panose="02010600040101010101" pitchFamily="2" charset="-122"/>
              </a:rPr>
              <a:t>程序计数器等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2. </a:t>
            </a:r>
            <a:r>
              <a:rPr lang="zh-CN" altLang="zh-CN" sz="2400" b="1" dirty="0">
                <a:latin typeface="Calibri" panose="020F0502020204030204" pitchFamily="34" charset="0"/>
                <a:ea typeface="华文楷体" panose="02010600040101010101" pitchFamily="2" charset="-122"/>
              </a:rPr>
              <a:t>硬件从中断向量装入新的程序计数器</a:t>
            </a:r>
            <a:r>
              <a:rPr lang="zh-CN" altLang="en-US" sz="2400" b="1" dirty="0">
                <a:latin typeface="Calibri" panose="020F0502020204030204" pitchFamily="34" charset="0"/>
                <a:ea typeface="华文楷体" panose="02010600040101010101" pitchFamily="2" charset="-122"/>
              </a:rPr>
              <a:t>等</a:t>
            </a:r>
            <a:r>
              <a:rPr lang="zh-CN" altLang="zh-CN" sz="2400" b="1" dirty="0">
                <a:latin typeface="Calibri" panose="020F0502020204030204" pitchFamily="34" charset="0"/>
                <a:ea typeface="华文楷体" panose="02010600040101010101" pitchFamily="2" charset="-122"/>
              </a:rPr>
              <a:t>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3. </a:t>
            </a:r>
            <a:r>
              <a:rPr lang="zh-CN" altLang="zh-CN" sz="2400" b="1" dirty="0">
                <a:latin typeface="Calibri" panose="020F0502020204030204" pitchFamily="34" charset="0"/>
                <a:ea typeface="华文楷体" panose="02010600040101010101" pitchFamily="2" charset="-122"/>
              </a:rPr>
              <a:t>汇编语言过程保存寄存器值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4. </a:t>
            </a:r>
            <a:r>
              <a:rPr lang="zh-CN" altLang="zh-CN" sz="2400" b="1" dirty="0">
                <a:latin typeface="Calibri" panose="020F0502020204030204" pitchFamily="34" charset="0"/>
                <a:ea typeface="华文楷体" panose="02010600040101010101" pitchFamily="2" charset="-122"/>
              </a:rPr>
              <a:t>汇编语言过程设置新的堆栈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5. C</a:t>
            </a:r>
            <a:r>
              <a:rPr lang="zh-CN" altLang="en-US" sz="2400" b="1" dirty="0">
                <a:latin typeface="Calibri" panose="020F0502020204030204" pitchFamily="34" charset="0"/>
                <a:ea typeface="华文楷体" panose="02010600040101010101" pitchFamily="2" charset="-122"/>
              </a:rPr>
              <a:t>语言</a:t>
            </a:r>
            <a:r>
              <a:rPr lang="zh-CN" altLang="zh-CN" sz="2400" b="1" dirty="0">
                <a:latin typeface="Calibri" panose="020F0502020204030204" pitchFamily="34" charset="0"/>
                <a:ea typeface="华文楷体" panose="02010600040101010101" pitchFamily="2" charset="-122"/>
              </a:rPr>
              <a:t>中断服务</a:t>
            </a:r>
            <a:r>
              <a:rPr lang="zh-CN" altLang="en-US" sz="2400" b="1" dirty="0">
                <a:latin typeface="Calibri" panose="020F0502020204030204" pitchFamily="34" charset="0"/>
                <a:ea typeface="华文楷体" panose="02010600040101010101" pitchFamily="2" charset="-122"/>
              </a:rPr>
              <a:t>程序</a:t>
            </a:r>
            <a:r>
              <a:rPr lang="zh-CN" altLang="zh-CN" sz="2400" b="1" dirty="0">
                <a:latin typeface="Calibri" panose="020F0502020204030204" pitchFamily="34" charset="0"/>
                <a:ea typeface="华文楷体" panose="02010600040101010101" pitchFamily="2" charset="-122"/>
              </a:rPr>
              <a:t>运行（</a:t>
            </a:r>
            <a:r>
              <a:rPr lang="zh-CN" altLang="en-US" sz="2400" b="1" dirty="0">
                <a:latin typeface="Calibri" panose="020F0502020204030204" pitchFamily="34" charset="0"/>
                <a:ea typeface="华文楷体" panose="02010600040101010101" pitchFamily="2" charset="-122"/>
              </a:rPr>
              <a:t>例：</a:t>
            </a:r>
            <a:r>
              <a:rPr lang="zh-CN" altLang="zh-CN" sz="2400" b="1" dirty="0">
                <a:latin typeface="Calibri" panose="020F0502020204030204" pitchFamily="34" charset="0"/>
                <a:ea typeface="华文楷体" panose="02010600040101010101" pitchFamily="2" charset="-122"/>
              </a:rPr>
              <a:t>读</a:t>
            </a:r>
            <a:r>
              <a:rPr lang="zh-CN" altLang="en-US" sz="2400" b="1" dirty="0">
                <a:latin typeface="Calibri" panose="020F0502020204030204" pitchFamily="34" charset="0"/>
                <a:ea typeface="华文楷体" panose="02010600040101010101" pitchFamily="2" charset="-122"/>
              </a:rPr>
              <a:t>并</a:t>
            </a:r>
            <a:r>
              <a:rPr lang="zh-CN" altLang="zh-CN" sz="2400" b="1" dirty="0">
                <a:latin typeface="Calibri" panose="020F0502020204030204" pitchFamily="34" charset="0"/>
                <a:ea typeface="华文楷体" panose="02010600040101010101" pitchFamily="2" charset="-122"/>
              </a:rPr>
              <a:t>缓冲输入）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6. </a:t>
            </a:r>
            <a:r>
              <a:rPr lang="zh-CN" altLang="en-US" sz="2400" b="1" dirty="0">
                <a:latin typeface="Calibri" panose="020F0502020204030204" pitchFamily="34" charset="0"/>
                <a:ea typeface="华文楷体" panose="02010600040101010101" pitchFamily="2" charset="-122"/>
              </a:rPr>
              <a:t>进程</a:t>
            </a:r>
            <a:r>
              <a:rPr lang="zh-CN" altLang="zh-CN" sz="2400" b="1" dirty="0">
                <a:latin typeface="Calibri" panose="020F0502020204030204" pitchFamily="34" charset="0"/>
                <a:ea typeface="华文楷体" panose="02010600040101010101" pitchFamily="2" charset="-122"/>
              </a:rPr>
              <a:t>调度程序决定下一个将运行的进程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7. C</a:t>
            </a:r>
            <a:r>
              <a:rPr lang="zh-CN" altLang="en-US" sz="2400" b="1" dirty="0">
                <a:latin typeface="Calibri" panose="020F0502020204030204" pitchFamily="34" charset="0"/>
                <a:ea typeface="华文楷体" panose="02010600040101010101" pitchFamily="2" charset="-122"/>
              </a:rPr>
              <a:t>语言</a:t>
            </a:r>
            <a:r>
              <a:rPr lang="zh-CN" altLang="zh-CN" sz="2400" b="1" dirty="0">
                <a:latin typeface="Calibri" panose="020F0502020204030204" pitchFamily="34" charset="0"/>
                <a:ea typeface="华文楷体" panose="02010600040101010101" pitchFamily="2" charset="-122"/>
              </a:rPr>
              <a:t>过程返回至汇编代码 </a:t>
            </a:r>
            <a:r>
              <a:rPr lang="en-US" altLang="zh-CN" sz="2400" b="1" dirty="0">
                <a:latin typeface="Calibri" panose="020F0502020204030204" pitchFamily="34" charset="0"/>
                <a:ea typeface="华文楷体" panose="02010600040101010101" pitchFamily="2" charset="-122"/>
              </a:rPr>
              <a:t> </a:t>
            </a:r>
            <a:endParaRPr lang="zh-CN" altLang="zh-CN" sz="2400" b="1" dirty="0">
              <a:latin typeface="Calibri" panose="020F0502020204030204" pitchFamily="34" charset="0"/>
              <a:ea typeface="华文楷体" panose="02010600040101010101" pitchFamily="2" charset="-122"/>
            </a:endParaRPr>
          </a:p>
          <a:p>
            <a:pPr>
              <a:spcBef>
                <a:spcPts val="600"/>
              </a:spcBef>
            </a:pPr>
            <a:r>
              <a:rPr lang="en-US" altLang="zh-CN" sz="2400" b="1" dirty="0">
                <a:latin typeface="Calibri" panose="020F0502020204030204" pitchFamily="34" charset="0"/>
                <a:ea typeface="华文楷体" panose="02010600040101010101" pitchFamily="2" charset="-122"/>
              </a:rPr>
              <a:t>8. </a:t>
            </a:r>
            <a:r>
              <a:rPr lang="zh-CN" altLang="zh-CN" sz="2400" b="1" dirty="0">
                <a:latin typeface="Calibri" panose="020F0502020204030204" pitchFamily="34" charset="0"/>
                <a:ea typeface="华文楷体" panose="02010600040101010101" pitchFamily="2" charset="-122"/>
              </a:rPr>
              <a:t>汇编语言过程开始运行新的当前进程</a:t>
            </a:r>
            <a:endParaRPr lang="zh-CN" altLang="en-US" sz="2400" b="1" dirty="0">
              <a:latin typeface="Calibri" panose="020F0502020204030204" pitchFamily="34" charset="0"/>
              <a:ea typeface="华文楷体" panose="02010600040101010101" pitchFamily="2" charset="-122"/>
            </a:endParaRPr>
          </a:p>
        </p:txBody>
      </p:sp>
      <p:sp>
        <p:nvSpPr>
          <p:cNvPr id="4" name="任意多边形 3"/>
          <p:cNvSpPr/>
          <p:nvPr/>
        </p:nvSpPr>
        <p:spPr>
          <a:xfrm>
            <a:off x="1403648" y="1640187"/>
            <a:ext cx="685800" cy="480053"/>
          </a:xfrm>
          <a:custGeom>
            <a:avLst/>
            <a:gdLst>
              <a:gd name="connsiteX0" fmla="*/ 144780 w 685800"/>
              <a:gd name="connsiteY0" fmla="*/ 45720 h 472440"/>
              <a:gd name="connsiteX1" fmla="*/ 106680 w 685800"/>
              <a:gd name="connsiteY1" fmla="*/ 60960 h 472440"/>
              <a:gd name="connsiteX2" fmla="*/ 83820 w 685800"/>
              <a:gd name="connsiteY2" fmla="*/ 83820 h 472440"/>
              <a:gd name="connsiteX3" fmla="*/ 60960 w 685800"/>
              <a:gd name="connsiteY3" fmla="*/ 99060 h 472440"/>
              <a:gd name="connsiteX4" fmla="*/ 30480 w 685800"/>
              <a:gd name="connsiteY4" fmla="*/ 144780 h 472440"/>
              <a:gd name="connsiteX5" fmla="*/ 15240 w 685800"/>
              <a:gd name="connsiteY5" fmla="*/ 167640 h 472440"/>
              <a:gd name="connsiteX6" fmla="*/ 7620 w 685800"/>
              <a:gd name="connsiteY6" fmla="*/ 198120 h 472440"/>
              <a:gd name="connsiteX7" fmla="*/ 0 w 685800"/>
              <a:gd name="connsiteY7" fmla="*/ 220980 h 472440"/>
              <a:gd name="connsiteX8" fmla="*/ 7620 w 685800"/>
              <a:gd name="connsiteY8" fmla="*/ 297180 h 472440"/>
              <a:gd name="connsiteX9" fmla="*/ 60960 w 685800"/>
              <a:gd name="connsiteY9" fmla="*/ 358140 h 472440"/>
              <a:gd name="connsiteX10" fmla="*/ 121920 w 685800"/>
              <a:gd name="connsiteY10" fmla="*/ 411480 h 472440"/>
              <a:gd name="connsiteX11" fmla="*/ 144780 w 685800"/>
              <a:gd name="connsiteY11" fmla="*/ 426720 h 472440"/>
              <a:gd name="connsiteX12" fmla="*/ 167640 w 685800"/>
              <a:gd name="connsiteY12" fmla="*/ 441960 h 472440"/>
              <a:gd name="connsiteX13" fmla="*/ 236220 w 685800"/>
              <a:gd name="connsiteY13" fmla="*/ 464820 h 472440"/>
              <a:gd name="connsiteX14" fmla="*/ 259080 w 685800"/>
              <a:gd name="connsiteY14" fmla="*/ 472440 h 472440"/>
              <a:gd name="connsiteX15" fmla="*/ 426720 w 685800"/>
              <a:gd name="connsiteY15" fmla="*/ 464820 h 472440"/>
              <a:gd name="connsiteX16" fmla="*/ 487680 w 685800"/>
              <a:gd name="connsiteY16" fmla="*/ 449580 h 472440"/>
              <a:gd name="connsiteX17" fmla="*/ 533400 w 685800"/>
              <a:gd name="connsiteY17" fmla="*/ 419100 h 472440"/>
              <a:gd name="connsiteX18" fmla="*/ 609600 w 685800"/>
              <a:gd name="connsiteY18" fmla="*/ 358140 h 472440"/>
              <a:gd name="connsiteX19" fmla="*/ 632460 w 685800"/>
              <a:gd name="connsiteY19" fmla="*/ 312420 h 472440"/>
              <a:gd name="connsiteX20" fmla="*/ 647700 w 685800"/>
              <a:gd name="connsiteY20" fmla="*/ 289560 h 472440"/>
              <a:gd name="connsiteX21" fmla="*/ 670560 w 685800"/>
              <a:gd name="connsiteY21" fmla="*/ 213360 h 472440"/>
              <a:gd name="connsiteX22" fmla="*/ 678180 w 685800"/>
              <a:gd name="connsiteY22" fmla="*/ 190500 h 472440"/>
              <a:gd name="connsiteX23" fmla="*/ 685800 w 685800"/>
              <a:gd name="connsiteY23" fmla="*/ 167640 h 472440"/>
              <a:gd name="connsiteX24" fmla="*/ 678180 w 685800"/>
              <a:gd name="connsiteY24" fmla="*/ 60960 h 472440"/>
              <a:gd name="connsiteX25" fmla="*/ 655320 w 685800"/>
              <a:gd name="connsiteY25" fmla="*/ 45720 h 472440"/>
              <a:gd name="connsiteX26" fmla="*/ 624840 w 685800"/>
              <a:gd name="connsiteY26" fmla="*/ 30480 h 472440"/>
              <a:gd name="connsiteX27" fmla="*/ 601980 w 685800"/>
              <a:gd name="connsiteY27" fmla="*/ 15240 h 472440"/>
              <a:gd name="connsiteX28" fmla="*/ 556260 w 685800"/>
              <a:gd name="connsiteY28" fmla="*/ 7620 h 472440"/>
              <a:gd name="connsiteX29" fmla="*/ 525780 w 685800"/>
              <a:gd name="connsiteY29" fmla="*/ 0 h 472440"/>
              <a:gd name="connsiteX30" fmla="*/ 228600 w 685800"/>
              <a:gd name="connsiteY30" fmla="*/ 15240 h 472440"/>
              <a:gd name="connsiteX31" fmla="*/ 144780 w 685800"/>
              <a:gd name="connsiteY31" fmla="*/ 45720 h 47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5800" h="472440">
                <a:moveTo>
                  <a:pt x="144780" y="45720"/>
                </a:moveTo>
                <a:cubicBezTo>
                  <a:pt x="124460" y="53340"/>
                  <a:pt x="118279" y="53711"/>
                  <a:pt x="106680" y="60960"/>
                </a:cubicBezTo>
                <a:cubicBezTo>
                  <a:pt x="97542" y="66671"/>
                  <a:pt x="92099" y="76921"/>
                  <a:pt x="83820" y="83820"/>
                </a:cubicBezTo>
                <a:cubicBezTo>
                  <a:pt x="76785" y="89683"/>
                  <a:pt x="68580" y="93980"/>
                  <a:pt x="60960" y="99060"/>
                </a:cubicBezTo>
                <a:lnTo>
                  <a:pt x="30480" y="144780"/>
                </a:lnTo>
                <a:lnTo>
                  <a:pt x="15240" y="167640"/>
                </a:lnTo>
                <a:cubicBezTo>
                  <a:pt x="12700" y="177800"/>
                  <a:pt x="10497" y="188050"/>
                  <a:pt x="7620" y="198120"/>
                </a:cubicBezTo>
                <a:cubicBezTo>
                  <a:pt x="5413" y="205843"/>
                  <a:pt x="0" y="212948"/>
                  <a:pt x="0" y="220980"/>
                </a:cubicBezTo>
                <a:cubicBezTo>
                  <a:pt x="0" y="246507"/>
                  <a:pt x="6" y="272815"/>
                  <a:pt x="7620" y="297180"/>
                </a:cubicBezTo>
                <a:cubicBezTo>
                  <a:pt x="19317" y="334612"/>
                  <a:pt x="34791" y="340694"/>
                  <a:pt x="60960" y="358140"/>
                </a:cubicBezTo>
                <a:cubicBezTo>
                  <a:pt x="86360" y="396240"/>
                  <a:pt x="68580" y="375920"/>
                  <a:pt x="121920" y="411480"/>
                </a:cubicBezTo>
                <a:lnTo>
                  <a:pt x="144780" y="426720"/>
                </a:lnTo>
                <a:cubicBezTo>
                  <a:pt x="152400" y="431800"/>
                  <a:pt x="158952" y="439064"/>
                  <a:pt x="167640" y="441960"/>
                </a:cubicBezTo>
                <a:lnTo>
                  <a:pt x="236220" y="464820"/>
                </a:lnTo>
                <a:lnTo>
                  <a:pt x="259080" y="472440"/>
                </a:lnTo>
                <a:cubicBezTo>
                  <a:pt x="314960" y="469900"/>
                  <a:pt x="371060" y="470386"/>
                  <a:pt x="426720" y="464820"/>
                </a:cubicBezTo>
                <a:cubicBezTo>
                  <a:pt x="447561" y="462736"/>
                  <a:pt x="487680" y="449580"/>
                  <a:pt x="487680" y="449580"/>
                </a:cubicBezTo>
                <a:cubicBezTo>
                  <a:pt x="502920" y="439420"/>
                  <a:pt x="517017" y="427291"/>
                  <a:pt x="533400" y="419100"/>
                </a:cubicBezTo>
                <a:cubicBezTo>
                  <a:pt x="568992" y="401304"/>
                  <a:pt x="582724" y="398454"/>
                  <a:pt x="609600" y="358140"/>
                </a:cubicBezTo>
                <a:cubicBezTo>
                  <a:pt x="653276" y="292626"/>
                  <a:pt x="600912" y="375516"/>
                  <a:pt x="632460" y="312420"/>
                </a:cubicBezTo>
                <a:cubicBezTo>
                  <a:pt x="636556" y="304229"/>
                  <a:pt x="642620" y="297180"/>
                  <a:pt x="647700" y="289560"/>
                </a:cubicBezTo>
                <a:cubicBezTo>
                  <a:pt x="659216" y="243495"/>
                  <a:pt x="652008" y="269015"/>
                  <a:pt x="670560" y="213360"/>
                </a:cubicBezTo>
                <a:lnTo>
                  <a:pt x="678180" y="190500"/>
                </a:lnTo>
                <a:lnTo>
                  <a:pt x="685800" y="167640"/>
                </a:lnTo>
                <a:cubicBezTo>
                  <a:pt x="683260" y="132080"/>
                  <a:pt x="686827" y="95546"/>
                  <a:pt x="678180" y="60960"/>
                </a:cubicBezTo>
                <a:cubicBezTo>
                  <a:pt x="675959" y="52075"/>
                  <a:pt x="663271" y="50264"/>
                  <a:pt x="655320" y="45720"/>
                </a:cubicBezTo>
                <a:cubicBezTo>
                  <a:pt x="645457" y="40084"/>
                  <a:pt x="634703" y="36116"/>
                  <a:pt x="624840" y="30480"/>
                </a:cubicBezTo>
                <a:cubicBezTo>
                  <a:pt x="616889" y="25936"/>
                  <a:pt x="610668" y="18136"/>
                  <a:pt x="601980" y="15240"/>
                </a:cubicBezTo>
                <a:cubicBezTo>
                  <a:pt x="587323" y="10354"/>
                  <a:pt x="571410" y="10650"/>
                  <a:pt x="556260" y="7620"/>
                </a:cubicBezTo>
                <a:cubicBezTo>
                  <a:pt x="545991" y="5566"/>
                  <a:pt x="535940" y="2540"/>
                  <a:pt x="525780" y="0"/>
                </a:cubicBezTo>
                <a:cubicBezTo>
                  <a:pt x="426720" y="5080"/>
                  <a:pt x="325864" y="-4213"/>
                  <a:pt x="228600" y="15240"/>
                </a:cubicBezTo>
                <a:cubicBezTo>
                  <a:pt x="185519" y="23856"/>
                  <a:pt x="165100" y="38100"/>
                  <a:pt x="144780" y="45720"/>
                </a:cubicBezTo>
                <a:close/>
              </a:path>
            </a:pathLst>
          </a:cu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03648" y="2072235"/>
            <a:ext cx="685800" cy="480053"/>
          </a:xfrm>
          <a:custGeom>
            <a:avLst/>
            <a:gdLst>
              <a:gd name="connsiteX0" fmla="*/ 144780 w 685800"/>
              <a:gd name="connsiteY0" fmla="*/ 45720 h 472440"/>
              <a:gd name="connsiteX1" fmla="*/ 106680 w 685800"/>
              <a:gd name="connsiteY1" fmla="*/ 60960 h 472440"/>
              <a:gd name="connsiteX2" fmla="*/ 83820 w 685800"/>
              <a:gd name="connsiteY2" fmla="*/ 83820 h 472440"/>
              <a:gd name="connsiteX3" fmla="*/ 60960 w 685800"/>
              <a:gd name="connsiteY3" fmla="*/ 99060 h 472440"/>
              <a:gd name="connsiteX4" fmla="*/ 30480 w 685800"/>
              <a:gd name="connsiteY4" fmla="*/ 144780 h 472440"/>
              <a:gd name="connsiteX5" fmla="*/ 15240 w 685800"/>
              <a:gd name="connsiteY5" fmla="*/ 167640 h 472440"/>
              <a:gd name="connsiteX6" fmla="*/ 7620 w 685800"/>
              <a:gd name="connsiteY6" fmla="*/ 198120 h 472440"/>
              <a:gd name="connsiteX7" fmla="*/ 0 w 685800"/>
              <a:gd name="connsiteY7" fmla="*/ 220980 h 472440"/>
              <a:gd name="connsiteX8" fmla="*/ 7620 w 685800"/>
              <a:gd name="connsiteY8" fmla="*/ 297180 h 472440"/>
              <a:gd name="connsiteX9" fmla="*/ 60960 w 685800"/>
              <a:gd name="connsiteY9" fmla="*/ 358140 h 472440"/>
              <a:gd name="connsiteX10" fmla="*/ 121920 w 685800"/>
              <a:gd name="connsiteY10" fmla="*/ 411480 h 472440"/>
              <a:gd name="connsiteX11" fmla="*/ 144780 w 685800"/>
              <a:gd name="connsiteY11" fmla="*/ 426720 h 472440"/>
              <a:gd name="connsiteX12" fmla="*/ 167640 w 685800"/>
              <a:gd name="connsiteY12" fmla="*/ 441960 h 472440"/>
              <a:gd name="connsiteX13" fmla="*/ 236220 w 685800"/>
              <a:gd name="connsiteY13" fmla="*/ 464820 h 472440"/>
              <a:gd name="connsiteX14" fmla="*/ 259080 w 685800"/>
              <a:gd name="connsiteY14" fmla="*/ 472440 h 472440"/>
              <a:gd name="connsiteX15" fmla="*/ 426720 w 685800"/>
              <a:gd name="connsiteY15" fmla="*/ 464820 h 472440"/>
              <a:gd name="connsiteX16" fmla="*/ 487680 w 685800"/>
              <a:gd name="connsiteY16" fmla="*/ 449580 h 472440"/>
              <a:gd name="connsiteX17" fmla="*/ 533400 w 685800"/>
              <a:gd name="connsiteY17" fmla="*/ 419100 h 472440"/>
              <a:gd name="connsiteX18" fmla="*/ 609600 w 685800"/>
              <a:gd name="connsiteY18" fmla="*/ 358140 h 472440"/>
              <a:gd name="connsiteX19" fmla="*/ 632460 w 685800"/>
              <a:gd name="connsiteY19" fmla="*/ 312420 h 472440"/>
              <a:gd name="connsiteX20" fmla="*/ 647700 w 685800"/>
              <a:gd name="connsiteY20" fmla="*/ 289560 h 472440"/>
              <a:gd name="connsiteX21" fmla="*/ 670560 w 685800"/>
              <a:gd name="connsiteY21" fmla="*/ 213360 h 472440"/>
              <a:gd name="connsiteX22" fmla="*/ 678180 w 685800"/>
              <a:gd name="connsiteY22" fmla="*/ 190500 h 472440"/>
              <a:gd name="connsiteX23" fmla="*/ 685800 w 685800"/>
              <a:gd name="connsiteY23" fmla="*/ 167640 h 472440"/>
              <a:gd name="connsiteX24" fmla="*/ 678180 w 685800"/>
              <a:gd name="connsiteY24" fmla="*/ 60960 h 472440"/>
              <a:gd name="connsiteX25" fmla="*/ 655320 w 685800"/>
              <a:gd name="connsiteY25" fmla="*/ 45720 h 472440"/>
              <a:gd name="connsiteX26" fmla="*/ 624840 w 685800"/>
              <a:gd name="connsiteY26" fmla="*/ 30480 h 472440"/>
              <a:gd name="connsiteX27" fmla="*/ 601980 w 685800"/>
              <a:gd name="connsiteY27" fmla="*/ 15240 h 472440"/>
              <a:gd name="connsiteX28" fmla="*/ 556260 w 685800"/>
              <a:gd name="connsiteY28" fmla="*/ 7620 h 472440"/>
              <a:gd name="connsiteX29" fmla="*/ 525780 w 685800"/>
              <a:gd name="connsiteY29" fmla="*/ 0 h 472440"/>
              <a:gd name="connsiteX30" fmla="*/ 228600 w 685800"/>
              <a:gd name="connsiteY30" fmla="*/ 15240 h 472440"/>
              <a:gd name="connsiteX31" fmla="*/ 144780 w 685800"/>
              <a:gd name="connsiteY31" fmla="*/ 45720 h 47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5800" h="472440">
                <a:moveTo>
                  <a:pt x="144780" y="45720"/>
                </a:moveTo>
                <a:cubicBezTo>
                  <a:pt x="124460" y="53340"/>
                  <a:pt x="118279" y="53711"/>
                  <a:pt x="106680" y="60960"/>
                </a:cubicBezTo>
                <a:cubicBezTo>
                  <a:pt x="97542" y="66671"/>
                  <a:pt x="92099" y="76921"/>
                  <a:pt x="83820" y="83820"/>
                </a:cubicBezTo>
                <a:cubicBezTo>
                  <a:pt x="76785" y="89683"/>
                  <a:pt x="68580" y="93980"/>
                  <a:pt x="60960" y="99060"/>
                </a:cubicBezTo>
                <a:lnTo>
                  <a:pt x="30480" y="144780"/>
                </a:lnTo>
                <a:lnTo>
                  <a:pt x="15240" y="167640"/>
                </a:lnTo>
                <a:cubicBezTo>
                  <a:pt x="12700" y="177800"/>
                  <a:pt x="10497" y="188050"/>
                  <a:pt x="7620" y="198120"/>
                </a:cubicBezTo>
                <a:cubicBezTo>
                  <a:pt x="5413" y="205843"/>
                  <a:pt x="0" y="212948"/>
                  <a:pt x="0" y="220980"/>
                </a:cubicBezTo>
                <a:cubicBezTo>
                  <a:pt x="0" y="246507"/>
                  <a:pt x="6" y="272815"/>
                  <a:pt x="7620" y="297180"/>
                </a:cubicBezTo>
                <a:cubicBezTo>
                  <a:pt x="19317" y="334612"/>
                  <a:pt x="34791" y="340694"/>
                  <a:pt x="60960" y="358140"/>
                </a:cubicBezTo>
                <a:cubicBezTo>
                  <a:pt x="86360" y="396240"/>
                  <a:pt x="68580" y="375920"/>
                  <a:pt x="121920" y="411480"/>
                </a:cubicBezTo>
                <a:lnTo>
                  <a:pt x="144780" y="426720"/>
                </a:lnTo>
                <a:cubicBezTo>
                  <a:pt x="152400" y="431800"/>
                  <a:pt x="158952" y="439064"/>
                  <a:pt x="167640" y="441960"/>
                </a:cubicBezTo>
                <a:lnTo>
                  <a:pt x="236220" y="464820"/>
                </a:lnTo>
                <a:lnTo>
                  <a:pt x="259080" y="472440"/>
                </a:lnTo>
                <a:cubicBezTo>
                  <a:pt x="314960" y="469900"/>
                  <a:pt x="371060" y="470386"/>
                  <a:pt x="426720" y="464820"/>
                </a:cubicBezTo>
                <a:cubicBezTo>
                  <a:pt x="447561" y="462736"/>
                  <a:pt x="487680" y="449580"/>
                  <a:pt x="487680" y="449580"/>
                </a:cubicBezTo>
                <a:cubicBezTo>
                  <a:pt x="502920" y="439420"/>
                  <a:pt x="517017" y="427291"/>
                  <a:pt x="533400" y="419100"/>
                </a:cubicBezTo>
                <a:cubicBezTo>
                  <a:pt x="568992" y="401304"/>
                  <a:pt x="582724" y="398454"/>
                  <a:pt x="609600" y="358140"/>
                </a:cubicBezTo>
                <a:cubicBezTo>
                  <a:pt x="653276" y="292626"/>
                  <a:pt x="600912" y="375516"/>
                  <a:pt x="632460" y="312420"/>
                </a:cubicBezTo>
                <a:cubicBezTo>
                  <a:pt x="636556" y="304229"/>
                  <a:pt x="642620" y="297180"/>
                  <a:pt x="647700" y="289560"/>
                </a:cubicBezTo>
                <a:cubicBezTo>
                  <a:pt x="659216" y="243495"/>
                  <a:pt x="652008" y="269015"/>
                  <a:pt x="670560" y="213360"/>
                </a:cubicBezTo>
                <a:lnTo>
                  <a:pt x="678180" y="190500"/>
                </a:lnTo>
                <a:lnTo>
                  <a:pt x="685800" y="167640"/>
                </a:lnTo>
                <a:cubicBezTo>
                  <a:pt x="683260" y="132080"/>
                  <a:pt x="686827" y="95546"/>
                  <a:pt x="678180" y="60960"/>
                </a:cubicBezTo>
                <a:cubicBezTo>
                  <a:pt x="675959" y="52075"/>
                  <a:pt x="663271" y="50264"/>
                  <a:pt x="655320" y="45720"/>
                </a:cubicBezTo>
                <a:cubicBezTo>
                  <a:pt x="645457" y="40084"/>
                  <a:pt x="634703" y="36116"/>
                  <a:pt x="624840" y="30480"/>
                </a:cubicBezTo>
                <a:cubicBezTo>
                  <a:pt x="616889" y="25936"/>
                  <a:pt x="610668" y="18136"/>
                  <a:pt x="601980" y="15240"/>
                </a:cubicBezTo>
                <a:cubicBezTo>
                  <a:pt x="587323" y="10354"/>
                  <a:pt x="571410" y="10650"/>
                  <a:pt x="556260" y="7620"/>
                </a:cubicBezTo>
                <a:cubicBezTo>
                  <a:pt x="545991" y="5566"/>
                  <a:pt x="535940" y="2540"/>
                  <a:pt x="525780" y="0"/>
                </a:cubicBezTo>
                <a:cubicBezTo>
                  <a:pt x="426720" y="5080"/>
                  <a:pt x="325864" y="-4213"/>
                  <a:pt x="228600" y="15240"/>
                </a:cubicBezTo>
                <a:cubicBezTo>
                  <a:pt x="185519" y="23856"/>
                  <a:pt x="165100" y="38100"/>
                  <a:pt x="144780" y="45720"/>
                </a:cubicBezTo>
                <a:close/>
              </a:path>
            </a:pathLst>
          </a:cu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1360835" y="2581053"/>
            <a:ext cx="1987029" cy="363527"/>
          </a:xfrm>
          <a:custGeom>
            <a:avLst/>
            <a:gdLst>
              <a:gd name="connsiteX0" fmla="*/ 56481 w 1284989"/>
              <a:gd name="connsiteY0" fmla="*/ 68278 h 272645"/>
              <a:gd name="connsiteX1" fmla="*/ 125061 w 1284989"/>
              <a:gd name="connsiteY1" fmla="*/ 251158 h 272645"/>
              <a:gd name="connsiteX2" fmla="*/ 1161381 w 1284989"/>
              <a:gd name="connsiteY2" fmla="*/ 243538 h 272645"/>
              <a:gd name="connsiteX3" fmla="*/ 1275681 w 1284989"/>
              <a:gd name="connsiteY3" fmla="*/ 22558 h 272645"/>
              <a:gd name="connsiteX4" fmla="*/ 1252821 w 1284989"/>
              <a:gd name="connsiteY4" fmla="*/ 7318 h 27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989" h="272645">
                <a:moveTo>
                  <a:pt x="56481" y="68278"/>
                </a:moveTo>
                <a:cubicBezTo>
                  <a:pt x="-1304" y="145113"/>
                  <a:pt x="-59089" y="221948"/>
                  <a:pt x="125061" y="251158"/>
                </a:cubicBezTo>
                <a:cubicBezTo>
                  <a:pt x="309211" y="280368"/>
                  <a:pt x="969611" y="281638"/>
                  <a:pt x="1161381" y="243538"/>
                </a:cubicBezTo>
                <a:cubicBezTo>
                  <a:pt x="1353151" y="205438"/>
                  <a:pt x="1260441" y="61928"/>
                  <a:pt x="1275681" y="22558"/>
                </a:cubicBezTo>
                <a:cubicBezTo>
                  <a:pt x="1290921" y="-16812"/>
                  <a:pt x="1252821" y="7318"/>
                  <a:pt x="1252821" y="7318"/>
                </a:cubicBezTo>
              </a:path>
            </a:pathLst>
          </a:cu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392384" y="3026527"/>
            <a:ext cx="1955480" cy="363527"/>
          </a:xfrm>
          <a:custGeom>
            <a:avLst/>
            <a:gdLst>
              <a:gd name="connsiteX0" fmla="*/ 56481 w 1284989"/>
              <a:gd name="connsiteY0" fmla="*/ 68278 h 272645"/>
              <a:gd name="connsiteX1" fmla="*/ 125061 w 1284989"/>
              <a:gd name="connsiteY1" fmla="*/ 251158 h 272645"/>
              <a:gd name="connsiteX2" fmla="*/ 1161381 w 1284989"/>
              <a:gd name="connsiteY2" fmla="*/ 243538 h 272645"/>
              <a:gd name="connsiteX3" fmla="*/ 1275681 w 1284989"/>
              <a:gd name="connsiteY3" fmla="*/ 22558 h 272645"/>
              <a:gd name="connsiteX4" fmla="*/ 1252821 w 1284989"/>
              <a:gd name="connsiteY4" fmla="*/ 7318 h 27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989" h="272645">
                <a:moveTo>
                  <a:pt x="56481" y="68278"/>
                </a:moveTo>
                <a:cubicBezTo>
                  <a:pt x="-1304" y="145113"/>
                  <a:pt x="-59089" y="221948"/>
                  <a:pt x="125061" y="251158"/>
                </a:cubicBezTo>
                <a:cubicBezTo>
                  <a:pt x="309211" y="280368"/>
                  <a:pt x="969611" y="281638"/>
                  <a:pt x="1161381" y="243538"/>
                </a:cubicBezTo>
                <a:cubicBezTo>
                  <a:pt x="1353151" y="205438"/>
                  <a:pt x="1260441" y="61928"/>
                  <a:pt x="1275681" y="22558"/>
                </a:cubicBezTo>
                <a:cubicBezTo>
                  <a:pt x="1290921" y="-16812"/>
                  <a:pt x="1252821" y="7318"/>
                  <a:pt x="1252821" y="7318"/>
                </a:cubicBezTo>
              </a:path>
            </a:pathLst>
          </a:cu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395864" y="3783928"/>
            <a:ext cx="2636076" cy="58615"/>
          </a:xfrm>
          <a:custGeom>
            <a:avLst/>
            <a:gdLst>
              <a:gd name="connsiteX0" fmla="*/ 0 w 2139461"/>
              <a:gd name="connsiteY0" fmla="*/ 5861 h 87923"/>
              <a:gd name="connsiteX1" fmla="*/ 29307 w 2139461"/>
              <a:gd name="connsiteY1" fmla="*/ 23446 h 87923"/>
              <a:gd name="connsiteX2" fmla="*/ 46892 w 2139461"/>
              <a:gd name="connsiteY2" fmla="*/ 29307 h 87923"/>
              <a:gd name="connsiteX3" fmla="*/ 64477 w 2139461"/>
              <a:gd name="connsiteY3" fmla="*/ 41030 h 87923"/>
              <a:gd name="connsiteX4" fmla="*/ 76200 w 2139461"/>
              <a:gd name="connsiteY4" fmla="*/ 52754 h 87923"/>
              <a:gd name="connsiteX5" fmla="*/ 105507 w 2139461"/>
              <a:gd name="connsiteY5" fmla="*/ 58615 h 87923"/>
              <a:gd name="connsiteX6" fmla="*/ 211015 w 2139461"/>
              <a:gd name="connsiteY6" fmla="*/ 52754 h 87923"/>
              <a:gd name="connsiteX7" fmla="*/ 228600 w 2139461"/>
              <a:gd name="connsiteY7" fmla="*/ 46892 h 87923"/>
              <a:gd name="connsiteX8" fmla="*/ 246184 w 2139461"/>
              <a:gd name="connsiteY8" fmla="*/ 29307 h 87923"/>
              <a:gd name="connsiteX9" fmla="*/ 263769 w 2139461"/>
              <a:gd name="connsiteY9" fmla="*/ 17584 h 87923"/>
              <a:gd name="connsiteX10" fmla="*/ 293077 w 2139461"/>
              <a:gd name="connsiteY10" fmla="*/ 23446 h 87923"/>
              <a:gd name="connsiteX11" fmla="*/ 328246 w 2139461"/>
              <a:gd name="connsiteY11" fmla="*/ 52754 h 87923"/>
              <a:gd name="connsiteX12" fmla="*/ 386861 w 2139461"/>
              <a:gd name="connsiteY12" fmla="*/ 64477 h 87923"/>
              <a:gd name="connsiteX13" fmla="*/ 474784 w 2139461"/>
              <a:gd name="connsiteY13" fmla="*/ 58615 h 87923"/>
              <a:gd name="connsiteX14" fmla="*/ 509954 w 2139461"/>
              <a:gd name="connsiteY14" fmla="*/ 29307 h 87923"/>
              <a:gd name="connsiteX15" fmla="*/ 545123 w 2139461"/>
              <a:gd name="connsiteY15" fmla="*/ 11723 h 87923"/>
              <a:gd name="connsiteX16" fmla="*/ 562707 w 2139461"/>
              <a:gd name="connsiteY16" fmla="*/ 23446 h 87923"/>
              <a:gd name="connsiteX17" fmla="*/ 592015 w 2139461"/>
              <a:gd name="connsiteY17" fmla="*/ 29307 h 87923"/>
              <a:gd name="connsiteX18" fmla="*/ 609600 w 2139461"/>
              <a:gd name="connsiteY18" fmla="*/ 35169 h 87923"/>
              <a:gd name="connsiteX19" fmla="*/ 638907 w 2139461"/>
              <a:gd name="connsiteY19" fmla="*/ 64477 h 87923"/>
              <a:gd name="connsiteX20" fmla="*/ 685800 w 2139461"/>
              <a:gd name="connsiteY20" fmla="*/ 76200 h 87923"/>
              <a:gd name="connsiteX21" fmla="*/ 773723 w 2139461"/>
              <a:gd name="connsiteY21" fmla="*/ 70338 h 87923"/>
              <a:gd name="connsiteX22" fmla="*/ 791307 w 2139461"/>
              <a:gd name="connsiteY22" fmla="*/ 64477 h 87923"/>
              <a:gd name="connsiteX23" fmla="*/ 803031 w 2139461"/>
              <a:gd name="connsiteY23" fmla="*/ 52754 h 87923"/>
              <a:gd name="connsiteX24" fmla="*/ 838200 w 2139461"/>
              <a:gd name="connsiteY24" fmla="*/ 29307 h 87923"/>
              <a:gd name="connsiteX25" fmla="*/ 855784 w 2139461"/>
              <a:gd name="connsiteY25" fmla="*/ 35169 h 87923"/>
              <a:gd name="connsiteX26" fmla="*/ 896815 w 2139461"/>
              <a:gd name="connsiteY26" fmla="*/ 58615 h 87923"/>
              <a:gd name="connsiteX27" fmla="*/ 931984 w 2139461"/>
              <a:gd name="connsiteY27" fmla="*/ 64477 h 87923"/>
              <a:gd name="connsiteX28" fmla="*/ 1025769 w 2139461"/>
              <a:gd name="connsiteY28" fmla="*/ 58615 h 87923"/>
              <a:gd name="connsiteX29" fmla="*/ 1043354 w 2139461"/>
              <a:gd name="connsiteY29" fmla="*/ 52754 h 87923"/>
              <a:gd name="connsiteX30" fmla="*/ 1055077 w 2139461"/>
              <a:gd name="connsiteY30" fmla="*/ 41030 h 87923"/>
              <a:gd name="connsiteX31" fmla="*/ 1090246 w 2139461"/>
              <a:gd name="connsiteY31" fmla="*/ 17584 h 87923"/>
              <a:gd name="connsiteX32" fmla="*/ 1101969 w 2139461"/>
              <a:gd name="connsiteY32" fmla="*/ 0 h 87923"/>
              <a:gd name="connsiteX33" fmla="*/ 1119554 w 2139461"/>
              <a:gd name="connsiteY33" fmla="*/ 17584 h 87923"/>
              <a:gd name="connsiteX34" fmla="*/ 1137138 w 2139461"/>
              <a:gd name="connsiteY34" fmla="*/ 52754 h 87923"/>
              <a:gd name="connsiteX35" fmla="*/ 1160584 w 2139461"/>
              <a:gd name="connsiteY35" fmla="*/ 58615 h 87923"/>
              <a:gd name="connsiteX36" fmla="*/ 1178169 w 2139461"/>
              <a:gd name="connsiteY36" fmla="*/ 64477 h 87923"/>
              <a:gd name="connsiteX37" fmla="*/ 1219200 w 2139461"/>
              <a:gd name="connsiteY37" fmla="*/ 76200 h 87923"/>
              <a:gd name="connsiteX38" fmla="*/ 1330569 w 2139461"/>
              <a:gd name="connsiteY38" fmla="*/ 70338 h 87923"/>
              <a:gd name="connsiteX39" fmla="*/ 1348154 w 2139461"/>
              <a:gd name="connsiteY39" fmla="*/ 64477 h 87923"/>
              <a:gd name="connsiteX40" fmla="*/ 1377461 w 2139461"/>
              <a:gd name="connsiteY40" fmla="*/ 41030 h 87923"/>
              <a:gd name="connsiteX41" fmla="*/ 1412631 w 2139461"/>
              <a:gd name="connsiteY41" fmla="*/ 52754 h 87923"/>
              <a:gd name="connsiteX42" fmla="*/ 1436077 w 2139461"/>
              <a:gd name="connsiteY42" fmla="*/ 64477 h 87923"/>
              <a:gd name="connsiteX43" fmla="*/ 1471246 w 2139461"/>
              <a:gd name="connsiteY43" fmla="*/ 76200 h 87923"/>
              <a:gd name="connsiteX44" fmla="*/ 1559169 w 2139461"/>
              <a:gd name="connsiteY44" fmla="*/ 70338 h 87923"/>
              <a:gd name="connsiteX45" fmla="*/ 1594338 w 2139461"/>
              <a:gd name="connsiteY45" fmla="*/ 41030 h 87923"/>
              <a:gd name="connsiteX46" fmla="*/ 1629507 w 2139461"/>
              <a:gd name="connsiteY46" fmla="*/ 23446 h 87923"/>
              <a:gd name="connsiteX47" fmla="*/ 1647092 w 2139461"/>
              <a:gd name="connsiteY47" fmla="*/ 29307 h 87923"/>
              <a:gd name="connsiteX48" fmla="*/ 1676400 w 2139461"/>
              <a:gd name="connsiteY48" fmla="*/ 58615 h 87923"/>
              <a:gd name="connsiteX49" fmla="*/ 1711569 w 2139461"/>
              <a:gd name="connsiteY49" fmla="*/ 70338 h 87923"/>
              <a:gd name="connsiteX50" fmla="*/ 1729154 w 2139461"/>
              <a:gd name="connsiteY50" fmla="*/ 76200 h 87923"/>
              <a:gd name="connsiteX51" fmla="*/ 1805354 w 2139461"/>
              <a:gd name="connsiteY51" fmla="*/ 70338 h 87923"/>
              <a:gd name="connsiteX52" fmla="*/ 1840523 w 2139461"/>
              <a:gd name="connsiteY52" fmla="*/ 46892 h 87923"/>
              <a:gd name="connsiteX53" fmla="*/ 1852246 w 2139461"/>
              <a:gd name="connsiteY53" fmla="*/ 29307 h 87923"/>
              <a:gd name="connsiteX54" fmla="*/ 1869831 w 2139461"/>
              <a:gd name="connsiteY54" fmla="*/ 17584 h 87923"/>
              <a:gd name="connsiteX55" fmla="*/ 1887415 w 2139461"/>
              <a:gd name="connsiteY55" fmla="*/ 23446 h 87923"/>
              <a:gd name="connsiteX56" fmla="*/ 1910861 w 2139461"/>
              <a:gd name="connsiteY56" fmla="*/ 52754 h 87923"/>
              <a:gd name="connsiteX57" fmla="*/ 1928446 w 2139461"/>
              <a:gd name="connsiteY57" fmla="*/ 58615 h 87923"/>
              <a:gd name="connsiteX58" fmla="*/ 1969477 w 2139461"/>
              <a:gd name="connsiteY58" fmla="*/ 82061 h 87923"/>
              <a:gd name="connsiteX59" fmla="*/ 1992923 w 2139461"/>
              <a:gd name="connsiteY59" fmla="*/ 87923 h 87923"/>
              <a:gd name="connsiteX60" fmla="*/ 2098431 w 2139461"/>
              <a:gd name="connsiteY60" fmla="*/ 64477 h 87923"/>
              <a:gd name="connsiteX61" fmla="*/ 2121877 w 2139461"/>
              <a:gd name="connsiteY61" fmla="*/ 52754 h 87923"/>
              <a:gd name="connsiteX62" fmla="*/ 2139461 w 2139461"/>
              <a:gd name="connsiteY62" fmla="*/ 46892 h 8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39461" h="87923">
                <a:moveTo>
                  <a:pt x="0" y="5861"/>
                </a:moveTo>
                <a:cubicBezTo>
                  <a:pt x="9769" y="11723"/>
                  <a:pt x="19117" y="18351"/>
                  <a:pt x="29307" y="23446"/>
                </a:cubicBezTo>
                <a:cubicBezTo>
                  <a:pt x="34833" y="26209"/>
                  <a:pt x="41366" y="26544"/>
                  <a:pt x="46892" y="29307"/>
                </a:cubicBezTo>
                <a:cubicBezTo>
                  <a:pt x="53193" y="32457"/>
                  <a:pt x="58976" y="36629"/>
                  <a:pt x="64477" y="41030"/>
                </a:cubicBezTo>
                <a:cubicBezTo>
                  <a:pt x="68792" y="44482"/>
                  <a:pt x="71120" y="50577"/>
                  <a:pt x="76200" y="52754"/>
                </a:cubicBezTo>
                <a:cubicBezTo>
                  <a:pt x="85357" y="56679"/>
                  <a:pt x="95738" y="56661"/>
                  <a:pt x="105507" y="58615"/>
                </a:cubicBezTo>
                <a:cubicBezTo>
                  <a:pt x="140676" y="56661"/>
                  <a:pt x="175950" y="56093"/>
                  <a:pt x="211015" y="52754"/>
                </a:cubicBezTo>
                <a:cubicBezTo>
                  <a:pt x="217166" y="52168"/>
                  <a:pt x="223459" y="50319"/>
                  <a:pt x="228600" y="46892"/>
                </a:cubicBezTo>
                <a:cubicBezTo>
                  <a:pt x="235497" y="42294"/>
                  <a:pt x="239816" y="34614"/>
                  <a:pt x="246184" y="29307"/>
                </a:cubicBezTo>
                <a:cubicBezTo>
                  <a:pt x="251596" y="24797"/>
                  <a:pt x="257907" y="21492"/>
                  <a:pt x="263769" y="17584"/>
                </a:cubicBezTo>
                <a:cubicBezTo>
                  <a:pt x="273538" y="19538"/>
                  <a:pt x="283749" y="19948"/>
                  <a:pt x="293077" y="23446"/>
                </a:cubicBezTo>
                <a:cubicBezTo>
                  <a:pt x="323047" y="34685"/>
                  <a:pt x="299220" y="36168"/>
                  <a:pt x="328246" y="52754"/>
                </a:cubicBezTo>
                <a:cubicBezTo>
                  <a:pt x="335444" y="56867"/>
                  <a:pt x="384726" y="64121"/>
                  <a:pt x="386861" y="64477"/>
                </a:cubicBezTo>
                <a:cubicBezTo>
                  <a:pt x="416169" y="62523"/>
                  <a:pt x="445811" y="63444"/>
                  <a:pt x="474784" y="58615"/>
                </a:cubicBezTo>
                <a:cubicBezTo>
                  <a:pt x="485700" y="56796"/>
                  <a:pt x="503352" y="34809"/>
                  <a:pt x="509954" y="29307"/>
                </a:cubicBezTo>
                <a:cubicBezTo>
                  <a:pt x="525105" y="16681"/>
                  <a:pt x="527498" y="17597"/>
                  <a:pt x="545123" y="11723"/>
                </a:cubicBezTo>
                <a:cubicBezTo>
                  <a:pt x="550984" y="15631"/>
                  <a:pt x="556111" y="20973"/>
                  <a:pt x="562707" y="23446"/>
                </a:cubicBezTo>
                <a:cubicBezTo>
                  <a:pt x="572035" y="26944"/>
                  <a:pt x="582350" y="26891"/>
                  <a:pt x="592015" y="29307"/>
                </a:cubicBezTo>
                <a:cubicBezTo>
                  <a:pt x="598009" y="30806"/>
                  <a:pt x="603738" y="33215"/>
                  <a:pt x="609600" y="35169"/>
                </a:cubicBezTo>
                <a:cubicBezTo>
                  <a:pt x="618978" y="49236"/>
                  <a:pt x="621714" y="58225"/>
                  <a:pt x="638907" y="64477"/>
                </a:cubicBezTo>
                <a:cubicBezTo>
                  <a:pt x="654049" y="69983"/>
                  <a:pt x="685800" y="76200"/>
                  <a:pt x="685800" y="76200"/>
                </a:cubicBezTo>
                <a:cubicBezTo>
                  <a:pt x="715108" y="74246"/>
                  <a:pt x="744530" y="73582"/>
                  <a:pt x="773723" y="70338"/>
                </a:cubicBezTo>
                <a:cubicBezTo>
                  <a:pt x="779864" y="69656"/>
                  <a:pt x="786009" y="67656"/>
                  <a:pt x="791307" y="64477"/>
                </a:cubicBezTo>
                <a:cubicBezTo>
                  <a:pt x="796046" y="61634"/>
                  <a:pt x="798610" y="56070"/>
                  <a:pt x="803031" y="52754"/>
                </a:cubicBezTo>
                <a:cubicBezTo>
                  <a:pt x="814303" y="44300"/>
                  <a:pt x="838200" y="29307"/>
                  <a:pt x="838200" y="29307"/>
                </a:cubicBezTo>
                <a:cubicBezTo>
                  <a:pt x="844061" y="31261"/>
                  <a:pt x="850258" y="32406"/>
                  <a:pt x="855784" y="35169"/>
                </a:cubicBezTo>
                <a:cubicBezTo>
                  <a:pt x="877366" y="45960"/>
                  <a:pt x="871128" y="50909"/>
                  <a:pt x="896815" y="58615"/>
                </a:cubicBezTo>
                <a:cubicBezTo>
                  <a:pt x="908198" y="62030"/>
                  <a:pt x="920261" y="62523"/>
                  <a:pt x="931984" y="64477"/>
                </a:cubicBezTo>
                <a:cubicBezTo>
                  <a:pt x="963246" y="62523"/>
                  <a:pt x="994618" y="61894"/>
                  <a:pt x="1025769" y="58615"/>
                </a:cubicBezTo>
                <a:cubicBezTo>
                  <a:pt x="1031914" y="57968"/>
                  <a:pt x="1038056" y="55933"/>
                  <a:pt x="1043354" y="52754"/>
                </a:cubicBezTo>
                <a:cubicBezTo>
                  <a:pt x="1048093" y="49911"/>
                  <a:pt x="1050656" y="44346"/>
                  <a:pt x="1055077" y="41030"/>
                </a:cubicBezTo>
                <a:cubicBezTo>
                  <a:pt x="1066348" y="32576"/>
                  <a:pt x="1090246" y="17584"/>
                  <a:pt x="1090246" y="17584"/>
                </a:cubicBezTo>
                <a:cubicBezTo>
                  <a:pt x="1094154" y="11723"/>
                  <a:pt x="1094924" y="0"/>
                  <a:pt x="1101969" y="0"/>
                </a:cubicBezTo>
                <a:cubicBezTo>
                  <a:pt x="1110258" y="0"/>
                  <a:pt x="1114956" y="10687"/>
                  <a:pt x="1119554" y="17584"/>
                </a:cubicBezTo>
                <a:cubicBezTo>
                  <a:pt x="1128917" y="31628"/>
                  <a:pt x="1120535" y="41685"/>
                  <a:pt x="1137138" y="52754"/>
                </a:cubicBezTo>
                <a:cubicBezTo>
                  <a:pt x="1143841" y="57223"/>
                  <a:pt x="1152838" y="56402"/>
                  <a:pt x="1160584" y="58615"/>
                </a:cubicBezTo>
                <a:cubicBezTo>
                  <a:pt x="1166525" y="60312"/>
                  <a:pt x="1172228" y="62780"/>
                  <a:pt x="1178169" y="64477"/>
                </a:cubicBezTo>
                <a:cubicBezTo>
                  <a:pt x="1229690" y="79197"/>
                  <a:pt x="1177037" y="62145"/>
                  <a:pt x="1219200" y="76200"/>
                </a:cubicBezTo>
                <a:cubicBezTo>
                  <a:pt x="1256323" y="74246"/>
                  <a:pt x="1293547" y="73704"/>
                  <a:pt x="1330569" y="70338"/>
                </a:cubicBezTo>
                <a:cubicBezTo>
                  <a:pt x="1336722" y="69779"/>
                  <a:pt x="1343329" y="68337"/>
                  <a:pt x="1348154" y="64477"/>
                </a:cubicBezTo>
                <a:cubicBezTo>
                  <a:pt x="1386034" y="34174"/>
                  <a:pt x="1333259" y="55766"/>
                  <a:pt x="1377461" y="41030"/>
                </a:cubicBezTo>
                <a:cubicBezTo>
                  <a:pt x="1389184" y="44938"/>
                  <a:pt x="1401578" y="47228"/>
                  <a:pt x="1412631" y="52754"/>
                </a:cubicBezTo>
                <a:cubicBezTo>
                  <a:pt x="1420446" y="56662"/>
                  <a:pt x="1427964" y="61232"/>
                  <a:pt x="1436077" y="64477"/>
                </a:cubicBezTo>
                <a:cubicBezTo>
                  <a:pt x="1447550" y="69066"/>
                  <a:pt x="1471246" y="76200"/>
                  <a:pt x="1471246" y="76200"/>
                </a:cubicBezTo>
                <a:cubicBezTo>
                  <a:pt x="1500554" y="74246"/>
                  <a:pt x="1530196" y="75167"/>
                  <a:pt x="1559169" y="70338"/>
                </a:cubicBezTo>
                <a:cubicBezTo>
                  <a:pt x="1570086" y="68518"/>
                  <a:pt x="1587734" y="46533"/>
                  <a:pt x="1594338" y="41030"/>
                </a:cubicBezTo>
                <a:cubicBezTo>
                  <a:pt x="1609487" y="28405"/>
                  <a:pt x="1611884" y="29320"/>
                  <a:pt x="1629507" y="23446"/>
                </a:cubicBezTo>
                <a:cubicBezTo>
                  <a:pt x="1635369" y="25400"/>
                  <a:pt x="1642267" y="25447"/>
                  <a:pt x="1647092" y="29307"/>
                </a:cubicBezTo>
                <a:cubicBezTo>
                  <a:pt x="1678845" y="54709"/>
                  <a:pt x="1636831" y="41029"/>
                  <a:pt x="1676400" y="58615"/>
                </a:cubicBezTo>
                <a:cubicBezTo>
                  <a:pt x="1687692" y="63634"/>
                  <a:pt x="1699846" y="66430"/>
                  <a:pt x="1711569" y="70338"/>
                </a:cubicBezTo>
                <a:lnTo>
                  <a:pt x="1729154" y="76200"/>
                </a:lnTo>
                <a:cubicBezTo>
                  <a:pt x="1754554" y="74246"/>
                  <a:pt x="1780076" y="73498"/>
                  <a:pt x="1805354" y="70338"/>
                </a:cubicBezTo>
                <a:cubicBezTo>
                  <a:pt x="1822827" y="68154"/>
                  <a:pt x="1829270" y="60395"/>
                  <a:pt x="1840523" y="46892"/>
                </a:cubicBezTo>
                <a:cubicBezTo>
                  <a:pt x="1845033" y="41480"/>
                  <a:pt x="1847265" y="34288"/>
                  <a:pt x="1852246" y="29307"/>
                </a:cubicBezTo>
                <a:cubicBezTo>
                  <a:pt x="1857227" y="24326"/>
                  <a:pt x="1863969" y="21492"/>
                  <a:pt x="1869831" y="17584"/>
                </a:cubicBezTo>
                <a:cubicBezTo>
                  <a:pt x="1875692" y="19538"/>
                  <a:pt x="1882590" y="19586"/>
                  <a:pt x="1887415" y="23446"/>
                </a:cubicBezTo>
                <a:cubicBezTo>
                  <a:pt x="1911367" y="42608"/>
                  <a:pt x="1886969" y="38418"/>
                  <a:pt x="1910861" y="52754"/>
                </a:cubicBezTo>
                <a:cubicBezTo>
                  <a:pt x="1916159" y="55933"/>
                  <a:pt x="1922584" y="56661"/>
                  <a:pt x="1928446" y="58615"/>
                </a:cubicBezTo>
                <a:cubicBezTo>
                  <a:pt x="1943023" y="68332"/>
                  <a:pt x="1952479" y="75687"/>
                  <a:pt x="1969477" y="82061"/>
                </a:cubicBezTo>
                <a:cubicBezTo>
                  <a:pt x="1977020" y="84890"/>
                  <a:pt x="1985108" y="85969"/>
                  <a:pt x="1992923" y="87923"/>
                </a:cubicBezTo>
                <a:cubicBezTo>
                  <a:pt x="2113492" y="79310"/>
                  <a:pt x="2042798" y="99246"/>
                  <a:pt x="2098431" y="64477"/>
                </a:cubicBezTo>
                <a:cubicBezTo>
                  <a:pt x="2105841" y="59846"/>
                  <a:pt x="2113846" y="56196"/>
                  <a:pt x="2121877" y="52754"/>
                </a:cubicBezTo>
                <a:cubicBezTo>
                  <a:pt x="2127556" y="50320"/>
                  <a:pt x="2139461" y="46892"/>
                  <a:pt x="2139461" y="46892"/>
                </a:cubicBezTo>
              </a:path>
            </a:pathLst>
          </a:cu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537196" y="4246572"/>
            <a:ext cx="1710292" cy="60959"/>
          </a:xfrm>
          <a:custGeom>
            <a:avLst/>
            <a:gdLst>
              <a:gd name="connsiteX0" fmla="*/ 0 w 2139461"/>
              <a:gd name="connsiteY0" fmla="*/ 5861 h 87923"/>
              <a:gd name="connsiteX1" fmla="*/ 29307 w 2139461"/>
              <a:gd name="connsiteY1" fmla="*/ 23446 h 87923"/>
              <a:gd name="connsiteX2" fmla="*/ 46892 w 2139461"/>
              <a:gd name="connsiteY2" fmla="*/ 29307 h 87923"/>
              <a:gd name="connsiteX3" fmla="*/ 64477 w 2139461"/>
              <a:gd name="connsiteY3" fmla="*/ 41030 h 87923"/>
              <a:gd name="connsiteX4" fmla="*/ 76200 w 2139461"/>
              <a:gd name="connsiteY4" fmla="*/ 52754 h 87923"/>
              <a:gd name="connsiteX5" fmla="*/ 105507 w 2139461"/>
              <a:gd name="connsiteY5" fmla="*/ 58615 h 87923"/>
              <a:gd name="connsiteX6" fmla="*/ 211015 w 2139461"/>
              <a:gd name="connsiteY6" fmla="*/ 52754 h 87923"/>
              <a:gd name="connsiteX7" fmla="*/ 228600 w 2139461"/>
              <a:gd name="connsiteY7" fmla="*/ 46892 h 87923"/>
              <a:gd name="connsiteX8" fmla="*/ 246184 w 2139461"/>
              <a:gd name="connsiteY8" fmla="*/ 29307 h 87923"/>
              <a:gd name="connsiteX9" fmla="*/ 263769 w 2139461"/>
              <a:gd name="connsiteY9" fmla="*/ 17584 h 87923"/>
              <a:gd name="connsiteX10" fmla="*/ 293077 w 2139461"/>
              <a:gd name="connsiteY10" fmla="*/ 23446 h 87923"/>
              <a:gd name="connsiteX11" fmla="*/ 328246 w 2139461"/>
              <a:gd name="connsiteY11" fmla="*/ 52754 h 87923"/>
              <a:gd name="connsiteX12" fmla="*/ 386861 w 2139461"/>
              <a:gd name="connsiteY12" fmla="*/ 64477 h 87923"/>
              <a:gd name="connsiteX13" fmla="*/ 474784 w 2139461"/>
              <a:gd name="connsiteY13" fmla="*/ 58615 h 87923"/>
              <a:gd name="connsiteX14" fmla="*/ 509954 w 2139461"/>
              <a:gd name="connsiteY14" fmla="*/ 29307 h 87923"/>
              <a:gd name="connsiteX15" fmla="*/ 545123 w 2139461"/>
              <a:gd name="connsiteY15" fmla="*/ 11723 h 87923"/>
              <a:gd name="connsiteX16" fmla="*/ 562707 w 2139461"/>
              <a:gd name="connsiteY16" fmla="*/ 23446 h 87923"/>
              <a:gd name="connsiteX17" fmla="*/ 592015 w 2139461"/>
              <a:gd name="connsiteY17" fmla="*/ 29307 h 87923"/>
              <a:gd name="connsiteX18" fmla="*/ 609600 w 2139461"/>
              <a:gd name="connsiteY18" fmla="*/ 35169 h 87923"/>
              <a:gd name="connsiteX19" fmla="*/ 638907 w 2139461"/>
              <a:gd name="connsiteY19" fmla="*/ 64477 h 87923"/>
              <a:gd name="connsiteX20" fmla="*/ 685800 w 2139461"/>
              <a:gd name="connsiteY20" fmla="*/ 76200 h 87923"/>
              <a:gd name="connsiteX21" fmla="*/ 773723 w 2139461"/>
              <a:gd name="connsiteY21" fmla="*/ 70338 h 87923"/>
              <a:gd name="connsiteX22" fmla="*/ 791307 w 2139461"/>
              <a:gd name="connsiteY22" fmla="*/ 64477 h 87923"/>
              <a:gd name="connsiteX23" fmla="*/ 803031 w 2139461"/>
              <a:gd name="connsiteY23" fmla="*/ 52754 h 87923"/>
              <a:gd name="connsiteX24" fmla="*/ 838200 w 2139461"/>
              <a:gd name="connsiteY24" fmla="*/ 29307 h 87923"/>
              <a:gd name="connsiteX25" fmla="*/ 855784 w 2139461"/>
              <a:gd name="connsiteY25" fmla="*/ 35169 h 87923"/>
              <a:gd name="connsiteX26" fmla="*/ 896815 w 2139461"/>
              <a:gd name="connsiteY26" fmla="*/ 58615 h 87923"/>
              <a:gd name="connsiteX27" fmla="*/ 931984 w 2139461"/>
              <a:gd name="connsiteY27" fmla="*/ 64477 h 87923"/>
              <a:gd name="connsiteX28" fmla="*/ 1025769 w 2139461"/>
              <a:gd name="connsiteY28" fmla="*/ 58615 h 87923"/>
              <a:gd name="connsiteX29" fmla="*/ 1043354 w 2139461"/>
              <a:gd name="connsiteY29" fmla="*/ 52754 h 87923"/>
              <a:gd name="connsiteX30" fmla="*/ 1055077 w 2139461"/>
              <a:gd name="connsiteY30" fmla="*/ 41030 h 87923"/>
              <a:gd name="connsiteX31" fmla="*/ 1090246 w 2139461"/>
              <a:gd name="connsiteY31" fmla="*/ 17584 h 87923"/>
              <a:gd name="connsiteX32" fmla="*/ 1101969 w 2139461"/>
              <a:gd name="connsiteY32" fmla="*/ 0 h 87923"/>
              <a:gd name="connsiteX33" fmla="*/ 1119554 w 2139461"/>
              <a:gd name="connsiteY33" fmla="*/ 17584 h 87923"/>
              <a:gd name="connsiteX34" fmla="*/ 1137138 w 2139461"/>
              <a:gd name="connsiteY34" fmla="*/ 52754 h 87923"/>
              <a:gd name="connsiteX35" fmla="*/ 1160584 w 2139461"/>
              <a:gd name="connsiteY35" fmla="*/ 58615 h 87923"/>
              <a:gd name="connsiteX36" fmla="*/ 1178169 w 2139461"/>
              <a:gd name="connsiteY36" fmla="*/ 64477 h 87923"/>
              <a:gd name="connsiteX37" fmla="*/ 1219200 w 2139461"/>
              <a:gd name="connsiteY37" fmla="*/ 76200 h 87923"/>
              <a:gd name="connsiteX38" fmla="*/ 1330569 w 2139461"/>
              <a:gd name="connsiteY38" fmla="*/ 70338 h 87923"/>
              <a:gd name="connsiteX39" fmla="*/ 1348154 w 2139461"/>
              <a:gd name="connsiteY39" fmla="*/ 64477 h 87923"/>
              <a:gd name="connsiteX40" fmla="*/ 1377461 w 2139461"/>
              <a:gd name="connsiteY40" fmla="*/ 41030 h 87923"/>
              <a:gd name="connsiteX41" fmla="*/ 1412631 w 2139461"/>
              <a:gd name="connsiteY41" fmla="*/ 52754 h 87923"/>
              <a:gd name="connsiteX42" fmla="*/ 1436077 w 2139461"/>
              <a:gd name="connsiteY42" fmla="*/ 64477 h 87923"/>
              <a:gd name="connsiteX43" fmla="*/ 1471246 w 2139461"/>
              <a:gd name="connsiteY43" fmla="*/ 76200 h 87923"/>
              <a:gd name="connsiteX44" fmla="*/ 1559169 w 2139461"/>
              <a:gd name="connsiteY44" fmla="*/ 70338 h 87923"/>
              <a:gd name="connsiteX45" fmla="*/ 1594338 w 2139461"/>
              <a:gd name="connsiteY45" fmla="*/ 41030 h 87923"/>
              <a:gd name="connsiteX46" fmla="*/ 1629507 w 2139461"/>
              <a:gd name="connsiteY46" fmla="*/ 23446 h 87923"/>
              <a:gd name="connsiteX47" fmla="*/ 1647092 w 2139461"/>
              <a:gd name="connsiteY47" fmla="*/ 29307 h 87923"/>
              <a:gd name="connsiteX48" fmla="*/ 1676400 w 2139461"/>
              <a:gd name="connsiteY48" fmla="*/ 58615 h 87923"/>
              <a:gd name="connsiteX49" fmla="*/ 1711569 w 2139461"/>
              <a:gd name="connsiteY49" fmla="*/ 70338 h 87923"/>
              <a:gd name="connsiteX50" fmla="*/ 1729154 w 2139461"/>
              <a:gd name="connsiteY50" fmla="*/ 76200 h 87923"/>
              <a:gd name="connsiteX51" fmla="*/ 1805354 w 2139461"/>
              <a:gd name="connsiteY51" fmla="*/ 70338 h 87923"/>
              <a:gd name="connsiteX52" fmla="*/ 1840523 w 2139461"/>
              <a:gd name="connsiteY52" fmla="*/ 46892 h 87923"/>
              <a:gd name="connsiteX53" fmla="*/ 1852246 w 2139461"/>
              <a:gd name="connsiteY53" fmla="*/ 29307 h 87923"/>
              <a:gd name="connsiteX54" fmla="*/ 1869831 w 2139461"/>
              <a:gd name="connsiteY54" fmla="*/ 17584 h 87923"/>
              <a:gd name="connsiteX55" fmla="*/ 1887415 w 2139461"/>
              <a:gd name="connsiteY55" fmla="*/ 23446 h 87923"/>
              <a:gd name="connsiteX56" fmla="*/ 1910861 w 2139461"/>
              <a:gd name="connsiteY56" fmla="*/ 52754 h 87923"/>
              <a:gd name="connsiteX57" fmla="*/ 1928446 w 2139461"/>
              <a:gd name="connsiteY57" fmla="*/ 58615 h 87923"/>
              <a:gd name="connsiteX58" fmla="*/ 1969477 w 2139461"/>
              <a:gd name="connsiteY58" fmla="*/ 82061 h 87923"/>
              <a:gd name="connsiteX59" fmla="*/ 1992923 w 2139461"/>
              <a:gd name="connsiteY59" fmla="*/ 87923 h 87923"/>
              <a:gd name="connsiteX60" fmla="*/ 2098431 w 2139461"/>
              <a:gd name="connsiteY60" fmla="*/ 64477 h 87923"/>
              <a:gd name="connsiteX61" fmla="*/ 2121877 w 2139461"/>
              <a:gd name="connsiteY61" fmla="*/ 52754 h 87923"/>
              <a:gd name="connsiteX62" fmla="*/ 2139461 w 2139461"/>
              <a:gd name="connsiteY62" fmla="*/ 46892 h 8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39461" h="87923">
                <a:moveTo>
                  <a:pt x="0" y="5861"/>
                </a:moveTo>
                <a:cubicBezTo>
                  <a:pt x="9769" y="11723"/>
                  <a:pt x="19117" y="18351"/>
                  <a:pt x="29307" y="23446"/>
                </a:cubicBezTo>
                <a:cubicBezTo>
                  <a:pt x="34833" y="26209"/>
                  <a:pt x="41366" y="26544"/>
                  <a:pt x="46892" y="29307"/>
                </a:cubicBezTo>
                <a:cubicBezTo>
                  <a:pt x="53193" y="32457"/>
                  <a:pt x="58976" y="36629"/>
                  <a:pt x="64477" y="41030"/>
                </a:cubicBezTo>
                <a:cubicBezTo>
                  <a:pt x="68792" y="44482"/>
                  <a:pt x="71120" y="50577"/>
                  <a:pt x="76200" y="52754"/>
                </a:cubicBezTo>
                <a:cubicBezTo>
                  <a:pt x="85357" y="56679"/>
                  <a:pt x="95738" y="56661"/>
                  <a:pt x="105507" y="58615"/>
                </a:cubicBezTo>
                <a:cubicBezTo>
                  <a:pt x="140676" y="56661"/>
                  <a:pt x="175950" y="56093"/>
                  <a:pt x="211015" y="52754"/>
                </a:cubicBezTo>
                <a:cubicBezTo>
                  <a:pt x="217166" y="52168"/>
                  <a:pt x="223459" y="50319"/>
                  <a:pt x="228600" y="46892"/>
                </a:cubicBezTo>
                <a:cubicBezTo>
                  <a:pt x="235497" y="42294"/>
                  <a:pt x="239816" y="34614"/>
                  <a:pt x="246184" y="29307"/>
                </a:cubicBezTo>
                <a:cubicBezTo>
                  <a:pt x="251596" y="24797"/>
                  <a:pt x="257907" y="21492"/>
                  <a:pt x="263769" y="17584"/>
                </a:cubicBezTo>
                <a:cubicBezTo>
                  <a:pt x="273538" y="19538"/>
                  <a:pt x="283749" y="19948"/>
                  <a:pt x="293077" y="23446"/>
                </a:cubicBezTo>
                <a:cubicBezTo>
                  <a:pt x="323047" y="34685"/>
                  <a:pt x="299220" y="36168"/>
                  <a:pt x="328246" y="52754"/>
                </a:cubicBezTo>
                <a:cubicBezTo>
                  <a:pt x="335444" y="56867"/>
                  <a:pt x="384726" y="64121"/>
                  <a:pt x="386861" y="64477"/>
                </a:cubicBezTo>
                <a:cubicBezTo>
                  <a:pt x="416169" y="62523"/>
                  <a:pt x="445811" y="63444"/>
                  <a:pt x="474784" y="58615"/>
                </a:cubicBezTo>
                <a:cubicBezTo>
                  <a:pt x="485700" y="56796"/>
                  <a:pt x="503352" y="34809"/>
                  <a:pt x="509954" y="29307"/>
                </a:cubicBezTo>
                <a:cubicBezTo>
                  <a:pt x="525105" y="16681"/>
                  <a:pt x="527498" y="17597"/>
                  <a:pt x="545123" y="11723"/>
                </a:cubicBezTo>
                <a:cubicBezTo>
                  <a:pt x="550984" y="15631"/>
                  <a:pt x="556111" y="20973"/>
                  <a:pt x="562707" y="23446"/>
                </a:cubicBezTo>
                <a:cubicBezTo>
                  <a:pt x="572035" y="26944"/>
                  <a:pt x="582350" y="26891"/>
                  <a:pt x="592015" y="29307"/>
                </a:cubicBezTo>
                <a:cubicBezTo>
                  <a:pt x="598009" y="30806"/>
                  <a:pt x="603738" y="33215"/>
                  <a:pt x="609600" y="35169"/>
                </a:cubicBezTo>
                <a:cubicBezTo>
                  <a:pt x="618978" y="49236"/>
                  <a:pt x="621714" y="58225"/>
                  <a:pt x="638907" y="64477"/>
                </a:cubicBezTo>
                <a:cubicBezTo>
                  <a:pt x="654049" y="69983"/>
                  <a:pt x="685800" y="76200"/>
                  <a:pt x="685800" y="76200"/>
                </a:cubicBezTo>
                <a:cubicBezTo>
                  <a:pt x="715108" y="74246"/>
                  <a:pt x="744530" y="73582"/>
                  <a:pt x="773723" y="70338"/>
                </a:cubicBezTo>
                <a:cubicBezTo>
                  <a:pt x="779864" y="69656"/>
                  <a:pt x="786009" y="67656"/>
                  <a:pt x="791307" y="64477"/>
                </a:cubicBezTo>
                <a:cubicBezTo>
                  <a:pt x="796046" y="61634"/>
                  <a:pt x="798610" y="56070"/>
                  <a:pt x="803031" y="52754"/>
                </a:cubicBezTo>
                <a:cubicBezTo>
                  <a:pt x="814303" y="44300"/>
                  <a:pt x="838200" y="29307"/>
                  <a:pt x="838200" y="29307"/>
                </a:cubicBezTo>
                <a:cubicBezTo>
                  <a:pt x="844061" y="31261"/>
                  <a:pt x="850258" y="32406"/>
                  <a:pt x="855784" y="35169"/>
                </a:cubicBezTo>
                <a:cubicBezTo>
                  <a:pt x="877366" y="45960"/>
                  <a:pt x="871128" y="50909"/>
                  <a:pt x="896815" y="58615"/>
                </a:cubicBezTo>
                <a:cubicBezTo>
                  <a:pt x="908198" y="62030"/>
                  <a:pt x="920261" y="62523"/>
                  <a:pt x="931984" y="64477"/>
                </a:cubicBezTo>
                <a:cubicBezTo>
                  <a:pt x="963246" y="62523"/>
                  <a:pt x="994618" y="61894"/>
                  <a:pt x="1025769" y="58615"/>
                </a:cubicBezTo>
                <a:cubicBezTo>
                  <a:pt x="1031914" y="57968"/>
                  <a:pt x="1038056" y="55933"/>
                  <a:pt x="1043354" y="52754"/>
                </a:cubicBezTo>
                <a:cubicBezTo>
                  <a:pt x="1048093" y="49911"/>
                  <a:pt x="1050656" y="44346"/>
                  <a:pt x="1055077" y="41030"/>
                </a:cubicBezTo>
                <a:cubicBezTo>
                  <a:pt x="1066348" y="32576"/>
                  <a:pt x="1090246" y="17584"/>
                  <a:pt x="1090246" y="17584"/>
                </a:cubicBezTo>
                <a:cubicBezTo>
                  <a:pt x="1094154" y="11723"/>
                  <a:pt x="1094924" y="0"/>
                  <a:pt x="1101969" y="0"/>
                </a:cubicBezTo>
                <a:cubicBezTo>
                  <a:pt x="1110258" y="0"/>
                  <a:pt x="1114956" y="10687"/>
                  <a:pt x="1119554" y="17584"/>
                </a:cubicBezTo>
                <a:cubicBezTo>
                  <a:pt x="1128917" y="31628"/>
                  <a:pt x="1120535" y="41685"/>
                  <a:pt x="1137138" y="52754"/>
                </a:cubicBezTo>
                <a:cubicBezTo>
                  <a:pt x="1143841" y="57223"/>
                  <a:pt x="1152838" y="56402"/>
                  <a:pt x="1160584" y="58615"/>
                </a:cubicBezTo>
                <a:cubicBezTo>
                  <a:pt x="1166525" y="60312"/>
                  <a:pt x="1172228" y="62780"/>
                  <a:pt x="1178169" y="64477"/>
                </a:cubicBezTo>
                <a:cubicBezTo>
                  <a:pt x="1229690" y="79197"/>
                  <a:pt x="1177037" y="62145"/>
                  <a:pt x="1219200" y="76200"/>
                </a:cubicBezTo>
                <a:cubicBezTo>
                  <a:pt x="1256323" y="74246"/>
                  <a:pt x="1293547" y="73704"/>
                  <a:pt x="1330569" y="70338"/>
                </a:cubicBezTo>
                <a:cubicBezTo>
                  <a:pt x="1336722" y="69779"/>
                  <a:pt x="1343329" y="68337"/>
                  <a:pt x="1348154" y="64477"/>
                </a:cubicBezTo>
                <a:cubicBezTo>
                  <a:pt x="1386034" y="34174"/>
                  <a:pt x="1333259" y="55766"/>
                  <a:pt x="1377461" y="41030"/>
                </a:cubicBezTo>
                <a:cubicBezTo>
                  <a:pt x="1389184" y="44938"/>
                  <a:pt x="1401578" y="47228"/>
                  <a:pt x="1412631" y="52754"/>
                </a:cubicBezTo>
                <a:cubicBezTo>
                  <a:pt x="1420446" y="56662"/>
                  <a:pt x="1427964" y="61232"/>
                  <a:pt x="1436077" y="64477"/>
                </a:cubicBezTo>
                <a:cubicBezTo>
                  <a:pt x="1447550" y="69066"/>
                  <a:pt x="1471246" y="76200"/>
                  <a:pt x="1471246" y="76200"/>
                </a:cubicBezTo>
                <a:cubicBezTo>
                  <a:pt x="1500554" y="74246"/>
                  <a:pt x="1530196" y="75167"/>
                  <a:pt x="1559169" y="70338"/>
                </a:cubicBezTo>
                <a:cubicBezTo>
                  <a:pt x="1570086" y="68518"/>
                  <a:pt x="1587734" y="46533"/>
                  <a:pt x="1594338" y="41030"/>
                </a:cubicBezTo>
                <a:cubicBezTo>
                  <a:pt x="1609487" y="28405"/>
                  <a:pt x="1611884" y="29320"/>
                  <a:pt x="1629507" y="23446"/>
                </a:cubicBezTo>
                <a:cubicBezTo>
                  <a:pt x="1635369" y="25400"/>
                  <a:pt x="1642267" y="25447"/>
                  <a:pt x="1647092" y="29307"/>
                </a:cubicBezTo>
                <a:cubicBezTo>
                  <a:pt x="1678845" y="54709"/>
                  <a:pt x="1636831" y="41029"/>
                  <a:pt x="1676400" y="58615"/>
                </a:cubicBezTo>
                <a:cubicBezTo>
                  <a:pt x="1687692" y="63634"/>
                  <a:pt x="1699846" y="66430"/>
                  <a:pt x="1711569" y="70338"/>
                </a:cubicBezTo>
                <a:lnTo>
                  <a:pt x="1729154" y="76200"/>
                </a:lnTo>
                <a:cubicBezTo>
                  <a:pt x="1754554" y="74246"/>
                  <a:pt x="1780076" y="73498"/>
                  <a:pt x="1805354" y="70338"/>
                </a:cubicBezTo>
                <a:cubicBezTo>
                  <a:pt x="1822827" y="68154"/>
                  <a:pt x="1829270" y="60395"/>
                  <a:pt x="1840523" y="46892"/>
                </a:cubicBezTo>
                <a:cubicBezTo>
                  <a:pt x="1845033" y="41480"/>
                  <a:pt x="1847265" y="34288"/>
                  <a:pt x="1852246" y="29307"/>
                </a:cubicBezTo>
                <a:cubicBezTo>
                  <a:pt x="1857227" y="24326"/>
                  <a:pt x="1863969" y="21492"/>
                  <a:pt x="1869831" y="17584"/>
                </a:cubicBezTo>
                <a:cubicBezTo>
                  <a:pt x="1875692" y="19538"/>
                  <a:pt x="1882590" y="19586"/>
                  <a:pt x="1887415" y="23446"/>
                </a:cubicBezTo>
                <a:cubicBezTo>
                  <a:pt x="1911367" y="42608"/>
                  <a:pt x="1886969" y="38418"/>
                  <a:pt x="1910861" y="52754"/>
                </a:cubicBezTo>
                <a:cubicBezTo>
                  <a:pt x="1916159" y="55933"/>
                  <a:pt x="1922584" y="56661"/>
                  <a:pt x="1928446" y="58615"/>
                </a:cubicBezTo>
                <a:cubicBezTo>
                  <a:pt x="1943023" y="68332"/>
                  <a:pt x="1952479" y="75687"/>
                  <a:pt x="1969477" y="82061"/>
                </a:cubicBezTo>
                <a:cubicBezTo>
                  <a:pt x="1977020" y="84890"/>
                  <a:pt x="1985108" y="85969"/>
                  <a:pt x="1992923" y="87923"/>
                </a:cubicBezTo>
                <a:cubicBezTo>
                  <a:pt x="2113492" y="79310"/>
                  <a:pt x="2042798" y="99246"/>
                  <a:pt x="2098431" y="64477"/>
                </a:cubicBezTo>
                <a:cubicBezTo>
                  <a:pt x="2105841" y="59846"/>
                  <a:pt x="2113846" y="56196"/>
                  <a:pt x="2121877" y="52754"/>
                </a:cubicBezTo>
                <a:cubicBezTo>
                  <a:pt x="2127556" y="50320"/>
                  <a:pt x="2139461" y="46892"/>
                  <a:pt x="2139461" y="46892"/>
                </a:cubicBezTo>
              </a:path>
            </a:pathLst>
          </a:cu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1422905" y="4712528"/>
            <a:ext cx="1396520"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07283" y="4712528"/>
            <a:ext cx="1180497"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465598" y="5144576"/>
            <a:ext cx="1800940" cy="888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a:xfrm>
            <a:off x="4479368" y="5864656"/>
            <a:ext cx="3621024" cy="876712"/>
          </a:xfrm>
          <a:prstGeom prst="rect">
            <a:avLst/>
          </a:prstGeom>
        </p:spPr>
        <p:txBody>
          <a:bodyPr vert="horz" lIns="45720" tIns="0" rIns="45720" bIns="0" anchor="ctr" anchorCtr="0">
            <a:normAutofit/>
          </a:bodyPr>
          <a:lstStyle>
            <a:lvl1pPr algn="l" rtl="0" eaLnBrk="1" latinLnBrk="0" hangingPunct="1">
              <a:spcBef>
                <a:spcPct val="0"/>
              </a:spcBef>
              <a:buNone/>
              <a:defRPr kumimoji="0" sz="40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zh-CN" altLang="en-US" sz="2800" dirty="0">
                <a:solidFill>
                  <a:srgbClr val="FFCC99"/>
                </a:solidFill>
              </a:rPr>
              <a:t>教材第</a:t>
            </a:r>
            <a:r>
              <a:rPr lang="en-US" altLang="zh-CN" sz="2800" dirty="0">
                <a:solidFill>
                  <a:srgbClr val="FFCC99"/>
                </a:solidFill>
              </a:rPr>
              <a:t>52</a:t>
            </a:r>
            <a:r>
              <a:rPr lang="zh-CN" altLang="en-US" sz="2800" dirty="0">
                <a:solidFill>
                  <a:srgbClr val="FFCC99"/>
                </a:solidFill>
              </a:rPr>
              <a:t>页的图</a:t>
            </a:r>
            <a:r>
              <a:rPr lang="en-US" altLang="zh-CN" sz="2800" dirty="0">
                <a:solidFill>
                  <a:srgbClr val="FFCC99"/>
                </a:solidFill>
              </a:rPr>
              <a:t>2-5</a:t>
            </a:r>
            <a:endParaRPr lang="zh-CN" altLang="en-US" sz="2800" dirty="0">
              <a:solidFill>
                <a:srgbClr val="FFCC99"/>
              </a:solidFill>
            </a:endParaRPr>
          </a:p>
        </p:txBody>
      </p:sp>
    </p:spTree>
    <p:extLst>
      <p:ext uri="{BB962C8B-B14F-4D97-AF65-F5344CB8AC3E}">
        <p14:creationId xmlns="" xmlns:p14="http://schemas.microsoft.com/office/powerpoint/2010/main" val="240438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10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100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100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100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100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100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heel(1)">
                                      <p:cBhvr>
                                        <p:cTn id="70" dur="10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heel(1)">
                                      <p:cBhvr>
                                        <p:cTn id="75" dur="10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1000"/>
                                        <p:tgtEl>
                                          <p:spTgt spid="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wipe(left)">
                                      <p:cBhvr>
                                        <p:cTn id="85" dur="10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wipe(left)">
                                      <p:cBhvr>
                                        <p:cTn id="90" dur="1000"/>
                                        <p:tgtEl>
                                          <p:spTgt spid="1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left)">
                                      <p:cBhvr>
                                        <p:cTn id="95" dur="10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wipe(left)">
                                      <p:cBhvr>
                                        <p:cTn id="100" dur="750"/>
                                        <p:tgtEl>
                                          <p:spTgt spid="15"/>
                                        </p:tgtEl>
                                      </p:cBhvr>
                                    </p:animEffect>
                                  </p:childTnLst>
                                </p:cTn>
                              </p:par>
                              <p:par>
                                <p:cTn id="101" presetID="22" presetClass="entr" presetSubtype="8" fill="hold"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left)">
                                      <p:cBhvr>
                                        <p:cTn id="103" dur="750"/>
                                        <p:tgtEl>
                                          <p:spTgt spid="1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wipe(left)">
                                      <p:cBhvr>
                                        <p:cTn id="108"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12" grpId="0" animBg="1"/>
      <p:bldP spid="13" grpId="0" animBg="1"/>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467544" y="404664"/>
            <a:ext cx="5102294" cy="718951"/>
          </a:xfrm>
          <a:prstGeom prst="rect">
            <a:avLst/>
          </a:prstGeom>
          <a:noFill/>
          <a:ln w="9525">
            <a:noFill/>
            <a:miter lim="800000"/>
            <a:headEnd/>
            <a:tailEnd/>
          </a:ln>
        </p:spPr>
        <p:txBody>
          <a:bodyPr wrap="square" lIns="102398" tIns="51199" rIns="102398" bIns="51199">
            <a:spAutoFit/>
          </a:bodyPr>
          <a:lstStyle/>
          <a:p>
            <a:r>
              <a:rPr lang="zh-CN" altLang="en-US" sz="4000" dirty="0">
                <a:solidFill>
                  <a:schemeClr val="accent1">
                    <a:lumMod val="75000"/>
                  </a:schemeClr>
                </a:solidFill>
                <a:latin typeface="微软雅黑" pitchFamily="34" charset="-122"/>
                <a:ea typeface="微软雅黑" pitchFamily="34" charset="-122"/>
              </a:rPr>
              <a:t>内核的进入与退出</a:t>
            </a:r>
          </a:p>
        </p:txBody>
      </p:sp>
      <p:sp>
        <p:nvSpPr>
          <p:cNvPr id="31" name="矩形 30"/>
          <p:cNvSpPr/>
          <p:nvPr/>
        </p:nvSpPr>
        <p:spPr>
          <a:xfrm>
            <a:off x="1151895" y="2551277"/>
            <a:ext cx="1764132" cy="595840"/>
          </a:xfrm>
          <a:prstGeom prst="rect">
            <a:avLst/>
          </a:prstGeom>
        </p:spPr>
        <p:txBody>
          <a:bodyPr wrap="square" lIns="102398" tIns="51199" rIns="102398" bIns="51199">
            <a:spAutoFit/>
          </a:bodyPr>
          <a:lstStyle/>
          <a:p>
            <a:pPr algn="ctr"/>
            <a:r>
              <a:rPr lang="zh-CN" altLang="en-US" sz="1600" b="1" dirty="0">
                <a:latin typeface="微软雅黑" pitchFamily="34" charset="-122"/>
                <a:ea typeface="微软雅黑" pitchFamily="34" charset="-122"/>
              </a:rPr>
              <a:t>异常</a:t>
            </a:r>
            <a:endParaRPr lang="en-US" altLang="zh-CN" sz="1600" b="1" dirty="0">
              <a:latin typeface="微软雅黑" pitchFamily="34" charset="-122"/>
              <a:ea typeface="微软雅黑" pitchFamily="34" charset="-122"/>
            </a:endParaRPr>
          </a:p>
          <a:p>
            <a:pPr algn="ct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代码执行出错</a:t>
            </a:r>
            <a:r>
              <a:rPr lang="en-US" altLang="zh-CN" sz="1600" b="1" dirty="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nvGrpSpPr>
          <p:cNvPr id="2" name="组合 10"/>
          <p:cNvGrpSpPr/>
          <p:nvPr/>
        </p:nvGrpSpPr>
        <p:grpSpPr>
          <a:xfrm>
            <a:off x="1904057" y="3356302"/>
            <a:ext cx="4612159" cy="1978911"/>
            <a:chOff x="4332267" y="2301450"/>
            <a:chExt cx="4612159" cy="1484183"/>
          </a:xfrm>
        </p:grpSpPr>
        <p:grpSp>
          <p:nvGrpSpPr>
            <p:cNvPr id="4" name="组合 3"/>
            <p:cNvGrpSpPr/>
            <p:nvPr/>
          </p:nvGrpSpPr>
          <p:grpSpPr>
            <a:xfrm>
              <a:off x="4332267" y="2301450"/>
              <a:ext cx="4612159" cy="1484183"/>
              <a:chOff x="4332267" y="2301450"/>
              <a:chExt cx="4612159" cy="1484183"/>
            </a:xfrm>
          </p:grpSpPr>
          <p:pic>
            <p:nvPicPr>
              <p:cNvPr id="3" name="图片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32267" y="2301450"/>
                <a:ext cx="4612159" cy="1484183"/>
              </a:xfrm>
              <a:prstGeom prst="rect">
                <a:avLst/>
              </a:prstGeom>
            </p:spPr>
          </p:pic>
          <p:sp>
            <p:nvSpPr>
              <p:cNvPr id="35" name="矩形 34"/>
              <p:cNvSpPr/>
              <p:nvPr/>
            </p:nvSpPr>
            <p:spPr>
              <a:xfrm>
                <a:off x="4502241" y="2443801"/>
                <a:ext cx="902811" cy="392415"/>
              </a:xfrm>
              <a:prstGeom prst="rect">
                <a:avLst/>
              </a:prstGeom>
            </p:spPr>
            <p:txBody>
              <a:bodyPr wrap="none">
                <a:spAutoFit/>
              </a:bodyPr>
              <a:lstStyle/>
              <a:p>
                <a:pPr algn="ctr"/>
                <a:r>
                  <a:rPr lang="zh-CN" altLang="en-US" sz="1400" b="1" dirty="0">
                    <a:solidFill>
                      <a:schemeClr val="bg1"/>
                    </a:solidFill>
                    <a:latin typeface="微软雅黑" pitchFamily="34" charset="-122"/>
                    <a:ea typeface="微软雅黑" pitchFamily="34" charset="-122"/>
                  </a:rPr>
                  <a:t>异常服务</a:t>
                </a:r>
                <a:endParaRPr lang="en-US" altLang="zh-CN" sz="1400" b="1" dirty="0">
                  <a:solidFill>
                    <a:schemeClr val="bg1"/>
                  </a:solidFill>
                  <a:latin typeface="微软雅黑" pitchFamily="34" charset="-122"/>
                  <a:ea typeface="微软雅黑" pitchFamily="34" charset="-122"/>
                </a:endParaRPr>
              </a:p>
              <a:p>
                <a:pPr algn="ctr"/>
                <a:r>
                  <a:rPr lang="zh-CN" altLang="en-US" sz="1400" b="1" dirty="0">
                    <a:solidFill>
                      <a:schemeClr val="bg1"/>
                    </a:solidFill>
                    <a:latin typeface="微软雅黑" pitchFamily="34" charset="-122"/>
                    <a:ea typeface="微软雅黑" pitchFamily="34" charset="-122"/>
                  </a:rPr>
                  <a:t>例程</a:t>
                </a:r>
              </a:p>
            </p:txBody>
          </p:sp>
          <p:sp>
            <p:nvSpPr>
              <p:cNvPr id="36" name="矩形 35"/>
              <p:cNvSpPr/>
              <p:nvPr/>
            </p:nvSpPr>
            <p:spPr>
              <a:xfrm>
                <a:off x="5508104" y="2981289"/>
                <a:ext cx="1082348" cy="230833"/>
              </a:xfrm>
              <a:prstGeom prst="rect">
                <a:avLst/>
              </a:prstGeom>
            </p:spPr>
            <p:txBody>
              <a:bodyPr wrap="none">
                <a:spAutoFit/>
              </a:bodyPr>
              <a:lstStyle/>
              <a:p>
                <a:r>
                  <a:rPr lang="zh-CN" altLang="en-US" sz="1400" b="1" dirty="0">
                    <a:solidFill>
                      <a:schemeClr val="bg1"/>
                    </a:solidFill>
                    <a:latin typeface="微软雅黑" pitchFamily="34" charset="-122"/>
                    <a:ea typeface="微软雅黑" pitchFamily="34" charset="-122"/>
                  </a:rPr>
                  <a:t>中断向量表</a:t>
                </a:r>
              </a:p>
            </p:txBody>
          </p:sp>
          <p:sp>
            <p:nvSpPr>
              <p:cNvPr id="37" name="矩形 36"/>
              <p:cNvSpPr/>
              <p:nvPr/>
            </p:nvSpPr>
            <p:spPr>
              <a:xfrm>
                <a:off x="6799236" y="2661856"/>
                <a:ext cx="723276" cy="392415"/>
              </a:xfrm>
              <a:prstGeom prst="rect">
                <a:avLst/>
              </a:prstGeom>
            </p:spPr>
            <p:txBody>
              <a:bodyPr wrap="none">
                <a:spAutoFit/>
              </a:bodyPr>
              <a:lstStyle/>
              <a:p>
                <a:pPr algn="ctr"/>
                <a:r>
                  <a:rPr lang="zh-CN" altLang="en-US" sz="1400" b="1" dirty="0">
                    <a:solidFill>
                      <a:schemeClr val="bg1"/>
                    </a:solidFill>
                    <a:latin typeface="微软雅黑" pitchFamily="34" charset="-122"/>
                    <a:ea typeface="微软雅黑" pitchFamily="34" charset="-122"/>
                  </a:rPr>
                  <a:t>系统</a:t>
                </a:r>
                <a:endParaRPr lang="en-US" altLang="zh-CN" sz="1400" b="1" dirty="0">
                  <a:solidFill>
                    <a:schemeClr val="bg1"/>
                  </a:solidFill>
                  <a:latin typeface="微软雅黑" pitchFamily="34" charset="-122"/>
                  <a:ea typeface="微软雅黑" pitchFamily="34" charset="-122"/>
                </a:endParaRPr>
              </a:p>
              <a:p>
                <a:pPr algn="ctr"/>
                <a:r>
                  <a:rPr lang="zh-CN" altLang="en-US" sz="1400" b="1" dirty="0">
                    <a:solidFill>
                      <a:schemeClr val="bg1"/>
                    </a:solidFill>
                    <a:latin typeface="微软雅黑" pitchFamily="34" charset="-122"/>
                    <a:ea typeface="微软雅黑" pitchFamily="34" charset="-122"/>
                  </a:rPr>
                  <a:t>调用表</a:t>
                </a:r>
              </a:p>
            </p:txBody>
          </p:sp>
          <p:sp>
            <p:nvSpPr>
              <p:cNvPr id="38" name="矩形 37"/>
              <p:cNvSpPr/>
              <p:nvPr/>
            </p:nvSpPr>
            <p:spPr>
              <a:xfrm>
                <a:off x="7749611" y="2401884"/>
                <a:ext cx="902811" cy="392415"/>
              </a:xfrm>
              <a:prstGeom prst="rect">
                <a:avLst/>
              </a:prstGeom>
            </p:spPr>
            <p:txBody>
              <a:bodyPr wrap="none">
                <a:spAutoFit/>
              </a:bodyPr>
              <a:lstStyle/>
              <a:p>
                <a:pPr algn="ctr"/>
                <a:r>
                  <a:rPr lang="zh-CN" altLang="en-US" sz="1400" b="1" dirty="0">
                    <a:solidFill>
                      <a:schemeClr val="bg1"/>
                    </a:solidFill>
                    <a:latin typeface="微软雅黑" pitchFamily="34" charset="-122"/>
                    <a:ea typeface="微软雅黑" pitchFamily="34" charset="-122"/>
                  </a:rPr>
                  <a:t>系统调用</a:t>
                </a:r>
                <a:endParaRPr lang="en-US" altLang="zh-CN" sz="1400" b="1" dirty="0">
                  <a:solidFill>
                    <a:schemeClr val="bg1"/>
                  </a:solidFill>
                  <a:latin typeface="微软雅黑" pitchFamily="34" charset="-122"/>
                  <a:ea typeface="微软雅黑" pitchFamily="34" charset="-122"/>
                </a:endParaRPr>
              </a:p>
              <a:p>
                <a:pPr algn="ctr"/>
                <a:r>
                  <a:rPr lang="zh-CN" altLang="en-US" sz="1400" b="1" dirty="0">
                    <a:solidFill>
                      <a:schemeClr val="bg1"/>
                    </a:solidFill>
                    <a:latin typeface="微软雅黑" pitchFamily="34" charset="-122"/>
                    <a:ea typeface="微软雅黑" pitchFamily="34" charset="-122"/>
                  </a:rPr>
                  <a:t>实现</a:t>
                </a:r>
              </a:p>
            </p:txBody>
          </p:sp>
          <p:sp>
            <p:nvSpPr>
              <p:cNvPr id="39" name="矩形 38"/>
              <p:cNvSpPr/>
              <p:nvPr/>
            </p:nvSpPr>
            <p:spPr>
              <a:xfrm>
                <a:off x="7951033" y="2936244"/>
                <a:ext cx="902811" cy="230833"/>
              </a:xfrm>
              <a:prstGeom prst="rect">
                <a:avLst/>
              </a:prstGeom>
            </p:spPr>
            <p:txBody>
              <a:bodyPr wrap="none">
                <a:spAutoFit/>
              </a:bodyPr>
              <a:lstStyle/>
              <a:p>
                <a:r>
                  <a:rPr lang="zh-CN" altLang="en-US" sz="1400" b="1" dirty="0">
                    <a:solidFill>
                      <a:schemeClr val="bg1"/>
                    </a:solidFill>
                    <a:latin typeface="微软雅黑" pitchFamily="34" charset="-122"/>
                    <a:ea typeface="微软雅黑" pitchFamily="34" charset="-122"/>
                  </a:rPr>
                  <a:t>设备驱动</a:t>
                </a:r>
              </a:p>
            </p:txBody>
          </p:sp>
        </p:grpSp>
        <p:sp>
          <p:nvSpPr>
            <p:cNvPr id="40" name="矩形 39"/>
            <p:cNvSpPr/>
            <p:nvPr/>
          </p:nvSpPr>
          <p:spPr>
            <a:xfrm>
              <a:off x="4447948" y="3372270"/>
              <a:ext cx="646331" cy="276999"/>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6" name="组合 64"/>
          <p:cNvGrpSpPr/>
          <p:nvPr/>
        </p:nvGrpSpPr>
        <p:grpSpPr>
          <a:xfrm>
            <a:off x="2666068" y="1410346"/>
            <a:ext cx="3759566" cy="646332"/>
            <a:chOff x="1835696" y="1057759"/>
            <a:chExt cx="3536220" cy="484750"/>
          </a:xfrm>
        </p:grpSpPr>
        <p:pic>
          <p:nvPicPr>
            <p:cNvPr id="51" name="图片 5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484750"/>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应用程序</a:t>
              </a:r>
            </a:p>
          </p:txBody>
        </p:sp>
      </p:grpSp>
      <p:grpSp>
        <p:nvGrpSpPr>
          <p:cNvPr id="8" name="组合 63"/>
          <p:cNvGrpSpPr/>
          <p:nvPr/>
        </p:nvGrpSpPr>
        <p:grpSpPr>
          <a:xfrm>
            <a:off x="2762147" y="4784058"/>
            <a:ext cx="3586659" cy="1634128"/>
            <a:chOff x="1931772" y="3588043"/>
            <a:chExt cx="3586659" cy="1225596"/>
          </a:xfrm>
        </p:grpSpPr>
        <p:pic>
          <p:nvPicPr>
            <p:cNvPr id="5" name="图片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107996" cy="276999"/>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276999"/>
            </a:xfrm>
            <a:prstGeom prst="rect">
              <a:avLst/>
            </a:prstGeom>
          </p:spPr>
          <p:txBody>
            <a:bodyPr wrap="square">
              <a:spAutoFit/>
            </a:bodyPr>
            <a:lstStyle/>
            <a:p>
              <a:r>
                <a:rPr lang="zh-CN" altLang="en-US" b="1" dirty="0">
                  <a:latin typeface="微软雅黑" pitchFamily="34" charset="-122"/>
                  <a:ea typeface="微软雅黑" pitchFamily="34" charset="-122"/>
                </a:rPr>
                <a:t>中断</a:t>
              </a:r>
            </a:p>
          </p:txBody>
        </p:sp>
        <p:sp>
          <p:nvSpPr>
            <p:cNvPr id="43" name="矩形 42"/>
            <p:cNvSpPr/>
            <p:nvPr/>
          </p:nvSpPr>
          <p:spPr>
            <a:xfrm>
              <a:off x="2745836" y="3968473"/>
              <a:ext cx="1071570" cy="438581"/>
            </a:xfrm>
            <a:prstGeom prst="rect">
              <a:avLst/>
            </a:prstGeom>
          </p:spPr>
          <p:txBody>
            <a:bodyPr wrap="square">
              <a:spAutoFit/>
            </a:bodyPr>
            <a:lstStyle/>
            <a:p>
              <a:pPr algn="ctr"/>
              <a:r>
                <a:rPr lang="zh-CN" altLang="en-US" sz="16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3194997" y="1926573"/>
            <a:ext cx="0" cy="19507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2621131" y="1926569"/>
            <a:ext cx="386754" cy="156364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组合 71"/>
          <p:cNvGrpSpPr/>
          <p:nvPr/>
        </p:nvGrpSpPr>
        <p:grpSpPr>
          <a:xfrm>
            <a:off x="3432255" y="1937145"/>
            <a:ext cx="2770035" cy="1958556"/>
            <a:chOff x="2601881" y="1452856"/>
            <a:chExt cx="2770035" cy="1468917"/>
          </a:xfrm>
        </p:grpSpPr>
        <p:grpSp>
          <p:nvGrpSpPr>
            <p:cNvPr id="10" name="组合 67"/>
            <p:cNvGrpSpPr/>
            <p:nvPr/>
          </p:nvGrpSpPr>
          <p:grpSpPr>
            <a:xfrm>
              <a:off x="2601881" y="2070911"/>
              <a:ext cx="2770035" cy="850862"/>
              <a:chOff x="2601881" y="2070911"/>
              <a:chExt cx="2770035" cy="850862"/>
            </a:xfrm>
          </p:grpSpPr>
          <p:grpSp>
            <p:nvGrpSpPr>
              <p:cNvPr id="11" name="组合 66"/>
              <p:cNvGrpSpPr/>
              <p:nvPr/>
            </p:nvGrpSpPr>
            <p:grpSpPr>
              <a:xfrm>
                <a:off x="2601881" y="2070911"/>
                <a:ext cx="2770035" cy="350768"/>
                <a:chOff x="2601881" y="2070911"/>
                <a:chExt cx="2770035" cy="350768"/>
              </a:xfrm>
            </p:grpSpPr>
            <p:pic>
              <p:nvPicPr>
                <p:cNvPr id="13" name="图片 12"/>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601881" y="2070911"/>
                  <a:ext cx="2770035" cy="350768"/>
                </a:xfrm>
                <a:prstGeom prst="rect">
                  <a:avLst/>
                </a:prstGeom>
              </p:spPr>
            </p:pic>
            <p:sp>
              <p:nvSpPr>
                <p:cNvPr id="34" name="矩形 33"/>
                <p:cNvSpPr/>
                <p:nvPr/>
              </p:nvSpPr>
              <p:spPr>
                <a:xfrm>
                  <a:off x="3229829" y="2074821"/>
                  <a:ext cx="1569660" cy="276999"/>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系统调用接口</a:t>
                  </a:r>
                </a:p>
              </p:txBody>
            </p:sp>
          </p:grpSp>
          <p:cxnSp>
            <p:nvCxnSpPr>
              <p:cNvPr id="15" name="直接箭头连接符 14"/>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接箭头连接符 52"/>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 name="组合 70"/>
          <p:cNvGrpSpPr/>
          <p:nvPr/>
        </p:nvGrpSpPr>
        <p:grpSpPr>
          <a:xfrm>
            <a:off x="4060202" y="1873498"/>
            <a:ext cx="1642812" cy="666631"/>
            <a:chOff x="3229829" y="1405121"/>
            <a:chExt cx="1642812" cy="499973"/>
          </a:xfrm>
        </p:grpSpPr>
        <p:grpSp>
          <p:nvGrpSpPr>
            <p:cNvPr id="14" name="组合 65"/>
            <p:cNvGrpSpPr/>
            <p:nvPr/>
          </p:nvGrpSpPr>
          <p:grpSpPr>
            <a:xfrm>
              <a:off x="3229829" y="1554326"/>
              <a:ext cx="1642812" cy="350768"/>
              <a:chOff x="3229829" y="1554326"/>
              <a:chExt cx="1642812" cy="350768"/>
            </a:xfrm>
          </p:grpSpPr>
          <p:pic>
            <p:nvPicPr>
              <p:cNvPr id="50" name="图片 49"/>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3229829" y="1554326"/>
                <a:ext cx="1642812" cy="350768"/>
              </a:xfrm>
              <a:prstGeom prst="rect">
                <a:avLst/>
              </a:prstGeom>
            </p:spPr>
          </p:pic>
          <p:sp>
            <p:nvSpPr>
              <p:cNvPr id="33" name="矩形 32"/>
              <p:cNvSpPr/>
              <p:nvPr/>
            </p:nvSpPr>
            <p:spPr>
              <a:xfrm>
                <a:off x="3541684" y="1560433"/>
                <a:ext cx="877163" cy="276999"/>
              </a:xfrm>
              <a:prstGeom prst="rect">
                <a:avLst/>
              </a:prstGeom>
            </p:spPr>
            <p:txBody>
              <a:bodyPr wrap="none">
                <a:spAutoFit/>
              </a:bodyPr>
              <a:lstStyle/>
              <a:p>
                <a:r>
                  <a:rPr lang="zh-CN" altLang="en-US" b="1" dirty="0">
                    <a:solidFill>
                      <a:schemeClr val="bg1"/>
                    </a:solidFill>
                    <a:latin typeface="微软雅黑" pitchFamily="34" charset="-122"/>
                    <a:ea typeface="微软雅黑" pitchFamily="34" charset="-122"/>
                  </a:rPr>
                  <a:t>函数库</a:t>
                </a:r>
              </a:p>
            </p:txBody>
          </p:sp>
        </p:grpSp>
        <p:cxnSp>
          <p:nvCxnSpPr>
            <p:cNvPr id="60" name="直接箭头连接符 59"/>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
          <p:cNvSpPr txBox="1"/>
          <p:nvPr/>
        </p:nvSpPr>
        <p:spPr>
          <a:xfrm>
            <a:off x="4283968" y="6444044"/>
            <a:ext cx="4179221" cy="369332"/>
          </a:xfrm>
          <a:prstGeom prst="rect">
            <a:avLst/>
          </a:prstGeom>
          <a:noFill/>
        </p:spPr>
        <p:txBody>
          <a:bodyPr wrap="none" rtlCol="0">
            <a:spAutoFit/>
          </a:bodyPr>
          <a:lstStyle/>
          <a:p>
            <a:r>
              <a:rPr lang="en-US" altLang="zh-CN" dirty="0">
                <a:latin typeface="Calibri" pitchFamily="34" charset="0"/>
                <a:cs typeface="Calibri" pitchFamily="34" charset="0"/>
              </a:rPr>
              <a:t>Acknowledgement: </a:t>
            </a:r>
            <a:r>
              <a:rPr lang="zh-CN" altLang="en-US" dirty="0"/>
              <a:t>清华大学 向勇、陈渝</a:t>
            </a:r>
          </a:p>
        </p:txBody>
      </p:sp>
    </p:spTree>
    <p:extLst>
      <p:ext uri="{BB962C8B-B14F-4D97-AF65-F5344CB8AC3E}">
        <p14:creationId xmlns="" xmlns:p14="http://schemas.microsoft.com/office/powerpoint/2010/main" val="1136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left)">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1"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up)">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3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628800"/>
            <a:ext cx="7488832" cy="4752528"/>
          </a:xfrm>
        </p:spPr>
        <p:txBody>
          <a:bodyPr>
            <a:normAutofit fontScale="70000" lnSpcReduction="20000"/>
          </a:bodyPr>
          <a:lstStyle/>
          <a:p>
            <a:pPr marL="0" indent="0">
              <a:buNone/>
            </a:pPr>
            <a:r>
              <a:rPr lang="zh-CN" altLang="en-US" b="1" dirty="0"/>
              <a:t>假设一个在</a:t>
            </a:r>
            <a:r>
              <a:rPr lang="en-US" altLang="zh-CN" b="1" dirty="0"/>
              <a:t>IA32</a:t>
            </a:r>
            <a:r>
              <a:rPr lang="zh-CN" altLang="en-US" b="1" dirty="0"/>
              <a:t>体系结构上设计的操作系统</a:t>
            </a:r>
            <a:r>
              <a:rPr lang="en-US" altLang="zh-CN" b="1" dirty="0"/>
              <a:t>Doors</a:t>
            </a:r>
            <a:r>
              <a:rPr lang="zh-CN" altLang="en-US" b="1" dirty="0"/>
              <a:t>已支持了</a:t>
            </a:r>
            <a:r>
              <a:rPr lang="en-US" altLang="zh-CN" b="1" dirty="0"/>
              <a:t>20</a:t>
            </a:r>
            <a:r>
              <a:rPr lang="zh-CN" altLang="en-US" b="1" dirty="0"/>
              <a:t>个系统调用，现在需要增加一个新的系统调用</a:t>
            </a:r>
            <a:r>
              <a:rPr lang="en-US" altLang="zh-CN" b="1" dirty="0" err="1"/>
              <a:t>mysyscall</a:t>
            </a:r>
            <a:r>
              <a:rPr lang="zh-CN" altLang="en-US" b="1" dirty="0"/>
              <a:t>，且</a:t>
            </a:r>
            <a:r>
              <a:rPr lang="en-US" altLang="zh-CN" b="1" dirty="0" err="1"/>
              <a:t>mysyscall</a:t>
            </a:r>
            <a:r>
              <a:rPr lang="zh-CN" altLang="en-US" b="1" dirty="0"/>
              <a:t>带有三个参数。</a:t>
            </a:r>
          </a:p>
          <a:p>
            <a:pPr marL="0" indent="0">
              <a:buNone/>
            </a:pPr>
            <a:r>
              <a:rPr lang="en-US" altLang="zh-CN" b="1" dirty="0"/>
              <a:t>1</a:t>
            </a:r>
            <a:r>
              <a:rPr lang="zh-CN" altLang="en-US" b="1" dirty="0"/>
              <a:t>、请给出你的设计方案。</a:t>
            </a:r>
          </a:p>
          <a:p>
            <a:pPr marL="0" indent="0">
              <a:buNone/>
            </a:pPr>
            <a:r>
              <a:rPr lang="en-US" altLang="zh-CN" b="1" dirty="0"/>
              <a:t>      </a:t>
            </a:r>
            <a:r>
              <a:rPr lang="en-US" altLang="zh-CN" b="1" dirty="0" smtClean="0"/>
              <a:t> </a:t>
            </a:r>
            <a:r>
              <a:rPr lang="zh-CN" altLang="en-US" b="1" dirty="0"/>
              <a:t>要求：在方案中详细说明需要硬件提供的支持；操作系统中完成的工作；执行系统调用时硬件的工作过程、软件的工作过程；以及在整个系统调用执行过程中硬件和软件是如何配合的。</a:t>
            </a:r>
          </a:p>
          <a:p>
            <a:pPr marL="0" indent="0">
              <a:buNone/>
            </a:pPr>
            <a:r>
              <a:rPr lang="en-US" altLang="zh-CN" b="1" dirty="0"/>
              <a:t>      </a:t>
            </a:r>
            <a:r>
              <a:rPr lang="en-US" altLang="zh-CN" b="1" dirty="0" smtClean="0"/>
              <a:t> </a:t>
            </a:r>
            <a:r>
              <a:rPr lang="zh-CN" altLang="en-US" b="1" dirty="0"/>
              <a:t>给出了</a:t>
            </a:r>
            <a:r>
              <a:rPr lang="en-US" altLang="zh-CN" b="1" dirty="0"/>
              <a:t>IA32</a:t>
            </a:r>
            <a:r>
              <a:rPr lang="zh-CN" altLang="en-US" b="1" dirty="0"/>
              <a:t>体系结构中相关的信息。涉及到的寄存器包括：</a:t>
            </a:r>
            <a:r>
              <a:rPr lang="en-US" altLang="zh-CN" b="1" dirty="0"/>
              <a:t>EAX</a:t>
            </a:r>
            <a:r>
              <a:rPr lang="zh-CN" altLang="en-US" b="1" dirty="0"/>
              <a:t>、</a:t>
            </a:r>
            <a:r>
              <a:rPr lang="en-US" altLang="zh-CN" b="1" dirty="0"/>
              <a:t>EBX</a:t>
            </a:r>
            <a:r>
              <a:rPr lang="zh-CN" altLang="en-US" b="1" dirty="0"/>
              <a:t>、</a:t>
            </a:r>
            <a:r>
              <a:rPr lang="en-US" altLang="zh-CN" b="1" dirty="0"/>
              <a:t>ECX</a:t>
            </a:r>
            <a:r>
              <a:rPr lang="zh-CN" altLang="en-US" b="1" dirty="0"/>
              <a:t>、</a:t>
            </a:r>
            <a:r>
              <a:rPr lang="en-US" altLang="zh-CN" b="1" dirty="0"/>
              <a:t>EDX</a:t>
            </a:r>
            <a:r>
              <a:rPr lang="zh-CN" altLang="en-US" b="1" dirty="0"/>
              <a:t>、</a:t>
            </a:r>
            <a:r>
              <a:rPr lang="en-US" altLang="zh-CN" b="1" dirty="0"/>
              <a:t>ESI</a:t>
            </a:r>
            <a:r>
              <a:rPr lang="zh-CN" altLang="en-US" b="1" dirty="0"/>
              <a:t>、</a:t>
            </a:r>
            <a:r>
              <a:rPr lang="en-US" altLang="zh-CN" b="1" dirty="0"/>
              <a:t>EDI</a:t>
            </a:r>
            <a:r>
              <a:rPr lang="zh-CN" altLang="en-US" b="1" dirty="0"/>
              <a:t>、</a:t>
            </a:r>
            <a:r>
              <a:rPr lang="en-US" altLang="zh-CN" b="1" dirty="0"/>
              <a:t>ESP</a:t>
            </a:r>
            <a:r>
              <a:rPr lang="zh-CN" altLang="en-US" b="1" dirty="0"/>
              <a:t>、</a:t>
            </a:r>
            <a:r>
              <a:rPr lang="en-US" altLang="zh-CN" b="1" dirty="0"/>
              <a:t>EBP</a:t>
            </a:r>
            <a:r>
              <a:rPr lang="zh-CN" altLang="en-US" b="1" dirty="0"/>
              <a:t>等。</a:t>
            </a:r>
          </a:p>
          <a:p>
            <a:pPr marL="0" indent="0">
              <a:buNone/>
            </a:pPr>
            <a:r>
              <a:rPr lang="en-US" altLang="zh-CN" b="1" dirty="0"/>
              <a:t>2</a:t>
            </a:r>
            <a:r>
              <a:rPr lang="zh-CN" altLang="en-US" b="1" dirty="0"/>
              <a:t>、如果要满足用户在编程时可以调用</a:t>
            </a:r>
            <a:r>
              <a:rPr lang="en-US" altLang="zh-CN" b="1" dirty="0" err="1"/>
              <a:t>mysyscall</a:t>
            </a:r>
            <a:r>
              <a:rPr lang="zh-CN" altLang="en-US" b="1" dirty="0"/>
              <a:t>，还需要做什么？</a:t>
            </a:r>
            <a:endParaRPr lang="en-US" altLang="zh-CN" b="1" dirty="0"/>
          </a:p>
          <a:p>
            <a:pPr marL="0" indent="0">
              <a:buNone/>
            </a:pPr>
            <a:r>
              <a:rPr lang="en-US" altLang="zh-CN" b="1" dirty="0"/>
              <a:t>3</a:t>
            </a:r>
            <a:r>
              <a:rPr lang="zh-CN" altLang="en-US" b="1" dirty="0"/>
              <a:t>、操作系统执行系统调用的具体流程，并说明还有哪些准备工作要完成。</a:t>
            </a:r>
          </a:p>
        </p:txBody>
      </p:sp>
      <p:sp>
        <p:nvSpPr>
          <p:cNvPr id="3" name="标题 2"/>
          <p:cNvSpPr>
            <a:spLocks noGrp="1"/>
          </p:cNvSpPr>
          <p:nvPr>
            <p:ph type="title"/>
          </p:nvPr>
        </p:nvSpPr>
        <p:spPr/>
        <p:txBody>
          <a:bodyPr/>
          <a:lstStyle/>
          <a:p>
            <a:r>
              <a:rPr lang="zh-CN" altLang="en-US" dirty="0"/>
              <a:t>课堂讨论</a:t>
            </a:r>
          </a:p>
        </p:txBody>
      </p:sp>
    </p:spTree>
    <p:extLst>
      <p:ext uri="{BB962C8B-B14F-4D97-AF65-F5344CB8AC3E}">
        <p14:creationId xmlns="" xmlns:p14="http://schemas.microsoft.com/office/powerpoint/2010/main" val="38345576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7584" y="1231269"/>
            <a:ext cx="7194422" cy="5510099"/>
            <a:chOff x="1121994" y="1231269"/>
            <a:chExt cx="7194422" cy="5510099"/>
          </a:xfrm>
        </p:grpSpPr>
        <p:pic>
          <p:nvPicPr>
            <p:cNvPr id="4" name="Picture 2" descr="图"/>
            <p:cNvPicPr>
              <a:picLocks noChangeAspect="1" noChangeArrowheads="1"/>
            </p:cNvPicPr>
            <p:nvPr/>
          </p:nvPicPr>
          <p:blipFill>
            <a:blip r:embed="rId3" cstate="print"/>
            <a:srcRect t="9880" r="16455" b="15904"/>
            <a:stretch>
              <a:fillRect/>
            </a:stretch>
          </p:blipFill>
          <p:spPr bwMode="auto">
            <a:xfrm>
              <a:off x="1121994" y="1231269"/>
              <a:ext cx="7194422" cy="4475391"/>
            </a:xfrm>
            <a:prstGeom prst="rect">
              <a:avLst/>
            </a:prstGeom>
            <a:noFill/>
            <a:ln w="9525">
              <a:noFill/>
              <a:miter lim="800000"/>
              <a:headEnd/>
              <a:tailEnd/>
            </a:ln>
          </p:spPr>
        </p:pic>
        <p:sp>
          <p:nvSpPr>
            <p:cNvPr id="5" name="矩形 4"/>
            <p:cNvSpPr/>
            <p:nvPr/>
          </p:nvSpPr>
          <p:spPr>
            <a:xfrm>
              <a:off x="1968397" y="6236226"/>
              <a:ext cx="3893452" cy="4891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6" name="直接连接符 5"/>
            <p:cNvCxnSpPr/>
            <p:nvPr/>
          </p:nvCxnSpPr>
          <p:spPr>
            <a:xfrm>
              <a:off x="5458926" y="6236226"/>
              <a:ext cx="0" cy="489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205005" y="6252209"/>
              <a:ext cx="0" cy="489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4"/>
            <p:cNvSpPr txBox="1"/>
            <p:nvPr/>
          </p:nvSpPr>
          <p:spPr>
            <a:xfrm>
              <a:off x="1959051" y="5812621"/>
              <a:ext cx="1261884" cy="307777"/>
            </a:xfrm>
            <a:prstGeom prst="rect">
              <a:avLst/>
            </a:prstGeom>
            <a:solidFill>
              <a:schemeClr val="accent4">
                <a:lumMod val="40000"/>
                <a:lumOff val="60000"/>
              </a:schemeClr>
            </a:solidFill>
          </p:spPr>
          <p:txBody>
            <a:bodyPr wrap="none" rtlCol="0" anchor="ctr">
              <a:spAutoFit/>
            </a:bodyPr>
            <a:lstStyle/>
            <a:p>
              <a:r>
                <a:rPr lang="zh-CN" altLang="en-US" sz="1400" b="1" dirty="0">
                  <a:latin typeface="宋体" panose="02010600030101010101" pitchFamily="2" charset="-122"/>
                  <a:ea typeface="宋体" panose="02010600030101010101" pitchFamily="2" charset="-122"/>
                </a:rPr>
                <a:t>段选择符格式</a:t>
              </a:r>
            </a:p>
          </p:txBody>
        </p:sp>
        <p:sp>
          <p:nvSpPr>
            <p:cNvPr id="9" name="矩形 8"/>
            <p:cNvSpPr/>
            <p:nvPr/>
          </p:nvSpPr>
          <p:spPr>
            <a:xfrm>
              <a:off x="2730159" y="6252209"/>
              <a:ext cx="1862086" cy="473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ea typeface="宋体" panose="02010600030101010101" pitchFamily="2" charset="-122"/>
                </a:rPr>
                <a:t>索引</a:t>
              </a:r>
            </a:p>
          </p:txBody>
        </p:sp>
        <p:sp>
          <p:nvSpPr>
            <p:cNvPr id="10" name="线形标注 1 9"/>
            <p:cNvSpPr/>
            <p:nvPr/>
          </p:nvSpPr>
          <p:spPr>
            <a:xfrm>
              <a:off x="6708251" y="6409934"/>
              <a:ext cx="1100323" cy="331434"/>
            </a:xfrm>
            <a:prstGeom prst="borderCallout1">
              <a:avLst>
                <a:gd name="adj1" fmla="val 18750"/>
                <a:gd name="adj2" fmla="val -8333"/>
                <a:gd name="adj3" fmla="val 9881"/>
                <a:gd name="adj4" fmla="val -9169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ea typeface="宋体" panose="02010600030101010101" pitchFamily="2" charset="-122"/>
                </a:rPr>
                <a:t>特权级</a:t>
              </a:r>
            </a:p>
          </p:txBody>
        </p:sp>
        <p:sp>
          <p:nvSpPr>
            <p:cNvPr id="11" name="线形标注 1 10"/>
            <p:cNvSpPr/>
            <p:nvPr/>
          </p:nvSpPr>
          <p:spPr>
            <a:xfrm>
              <a:off x="6115770" y="5936757"/>
              <a:ext cx="1269604" cy="331434"/>
            </a:xfrm>
            <a:prstGeom prst="borderCallout1">
              <a:avLst>
                <a:gd name="adj1" fmla="val 18750"/>
                <a:gd name="adj2" fmla="val -8333"/>
                <a:gd name="adj3" fmla="val 123903"/>
                <a:gd name="adj4" fmla="val -61841"/>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GDT/LDT</a:t>
              </a:r>
              <a:endPar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TextBox 2"/>
            <p:cNvSpPr txBox="1"/>
            <p:nvPr/>
          </p:nvSpPr>
          <p:spPr>
            <a:xfrm>
              <a:off x="1375915" y="3544568"/>
              <a:ext cx="1937351" cy="494375"/>
            </a:xfrm>
            <a:prstGeom prst="rect">
              <a:avLst/>
            </a:prstGeom>
            <a:noFill/>
          </p:spPr>
          <p:txBody>
            <a:bodyPr wrap="none" rtlCol="0">
              <a:spAutoFit/>
            </a:bodyPr>
            <a:lstStyle/>
            <a:p>
              <a:r>
                <a:rPr lang="zh-CN" altLang="en-US" sz="1600" b="1" dirty="0">
                  <a:solidFill>
                    <a:srgbClr val="C00000"/>
                  </a:solidFill>
                  <a:latin typeface="Calibri" panose="020F0502020204030204" pitchFamily="34" charset="0"/>
                  <a:ea typeface="华文楷体" panose="02010600040101010101" pitchFamily="2" charset="-122"/>
                </a:rPr>
                <a:t>中断描述符表 →</a:t>
              </a:r>
            </a:p>
          </p:txBody>
        </p:sp>
        <p:sp>
          <p:nvSpPr>
            <p:cNvPr id="13" name="TextBox 13"/>
            <p:cNvSpPr txBox="1"/>
            <p:nvPr/>
          </p:nvSpPr>
          <p:spPr>
            <a:xfrm>
              <a:off x="4761525" y="3544568"/>
              <a:ext cx="1937351" cy="494375"/>
            </a:xfrm>
            <a:prstGeom prst="rect">
              <a:avLst/>
            </a:prstGeom>
            <a:noFill/>
          </p:spPr>
          <p:txBody>
            <a:bodyPr wrap="none" rtlCol="0">
              <a:spAutoFit/>
            </a:bodyPr>
            <a:lstStyle/>
            <a:p>
              <a:r>
                <a:rPr lang="zh-CN" altLang="en-US" sz="1600" b="1" dirty="0">
                  <a:solidFill>
                    <a:srgbClr val="C00000"/>
                  </a:solidFill>
                  <a:latin typeface="Calibri" panose="020F0502020204030204" pitchFamily="34" charset="0"/>
                  <a:ea typeface="华文楷体" panose="02010600040101010101" pitchFamily="2" charset="-122"/>
                </a:rPr>
                <a:t>全局描述符表 →</a:t>
              </a:r>
            </a:p>
          </p:txBody>
        </p:sp>
        <p:sp>
          <p:nvSpPr>
            <p:cNvPr id="19" name="TextBox 2"/>
            <p:cNvSpPr txBox="1"/>
            <p:nvPr/>
          </p:nvSpPr>
          <p:spPr>
            <a:xfrm>
              <a:off x="1883756" y="3891393"/>
              <a:ext cx="549062" cy="494375"/>
            </a:xfrm>
            <a:prstGeom prst="rect">
              <a:avLst/>
            </a:prstGeom>
            <a:noFill/>
          </p:spPr>
          <p:txBody>
            <a:bodyPr wrap="none" rtlCol="0">
              <a:spAutoFit/>
            </a:bodyPr>
            <a:lstStyle/>
            <a:p>
              <a:r>
                <a:rPr lang="en-US" altLang="zh-CN" sz="1600" b="1" dirty="0">
                  <a:solidFill>
                    <a:srgbClr val="C00000"/>
                  </a:solidFill>
                  <a:latin typeface="Calibri" panose="020F0502020204030204" pitchFamily="34" charset="0"/>
                  <a:ea typeface="华文楷体" panose="02010600040101010101" pitchFamily="2" charset="-122"/>
                </a:rPr>
                <a:t>IDT</a:t>
              </a:r>
              <a:endParaRPr lang="zh-CN" altLang="en-US" sz="1600" b="1" dirty="0">
                <a:solidFill>
                  <a:srgbClr val="C00000"/>
                </a:solidFill>
                <a:latin typeface="Calibri" panose="020F0502020204030204" pitchFamily="34" charset="0"/>
                <a:ea typeface="华文楷体" panose="02010600040101010101" pitchFamily="2" charset="-122"/>
              </a:endParaRPr>
            </a:p>
          </p:txBody>
        </p:sp>
        <p:sp>
          <p:nvSpPr>
            <p:cNvPr id="20" name="TextBox 2"/>
            <p:cNvSpPr txBox="1"/>
            <p:nvPr/>
          </p:nvSpPr>
          <p:spPr>
            <a:xfrm>
              <a:off x="4722394" y="3356993"/>
              <a:ext cx="2083265" cy="943808"/>
            </a:xfrm>
            <a:prstGeom prst="rect">
              <a:avLst/>
            </a:prstGeom>
            <a:noFill/>
          </p:spPr>
          <p:txBody>
            <a:bodyPr wrap="none" rtlCol="0">
              <a:spAutoFit/>
            </a:bodyPr>
            <a:lstStyle/>
            <a:p>
              <a:pPr algn="ctr"/>
              <a:r>
                <a:rPr lang="en-US" altLang="zh-CN" sz="1200" b="1" dirty="0">
                  <a:solidFill>
                    <a:srgbClr val="C00000"/>
                  </a:solidFill>
                  <a:latin typeface="Calibri" panose="020F0502020204030204" pitchFamily="34" charset="0"/>
                  <a:ea typeface="华文楷体" panose="02010600040101010101" pitchFamily="2" charset="-122"/>
                </a:rPr>
                <a:t>GDT</a:t>
              </a:r>
            </a:p>
            <a:p>
              <a:pPr algn="ctr"/>
              <a:endParaRPr lang="en-US" altLang="zh-CN" sz="1200" b="1" dirty="0">
                <a:solidFill>
                  <a:srgbClr val="C00000"/>
                </a:solidFill>
                <a:latin typeface="Calibri" panose="020F0502020204030204" pitchFamily="34" charset="0"/>
                <a:ea typeface="华文楷体" panose="02010600040101010101" pitchFamily="2" charset="-122"/>
              </a:endParaRPr>
            </a:p>
            <a:p>
              <a:r>
                <a:rPr lang="en-US" altLang="zh-CN" sz="1200" b="1" dirty="0">
                  <a:solidFill>
                    <a:srgbClr val="C00000"/>
                  </a:solidFill>
                  <a:latin typeface="Calibri" panose="020F0502020204030204" pitchFamily="34" charset="0"/>
                  <a:ea typeface="华文楷体" panose="02010600040101010101" pitchFamily="2" charset="-122"/>
                </a:rPr>
                <a:t>(Global Descriptor Table)</a:t>
              </a:r>
              <a:endParaRPr lang="zh-CN" altLang="en-US" sz="1200" b="1" dirty="0">
                <a:solidFill>
                  <a:srgbClr val="C00000"/>
                </a:solidFill>
                <a:latin typeface="Calibri" panose="020F0502020204030204" pitchFamily="34" charset="0"/>
                <a:ea typeface="华文楷体" panose="02010600040101010101" pitchFamily="2" charset="-122"/>
              </a:endParaRPr>
            </a:p>
          </p:txBody>
        </p:sp>
        <p:sp>
          <p:nvSpPr>
            <p:cNvPr id="24" name="TextBox 26"/>
            <p:cNvSpPr txBox="1"/>
            <p:nvPr/>
          </p:nvSpPr>
          <p:spPr>
            <a:xfrm>
              <a:off x="1691189" y="1271776"/>
              <a:ext cx="1783674" cy="307777"/>
            </a:xfrm>
            <a:prstGeom prst="rect">
              <a:avLst/>
            </a:prstGeom>
            <a:solidFill>
              <a:schemeClr val="accent4">
                <a:lumMod val="40000"/>
                <a:lumOff val="60000"/>
              </a:schemeClr>
            </a:solidFill>
          </p:spPr>
          <p:txBody>
            <a:bodyPr wrap="square" rtlCol="0" anchor="ctr">
              <a:spAutoFit/>
            </a:bodyPr>
            <a:lstStyle/>
            <a:p>
              <a:r>
                <a:rPr lang="zh-CN" altLang="en-US" sz="1400" b="1" dirty="0">
                  <a:latin typeface="宋体" panose="02010600030101010101" pitchFamily="2" charset="-122"/>
                  <a:ea typeface="宋体" panose="02010600030101010101" pitchFamily="2" charset="-122"/>
                </a:rPr>
                <a:t>中断描述符格式</a:t>
              </a:r>
            </a:p>
          </p:txBody>
        </p:sp>
        <p:sp>
          <p:nvSpPr>
            <p:cNvPr id="25" name="TextBox 24"/>
            <p:cNvSpPr txBox="1"/>
            <p:nvPr/>
          </p:nvSpPr>
          <p:spPr>
            <a:xfrm>
              <a:off x="1799145" y="4675363"/>
              <a:ext cx="1421789" cy="307777"/>
            </a:xfrm>
            <a:prstGeom prst="rect">
              <a:avLst/>
            </a:prstGeom>
            <a:solidFill>
              <a:schemeClr val="accent4">
                <a:lumMod val="40000"/>
                <a:lumOff val="60000"/>
              </a:schemeClr>
            </a:solidFill>
          </p:spPr>
          <p:txBody>
            <a:bodyPr wrap="square" rtlCol="0" anchor="ctr">
              <a:spAutoFit/>
            </a:bodyPr>
            <a:lstStyle/>
            <a:p>
              <a:r>
                <a:rPr lang="zh-CN" altLang="en-US" sz="1400" b="1" dirty="0">
                  <a:latin typeface="宋体" panose="02010600030101010101" pitchFamily="2" charset="-122"/>
                  <a:ea typeface="宋体" panose="02010600030101010101" pitchFamily="2" charset="-122"/>
                </a:rPr>
                <a:t>段描述符格式</a:t>
              </a:r>
            </a:p>
          </p:txBody>
        </p:sp>
      </p:grpSp>
      <p:sp>
        <p:nvSpPr>
          <p:cNvPr id="49154" name="Rectangle 2"/>
          <p:cNvSpPr>
            <a:spLocks noGrp="1" noChangeArrowheads="1"/>
          </p:cNvSpPr>
          <p:nvPr>
            <p:ph type="title"/>
          </p:nvPr>
        </p:nvSpPr>
        <p:spPr>
          <a:xfrm>
            <a:off x="683568" y="188640"/>
            <a:ext cx="7499176" cy="936104"/>
          </a:xfrm>
        </p:spPr>
        <p:txBody>
          <a:bodyPr>
            <a:normAutofit/>
          </a:bodyPr>
          <a:lstStyle/>
          <a:p>
            <a:r>
              <a:rPr lang="en-US" altLang="zh-CN" sz="4000" dirty="0">
                <a:solidFill>
                  <a:schemeClr val="accent1">
                    <a:lumMod val="75000"/>
                  </a:schemeClr>
                </a:solidFill>
                <a:latin typeface="微软雅黑" pitchFamily="34" charset="-122"/>
                <a:ea typeface="微软雅黑" pitchFamily="34" charset="-122"/>
              </a:rPr>
              <a:t>IA32</a:t>
            </a:r>
            <a:r>
              <a:rPr lang="zh-CN" altLang="en-US" sz="4000" dirty="0">
                <a:solidFill>
                  <a:schemeClr val="accent1">
                    <a:lumMod val="75000"/>
                  </a:schemeClr>
                </a:solidFill>
                <a:latin typeface="微软雅黑" pitchFamily="34" charset="-122"/>
                <a:ea typeface="微软雅黑" pitchFamily="34" charset="-122"/>
              </a:rPr>
              <a:t>体系结构相关信息</a:t>
            </a:r>
          </a:p>
        </p:txBody>
      </p:sp>
    </p:spTree>
    <p:extLst>
      <p:ext uri="{BB962C8B-B14F-4D97-AF65-F5344CB8AC3E}">
        <p14:creationId xmlns="" xmlns:p14="http://schemas.microsoft.com/office/powerpoint/2010/main" val="20814900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txBox="1">
            <a:spLocks/>
          </p:cNvSpPr>
          <p:nvPr/>
        </p:nvSpPr>
        <p:spPr bwMode="auto">
          <a:xfrm>
            <a:off x="1066800" y="4214818"/>
            <a:ext cx="6255488" cy="1362075"/>
          </a:xfrm>
          <a:prstGeom prst="rect">
            <a:avLst/>
          </a:prstGeom>
          <a:noFill/>
          <a:ln w="9525">
            <a:noFill/>
            <a:miter lim="800000"/>
            <a:headEnd/>
            <a:tailEnd/>
          </a:ln>
          <a:effectLst/>
          <a:scene3d>
            <a:camera prst="perspectiveRight"/>
            <a:lightRig rig="threePt" dir="t"/>
          </a:scene3d>
        </p:spPr>
        <p:txBody>
          <a:bodyPr vert="horz" wrap="square" lIns="91440" tIns="45720" rIns="91440" bIns="45720" numCol="1" anchor="ctr" anchorCtr="0" compatLnSpc="1">
            <a:prstTxWarp prst="textNoShape">
              <a:avLst/>
            </a:prstTxWarp>
          </a:bodyPr>
          <a:lstStyle/>
          <a:p>
            <a:pPr marL="0" marR="0" lvl="0" indent="0" algn="ctr" defTabSz="914400" latinLnBrk="0">
              <a:lnSpc>
                <a:spcPct val="100000"/>
              </a:lnSpc>
              <a:buClrTx/>
              <a:buSzTx/>
              <a:tabLst/>
              <a:defRPr/>
            </a:pPr>
            <a:r>
              <a:rPr lang="en-US" altLang="zh-CN"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rPr>
              <a:t>Thanks</a:t>
            </a:r>
            <a:endParaRPr lang="zh-CN" altLang="en-US" sz="6000" b="1" cap="all" dirty="0">
              <a:ln w="500">
                <a:solidFill>
                  <a:schemeClr val="tx2">
                    <a:shade val="20000"/>
                    <a:satMod val="120000"/>
                  </a:schemeClr>
                </a:solidFill>
              </a:ln>
              <a:solidFill>
                <a:schemeClr val="accent1">
                  <a:lumMod val="75000"/>
                </a:schemeClr>
              </a:solidFill>
              <a:latin typeface="Lucida Calligraphy" pitchFamily="66" charset="0"/>
              <a:ea typeface="+mj-ea"/>
              <a:cs typeface="+mj-cs"/>
            </a:endParaRPr>
          </a:p>
        </p:txBody>
      </p:sp>
      <p:sp>
        <p:nvSpPr>
          <p:cNvPr id="7" name="文本占位符 4"/>
          <p:cNvSpPr txBox="1">
            <a:spLocks/>
          </p:cNvSpPr>
          <p:nvPr/>
        </p:nvSpPr>
        <p:spPr bwMode="auto">
          <a:xfrm>
            <a:off x="1066800" y="3214686"/>
            <a:ext cx="6254750" cy="742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tx2"/>
              </a:buClr>
              <a:buSzPct val="70000"/>
              <a:tabLst/>
              <a:defRPr/>
            </a:pPr>
            <a:r>
              <a:rPr kumimoji="0" lang="en-US" altLang="zh-CN" sz="5400" b="1" i="0" u="none" strike="noStrike" kern="0" cap="none" spc="0" normalizeH="0" baseline="0" noProof="0" dirty="0" smtClean="0">
                <a:ln>
                  <a:noFill/>
                </a:ln>
                <a:solidFill>
                  <a:srgbClr val="7030A0"/>
                </a:solidFill>
                <a:effectLst/>
                <a:uLnTx/>
                <a:uFillTx/>
                <a:latin typeface="Brush Script MT" pitchFamily="66" charset="0"/>
                <a:ea typeface="+mn-ea"/>
                <a:cs typeface="+mn-cs"/>
              </a:rPr>
              <a:t>The End</a:t>
            </a:r>
            <a:endParaRPr kumimoji="0" lang="zh-CN" altLang="en-US" sz="5400" b="1" i="0" u="none" strike="noStrike" kern="0" cap="none" spc="0" normalizeH="0" baseline="0" noProof="0" dirty="0" smtClean="0">
              <a:ln>
                <a:noFill/>
              </a:ln>
              <a:solidFill>
                <a:srgbClr val="7030A0"/>
              </a:solidFill>
              <a:effectLst/>
              <a:uLnTx/>
              <a:uFillTx/>
              <a:latin typeface="Brush Script MT" pitchFamily="66"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7467600" cy="994122"/>
          </a:xfrm>
        </p:spPr>
        <p:txBody>
          <a:bodyPr>
            <a:normAutofit/>
          </a:bodyPr>
          <a:lstStyle/>
          <a:p>
            <a:r>
              <a:rPr lang="zh-CN" altLang="en-US" sz="4000" dirty="0"/>
              <a:t>用户可见寄存器</a:t>
            </a:r>
          </a:p>
        </p:txBody>
      </p:sp>
      <p:sp>
        <p:nvSpPr>
          <p:cNvPr id="11267" name="Rectangle 3"/>
          <p:cNvSpPr>
            <a:spLocks noGrp="1" noChangeArrowheads="1"/>
          </p:cNvSpPr>
          <p:nvPr>
            <p:ph idx="1"/>
          </p:nvPr>
        </p:nvSpPr>
        <p:spPr>
          <a:xfrm>
            <a:off x="395536" y="1609416"/>
            <a:ext cx="7571184" cy="4846320"/>
          </a:xfrm>
        </p:spPr>
        <p:txBody>
          <a:bodyPr>
            <a:normAutofit fontScale="92500"/>
          </a:bodyPr>
          <a:lstStyle/>
          <a:p>
            <a:r>
              <a:rPr lang="zh-CN" altLang="en-US" sz="2600" b="1" dirty="0"/>
              <a:t>包括数据寄存器、地址寄存器以及条件码寄存器</a:t>
            </a:r>
            <a:endParaRPr lang="en-US" altLang="zh-CN" sz="2600" b="1" dirty="0"/>
          </a:p>
          <a:p>
            <a:pPr marL="0" indent="0">
              <a:buNone/>
            </a:pPr>
            <a:r>
              <a:rPr lang="zh-CN" altLang="en-US" sz="2600" b="1" dirty="0"/>
              <a:t>    机器语言可直接引用</a:t>
            </a:r>
          </a:p>
          <a:p>
            <a:pPr marL="0" indent="0">
              <a:buNone/>
            </a:pPr>
            <a:endParaRPr lang="zh-CN" altLang="en-US" sz="2400" b="1" dirty="0"/>
          </a:p>
          <a:p>
            <a:pPr lvl="1"/>
            <a:r>
              <a:rPr lang="zh-CN" altLang="en-US" sz="2600" b="1" dirty="0">
                <a:solidFill>
                  <a:srgbClr val="0000CC"/>
                </a:solidFill>
              </a:rPr>
              <a:t>数据寄存器（</a:t>
            </a:r>
            <a:r>
              <a:rPr lang="en-US" altLang="zh-CN" sz="2600" b="1" dirty="0">
                <a:solidFill>
                  <a:srgbClr val="0000CC"/>
                </a:solidFill>
              </a:rPr>
              <a:t>data register</a:t>
            </a:r>
            <a:r>
              <a:rPr lang="zh-CN" altLang="en-US" sz="2600" b="1" dirty="0">
                <a:solidFill>
                  <a:srgbClr val="0000CC"/>
                </a:solidFill>
              </a:rPr>
              <a:t>）</a:t>
            </a:r>
            <a:r>
              <a:rPr lang="zh-CN" altLang="en-US" sz="2600" b="1" dirty="0"/>
              <a:t>又称通用寄存器</a:t>
            </a:r>
          </a:p>
          <a:p>
            <a:pPr marL="246888" lvl="1" indent="0">
              <a:buNone/>
            </a:pPr>
            <a:r>
              <a:rPr lang="zh-CN" altLang="en-US" sz="2600" b="1" dirty="0"/>
              <a:t>            主要用于各种算术逻辑指令和访存指令</a:t>
            </a:r>
          </a:p>
          <a:p>
            <a:pPr lvl="1"/>
            <a:r>
              <a:rPr lang="zh-CN" altLang="en-US" sz="2600" b="1" dirty="0">
                <a:solidFill>
                  <a:srgbClr val="0000CC"/>
                </a:solidFill>
              </a:rPr>
              <a:t>地址寄存器（</a:t>
            </a:r>
            <a:r>
              <a:rPr lang="en-US" altLang="zh-CN" sz="2600" b="1" dirty="0">
                <a:solidFill>
                  <a:srgbClr val="0000CC"/>
                </a:solidFill>
              </a:rPr>
              <a:t>address register</a:t>
            </a:r>
            <a:r>
              <a:rPr lang="zh-CN" altLang="en-US" sz="2600" b="1" dirty="0">
                <a:solidFill>
                  <a:srgbClr val="0000CC"/>
                </a:solidFill>
              </a:rPr>
              <a:t>）</a:t>
            </a:r>
            <a:r>
              <a:rPr lang="zh-CN" altLang="en-US" sz="2600" b="1" dirty="0"/>
              <a:t>用于存储数据及指令的物理地址、线性地址或者有效地址，用于某种特定方式的寻址。如</a:t>
            </a:r>
            <a:r>
              <a:rPr lang="en-US" altLang="zh-CN" sz="2600" b="1" dirty="0"/>
              <a:t>index register</a:t>
            </a:r>
            <a:r>
              <a:rPr lang="zh-CN" altLang="en-US" sz="2600" b="1" dirty="0"/>
              <a:t>、</a:t>
            </a:r>
            <a:r>
              <a:rPr lang="en-US" altLang="zh-CN" sz="2600" b="1" dirty="0"/>
              <a:t>segment pointer</a:t>
            </a:r>
            <a:r>
              <a:rPr lang="zh-CN" altLang="en-US" sz="2600" b="1" dirty="0"/>
              <a:t>、</a:t>
            </a:r>
            <a:r>
              <a:rPr lang="en-US" altLang="zh-CN" sz="2600" b="1" dirty="0"/>
              <a:t>stack pointer</a:t>
            </a:r>
          </a:p>
          <a:p>
            <a:pPr lvl="1"/>
            <a:r>
              <a:rPr lang="zh-CN" altLang="en-US" sz="2600" b="1" dirty="0">
                <a:solidFill>
                  <a:srgbClr val="0000CC"/>
                </a:solidFill>
              </a:rPr>
              <a:t>条件码寄存器</a:t>
            </a:r>
            <a:r>
              <a:rPr lang="zh-CN" altLang="en-US" sz="2600" b="1" dirty="0"/>
              <a:t>：保存</a:t>
            </a:r>
            <a:r>
              <a:rPr lang="en-US" altLang="zh-CN" sz="2600" b="1" dirty="0"/>
              <a:t>CPU</a:t>
            </a:r>
            <a:r>
              <a:rPr lang="zh-CN" altLang="en-US" sz="2600" b="1" dirty="0"/>
              <a:t>操作结果的各种标记位</a:t>
            </a:r>
          </a:p>
          <a:p>
            <a:pPr marL="246888" lvl="1" indent="0">
              <a:buNone/>
            </a:pPr>
            <a:r>
              <a:rPr lang="zh-CN" altLang="en-US" sz="2600" b="1" dirty="0"/>
              <a:t>            如算术运算产生的溢出、符号等等</a:t>
            </a:r>
          </a:p>
        </p:txBody>
      </p:sp>
    </p:spTree>
    <p:extLst>
      <p:ext uri="{BB962C8B-B14F-4D97-AF65-F5344CB8AC3E}">
        <p14:creationId xmlns="" xmlns:p14="http://schemas.microsoft.com/office/powerpoint/2010/main" val="1892701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TotalTime>
  <Words>7174</Words>
  <Application>Microsoft Office PowerPoint</Application>
  <PresentationFormat>全屏显示(4:3)</PresentationFormat>
  <Paragraphs>1017</Paragraphs>
  <Slides>86</Slides>
  <Notes>40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88" baseType="lpstr">
      <vt:lpstr>凸显</vt:lpstr>
      <vt:lpstr>图片</vt:lpstr>
      <vt:lpstr>高级操作系统 Advanced  Operating  System</vt:lpstr>
      <vt:lpstr>本章要求掌握的概念</vt:lpstr>
      <vt:lpstr>本讲主要内容</vt:lpstr>
      <vt:lpstr>大纲</vt:lpstr>
      <vt:lpstr>这一部分很重要</vt:lpstr>
      <vt:lpstr>从用户与操作系统的关系角度看</vt:lpstr>
      <vt:lpstr>操作系统运行环境</vt:lpstr>
      <vt:lpstr>一、中央处理器（CPU）</vt:lpstr>
      <vt:lpstr>用户可见寄存器</vt:lpstr>
      <vt:lpstr>控制和状态寄存器</vt:lpstr>
      <vt:lpstr>1.操作系统的需求——保护</vt:lpstr>
      <vt:lpstr>2.处理器的状态（模式mode）</vt:lpstr>
      <vt:lpstr>3.特权指令和非特权指令</vt:lpstr>
      <vt:lpstr>4.实例：x86系列处理器</vt:lpstr>
      <vt:lpstr>5.CPU状态之间的转换</vt:lpstr>
      <vt:lpstr>二、中断机制</vt:lpstr>
      <vt:lpstr>中断与异常的引入原因</vt:lpstr>
      <vt:lpstr>1.中断/异常的概念</vt:lpstr>
      <vt:lpstr>2.事件</vt:lpstr>
      <vt:lpstr>中断与异常的小结</vt:lpstr>
      <vt:lpstr>3.中断/异常机制工作原理</vt:lpstr>
      <vt:lpstr>4.中断响应  </vt:lpstr>
      <vt:lpstr>中断响应过程示意</vt:lpstr>
      <vt:lpstr>5.中断向量表</vt:lpstr>
      <vt:lpstr>Linux中的中断向量</vt:lpstr>
      <vt:lpstr>中断响应示意图 </vt:lpstr>
      <vt:lpstr>6.中断处理程序</vt:lpstr>
      <vt:lpstr>中断/异常机制小结（1/2）</vt:lpstr>
      <vt:lpstr>中断/异常机制小结（2/2）</vt:lpstr>
      <vt:lpstr>举例：I/O中断处理程序</vt:lpstr>
      <vt:lpstr>举例： 时钟中断</vt:lpstr>
      <vt:lpstr>IA32体系结构对中断的支持</vt:lpstr>
      <vt:lpstr>基本概念——X86处理器</vt:lpstr>
      <vt:lpstr>IA32体系结构对中断的支持(1/7)</vt:lpstr>
      <vt:lpstr>IA32体系结构对中断的支持(2/7)</vt:lpstr>
      <vt:lpstr>IA32体系结构对中断的支持(3/7)</vt:lpstr>
      <vt:lpstr>X86处理器对中断的支持(4/7)</vt:lpstr>
      <vt:lpstr>IA32体系结构对中断的支持(5/7)</vt:lpstr>
      <vt:lpstr>X86处理器对中断的支持(6/7)</vt:lpstr>
      <vt:lpstr>IA32体系结构对中断的支持(7/7)</vt:lpstr>
      <vt:lpstr>三、存储系统</vt:lpstr>
      <vt:lpstr>1.存储器的层次结构</vt:lpstr>
      <vt:lpstr>2.存储访问局部性原理</vt:lpstr>
      <vt:lpstr>3.存储分块</vt:lpstr>
      <vt:lpstr>4. 高速缓存</vt:lpstr>
      <vt:lpstr>高速缓存和内存(1/2)</vt:lpstr>
      <vt:lpstr>高速缓存和内存(2/2)</vt:lpstr>
      <vt:lpstr>四、I/O访问技术</vt:lpstr>
      <vt:lpstr>1.程序控制I/O技术</vt:lpstr>
      <vt:lpstr>2.中断驱动I/O技术</vt:lpstr>
      <vt:lpstr>3.DMA技术（1/3）</vt:lpstr>
      <vt:lpstr>DMA技术（2/3）</vt:lpstr>
      <vt:lpstr>DMA技术（3/3）</vt:lpstr>
      <vt:lpstr>操作系统运行机制</vt:lpstr>
      <vt:lpstr>系统调用(System call)</vt:lpstr>
      <vt:lpstr>系统调用、库函数、API、内核函数</vt:lpstr>
      <vt:lpstr>系统调用机制设计       与 执行过程</vt:lpstr>
      <vt:lpstr>系统调用机制的设计</vt:lpstr>
      <vt:lpstr>参数传递过程问题</vt:lpstr>
      <vt:lpstr>系统调用举例(1/3)</vt:lpstr>
      <vt:lpstr>系统调用举例(2/3)</vt:lpstr>
      <vt:lpstr>系统调用举例(3/3)</vt:lpstr>
      <vt:lpstr>系统调用的执行过程</vt:lpstr>
      <vt:lpstr>例子： Linux系统调用实现</vt:lpstr>
      <vt:lpstr>Linux的系统调用实现      ——基于x86体系结构</vt:lpstr>
      <vt:lpstr>系统调用号示例(include/asm-i386/unistd.h)</vt:lpstr>
      <vt:lpstr>系统执行int $0x80指令（1/2）</vt:lpstr>
      <vt:lpstr>系统执行int $0x80指令（2/2）</vt:lpstr>
      <vt:lpstr>Linux系统调用执行流程</vt:lpstr>
      <vt:lpstr>Linux</vt:lpstr>
      <vt:lpstr>系统调用号与处理函数的映射</vt:lpstr>
      <vt:lpstr>示例：系统调用的服务例程</vt:lpstr>
      <vt:lpstr>示例：系统调用的参数传递</vt:lpstr>
      <vt:lpstr>示例：系统调用的参数传递</vt:lpstr>
      <vt:lpstr>示例： system_call片段</vt:lpstr>
      <vt:lpstr>示例： system_call片段（续）</vt:lpstr>
      <vt:lpstr>示例：</vt:lpstr>
      <vt:lpstr>示例：系统调用中的参数问题</vt:lpstr>
      <vt:lpstr>sysenter/sysexit系统调用机制</vt:lpstr>
      <vt:lpstr>系统调用小结（1）</vt:lpstr>
      <vt:lpstr>系统调用小结（2）</vt:lpstr>
      <vt:lpstr>中断发生后OS低层工作步骤</vt:lpstr>
      <vt:lpstr>幻灯片 83</vt:lpstr>
      <vt:lpstr>课堂讨论</vt:lpstr>
      <vt:lpstr>IA32体系结构相关信息</vt:lpstr>
      <vt:lpstr>幻灯片 86</vt:lpstr>
    </vt:vector>
  </TitlesOfParts>
  <Company>PKU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高级操作系统 Advanced Operating System</dc:title>
  <dc:creator>陈向群</dc:creator>
  <cp:lastModifiedBy>vivo</cp:lastModifiedBy>
  <cp:revision>51</cp:revision>
  <dcterms:created xsi:type="dcterms:W3CDTF">2011-05-05T05:43:54Z</dcterms:created>
  <dcterms:modified xsi:type="dcterms:W3CDTF">2017-12-01T13:24:42Z</dcterms:modified>
</cp:coreProperties>
</file>