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262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4" autoAdjust="0"/>
  </p:normalViewPr>
  <p:slideViewPr>
    <p:cSldViewPr>
      <p:cViewPr>
        <p:scale>
          <a:sx n="100" d="100"/>
          <a:sy n="100" d="100"/>
        </p:scale>
        <p:origin x="-194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06BA8-A4BA-4029-8925-0292D8EBC6DE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7A63-BCCE-4ABC-88B8-6AF75C588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225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转换是有原因的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104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6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就绪状态</a:t>
            </a:r>
            <a:r>
              <a:rPr lang="en-US" altLang="zh-CN" dirty="0" smtClean="0">
                <a:solidFill>
                  <a:srgbClr val="0000FF"/>
                </a:solidFill>
              </a:rPr>
              <a:t>(Ready)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进程在内存且可立即进入运行状态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阻塞状态</a:t>
            </a:r>
            <a:r>
              <a:rPr lang="en-US" altLang="zh-CN" dirty="0" smtClean="0">
                <a:solidFill>
                  <a:srgbClr val="0000FF"/>
                </a:solidFill>
              </a:rPr>
              <a:t>(Blocked)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进程在内存并等待某事件的出现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阻塞挂起状态（</a:t>
            </a:r>
            <a:r>
              <a:rPr lang="en-US" altLang="zh-CN" dirty="0" smtClean="0">
                <a:solidFill>
                  <a:srgbClr val="0000FF"/>
                </a:solidFill>
              </a:rPr>
              <a:t>Blocked, suspend</a:t>
            </a:r>
            <a:r>
              <a:rPr lang="zh-CN" altLang="en-US" dirty="0" smtClean="0">
                <a:solidFill>
                  <a:srgbClr val="0000FF"/>
                </a:solidFill>
              </a:rPr>
              <a:t>）：</a:t>
            </a:r>
            <a:r>
              <a:rPr lang="zh-CN" altLang="en-US" dirty="0" smtClean="0"/>
              <a:t>进程在外存并等待某事件的出现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就绪挂起状态（</a:t>
            </a:r>
            <a:r>
              <a:rPr lang="en-US" altLang="zh-CN" dirty="0" smtClean="0">
                <a:solidFill>
                  <a:srgbClr val="0000FF"/>
                </a:solidFill>
              </a:rPr>
              <a:t>Ready, suspend</a:t>
            </a:r>
            <a:r>
              <a:rPr lang="zh-CN" altLang="en-US" dirty="0" smtClean="0">
                <a:solidFill>
                  <a:srgbClr val="0000FF"/>
                </a:solidFill>
              </a:rPr>
              <a:t>）：</a:t>
            </a:r>
            <a:r>
              <a:rPr lang="zh-CN" altLang="en-US" dirty="0" smtClean="0"/>
              <a:t>进程在外存，但只要进入内存，即可运行</a:t>
            </a:r>
            <a:endParaRPr lang="en-US" altLang="zh-CN" dirty="0" smtClean="0"/>
          </a:p>
          <a:p>
            <a:pPr eaLnBrk="1" hangingPunct="1">
              <a:buSzPct val="60000"/>
              <a:buFont typeface="Wingdings" pitchFamily="2" charset="2"/>
              <a:buNone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等待到等待挂起：</a:t>
            </a: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没有进程处于就绪状态或就绪进程要求更多内存资源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就绪到就绪挂起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当有高优先级等待（系统认为会很快就绪的）进程和低优先级就绪进程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运行到就绪挂起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对抢先式分时系统，当有高优先级等待挂起进程因事件出现而进入就绪挂起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等待挂起到就绪挂起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当有等待挂起进程因相关事件出现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激活（Activate）：把一个进程从外存转到内存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就绪挂起到就绪：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没有就绪进程或挂起就绪进程优先级高于就绪进程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等待挂起到等待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uLnTx/>
                <a:uFillTx/>
                <a:latin typeface="微软雅黑" pitchFamily="34" charset="-122"/>
                <a:ea typeface="微软雅黑" pitchFamily="34" charset="-122"/>
              </a:rPr>
              <a:t>：当一个进程释放足够内存，</a:t>
            </a: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并有高优先级等待挂起进程</a:t>
            </a:r>
            <a:endPara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11576A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482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指向的进程，由调度程序决定</a:t>
            </a:r>
            <a:endParaRPr lang="en-US" altLang="zh-CN" dirty="0" smtClean="0"/>
          </a:p>
          <a:p>
            <a:r>
              <a:rPr lang="zh-CN" altLang="en-US" dirty="0" smtClean="0"/>
              <a:t>可中断和不可中断的等待状态：处于可中断等待状态的进程可以被信号唤醒，收到信号就可以从等待进入可运行状态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950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468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7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968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774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862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6974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484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817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8998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 </a:t>
            </a:r>
            <a:r>
              <a:rPr lang="en-US" altLang="zh-CN" sz="1200" dirty="0" err="1" smtClean="0"/>
              <a:t>Myval</a:t>
            </a:r>
            <a:r>
              <a:rPr lang="zh-CN" altLang="en-US" sz="1200" dirty="0" smtClean="0"/>
              <a:t>这个程序的功能是：输出</a:t>
            </a:r>
            <a:r>
              <a:rPr lang="en-US" altLang="zh-CN" sz="1200" dirty="0" err="1" smtClean="0"/>
              <a:t>myval</a:t>
            </a:r>
            <a:r>
              <a:rPr lang="zh-CN" altLang="en-US" sz="1200" dirty="0" smtClean="0"/>
              <a:t>这个变量的值和地址（</a:t>
            </a:r>
            <a:r>
              <a:rPr lang="en-US" altLang="zh-CN" sz="1200" dirty="0" err="1" smtClean="0"/>
              <a:t>myval</a:t>
            </a:r>
            <a:r>
              <a:rPr lang="zh-CN" altLang="en-US" sz="1200" dirty="0" smtClean="0"/>
              <a:t>的值由输入参数决定）。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如果同时运行两个</a:t>
            </a:r>
            <a:r>
              <a:rPr lang="en-US" altLang="zh-CN" dirty="0" err="1" smtClean="0"/>
              <a:t>Myval</a:t>
            </a:r>
            <a:r>
              <a:rPr lang="zh-CN" altLang="en-US" dirty="0" smtClean="0"/>
              <a:t>程序的话，会有两个进程，那么这两个进程的输出会有什么不同呢？</a:t>
            </a:r>
            <a:r>
              <a:rPr lang="en-US" altLang="zh-CN" sz="1200" dirty="0" smtClean="0"/>
              <a:t>Now simultaneously start two instances of this program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AE5D4-AA35-4276-ACF3-B7D002E85B5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284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两个进程的输出结果显示： 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变量</a:t>
            </a:r>
            <a:r>
              <a:rPr lang="en-US" altLang="zh-CN" dirty="0" err="1" smtClean="0"/>
              <a:t>myval</a:t>
            </a:r>
            <a:r>
              <a:rPr lang="zh-CN" altLang="en-US" dirty="0" smtClean="0"/>
              <a:t>的值不同（因为输入不同，很容易理解） 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变量</a:t>
            </a:r>
            <a:r>
              <a:rPr lang="en-US" altLang="zh-CN" dirty="0" err="1" smtClean="0"/>
              <a:t>myval</a:t>
            </a:r>
            <a:r>
              <a:rPr lang="zh-CN" altLang="en-US" dirty="0" smtClean="0"/>
              <a:t>的地址相同（两个进程同时运行，同时存在于内存中，地址还相同，说明什么问题呢）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说明：进程相互隔离（</a:t>
            </a:r>
            <a:r>
              <a:rPr lang="en-US" altLang="zh-CN" dirty="0" smtClean="0"/>
              <a:t>the programs aren’t seeing each other </a:t>
            </a:r>
            <a:r>
              <a:rPr lang="zh-CN" altLang="en-US" dirty="0" smtClean="0"/>
              <a:t>），</a:t>
            </a:r>
            <a:r>
              <a:rPr lang="zh-CN" altLang="en-US" baseline="0" dirty="0" smtClean="0"/>
              <a:t>每个进程认为它们独立占用地址空间（</a:t>
            </a:r>
            <a:r>
              <a:rPr lang="en-US" altLang="zh-CN" dirty="0" smtClean="0"/>
              <a:t>But they think they’re using the same address</a:t>
            </a:r>
            <a:r>
              <a:rPr lang="zh-CN" altLang="en-US" dirty="0" smtClean="0"/>
              <a:t>）</a:t>
            </a:r>
            <a:r>
              <a:rPr lang="en-US" altLang="zh-CN" baseline="0" dirty="0" smtClean="0"/>
              <a:t>      </a:t>
            </a:r>
          </a:p>
          <a:p>
            <a:r>
              <a:rPr lang="en-US" altLang="zh-CN" baseline="0" dirty="0" smtClean="0"/>
              <a:t>      </a:t>
            </a:r>
            <a:r>
              <a:rPr lang="zh-CN" altLang="en-US" baseline="0" dirty="0" smtClean="0"/>
              <a:t>地址不是绝对地址，那是什么地址？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方法：内存映射（</a:t>
            </a:r>
            <a:r>
              <a:rPr lang="en-US" altLang="zh-CN" baseline="0" dirty="0" smtClean="0"/>
              <a:t>memory mapping</a:t>
            </a:r>
            <a:r>
              <a:rPr lang="zh-CN" altLang="en-US" baseline="0" dirty="0" smtClean="0"/>
              <a:t>） 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好处是什么？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AE5D4-AA35-4276-ACF3-B7D002E85B5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5064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9214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1298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当进程运行时，它的硬件状态（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，寄存器，等等）在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OS</a:t>
            </a:r>
            <a:r>
              <a:rPr lang="zh-CN" altLang="en-US" dirty="0" smtClean="0"/>
              <a:t>停止一个进程运行时，将这些值保存在进程控制块的寄存器中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OS</a:t>
            </a:r>
            <a:r>
              <a:rPr lang="zh-CN" altLang="en-US" dirty="0" smtClean="0"/>
              <a:t>要运行一个新的进程时，将</a:t>
            </a:r>
            <a:r>
              <a:rPr lang="en-US" altLang="zh-CN" dirty="0" smtClean="0"/>
              <a:t>PCB</a:t>
            </a:r>
            <a:r>
              <a:rPr lang="zh-CN" altLang="en-US" dirty="0" smtClean="0"/>
              <a:t>中的值送到对应的寄存器中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硬件状态从一个进程换到另一个进程的过程称为上下文切换，通常每秒钟发生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3268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200"/>
              </a:lnSpc>
              <a:spcBef>
                <a:spcPct val="50000"/>
              </a:spcBef>
              <a:buClr>
                <a:srgbClr val="FFFFFF"/>
              </a:buClr>
              <a:buSzPct val="80000"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由操作系统来维护一组队列，表示系统中所有进程的当前状态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不同队列表示不同状态：就绪队列、各种等待队列</a:t>
            </a:r>
          </a:p>
          <a:p>
            <a:pPr>
              <a:lnSpc>
                <a:spcPts val="1200"/>
              </a:lnSpc>
              <a:spcBef>
                <a:spcPct val="50000"/>
              </a:spcBef>
              <a:buClr>
                <a:srgbClr val="FFFFFF"/>
              </a:buClr>
              <a:buSzPct val="80000"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根据进程状态不同，进程PCB加入相应队列：进程状态变化时，它所在的PCB会从一个队列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200"/>
              </a:lnSpc>
              <a:spcBef>
                <a:spcPct val="50000"/>
              </a:spcBef>
              <a:buClr>
                <a:srgbClr val="FFFFFF"/>
              </a:buClr>
              <a:buSzPct val="80000"/>
            </a:pPr>
            <a:r>
              <a: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换到另一个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0463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387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完成某种特定功能的一段程序，具有不可分割性或不可中断性</a:t>
            </a:r>
          </a:p>
          <a:p>
            <a:pPr marL="0" lvl="1"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即原语的执行必须是连续的，在执行过程中不允许被中断，可以通过屏蔽中断、测试与设置指令等来实现</a:t>
            </a:r>
            <a:endParaRPr lang="en-US" altLang="zh-CN" sz="2000" b="1" dirty="0" smtClean="0">
              <a:solidFill>
                <a:srgbClr val="0000FF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7534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60000"/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</a:rPr>
              <a:t>用户登录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</a:rPr>
              <a:t>提交一个程序执行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</a:rPr>
              <a:t>由</a:t>
            </a:r>
            <a:r>
              <a:rPr lang="en-US" altLang="zh-CN" dirty="0" smtClean="0">
                <a:cs typeface="Times New Roman" pitchFamily="18" charset="0"/>
              </a:rPr>
              <a:t>OS</a:t>
            </a:r>
            <a:r>
              <a:rPr lang="zh-CN" altLang="en-US" dirty="0" smtClean="0">
                <a:latin typeface="楷体_GB2312" pitchFamily="49" charset="-122"/>
              </a:rPr>
              <a:t>创建，以向用户提供服务</a:t>
            </a:r>
            <a:r>
              <a:rPr lang="en-US" altLang="zh-CN" dirty="0" smtClean="0">
                <a:latin typeface="楷体_GB2312" pitchFamily="49" charset="-122"/>
              </a:rPr>
              <a:t>( </a:t>
            </a:r>
            <a:r>
              <a:rPr lang="zh-CN" altLang="en-US" dirty="0" smtClean="0">
                <a:latin typeface="楷体_GB2312" pitchFamily="49" charset="-122"/>
              </a:rPr>
              <a:t>如：打印文件</a:t>
            </a:r>
            <a:r>
              <a:rPr lang="en-US" altLang="zh-CN" dirty="0" smtClean="0">
                <a:latin typeface="楷体_GB2312" pitchFamily="49" charset="-122"/>
              </a:rPr>
              <a:t>) 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</a:rPr>
              <a:t>由已存在的一进程创建</a:t>
            </a:r>
          </a:p>
          <a:p>
            <a:pPr lvl="1" eaLnBrk="1" hangingPunct="1"/>
            <a:r>
              <a:rPr lang="zh-CN" altLang="en-US" dirty="0" smtClean="0">
                <a:solidFill>
                  <a:srgbClr val="990099"/>
                </a:solidFill>
                <a:latin typeface="楷体_GB2312" pitchFamily="49" charset="-122"/>
              </a:rPr>
              <a:t>一个用户程序可创建成多个进程</a:t>
            </a:r>
          </a:p>
        </p:txBody>
      </p:sp>
    </p:spTree>
    <p:extLst>
      <p:ext uri="{BB962C8B-B14F-4D97-AF65-F5344CB8AC3E}">
        <p14:creationId xmlns:p14="http://schemas.microsoft.com/office/powerpoint/2010/main" xmlns="" val="40126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52489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552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2100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进程进入等待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的情况：</a:t>
            </a:r>
          </a:p>
          <a:p>
            <a:r>
              <a:rPr lang="zh-CN" altLang="en-US" dirty="0" smtClean="0"/>
              <a:t>    请求并等待系统服务，无法马上完成</a:t>
            </a:r>
          </a:p>
          <a:p>
            <a:r>
              <a:rPr lang="zh-CN" altLang="en-US" dirty="0" smtClean="0"/>
              <a:t>    启动某种操作，无法马上完成</a:t>
            </a:r>
          </a:p>
          <a:p>
            <a:r>
              <a:rPr lang="zh-CN" altLang="en-US" dirty="0" smtClean="0"/>
              <a:t>    需要的数据没有到达</a:t>
            </a:r>
          </a:p>
          <a:p>
            <a:r>
              <a:rPr lang="zh-CN" altLang="en-US" dirty="0" smtClean="0"/>
              <a:t>只有进程自身才能知道何时需要等待某种事件的发生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唤醒进程的情况：</a:t>
            </a:r>
          </a:p>
          <a:p>
            <a:r>
              <a:rPr lang="zh-CN" altLang="en-US" dirty="0" smtClean="0"/>
              <a:t>被阻塞进程需要的资源可被满足</a:t>
            </a:r>
          </a:p>
          <a:p>
            <a:r>
              <a:rPr lang="zh-CN" altLang="en-US" dirty="0" smtClean="0"/>
              <a:t>被阻塞进程等待的事件到达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进程只能被别的进程或操作系统唤醒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0656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其中</a:t>
            </a:r>
            <a:r>
              <a:rPr lang="en-US" altLang="zh-CN" smtClean="0"/>
              <a:t>exec()</a:t>
            </a:r>
            <a:r>
              <a:rPr lang="zh-CN" altLang="en-US" smtClean="0"/>
              <a:t>有多种形式，</a:t>
            </a:r>
            <a:r>
              <a:rPr lang="en-US" altLang="zh-CN" smtClean="0"/>
              <a:t>exece, execve, execvp</a:t>
            </a:r>
            <a:r>
              <a:rPr lang="zh-CN" altLang="en-US" smtClean="0"/>
              <a:t>，每个使用一组稍有不同的参数，预处理后调用同一系统调用。这个一般的名称</a:t>
            </a:r>
            <a:r>
              <a:rPr lang="en-US" altLang="zh-CN" smtClean="0"/>
              <a:t>exec</a:t>
            </a:r>
            <a:r>
              <a:rPr lang="zh-CN" altLang="en-US" smtClean="0"/>
              <a:t>可以指代这组函数中任一个函数。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46CB2-3E27-4E23-8465-3FB31213D82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0645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9785" y="686202"/>
            <a:ext cx="5040042" cy="3428087"/>
          </a:xfrm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写时复制技术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copy_on_write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通过写时复制技术来调入执行的程序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将可写虚拟内存页的页表项标志为只读，当进程向该内存页写入数据时，处理器会发现内存访问中的问题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向只读页中写入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，然后会导致操作系统可以捕获的页故障，由操作系统来完成内存页的复制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一个给定的物理页面可以代表多个逻辑页面，当这个页被一个进程从另一个进程处得到共享时，它是逻辑上的拷贝如前面的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调用，逻辑拷贝整个进程的地址空间，仅当试图修改页面</a:t>
            </a:r>
            <a:r>
              <a:rPr lang="en-US" altLang="zh-CN" dirty="0" smtClean="0"/>
              <a:t>(</a:t>
            </a:r>
            <a:r>
              <a:rPr lang="zh-CN" altLang="en-US" dirty="0" smtClean="0"/>
              <a:t>产生写错误</a:t>
            </a:r>
            <a:r>
              <a:rPr lang="en-US" altLang="zh-CN" dirty="0" smtClean="0"/>
              <a:t>)</a:t>
            </a:r>
            <a:r>
              <a:rPr lang="zh-CN" altLang="en-US" dirty="0" smtClean="0"/>
              <a:t>才真正的拷贝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9B152-EA32-4E16-BCEE-5A92FA07E64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3424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0507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28899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550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5969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311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考虑因素：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6600"/>
                </a:solidFill>
              </a:rPr>
              <a:t>在多道程序环境下如何向用户提供服务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6600"/>
                </a:solidFill>
              </a:rPr>
              <a:t>在并发程序之间如何正确传递消息（通信）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6600"/>
                </a:solidFill>
              </a:rPr>
              <a:t>如何对</a:t>
            </a:r>
            <a:r>
              <a:rPr lang="en-US" altLang="zh-CN" b="1" dirty="0" smtClean="0">
                <a:solidFill>
                  <a:srgbClr val="006600"/>
                </a:solidFill>
              </a:rPr>
              <a:t>CPU</a:t>
            </a:r>
            <a:r>
              <a:rPr lang="zh-CN" altLang="en-US" b="1" dirty="0" smtClean="0">
                <a:solidFill>
                  <a:srgbClr val="006600"/>
                </a:solidFill>
              </a:rPr>
              <a:t>进行调度，保证每个用户相对公平地得到</a:t>
            </a:r>
            <a:r>
              <a:rPr lang="en-US" altLang="zh-CN" b="1" dirty="0" smtClean="0">
                <a:solidFill>
                  <a:srgbClr val="006600"/>
                </a:solidFill>
              </a:rPr>
              <a:t>CPU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0000FF"/>
                </a:solidFill>
              </a:rPr>
              <a:t>  （</a:t>
            </a:r>
            <a:r>
              <a:rPr lang="en-US" altLang="zh-CN" b="1" dirty="0" smtClean="0">
                <a:solidFill>
                  <a:srgbClr val="0000FF"/>
                </a:solidFill>
              </a:rPr>
              <a:t>CPU</a:t>
            </a:r>
            <a:r>
              <a:rPr lang="zh-CN" altLang="en-US" b="1" dirty="0" smtClean="0">
                <a:solidFill>
                  <a:srgbClr val="0000FF"/>
                </a:solidFill>
              </a:rPr>
              <a:t>是一个只可调度，不可分配的资源）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6600"/>
                </a:solidFill>
              </a:rPr>
              <a:t>如何管理其他资源</a:t>
            </a:r>
          </a:p>
          <a:p>
            <a:r>
              <a:rPr lang="zh-CN" altLang="en-US" b="1" dirty="0" smtClean="0">
                <a:solidFill>
                  <a:srgbClr val="000000"/>
                </a:solidFill>
              </a:rPr>
              <a:t>   当各用户对资源使用上发生冲突时，如何处理竞争</a:t>
            </a:r>
          </a:p>
          <a:p>
            <a:endParaRPr lang="en-US" altLang="zh-CN" b="1" dirty="0" smtClean="0">
              <a:solidFill>
                <a:srgbClr val="000000"/>
              </a:solidFill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</a:rPr>
              <a:t>   </a:t>
            </a:r>
            <a:r>
              <a:rPr lang="zh-CN" altLang="en-US" b="1" dirty="0" smtClean="0">
                <a:solidFill>
                  <a:srgbClr val="000000"/>
                </a:solidFill>
              </a:rPr>
              <a:t>对</a:t>
            </a:r>
            <a:r>
              <a:rPr lang="en-US" altLang="zh-CN" b="1" dirty="0" smtClean="0">
                <a:solidFill>
                  <a:srgbClr val="000000"/>
                </a:solidFill>
              </a:rPr>
              <a:t>CPU</a:t>
            </a:r>
            <a:r>
              <a:rPr lang="zh-CN" altLang="en-US" b="1" dirty="0" smtClean="0">
                <a:solidFill>
                  <a:srgbClr val="000000"/>
                </a:solidFill>
              </a:rPr>
              <a:t>只能通过调度来解决竞争问题，而对于其他资源通过</a:t>
            </a:r>
            <a:r>
              <a:rPr lang="zh-CN" altLang="en-US" b="1" dirty="0" smtClean="0">
                <a:solidFill>
                  <a:srgbClr val="FF0000"/>
                </a:solidFill>
              </a:rPr>
              <a:t>申请</a:t>
            </a:r>
            <a:r>
              <a:rPr lang="en-US" altLang="zh-CN" b="1" dirty="0" smtClean="0">
                <a:solidFill>
                  <a:srgbClr val="FF0000"/>
                </a:solidFill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分配</a:t>
            </a:r>
            <a:r>
              <a:rPr lang="en-US" altLang="zh-CN" b="1" dirty="0" smtClean="0">
                <a:solidFill>
                  <a:srgbClr val="FF0000"/>
                </a:solidFill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使用</a:t>
            </a:r>
            <a:r>
              <a:rPr lang="en-US" altLang="zh-CN" b="1" dirty="0" smtClean="0">
                <a:solidFill>
                  <a:srgbClr val="FF0000"/>
                </a:solidFill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回收</a:t>
            </a:r>
            <a:r>
              <a:rPr lang="zh-CN" altLang="en-US" b="1" dirty="0" smtClean="0">
                <a:solidFill>
                  <a:srgbClr val="000000"/>
                </a:solidFill>
              </a:rPr>
              <a:t>的办法进行管理，当且仅当占有</a:t>
            </a:r>
            <a:r>
              <a:rPr lang="en-US" altLang="zh-CN" b="1" dirty="0" smtClean="0">
                <a:solidFill>
                  <a:srgbClr val="000000"/>
                </a:solidFill>
              </a:rPr>
              <a:t>CPU</a:t>
            </a:r>
            <a:r>
              <a:rPr lang="zh-CN" altLang="en-US" b="1" dirty="0" smtClean="0">
                <a:solidFill>
                  <a:srgbClr val="000000"/>
                </a:solidFill>
              </a:rPr>
              <a:t>的时候才可以申请，否则要排队等候</a:t>
            </a:r>
          </a:p>
        </p:txBody>
      </p:sp>
    </p:spTree>
    <p:extLst>
      <p:ext uri="{BB962C8B-B14F-4D97-AF65-F5344CB8AC3E}">
        <p14:creationId xmlns:p14="http://schemas.microsoft.com/office/powerpoint/2010/main" xmlns="" val="554401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875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511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进程与程序的联系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、进程是操作系统处于执行状态程序的抽象</a:t>
            </a:r>
          </a:p>
          <a:p>
            <a:r>
              <a:rPr lang="zh-CN" altLang="en-US" dirty="0" smtClean="0"/>
              <a:t>程序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(</a:t>
            </a:r>
            <a:r>
              <a:rPr lang="zh-CN" altLang="en-US" dirty="0" smtClean="0"/>
              <a:t>静态的可执行文件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进程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执行中的程序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执行状态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、同一个程序的多次执行过程对应为不同进程</a:t>
            </a:r>
          </a:p>
          <a:p>
            <a:r>
              <a:rPr lang="zh-CN" altLang="en-US" dirty="0" smtClean="0"/>
              <a:t>如命令“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的多次执行对应多个进程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、进程执行需要的资源</a:t>
            </a:r>
          </a:p>
          <a:p>
            <a:r>
              <a:rPr lang="zh-CN" altLang="en-US" dirty="0" smtClean="0"/>
              <a:t>内存：保存代码和数据</a:t>
            </a:r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：执行指令</a:t>
            </a:r>
          </a:p>
          <a:p>
            <a:r>
              <a:rPr lang="zh-CN" altLang="en-US" dirty="0" smtClean="0"/>
              <a:t>进程是动态的，程序是静态的</a:t>
            </a:r>
          </a:p>
          <a:p>
            <a:r>
              <a:rPr lang="zh-CN" altLang="en-US" dirty="0" smtClean="0"/>
              <a:t>  程序是有序代码的集合</a:t>
            </a:r>
          </a:p>
          <a:p>
            <a:r>
              <a:rPr lang="zh-CN" altLang="en-US" dirty="0" smtClean="0"/>
              <a:t>  进程是程序的执行，进程有核心态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用户态</a:t>
            </a:r>
          </a:p>
          <a:p>
            <a:r>
              <a:rPr lang="zh-CN" altLang="en-US" dirty="0" smtClean="0"/>
              <a:t>进程是暂时的，程序是永久的</a:t>
            </a:r>
          </a:p>
          <a:p>
            <a:r>
              <a:rPr lang="zh-CN" altLang="en-US" dirty="0" smtClean="0"/>
              <a:t>  进程是一个状态变化的过程</a:t>
            </a:r>
          </a:p>
          <a:p>
            <a:r>
              <a:rPr lang="zh-CN" altLang="en-US" dirty="0" smtClean="0"/>
              <a:t>  程序可长久保存</a:t>
            </a:r>
          </a:p>
          <a:p>
            <a:r>
              <a:rPr lang="zh-CN" altLang="en-US" dirty="0" smtClean="0"/>
              <a:t>进程与程序的组成不同：进程的组成包括程序、数据和进程控制块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4033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6897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60295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04619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64381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一个线程显示菜单，并读入用户输入；另一个线程执行用户命令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r>
              <a:rPr lang="zh-CN" altLang="en-US" b="1" dirty="0" smtClean="0">
                <a:solidFill>
                  <a:srgbClr val="008000"/>
                </a:solidFill>
              </a:rPr>
              <a:t>增加响应度</a:t>
            </a:r>
          </a:p>
        </p:txBody>
      </p:sp>
    </p:spTree>
    <p:extLst>
      <p:ext uri="{BB962C8B-B14F-4D97-AF65-F5344CB8AC3E}">
        <p14:creationId xmlns:p14="http://schemas.microsoft.com/office/powerpoint/2010/main" xmlns="" val="29308536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http</a:t>
            </a:r>
            <a:r>
              <a:rPr lang="zh-CN" altLang="en-US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协议</a:t>
            </a:r>
            <a:endParaRPr lang="en-US" altLang="zh-CN" dirty="0" smtClean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dirty="0" smtClean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例子</a:t>
            </a:r>
            <a:r>
              <a:rPr lang="en-US" altLang="zh-CN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en-US" altLang="zh-CN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LAN</a:t>
            </a:r>
            <a:r>
              <a:rPr lang="zh-CN" altLang="en-US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中的一个文件服务器，在一段时间内需要处理几个文件请求</a:t>
            </a:r>
          </a:p>
          <a:p>
            <a:pPr eaLnBrk="1" hangingPunct="1"/>
            <a:r>
              <a:rPr lang="zh-CN" altLang="en-US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有效的方法是：为每一个请求创建一个线程</a:t>
            </a:r>
          </a:p>
          <a:p>
            <a:pPr eaLnBrk="1" hangingPunct="1"/>
            <a:r>
              <a:rPr lang="zh-CN" altLang="en-US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在一个</a:t>
            </a:r>
            <a:r>
              <a:rPr lang="en-US" altLang="zh-CN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SMP</a:t>
            </a:r>
            <a:r>
              <a:rPr lang="zh-CN" altLang="en-US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机器上：多个线程可以同时在不同的处理器上运行</a:t>
            </a:r>
          </a:p>
        </p:txBody>
      </p:sp>
    </p:spTree>
    <p:extLst>
      <p:ext uri="{BB962C8B-B14F-4D97-AF65-F5344CB8AC3E}">
        <p14:creationId xmlns:p14="http://schemas.microsoft.com/office/powerpoint/2010/main" xmlns="" val="2890611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929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9757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9769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86868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多线程的解决思路 </a:t>
            </a:r>
          </a:p>
          <a:p>
            <a:r>
              <a:rPr lang="zh-CN" altLang="en-US" b="1" dirty="0" smtClean="0">
                <a:solidFill>
                  <a:srgbClr val="008000"/>
                </a:solidFill>
              </a:rPr>
              <a:t>在进程内部增加一类实体，满足以下特性：</a:t>
            </a:r>
          </a:p>
          <a:p>
            <a:r>
              <a:rPr lang="zh-CN" altLang="en-US" b="1" dirty="0" smtClean="0">
                <a:solidFill>
                  <a:srgbClr val="008000"/>
                </a:solidFill>
              </a:rPr>
              <a:t>（</a:t>
            </a:r>
            <a:r>
              <a:rPr lang="en-US" altLang="zh-CN" b="1" dirty="0" smtClean="0">
                <a:solidFill>
                  <a:srgbClr val="008000"/>
                </a:solidFill>
              </a:rPr>
              <a:t>1</a:t>
            </a:r>
            <a:r>
              <a:rPr lang="zh-CN" altLang="en-US" b="1" dirty="0" smtClean="0">
                <a:solidFill>
                  <a:srgbClr val="008000"/>
                </a:solidFill>
              </a:rPr>
              <a:t>）实体之间可以并发执行</a:t>
            </a:r>
          </a:p>
          <a:p>
            <a:r>
              <a:rPr lang="zh-CN" altLang="en-US" b="1" dirty="0" smtClean="0">
                <a:solidFill>
                  <a:srgbClr val="008000"/>
                </a:solidFill>
              </a:rPr>
              <a:t>（</a:t>
            </a:r>
            <a:r>
              <a:rPr lang="en-US" altLang="zh-CN" b="1" dirty="0" smtClean="0">
                <a:solidFill>
                  <a:srgbClr val="008000"/>
                </a:solidFill>
              </a:rPr>
              <a:t>2</a:t>
            </a:r>
            <a:r>
              <a:rPr lang="zh-CN" altLang="en-US" b="1" dirty="0" smtClean="0">
                <a:solidFill>
                  <a:srgbClr val="008000"/>
                </a:solidFill>
              </a:rPr>
              <a:t>）实体之间共享相同的地址空间</a:t>
            </a:r>
          </a:p>
          <a:p>
            <a:r>
              <a:rPr lang="zh-CN" altLang="en-US" b="1" dirty="0" smtClean="0">
                <a:solidFill>
                  <a:srgbClr val="008000"/>
                </a:solidFill>
              </a:rPr>
              <a:t>这种实体就是线程（</a:t>
            </a:r>
            <a:r>
              <a:rPr lang="en-US" altLang="zh-CN" b="1" dirty="0" smtClean="0">
                <a:solidFill>
                  <a:srgbClr val="008000"/>
                </a:solidFill>
              </a:rPr>
              <a:t>Thread</a:t>
            </a:r>
            <a:r>
              <a:rPr lang="zh-CN" altLang="en-US" b="1" dirty="0" smtClean="0">
                <a:solidFill>
                  <a:srgbClr val="008000"/>
                </a:solidFill>
              </a:rPr>
              <a:t>）</a:t>
            </a:r>
          </a:p>
          <a:p>
            <a:endParaRPr lang="zh-CN" altLang="en-US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491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楷体_GB2312" pitchFamily="49" charset="-122"/>
              </a:rPr>
              <a:t>如果机器设有</a:t>
            </a:r>
            <a:r>
              <a:rPr lang="zh-CN" altLang="en-US" sz="1200" dirty="0" smtClean="0">
                <a:latin typeface="Times New Roman" pitchFamily="18" charset="0"/>
              </a:rPr>
              <a:t>“</a:t>
            </a:r>
            <a:r>
              <a:rPr lang="zh-CN" altLang="en-US" sz="1200" dirty="0" smtClean="0">
                <a:latin typeface="楷体_GB2312" pitchFamily="49" charset="-122"/>
              </a:rPr>
              <a:t>存储</a:t>
            </a:r>
            <a:r>
              <a:rPr lang="en-US" altLang="zh-CN" sz="1200" dirty="0" smtClean="0">
                <a:latin typeface="楷体_GB2312" pitchFamily="49" charset="-122"/>
              </a:rPr>
              <a:t>[</a:t>
            </a:r>
            <a:r>
              <a:rPr lang="zh-CN" altLang="en-US" sz="1200" dirty="0" smtClean="0">
                <a:latin typeface="楷体_GB2312" pitchFamily="49" charset="-122"/>
              </a:rPr>
              <a:t>恢复</a:t>
            </a:r>
            <a:r>
              <a:rPr lang="en-US" altLang="zh-CN" sz="1200" dirty="0" smtClean="0">
                <a:latin typeface="楷体_GB2312" pitchFamily="49" charset="-122"/>
              </a:rPr>
              <a:t>]</a:t>
            </a:r>
            <a:r>
              <a:rPr lang="zh-CN" altLang="en-US" sz="1200" dirty="0" smtClean="0">
                <a:latin typeface="楷体_GB2312" pitchFamily="49" charset="-122"/>
              </a:rPr>
              <a:t>所有寄存器</a:t>
            </a:r>
            <a:r>
              <a:rPr lang="zh-CN" altLang="en-US" sz="1200" dirty="0" smtClean="0">
                <a:latin typeface="Times New Roman" pitchFamily="18" charset="0"/>
              </a:rPr>
              <a:t>”</a:t>
            </a:r>
            <a:r>
              <a:rPr lang="zh-CN" altLang="en-US" sz="1200" dirty="0" smtClean="0">
                <a:latin typeface="楷体_GB2312" pitchFamily="49" charset="-122"/>
              </a:rPr>
              <a:t>指令，则整个切换过程用几条指令即可完成</a:t>
            </a:r>
            <a:endParaRPr lang="en-US" altLang="zh-CN" sz="1200" dirty="0" smtClean="0">
              <a:latin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操作系统引入进程是为了提高了计算机资源的利用率。但在进一步提高进程的并发性时，人们发现进程切换开销所占的比重越来越大，同时进程间通信的效率也受到限制。</a:t>
            </a:r>
            <a:endParaRPr lang="en-US" altLang="zh-CN" sz="1200" b="1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线程的引入正是为了简化线程间的通信，以小的开销来提高进程内的并发程度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楷体_GB2312" pitchFamily="49" charset="-122"/>
            </a:endParaRPr>
          </a:p>
          <a:p>
            <a:r>
              <a:rPr lang="zh-CN" altLang="en-US" dirty="0" smtClean="0"/>
              <a:t>如何测试线程比进程快？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倍？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倍？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313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89134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在同一进程增加了多个执行序列（线程）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线程是进程的一部分，描述指令流执行状态。它是进程中的指令执行流的最小单元，是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调度的基本单位。</a:t>
            </a:r>
          </a:p>
          <a:p>
            <a:r>
              <a:rPr lang="zh-CN" altLang="en-US" dirty="0" smtClean="0"/>
              <a:t>进程的资源分配角色：进程由一组相关资源构成，包括地址空间（代码段、数据段）、打开的文件等各种资源</a:t>
            </a:r>
          </a:p>
          <a:p>
            <a:r>
              <a:rPr lang="zh-CN" altLang="en-US" dirty="0" smtClean="0"/>
              <a:t>线程的处理机调度角色：线程描述在进程资源环境中的指令流执行状态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线程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进程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共享资源</a:t>
            </a:r>
          </a:p>
          <a:p>
            <a:r>
              <a:rPr lang="zh-CN" altLang="en-US" dirty="0" smtClean="0"/>
              <a:t>线程的优点：一个进程中可以同时存在多个线程；各个线程之间可以并发地执行；各个线程之间可以共享地址空间和文件等资源</a:t>
            </a:r>
          </a:p>
          <a:p>
            <a:r>
              <a:rPr lang="zh-CN" altLang="en-US" dirty="0" smtClean="0"/>
              <a:t>线程的缺点：一个线程崩溃，会导致其所属进程的所有线程崩溃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2023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为什么线程要有自己的栈？栈在哪里？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栈：存放一些不共享的局部变量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68658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44265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1CC8F3-C503-4E61-9F0B-08A04BD1985C}" type="slidenum">
              <a:rPr lang="zh-CN" altLang="en-US" smtClean="0"/>
              <a:pPr>
                <a:defRPr/>
              </a:pPr>
              <a:t>59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POSIX </a:t>
            </a:r>
            <a:r>
              <a:rPr lang="en-US" altLang="zh-CN" dirty="0" err="1" smtClean="0"/>
              <a:t>Pthreads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Mach C-threads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Solaris threads</a:t>
            </a:r>
          </a:p>
          <a:p>
            <a:pPr eaLnBrk="1" hangingPunct="1"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Solaris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</a:t>
            </a:r>
            <a:endParaRPr lang="zh-CN" altLang="en-US" dirty="0" smtClean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5512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由一组用户级的线程库函数来完成线程的管理：包括线程的创建、终止、同步和调度等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用户线程的特征</a:t>
            </a:r>
          </a:p>
          <a:p>
            <a:r>
              <a:rPr lang="zh-CN" altLang="en-US" dirty="0" smtClean="0"/>
              <a:t>不依赖于操作系统的内核：内核不了解用户线程的存在；可用于不支持线程的多进程操作系统</a:t>
            </a:r>
          </a:p>
          <a:p>
            <a:r>
              <a:rPr lang="zh-CN" altLang="en-US" dirty="0" smtClean="0"/>
              <a:t>在用户空间实现的线程机制：每个进程有私有的线程控制块（</a:t>
            </a:r>
            <a:r>
              <a:rPr lang="en-US" altLang="zh-CN" dirty="0" smtClean="0"/>
              <a:t>TCB</a:t>
            </a:r>
            <a:r>
              <a:rPr lang="zh-CN" altLang="en-US" dirty="0" smtClean="0"/>
              <a:t>）列表；</a:t>
            </a:r>
            <a:r>
              <a:rPr lang="en-US" altLang="zh-CN" dirty="0" smtClean="0"/>
              <a:t>TCB</a:t>
            </a:r>
            <a:r>
              <a:rPr lang="zh-CN" altLang="en-US" dirty="0" smtClean="0"/>
              <a:t>由线程库函数维护</a:t>
            </a:r>
          </a:p>
          <a:p>
            <a:r>
              <a:rPr lang="zh-CN" altLang="en-US" dirty="0" smtClean="0"/>
              <a:t>同一进程内的用户线程切换速度快：无需用户态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核心态切换</a:t>
            </a:r>
          </a:p>
          <a:p>
            <a:r>
              <a:rPr lang="zh-CN" altLang="en-US" dirty="0" smtClean="0"/>
              <a:t>允许每个进程拥有自已的线程调度算法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994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进程是有生命周期的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任务管理器</a:t>
            </a:r>
            <a:r>
              <a:rPr lang="en-US" altLang="zh-CN" dirty="0" smtClean="0"/>
              <a:t>/Linux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9752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08419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如果线程不自愿让出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，它就会一直运行用完整个进程的时间片，其他线程就没有机会运行了，原因是对线程没有时钟中断控制。</a:t>
            </a:r>
            <a:endParaRPr lang="en-US" altLang="zh-CN" dirty="0" smtClean="0"/>
          </a:p>
          <a:p>
            <a:r>
              <a:rPr lang="zh-CN" altLang="en-US" dirty="0" smtClean="0"/>
              <a:t>当然，运行时系统可以请求每秒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次的时钟中断，但这样做很</a:t>
            </a:r>
            <a:r>
              <a:rPr lang="en-US" altLang="zh-CN" dirty="0" smtClean="0"/>
              <a:t>messy to program</a:t>
            </a:r>
            <a:r>
              <a:rPr lang="zh-CN" altLang="en-US" dirty="0" smtClean="0"/>
              <a:t>，效率也不高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01163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线程切换快（不陷入内核、没有上下文切换；只需调用局部过程，没有缓存的刷新等等）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线程要阻塞时，调用运行时系统，由运行时系统保存线程上下文到线程表，选择另一个上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的线程，恢复其上下文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调度算法是应用程序特定的：可以选择最好的算法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线程发起系统调用而阻塞时，则整个进程进入等待</a:t>
            </a:r>
            <a:endParaRPr lang="en-US" altLang="zh-CN" dirty="0" smtClean="0"/>
          </a:p>
          <a:p>
            <a:r>
              <a:rPr lang="zh-CN" altLang="en-US" dirty="0" smtClean="0"/>
              <a:t>不支持基于线程的处理机抢占：除非当前运行线程主动放弃，它所在进程的其他线程无法抢占</a:t>
            </a:r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只能按进程分配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时间：多个线程进程中，每个线程的时间片较少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大多数系统调用是阻塞的：两种解决方案。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、将系统调用改成非阻塞的，即改变了系统调用的语义，也就是说要修改操作系统，不期望这样</a:t>
            </a:r>
            <a:r>
              <a:rPr lang="en-US" altLang="zh-CN" dirty="0" smtClean="0"/>
              <a:t>……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、重新实现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库中对应系统调用</a:t>
            </a:r>
            <a:r>
              <a:rPr lang="zh-CN" altLang="en-US" baseline="0" dirty="0" smtClean="0"/>
              <a:t>的操作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一些操作系统允许应用程序事先检查系统调用是否会产生阻塞，如</a:t>
            </a:r>
            <a:r>
              <a:rPr lang="en-US" altLang="zh-CN" baseline="0" dirty="0" smtClean="0"/>
              <a:t>UNIX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select</a:t>
            </a:r>
            <a:r>
              <a:rPr lang="zh-CN" altLang="en-US" baseline="0" dirty="0" smtClean="0"/>
              <a:t>，可以检查诸如</a:t>
            </a:r>
            <a:r>
              <a:rPr lang="en-US" altLang="zh-CN" baseline="0" dirty="0" smtClean="0"/>
              <a:t>read()</a:t>
            </a:r>
            <a:r>
              <a:rPr lang="zh-CN" altLang="en-US" baseline="0" dirty="0" smtClean="0"/>
              <a:t>或</a:t>
            </a:r>
            <a:r>
              <a:rPr lang="en-US" altLang="zh-CN" baseline="0" dirty="0" smtClean="0"/>
              <a:t>write()</a:t>
            </a:r>
            <a:r>
              <a:rPr lang="zh-CN" altLang="en-US" baseline="0" dirty="0" smtClean="0"/>
              <a:t>操作是否会被阻塞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利用</a:t>
            </a:r>
            <a:r>
              <a:rPr lang="en-US" altLang="zh-CN" baseline="0" dirty="0" smtClean="0"/>
              <a:t>select()</a:t>
            </a:r>
            <a:r>
              <a:rPr lang="zh-CN" altLang="en-US" baseline="0" dirty="0" smtClean="0"/>
              <a:t>，可以重写</a:t>
            </a:r>
            <a:r>
              <a:rPr lang="en-US" altLang="zh-CN" baseline="0" dirty="0" smtClean="0"/>
              <a:t>read()</a:t>
            </a:r>
            <a:r>
              <a:rPr lang="zh-CN" altLang="en-US" baseline="0" dirty="0" smtClean="0"/>
              <a:t>库函数：在调用真正的</a:t>
            </a:r>
            <a:r>
              <a:rPr lang="en-US" altLang="zh-CN" baseline="0" dirty="0" smtClean="0"/>
              <a:t>read</a:t>
            </a:r>
            <a:r>
              <a:rPr lang="zh-CN" altLang="en-US" baseline="0" dirty="0" smtClean="0"/>
              <a:t>系统调用之前使用</a:t>
            </a:r>
            <a:r>
              <a:rPr lang="en-US" altLang="zh-CN" baseline="0" dirty="0" smtClean="0"/>
              <a:t>select()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如果</a:t>
            </a:r>
            <a:r>
              <a:rPr lang="en-US" altLang="zh-CN" baseline="0" dirty="0" smtClean="0"/>
              <a:t>read</a:t>
            </a:r>
            <a:r>
              <a:rPr lang="zh-CN" altLang="en-US" baseline="0" dirty="0" smtClean="0"/>
              <a:t>会被阻塞，就不调用它，选另一个线程执行；如果</a:t>
            </a:r>
            <a:r>
              <a:rPr lang="en-US" altLang="zh-CN" baseline="0" dirty="0" smtClean="0"/>
              <a:t>read</a:t>
            </a:r>
            <a:r>
              <a:rPr lang="zh-CN" altLang="en-US" baseline="0" dirty="0" smtClean="0"/>
              <a:t>不会被阻塞，就调用并接收数据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7185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另一种克服线程阻塞问题的方法是使用一种称作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jacketing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的技术。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jacketing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的目标是把一个产生阻塞的系统调用转化成一个非阻塞的系统调用。例如，不是直接调用一个系统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例程，而是让线程调用一个应用级的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jacket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例程，这个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例程中的代码用来检查并确定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设备是否忙。如果忙，该线程进入阻塞状态并将控制传送给另一个线程。当这个线程后来又重新获得控制时，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例程会再次检查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53600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由内核通过系统调用实现的线程机制，由内核完成线程的创建、终止和管理</a:t>
            </a:r>
          </a:p>
          <a:p>
            <a:r>
              <a:rPr lang="zh-CN" altLang="en-US" dirty="0" smtClean="0"/>
              <a:t>内核线程的特征</a:t>
            </a:r>
          </a:p>
          <a:p>
            <a:r>
              <a:rPr lang="zh-CN" altLang="en-US" dirty="0" smtClean="0"/>
              <a:t>由内核维护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TCB</a:t>
            </a:r>
          </a:p>
          <a:p>
            <a:r>
              <a:rPr lang="zh-CN" altLang="en-US" dirty="0" smtClean="0"/>
              <a:t>线程执行系统调用而被阻塞不影响其他线程</a:t>
            </a:r>
          </a:p>
          <a:p>
            <a:r>
              <a:rPr lang="zh-CN" altLang="en-US" dirty="0" smtClean="0"/>
              <a:t>线程的创建、终止和切换相对较大：通过系统调用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内核函数，在内核实现</a:t>
            </a:r>
          </a:p>
          <a:p>
            <a:r>
              <a:rPr lang="zh-CN" altLang="en-US" dirty="0" smtClean="0"/>
              <a:t>以线程为单位进行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时间分配：多线程的进程可获得更多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89979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95052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B094F38-65B7-49C8-81CC-3ACDF796047F}" type="slidenum">
              <a:rPr lang="en-US" altLang="zh-CN" sz="1200">
                <a:latin typeface="Arial" charset="0"/>
              </a:rPr>
              <a:pPr eaLnBrk="1" hangingPunct="1"/>
              <a:t>67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7712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轻权进程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LightWeight</a:t>
            </a:r>
            <a:r>
              <a:rPr lang="en-US" altLang="zh-CN" dirty="0" smtClean="0"/>
              <a:t> Process)</a:t>
            </a:r>
          </a:p>
          <a:p>
            <a:r>
              <a:rPr lang="zh-CN" altLang="en-US" dirty="0" smtClean="0"/>
              <a:t>内核支持的用户线程。一个进程可有一个或多个轻量级进程，每个轻权进程由一个单独的内核线程来支持。（</a:t>
            </a:r>
            <a:r>
              <a:rPr lang="en-US" altLang="zh-CN" dirty="0" smtClean="0"/>
              <a:t>Solaris/Linux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85628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90723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B114-EBD7-419A-8231-0E722BD5B0BC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784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进程进入等待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的情况：</a:t>
            </a:r>
          </a:p>
          <a:p>
            <a:r>
              <a:rPr lang="zh-CN" altLang="en-US" dirty="0" smtClean="0"/>
              <a:t>    请求并等待系统服务，无法马上完成</a:t>
            </a:r>
          </a:p>
          <a:p>
            <a:r>
              <a:rPr lang="zh-CN" altLang="en-US" dirty="0" smtClean="0"/>
              <a:t>    启动某种操作，无法马上完成</a:t>
            </a:r>
          </a:p>
          <a:p>
            <a:r>
              <a:rPr lang="zh-CN" altLang="en-US" dirty="0" smtClean="0"/>
              <a:t>    需要的数据没有到达</a:t>
            </a:r>
          </a:p>
          <a:p>
            <a:r>
              <a:rPr lang="zh-CN" altLang="en-US" dirty="0" smtClean="0"/>
              <a:t>只有进程自身才能知道何时需要等待某种事件的发生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758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进程会被抢占的情况：高优先级进程就绪；进程执行当前时间用完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0"/>
              </a:spcBef>
              <a:buSzPct val="80000"/>
              <a:buFont typeface="+mj-ea"/>
              <a:buAutoNum type="circleNumDbPlain"/>
            </a:pPr>
            <a:r>
              <a:rPr lang="zh-CN" altLang="en-US" sz="1600" dirty="0" smtClean="0"/>
              <a:t>就绪 </a:t>
            </a:r>
            <a:r>
              <a:rPr lang="en-US" altLang="zh-CN" sz="1600" dirty="0" smtClean="0"/>
              <a:t>--&gt; </a:t>
            </a:r>
            <a:r>
              <a:rPr lang="zh-CN" altLang="en-US" sz="1600" dirty="0" smtClean="0"/>
              <a:t>运行</a:t>
            </a:r>
          </a:p>
          <a:p>
            <a:pPr lvl="1">
              <a:spcBef>
                <a:spcPts val="0"/>
              </a:spcBef>
              <a:buClr>
                <a:srgbClr val="0000CC"/>
              </a:buClr>
            </a:pPr>
            <a:r>
              <a:rPr lang="zh-CN" altLang="en-US" sz="1600" dirty="0" smtClean="0">
                <a:solidFill>
                  <a:srgbClr val="990099"/>
                </a:solidFill>
              </a:rPr>
              <a:t>调度程序选择一个新的进程运行</a:t>
            </a:r>
          </a:p>
          <a:p>
            <a:pPr marL="342900" indent="-342900">
              <a:spcBef>
                <a:spcPts val="0"/>
              </a:spcBef>
              <a:buSzPct val="80000"/>
              <a:buFont typeface="+mj-ea"/>
              <a:buAutoNum type="circleNumDbPlain"/>
            </a:pPr>
            <a:r>
              <a:rPr lang="zh-CN" altLang="en-US" sz="1600" dirty="0" smtClean="0"/>
              <a:t>运行 </a:t>
            </a:r>
            <a:r>
              <a:rPr lang="en-US" altLang="zh-CN" sz="1600" dirty="0" smtClean="0"/>
              <a:t>--&gt; </a:t>
            </a:r>
            <a:r>
              <a:rPr lang="zh-CN" altLang="en-US" sz="1600" dirty="0" smtClean="0"/>
              <a:t>就绪</a:t>
            </a:r>
          </a:p>
          <a:p>
            <a:pPr lvl="1">
              <a:spcBef>
                <a:spcPts val="0"/>
              </a:spcBef>
              <a:buClr>
                <a:srgbClr val="0000CC"/>
              </a:buClr>
            </a:pPr>
            <a:r>
              <a:rPr lang="zh-CN" altLang="en-US" sz="1600" dirty="0" smtClean="0">
                <a:solidFill>
                  <a:srgbClr val="990099"/>
                </a:solidFill>
              </a:rPr>
              <a:t>运行进程用完了时间片</a:t>
            </a:r>
          </a:p>
          <a:p>
            <a:pPr lvl="1">
              <a:spcBef>
                <a:spcPts val="0"/>
              </a:spcBef>
              <a:buClr>
                <a:srgbClr val="0000CC"/>
              </a:buClr>
            </a:pPr>
            <a:r>
              <a:rPr lang="zh-CN" altLang="en-US" sz="1600" dirty="0" smtClean="0">
                <a:solidFill>
                  <a:srgbClr val="990099"/>
                </a:solidFill>
              </a:rPr>
              <a:t>一个高优先级进程处于就绪状态，抢占正在运行的进程</a:t>
            </a:r>
          </a:p>
          <a:p>
            <a:pPr marL="342900" indent="-342900">
              <a:spcBef>
                <a:spcPts val="0"/>
              </a:spcBef>
              <a:buSzPct val="80000"/>
              <a:buFont typeface="+mj-ea"/>
              <a:buAutoNum type="circleNumDbPlain"/>
            </a:pPr>
            <a:r>
              <a:rPr lang="zh-CN" altLang="en-US" sz="1600" dirty="0" smtClean="0"/>
              <a:t>运行 </a:t>
            </a:r>
            <a:r>
              <a:rPr lang="en-US" altLang="zh-CN" sz="1600" dirty="0" smtClean="0"/>
              <a:t>--&gt; </a:t>
            </a:r>
            <a:r>
              <a:rPr lang="zh-CN" altLang="en-US" sz="1600" dirty="0" smtClean="0"/>
              <a:t>等待</a:t>
            </a:r>
          </a:p>
          <a:p>
            <a:pPr lvl="1">
              <a:spcBef>
                <a:spcPts val="0"/>
              </a:spcBef>
              <a:buClr>
                <a:srgbClr val="0000CC"/>
              </a:buClr>
            </a:pPr>
            <a:r>
              <a:rPr lang="zh-CN" altLang="en-US" sz="1600" dirty="0" smtClean="0">
                <a:solidFill>
                  <a:srgbClr val="990099"/>
                </a:solidFill>
              </a:rPr>
              <a:t>当一个进程等待某个事件发生时</a:t>
            </a:r>
          </a:p>
          <a:p>
            <a:pPr lvl="2">
              <a:spcBef>
                <a:spcPts val="0"/>
              </a:spcBef>
              <a:buClr>
                <a:srgbClr val="006600"/>
              </a:buClr>
            </a:pPr>
            <a:r>
              <a:rPr lang="zh-CN" altLang="en-US" sz="1600" dirty="0" smtClean="0">
                <a:solidFill>
                  <a:srgbClr val="006600"/>
                </a:solidFill>
              </a:rPr>
              <a:t>请求</a:t>
            </a:r>
            <a:r>
              <a:rPr lang="en-US" altLang="zh-CN" sz="1600" dirty="0" smtClean="0">
                <a:solidFill>
                  <a:srgbClr val="006600"/>
                </a:solidFill>
              </a:rPr>
              <a:t>OS</a:t>
            </a:r>
            <a:r>
              <a:rPr lang="zh-CN" altLang="en-US" sz="1600" dirty="0" smtClean="0">
                <a:solidFill>
                  <a:srgbClr val="006600"/>
                </a:solidFill>
              </a:rPr>
              <a:t>服务</a:t>
            </a:r>
          </a:p>
          <a:p>
            <a:pPr lvl="2">
              <a:spcBef>
                <a:spcPts val="0"/>
              </a:spcBef>
              <a:buClr>
                <a:srgbClr val="006600"/>
              </a:buClr>
            </a:pPr>
            <a:r>
              <a:rPr lang="zh-CN" altLang="en-US" sz="1600" dirty="0" smtClean="0">
                <a:solidFill>
                  <a:srgbClr val="006600"/>
                </a:solidFill>
              </a:rPr>
              <a:t>对一资源的访问尚不能进行</a:t>
            </a:r>
          </a:p>
          <a:p>
            <a:pPr lvl="2">
              <a:spcBef>
                <a:spcPts val="0"/>
              </a:spcBef>
              <a:buClr>
                <a:srgbClr val="006600"/>
              </a:buClr>
            </a:pPr>
            <a:r>
              <a:rPr lang="zh-CN" altLang="en-US" sz="1600" dirty="0" smtClean="0">
                <a:solidFill>
                  <a:srgbClr val="006600"/>
                </a:solidFill>
              </a:rPr>
              <a:t>等待</a:t>
            </a:r>
            <a:r>
              <a:rPr lang="en-US" altLang="zh-CN" sz="1600" dirty="0" smtClean="0">
                <a:solidFill>
                  <a:srgbClr val="006600"/>
                </a:solidFill>
              </a:rPr>
              <a:t>I/O</a:t>
            </a:r>
            <a:r>
              <a:rPr lang="zh-CN" altLang="en-US" sz="1600" dirty="0" smtClean="0">
                <a:solidFill>
                  <a:srgbClr val="006600"/>
                </a:solidFill>
              </a:rPr>
              <a:t>结果</a:t>
            </a:r>
          </a:p>
          <a:p>
            <a:pPr lvl="2">
              <a:spcBef>
                <a:spcPts val="0"/>
              </a:spcBef>
              <a:buClr>
                <a:srgbClr val="006600"/>
              </a:buClr>
            </a:pPr>
            <a:r>
              <a:rPr lang="zh-CN" altLang="en-US" sz="1600" dirty="0" smtClean="0">
                <a:solidFill>
                  <a:srgbClr val="006600"/>
                </a:solidFill>
              </a:rPr>
              <a:t>等待某一进程提供输入 </a:t>
            </a:r>
            <a:r>
              <a:rPr lang="en-US" altLang="zh-CN" sz="1600" dirty="0" smtClean="0">
                <a:solidFill>
                  <a:srgbClr val="006600"/>
                </a:solidFill>
              </a:rPr>
              <a:t>(IPC)</a:t>
            </a:r>
          </a:p>
          <a:p>
            <a:pPr marL="342900" indent="-342900">
              <a:spcBef>
                <a:spcPts val="0"/>
              </a:spcBef>
              <a:buSzPct val="80000"/>
              <a:buFont typeface="+mj-ea"/>
              <a:buAutoNum type="circleNumDbPlain"/>
            </a:pPr>
            <a:r>
              <a:rPr lang="zh-CN" altLang="en-US" sz="1600" dirty="0" smtClean="0"/>
              <a:t>等待 </a:t>
            </a:r>
            <a:r>
              <a:rPr lang="en-US" altLang="zh-CN" sz="1600" dirty="0" smtClean="0"/>
              <a:t>--&gt; </a:t>
            </a:r>
            <a:r>
              <a:rPr lang="zh-CN" altLang="en-US" sz="1600" dirty="0" smtClean="0"/>
              <a:t>就绪</a:t>
            </a:r>
          </a:p>
          <a:p>
            <a:pPr lvl="1">
              <a:spcBef>
                <a:spcPts val="0"/>
              </a:spcBef>
              <a:buClr>
                <a:srgbClr val="0000CC"/>
              </a:buClr>
            </a:pPr>
            <a:r>
              <a:rPr lang="zh-CN" altLang="en-US" sz="1600" dirty="0" smtClean="0">
                <a:solidFill>
                  <a:srgbClr val="990099"/>
                </a:solidFill>
              </a:rPr>
              <a:t>所等待的事件发生了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004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F939DE-5B1E-4E63-9466-3222058FF8DC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800" dirty="0" smtClean="0">
                <a:latin typeface="楷体_GB2312" pitchFamily="49" charset="-122"/>
                <a:ea typeface="楷体_GB2312" pitchFamily="49" charset="-122"/>
              </a:rPr>
              <a:t>例子</a:t>
            </a:r>
            <a:r>
              <a:rPr lang="en-US" altLang="zh-CN" sz="800" dirty="0" smtClean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800" dirty="0" smtClean="0">
                <a:latin typeface="楷体_GB2312" pitchFamily="49" charset="-122"/>
                <a:ea typeface="楷体_GB2312" pitchFamily="49" charset="-122"/>
              </a:rPr>
              <a:t>为处理用户帐单而累计资源使用情况的财务程序</a:t>
            </a:r>
            <a:endParaRPr lang="en-US" altLang="zh-CN" sz="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800" dirty="0" smtClean="0">
                <a:latin typeface="楷体_GB2312" pitchFamily="49" charset="-122"/>
                <a:ea typeface="楷体_GB2312" pitchFamily="49" charset="-122"/>
              </a:rPr>
              <a:t>处在挂起状态的进程映像在磁盘上， 目的是减少进程占用内存</a:t>
            </a:r>
          </a:p>
          <a:p>
            <a:pPr eaLnBrk="1" hangingPunct="1"/>
            <a:endParaRPr lang="zh-CN" altLang="en-US" sz="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064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sz="3200" b="1">
                <a:latin typeface="幼圆" pitchFamily="49" charset="-122"/>
                <a:ea typeface="幼圆" pitchFamily="49" charset="-122"/>
              </a:defRPr>
            </a:lvl1pPr>
            <a:lvl2pPr>
              <a:defRPr sz="2800" b="1">
                <a:latin typeface="幼圆" pitchFamily="49" charset="-122"/>
                <a:ea typeface="幼圆" pitchFamily="49" charset="-122"/>
              </a:defRPr>
            </a:lvl2pPr>
            <a:lvl3pPr>
              <a:defRPr sz="2400" b="1">
                <a:latin typeface="幼圆" pitchFamily="49" charset="-122"/>
                <a:ea typeface="幼圆" pitchFamily="49" charset="-122"/>
              </a:defRPr>
            </a:lvl3pPr>
            <a:lvl4pPr>
              <a:defRPr b="1">
                <a:latin typeface="幼圆" pitchFamily="49" charset="-122"/>
                <a:ea typeface="幼圆" pitchFamily="49" charset="-122"/>
              </a:defRPr>
            </a:lvl4pPr>
            <a:lvl5pPr>
              <a:defRPr b="1">
                <a:latin typeface="幼圆" pitchFamily="49" charset="-122"/>
                <a:ea typeface="幼圆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39552" y="1340768"/>
            <a:ext cx="4536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1AA3B7-AABF-4D6D-8573-325F1992AC9C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1571612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0000CC"/>
                </a:solidFill>
                <a:latin typeface="Arial Black" pitchFamily="34" charset="0"/>
                <a:ea typeface="隶书" pitchFamily="49" charset="-122"/>
              </a:rPr>
              <a:t>高级操作系统</a:t>
            </a:r>
            <a:r>
              <a:rPr kumimoji="1" lang="zh-CN" altLang="en-US" sz="3600" dirty="0" smtClean="0">
                <a:solidFill>
                  <a:srgbClr val="0000CC"/>
                </a:solidFill>
                <a:latin typeface="宋体" pitchFamily="2" charset="-122"/>
              </a:rPr>
              <a:t/>
            </a:r>
            <a:br>
              <a:rPr kumimoji="1" lang="zh-CN" altLang="en-US" sz="3600" dirty="0" smtClean="0">
                <a:solidFill>
                  <a:srgbClr val="0000CC"/>
                </a:solidFill>
                <a:latin typeface="宋体" pitchFamily="2" charset="-122"/>
              </a:rPr>
            </a:br>
            <a: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Advanced </a:t>
            </a:r>
            <a:b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</a:br>
            <a: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Operating  System</a:t>
            </a:r>
            <a:endParaRPr kumimoji="1"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北京大学信息科学技术学院</a:t>
            </a:r>
            <a:b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EECS of Peking University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</a:p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326312" cy="914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3.</a:t>
            </a:r>
            <a:r>
              <a:rPr lang="zh-CN" altLang="en-US" sz="4000" dirty="0" smtClean="0">
                <a:latin typeface="Calibri" pitchFamily="34" charset="0"/>
                <a:cs typeface="Calibri" pitchFamily="34" charset="0"/>
              </a:rPr>
              <a:t>进程的其他状态</a:t>
            </a:r>
          </a:p>
        </p:txBody>
      </p:sp>
      <p:sp>
        <p:nvSpPr>
          <p:cNvPr id="8" name="椭圆 7"/>
          <p:cNvSpPr/>
          <p:nvPr/>
        </p:nvSpPr>
        <p:spPr>
          <a:xfrm>
            <a:off x="395536" y="2089424"/>
            <a:ext cx="2133570" cy="1267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isometricOffAxis1Righ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创建</a:t>
            </a:r>
            <a:endParaRPr lang="en-US" altLang="zh-CN" sz="2400" b="1" dirty="0" smtClean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new</a:t>
            </a:r>
            <a:endParaRPr lang="zh-CN" altLang="en-US" sz="2400" b="1" dirty="0">
              <a:solidFill>
                <a:sysClr val="windowText" lastClr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3874" y="3421856"/>
            <a:ext cx="2304256" cy="1267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isometricOffAxis1Righ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终止</a:t>
            </a:r>
            <a:r>
              <a:rPr lang="en-US" altLang="zh-CN" sz="2400" dirty="0">
                <a:solidFill>
                  <a:schemeClr val="tx1"/>
                </a:solidFill>
              </a:rPr>
              <a:t>Terminated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2882" y="4753720"/>
            <a:ext cx="2304256" cy="12675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isometricOffAxis1Righ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挂起</a:t>
            </a: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suspend</a:t>
            </a:r>
            <a:endParaRPr lang="zh-CN" altLang="en-US" sz="2400" b="1" dirty="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3105170" y="2089424"/>
            <a:ext cx="4608512" cy="118841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sysDash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已完成创建一进程所必要的工作</a:t>
            </a:r>
          </a:p>
          <a:p>
            <a:pPr marL="557213" lvl="1" indent="-214313">
              <a:buFontTx/>
              <a:buChar char="–"/>
            </a:pP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PID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、</a:t>
            </a:r>
            <a:r>
              <a:rPr lang="en-US" altLang="zh-CN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PCB</a:t>
            </a:r>
            <a:endParaRPr lang="zh-CN" altLang="en-US" b="1" dirty="0" smtClean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257175" indent="-257175"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但尚未同意执行该进程</a:t>
            </a:r>
            <a:endParaRPr lang="en-US" altLang="zh-CN" b="1" dirty="0" smtClean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557213" lvl="1" indent="-214313">
              <a:buFontTx/>
              <a:buChar char="–"/>
            </a:pP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因为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资源有限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3393202" y="3472432"/>
            <a:ext cx="4608512" cy="118841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sysDash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终止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执行后，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进程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进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入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该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状态</a:t>
            </a:r>
          </a:p>
          <a:p>
            <a:pPr marL="257175" indent="-257175"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可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完成一些数据统计工作</a:t>
            </a:r>
          </a:p>
          <a:p>
            <a:pPr marL="257175" indent="-257175"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资源回收</a:t>
            </a:r>
            <a:endParaRPr lang="zh-CN" altLang="en-US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3753242" y="4832872"/>
            <a:ext cx="4608512" cy="118841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prstDash val="sysDas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把一个进程从内存转到外存</a:t>
            </a:r>
            <a:endParaRPr lang="en-US" altLang="zh-CN" b="1" dirty="0" smtClean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257175" indent="-257175"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进程不占用内存空间，其进程映像交换到磁盘上</a:t>
            </a:r>
          </a:p>
          <a:p>
            <a:pPr marL="257175" indent="-257175"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用于</a:t>
            </a: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调节</a:t>
            </a:r>
            <a:r>
              <a:rPr lang="zh-CN" altLang="en-US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负载</a:t>
            </a:r>
            <a:endParaRPr lang="zh-CN" altLang="en-US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57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65349"/>
            <a:ext cx="6919912" cy="703411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4000" dirty="0" smtClean="0"/>
              <a:t>五状态进程模型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207645" y="6237312"/>
            <a:ext cx="2036763" cy="396875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FF66"/>
                </a:solidFill>
              </a:rPr>
              <a:t>William Stallings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32257"/>
            <a:ext cx="6624736" cy="344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7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4000" dirty="0" smtClean="0">
                <a:latin typeface="楷体_GB2312" pitchFamily="49" charset="-122"/>
              </a:rPr>
              <a:t>七状态进程模型</a:t>
            </a:r>
            <a:endParaRPr lang="zh-CN" altLang="en-US" sz="4000" dirty="0" smtClean="0"/>
          </a:p>
        </p:txBody>
      </p:sp>
      <p:sp>
        <p:nvSpPr>
          <p:cNvPr id="1028" name="Text Box 16"/>
          <p:cNvSpPr txBox="1">
            <a:spLocks noChangeArrowheads="1"/>
          </p:cNvSpPr>
          <p:nvPr/>
        </p:nvSpPr>
        <p:spPr bwMode="auto">
          <a:xfrm>
            <a:off x="6999734" y="6237312"/>
            <a:ext cx="2036762" cy="396875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66"/>
                </a:solidFill>
              </a:rPr>
              <a:t>William Stallings</a:t>
            </a:r>
          </a:p>
        </p:txBody>
      </p:sp>
      <p:sp>
        <p:nvSpPr>
          <p:cNvPr id="5" name="爆炸形 2 4"/>
          <p:cNvSpPr/>
          <p:nvPr/>
        </p:nvSpPr>
        <p:spPr>
          <a:xfrm>
            <a:off x="915567" y="5427637"/>
            <a:ext cx="2267744" cy="1097707"/>
          </a:xfrm>
          <a:prstGeom prst="irregularSeal2">
            <a:avLst/>
          </a:prstGeom>
          <a:solidFill>
            <a:srgbClr val="FFFF66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挂起</a:t>
            </a: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9730"/>
            <a:ext cx="5832648" cy="344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10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进程状态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5827"/>
            <a:ext cx="8025399" cy="50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251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239000" cy="936104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4. </a:t>
            </a:r>
            <a:r>
              <a:rPr lang="zh-CN" altLang="en-US" sz="4000" dirty="0" smtClean="0"/>
              <a:t>进程控制块</a:t>
            </a:r>
            <a:r>
              <a:rPr lang="en-US" altLang="zh-CN" sz="4000" dirty="0" smtClean="0"/>
              <a:t>PCB</a:t>
            </a:r>
            <a:endParaRPr lang="zh-CN" altLang="en-US" sz="40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7620000" cy="480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PCB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：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Process  Control Block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2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操作系统表示进程的一个专门的数据结构</a:t>
            </a:r>
            <a:endParaRPr lang="en-US" altLang="zh-CN" sz="22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2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记录进程的各种属性，描述进程的动态变化过程</a:t>
            </a:r>
            <a:endParaRPr lang="en-US" altLang="zh-CN" sz="22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2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又称   </a:t>
            </a:r>
            <a:r>
              <a:rPr lang="zh-CN" altLang="en-US" sz="2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</a:rPr>
              <a:t>进程描述符、进程属性</a:t>
            </a:r>
            <a:endParaRPr lang="en-US" altLang="zh-CN" sz="22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操作系统通过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PCB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来控制和管理进程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→  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PCB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是系统感知进程存在的唯一标志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     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→  进程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与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PCB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是一一对应的</a:t>
            </a:r>
            <a:endParaRPr lang="zh-CN" altLang="en-US" sz="28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4641013"/>
            <a:ext cx="4680520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华文楷体" pitchFamily="2" charset="-122"/>
                <a:cs typeface="Calibri" pitchFamily="34" charset="0"/>
              </a:rPr>
              <a:t>进程表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：所有进程的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PCB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的集合</a:t>
            </a:r>
            <a:endParaRPr lang="zh-CN" altLang="en-US" sz="2400" b="1" dirty="0">
              <a:solidFill>
                <a:srgbClr val="7030A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4644008" y="5301208"/>
            <a:ext cx="4392488" cy="1656184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Linux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：</a:t>
            </a:r>
            <a:r>
              <a:rPr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task_struct</a:t>
            </a: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Windows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EPROCESS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KPROCESS</a:t>
            </a:r>
            <a:r>
              <a:rPr lang="zh-CN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PEB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19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6200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PCB</a:t>
            </a:r>
            <a:r>
              <a:rPr lang="zh-CN" altLang="en-US" sz="4000" dirty="0" smtClean="0"/>
              <a:t>的内容（</a:t>
            </a:r>
            <a:r>
              <a:rPr lang="en-US" altLang="zh-CN" sz="4000" dirty="0" smtClean="0"/>
              <a:t>1/2</a:t>
            </a:r>
            <a:r>
              <a:rPr lang="zh-CN" altLang="en-US" sz="4000" dirty="0" smtClean="0"/>
              <a:t>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00200"/>
            <a:ext cx="7355160" cy="50691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进程描述信息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进程标识符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(process ID)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，唯一，通常是一个整数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进程名，通常基于可执行文件名（不唯一）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用户标识符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(user ID)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；进程组关系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>
              <a:spcBef>
                <a:spcPts val="0"/>
              </a:spcBef>
            </a:pPr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进程控制信息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当前状态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优先级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(priority)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代码执行入口地址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程序的磁盘地址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运行统计信息（执行时间、页面调度）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进程间同步和通信；阻塞原因</a:t>
            </a:r>
          </a:p>
        </p:txBody>
      </p:sp>
    </p:spTree>
    <p:extLst>
      <p:ext uri="{BB962C8B-B14F-4D97-AF65-F5344CB8AC3E}">
        <p14:creationId xmlns:p14="http://schemas.microsoft.com/office/powerpoint/2010/main" xmlns="" val="34722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PCB</a:t>
            </a:r>
            <a:r>
              <a:rPr lang="zh-CN" altLang="en-US" sz="4000" dirty="0" smtClean="0"/>
              <a:t>的内容（</a:t>
            </a:r>
            <a:r>
              <a:rPr lang="en-US" altLang="zh-CN" sz="4000" dirty="0" smtClean="0"/>
              <a:t>2/2</a:t>
            </a:r>
            <a:r>
              <a:rPr lang="zh-CN" altLang="en-US" sz="4000" dirty="0" smtClean="0"/>
              <a:t>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7715200" cy="4846320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进程的队列指针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进程的消息队列指针</a:t>
            </a:r>
          </a:p>
          <a:p>
            <a:pPr>
              <a:spcBef>
                <a:spcPts val="0"/>
              </a:spcBef>
            </a:pP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所拥有的资源和使用情况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虚拟地址空间的现状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打开文件列表</a:t>
            </a:r>
          </a:p>
          <a:p>
            <a:pPr>
              <a:spcBef>
                <a:spcPts val="0"/>
              </a:spcBef>
            </a:pP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现场信息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寄存器值（通用、程序计数器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PC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、状态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PSW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，地址如栈指针）</a:t>
            </a: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指向赋予该进程的段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/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页表的指针</a:t>
            </a:r>
          </a:p>
          <a:p>
            <a:pPr>
              <a:spcBef>
                <a:spcPts val="0"/>
              </a:spcBef>
            </a:pPr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" name="线形标注 1(带边框和强调线) 3"/>
          <p:cNvSpPr/>
          <p:nvPr/>
        </p:nvSpPr>
        <p:spPr>
          <a:xfrm>
            <a:off x="6228184" y="2420888"/>
            <a:ext cx="2376264" cy="1224136"/>
          </a:xfrm>
          <a:prstGeom prst="accentBorderCallout1">
            <a:avLst>
              <a:gd name="adj1" fmla="val 18750"/>
              <a:gd name="adj2" fmla="val -8333"/>
              <a:gd name="adj3" fmla="val 152163"/>
              <a:gd name="adj4" fmla="val -109821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进程不运行时，操作系统要保存该进程的硬件环境</a:t>
            </a:r>
            <a:endParaRPr lang="zh-CN" altLang="en-US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5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11560" y="1676400"/>
            <a:ext cx="7416626" cy="4137011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6600825" cy="914400"/>
          </a:xfrm>
          <a:noFill/>
        </p:spPr>
        <p:txBody>
          <a:bodyPr anchor="b">
            <a:normAutofit/>
          </a:bodyPr>
          <a:lstStyle/>
          <a:p>
            <a:pPr algn="l" eaLnBrk="1" hangingPunct="1"/>
            <a:r>
              <a:rPr lang="zh-CN" altLang="en-US" sz="4000" dirty="0" smtClean="0">
                <a:latin typeface="Arial" pitchFamily="34" charset="0"/>
              </a:rPr>
              <a:t>换个角度看</a:t>
            </a:r>
            <a:r>
              <a:rPr lang="en-US" altLang="zh-CN" sz="4000" dirty="0" smtClean="0">
                <a:latin typeface="Arial" pitchFamily="34" charset="0"/>
              </a:rPr>
              <a:t>PCB</a:t>
            </a:r>
            <a:r>
              <a:rPr lang="zh-CN" altLang="en-US" sz="4000" dirty="0" smtClean="0">
                <a:latin typeface="Arial" pitchFamily="34" charset="0"/>
              </a:rPr>
              <a:t>的内容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445250" y="6056313"/>
            <a:ext cx="2159000" cy="396875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66"/>
                </a:solidFill>
              </a:rPr>
              <a:t>A. S. Tanenbaum</a:t>
            </a:r>
          </a:p>
        </p:txBody>
      </p:sp>
    </p:spTree>
    <p:extLst>
      <p:ext uri="{BB962C8B-B14F-4D97-AF65-F5344CB8AC3E}">
        <p14:creationId xmlns:p14="http://schemas.microsoft.com/office/powerpoint/2010/main" xmlns="" val="17302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Linux </a:t>
            </a:r>
            <a:r>
              <a:rPr lang="en-US" altLang="zh-CN" sz="4000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task_struct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(1)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23528" y="1456184"/>
            <a:ext cx="8352928" cy="5013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task_struct</a:t>
            </a:r>
            <a:r>
              <a:rPr lang="en-US" altLang="zh-CN" sz="1000" b="1" dirty="0"/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volatile long state;    /* -1 </a:t>
            </a:r>
            <a:r>
              <a:rPr lang="en-US" altLang="zh-CN" sz="1000" b="1" dirty="0" err="1"/>
              <a:t>unrunnable</a:t>
            </a:r>
            <a:r>
              <a:rPr lang="en-US" altLang="zh-CN" sz="1000" b="1" dirty="0"/>
              <a:t>, 0 runnable, &gt;0 stopped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thread_info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thread_info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atomic_t</a:t>
            </a:r>
            <a:r>
              <a:rPr lang="en-US" altLang="zh-CN" sz="1000" b="1" dirty="0"/>
              <a:t> usage;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flags;    /* per process flags, defined below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ptrace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lock_depth</a:t>
            </a:r>
            <a:r>
              <a:rPr lang="en-US" altLang="zh-CN" sz="1000" b="1" dirty="0"/>
              <a:t>;     /* Lock depth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prio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static_prio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list_head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run_list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prio_array_t</a:t>
            </a:r>
            <a:r>
              <a:rPr lang="en-US" altLang="zh-CN" sz="1000" b="1" dirty="0"/>
              <a:t> *array;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sleep_avg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long </a:t>
            </a:r>
            <a:r>
              <a:rPr lang="en-US" altLang="zh-CN" sz="1000" b="1" dirty="0" err="1"/>
              <a:t>interactive_credit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long</a:t>
            </a:r>
            <a:r>
              <a:rPr lang="en-US" altLang="zh-CN" sz="1000" b="1" dirty="0"/>
              <a:t> timestamp;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activated;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policy;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cpumask_t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cpus_allowed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time_slice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first_time_slice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list_head</a:t>
            </a:r>
            <a:r>
              <a:rPr lang="en-US" altLang="zh-CN" sz="1000" b="1" dirty="0"/>
              <a:t> tasks;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/*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 </a:t>
            </a:r>
            <a:r>
              <a:rPr lang="en-US" altLang="zh-CN" sz="1000" b="1" dirty="0" err="1"/>
              <a:t>ptrace_list</a:t>
            </a:r>
            <a:r>
              <a:rPr lang="en-US" altLang="zh-CN" sz="1000" b="1" dirty="0"/>
              <a:t>/</a:t>
            </a:r>
            <a:r>
              <a:rPr lang="en-US" altLang="zh-CN" sz="1000" b="1" dirty="0" err="1"/>
              <a:t>ptrace_children</a:t>
            </a:r>
            <a:r>
              <a:rPr lang="en-US" altLang="zh-CN" sz="1000" b="1" dirty="0"/>
              <a:t> forms the list of my children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 that were stolen by a </a:t>
            </a:r>
            <a:r>
              <a:rPr lang="en-US" altLang="zh-CN" sz="1000" b="1" dirty="0" err="1"/>
              <a:t>ptracer</a:t>
            </a:r>
            <a:r>
              <a:rPr lang="en-US" altLang="zh-CN" sz="1000" b="1" dirty="0"/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list_head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ptrace_children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list_head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ptrace_list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mm_struct</a:t>
            </a:r>
            <a:r>
              <a:rPr lang="en-US" altLang="zh-CN" sz="1000" b="1" dirty="0"/>
              <a:t> *mm, *</a:t>
            </a:r>
            <a:r>
              <a:rPr lang="en-US" altLang="zh-CN" sz="1000" b="1" dirty="0" err="1"/>
              <a:t>active_mm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task state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linux_binfmt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binfmt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exit_code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exit_signal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pdeath_signal</a:t>
            </a:r>
            <a:r>
              <a:rPr lang="en-US" altLang="zh-CN" sz="1000" b="1" dirty="0"/>
              <a:t>; /* The signal sent when the parent dies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/* ???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personality;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did_exec:1;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pid_t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pid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pid_t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tgid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/*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 pointers to (original) parent process, youngest child, younger sibling,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 older sibling, respectively. (p-&gt;father can be replaced with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 p-&gt;parent-&gt;</a:t>
            </a:r>
            <a:r>
              <a:rPr lang="en-US" altLang="zh-CN" sz="1000" b="1" dirty="0" err="1"/>
              <a:t>pid</a:t>
            </a:r>
            <a:r>
              <a:rPr lang="en-US" altLang="zh-CN" sz="1000" b="1" dirty="0"/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task_struct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real_parent</a:t>
            </a:r>
            <a:r>
              <a:rPr lang="en-US" altLang="zh-CN" sz="1000" b="1" dirty="0"/>
              <a:t>; /* real parent process (when being debugged)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task_struct</a:t>
            </a:r>
            <a:r>
              <a:rPr lang="en-US" altLang="zh-CN" sz="1000" b="1" dirty="0"/>
              <a:t> *parent; /* parent process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/*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 children/sibling forms the list of my children plus the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 tasks I'm </a:t>
            </a:r>
            <a:r>
              <a:rPr lang="en-US" altLang="zh-CN" sz="1000" b="1" dirty="0" err="1"/>
              <a:t>ptracing</a:t>
            </a:r>
            <a:r>
              <a:rPr lang="en-US" altLang="zh-CN" sz="1000" b="1" dirty="0"/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list_head</a:t>
            </a:r>
            <a:r>
              <a:rPr lang="en-US" altLang="zh-CN" sz="1000" b="1" dirty="0"/>
              <a:t> children; /* list of my children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list_head</a:t>
            </a:r>
            <a:r>
              <a:rPr lang="en-US" altLang="zh-CN" sz="1000" b="1" dirty="0"/>
              <a:t> sibling;   /* linkage in my parent's children list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task_struct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group_leader</a:t>
            </a:r>
            <a:r>
              <a:rPr lang="en-US" altLang="zh-CN" sz="1000" b="1" dirty="0"/>
              <a:t>;   /* </a:t>
            </a:r>
            <a:r>
              <a:rPr lang="en-US" altLang="zh-CN" sz="1000" b="1" dirty="0" err="1"/>
              <a:t>threadgroup</a:t>
            </a:r>
            <a:r>
              <a:rPr lang="en-US" altLang="zh-CN" sz="1000" b="1" dirty="0"/>
              <a:t> leader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/* PID/PID hash table linkage.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pid_link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pids</a:t>
            </a:r>
            <a:r>
              <a:rPr lang="en-US" altLang="zh-CN" sz="1000" b="1" dirty="0"/>
              <a:t>[PIDTYPE_MAX];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wait_queue_head_t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wait_chldexit</a:t>
            </a:r>
            <a:r>
              <a:rPr lang="en-US" altLang="zh-CN" sz="1000" b="1" dirty="0"/>
              <a:t>;    /* for wait4()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completion *</a:t>
            </a:r>
            <a:r>
              <a:rPr lang="en-US" altLang="zh-CN" sz="1000" b="1" dirty="0" err="1"/>
              <a:t>vfork_done</a:t>
            </a:r>
            <a:r>
              <a:rPr lang="en-US" altLang="zh-CN" sz="1000" b="1" dirty="0"/>
              <a:t>;      /* for </a:t>
            </a:r>
            <a:r>
              <a:rPr lang="en-US" altLang="zh-CN" sz="1000" b="1" dirty="0" err="1"/>
              <a:t>vfork</a:t>
            </a:r>
            <a:r>
              <a:rPr lang="en-US" altLang="zh-CN" sz="1000" b="1" dirty="0"/>
              <a:t>()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__user *</a:t>
            </a:r>
            <a:r>
              <a:rPr lang="en-US" altLang="zh-CN" sz="1000" b="1" dirty="0" err="1"/>
              <a:t>set_child_tid</a:t>
            </a:r>
            <a:r>
              <a:rPr lang="en-US" altLang="zh-CN" sz="1000" b="1" dirty="0"/>
              <a:t>;      /* CLONE_CHILD_SETTID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__user *</a:t>
            </a:r>
            <a:r>
              <a:rPr lang="en-US" altLang="zh-CN" sz="1000" b="1" dirty="0" err="1"/>
              <a:t>clear_child_tid</a:t>
            </a:r>
            <a:r>
              <a:rPr lang="en-US" altLang="zh-CN" sz="1000" b="1" dirty="0"/>
              <a:t>;        /* CLONE_CHILD_CLEARTID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rt_priority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it_real_value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it_prof_value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it_virt_value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it_real_incr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it_prof_incr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it_virt_incr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timer_list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real_timer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utime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stime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cutime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cstime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nvcsw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nivcsw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cnvcsw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cnivcsw</a:t>
            </a:r>
            <a:r>
              <a:rPr lang="en-US" altLang="zh-CN" sz="1000" b="1" dirty="0"/>
              <a:t>; /* context switch counts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u64 </a:t>
            </a:r>
            <a:r>
              <a:rPr lang="en-US" altLang="zh-CN" sz="1000" b="1" dirty="0" err="1"/>
              <a:t>start_time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000" b="1" dirty="0"/>
          </a:p>
        </p:txBody>
      </p:sp>
      <p:sp>
        <p:nvSpPr>
          <p:cNvPr id="6" name="矩形 5"/>
          <p:cNvSpPr/>
          <p:nvPr/>
        </p:nvSpPr>
        <p:spPr>
          <a:xfrm>
            <a:off x="6804248" y="6484248"/>
            <a:ext cx="1728192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Linux 2.6.x</a:t>
            </a:r>
            <a:endParaRPr lang="zh-CN" altLang="en-US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8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Linux </a:t>
            </a:r>
            <a:r>
              <a:rPr lang="en-US" altLang="zh-CN" sz="4000" dirty="0" err="1" smtClean="0">
                <a:latin typeface="Calibri" pitchFamily="34" charset="0"/>
                <a:cs typeface="Calibri" pitchFamily="34" charset="0"/>
              </a:rPr>
              <a:t>task_struct</a:t>
            </a:r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(2)</a:t>
            </a:r>
            <a:endParaRPr lang="zh-CN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74848" y="1412776"/>
            <a:ext cx="8229600" cy="5004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 smtClean="0"/>
              <a:t>/* </a:t>
            </a:r>
            <a:r>
              <a:rPr lang="en-US" altLang="zh-CN" sz="1000" b="1" dirty="0"/>
              <a:t>mm fault and swap info: this can arguably be seen as either mm-specific or thread-specific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min_flt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maj_flt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cmin_flt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cmaj_flt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process credentials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uid_t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uid,euid,suid,fsuid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gid_t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gid,egid,sgid,fsgid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group_info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group_info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kernel_cap_t</a:t>
            </a:r>
            <a:r>
              <a:rPr lang="en-US" altLang="zh-CN" sz="1000" b="1" dirty="0"/>
              <a:t>   </a:t>
            </a:r>
            <a:r>
              <a:rPr lang="en-US" altLang="zh-CN" sz="1000" b="1" dirty="0" err="1"/>
              <a:t>cap_effective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cap_inheritable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cap_permitted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keep_capabilities:1;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user_struct</a:t>
            </a:r>
            <a:r>
              <a:rPr lang="en-US" altLang="zh-CN" sz="1000" b="1" dirty="0"/>
              <a:t> *user</a:t>
            </a:r>
            <a:r>
              <a:rPr lang="en-US" altLang="zh-CN" sz="1000" b="1" dirty="0" smtClean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 smtClean="0"/>
              <a:t>/* </a:t>
            </a:r>
            <a:r>
              <a:rPr lang="en-US" altLang="zh-CN" sz="1000" b="1" dirty="0"/>
              <a:t>limits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rlimit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rlim</a:t>
            </a:r>
            <a:r>
              <a:rPr lang="en-US" altLang="zh-CN" sz="1000" b="1" dirty="0"/>
              <a:t>[RLIM_NLIMITS];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short </a:t>
            </a:r>
            <a:r>
              <a:rPr lang="en-US" altLang="zh-CN" sz="1000" b="1" dirty="0" err="1"/>
              <a:t>used_math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char </a:t>
            </a:r>
            <a:r>
              <a:rPr lang="en-US" altLang="zh-CN" sz="1000" b="1" dirty="0" err="1"/>
              <a:t>comm</a:t>
            </a:r>
            <a:r>
              <a:rPr lang="en-US" altLang="zh-CN" sz="1000" b="1" dirty="0"/>
              <a:t>[16];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file system info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link_count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total_link_count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</a:t>
            </a:r>
            <a:r>
              <a:rPr lang="en-US" altLang="zh-CN" sz="1000" b="1" dirty="0" err="1"/>
              <a:t>ipc</a:t>
            </a:r>
            <a:r>
              <a:rPr lang="en-US" altLang="zh-CN" sz="1000" b="1" dirty="0"/>
              <a:t> stuff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sysv_sem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sysvsem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CPU-specific state of this task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thread_struct</a:t>
            </a:r>
            <a:r>
              <a:rPr lang="en-US" altLang="zh-CN" sz="1000" b="1" dirty="0"/>
              <a:t> thread;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</a:t>
            </a:r>
            <a:r>
              <a:rPr lang="en-US" altLang="zh-CN" sz="1000" b="1" dirty="0" err="1"/>
              <a:t>filesystem</a:t>
            </a:r>
            <a:r>
              <a:rPr lang="en-US" altLang="zh-CN" sz="1000" b="1" dirty="0"/>
              <a:t> information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fs_struct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fs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open file information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files_struct</a:t>
            </a:r>
            <a:r>
              <a:rPr lang="en-US" altLang="zh-CN" sz="1000" b="1" dirty="0"/>
              <a:t> *files;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namespace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namespace *namespace;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signal handlers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signal_struct</a:t>
            </a:r>
            <a:r>
              <a:rPr lang="en-US" altLang="zh-CN" sz="1000" b="1" dirty="0"/>
              <a:t> *signal;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sighand_struct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sighand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sigset_t</a:t>
            </a:r>
            <a:r>
              <a:rPr lang="en-US" altLang="zh-CN" sz="1000" b="1" dirty="0"/>
              <a:t> blocked, </a:t>
            </a:r>
            <a:r>
              <a:rPr lang="en-US" altLang="zh-CN" sz="1000" b="1" dirty="0" err="1"/>
              <a:t>real_blocked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sigpending</a:t>
            </a:r>
            <a:r>
              <a:rPr lang="en-US" altLang="zh-CN" sz="1000" b="1" dirty="0"/>
              <a:t> pending;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sas_ss_sp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size_t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sas_ss_size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int</a:t>
            </a:r>
            <a:r>
              <a:rPr lang="en-US" altLang="zh-CN" sz="1000" b="1" dirty="0"/>
              <a:t> (*</a:t>
            </a:r>
            <a:r>
              <a:rPr lang="en-US" altLang="zh-CN" sz="1000" b="1" dirty="0" err="1"/>
              <a:t>notifier</a:t>
            </a:r>
            <a:r>
              <a:rPr lang="en-US" altLang="zh-CN" sz="1000" b="1" dirty="0"/>
              <a:t>)(void *</a:t>
            </a:r>
            <a:r>
              <a:rPr lang="en-US" altLang="zh-CN" sz="1000" b="1" dirty="0" err="1"/>
              <a:t>priv</a:t>
            </a:r>
            <a:r>
              <a:rPr lang="en-US" altLang="zh-CN" sz="1000" b="1" dirty="0"/>
              <a:t>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void *</a:t>
            </a:r>
            <a:r>
              <a:rPr lang="en-US" altLang="zh-CN" sz="1000" b="1" dirty="0" err="1"/>
              <a:t>notifier_data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sigset_t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notifier_mask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void *security;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audit_context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audit_context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Thread group tracking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u32 </a:t>
            </a:r>
            <a:r>
              <a:rPr lang="en-US" altLang="zh-CN" sz="1000" b="1" dirty="0" err="1"/>
              <a:t>parent_exec_id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u32 </a:t>
            </a:r>
            <a:r>
              <a:rPr lang="en-US" altLang="zh-CN" sz="1000" b="1" dirty="0" err="1"/>
              <a:t>self_exec_id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Protection of (de-)allocation: mm, files, </a:t>
            </a:r>
            <a:r>
              <a:rPr lang="en-US" altLang="zh-CN" sz="1000" b="1" dirty="0" err="1"/>
              <a:t>fs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tty</a:t>
            </a:r>
            <a:r>
              <a:rPr lang="en-US" altLang="zh-CN" sz="1000" b="1" dirty="0"/>
              <a:t>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spinlock_t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alloc_lock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Protection of </a:t>
            </a:r>
            <a:r>
              <a:rPr lang="en-US" altLang="zh-CN" sz="1000" b="1" dirty="0" err="1"/>
              <a:t>proc_dentry</a:t>
            </a:r>
            <a:r>
              <a:rPr lang="en-US" altLang="zh-CN" sz="1000" b="1" dirty="0"/>
              <a:t>: nesting </a:t>
            </a:r>
            <a:r>
              <a:rPr lang="en-US" altLang="zh-CN" sz="1000" b="1" dirty="0" err="1"/>
              <a:t>proc_lock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dcache_lock</a:t>
            </a:r>
            <a:r>
              <a:rPr lang="en-US" altLang="zh-CN" sz="1000" b="1" dirty="0"/>
              <a:t>, </a:t>
            </a:r>
            <a:r>
              <a:rPr lang="en-US" altLang="zh-CN" sz="1000" b="1" dirty="0" err="1"/>
              <a:t>write_lock_irq</a:t>
            </a:r>
            <a:r>
              <a:rPr lang="en-US" altLang="zh-CN" sz="1000" b="1" dirty="0"/>
              <a:t>(&amp;</a:t>
            </a:r>
            <a:r>
              <a:rPr lang="en-US" altLang="zh-CN" sz="1000" b="1" dirty="0" err="1"/>
              <a:t>tasklist_lock</a:t>
            </a:r>
            <a:r>
              <a:rPr lang="en-US" altLang="zh-CN" sz="1000" b="1" dirty="0"/>
              <a:t>);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spinlock_t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proc_lock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context-switch lock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spinlock_t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switch_lock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</a:t>
            </a:r>
            <a:r>
              <a:rPr lang="en-US" altLang="zh-CN" sz="1000" b="1" dirty="0" err="1"/>
              <a:t>journalling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filesystem</a:t>
            </a:r>
            <a:r>
              <a:rPr lang="en-US" altLang="zh-CN" sz="1000" b="1" dirty="0"/>
              <a:t> info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void *</a:t>
            </a:r>
            <a:r>
              <a:rPr lang="en-US" altLang="zh-CN" sz="1000" b="1" dirty="0" err="1"/>
              <a:t>journal_info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/* VM state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reclaim_state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reclaim_state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dentry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proc_dentry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backing_dev_info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backing_dev_info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io_context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io_context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unsigned long </a:t>
            </a:r>
            <a:r>
              <a:rPr lang="en-US" altLang="zh-CN" sz="1000" b="1" dirty="0" err="1"/>
              <a:t>ptrace_message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    </a:t>
            </a:r>
            <a:r>
              <a:rPr lang="en-US" altLang="zh-CN" sz="1000" b="1" dirty="0" err="1"/>
              <a:t>siginfo_t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last_siginfo</a:t>
            </a:r>
            <a:r>
              <a:rPr lang="en-US" altLang="zh-CN" sz="1000" b="1" dirty="0"/>
              <a:t>; /* For </a:t>
            </a:r>
            <a:r>
              <a:rPr lang="en-US" altLang="zh-CN" sz="1000" b="1" dirty="0" err="1"/>
              <a:t>ptrace</a:t>
            </a:r>
            <a:r>
              <a:rPr lang="en-US" altLang="zh-CN" sz="1000" b="1" dirty="0"/>
              <a:t> use.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#</a:t>
            </a:r>
            <a:r>
              <a:rPr lang="en-US" altLang="zh-CN" sz="1000" b="1" dirty="0" err="1"/>
              <a:t>ifdef</a:t>
            </a:r>
            <a:r>
              <a:rPr lang="en-US" altLang="zh-CN" sz="1000" b="1" dirty="0"/>
              <a:t> CONFIG_NUMA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 err="1"/>
              <a:t>struct</a:t>
            </a:r>
            <a:r>
              <a:rPr lang="en-US" altLang="zh-CN" sz="1000" b="1" dirty="0"/>
              <a:t> </a:t>
            </a:r>
            <a:r>
              <a:rPr lang="en-US" altLang="zh-CN" sz="1000" b="1" dirty="0" err="1"/>
              <a:t>mempolicy</a:t>
            </a:r>
            <a:r>
              <a:rPr lang="en-US" altLang="zh-CN" sz="1000" b="1" dirty="0"/>
              <a:t> *</a:t>
            </a:r>
            <a:r>
              <a:rPr lang="en-US" altLang="zh-CN" sz="1000" b="1" dirty="0" err="1"/>
              <a:t>mempolicy</a:t>
            </a:r>
            <a:r>
              <a:rPr lang="en-US" altLang="zh-CN" sz="1000" b="1" dirty="0"/>
              <a:t>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short </a:t>
            </a:r>
            <a:r>
              <a:rPr lang="en-US" altLang="zh-CN" sz="1000" b="1" dirty="0" err="1"/>
              <a:t>il_next</a:t>
            </a:r>
            <a:r>
              <a:rPr lang="en-US" altLang="zh-CN" sz="1000" b="1" dirty="0"/>
              <a:t>;      /* could be shared with </a:t>
            </a:r>
            <a:r>
              <a:rPr lang="en-US" altLang="zh-CN" sz="1000" b="1" dirty="0" err="1"/>
              <a:t>used_math</a:t>
            </a:r>
            <a:r>
              <a:rPr lang="en-US" altLang="zh-CN" sz="1000" b="1" dirty="0"/>
              <a:t> */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#</a:t>
            </a:r>
            <a:r>
              <a:rPr lang="en-US" altLang="zh-CN" sz="1000" b="1" dirty="0" err="1"/>
              <a:t>endif</a:t>
            </a:r>
            <a:endParaRPr lang="en-US" altLang="zh-CN" sz="1000" b="1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000" b="1" dirty="0"/>
              <a:t>};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000" b="1" dirty="0"/>
          </a:p>
        </p:txBody>
      </p:sp>
      <p:sp>
        <p:nvSpPr>
          <p:cNvPr id="6" name="矩形 5"/>
          <p:cNvSpPr/>
          <p:nvPr/>
        </p:nvSpPr>
        <p:spPr>
          <a:xfrm>
            <a:off x="6300192" y="6494432"/>
            <a:ext cx="1728192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Linux 2.6.x</a:t>
            </a:r>
            <a:endParaRPr lang="zh-CN" altLang="en-US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37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提问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296" y="162880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 smtClean="0"/>
              <a:t>怎样</a:t>
            </a:r>
            <a:r>
              <a:rPr lang="zh-CN" altLang="en-US" sz="2400" b="1" dirty="0" smtClean="0"/>
              <a:t>理解“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进程是对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CPU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的抽象</a:t>
            </a:r>
            <a:r>
              <a:rPr lang="zh-CN" altLang="en-US" sz="2400" b="1" dirty="0" smtClean="0"/>
              <a:t>”这句话？</a:t>
            </a:r>
            <a:endParaRPr lang="en-US" altLang="zh-CN" sz="2400" b="1" dirty="0" smtClean="0"/>
          </a:p>
          <a:p>
            <a:pPr>
              <a:spcAft>
                <a:spcPts val="600"/>
              </a:spcAft>
            </a:pPr>
            <a:r>
              <a:rPr lang="zh-CN" altLang="en-US" sz="2400" b="1" dirty="0" smtClean="0"/>
              <a:t>进程有哪些状态？</a:t>
            </a:r>
            <a:endParaRPr lang="en-US" altLang="zh-CN" sz="2400" b="1" dirty="0" smtClean="0"/>
          </a:p>
          <a:p>
            <a:pPr>
              <a:spcAft>
                <a:spcPts val="600"/>
              </a:spcAft>
            </a:pPr>
            <a:r>
              <a:rPr lang="zh-CN" altLang="en-US" sz="2400" b="1" dirty="0" smtClean="0"/>
              <a:t>一个进程都有什么（组成要素）？</a:t>
            </a:r>
            <a:endParaRPr lang="en-US" altLang="zh-CN" sz="2400" b="1" dirty="0" smtClean="0"/>
          </a:p>
          <a:p>
            <a:pPr>
              <a:spcAft>
                <a:spcPts val="600"/>
              </a:spcAft>
            </a:pPr>
            <a:r>
              <a:rPr lang="zh-CN" altLang="en-US" sz="2400" b="1" dirty="0" smtClean="0"/>
              <a:t>进程状态</a:t>
            </a:r>
            <a:r>
              <a:rPr lang="zh-CN" altLang="en-US" sz="2400" b="1" dirty="0"/>
              <a:t>之间的转换（条件？操作？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>
              <a:spcAft>
                <a:spcPts val="600"/>
              </a:spcAft>
            </a:pPr>
            <a:r>
              <a:rPr lang="zh-CN" altLang="en-US" sz="2400" b="1" dirty="0"/>
              <a:t>怎样描述进程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 marL="114300" indent="0">
              <a:spcAft>
                <a:spcPts val="600"/>
              </a:spcAft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对</a:t>
            </a:r>
            <a:r>
              <a:rPr lang="zh-CN" altLang="en-US" sz="2400" b="1" dirty="0"/>
              <a:t>进程执行活动全过程的</a:t>
            </a:r>
            <a:r>
              <a:rPr lang="zh-CN" altLang="en-US" sz="2400" b="1" dirty="0">
                <a:solidFill>
                  <a:srgbClr val="C00000"/>
                </a:solidFill>
              </a:rPr>
              <a:t>静态</a:t>
            </a:r>
            <a:r>
              <a:rPr lang="zh-CN" altLang="en-US" sz="2400" b="1" dirty="0" smtClean="0"/>
              <a:t>描述及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动态</a:t>
            </a:r>
            <a:r>
              <a:rPr lang="zh-CN" altLang="en-US" sz="2400" b="1" dirty="0" smtClean="0"/>
              <a:t>描述</a:t>
            </a:r>
            <a:endParaRPr lang="en-US" altLang="zh-CN" sz="2400" b="1" dirty="0" smtClean="0"/>
          </a:p>
          <a:p>
            <a:pPr marL="274320" lvl="2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zh-CN" altLang="en-US" dirty="0" smtClean="0"/>
              <a:t>列举出两个多线程应用场景</a:t>
            </a:r>
          </a:p>
          <a:p>
            <a:pPr marL="274320" lvl="2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zh-CN" altLang="en-US" dirty="0" smtClean="0"/>
              <a:t>线程基本概念是什么？线程有哪些属性？为什么线程要有自己的栈？</a:t>
            </a:r>
            <a:endParaRPr lang="en-US" altLang="zh-CN" dirty="0" smtClean="0"/>
          </a:p>
          <a:p>
            <a:pPr marL="274320" lvl="2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zh-CN" altLang="en-US" dirty="0" smtClean="0"/>
              <a:t>线程实现机制有哪几种？</a:t>
            </a:r>
            <a:endParaRPr lang="en-US" altLang="zh-CN" dirty="0" smtClean="0"/>
          </a:p>
          <a:p>
            <a:pPr marL="274320" lvl="2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</a:pPr>
            <a:r>
              <a:rPr lang="zh-CN" altLang="en-US" dirty="0" smtClean="0"/>
              <a:t>什么是可再入程序 </a:t>
            </a:r>
            <a:r>
              <a:rPr lang="zh-CN" altLang="en-US" dirty="0" smtClean="0"/>
              <a:t>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xmlns="" val="8076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498080" cy="926976"/>
          </a:xfrm>
        </p:spPr>
        <p:txBody>
          <a:bodyPr/>
          <a:lstStyle/>
          <a:p>
            <a:r>
              <a:rPr lang="en-US" altLang="zh-CN" sz="4000" dirty="0" smtClean="0"/>
              <a:t>Solaris</a:t>
            </a:r>
            <a:r>
              <a:rPr lang="zh-CN" altLang="en-US" sz="4000" dirty="0" smtClean="0"/>
              <a:t>的进程控制块与进程表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7479312"/>
              </p:ext>
            </p:extLst>
          </p:nvPr>
        </p:nvGraphicFramePr>
        <p:xfrm>
          <a:off x="676114" y="1268760"/>
          <a:ext cx="6992230" cy="5469257"/>
        </p:xfrm>
        <a:graphic>
          <a:graphicData uri="http://schemas.openxmlformats.org/presentationml/2006/ole">
            <p:oleObj spid="_x0000_s48130" name="Visio" r:id="rId4" imgW="1228618" imgH="1130305" progId="">
              <p:embed/>
            </p:oleObj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6165304"/>
            <a:ext cx="2448273" cy="59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ts val="800"/>
              </a:spcBef>
              <a:buSzPct val="80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zh-CN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proc</a:t>
            </a:r>
            <a:r>
              <a:rPr lang="zh-CN" altLang="en-GB" sz="2400" b="1" kern="0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数据结构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7527545" y="2348880"/>
            <a:ext cx="71686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*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曲线连接符 5"/>
          <p:cNvCxnSpPr>
            <a:stCxn id="10" idx="7"/>
          </p:cNvCxnSpPr>
          <p:nvPr/>
        </p:nvCxnSpPr>
        <p:spPr>
          <a:xfrm rot="16200000" flipH="1">
            <a:off x="5118612" y="-230010"/>
            <a:ext cx="76376" cy="3438912"/>
          </a:xfrm>
          <a:prstGeom prst="curvedConnector4">
            <a:avLst>
              <a:gd name="adj1" fmla="val -299309"/>
              <a:gd name="adj2" fmla="val 51840"/>
            </a:avLst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699792" y="1864702"/>
            <a:ext cx="864096" cy="216024"/>
          </a:xfrm>
          <a:prstGeom prst="ellipse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曲线连接符 7"/>
          <p:cNvCxnSpPr/>
          <p:nvPr/>
        </p:nvCxnSpPr>
        <p:spPr>
          <a:xfrm>
            <a:off x="3437344" y="1916832"/>
            <a:ext cx="2070760" cy="489880"/>
          </a:xfrm>
          <a:prstGeom prst="curvedConnector3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4010552" y="4365104"/>
            <a:ext cx="1736651" cy="630865"/>
          </a:xfrm>
          <a:custGeom>
            <a:avLst/>
            <a:gdLst>
              <a:gd name="connsiteX0" fmla="*/ 0 w 1736651"/>
              <a:gd name="connsiteY0" fmla="*/ 340241 h 630865"/>
              <a:gd name="connsiteX1" fmla="*/ 42530 w 1736651"/>
              <a:gd name="connsiteY1" fmla="*/ 396948 h 630865"/>
              <a:gd name="connsiteX2" fmla="*/ 63795 w 1736651"/>
              <a:gd name="connsiteY2" fmla="*/ 404037 h 630865"/>
              <a:gd name="connsiteX3" fmla="*/ 92148 w 1736651"/>
              <a:gd name="connsiteY3" fmla="*/ 432390 h 630865"/>
              <a:gd name="connsiteX4" fmla="*/ 134679 w 1736651"/>
              <a:gd name="connsiteY4" fmla="*/ 453655 h 630865"/>
              <a:gd name="connsiteX5" fmla="*/ 177209 w 1736651"/>
              <a:gd name="connsiteY5" fmla="*/ 482009 h 630865"/>
              <a:gd name="connsiteX6" fmla="*/ 205562 w 1736651"/>
              <a:gd name="connsiteY6" fmla="*/ 503274 h 630865"/>
              <a:gd name="connsiteX7" fmla="*/ 248093 w 1736651"/>
              <a:gd name="connsiteY7" fmla="*/ 545804 h 630865"/>
              <a:gd name="connsiteX8" fmla="*/ 333153 w 1736651"/>
              <a:gd name="connsiteY8" fmla="*/ 602511 h 630865"/>
              <a:gd name="connsiteX9" fmla="*/ 354418 w 1736651"/>
              <a:gd name="connsiteY9" fmla="*/ 616688 h 630865"/>
              <a:gd name="connsiteX10" fmla="*/ 375683 w 1736651"/>
              <a:gd name="connsiteY10" fmla="*/ 630865 h 630865"/>
              <a:gd name="connsiteX11" fmla="*/ 474921 w 1736651"/>
              <a:gd name="connsiteY11" fmla="*/ 616688 h 630865"/>
              <a:gd name="connsiteX12" fmla="*/ 545804 w 1736651"/>
              <a:gd name="connsiteY12" fmla="*/ 602511 h 630865"/>
              <a:gd name="connsiteX13" fmla="*/ 567069 w 1736651"/>
              <a:gd name="connsiteY13" fmla="*/ 595423 h 630865"/>
              <a:gd name="connsiteX14" fmla="*/ 630865 w 1736651"/>
              <a:gd name="connsiteY14" fmla="*/ 581246 h 630865"/>
              <a:gd name="connsiteX15" fmla="*/ 673395 w 1736651"/>
              <a:gd name="connsiteY15" fmla="*/ 567069 h 630865"/>
              <a:gd name="connsiteX16" fmla="*/ 701748 w 1736651"/>
              <a:gd name="connsiteY16" fmla="*/ 559981 h 630865"/>
              <a:gd name="connsiteX17" fmla="*/ 744279 w 1736651"/>
              <a:gd name="connsiteY17" fmla="*/ 545804 h 630865"/>
              <a:gd name="connsiteX18" fmla="*/ 765544 w 1736651"/>
              <a:gd name="connsiteY18" fmla="*/ 538716 h 630865"/>
              <a:gd name="connsiteX19" fmla="*/ 786809 w 1736651"/>
              <a:gd name="connsiteY19" fmla="*/ 524539 h 630865"/>
              <a:gd name="connsiteX20" fmla="*/ 808074 w 1736651"/>
              <a:gd name="connsiteY20" fmla="*/ 517451 h 630865"/>
              <a:gd name="connsiteX21" fmla="*/ 850604 w 1736651"/>
              <a:gd name="connsiteY21" fmla="*/ 489097 h 630865"/>
              <a:gd name="connsiteX22" fmla="*/ 893135 w 1736651"/>
              <a:gd name="connsiteY22" fmla="*/ 474920 h 630865"/>
              <a:gd name="connsiteX23" fmla="*/ 914400 w 1736651"/>
              <a:gd name="connsiteY23" fmla="*/ 460744 h 630865"/>
              <a:gd name="connsiteX24" fmla="*/ 942753 w 1736651"/>
              <a:gd name="connsiteY24" fmla="*/ 453655 h 630865"/>
              <a:gd name="connsiteX25" fmla="*/ 992372 w 1736651"/>
              <a:gd name="connsiteY25" fmla="*/ 425302 h 630865"/>
              <a:gd name="connsiteX26" fmla="*/ 1013637 w 1736651"/>
              <a:gd name="connsiteY26" fmla="*/ 418213 h 630865"/>
              <a:gd name="connsiteX27" fmla="*/ 1077432 w 1736651"/>
              <a:gd name="connsiteY27" fmla="*/ 382772 h 630865"/>
              <a:gd name="connsiteX28" fmla="*/ 1098697 w 1736651"/>
              <a:gd name="connsiteY28" fmla="*/ 368595 h 630865"/>
              <a:gd name="connsiteX29" fmla="*/ 1141228 w 1736651"/>
              <a:gd name="connsiteY29" fmla="*/ 354418 h 630865"/>
              <a:gd name="connsiteX30" fmla="*/ 1162493 w 1736651"/>
              <a:gd name="connsiteY30" fmla="*/ 340241 h 630865"/>
              <a:gd name="connsiteX31" fmla="*/ 1205023 w 1736651"/>
              <a:gd name="connsiteY31" fmla="*/ 326065 h 630865"/>
              <a:gd name="connsiteX32" fmla="*/ 1226288 w 1736651"/>
              <a:gd name="connsiteY32" fmla="*/ 304800 h 630865"/>
              <a:gd name="connsiteX33" fmla="*/ 1247553 w 1736651"/>
              <a:gd name="connsiteY33" fmla="*/ 297711 h 630865"/>
              <a:gd name="connsiteX34" fmla="*/ 1297172 w 1736651"/>
              <a:gd name="connsiteY34" fmla="*/ 276446 h 630865"/>
              <a:gd name="connsiteX35" fmla="*/ 1318437 w 1736651"/>
              <a:gd name="connsiteY35" fmla="*/ 255181 h 630865"/>
              <a:gd name="connsiteX36" fmla="*/ 1368055 w 1736651"/>
              <a:gd name="connsiteY36" fmla="*/ 226827 h 630865"/>
              <a:gd name="connsiteX37" fmla="*/ 1389321 w 1736651"/>
              <a:gd name="connsiteY37" fmla="*/ 219739 h 630865"/>
              <a:gd name="connsiteX38" fmla="*/ 1438939 w 1736651"/>
              <a:gd name="connsiteY38" fmla="*/ 198474 h 630865"/>
              <a:gd name="connsiteX39" fmla="*/ 1495646 w 1736651"/>
              <a:gd name="connsiteY39" fmla="*/ 163032 h 630865"/>
              <a:gd name="connsiteX40" fmla="*/ 1566530 w 1736651"/>
              <a:gd name="connsiteY40" fmla="*/ 134679 h 630865"/>
              <a:gd name="connsiteX41" fmla="*/ 1637414 w 1736651"/>
              <a:gd name="connsiteY41" fmla="*/ 85060 h 630865"/>
              <a:gd name="connsiteX42" fmla="*/ 1687032 w 1736651"/>
              <a:gd name="connsiteY42" fmla="*/ 49618 h 630865"/>
              <a:gd name="connsiteX43" fmla="*/ 1708297 w 1736651"/>
              <a:gd name="connsiteY43" fmla="*/ 35441 h 630865"/>
              <a:gd name="connsiteX44" fmla="*/ 1736651 w 1736651"/>
              <a:gd name="connsiteY44" fmla="*/ 0 h 6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36651" h="630865">
                <a:moveTo>
                  <a:pt x="0" y="340241"/>
                </a:moveTo>
                <a:cubicBezTo>
                  <a:pt x="12218" y="360605"/>
                  <a:pt x="21858" y="383166"/>
                  <a:pt x="42530" y="396948"/>
                </a:cubicBezTo>
                <a:cubicBezTo>
                  <a:pt x="48747" y="401093"/>
                  <a:pt x="56707" y="401674"/>
                  <a:pt x="63795" y="404037"/>
                </a:cubicBezTo>
                <a:cubicBezTo>
                  <a:pt x="73246" y="413488"/>
                  <a:pt x="81198" y="424725"/>
                  <a:pt x="92148" y="432390"/>
                </a:cubicBezTo>
                <a:cubicBezTo>
                  <a:pt x="105133" y="441479"/>
                  <a:pt x="120988" y="445668"/>
                  <a:pt x="134679" y="453655"/>
                </a:cubicBezTo>
                <a:cubicBezTo>
                  <a:pt x="149396" y="462240"/>
                  <a:pt x="163578" y="471786"/>
                  <a:pt x="177209" y="482009"/>
                </a:cubicBezTo>
                <a:cubicBezTo>
                  <a:pt x="186660" y="489097"/>
                  <a:pt x="196781" y="495371"/>
                  <a:pt x="205562" y="503274"/>
                </a:cubicBezTo>
                <a:cubicBezTo>
                  <a:pt x="220464" y="516686"/>
                  <a:pt x="231411" y="534683"/>
                  <a:pt x="248093" y="545804"/>
                </a:cubicBezTo>
                <a:lnTo>
                  <a:pt x="333153" y="602511"/>
                </a:lnTo>
                <a:lnTo>
                  <a:pt x="354418" y="616688"/>
                </a:lnTo>
                <a:lnTo>
                  <a:pt x="375683" y="630865"/>
                </a:lnTo>
                <a:cubicBezTo>
                  <a:pt x="419540" y="625382"/>
                  <a:pt x="434055" y="624350"/>
                  <a:pt x="474921" y="616688"/>
                </a:cubicBezTo>
                <a:cubicBezTo>
                  <a:pt x="498604" y="612247"/>
                  <a:pt x="522945" y="610130"/>
                  <a:pt x="545804" y="602511"/>
                </a:cubicBezTo>
                <a:cubicBezTo>
                  <a:pt x="552892" y="600148"/>
                  <a:pt x="559820" y="597235"/>
                  <a:pt x="567069" y="595423"/>
                </a:cubicBezTo>
                <a:cubicBezTo>
                  <a:pt x="607513" y="585312"/>
                  <a:pt x="594503" y="592154"/>
                  <a:pt x="630865" y="581246"/>
                </a:cubicBezTo>
                <a:cubicBezTo>
                  <a:pt x="645178" y="576952"/>
                  <a:pt x="658898" y="570693"/>
                  <a:pt x="673395" y="567069"/>
                </a:cubicBezTo>
                <a:cubicBezTo>
                  <a:pt x="682846" y="564706"/>
                  <a:pt x="692417" y="562780"/>
                  <a:pt x="701748" y="559981"/>
                </a:cubicBezTo>
                <a:cubicBezTo>
                  <a:pt x="716062" y="555687"/>
                  <a:pt x="730102" y="550530"/>
                  <a:pt x="744279" y="545804"/>
                </a:cubicBezTo>
                <a:lnTo>
                  <a:pt x="765544" y="538716"/>
                </a:lnTo>
                <a:cubicBezTo>
                  <a:pt x="772632" y="533990"/>
                  <a:pt x="779189" y="528349"/>
                  <a:pt x="786809" y="524539"/>
                </a:cubicBezTo>
                <a:cubicBezTo>
                  <a:pt x="793492" y="521198"/>
                  <a:pt x="801543" y="521080"/>
                  <a:pt x="808074" y="517451"/>
                </a:cubicBezTo>
                <a:cubicBezTo>
                  <a:pt x="822968" y="509176"/>
                  <a:pt x="834440" y="494485"/>
                  <a:pt x="850604" y="489097"/>
                </a:cubicBezTo>
                <a:cubicBezTo>
                  <a:pt x="864781" y="484371"/>
                  <a:pt x="880701" y="483209"/>
                  <a:pt x="893135" y="474920"/>
                </a:cubicBezTo>
                <a:cubicBezTo>
                  <a:pt x="900223" y="470195"/>
                  <a:pt x="906570" y="464100"/>
                  <a:pt x="914400" y="460744"/>
                </a:cubicBezTo>
                <a:cubicBezTo>
                  <a:pt x="923354" y="456906"/>
                  <a:pt x="933631" y="457076"/>
                  <a:pt x="942753" y="453655"/>
                </a:cubicBezTo>
                <a:cubicBezTo>
                  <a:pt x="992466" y="435013"/>
                  <a:pt x="951238" y="445870"/>
                  <a:pt x="992372" y="425302"/>
                </a:cubicBezTo>
                <a:cubicBezTo>
                  <a:pt x="999055" y="421960"/>
                  <a:pt x="1007105" y="421842"/>
                  <a:pt x="1013637" y="418213"/>
                </a:cubicBezTo>
                <a:cubicBezTo>
                  <a:pt x="1086752" y="377593"/>
                  <a:pt x="1029317" y="398810"/>
                  <a:pt x="1077432" y="382772"/>
                </a:cubicBezTo>
                <a:cubicBezTo>
                  <a:pt x="1084520" y="378046"/>
                  <a:pt x="1090912" y="372055"/>
                  <a:pt x="1098697" y="368595"/>
                </a:cubicBezTo>
                <a:cubicBezTo>
                  <a:pt x="1112353" y="362526"/>
                  <a:pt x="1128794" y="362708"/>
                  <a:pt x="1141228" y="354418"/>
                </a:cubicBezTo>
                <a:cubicBezTo>
                  <a:pt x="1148316" y="349692"/>
                  <a:pt x="1154708" y="343701"/>
                  <a:pt x="1162493" y="340241"/>
                </a:cubicBezTo>
                <a:cubicBezTo>
                  <a:pt x="1176149" y="334172"/>
                  <a:pt x="1205023" y="326065"/>
                  <a:pt x="1205023" y="326065"/>
                </a:cubicBezTo>
                <a:cubicBezTo>
                  <a:pt x="1212111" y="318977"/>
                  <a:pt x="1217947" y="310361"/>
                  <a:pt x="1226288" y="304800"/>
                </a:cubicBezTo>
                <a:cubicBezTo>
                  <a:pt x="1232505" y="300655"/>
                  <a:pt x="1240685" y="300654"/>
                  <a:pt x="1247553" y="297711"/>
                </a:cubicBezTo>
                <a:cubicBezTo>
                  <a:pt x="1308854" y="271438"/>
                  <a:pt x="1247311" y="293065"/>
                  <a:pt x="1297172" y="276446"/>
                </a:cubicBezTo>
                <a:cubicBezTo>
                  <a:pt x="1304260" y="269358"/>
                  <a:pt x="1310736" y="261599"/>
                  <a:pt x="1318437" y="255181"/>
                </a:cubicBezTo>
                <a:cubicBezTo>
                  <a:pt x="1330999" y="244713"/>
                  <a:pt x="1353782" y="232944"/>
                  <a:pt x="1368055" y="226827"/>
                </a:cubicBezTo>
                <a:cubicBezTo>
                  <a:pt x="1374923" y="223884"/>
                  <a:pt x="1382232" y="222102"/>
                  <a:pt x="1389321" y="219739"/>
                </a:cubicBezTo>
                <a:cubicBezTo>
                  <a:pt x="1466718" y="168140"/>
                  <a:pt x="1347402" y="244241"/>
                  <a:pt x="1438939" y="198474"/>
                </a:cubicBezTo>
                <a:cubicBezTo>
                  <a:pt x="1524254" y="155817"/>
                  <a:pt x="1413341" y="195955"/>
                  <a:pt x="1495646" y="163032"/>
                </a:cubicBezTo>
                <a:cubicBezTo>
                  <a:pt x="1530984" y="148896"/>
                  <a:pt x="1536984" y="153146"/>
                  <a:pt x="1566530" y="134679"/>
                </a:cubicBezTo>
                <a:cubicBezTo>
                  <a:pt x="1602115" y="112439"/>
                  <a:pt x="1594282" y="106627"/>
                  <a:pt x="1637414" y="85060"/>
                </a:cubicBezTo>
                <a:cubicBezTo>
                  <a:pt x="1689878" y="58827"/>
                  <a:pt x="1643927" y="85539"/>
                  <a:pt x="1687032" y="49618"/>
                </a:cubicBezTo>
                <a:cubicBezTo>
                  <a:pt x="1693577" y="44164"/>
                  <a:pt x="1701752" y="40895"/>
                  <a:pt x="1708297" y="35441"/>
                </a:cubicBezTo>
                <a:cubicBezTo>
                  <a:pt x="1729726" y="17584"/>
                  <a:pt x="1726961" y="19377"/>
                  <a:pt x="1736651" y="0"/>
                </a:cubicBezTo>
              </a:path>
            </a:pathLst>
          </a:cu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99792" y="1419622"/>
            <a:ext cx="864096" cy="216024"/>
          </a:xfrm>
          <a:prstGeom prst="ellipse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424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5.</a:t>
            </a:r>
            <a:r>
              <a:rPr lang="zh-CN" altLang="en-US" dirty="0" smtClean="0"/>
              <a:t>重要概念：进程地址空间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1403648" y="2084851"/>
            <a:ext cx="4032448" cy="268829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操作系统给每个进程都分配了一个地址空间</a:t>
            </a:r>
            <a:endParaRPr lang="zh-CN" altLang="en-US" sz="24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1508787"/>
            <a:ext cx="1008112" cy="1200329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新宋体" pitchFamily="49" charset="-122"/>
                <a:ea typeface="新宋体" pitchFamily="49" charset="-122"/>
              </a:rPr>
              <a:t>？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99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20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91880" y="6309320"/>
            <a:ext cx="5410944" cy="43204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1600" b="1" dirty="0" smtClean="0">
                <a:latin typeface="Calibri" pitchFamily="34" charset="0"/>
                <a:cs typeface="Calibri" pitchFamily="34" charset="0"/>
              </a:rPr>
              <a:t>Acknowledgement</a:t>
            </a:r>
            <a:r>
              <a:rPr lang="en-US" altLang="zh-CN" sz="1600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altLang="zh-CN" sz="1600" b="1" dirty="0" smtClean="0">
                <a:latin typeface="Calibri" pitchFamily="34" charset="0"/>
                <a:cs typeface="Calibri" pitchFamily="34" charset="0"/>
              </a:rPr>
              <a:t>Prof</a:t>
            </a:r>
            <a:r>
              <a:rPr lang="en-US" altLang="zh-CN" sz="1600" b="1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1600" b="1" dirty="0" err="1">
                <a:latin typeface="Calibri" pitchFamily="34" charset="0"/>
                <a:cs typeface="Calibri" pitchFamily="34" charset="0"/>
              </a:rPr>
              <a:t>Yuanyuan</a:t>
            </a:r>
            <a:r>
              <a:rPr lang="en-US" altLang="zh-CN" sz="1600" b="1" dirty="0">
                <a:latin typeface="Calibri" pitchFamily="34" charset="0"/>
                <a:cs typeface="Calibri" pitchFamily="34" charset="0"/>
              </a:rPr>
              <a:t> Zhou at UCSD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173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看一段程序</a:t>
            </a:r>
            <a:endParaRPr lang="en-US" sz="4000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myval</a:t>
            </a:r>
            <a:r>
              <a:rPr lang="en-US" sz="2400" dirty="0">
                <a:latin typeface="Calibri" pitchFamily="34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main(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argc</a:t>
            </a:r>
            <a:r>
              <a:rPr lang="en-US" sz="2400" dirty="0">
                <a:latin typeface="Calibri" pitchFamily="34" charset="0"/>
              </a:rPr>
              <a:t>, char *</a:t>
            </a:r>
            <a:r>
              <a:rPr lang="en-US" sz="2400" dirty="0" err="1">
                <a:latin typeface="Calibri" pitchFamily="34" charset="0"/>
              </a:rPr>
              <a:t>argv</a:t>
            </a:r>
            <a:r>
              <a:rPr lang="en-US" sz="2400" dirty="0">
                <a:latin typeface="Calibri" pitchFamily="34" charset="0"/>
              </a:rPr>
              <a:t>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myval</a:t>
            </a:r>
            <a:r>
              <a:rPr lang="en-US" sz="2400" dirty="0">
                <a:latin typeface="Calibri" pitchFamily="34" charset="0"/>
              </a:rPr>
              <a:t> = </a:t>
            </a:r>
            <a:r>
              <a:rPr lang="en-US" sz="2400" dirty="0" err="1">
                <a:latin typeface="Calibri" pitchFamily="34" charset="0"/>
              </a:rPr>
              <a:t>atoi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argv</a:t>
            </a:r>
            <a:r>
              <a:rPr lang="en-US" sz="2400" dirty="0">
                <a:latin typeface="Calibri" pitchFamily="34" charset="0"/>
              </a:rPr>
              <a:t>[1]);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	while (1)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		</a:t>
            </a:r>
            <a:r>
              <a:rPr lang="en-US" sz="2400" dirty="0" err="1">
                <a:latin typeface="Calibri" pitchFamily="34" charset="0"/>
              </a:rPr>
              <a:t>printf</a:t>
            </a:r>
            <a:r>
              <a:rPr lang="en-US" sz="2400" dirty="0">
                <a:latin typeface="Calibri" pitchFamily="34" charset="0"/>
              </a:rPr>
              <a:t>(“</a:t>
            </a:r>
            <a:r>
              <a:rPr lang="en-US" sz="2400" dirty="0" err="1">
                <a:latin typeface="Calibri" pitchFamily="34" charset="0"/>
              </a:rPr>
              <a:t>myval</a:t>
            </a:r>
            <a:r>
              <a:rPr lang="en-US" sz="2400" dirty="0">
                <a:latin typeface="Calibri" pitchFamily="34" charset="0"/>
              </a:rPr>
              <a:t> is %d, loc 0x%lx\n”,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			</a:t>
            </a:r>
            <a:r>
              <a:rPr lang="en-US" sz="2400" dirty="0" err="1">
                <a:latin typeface="Calibri" pitchFamily="34" charset="0"/>
              </a:rPr>
              <a:t>myval</a:t>
            </a:r>
            <a:r>
              <a:rPr lang="en-US" sz="2400" dirty="0">
                <a:latin typeface="Calibri" pitchFamily="34" charset="0"/>
              </a:rPr>
              <a:t>, (long) &amp;</a:t>
            </a:r>
            <a:r>
              <a:rPr lang="en-US" sz="2400" dirty="0" err="1">
                <a:latin typeface="Calibri" pitchFamily="34" charset="0"/>
              </a:rPr>
              <a:t>myval</a:t>
            </a:r>
            <a:r>
              <a:rPr lang="en-US" sz="2400" dirty="0">
                <a:latin typeface="Calibri" pitchFamily="34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Calibri" pitchFamily="34" charset="0"/>
              </a:rPr>
              <a:t>                          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彩云" pitchFamily="2" charset="-122"/>
              </a:rPr>
              <a:t>同时运行两个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alibri" pitchFamily="34" charset="0"/>
                <a:ea typeface="华文彩云" pitchFamily="2" charset="-122"/>
              </a:rPr>
              <a:t>Myval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彩云" pitchFamily="2" charset="-122"/>
              </a:rPr>
              <a:t>程序</a:t>
            </a:r>
            <a:endParaRPr lang="en-US" sz="2400" b="1" dirty="0" smtClean="0">
              <a:solidFill>
                <a:srgbClr val="0000CC"/>
              </a:solidFill>
              <a:latin typeface="Calibri" pitchFamily="34" charset="0"/>
              <a:ea typeface="华文彩云" pitchFamily="2" charset="-122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Calibri" pitchFamily="34" charset="0"/>
              </a:rPr>
              <a:t>Myval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</a:rPr>
              <a:t>Myval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6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Calibri" pitchFamily="34" charset="0"/>
              </a:rPr>
              <a:t>输出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?</a:t>
            </a:r>
            <a:endParaRPr 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10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输出结果如下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7946"/>
            <a:ext cx="5338936" cy="228600"/>
          </a:xfrm>
        </p:spPr>
        <p:txBody>
          <a:bodyPr/>
          <a:lstStyle/>
          <a:p>
            <a:pPr algn="l"/>
            <a:r>
              <a:rPr lang="en-US" altLang="zh-CN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600" b="1" dirty="0">
                <a:latin typeface="Calibri" pitchFamily="34" charset="0"/>
                <a:cs typeface="Calibri" pitchFamily="34" charset="0"/>
              </a:rPr>
              <a:t>Acknowledgement: </a:t>
            </a:r>
            <a:r>
              <a:rPr lang="en-US" altLang="zh-CN" sz="1600" b="1" dirty="0" smtClean="0">
                <a:latin typeface="Calibri" pitchFamily="34" charset="0"/>
                <a:cs typeface="Calibri" pitchFamily="34" charset="0"/>
              </a:rPr>
              <a:t>Prof</a:t>
            </a:r>
            <a:r>
              <a:rPr lang="en-US" altLang="zh-CN" sz="1600" b="1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1600" b="1" dirty="0" err="1">
                <a:latin typeface="Calibri" pitchFamily="34" charset="0"/>
                <a:cs typeface="Calibri" pitchFamily="34" charset="0"/>
              </a:rPr>
              <a:t>Yuanyuan</a:t>
            </a:r>
            <a:r>
              <a:rPr lang="en-US" altLang="zh-CN" sz="1600" b="1" dirty="0">
                <a:latin typeface="Calibri" pitchFamily="34" charset="0"/>
                <a:cs typeface="Calibri" pitchFamily="34" charset="0"/>
              </a:rPr>
              <a:t> Zhou at UCSD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2756" name="Picture 4" descr="tempou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5875338" cy="4365625"/>
          </a:xfrm>
          <a:prstGeom prst="rect">
            <a:avLst/>
          </a:prstGeom>
          <a:noFill/>
        </p:spPr>
      </p:pic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563888" y="1636156"/>
            <a:ext cx="3096344" cy="4429432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云形 2"/>
          <p:cNvSpPr/>
          <p:nvPr/>
        </p:nvSpPr>
        <p:spPr>
          <a:xfrm>
            <a:off x="6948264" y="1844824"/>
            <a:ext cx="2088232" cy="187220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变量</a:t>
            </a:r>
            <a:r>
              <a:rPr lang="en-US" altLang="zh-CN" b="1" dirty="0" err="1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myval</a:t>
            </a:r>
            <a:r>
              <a:rPr lang="zh-CN" altLang="en-US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的值不同，但地址</a:t>
            </a:r>
            <a:r>
              <a:rPr lang="zh-CN" altLang="en-US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相同</a:t>
            </a:r>
            <a:endParaRPr lang="en-US" altLang="zh-CN" b="1" dirty="0" smtClean="0">
              <a:solidFill>
                <a:srgbClr val="7030A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endParaRPr lang="zh-CN" altLang="en-US" b="1" dirty="0">
              <a:solidFill>
                <a:srgbClr val="7030A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40352" y="2780928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  <a:endParaRPr lang="zh-CN" altLang="en-US" sz="5400" b="1" cap="all" spc="0" dirty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55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animBg="1"/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地址空间与进程地址空间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1752600"/>
            <a:ext cx="1944216" cy="426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>
            <a:stCxn id="3" idx="1"/>
            <a:endCxn id="3" idx="3"/>
          </p:cNvCxnSpPr>
          <p:nvPr/>
        </p:nvCxnSpPr>
        <p:spPr>
          <a:xfrm>
            <a:off x="1115616" y="388620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9204" y="2132856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内核空间</a:t>
            </a:r>
            <a:endParaRPr lang="en-US" altLang="zh-CN" sz="20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0xFFFF……</a:t>
            </a:r>
            <a:endParaRPr lang="zh-CN" altLang="en-US" sz="20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261138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用户空间</a:t>
            </a:r>
            <a:endParaRPr lang="en-US" altLang="zh-CN" sz="20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0x0000……</a:t>
            </a:r>
            <a:endParaRPr lang="zh-CN" altLang="en-US" sz="2000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52664" y="1752600"/>
            <a:ext cx="3200400" cy="426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52664" y="1752600"/>
            <a:ext cx="3200400" cy="762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252664" y="1981200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栈</a:t>
            </a:r>
            <a:endParaRPr lang="en-US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252664" y="5105400"/>
            <a:ext cx="3200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52664" y="5333146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代码段</a:t>
            </a:r>
            <a:endParaRPr 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252664" y="4267200"/>
            <a:ext cx="32004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52664" y="4541058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数据段</a:t>
            </a:r>
            <a:endParaRPr lang="en-US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252664" y="3505200"/>
            <a:ext cx="32004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252664" y="3676962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堆</a:t>
            </a:r>
            <a:endParaRPr lang="en-US" sz="20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852864" y="25146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5852864" y="3124200"/>
            <a:ext cx="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834064" y="23622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SP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834064" y="53340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PC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7453064" y="25146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7453064" y="54864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7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进程地址空间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752600"/>
            <a:ext cx="1944216" cy="426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>
            <a:stCxn id="3" idx="1"/>
            <a:endCxn id="3" idx="3"/>
          </p:cNvCxnSpPr>
          <p:nvPr/>
        </p:nvCxnSpPr>
        <p:spPr>
          <a:xfrm>
            <a:off x="1475656" y="388620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9672" y="213285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内核地址空间</a:t>
            </a:r>
            <a:endParaRPr lang="en-US" altLang="zh-CN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r>
              <a:rPr lang="en-US" altLang="zh-CN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0xFFFF……</a:t>
            </a:r>
            <a:endParaRPr lang="zh-CN" altLang="en-US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49651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用户地址空间</a:t>
            </a:r>
            <a:endParaRPr lang="en-US" altLang="zh-CN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r>
              <a:rPr lang="en-US" altLang="zh-CN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0x0000……</a:t>
            </a:r>
            <a:endParaRPr lang="zh-CN" altLang="en-US" b="1" dirty="0"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605364" y="2421948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SP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609928" y="5795972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PC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017640" y="1752600"/>
            <a:ext cx="2642592" cy="4844752"/>
            <a:chOff x="2771800" y="1314450"/>
            <a:chExt cx="3581400" cy="32004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771800" y="1314450"/>
              <a:ext cx="3200400" cy="32004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71800" y="1314450"/>
              <a:ext cx="3200400" cy="5715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771800" y="1485900"/>
              <a:ext cx="3200400" cy="264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0000CC"/>
                  </a:solidFill>
                  <a:latin typeface="华文楷体" pitchFamily="2" charset="-122"/>
                  <a:ea typeface="华文楷体" pitchFamily="2" charset="-122"/>
                </a:rPr>
                <a:t>栈</a:t>
              </a:r>
              <a:endParaRPr 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71800" y="3829050"/>
              <a:ext cx="32004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771800" y="3999859"/>
              <a:ext cx="3200400" cy="264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CC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代码段</a:t>
              </a:r>
              <a:endParaRPr 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71800" y="3200400"/>
              <a:ext cx="3200400" cy="6286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771800" y="3405793"/>
              <a:ext cx="3200400" cy="264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0000CC"/>
                  </a:solidFill>
                  <a:latin typeface="华文楷体" pitchFamily="2" charset="-122"/>
                  <a:ea typeface="华文楷体" pitchFamily="2" charset="-122"/>
                </a:rPr>
                <a:t>数据段</a:t>
              </a:r>
              <a:endParaRPr 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71800" y="2628900"/>
              <a:ext cx="3200400" cy="5715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771800" y="2757721"/>
              <a:ext cx="3200400" cy="264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0000CC"/>
                  </a:solidFill>
                  <a:latin typeface="华文楷体" pitchFamily="2" charset="-122"/>
                  <a:ea typeface="华文楷体" pitchFamily="2" charset="-122"/>
                </a:rPr>
                <a:t>堆</a:t>
              </a:r>
              <a:endParaRPr lang="en-US" sz="20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372000" y="1885950"/>
              <a:ext cx="0" cy="28575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4372000" y="2343150"/>
              <a:ext cx="0" cy="28575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5972200" y="1885950"/>
              <a:ext cx="3810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59722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4" name="直接箭头连接符 23"/>
          <p:cNvCxnSpPr>
            <a:stCxn id="3" idx="3"/>
          </p:cNvCxnSpPr>
          <p:nvPr/>
        </p:nvCxnSpPr>
        <p:spPr>
          <a:xfrm flipV="1">
            <a:off x="3419872" y="1752600"/>
            <a:ext cx="597768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419872" y="6019800"/>
            <a:ext cx="597768" cy="57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线形标注 2(带强调线) 7"/>
          <p:cNvSpPr/>
          <p:nvPr/>
        </p:nvSpPr>
        <p:spPr>
          <a:xfrm>
            <a:off x="6876256" y="3076705"/>
            <a:ext cx="1296144" cy="86071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67"/>
              <a:gd name="adj6" fmla="val -96941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其他内容：共享库、内存映射文件</a:t>
            </a:r>
            <a:endParaRPr lang="zh-CN" altLang="en-US" sz="1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6012160" y="5083367"/>
            <a:ext cx="720080" cy="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2241" y="4856771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libri" panose="020F0502020204030204" pitchFamily="34" charset="0"/>
              </a:rPr>
              <a:t>mywal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4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6.</a:t>
            </a:r>
            <a:r>
              <a:rPr lang="zh-CN" altLang="en-US" sz="4000" dirty="0" smtClean="0"/>
              <a:t>上下文（</a:t>
            </a:r>
            <a:r>
              <a:rPr lang="en-US" altLang="zh-CN" sz="4000" dirty="0" smtClean="0"/>
              <a:t>context</a:t>
            </a:r>
            <a:r>
              <a:rPr lang="zh-CN" altLang="en-US" sz="4000" dirty="0" smtClean="0"/>
              <a:t>）切换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7920880" cy="420933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进程运行时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，其硬件状态保存在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CPU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上的寄存器中</a:t>
            </a:r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寄存器：程序计数器、程序状态寄存器、栈指针、通用寄存器、其他控制寄存器的值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进程不运行时，这些寄存器的值保存在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PCB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中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将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CPU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硬件状态从一个进程换到另一个进程的过程称为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</a:rPr>
              <a:t>上下文切换</a:t>
            </a:r>
            <a:endParaRPr lang="zh-CN" altLang="en-US" sz="2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27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39000" cy="80470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7.</a:t>
            </a:r>
            <a:r>
              <a:rPr lang="zh-CN" altLang="en-US" sz="4000" dirty="0" smtClean="0"/>
              <a:t>进程队列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239000" cy="17475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操作系统为每一类进程建立一个或多个队列</a:t>
            </a:r>
            <a:endParaRPr lang="en-US" altLang="zh-CN" sz="2400" b="1" dirty="0" smtClean="0">
              <a:solidFill>
                <a:srgbClr val="7030A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队列元素为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PCB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伴随进程状态的改变，其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PCB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从一个队列进入另一个队列</a:t>
            </a:r>
            <a:endParaRPr lang="zh-CN" altLang="en-US" sz="2400" b="1" dirty="0">
              <a:solidFill>
                <a:srgbClr val="7030A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3717032"/>
            <a:ext cx="79208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就绪</a:t>
            </a:r>
            <a:endParaRPr lang="zh-CN" altLang="en-US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3717032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PCB1</a:t>
            </a:r>
            <a:endParaRPr lang="zh-CN" alt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9832" y="3717032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PCB2</a:t>
            </a:r>
            <a:endParaRPr lang="zh-CN" alt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3717032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PCB3</a:t>
            </a:r>
            <a:endParaRPr lang="zh-CN" alt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1691680" y="3861048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71800" y="3861048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635896" y="3861048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9592" y="4581128"/>
            <a:ext cx="79208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等待</a:t>
            </a: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5736" y="4581128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PCB5</a:t>
            </a:r>
            <a:endParaRPr lang="zh-CN" alt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59832" y="4581128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PCB6</a:t>
            </a:r>
            <a:endParaRPr lang="zh-CN" alt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8024" y="3714286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PCB4</a:t>
            </a:r>
            <a:endParaRPr lang="zh-CN" alt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直接箭头连接符 17"/>
          <p:cNvCxnSpPr>
            <a:stCxn id="14" idx="3"/>
          </p:cNvCxnSpPr>
          <p:nvPr/>
        </p:nvCxnSpPr>
        <p:spPr>
          <a:xfrm>
            <a:off x="1691680" y="4725144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71800" y="4725144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499992" y="3858302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99592" y="5373216"/>
            <a:ext cx="792088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等待</a:t>
            </a: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5736" y="5373216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PCB7</a:t>
            </a:r>
            <a:endParaRPr lang="zh-CN" alt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59832" y="5373216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PCB8</a:t>
            </a:r>
            <a:endParaRPr lang="zh-CN" alt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23928" y="5373216"/>
            <a:ext cx="5760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PCB9</a:t>
            </a:r>
            <a:endParaRPr lang="zh-CN" altLang="en-US" sz="1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直接箭头连接符 24"/>
          <p:cNvCxnSpPr>
            <a:stCxn id="21" idx="3"/>
          </p:cNvCxnSpPr>
          <p:nvPr/>
        </p:nvCxnSpPr>
        <p:spPr>
          <a:xfrm>
            <a:off x="1691680" y="5517232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771800" y="5517232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35896" y="5517232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横卷形 28"/>
          <p:cNvSpPr/>
          <p:nvPr/>
        </p:nvSpPr>
        <p:spPr>
          <a:xfrm>
            <a:off x="5076056" y="4290350"/>
            <a:ext cx="3168352" cy="2162986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多个等待队列等待的事件不同</a:t>
            </a:r>
            <a:endParaRPr lang="en-US" altLang="zh-CN" b="1" dirty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就绪队列也可以多个</a:t>
            </a:r>
            <a:endParaRPr lang="en-US" altLang="zh-CN" b="1" dirty="0">
              <a:solidFill>
                <a:schemeClr val="tx1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单</a:t>
            </a:r>
            <a:r>
              <a:rPr lang="en-US" altLang="zh-CN" b="1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CPU</a:t>
            </a:r>
            <a:r>
              <a:rPr lang="zh-CN" altLang="en-US" b="1" dirty="0">
                <a:solidFill>
                  <a:schemeClr val="tx1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情况下，运行队列中只有一个进程</a:t>
            </a:r>
          </a:p>
        </p:txBody>
      </p:sp>
    </p:spTree>
    <p:extLst>
      <p:ext uri="{BB962C8B-B14F-4D97-AF65-F5344CB8AC3E}">
        <p14:creationId xmlns:p14="http://schemas.microsoft.com/office/powerpoint/2010/main" xmlns="" val="14601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五状态进程模型的队列模型</a:t>
            </a:r>
          </a:p>
        </p:txBody>
      </p:sp>
      <p:pic>
        <p:nvPicPr>
          <p:cNvPr id="31747" name="Picture 2" descr="process_que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93" t="2156" r="14130" b="4381"/>
          <a:stretch>
            <a:fillRect/>
          </a:stretch>
        </p:blipFill>
        <p:spPr bwMode="auto">
          <a:xfrm>
            <a:off x="899592" y="1385019"/>
            <a:ext cx="6119812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39441" y="6125234"/>
            <a:ext cx="1525033" cy="400110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FF66"/>
                </a:solidFill>
              </a:rPr>
              <a:t>W. Stallings</a:t>
            </a:r>
            <a:endParaRPr lang="en-US" altLang="zh-CN" sz="20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5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三、进程控制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2787"/>
            <a:ext cx="7408333" cy="42093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进程控制操作完成进程各状态之间的转换，由具有特定功能的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原语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完成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进程创建原语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进程撤消原语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阻塞原语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唤醒原语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挂起原语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激活（解挂）原语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改变进程优先级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…… </a:t>
            </a:r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283968" y="3212976"/>
            <a:ext cx="4248472" cy="3074858"/>
            <a:chOff x="2987824" y="2643758"/>
            <a:chExt cx="4248472" cy="2354778"/>
          </a:xfrm>
        </p:grpSpPr>
        <p:sp>
          <p:nvSpPr>
            <p:cNvPr id="7" name="波形 6"/>
            <p:cNvSpPr/>
            <p:nvPr/>
          </p:nvSpPr>
          <p:spPr>
            <a:xfrm>
              <a:off x="2987824" y="2643758"/>
              <a:ext cx="4176464" cy="2304256"/>
            </a:xfrm>
            <a:prstGeom prst="wave">
              <a:avLst>
                <a:gd name="adj1" fmla="val 12500"/>
                <a:gd name="adj2" fmla="val -37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完成某种特定功能的一段程序，具有不可分割性或不可中断性</a:t>
              </a:r>
            </a:p>
            <a:p>
              <a:pPr marL="0" lvl="1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即</a:t>
              </a:r>
              <a:r>
                <a:rPr lang="zh-CN" altLang="en-US" sz="1600" b="1" dirty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原语的执行必须是连续的，在执行过程中不允许被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中断</a:t>
              </a:r>
              <a:endParaRPr lang="en-US" altLang="zh-CN" sz="1600" b="1" dirty="0">
                <a:solidFill>
                  <a:srgbClr val="0000FF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8" name="文本框 4"/>
            <p:cNvSpPr txBox="1"/>
            <p:nvPr/>
          </p:nvSpPr>
          <p:spPr>
            <a:xfrm>
              <a:off x="3275856" y="2905387"/>
              <a:ext cx="21732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原语（</a:t>
              </a:r>
              <a:r>
                <a:rPr lang="en-US" altLang="zh-CN" sz="2000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primitive</a:t>
              </a:r>
              <a:r>
                <a:rPr lang="zh-CN" altLang="en-US" sz="2000" b="1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  <a:endParaRPr lang="zh-CN" altLang="en-US" sz="2000" b="1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文本框 7"/>
            <p:cNvSpPr txBox="1"/>
            <p:nvPr/>
          </p:nvSpPr>
          <p:spPr>
            <a:xfrm>
              <a:off x="5180880" y="4290650"/>
              <a:ext cx="20554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原子</a:t>
              </a:r>
              <a:r>
                <a:rPr lang="zh-CN" altLang="en-US" sz="2000" b="1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操作（</a:t>
              </a:r>
              <a:r>
                <a:rPr lang="en-US" altLang="zh-CN" sz="2000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atomic</a:t>
              </a:r>
              <a:r>
                <a:rPr lang="zh-CN" altLang="en-US" sz="2000" b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035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大纲</a:t>
            </a:r>
            <a:endParaRPr lang="zh-CN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6792"/>
            <a:ext cx="8280920" cy="504056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buClr>
                <a:srgbClr val="00660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300" b="1" dirty="0" smtClean="0"/>
              <a:t> 进程模型 </a:t>
            </a:r>
            <a:endParaRPr kumimoji="1" lang="en-US" altLang="zh-CN" sz="2300" b="1" dirty="0" smtClean="0"/>
          </a:p>
          <a:p>
            <a:pPr lvl="2">
              <a:buClr>
                <a:srgbClr val="006600"/>
              </a:buClr>
              <a:buSzPct val="80000"/>
              <a:buFont typeface="Wingdings" pitchFamily="2" charset="2"/>
              <a:buChar char="Ø"/>
            </a:pPr>
            <a:r>
              <a:rPr kumimoji="1" lang="zh-CN" altLang="en-US" sz="2300" b="1" dirty="0" smtClean="0"/>
              <a:t> 多道程序设计</a:t>
            </a:r>
          </a:p>
          <a:p>
            <a:pPr lvl="2">
              <a:buClr>
                <a:srgbClr val="006600"/>
              </a:buClr>
              <a:buSzPct val="80000"/>
              <a:buFont typeface="Wingdings" pitchFamily="2" charset="2"/>
              <a:buChar char="Ø"/>
            </a:pPr>
            <a:r>
              <a:rPr kumimoji="1" lang="zh-CN" altLang="en-US" sz="2300" b="1" dirty="0" smtClean="0"/>
              <a:t> 进程模型</a:t>
            </a:r>
            <a:endParaRPr kumimoji="1" lang="en-US" altLang="zh-CN" sz="2300" b="1" dirty="0" smtClean="0"/>
          </a:p>
          <a:p>
            <a:pPr marL="530352" lvl="2" indent="0">
              <a:buClr>
                <a:srgbClr val="006600"/>
              </a:buClr>
              <a:buSzPct val="80000"/>
              <a:buNone/>
            </a:pPr>
            <a:r>
              <a:rPr kumimoji="1" lang="en-US" altLang="zh-CN" sz="2300" dirty="0"/>
              <a:t> </a:t>
            </a:r>
            <a:r>
              <a:rPr kumimoji="1" lang="en-US" altLang="zh-CN" sz="2300" dirty="0" smtClean="0"/>
              <a:t>     </a:t>
            </a:r>
            <a:r>
              <a:rPr kumimoji="1" lang="zh-CN" altLang="en-US" sz="2300" b="1" dirty="0" smtClean="0"/>
              <a:t>进程的概念、</a:t>
            </a:r>
            <a:r>
              <a:rPr kumimoji="1" lang="zh-CN" altLang="en-US" sz="2300" b="1" dirty="0" smtClean="0">
                <a:solidFill>
                  <a:srgbClr val="7030A0"/>
                </a:solidFill>
              </a:rPr>
              <a:t>进程状态及转换、</a:t>
            </a:r>
            <a:r>
              <a:rPr kumimoji="1" lang="zh-CN" altLang="en-US" sz="2300" b="1" dirty="0">
                <a:solidFill>
                  <a:srgbClr val="7030A0"/>
                </a:solidFill>
              </a:rPr>
              <a:t>进程控制块</a:t>
            </a:r>
            <a:r>
              <a:rPr kumimoji="1" lang="zh-CN" altLang="en-US" sz="2300" b="1" dirty="0" smtClean="0">
                <a:solidFill>
                  <a:srgbClr val="7030A0"/>
                </a:solidFill>
              </a:rPr>
              <a:t>、进程队列</a:t>
            </a:r>
            <a:endParaRPr kumimoji="1" lang="en-US" altLang="zh-CN" sz="2300" b="1" dirty="0" smtClean="0"/>
          </a:p>
          <a:p>
            <a:pPr lvl="2">
              <a:buClr>
                <a:srgbClr val="006600"/>
              </a:buClr>
              <a:buSzPct val="80000"/>
              <a:buFont typeface="Wingdings" pitchFamily="2" charset="2"/>
              <a:buChar char="Ø"/>
            </a:pPr>
            <a:r>
              <a:rPr kumimoji="1" lang="zh-CN" altLang="en-US" sz="2300" b="1" dirty="0" smtClean="0"/>
              <a:t> 进程控制</a:t>
            </a:r>
            <a:endParaRPr kumimoji="1" lang="en-US" altLang="zh-CN" sz="2300" b="1" dirty="0" smtClean="0"/>
          </a:p>
          <a:p>
            <a:pPr marL="530352" lvl="2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kumimoji="1" lang="en-US" altLang="zh-CN" sz="2300" dirty="0"/>
              <a:t> </a:t>
            </a:r>
            <a:r>
              <a:rPr kumimoji="1" lang="en-US" altLang="zh-CN" sz="2300" dirty="0" smtClean="0"/>
              <a:t>        </a:t>
            </a:r>
            <a:r>
              <a:rPr kumimoji="1" lang="zh-CN" altLang="en-US" sz="2300" b="1" dirty="0" smtClean="0">
                <a:solidFill>
                  <a:srgbClr val="7030A0"/>
                </a:solidFill>
              </a:rPr>
              <a:t>进程创建、撤销、阻塞、唤醒、</a:t>
            </a:r>
            <a:r>
              <a:rPr kumimoji="1" lang="en-US" altLang="zh-CN" sz="2300" b="1" dirty="0" smtClean="0">
                <a:solidFill>
                  <a:srgbClr val="7030A0"/>
                </a:solidFill>
              </a:rPr>
              <a:t>……</a:t>
            </a:r>
            <a:endParaRPr kumimoji="1" lang="en-US" altLang="zh-CN" sz="2300" b="1" dirty="0" smtClean="0"/>
          </a:p>
          <a:p>
            <a:pPr>
              <a:buClr>
                <a:srgbClr val="00660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300" b="1" spc="30" dirty="0" smtClean="0"/>
              <a:t> </a:t>
            </a:r>
            <a:r>
              <a:rPr kumimoji="1" lang="zh-CN" altLang="en-US" sz="2300" b="1" dirty="0"/>
              <a:t>线程模型</a:t>
            </a:r>
            <a:endParaRPr kumimoji="1" lang="en-US" altLang="zh-CN" sz="2300" b="1" dirty="0"/>
          </a:p>
          <a:p>
            <a:pPr lvl="2">
              <a:buClr>
                <a:srgbClr val="006600"/>
              </a:buClr>
              <a:buSzPct val="80000"/>
              <a:buFont typeface="Wingdings" pitchFamily="2" charset="2"/>
              <a:buChar char="Ø"/>
            </a:pPr>
            <a:r>
              <a:rPr kumimoji="1" lang="en-US" altLang="zh-CN" sz="2300" b="1" spc="30" dirty="0"/>
              <a:t> </a:t>
            </a:r>
            <a:r>
              <a:rPr kumimoji="1" lang="zh-CN" altLang="en-US" sz="2300" b="1" spc="30" dirty="0" smtClean="0"/>
              <a:t>为什么引入线程？</a:t>
            </a:r>
            <a:endParaRPr kumimoji="1" lang="en-US" altLang="zh-CN" sz="2300" b="1" spc="30" dirty="0" smtClean="0"/>
          </a:p>
          <a:p>
            <a:pPr lvl="2">
              <a:buClr>
                <a:srgbClr val="006600"/>
              </a:buClr>
              <a:buSzPct val="80000"/>
              <a:buFont typeface="Wingdings" pitchFamily="2" charset="2"/>
              <a:buChar char="Ø"/>
            </a:pPr>
            <a:r>
              <a:rPr kumimoji="1" lang="en-US" altLang="zh-CN" sz="2300" b="1" spc="30" dirty="0"/>
              <a:t> </a:t>
            </a:r>
            <a:r>
              <a:rPr kumimoji="1" lang="zh-CN" altLang="en-US" sz="2300" b="1" spc="30" dirty="0" smtClean="0"/>
              <a:t>线程的组成</a:t>
            </a:r>
            <a:endParaRPr kumimoji="1" lang="en-US" altLang="zh-CN" sz="2300" b="1" spc="30" dirty="0" smtClean="0"/>
          </a:p>
          <a:p>
            <a:pPr lvl="2">
              <a:buClr>
                <a:srgbClr val="006600"/>
              </a:buClr>
              <a:buSzPct val="80000"/>
              <a:buFont typeface="Wingdings" pitchFamily="2" charset="2"/>
              <a:buChar char="Ø"/>
            </a:pPr>
            <a:r>
              <a:rPr kumimoji="1" lang="en-US" altLang="zh-CN" sz="2300" b="1" spc="30" dirty="0" smtClean="0"/>
              <a:t> </a:t>
            </a:r>
            <a:r>
              <a:rPr kumimoji="1" lang="zh-CN" altLang="en-US" sz="2300" b="1" spc="30" dirty="0" smtClean="0"/>
              <a:t>线程机制的实现</a:t>
            </a:r>
            <a:endParaRPr kumimoji="1" lang="en-US" altLang="zh-CN" sz="2300" b="1" spc="30" dirty="0" smtClean="0"/>
          </a:p>
          <a:p>
            <a:pPr marL="530352" lvl="2" indent="0">
              <a:buClr>
                <a:srgbClr val="006600"/>
              </a:buClr>
              <a:buSzPct val="80000"/>
              <a:buNone/>
            </a:pPr>
            <a:r>
              <a:rPr kumimoji="1" lang="en-US" altLang="zh-CN" sz="2300" spc="30" dirty="0">
                <a:solidFill>
                  <a:srgbClr val="7030A0"/>
                </a:solidFill>
              </a:rPr>
              <a:t> </a:t>
            </a:r>
            <a:r>
              <a:rPr kumimoji="1" lang="en-US" altLang="zh-CN" sz="2300" spc="30" dirty="0" smtClean="0">
                <a:solidFill>
                  <a:srgbClr val="7030A0"/>
                </a:solidFill>
              </a:rPr>
              <a:t>        </a:t>
            </a:r>
            <a:r>
              <a:rPr kumimoji="1" lang="zh-CN" altLang="en-US" sz="2300" b="1" dirty="0" smtClean="0">
                <a:solidFill>
                  <a:srgbClr val="7030A0"/>
                </a:solidFill>
              </a:rPr>
              <a:t>用户</a:t>
            </a:r>
            <a:r>
              <a:rPr kumimoji="1" lang="zh-CN" altLang="en-US" sz="2300" b="1" dirty="0">
                <a:solidFill>
                  <a:srgbClr val="7030A0"/>
                </a:solidFill>
              </a:rPr>
              <a:t>级线程、核心级线程、混合</a:t>
            </a:r>
            <a:r>
              <a:rPr kumimoji="1" lang="zh-CN" altLang="en-US" sz="2300" b="1" dirty="0" smtClean="0">
                <a:solidFill>
                  <a:srgbClr val="7030A0"/>
                </a:solidFill>
              </a:rPr>
              <a:t>实现</a:t>
            </a:r>
            <a:endParaRPr kumimoji="1" lang="zh-CN" altLang="en-US" sz="2300" b="1" spc="30" dirty="0"/>
          </a:p>
          <a:p>
            <a:pPr eaLnBrk="1" hangingPunct="1">
              <a:buClr>
                <a:srgbClr val="006600"/>
              </a:buClr>
              <a:buSzPct val="80000"/>
              <a:buFontTx/>
              <a:buNone/>
            </a:pPr>
            <a:endParaRPr kumimoji="1" lang="zh-CN" altLang="en-US" sz="23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38638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76672"/>
            <a:ext cx="7361237" cy="648295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 smtClean="0">
                <a:latin typeface="楷体_GB2312" pitchFamily="49" charset="-122"/>
              </a:rPr>
              <a:t>进程何时创建</a:t>
            </a:r>
            <a:r>
              <a:rPr lang="en-US" altLang="zh-CN" sz="4000" dirty="0" smtClean="0">
                <a:latin typeface="楷体_GB2312" pitchFamily="49" charset="-122"/>
              </a:rPr>
              <a:t>? </a:t>
            </a:r>
            <a:r>
              <a:rPr lang="zh-CN" altLang="en-US" sz="4000" dirty="0" smtClean="0">
                <a:latin typeface="楷体_GB2312" pitchFamily="49" charset="-122"/>
              </a:rPr>
              <a:t>何时终止？</a:t>
            </a:r>
            <a:endParaRPr lang="en-US" altLang="zh-CN" sz="4000" dirty="0" smtClean="0">
              <a:latin typeface="楷体_GB2312" pitchFamily="49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67744" y="1556792"/>
            <a:ext cx="2935963" cy="33843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rgbClr val="7030A0"/>
              </a:buClr>
              <a:buSzPct val="80000"/>
              <a:buNone/>
            </a:pPr>
            <a:endParaRPr lang="en-US" altLang="zh-CN" sz="2000" b="1" dirty="0" smtClean="0">
              <a:solidFill>
                <a:schemeClr val="tx1"/>
              </a:solidFill>
              <a:ea typeface="华文楷体" pitchFamily="2" charset="-122"/>
            </a:endParaRPr>
          </a:p>
          <a:p>
            <a:pPr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ea typeface="华文楷体" pitchFamily="2" charset="-122"/>
              </a:rPr>
              <a:t>系统初始化时</a:t>
            </a:r>
            <a:endParaRPr lang="en-US" altLang="zh-CN" sz="2000" b="1" dirty="0" smtClean="0">
              <a:solidFill>
                <a:schemeClr val="tx1"/>
              </a:solidFill>
              <a:ea typeface="华文楷体" pitchFamily="2" charset="-122"/>
            </a:endParaRPr>
          </a:p>
          <a:p>
            <a:pPr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ea typeface="华文楷体" pitchFamily="2" charset="-122"/>
              </a:rPr>
              <a:t>操作系统提供的服务</a:t>
            </a:r>
          </a:p>
          <a:p>
            <a:pPr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ea typeface="华文楷体" pitchFamily="2" charset="-122"/>
              </a:rPr>
              <a:t>交互用户登录系统</a:t>
            </a:r>
            <a:endParaRPr lang="en-US" altLang="zh-CN" sz="2000" b="1" dirty="0" smtClean="0">
              <a:solidFill>
                <a:schemeClr val="tx1"/>
              </a:solidFill>
              <a:ea typeface="华文楷体" pitchFamily="2" charset="-122"/>
            </a:endParaRPr>
          </a:p>
          <a:p>
            <a:pPr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ea typeface="华文楷体" pitchFamily="2" charset="-122"/>
              </a:rPr>
              <a:t>由现有的进程派生出一个新进程</a:t>
            </a:r>
          </a:p>
          <a:p>
            <a:pPr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ea typeface="华文楷体" pitchFamily="2" charset="-122"/>
              </a:rPr>
              <a:t>提交一个程序执行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80112" y="1574496"/>
            <a:ext cx="2808312" cy="3348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zh-CN" sz="2000" b="1" dirty="0" smtClean="0"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marL="342900" indent="-342900"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正常退出（自愿的）</a:t>
            </a:r>
          </a:p>
          <a:p>
            <a:pPr marL="342900" indent="-342900"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出错退出（自愿的）</a:t>
            </a:r>
          </a:p>
          <a:p>
            <a:pPr marL="342900" indent="-342900"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严重错误（非自愿）</a:t>
            </a:r>
          </a:p>
          <a:p>
            <a:pPr marL="342900" indent="-342900"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被其他进程杀死（非自愿）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5253007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正常完成、超过时限、无可用内存、越界、保护错误、算术错误、</a:t>
            </a:r>
            <a:r>
              <a:rPr lang="en-US" altLang="zh-CN" sz="24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sz="24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失败、无效指令、特权指令、数据误用、操作员或操作系统干预、父进程终止、父进程请求</a:t>
            </a:r>
            <a:endParaRPr lang="zh-CN" altLang="en-US" sz="24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96" y="3061692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19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nimBg="1"/>
      <p:bldP spid="4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形 1 3"/>
          <p:cNvSpPr/>
          <p:nvPr/>
        </p:nvSpPr>
        <p:spPr>
          <a:xfrm>
            <a:off x="4716016" y="1484784"/>
            <a:ext cx="5472608" cy="2448272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fork/exec</a:t>
            </a:r>
          </a:p>
          <a:p>
            <a:pPr algn="ctr"/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WINDOWS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r>
              <a:rPr lang="en-US" altLang="zh-CN" sz="2000" dirty="0" err="1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CreateProcess</a:t>
            </a:r>
            <a:endParaRPr lang="zh-CN" altLang="en-US" sz="2000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239000" cy="80470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1. </a:t>
            </a:r>
            <a:r>
              <a:rPr lang="zh-CN" altLang="en-US" sz="4000" dirty="0" smtClean="0">
                <a:latin typeface="Calibri" pitchFamily="34" charset="0"/>
                <a:cs typeface="Calibri" pitchFamily="34" charset="0"/>
              </a:rPr>
              <a:t>进程的创建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643192" cy="484632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给新进程分配一个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唯一标识以及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进程控制块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为进程分配地址空间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初始化进程控制块</a:t>
            </a:r>
          </a:p>
          <a:p>
            <a:pPr lvl="1"/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设置默认值 </a:t>
            </a:r>
            <a:r>
              <a:rPr lang="en-US" altLang="zh-CN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如：状态为 </a:t>
            </a:r>
            <a:r>
              <a:rPr lang="en-US" altLang="zh-CN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New</a:t>
            </a:r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......)</a:t>
            </a:r>
            <a:endParaRPr lang="en-US" altLang="zh-CN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设置相应的队列指针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如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: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把新进程加到就绪队列的链表中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创建或扩充其他数据结构</a:t>
            </a:r>
          </a:p>
        </p:txBody>
      </p:sp>
    </p:spTree>
    <p:extLst>
      <p:ext uri="{BB962C8B-B14F-4D97-AF65-F5344CB8AC3E}">
        <p14:creationId xmlns:p14="http://schemas.microsoft.com/office/powerpoint/2010/main" xmlns="" val="33671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进程的撤消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571184" cy="2611672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结束子进程或线程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收回进程所占有的资源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关闭打开的文件、断开网络连接、回收分配的内存、</a:t>
            </a:r>
            <a:r>
              <a:rPr lang="en-US" altLang="zh-CN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……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撤消该进程的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PCB</a:t>
            </a:r>
          </a:p>
        </p:txBody>
      </p:sp>
      <p:sp>
        <p:nvSpPr>
          <p:cNvPr id="4" name="爆炸形 1 3"/>
          <p:cNvSpPr/>
          <p:nvPr/>
        </p:nvSpPr>
        <p:spPr>
          <a:xfrm>
            <a:off x="1907704" y="4005064"/>
            <a:ext cx="5256584" cy="2448272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exit</a:t>
            </a:r>
          </a:p>
          <a:p>
            <a:pPr algn="ctr"/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WINDOWS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r>
              <a:rPr lang="en-US" altLang="zh-CN" sz="2000" dirty="0" err="1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ExitProcess</a:t>
            </a:r>
            <a:endParaRPr lang="zh-CN" altLang="en-US" sz="2000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14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进程阻塞和进程唤醒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7704856" cy="43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处于运行状态的进程，在其运行过程中期待某一事件发生，如等待键盘输入、等待磁盘数据传输完成、等待其它进程发送消息，当被等待的事件未发生时，由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进程自己执行阻塞原语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，使自己由运行态变为阻塞态</a:t>
            </a:r>
          </a:p>
        </p:txBody>
      </p:sp>
      <p:sp>
        <p:nvSpPr>
          <p:cNvPr id="4" name="爆炸形 1 3"/>
          <p:cNvSpPr/>
          <p:nvPr/>
        </p:nvSpPr>
        <p:spPr>
          <a:xfrm>
            <a:off x="1907704" y="4005064"/>
            <a:ext cx="6984776" cy="2448272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wait</a:t>
            </a:r>
          </a:p>
          <a:p>
            <a:pPr algn="ctr"/>
            <a:r>
              <a:rPr lang="en-US" altLang="zh-CN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WINDOWS</a:t>
            </a:r>
            <a:r>
              <a:rPr lang="zh-CN" altLang="en-US" sz="2000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r>
              <a:rPr lang="en-US" altLang="zh-CN" sz="2000" dirty="0" err="1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WaitForSingleObject</a:t>
            </a:r>
            <a:endParaRPr lang="zh-CN" altLang="en-US" sz="2000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1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4. UNIX</a:t>
            </a:r>
            <a:r>
              <a:rPr lang="zh-CN" altLang="en-US" sz="4000" dirty="0" smtClean="0">
                <a:latin typeface="Calibri" pitchFamily="34" charset="0"/>
                <a:cs typeface="Calibri" pitchFamily="34" charset="0"/>
              </a:rPr>
              <a:t>的几个进程控制操作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7427168" cy="484632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fork() 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通过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复制调用进程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来建立新的进程，是最基本的进程建立过程</a:t>
            </a:r>
          </a:p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exec() 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包括一系列系统调用，它们都是通过用一段新的代码覆盖原来的内存空间，实现进程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执行代码的转换</a:t>
            </a:r>
          </a:p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wait() 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提供初级的进程同步措施，能使一个进程等待，直到另外一个进程结束为止</a:t>
            </a:r>
          </a:p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exit() 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用来终止一个进程的运行</a:t>
            </a:r>
          </a:p>
          <a:p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71600" y="3151242"/>
            <a:ext cx="396044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爆炸形 1 5"/>
          <p:cNvSpPr/>
          <p:nvPr/>
        </p:nvSpPr>
        <p:spPr>
          <a:xfrm>
            <a:off x="4499992" y="5085184"/>
            <a:ext cx="3816424" cy="1584176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系统调用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7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标注 1"/>
          <p:cNvSpPr/>
          <p:nvPr/>
        </p:nvSpPr>
        <p:spPr>
          <a:xfrm>
            <a:off x="5148064" y="4725144"/>
            <a:ext cx="3303961" cy="1728192"/>
          </a:xfrm>
          <a:prstGeom prst="cloudCallout">
            <a:avLst>
              <a:gd name="adj1" fmla="val -56792"/>
              <a:gd name="adj2" fmla="val -13117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Linux</a:t>
            </a:r>
            <a:r>
              <a:rPr lang="zh-CN" altLang="en-US" sz="20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采用了写时复制技术</a:t>
            </a:r>
            <a:r>
              <a:rPr lang="en-US" altLang="zh-CN" sz="20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COW</a:t>
            </a:r>
            <a:r>
              <a:rPr lang="zh-CN" altLang="en-US" sz="20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加快创建进程</a:t>
            </a:r>
            <a:endParaRPr lang="en-US" altLang="zh-CN" sz="2000" b="1" dirty="0" smtClean="0">
              <a:solidFill>
                <a:srgbClr val="7030A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algn="ctr"/>
            <a:r>
              <a:rPr lang="en-US" altLang="zh-CN" sz="2000" b="1" dirty="0" smtClean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Copy-On-Write</a:t>
            </a:r>
            <a:endParaRPr lang="zh-CN" altLang="en-US" sz="2000" b="1" dirty="0">
              <a:solidFill>
                <a:srgbClr val="7030A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fork()</a:t>
            </a:r>
            <a:r>
              <a:rPr lang="zh-CN" altLang="en-US" dirty="0" smtClean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09416"/>
            <a:ext cx="7355160" cy="48463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为子进程分配一个空闲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的进程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描述符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    </a:t>
            </a:r>
            <a:r>
              <a:rPr lang="en-US" altLang="zh-CN" sz="2400" b="1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proc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结构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分配给子进程唯一标识 </a:t>
            </a:r>
            <a:r>
              <a:rPr lang="en-US" altLang="zh-CN" sz="2400" b="1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pid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</a:rPr>
              <a:t>以一次一页的方式复制父进程地址空间</a:t>
            </a:r>
            <a:endParaRPr lang="en-US" altLang="zh-CN" sz="2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从父进程处继承共享资源，如打开的文件和当前工作目录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等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将子进程的状态设为就绪，插入到就绪队列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对子进程返回标识符 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向父进程返回子进程的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pid</a:t>
            </a:r>
            <a:endParaRPr lang="en-US" altLang="zh-CN" sz="2400" b="1" dirty="0" smtClean="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24790" y="3260016"/>
            <a:ext cx="52565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1469690">
            <a:off x="6380458" y="2153055"/>
            <a:ext cx="10326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楷体"/>
                <a:ea typeface="华文楷体"/>
              </a:rPr>
              <a:t>？</a:t>
            </a:r>
            <a:endParaRPr lang="zh-CN" altLang="en-US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48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064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85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100392" cy="60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30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100392" cy="60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24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072506" y="1535048"/>
            <a:ext cx="6235798" cy="51343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sys/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types.h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stdio.h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unistd.h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void main(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argc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, char *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argv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pid_t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pid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pid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= fork();      /* </a:t>
            </a:r>
            <a:r>
              <a:rPr lang="zh-CN" altLang="en-US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创建一个子进程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if (</a:t>
            </a:r>
            <a:r>
              <a:rPr lang="en-US" altLang="zh-CN" sz="18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altLang="zh-CN" sz="1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&lt; 0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) {      </a:t>
            </a: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/* </a:t>
            </a:r>
            <a:r>
              <a:rPr lang="zh-CN" altLang="en-US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出错</a:t>
            </a:r>
            <a:r>
              <a:rPr lang="zh-CN" alt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      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fprintf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stderr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, “fork failed”);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      exit(-1);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else if (</a:t>
            </a:r>
            <a:r>
              <a:rPr lang="en-US" altLang="zh-CN" sz="18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altLang="zh-CN" sz="1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== 0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) {         /* </a:t>
            </a:r>
            <a:r>
              <a:rPr lang="zh-CN" altLang="en-US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子</a:t>
            </a:r>
            <a:r>
              <a:rPr lang="zh-CN" altLang="en-US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进程</a:t>
            </a:r>
            <a:r>
              <a:rPr lang="zh-CN" alt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      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execlp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(“/bin/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”, “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”, NULL);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else  {                             /* </a:t>
            </a:r>
            <a:r>
              <a:rPr lang="zh-CN" altLang="en-US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父进程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      wait(NULL);            </a:t>
            </a: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/* </a:t>
            </a:r>
            <a:r>
              <a:rPr lang="zh-CN" altLang="en-US" sz="18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父</a:t>
            </a:r>
            <a:r>
              <a:rPr lang="zh-CN" altLang="en-US" sz="18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进程等待子进程结束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altLang="zh-CN" sz="18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(“child complete”);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             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使用</a:t>
            </a:r>
            <a:r>
              <a:rPr lang="en-US" altLang="zh-CN" sz="4000" dirty="0"/>
              <a:t>fork()</a:t>
            </a:r>
            <a:r>
              <a:rPr lang="zh-CN" altLang="en-US" sz="4000" dirty="0"/>
              <a:t>的示例代码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456882" y="1455288"/>
            <a:ext cx="3859534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itchFamily="2" charset="2"/>
              <a:buChar char="u"/>
              <a:defRPr sz="2800" b="1" i="0" kern="1200" cap="none" spc="30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p"/>
              <a:defRPr sz="28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rgbClr val="7030A0"/>
              </a:buClr>
              <a:buSzPct val="90000"/>
              <a:buFont typeface="Wingdings" pitchFamily="2" charset="2"/>
              <a:buChar char="Ø"/>
              <a:defRPr lang="zh-CN" altLang="en-US" sz="2400" b="1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ahoma" pitchFamily="34" charset="0"/>
              </a:defRPr>
            </a:lvl5pPr>
            <a:lvl6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810" indent="0" algn="l" defTabSz="914400" rtl="0" eaLnBrk="1" latinLnBrk="0" hangingPunct="1">
              <a:spcBef>
                <a:spcPts val="600"/>
              </a:spcBef>
              <a:buClr>
                <a:srgbClr val="7030A0"/>
              </a:buClr>
              <a:buSzPct val="80000"/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2000" b="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组合 4"/>
          <p:cNvGrpSpPr/>
          <p:nvPr/>
        </p:nvGrpSpPr>
        <p:grpSpPr>
          <a:xfrm>
            <a:off x="4235397" y="1413477"/>
            <a:ext cx="4657083" cy="1871507"/>
            <a:chOff x="4067944" y="1268760"/>
            <a:chExt cx="4657083" cy="1871507"/>
          </a:xfrm>
        </p:grpSpPr>
        <p:sp>
          <p:nvSpPr>
            <p:cNvPr id="9" name="椭圆 8"/>
            <p:cNvSpPr/>
            <p:nvPr/>
          </p:nvSpPr>
          <p:spPr>
            <a:xfrm>
              <a:off x="4067944" y="1877956"/>
              <a:ext cx="914540" cy="54129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7030A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fork()</a:t>
              </a:r>
              <a:endParaRPr lang="zh-CN" altLang="en-US" sz="1300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43879" y="2546536"/>
              <a:ext cx="914540" cy="54129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7030A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exec()</a:t>
              </a:r>
              <a:endParaRPr lang="zh-CN" altLang="en-US" sz="1300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929889" y="2546536"/>
              <a:ext cx="914540" cy="54129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7030A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exit()</a:t>
              </a:r>
              <a:endParaRPr lang="zh-CN" altLang="en-US" sz="1300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889" y="1336664"/>
              <a:ext cx="914540" cy="54129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b="1" dirty="0" smtClean="0">
                  <a:solidFill>
                    <a:srgbClr val="7030A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wait()</a:t>
              </a:r>
              <a:endParaRPr lang="zh-CN" altLang="en-US" sz="1300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cxnSp>
          <p:nvCxnSpPr>
            <p:cNvPr id="13" name="肘形连接符 12"/>
            <p:cNvCxnSpPr>
              <a:stCxn id="9" idx="4"/>
              <a:endCxn id="10" idx="2"/>
            </p:cNvCxnSpPr>
            <p:nvPr/>
          </p:nvCxnSpPr>
          <p:spPr>
            <a:xfrm rot="16200000" flipH="1">
              <a:off x="4785579" y="2158881"/>
              <a:ext cx="397935" cy="918665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9" idx="0"/>
              <a:endCxn id="12" idx="2"/>
            </p:cNvCxnSpPr>
            <p:nvPr/>
          </p:nvCxnSpPr>
          <p:spPr>
            <a:xfrm rot="5400000" flipH="1" flipV="1">
              <a:off x="5592228" y="540296"/>
              <a:ext cx="270646" cy="2404675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6"/>
              <a:endCxn id="11" idx="2"/>
            </p:cNvCxnSpPr>
            <p:nvPr/>
          </p:nvCxnSpPr>
          <p:spPr>
            <a:xfrm>
              <a:off x="6358419" y="2817182"/>
              <a:ext cx="57147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0"/>
              <a:endCxn id="12" idx="4"/>
            </p:cNvCxnSpPr>
            <p:nvPr/>
          </p:nvCxnSpPr>
          <p:spPr>
            <a:xfrm flipV="1">
              <a:off x="7387159" y="1877955"/>
              <a:ext cx="0" cy="668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2" idx="6"/>
            </p:cNvCxnSpPr>
            <p:nvPr/>
          </p:nvCxnSpPr>
          <p:spPr>
            <a:xfrm>
              <a:off x="7844429" y="1607310"/>
              <a:ext cx="88059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48500" y="1268760"/>
              <a:ext cx="757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父进程</a:t>
              </a:r>
              <a:endParaRPr lang="zh-CN" altLang="en-US" sz="14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77889" y="2832490"/>
              <a:ext cx="757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子进程</a:t>
              </a:r>
              <a:endParaRPr lang="zh-CN" altLang="en-US" sz="14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32939" y="1268760"/>
              <a:ext cx="569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恢复</a:t>
              </a:r>
              <a:endParaRPr lang="zh-CN" altLang="en-US" sz="1400" b="1" dirty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577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2996952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</a:t>
            </a:r>
            <a:r>
              <a:rPr lang="zh-CN" alt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</a:t>
            </a:r>
            <a:endParaRPr lang="zh-CN" alt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209875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800" b="1" i="1" dirty="0">
                <a:solidFill>
                  <a:schemeClr val="tx2">
                    <a:lumMod val="75000"/>
                  </a:schemeClr>
                </a:solidFill>
              </a:rPr>
              <a:t>进程的</a:t>
            </a:r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组成、进程控制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81808" y="389241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58008" y="1075041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30760" y="770241"/>
            <a:ext cx="2438400" cy="192360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96" charset="2"/>
              <a:buNone/>
            </a:pPr>
            <a:r>
              <a:rPr lang="en-US" sz="1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= fork();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== 0) { 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1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(“child”);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4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(“parent”);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87008" y="389241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548808" y="1379841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491408" y="3208641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父进程</a:t>
            </a:r>
            <a:endParaRPr lang="en-US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72808" y="3208641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Calibri" pitchFamily="34" charset="0"/>
              </a:rPr>
              <a:t>子进程</a:t>
            </a:r>
            <a:endParaRPr lang="en-US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735960" y="770241"/>
            <a:ext cx="2438400" cy="192360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96" charset="2"/>
              <a:buNone/>
            </a:pPr>
            <a:r>
              <a:rPr lang="en-US" sz="1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= fork();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== 0) { 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1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(“child”);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4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(“parent”);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500808" y="922641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043608" y="770241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  <a:cs typeface="Calibri" pitchFamily="34" charset="0"/>
              </a:rPr>
              <a:t>PC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872408" y="8241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xxx</a:t>
            </a:r>
            <a:endParaRPr lang="en-US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6149008" y="8241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= 0</a:t>
            </a: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2643808" y="313041"/>
            <a:ext cx="228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5920408" y="313041"/>
            <a:ext cx="228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8206408" y="770241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  <a:cs typeface="Calibri" pitchFamily="34" charset="0"/>
              </a:rPr>
              <a:t>PC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7901608" y="922641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81808" y="3917633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958008" y="4603433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230760" y="4298633"/>
            <a:ext cx="2438400" cy="192360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96" charset="2"/>
              <a:buNone/>
            </a:pPr>
            <a:r>
              <a:rPr lang="en-US" sz="1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= fork();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== 0) { 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1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(“child”);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4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(“parent”);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5387008" y="3917633"/>
            <a:ext cx="25146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548808" y="4908233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735960" y="4298633"/>
            <a:ext cx="2438400" cy="192360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96" charset="2"/>
              <a:buNone/>
            </a:pPr>
            <a:r>
              <a:rPr lang="en-US" sz="1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= fork();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sz="14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== 0) { 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14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(“child”);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} else {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400" b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(“parent”);</a:t>
            </a:r>
          </a:p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1500808" y="5744223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043608" y="5591823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PC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2872408" y="3536633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xxx</a:t>
            </a:r>
            <a:endParaRPr lang="en-US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149008" y="3536633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pid</a:t>
            </a:r>
            <a:r>
              <a:rPr lang="en-US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= 0</a:t>
            </a: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H="1">
            <a:off x="2643808" y="3841433"/>
            <a:ext cx="228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H="1">
            <a:off x="5920408" y="3841433"/>
            <a:ext cx="228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06408" y="4904785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  <a:cs typeface="Calibri" pitchFamily="34" charset="0"/>
              </a:rPr>
              <a:t>PC</a:t>
            </a: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>
            <a:off x="7901608" y="5057185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9568" y="6636236"/>
            <a:ext cx="5338936" cy="228600"/>
          </a:xfrm>
        </p:spPr>
        <p:txBody>
          <a:bodyPr/>
          <a:lstStyle/>
          <a:p>
            <a:pPr algn="l"/>
            <a:r>
              <a:rPr lang="en-US" altLang="zh-CN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600" b="1" dirty="0">
                <a:latin typeface="Calibri" pitchFamily="34" charset="0"/>
                <a:cs typeface="Calibri" pitchFamily="34" charset="0"/>
              </a:rPr>
              <a:t>Acknowledgement: </a:t>
            </a:r>
            <a:r>
              <a:rPr lang="en-US" altLang="zh-CN" sz="1600" b="1" dirty="0" smtClean="0">
                <a:latin typeface="Calibri" pitchFamily="34" charset="0"/>
                <a:cs typeface="Calibri" pitchFamily="34" charset="0"/>
              </a:rPr>
              <a:t>Prof</a:t>
            </a:r>
            <a:r>
              <a:rPr lang="en-US" altLang="zh-CN" sz="1600" b="1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1600" b="1" dirty="0" err="1">
                <a:latin typeface="Calibri" pitchFamily="34" charset="0"/>
                <a:cs typeface="Calibri" pitchFamily="34" charset="0"/>
              </a:rPr>
              <a:t>Yuanyuan</a:t>
            </a:r>
            <a:r>
              <a:rPr lang="en-US" altLang="zh-CN" sz="1600" b="1" dirty="0">
                <a:latin typeface="Calibri" pitchFamily="34" charset="0"/>
                <a:cs typeface="Calibri" pitchFamily="34" charset="0"/>
              </a:rPr>
              <a:t> Zhou at UCSD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15616" y="3577973"/>
            <a:ext cx="7920880" cy="3019379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46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进程的讨论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47800"/>
            <a:ext cx="7498080" cy="4800600"/>
          </a:xfrm>
        </p:spPr>
        <p:txBody>
          <a:bodyPr/>
          <a:lstStyle/>
          <a:p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进程举例（现实生活类比）</a:t>
            </a:r>
            <a:endParaRPr lang="en-US" altLang="zh-CN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进程的分类</a:t>
            </a:r>
            <a:endParaRPr lang="en-US" altLang="zh-CN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进程的层次结构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99792" y="1988840"/>
            <a:ext cx="2485912" cy="300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967745" y="2469675"/>
            <a:ext cx="2743771" cy="10628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isometricOffAxis2Left"/>
            <a:lightRig rig="threePt" dir="t"/>
          </a:scene3d>
          <a:sp3d>
            <a:bevelT w="114300" prst="artDeco"/>
          </a:sp3d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b="1" kern="1200" baseline="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85000"/>
              <a:buFont typeface="Wingdings 2"/>
              <a:buChar char=""/>
              <a:defRPr kumimoji="0" sz="23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/>
              <a:buChar char=""/>
              <a:defRPr kumimoji="0" sz="20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Ø"/>
              <a:defRPr kumimoji="0" sz="20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/>
              <a:buChar char=""/>
              <a:defRPr kumimoji="0" sz="18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系统进程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用户进程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004127" y="3588680"/>
            <a:ext cx="2706407" cy="1041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scene3d>
            <a:camera prst="isometricOffAxis2Lef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前台进程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后台进程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827584" y="5193946"/>
            <a:ext cx="3429144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UNIX</a:t>
            </a:r>
            <a:r>
              <a:rPr lang="zh-CN" altLang="en-US" sz="22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进程</a:t>
            </a:r>
            <a:r>
              <a:rPr lang="zh-CN" altLang="en-US" sz="22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家族</a:t>
            </a:r>
            <a:r>
              <a:rPr lang="zh-CN" altLang="en-US" sz="22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树</a:t>
            </a:r>
            <a:r>
              <a:rPr lang="zh-CN" altLang="en-US" sz="22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  <a:r>
              <a:rPr lang="en-US" altLang="zh-CN" sz="22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init</a:t>
            </a:r>
            <a:r>
              <a:rPr lang="zh-CN" altLang="en-US" sz="22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为根</a:t>
            </a:r>
            <a:endParaRPr lang="en-US" altLang="zh-CN" sz="22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r>
              <a:rPr lang="en-US" altLang="zh-CN" sz="22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Windows</a:t>
            </a:r>
            <a:r>
              <a:rPr lang="zh-CN" altLang="en-US" sz="22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：地位相同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033944" y="4707794"/>
            <a:ext cx="2706408" cy="1002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scene3d>
            <a:camera prst="isometricOffAxis2Lef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CPU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密集型</a:t>
            </a:r>
            <a:r>
              <a:rPr lang="zh-CN" altLang="en-US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进程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I/O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密集型进程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699792" y="1988840"/>
            <a:ext cx="2485912" cy="1848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699792" y="1988840"/>
            <a:ext cx="2419436" cy="66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6200000" flipH="1">
            <a:off x="1212283" y="3521117"/>
            <a:ext cx="2344474" cy="7200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08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2560" y="1770410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课堂讨论</a:t>
            </a:r>
            <a:endParaRPr lang="zh-CN" alt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3260576"/>
            <a:ext cx="7406640" cy="17526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77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erry\AppData\Local\Microsoft\Windows\Temporary Internet Files\人物站立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336" r="23362"/>
          <a:stretch/>
        </p:blipFill>
        <p:spPr bwMode="auto">
          <a:xfrm>
            <a:off x="539552" y="1436780"/>
            <a:ext cx="2254103" cy="408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进程与</a:t>
            </a:r>
            <a:r>
              <a:rPr lang="zh-CN" altLang="en-US" dirty="0" smtClean="0"/>
              <a:t>程序的区别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1556792"/>
            <a:ext cx="6120680" cy="484632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进程更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能准确刻画并发，而程序不能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是静态的，进程是动态的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进程有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生命周期的，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有诞生有消亡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，是短暂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的；而程序是相对长久的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一个程序可对应多个进程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进程具有创建其他进程的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波形 4"/>
          <p:cNvSpPr/>
          <p:nvPr/>
        </p:nvSpPr>
        <p:spPr>
          <a:xfrm>
            <a:off x="4572000" y="4581129"/>
            <a:ext cx="2808312" cy="1824203"/>
          </a:xfrm>
          <a:prstGeom prst="wav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SzPct val="60000"/>
            </a:pPr>
            <a:r>
              <a:rPr lang="zh-CN" altLang="en-US" sz="28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生活中类比例子</a:t>
            </a:r>
            <a:endParaRPr lang="zh-CN" altLang="en-US" sz="2800" b="1" dirty="0">
              <a:solidFill>
                <a:srgbClr val="FF0066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5724128" y="2397235"/>
            <a:ext cx="864781" cy="85061"/>
          </a:xfrm>
          <a:custGeom>
            <a:avLst/>
            <a:gdLst>
              <a:gd name="connsiteX0" fmla="*/ 0 w 864781"/>
              <a:gd name="connsiteY0" fmla="*/ 0 h 63796"/>
              <a:gd name="connsiteX1" fmla="*/ 21265 w 864781"/>
              <a:gd name="connsiteY1" fmla="*/ 35442 h 63796"/>
              <a:gd name="connsiteX2" fmla="*/ 63795 w 864781"/>
              <a:gd name="connsiteY2" fmla="*/ 56707 h 63796"/>
              <a:gd name="connsiteX3" fmla="*/ 120502 w 864781"/>
              <a:gd name="connsiteY3" fmla="*/ 42531 h 63796"/>
              <a:gd name="connsiteX4" fmla="*/ 163032 w 864781"/>
              <a:gd name="connsiteY4" fmla="*/ 21265 h 63796"/>
              <a:gd name="connsiteX5" fmla="*/ 184297 w 864781"/>
              <a:gd name="connsiteY5" fmla="*/ 35442 h 63796"/>
              <a:gd name="connsiteX6" fmla="*/ 226827 w 864781"/>
              <a:gd name="connsiteY6" fmla="*/ 56707 h 63796"/>
              <a:gd name="connsiteX7" fmla="*/ 326065 w 864781"/>
              <a:gd name="connsiteY7" fmla="*/ 49619 h 63796"/>
              <a:gd name="connsiteX8" fmla="*/ 347330 w 864781"/>
              <a:gd name="connsiteY8" fmla="*/ 42531 h 63796"/>
              <a:gd name="connsiteX9" fmla="*/ 361506 w 864781"/>
              <a:gd name="connsiteY9" fmla="*/ 21265 h 63796"/>
              <a:gd name="connsiteX10" fmla="*/ 382772 w 864781"/>
              <a:gd name="connsiteY10" fmla="*/ 28354 h 63796"/>
              <a:gd name="connsiteX11" fmla="*/ 396948 w 864781"/>
              <a:gd name="connsiteY11" fmla="*/ 49619 h 63796"/>
              <a:gd name="connsiteX12" fmla="*/ 496186 w 864781"/>
              <a:gd name="connsiteY12" fmla="*/ 42531 h 63796"/>
              <a:gd name="connsiteX13" fmla="*/ 517451 w 864781"/>
              <a:gd name="connsiteY13" fmla="*/ 35442 h 63796"/>
              <a:gd name="connsiteX14" fmla="*/ 531627 w 864781"/>
              <a:gd name="connsiteY14" fmla="*/ 14177 h 63796"/>
              <a:gd name="connsiteX15" fmla="*/ 545804 w 864781"/>
              <a:gd name="connsiteY15" fmla="*/ 35442 h 63796"/>
              <a:gd name="connsiteX16" fmla="*/ 567069 w 864781"/>
              <a:gd name="connsiteY16" fmla="*/ 49619 h 63796"/>
              <a:gd name="connsiteX17" fmla="*/ 609600 w 864781"/>
              <a:gd name="connsiteY17" fmla="*/ 63796 h 63796"/>
              <a:gd name="connsiteX18" fmla="*/ 708837 w 864781"/>
              <a:gd name="connsiteY18" fmla="*/ 42531 h 63796"/>
              <a:gd name="connsiteX19" fmla="*/ 723013 w 864781"/>
              <a:gd name="connsiteY19" fmla="*/ 21265 h 63796"/>
              <a:gd name="connsiteX20" fmla="*/ 744279 w 864781"/>
              <a:gd name="connsiteY20" fmla="*/ 35442 h 63796"/>
              <a:gd name="connsiteX21" fmla="*/ 765544 w 864781"/>
              <a:gd name="connsiteY21" fmla="*/ 56707 h 63796"/>
              <a:gd name="connsiteX22" fmla="*/ 843516 w 864781"/>
              <a:gd name="connsiteY22" fmla="*/ 49619 h 63796"/>
              <a:gd name="connsiteX23" fmla="*/ 864781 w 864781"/>
              <a:gd name="connsiteY23" fmla="*/ 35442 h 6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64781" h="63796">
                <a:moveTo>
                  <a:pt x="0" y="0"/>
                </a:moveTo>
                <a:cubicBezTo>
                  <a:pt x="7088" y="11814"/>
                  <a:pt x="12299" y="24981"/>
                  <a:pt x="21265" y="35442"/>
                </a:cubicBezTo>
                <a:cubicBezTo>
                  <a:pt x="32258" y="48268"/>
                  <a:pt x="48909" y="51745"/>
                  <a:pt x="63795" y="56707"/>
                </a:cubicBezTo>
                <a:cubicBezTo>
                  <a:pt x="77273" y="54011"/>
                  <a:pt x="105972" y="49796"/>
                  <a:pt x="120502" y="42531"/>
                </a:cubicBezTo>
                <a:cubicBezTo>
                  <a:pt x="175474" y="15045"/>
                  <a:pt x="109575" y="39086"/>
                  <a:pt x="163032" y="21265"/>
                </a:cubicBezTo>
                <a:cubicBezTo>
                  <a:pt x="170120" y="25991"/>
                  <a:pt x="176677" y="31632"/>
                  <a:pt x="184297" y="35442"/>
                </a:cubicBezTo>
                <a:cubicBezTo>
                  <a:pt x="242999" y="64794"/>
                  <a:pt x="165876" y="16075"/>
                  <a:pt x="226827" y="56707"/>
                </a:cubicBezTo>
                <a:cubicBezTo>
                  <a:pt x="259906" y="54344"/>
                  <a:pt x="293129" y="53494"/>
                  <a:pt x="326065" y="49619"/>
                </a:cubicBezTo>
                <a:cubicBezTo>
                  <a:pt x="333486" y="48746"/>
                  <a:pt x="341496" y="47199"/>
                  <a:pt x="347330" y="42531"/>
                </a:cubicBezTo>
                <a:cubicBezTo>
                  <a:pt x="353982" y="37209"/>
                  <a:pt x="356781" y="28354"/>
                  <a:pt x="361506" y="21265"/>
                </a:cubicBezTo>
                <a:cubicBezTo>
                  <a:pt x="368595" y="23628"/>
                  <a:pt x="376937" y="23686"/>
                  <a:pt x="382772" y="28354"/>
                </a:cubicBezTo>
                <a:cubicBezTo>
                  <a:pt x="389424" y="33676"/>
                  <a:pt x="388495" y="48562"/>
                  <a:pt x="396948" y="49619"/>
                </a:cubicBezTo>
                <a:cubicBezTo>
                  <a:pt x="429855" y="53733"/>
                  <a:pt x="463107" y="44894"/>
                  <a:pt x="496186" y="42531"/>
                </a:cubicBezTo>
                <a:cubicBezTo>
                  <a:pt x="503274" y="40168"/>
                  <a:pt x="511617" y="40110"/>
                  <a:pt x="517451" y="35442"/>
                </a:cubicBezTo>
                <a:cubicBezTo>
                  <a:pt x="524103" y="30120"/>
                  <a:pt x="523108" y="14177"/>
                  <a:pt x="531627" y="14177"/>
                </a:cubicBezTo>
                <a:cubicBezTo>
                  <a:pt x="540146" y="14177"/>
                  <a:pt x="539780" y="29418"/>
                  <a:pt x="545804" y="35442"/>
                </a:cubicBezTo>
                <a:cubicBezTo>
                  <a:pt x="551828" y="41466"/>
                  <a:pt x="559284" y="46159"/>
                  <a:pt x="567069" y="49619"/>
                </a:cubicBezTo>
                <a:cubicBezTo>
                  <a:pt x="580725" y="55688"/>
                  <a:pt x="609600" y="63796"/>
                  <a:pt x="609600" y="63796"/>
                </a:cubicBezTo>
                <a:cubicBezTo>
                  <a:pt x="647770" y="60326"/>
                  <a:pt x="681619" y="69750"/>
                  <a:pt x="708837" y="42531"/>
                </a:cubicBezTo>
                <a:cubicBezTo>
                  <a:pt x="714861" y="36507"/>
                  <a:pt x="718288" y="28354"/>
                  <a:pt x="723013" y="21265"/>
                </a:cubicBezTo>
                <a:cubicBezTo>
                  <a:pt x="730102" y="25991"/>
                  <a:pt x="737734" y="29988"/>
                  <a:pt x="744279" y="35442"/>
                </a:cubicBezTo>
                <a:cubicBezTo>
                  <a:pt x="751980" y="41859"/>
                  <a:pt x="755620" y="55289"/>
                  <a:pt x="765544" y="56707"/>
                </a:cubicBezTo>
                <a:cubicBezTo>
                  <a:pt x="791380" y="60398"/>
                  <a:pt x="817525" y="51982"/>
                  <a:pt x="843516" y="49619"/>
                </a:cubicBezTo>
                <a:lnTo>
                  <a:pt x="864781" y="35442"/>
                </a:lnTo>
              </a:path>
            </a:pathLst>
          </a:cu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203848" y="2809701"/>
            <a:ext cx="1920949" cy="75608"/>
          </a:xfrm>
          <a:custGeom>
            <a:avLst/>
            <a:gdLst>
              <a:gd name="connsiteX0" fmla="*/ 0 w 1920949"/>
              <a:gd name="connsiteY0" fmla="*/ 0 h 56706"/>
              <a:gd name="connsiteX1" fmla="*/ 28354 w 1920949"/>
              <a:gd name="connsiteY1" fmla="*/ 35441 h 56706"/>
              <a:gd name="connsiteX2" fmla="*/ 99237 w 1920949"/>
              <a:gd name="connsiteY2" fmla="*/ 21265 h 56706"/>
              <a:gd name="connsiteX3" fmla="*/ 120502 w 1920949"/>
              <a:gd name="connsiteY3" fmla="*/ 7088 h 56706"/>
              <a:gd name="connsiteX4" fmla="*/ 148856 w 1920949"/>
              <a:gd name="connsiteY4" fmla="*/ 14176 h 56706"/>
              <a:gd name="connsiteX5" fmla="*/ 205563 w 1920949"/>
              <a:gd name="connsiteY5" fmla="*/ 28353 h 56706"/>
              <a:gd name="connsiteX6" fmla="*/ 241005 w 1920949"/>
              <a:gd name="connsiteY6" fmla="*/ 21265 h 56706"/>
              <a:gd name="connsiteX7" fmla="*/ 262270 w 1920949"/>
              <a:gd name="connsiteY7" fmla="*/ 7088 h 56706"/>
              <a:gd name="connsiteX8" fmla="*/ 290623 w 1920949"/>
              <a:gd name="connsiteY8" fmla="*/ 14176 h 56706"/>
              <a:gd name="connsiteX9" fmla="*/ 333154 w 1920949"/>
              <a:gd name="connsiteY9" fmla="*/ 35441 h 56706"/>
              <a:gd name="connsiteX10" fmla="*/ 375684 w 1920949"/>
              <a:gd name="connsiteY10" fmla="*/ 28353 h 56706"/>
              <a:gd name="connsiteX11" fmla="*/ 418214 w 1920949"/>
              <a:gd name="connsiteY11" fmla="*/ 14176 h 56706"/>
              <a:gd name="connsiteX12" fmla="*/ 439479 w 1920949"/>
              <a:gd name="connsiteY12" fmla="*/ 21265 h 56706"/>
              <a:gd name="connsiteX13" fmla="*/ 482009 w 1920949"/>
              <a:gd name="connsiteY13" fmla="*/ 42530 h 56706"/>
              <a:gd name="connsiteX14" fmla="*/ 524540 w 1920949"/>
              <a:gd name="connsiteY14" fmla="*/ 28353 h 56706"/>
              <a:gd name="connsiteX15" fmla="*/ 545805 w 1920949"/>
              <a:gd name="connsiteY15" fmla="*/ 21265 h 56706"/>
              <a:gd name="connsiteX16" fmla="*/ 609600 w 1920949"/>
              <a:gd name="connsiteY16" fmla="*/ 49618 h 56706"/>
              <a:gd name="connsiteX17" fmla="*/ 708837 w 1920949"/>
              <a:gd name="connsiteY17" fmla="*/ 35441 h 56706"/>
              <a:gd name="connsiteX18" fmla="*/ 737191 w 1920949"/>
              <a:gd name="connsiteY18" fmla="*/ 14176 h 56706"/>
              <a:gd name="connsiteX19" fmla="*/ 765544 w 1920949"/>
              <a:gd name="connsiteY19" fmla="*/ 21265 h 56706"/>
              <a:gd name="connsiteX20" fmla="*/ 786809 w 1920949"/>
              <a:gd name="connsiteY20" fmla="*/ 35441 h 56706"/>
              <a:gd name="connsiteX21" fmla="*/ 808074 w 1920949"/>
              <a:gd name="connsiteY21" fmla="*/ 42530 h 56706"/>
              <a:gd name="connsiteX22" fmla="*/ 886047 w 1920949"/>
              <a:gd name="connsiteY22" fmla="*/ 35441 h 56706"/>
              <a:gd name="connsiteX23" fmla="*/ 907312 w 1920949"/>
              <a:gd name="connsiteY23" fmla="*/ 14176 h 56706"/>
              <a:gd name="connsiteX24" fmla="*/ 949842 w 1920949"/>
              <a:gd name="connsiteY24" fmla="*/ 42530 h 56706"/>
              <a:gd name="connsiteX25" fmla="*/ 1041991 w 1920949"/>
              <a:gd name="connsiteY25" fmla="*/ 35441 h 56706"/>
              <a:gd name="connsiteX26" fmla="*/ 1084521 w 1920949"/>
              <a:gd name="connsiteY26" fmla="*/ 21265 h 56706"/>
              <a:gd name="connsiteX27" fmla="*/ 1112874 w 1920949"/>
              <a:gd name="connsiteY27" fmla="*/ 35441 h 56706"/>
              <a:gd name="connsiteX28" fmla="*/ 1183758 w 1920949"/>
              <a:gd name="connsiteY28" fmla="*/ 14176 h 56706"/>
              <a:gd name="connsiteX29" fmla="*/ 1205023 w 1920949"/>
              <a:gd name="connsiteY29" fmla="*/ 7088 h 56706"/>
              <a:gd name="connsiteX30" fmla="*/ 1247554 w 1920949"/>
              <a:gd name="connsiteY30" fmla="*/ 35441 h 56706"/>
              <a:gd name="connsiteX31" fmla="*/ 1268819 w 1920949"/>
              <a:gd name="connsiteY31" fmla="*/ 49618 h 56706"/>
              <a:gd name="connsiteX32" fmla="*/ 1290084 w 1920949"/>
              <a:gd name="connsiteY32" fmla="*/ 56706 h 56706"/>
              <a:gd name="connsiteX33" fmla="*/ 1389321 w 1920949"/>
              <a:gd name="connsiteY33" fmla="*/ 42530 h 56706"/>
              <a:gd name="connsiteX34" fmla="*/ 1410586 w 1920949"/>
              <a:gd name="connsiteY34" fmla="*/ 28353 h 56706"/>
              <a:gd name="connsiteX35" fmla="*/ 1431851 w 1920949"/>
              <a:gd name="connsiteY35" fmla="*/ 21265 h 56706"/>
              <a:gd name="connsiteX36" fmla="*/ 1460205 w 1920949"/>
              <a:gd name="connsiteY36" fmla="*/ 28353 h 56706"/>
              <a:gd name="connsiteX37" fmla="*/ 1481470 w 1920949"/>
              <a:gd name="connsiteY37" fmla="*/ 42530 h 56706"/>
              <a:gd name="connsiteX38" fmla="*/ 1538177 w 1920949"/>
              <a:gd name="connsiteY38" fmla="*/ 35441 h 56706"/>
              <a:gd name="connsiteX39" fmla="*/ 1580707 w 1920949"/>
              <a:gd name="connsiteY39" fmla="*/ 21265 h 56706"/>
              <a:gd name="connsiteX40" fmla="*/ 1601972 w 1920949"/>
              <a:gd name="connsiteY40" fmla="*/ 14176 h 56706"/>
              <a:gd name="connsiteX41" fmla="*/ 1623237 w 1920949"/>
              <a:gd name="connsiteY41" fmla="*/ 0 h 56706"/>
              <a:gd name="connsiteX42" fmla="*/ 1644502 w 1920949"/>
              <a:gd name="connsiteY42" fmla="*/ 14176 h 56706"/>
              <a:gd name="connsiteX43" fmla="*/ 1765005 w 1920949"/>
              <a:gd name="connsiteY43" fmla="*/ 14176 h 56706"/>
              <a:gd name="connsiteX44" fmla="*/ 1920949 w 1920949"/>
              <a:gd name="connsiteY44" fmla="*/ 28353 h 5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20949" h="56706">
                <a:moveTo>
                  <a:pt x="0" y="0"/>
                </a:moveTo>
                <a:cubicBezTo>
                  <a:pt x="9451" y="11814"/>
                  <a:pt x="14136" y="30271"/>
                  <a:pt x="28354" y="35441"/>
                </a:cubicBezTo>
                <a:cubicBezTo>
                  <a:pt x="43935" y="41107"/>
                  <a:pt x="80652" y="27460"/>
                  <a:pt x="99237" y="21265"/>
                </a:cubicBezTo>
                <a:cubicBezTo>
                  <a:pt x="106325" y="16539"/>
                  <a:pt x="112068" y="8293"/>
                  <a:pt x="120502" y="7088"/>
                </a:cubicBezTo>
                <a:cubicBezTo>
                  <a:pt x="130146" y="5710"/>
                  <a:pt x="139489" y="11500"/>
                  <a:pt x="148856" y="14176"/>
                </a:cubicBezTo>
                <a:cubicBezTo>
                  <a:pt x="199722" y="28709"/>
                  <a:pt x="133494" y="13940"/>
                  <a:pt x="205563" y="28353"/>
                </a:cubicBezTo>
                <a:cubicBezTo>
                  <a:pt x="217377" y="25990"/>
                  <a:pt x="229724" y="25495"/>
                  <a:pt x="241005" y="21265"/>
                </a:cubicBezTo>
                <a:cubicBezTo>
                  <a:pt x="248982" y="18274"/>
                  <a:pt x="253836" y="8293"/>
                  <a:pt x="262270" y="7088"/>
                </a:cubicBezTo>
                <a:cubicBezTo>
                  <a:pt x="271914" y="5710"/>
                  <a:pt x="281172" y="11813"/>
                  <a:pt x="290623" y="14176"/>
                </a:cubicBezTo>
                <a:cubicBezTo>
                  <a:pt x="301377" y="21345"/>
                  <a:pt x="318478" y="35441"/>
                  <a:pt x="333154" y="35441"/>
                </a:cubicBezTo>
                <a:cubicBezTo>
                  <a:pt x="347526" y="35441"/>
                  <a:pt x="361741" y="31839"/>
                  <a:pt x="375684" y="28353"/>
                </a:cubicBezTo>
                <a:cubicBezTo>
                  <a:pt x="390181" y="24729"/>
                  <a:pt x="418214" y="14176"/>
                  <a:pt x="418214" y="14176"/>
                </a:cubicBezTo>
                <a:cubicBezTo>
                  <a:pt x="425302" y="16539"/>
                  <a:pt x="432796" y="17923"/>
                  <a:pt x="439479" y="21265"/>
                </a:cubicBezTo>
                <a:cubicBezTo>
                  <a:pt x="494443" y="48747"/>
                  <a:pt x="428558" y="24711"/>
                  <a:pt x="482009" y="42530"/>
                </a:cubicBezTo>
                <a:lnTo>
                  <a:pt x="524540" y="28353"/>
                </a:lnTo>
                <a:lnTo>
                  <a:pt x="545805" y="21265"/>
                </a:lnTo>
                <a:cubicBezTo>
                  <a:pt x="596417" y="38135"/>
                  <a:pt x="575901" y="27152"/>
                  <a:pt x="609600" y="49618"/>
                </a:cubicBezTo>
                <a:cubicBezTo>
                  <a:pt x="615372" y="49093"/>
                  <a:pt x="685615" y="48711"/>
                  <a:pt x="708837" y="35441"/>
                </a:cubicBezTo>
                <a:cubicBezTo>
                  <a:pt x="719094" y="29580"/>
                  <a:pt x="727740" y="21264"/>
                  <a:pt x="737191" y="14176"/>
                </a:cubicBezTo>
                <a:cubicBezTo>
                  <a:pt x="746642" y="16539"/>
                  <a:pt x="756590" y="17427"/>
                  <a:pt x="765544" y="21265"/>
                </a:cubicBezTo>
                <a:cubicBezTo>
                  <a:pt x="773374" y="24621"/>
                  <a:pt x="779189" y="31631"/>
                  <a:pt x="786809" y="35441"/>
                </a:cubicBezTo>
                <a:cubicBezTo>
                  <a:pt x="793492" y="38783"/>
                  <a:pt x="800986" y="40167"/>
                  <a:pt x="808074" y="42530"/>
                </a:cubicBezTo>
                <a:cubicBezTo>
                  <a:pt x="834065" y="40167"/>
                  <a:pt x="860953" y="42611"/>
                  <a:pt x="886047" y="35441"/>
                </a:cubicBezTo>
                <a:cubicBezTo>
                  <a:pt x="895686" y="32687"/>
                  <a:pt x="897349" y="13069"/>
                  <a:pt x="907312" y="14176"/>
                </a:cubicBezTo>
                <a:cubicBezTo>
                  <a:pt x="924246" y="16058"/>
                  <a:pt x="949842" y="42530"/>
                  <a:pt x="949842" y="42530"/>
                </a:cubicBezTo>
                <a:cubicBezTo>
                  <a:pt x="980558" y="40167"/>
                  <a:pt x="1011561" y="40246"/>
                  <a:pt x="1041991" y="35441"/>
                </a:cubicBezTo>
                <a:cubicBezTo>
                  <a:pt x="1056752" y="33110"/>
                  <a:pt x="1084521" y="21265"/>
                  <a:pt x="1084521" y="21265"/>
                </a:cubicBezTo>
                <a:cubicBezTo>
                  <a:pt x="1093972" y="25990"/>
                  <a:pt x="1102351" y="34484"/>
                  <a:pt x="1112874" y="35441"/>
                </a:cubicBezTo>
                <a:cubicBezTo>
                  <a:pt x="1167416" y="40399"/>
                  <a:pt x="1150382" y="30864"/>
                  <a:pt x="1183758" y="14176"/>
                </a:cubicBezTo>
                <a:cubicBezTo>
                  <a:pt x="1190441" y="10835"/>
                  <a:pt x="1197935" y="9451"/>
                  <a:pt x="1205023" y="7088"/>
                </a:cubicBezTo>
                <a:lnTo>
                  <a:pt x="1247554" y="35441"/>
                </a:lnTo>
                <a:cubicBezTo>
                  <a:pt x="1254642" y="40167"/>
                  <a:pt x="1260737" y="46924"/>
                  <a:pt x="1268819" y="49618"/>
                </a:cubicBezTo>
                <a:lnTo>
                  <a:pt x="1290084" y="56706"/>
                </a:lnTo>
                <a:cubicBezTo>
                  <a:pt x="1299402" y="55671"/>
                  <a:pt x="1370317" y="49656"/>
                  <a:pt x="1389321" y="42530"/>
                </a:cubicBezTo>
                <a:cubicBezTo>
                  <a:pt x="1397298" y="39539"/>
                  <a:pt x="1402966" y="32163"/>
                  <a:pt x="1410586" y="28353"/>
                </a:cubicBezTo>
                <a:cubicBezTo>
                  <a:pt x="1417269" y="25012"/>
                  <a:pt x="1424763" y="23628"/>
                  <a:pt x="1431851" y="21265"/>
                </a:cubicBezTo>
                <a:cubicBezTo>
                  <a:pt x="1441302" y="23628"/>
                  <a:pt x="1451251" y="24515"/>
                  <a:pt x="1460205" y="28353"/>
                </a:cubicBezTo>
                <a:cubicBezTo>
                  <a:pt x="1468035" y="31709"/>
                  <a:pt x="1472986" y="41759"/>
                  <a:pt x="1481470" y="42530"/>
                </a:cubicBezTo>
                <a:cubicBezTo>
                  <a:pt x="1500441" y="44255"/>
                  <a:pt x="1519275" y="37804"/>
                  <a:pt x="1538177" y="35441"/>
                </a:cubicBezTo>
                <a:lnTo>
                  <a:pt x="1580707" y="21265"/>
                </a:lnTo>
                <a:cubicBezTo>
                  <a:pt x="1587795" y="18902"/>
                  <a:pt x="1595755" y="18320"/>
                  <a:pt x="1601972" y="14176"/>
                </a:cubicBezTo>
                <a:lnTo>
                  <a:pt x="1623237" y="0"/>
                </a:lnTo>
                <a:cubicBezTo>
                  <a:pt x="1630325" y="4725"/>
                  <a:pt x="1636000" y="13645"/>
                  <a:pt x="1644502" y="14176"/>
                </a:cubicBezTo>
                <a:cubicBezTo>
                  <a:pt x="1822110" y="25276"/>
                  <a:pt x="1682810" y="-6371"/>
                  <a:pt x="1765005" y="14176"/>
                </a:cubicBezTo>
                <a:cubicBezTo>
                  <a:pt x="1823623" y="53256"/>
                  <a:pt x="1777751" y="28353"/>
                  <a:pt x="1920949" y="28353"/>
                </a:cubicBezTo>
              </a:path>
            </a:pathLst>
          </a:cu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30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611560" y="1484784"/>
            <a:ext cx="5030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进程是指一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个具有一定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独立功能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的程序在一个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上的一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6397915" y="5939347"/>
            <a:ext cx="1570943" cy="3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进程地址空间</a:t>
            </a:r>
            <a:endParaRPr 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6199137" y="1052736"/>
            <a:ext cx="1973263" cy="4748211"/>
            <a:chOff x="5983113" y="1052736"/>
            <a:chExt cx="1973263" cy="4748211"/>
          </a:xfrm>
        </p:grpSpPr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5984701" y="1057496"/>
              <a:ext cx="1968500" cy="4743451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5987876" y="4980210"/>
              <a:ext cx="1968500" cy="817563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6699616" y="5183379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5987876" y="4146772"/>
              <a:ext cx="1968500" cy="82073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6430311" y="4351530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5987876" y="3591148"/>
              <a:ext cx="1968500" cy="549275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6789384" y="3660174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5983113" y="1952847"/>
              <a:ext cx="1968500" cy="5207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6784621" y="1976660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5983113" y="1438497"/>
              <a:ext cx="1968500" cy="5207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6605085" y="1500411"/>
              <a:ext cx="72455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共享库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5984701" y="1067021"/>
              <a:ext cx="1968500" cy="3683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6696441" y="1052736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6754637" y="2497671"/>
              <a:ext cx="428628" cy="381003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下箭头 70"/>
            <p:cNvSpPr/>
            <p:nvPr/>
          </p:nvSpPr>
          <p:spPr>
            <a:xfrm>
              <a:off x="6754637" y="3194906"/>
              <a:ext cx="428628" cy="381003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5565222" y="3400647"/>
            <a:ext cx="584989" cy="952507"/>
            <a:chOff x="5349198" y="3400647"/>
            <a:chExt cx="584989" cy="952507"/>
          </a:xfrm>
        </p:grpSpPr>
        <p:sp>
          <p:nvSpPr>
            <p:cNvPr id="85" name="右箭头 84"/>
            <p:cNvSpPr/>
            <p:nvPr/>
          </p:nvSpPr>
          <p:spPr>
            <a:xfrm>
              <a:off x="5405944" y="3400647"/>
              <a:ext cx="528243" cy="952507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49198" y="36701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加载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3807010" y="5941918"/>
            <a:ext cx="1340110" cy="3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Font typeface="Wingding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可执行文件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6"/>
          <p:cNvGrpSpPr/>
          <p:nvPr/>
        </p:nvGrpSpPr>
        <p:grpSpPr>
          <a:xfrm>
            <a:off x="3447373" y="2196324"/>
            <a:ext cx="1968501" cy="3279133"/>
            <a:chOff x="3231349" y="2196324"/>
            <a:chExt cx="1968501" cy="3279133"/>
          </a:xfrm>
        </p:grpSpPr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231350" y="2577327"/>
              <a:ext cx="1968500" cy="817563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3943090" y="2780496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231350" y="3383783"/>
              <a:ext cx="1968500" cy="82073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3673785" y="3588540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3231349" y="2210609"/>
              <a:ext cx="1968500" cy="3683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3853321" y="2196324"/>
              <a:ext cx="72455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文件头</a:t>
              </a:r>
              <a:endParaRPr 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231350" y="4136268"/>
              <a:ext cx="1968500" cy="480000"/>
            </a:xfrm>
            <a:prstGeom prst="rect">
              <a:avLst/>
            </a:prstGeom>
            <a:gradFill>
              <a:gsLst>
                <a:gs pos="100000">
                  <a:srgbClr val="FF99CC"/>
                </a:gs>
                <a:gs pos="0">
                  <a:srgbClr val="FFCC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231350" y="4611457"/>
              <a:ext cx="1968500" cy="8640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4215600" y="4768092"/>
              <a:ext cx="88900" cy="88900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4215600" y="5003044"/>
              <a:ext cx="88900" cy="88900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4215600" y="5218945"/>
              <a:ext cx="88900" cy="88900"/>
            </a:xfrm>
            <a:prstGeom prst="ellipse">
              <a:avLst/>
            </a:prstGeom>
            <a:solidFill>
              <a:srgbClr val="11576A"/>
            </a:solidFill>
            <a:ln w="1270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Wingdings" charset="0"/>
                <a:buNone/>
              </a:pPr>
              <a:endPara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endParaRPr>
            </a:p>
          </p:txBody>
        </p:sp>
      </p:grpSp>
      <p:grpSp>
        <p:nvGrpSpPr>
          <p:cNvPr id="6" name="组合 7"/>
          <p:cNvGrpSpPr/>
          <p:nvPr/>
        </p:nvGrpSpPr>
        <p:grpSpPr>
          <a:xfrm>
            <a:off x="2495031" y="3454400"/>
            <a:ext cx="955285" cy="952507"/>
            <a:chOff x="2279007" y="3454400"/>
            <a:chExt cx="955285" cy="952507"/>
          </a:xfrm>
        </p:grpSpPr>
        <p:sp>
          <p:nvSpPr>
            <p:cNvPr id="87" name="右箭头 86"/>
            <p:cNvSpPr/>
            <p:nvPr/>
          </p:nvSpPr>
          <p:spPr>
            <a:xfrm>
              <a:off x="2377664" y="3454400"/>
              <a:ext cx="856628" cy="952507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9007" y="372386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编译链接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1"/>
          <p:cNvGrpSpPr/>
          <p:nvPr/>
        </p:nvGrpSpPr>
        <p:grpSpPr>
          <a:xfrm>
            <a:off x="467544" y="2347376"/>
            <a:ext cx="2071702" cy="3143272"/>
            <a:chOff x="251520" y="1760532"/>
            <a:chExt cx="2071702" cy="2357454"/>
          </a:xfrm>
        </p:grpSpPr>
        <p:sp>
          <p:nvSpPr>
            <p:cNvPr id="38" name="矩形 37"/>
            <p:cNvSpPr/>
            <p:nvPr/>
          </p:nvSpPr>
          <p:spPr>
            <a:xfrm>
              <a:off x="251520" y="1760532"/>
              <a:ext cx="2071702" cy="235745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5183" y="1876439"/>
              <a:ext cx="1928826" cy="1583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void X (int b)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if(b == 1)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main() {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1560" y="260649"/>
            <a:ext cx="8229600" cy="864096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课堂讨论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759743" y="5939345"/>
            <a:ext cx="1340110" cy="3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Font typeface="Wingding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源代码文件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文本框 4"/>
          <p:cNvSpPr txBox="1"/>
          <p:nvPr/>
        </p:nvSpPr>
        <p:spPr>
          <a:xfrm>
            <a:off x="4211960" y="6444044"/>
            <a:ext cx="417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Acknowledgement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zh-CN" altLang="en-US" dirty="0" smtClean="0"/>
              <a:t>清华大学 向勇、陈渝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086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4185712" y="1268760"/>
            <a:ext cx="2094563" cy="1900216"/>
            <a:chOff x="3929058" y="1165639"/>
            <a:chExt cx="2094563" cy="1425162"/>
          </a:xfrm>
        </p:grpSpPr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 flipV="1">
              <a:off x="3970335" y="1855009"/>
              <a:ext cx="2053286" cy="735792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970335" y="1177545"/>
              <a:ext cx="2053286" cy="677465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929058" y="1165639"/>
              <a:ext cx="14863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main; a = 2</a:t>
              </a:r>
            </a:p>
          </p:txBody>
        </p:sp>
        <p:sp>
          <p:nvSpPr>
            <p:cNvPr id="8203" name="Text Box 13"/>
            <p:cNvSpPr txBox="1">
              <a:spLocks noChangeArrowheads="1"/>
            </p:cNvSpPr>
            <p:nvPr/>
          </p:nvSpPr>
          <p:spPr bwMode="auto">
            <a:xfrm>
              <a:off x="3975642" y="1485520"/>
              <a:ext cx="1099404" cy="276999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X; b = 2</a:t>
              </a:r>
            </a:p>
          </p:txBody>
        </p:sp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3971919" y="2247901"/>
              <a:ext cx="2051702" cy="3429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 b="1"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731001" y="2247901"/>
              <a:ext cx="4154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6" name="Line 16"/>
            <p:cNvSpPr>
              <a:spLocks noChangeAspect="1" noChangeShapeType="1"/>
            </p:cNvSpPr>
            <p:nvPr/>
          </p:nvSpPr>
          <p:spPr bwMode="auto">
            <a:xfrm rot="240000" flipH="1" flipV="1">
              <a:off x="5149798" y="1967753"/>
              <a:ext cx="19050" cy="291703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7" name="Line 17"/>
            <p:cNvSpPr>
              <a:spLocks noChangeAspect="1" noChangeShapeType="1"/>
            </p:cNvSpPr>
            <p:nvPr/>
          </p:nvSpPr>
          <p:spPr bwMode="auto">
            <a:xfrm rot="240000" flipH="1" flipV="1">
              <a:off x="4820099" y="1851689"/>
              <a:ext cx="19050" cy="291704"/>
            </a:xfrm>
            <a:prstGeom prst="line">
              <a:avLst/>
            </a:prstGeom>
            <a:noFill/>
            <a:ln w="19050" cmpd="sng">
              <a:solidFill>
                <a:srgbClr val="11576A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08" name="Text Box 18"/>
            <p:cNvSpPr txBox="1">
              <a:spLocks noChangeArrowheads="1"/>
            </p:cNvSpPr>
            <p:nvPr/>
          </p:nvSpPr>
          <p:spPr bwMode="auto">
            <a:xfrm>
              <a:off x="5335172" y="1273718"/>
              <a:ext cx="4154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899592" y="2238763"/>
            <a:ext cx="3011461" cy="3710517"/>
            <a:chOff x="642938" y="766366"/>
            <a:chExt cx="3011461" cy="2782888"/>
          </a:xfrm>
        </p:grpSpPr>
        <p:sp>
          <p:nvSpPr>
            <p:cNvPr id="8195" name="Rectangle 4"/>
            <p:cNvSpPr>
              <a:spLocks noChangeArrowheads="1"/>
            </p:cNvSpPr>
            <p:nvPr/>
          </p:nvSpPr>
          <p:spPr bwMode="auto">
            <a:xfrm>
              <a:off x="642938" y="1185863"/>
              <a:ext cx="2056854" cy="236339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196" name="Rectangle 5"/>
            <p:cNvSpPr>
              <a:spLocks noChangeArrowheads="1"/>
            </p:cNvSpPr>
            <p:nvPr/>
          </p:nvSpPr>
          <p:spPr bwMode="auto">
            <a:xfrm>
              <a:off x="787374" y="766366"/>
              <a:ext cx="2867025" cy="33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程序源代码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642148" y="5866408"/>
            <a:ext cx="178690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内存中的进程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4224704" y="3173816"/>
            <a:ext cx="2058942" cy="3151188"/>
            <a:chOff x="3968051" y="2594430"/>
            <a:chExt cx="2058942" cy="2363391"/>
          </a:xfrm>
          <a:solidFill>
            <a:schemeClr val="bg1"/>
          </a:solidFill>
        </p:grpSpPr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3968051" y="2594430"/>
              <a:ext cx="2055570" cy="2363391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X (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b)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if(b == 1)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…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main() {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</a:t>
              </a:r>
              <a:r>
                <a:rPr lang="en-US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a = 2;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X(a);</a:t>
              </a:r>
            </a:p>
            <a:p>
              <a:pPr marL="0" lvl="1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0"/>
                <a:buNone/>
              </a:pPr>
              <a:r>
                <a:rPr 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}           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8201" name="Text Box 11"/>
            <p:cNvSpPr txBox="1">
              <a:spLocks noChangeArrowheads="1"/>
            </p:cNvSpPr>
            <p:nvPr/>
          </p:nvSpPr>
          <p:spPr bwMode="auto">
            <a:xfrm>
              <a:off x="5149830" y="4515966"/>
              <a:ext cx="8771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代码段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338328"/>
            <a:ext cx="8229600" cy="786416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课堂讨论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4406949" y="6444044"/>
            <a:ext cx="417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itchFamily="34" charset="0"/>
                <a:cs typeface="Calibri" pitchFamily="34" charset="0"/>
              </a:rPr>
              <a:t>Acknowledgement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zh-CN" altLang="en-US" dirty="0" smtClean="0"/>
              <a:t>清华大学 向勇、陈渝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356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6.17284E-7 L -0.36233 -0.27593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28581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6920" y="2780928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线程模型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46754" y="1628800"/>
            <a:ext cx="6417734" cy="939801"/>
          </a:xfrm>
        </p:spPr>
        <p:txBody>
          <a:bodyPr anchor="ctr">
            <a:normAutofit/>
          </a:bodyPr>
          <a:lstStyle/>
          <a:p>
            <a:r>
              <a:rPr lang="zh-CN" altLang="en-US" sz="3200" b="1" i="1" dirty="0">
                <a:solidFill>
                  <a:schemeClr val="tx2">
                    <a:lumMod val="75000"/>
                  </a:schemeClr>
                </a:solidFill>
              </a:rPr>
              <a:t>线程的</a:t>
            </a:r>
            <a:r>
              <a:rPr lang="zh-CN" altLang="en-US" sz="3200" b="1" i="1" dirty="0" smtClean="0">
                <a:solidFill>
                  <a:schemeClr val="tx2">
                    <a:lumMod val="75000"/>
                  </a:schemeClr>
                </a:solidFill>
              </a:rPr>
              <a:t>组成、线程</a:t>
            </a:r>
            <a:r>
              <a:rPr lang="zh-CN" altLang="en-US" sz="3200" b="1" i="1" dirty="0">
                <a:solidFill>
                  <a:schemeClr val="tx2">
                    <a:lumMod val="75000"/>
                  </a:schemeClr>
                </a:solidFill>
              </a:rPr>
              <a:t>机制的实现</a:t>
            </a:r>
          </a:p>
        </p:txBody>
      </p:sp>
    </p:spTree>
    <p:extLst>
      <p:ext uri="{BB962C8B-B14F-4D97-AF65-F5344CB8AC3E}">
        <p14:creationId xmlns:p14="http://schemas.microsoft.com/office/powerpoint/2010/main" xmlns="" val="12617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一、线程的引入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为什么在进程中再派生线程？</a:t>
            </a:r>
            <a:endParaRPr lang="en-US" altLang="zh-CN" sz="2400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华文彩云" pitchFamily="2" charset="-122"/>
                <a:ea typeface="华文彩云" pitchFamily="2" charset="-122"/>
              </a:rPr>
              <a:t>三个理由</a:t>
            </a:r>
            <a:endParaRPr lang="en-US" altLang="zh-CN" sz="2400" b="1" dirty="0" smtClean="0">
              <a:solidFill>
                <a:srgbClr val="0000CC"/>
              </a:solidFill>
              <a:latin typeface="华文彩云" pitchFamily="2" charset="-122"/>
              <a:ea typeface="华文彩云" pitchFamily="2" charset="-122"/>
            </a:endParaRPr>
          </a:p>
          <a:p>
            <a:pPr lvl="1"/>
            <a:r>
              <a:rPr lang="zh-CN" altLang="en-US" dirty="0" smtClean="0"/>
              <a:t> </a:t>
            </a: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应用的需要</a:t>
            </a:r>
            <a:endParaRPr lang="en-US" altLang="zh-CN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开销的考虑</a:t>
            </a:r>
            <a:endParaRPr lang="en-US" altLang="zh-CN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性能的考虑</a:t>
            </a:r>
            <a:endParaRPr lang="en-US" altLang="zh-CN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应用的需要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12291" name="Picture 3" descr="02-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66850"/>
            <a:ext cx="75057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20787" y="5787157"/>
            <a:ext cx="48879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有三个线程的字处理软件</a:t>
            </a:r>
            <a:endParaRPr lang="en-US" altLang="zh-CN" sz="24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5929313" y="6033343"/>
            <a:ext cx="2714625" cy="708025"/>
          </a:xfrm>
          <a:prstGeom prst="rect">
            <a:avLst/>
          </a:prstGeom>
          <a:solidFill>
            <a:srgbClr val="9900CC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选自</a:t>
            </a:r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Tanenbaum《</a:t>
            </a:r>
            <a:r>
              <a:rPr lang="zh-CN" altLang="en-US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现代操作系统</a:t>
            </a:r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》</a:t>
            </a:r>
            <a:r>
              <a:rPr lang="zh-CN" altLang="en-US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</a:t>
            </a:r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版</a:t>
            </a:r>
          </a:p>
        </p:txBody>
      </p:sp>
      <p:sp>
        <p:nvSpPr>
          <p:cNvPr id="2" name="爆炸形 1 1"/>
          <p:cNvSpPr/>
          <p:nvPr/>
        </p:nvSpPr>
        <p:spPr>
          <a:xfrm>
            <a:off x="6876256" y="980728"/>
            <a:ext cx="1983706" cy="1490464"/>
          </a:xfrm>
          <a:prstGeom prst="irregularSeal1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响应</a:t>
            </a:r>
            <a:endParaRPr lang="en-US" altLang="zh-CN" sz="2000" b="1" dirty="0" smtClean="0">
              <a:solidFill>
                <a:srgbClr val="C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速度</a:t>
            </a:r>
            <a:endParaRPr lang="zh-CN" altLang="en-US" sz="2000" b="1" dirty="0">
              <a:solidFill>
                <a:srgbClr val="C0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3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应用</a:t>
            </a:r>
            <a:r>
              <a:rPr lang="zh-CN" altLang="en-US" sz="4000" dirty="0"/>
              <a:t>的需要</a:t>
            </a:r>
            <a:r>
              <a:rPr lang="en-US" altLang="zh-CN" sz="4000" dirty="0"/>
              <a:t>——</a:t>
            </a:r>
            <a:r>
              <a:rPr lang="zh-CN" altLang="en-US" sz="4000" dirty="0" smtClean="0"/>
              <a:t>示例</a:t>
            </a:r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2(1/5)</a:t>
            </a:r>
            <a:endParaRPr lang="zh-CN" altLang="en-US" sz="4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典型的应用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Web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服务器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工作方式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从客户端接收网页请求（协议？）</a:t>
            </a:r>
            <a:endParaRPr lang="en-US" altLang="zh-CN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从磁盘上检索相关网页，读入内存</a:t>
            </a:r>
            <a:endParaRPr lang="en-US" altLang="zh-CN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将网页返回给对应的客户端</a:t>
            </a:r>
            <a:endParaRPr lang="en-US" altLang="zh-CN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如何提高服务器工作效率？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网页缓存（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Web page Cache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652120" y="6033343"/>
            <a:ext cx="2714625" cy="708025"/>
          </a:xfrm>
          <a:prstGeom prst="rect">
            <a:avLst/>
          </a:prstGeom>
          <a:solidFill>
            <a:srgbClr val="9900CC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选自</a:t>
            </a:r>
            <a:r>
              <a:rPr lang="en-US" altLang="zh-CN" sz="2000" b="1" dirty="0" err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Tanenbaum</a:t>
            </a:r>
            <a:r>
              <a:rPr lang="en-US" altLang="zh-CN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《</a:t>
            </a:r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现代操作系统</a:t>
            </a:r>
            <a:r>
              <a:rPr lang="en-US" altLang="zh-CN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》</a:t>
            </a:r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</a:t>
            </a:r>
            <a:r>
              <a:rPr lang="en-US" altLang="zh-CN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xmlns="" val="147704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0040"/>
            <a:ext cx="7715200" cy="804704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一、多道程序设计（</a:t>
            </a:r>
            <a:r>
              <a:rPr lang="en-US" altLang="zh-CN" sz="3200" dirty="0" smtClean="0"/>
              <a:t>Multiprogramming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4725144"/>
            <a:ext cx="7498080" cy="130723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 smtClean="0"/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多道程序设计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允许</a:t>
            </a:r>
            <a:r>
              <a:rPr lang="zh-CN" altLang="en-US" sz="2800" b="1" dirty="0" smtClean="0"/>
              <a:t>多个程序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同时</a:t>
            </a:r>
            <a:r>
              <a:rPr lang="zh-CN" altLang="en-US" sz="2800" b="1" dirty="0" smtClean="0"/>
              <a:t>进入内存并运行，其目的是为了提高系统效率</a:t>
            </a:r>
          </a:p>
        </p:txBody>
      </p:sp>
      <p:pic>
        <p:nvPicPr>
          <p:cNvPr id="18436" name="Picture 5" descr="02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6959"/>
            <a:ext cx="8064376" cy="258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示例</a:t>
            </a:r>
            <a:r>
              <a:rPr lang="en-US" altLang="zh-CN" sz="4000" dirty="0" smtClean="0">
                <a:latin typeface="Calibri" pitchFamily="34" charset="0"/>
                <a:cs typeface="Calibri" pitchFamily="34" charset="0"/>
              </a:rPr>
              <a:t>2(2/5)—</a:t>
            </a:r>
            <a:r>
              <a:rPr lang="zh-CN" altLang="en-US" sz="4000" dirty="0" smtClean="0"/>
              <a:t>如果没有线程？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两种解决方案：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一个服务进程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性能下降，但顺序编程 </a:t>
            </a:r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有限状态机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采用非阻塞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I/O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，编程模型复杂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1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2(3/5)</a:t>
            </a:r>
            <a:endParaRPr lang="zh-CN" altLang="en-US" sz="4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116335" y="6003925"/>
            <a:ext cx="77041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一个多线程的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Web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服务器</a:t>
            </a:r>
          </a:p>
        </p:txBody>
      </p:sp>
      <p:pic>
        <p:nvPicPr>
          <p:cNvPr id="14340" name="Picture 4" descr="02-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5413"/>
            <a:ext cx="687387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929313" y="6033343"/>
            <a:ext cx="2714625" cy="708025"/>
          </a:xfrm>
          <a:prstGeom prst="rect">
            <a:avLst/>
          </a:prstGeom>
          <a:solidFill>
            <a:srgbClr val="9900CC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选自</a:t>
            </a:r>
            <a:r>
              <a:rPr lang="en-US" altLang="zh-CN" sz="2000" b="1" dirty="0" err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Tanenbaum</a:t>
            </a:r>
            <a:r>
              <a:rPr lang="en-US" altLang="zh-CN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《</a:t>
            </a:r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现代操作系统</a:t>
            </a:r>
            <a:r>
              <a:rPr lang="en-US" altLang="zh-CN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》</a:t>
            </a:r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</a:t>
            </a:r>
            <a:r>
              <a:rPr lang="en-US" altLang="zh-CN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xmlns="" val="4061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2(4/5)</a:t>
            </a:r>
            <a:endParaRPr lang="zh-CN" altLang="en-US" sz="4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pic>
        <p:nvPicPr>
          <p:cNvPr id="15364" name="Picture 4" descr="02-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113"/>
            <a:ext cx="78486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5929313" y="6033343"/>
            <a:ext cx="2714625" cy="708025"/>
          </a:xfrm>
          <a:prstGeom prst="rect">
            <a:avLst/>
          </a:prstGeom>
          <a:solidFill>
            <a:srgbClr val="9900CC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选自</a:t>
            </a:r>
            <a:r>
              <a:rPr lang="en-US" altLang="zh-CN" sz="2000" b="1" dirty="0" err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Tanenbaum</a:t>
            </a:r>
            <a:r>
              <a:rPr lang="en-US" altLang="zh-CN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《</a:t>
            </a:r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现代操作系统</a:t>
            </a:r>
            <a:r>
              <a:rPr lang="en-US" altLang="zh-CN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》</a:t>
            </a:r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</a:t>
            </a:r>
            <a:r>
              <a:rPr lang="en-US" altLang="zh-CN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sz="2000" b="1" dirty="0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版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9552" y="3966408"/>
            <a:ext cx="7704138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（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）分派线程        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                （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b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）工作线程 </a:t>
            </a:r>
            <a:endParaRPr lang="en-US" altLang="zh-CN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91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2(5/5)</a:t>
            </a:r>
            <a:endParaRPr lang="zh-CN" altLang="en-US" sz="40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71600" y="4716090"/>
            <a:ext cx="46021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构造服务器的三种方法</a:t>
            </a:r>
            <a:endParaRPr lang="en-US" altLang="zh-CN" sz="24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222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1901925"/>
              </p:ext>
            </p:extLst>
          </p:nvPr>
        </p:nvGraphicFramePr>
        <p:xfrm>
          <a:off x="539552" y="1844824"/>
          <a:ext cx="7704137" cy="2646539"/>
        </p:xfrm>
        <a:graphic>
          <a:graphicData uri="http://schemas.openxmlformats.org/drawingml/2006/table">
            <a:tbl>
              <a:tblPr/>
              <a:tblGrid>
                <a:gridCol w="3821112"/>
                <a:gridCol w="3883025"/>
              </a:tblGrid>
              <a:tr h="6078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Courier New" pitchFamily="49" charset="0"/>
                        </a:rPr>
                        <a:t>模型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Courier New" pitchFamily="49" charset="0"/>
                        </a:rPr>
                        <a:t>特性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8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Courier New" pitchFamily="49" charset="0"/>
                        </a:rPr>
                        <a:t>多线程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Courier New" pitchFamily="49" charset="0"/>
                        </a:rPr>
                        <a:t>并行性、阻塞系统调用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78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Courier New" pitchFamily="49" charset="0"/>
                        </a:rPr>
                        <a:t>单线程进程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Courier New" pitchFamily="49" charset="0"/>
                        </a:rPr>
                        <a:t>无并行性、阻塞系统调用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7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Courier New" pitchFamily="49" charset="0"/>
                        </a:rPr>
                        <a:t>有限状态机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Courier New" pitchFamily="49" charset="0"/>
                        </a:rPr>
                        <a:t>并行性、非阻塞系统调用、中断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5" name="TextBox 4"/>
          <p:cNvSpPr txBox="1">
            <a:spLocks noChangeArrowheads="1"/>
          </p:cNvSpPr>
          <p:nvPr/>
        </p:nvSpPr>
        <p:spPr bwMode="auto">
          <a:xfrm>
            <a:off x="5929313" y="5715000"/>
            <a:ext cx="2714625" cy="7080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选自</a:t>
            </a:r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Tanenbaum《</a:t>
            </a:r>
            <a:r>
              <a:rPr lang="zh-CN" altLang="en-US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现代操作系统</a:t>
            </a:r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》</a:t>
            </a:r>
            <a:r>
              <a:rPr lang="zh-CN" altLang="en-US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第</a:t>
            </a:r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sz="2000" b="1">
                <a:solidFill>
                  <a:srgbClr val="FFFF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xmlns="" val="36368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开销的考虑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700808"/>
            <a:ext cx="3862859" cy="383819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进程相关的操作：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创建进程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撤消进程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进程通信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进程切换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  → 时间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空间开销大，限制了并发度的提高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10336" y="1700808"/>
            <a:ext cx="3744416" cy="3838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itchFamily="2" charset="2"/>
              <a:buChar char="u"/>
              <a:defRPr sz="2800" b="1" i="0" kern="1200" cap="none" spc="30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rgbClr val="7030A0"/>
              </a:buClr>
              <a:buSzPct val="80000"/>
              <a:buFont typeface="Wingdings" pitchFamily="2" charset="2"/>
              <a:buChar char="p"/>
              <a:defRPr sz="2800" b="1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rgbClr val="7030A0"/>
              </a:buClr>
              <a:buSzPct val="90000"/>
              <a:buFont typeface="Wingdings" pitchFamily="2" charset="2"/>
              <a:buChar char="Ø"/>
              <a:defRPr lang="zh-CN" altLang="en-US" sz="2400" b="1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Tahoma" pitchFamily="34" charset="0"/>
              </a:defRPr>
            </a:lvl5pPr>
            <a:lvl6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810" indent="0" algn="l" defTabSz="914400" rtl="0" eaLnBrk="1" latinLnBrk="0" hangingPunct="1">
              <a:spcBef>
                <a:spcPts val="600"/>
              </a:spcBef>
              <a:buClr>
                <a:srgbClr val="7030A0"/>
              </a:buClr>
              <a:buSzPct val="80000"/>
              <a:buFontTx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60000"/>
              <a:buNone/>
            </a:pPr>
            <a:r>
              <a:rPr lang="zh-CN" altLang="en-US" sz="2400" dirty="0" smtClean="0">
                <a:solidFill>
                  <a:srgbClr val="0000CC"/>
                </a:solidFill>
              </a:rPr>
              <a:t>线程的开销小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SzPct val="60000"/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C00000"/>
                </a:solidFill>
              </a:rPr>
              <a:t>创建</a:t>
            </a:r>
            <a:r>
              <a:rPr lang="zh-CN" altLang="en-US" sz="2400" dirty="0">
                <a:solidFill>
                  <a:srgbClr val="C00000"/>
                </a:solidFill>
              </a:rPr>
              <a:t>一个新线程花费时间少（撤销亦如此）</a:t>
            </a:r>
          </a:p>
          <a:p>
            <a:pPr>
              <a:lnSpc>
                <a:spcPct val="90000"/>
              </a:lnSpc>
              <a:buSzPct val="60000"/>
              <a:buFont typeface="Wingdings" pitchFamily="2" charset="2"/>
              <a:buChar char="ü"/>
            </a:pPr>
            <a:r>
              <a:rPr lang="zh-CN" altLang="en-US" sz="2400" dirty="0" smtClean="0">
                <a:latin typeface="楷体_GB2312" pitchFamily="49" charset="-122"/>
              </a:rPr>
              <a:t>两</a:t>
            </a:r>
            <a:r>
              <a:rPr lang="zh-CN" altLang="en-US" sz="2400" dirty="0">
                <a:latin typeface="楷体_GB2312" pitchFamily="49" charset="-122"/>
              </a:rPr>
              <a:t>个线程的切换花费时间少</a:t>
            </a:r>
          </a:p>
          <a:p>
            <a:pPr>
              <a:lnSpc>
                <a:spcPct val="90000"/>
              </a:lnSpc>
              <a:buSzPct val="60000"/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</a:rPr>
              <a:t>线程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</a:rPr>
              <a:t>之间相互通信无须调用内核（同一进程内的线程共享内存和文件）</a:t>
            </a:r>
          </a:p>
        </p:txBody>
      </p:sp>
    </p:spTree>
    <p:extLst>
      <p:ext uri="{BB962C8B-B14F-4D97-AF65-F5344CB8AC3E}">
        <p14:creationId xmlns:p14="http://schemas.microsoft.com/office/powerpoint/2010/main" xmlns="" val="2287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</a:t>
            </a:r>
            <a:r>
              <a:rPr lang="zh-CN" altLang="en-US" sz="4000" dirty="0" smtClean="0"/>
              <a:t>性能的考虑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多个线程，有的计算，有的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I/O</a:t>
            </a:r>
          </a:p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多个处理器</a:t>
            </a:r>
          </a:p>
          <a:p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2001416" y="3933056"/>
            <a:ext cx="3290664" cy="1728192"/>
          </a:xfrm>
          <a:prstGeom prst="cloudCallout">
            <a:avLst>
              <a:gd name="adj1" fmla="val -14427"/>
              <a:gd name="adj2" fmla="val -132894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如何提高软件运行性能？</a:t>
            </a:r>
            <a:endParaRPr lang="zh-CN" altLang="en-US" sz="2400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7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二、线程的基本概念</a:t>
            </a:r>
            <a:endParaRPr lang="en-US" altLang="zh-CN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003232" cy="4918328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进程的两个基本属性：</a:t>
            </a:r>
          </a:p>
          <a:p>
            <a:pPr lvl="1"/>
            <a:r>
              <a:rPr lang="zh-CN" altLang="en-US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资源的拥有者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一个虚拟地址空间，一些占有的资源（文件，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I/O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设备），保护</a:t>
            </a:r>
          </a:p>
          <a:p>
            <a:pPr lvl="1"/>
            <a:r>
              <a:rPr lang="zh-CN" altLang="en-US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调度单位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一个执行（路径）轨迹，状态、优先级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</a:t>
            </a:r>
          </a:p>
          <a:p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将原来进程的两个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属性分别处理</a:t>
            </a:r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82296" indent="0"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/>
                <a:ea typeface="华文楷体" panose="02010600040101010101" pitchFamily="2" charset="-122"/>
              </a:rPr>
              <a:t>→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线程：</a:t>
            </a:r>
            <a:r>
              <a:rPr lang="zh-CN" alt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中一</a:t>
            </a:r>
            <a:r>
              <a:rPr lang="zh-CN" alt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个运行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实体，是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CPU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的调度</a:t>
            </a:r>
            <a:r>
              <a:rPr lang="zh-CN" alt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单位</a:t>
            </a:r>
          </a:p>
          <a:p>
            <a:pPr marL="82296" indent="0">
              <a:buNone/>
            </a:pPr>
            <a:r>
              <a:rPr lang="zh-CN" altLang="en-US" sz="2400" b="1" dirty="0" smtClean="0">
                <a:latin typeface="Calibri"/>
                <a:ea typeface="华文楷体" panose="02010600040101010101" pitchFamily="2" charset="-122"/>
              </a:rPr>
              <a:t>         →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有时将线程称为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轻量级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</a:t>
            </a:r>
          </a:p>
          <a:p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7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线程的属性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609725"/>
            <a:ext cx="7787208" cy="48466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线程：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有状态及状态转换  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→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需要提供一些操作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不运行时需要保存的上下文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   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程序计数器等寄存器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有自己的栈和栈指针   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√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共享所在进程的地址空间和其他资源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可以创建、撤消另一个线程（程序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开始是以一个单线程进程方式运行的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472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3568" y="1001395"/>
            <a:ext cx="3212976" cy="3816042"/>
            <a:chOff x="720" y="-212"/>
            <a:chExt cx="4368" cy="4139"/>
          </a:xfrm>
        </p:grpSpPr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720" y="615"/>
              <a:ext cx="4368" cy="331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00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1344" y="1152"/>
              <a:ext cx="2112" cy="72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进程控制块</a:t>
              </a:r>
              <a:endParaRPr kumimoji="1" lang="en-US" altLang="zh-CN" sz="2000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576" cy="86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用</a:t>
              </a:r>
            </a:p>
            <a:p>
              <a:pPr algn="ctr"/>
              <a:r>
                <a:rPr kumimoji="1" lang="zh-CN" altLang="en-US" b="1" dirty="0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户</a:t>
              </a:r>
            </a:p>
            <a:p>
              <a:pPr algn="ctr"/>
              <a:r>
                <a:rPr kumimoji="1" lang="zh-CN" altLang="en-US" b="1" dirty="0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栈</a:t>
              </a: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879" y="-212"/>
              <a:ext cx="3915" cy="50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单线程进程</a:t>
              </a:r>
              <a:r>
                <a:rPr kumimoji="1" lang="zh-CN" altLang="en-US" sz="2400" b="1" dirty="0" smtClean="0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模型</a:t>
              </a:r>
              <a:endParaRPr kumimoji="1" lang="zh-CN" altLang="en-US" sz="2400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344" y="2400"/>
              <a:ext cx="2112" cy="67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用户地址空间</a:t>
              </a:r>
              <a:endParaRPr kumimoji="1" lang="zh-CN" altLang="en-US" sz="200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3792" y="2208"/>
              <a:ext cx="576" cy="86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核</a:t>
              </a:r>
            </a:p>
            <a:p>
              <a:pPr algn="ctr"/>
              <a:r>
                <a:rPr kumimoji="1" lang="zh-CN" altLang="en-US" b="1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心</a:t>
              </a:r>
            </a:p>
            <a:p>
              <a:pPr algn="ctr"/>
              <a:r>
                <a:rPr kumimoji="1" lang="zh-CN" altLang="en-US" b="1">
                  <a:solidFill>
                    <a:srgbClr val="002060"/>
                  </a:solidFill>
                  <a:latin typeface="华文楷体" pitchFamily="2" charset="-122"/>
                  <a:ea typeface="华文楷体" pitchFamily="2" charset="-122"/>
                </a:rPr>
                <a:t>栈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256534" y="980728"/>
            <a:ext cx="4032498" cy="5444785"/>
            <a:chOff x="576" y="278"/>
            <a:chExt cx="4608" cy="3514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576" y="737"/>
              <a:ext cx="4608" cy="305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6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12" y="1072"/>
              <a:ext cx="900" cy="8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8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进程</a:t>
              </a:r>
              <a:endParaRPr kumimoji="1" lang="en-US" altLang="zh-CN" sz="1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/>
              <a:r>
                <a:rPr kumimoji="1" lang="zh-CN" altLang="en-US" sz="18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控制</a:t>
              </a:r>
              <a:r>
                <a:rPr kumimoji="1" lang="zh-CN" altLang="en-US" sz="18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块</a:t>
              </a:r>
              <a:endParaRPr kumimoji="1" lang="en-US" altLang="zh-CN" sz="1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81" y="1072"/>
              <a:ext cx="843" cy="23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6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823" y="278"/>
              <a:ext cx="4114" cy="2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多线程进程模型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912" y="2032"/>
              <a:ext cx="900" cy="138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用户</a:t>
              </a:r>
            </a:p>
            <a:p>
              <a:pPr algn="ctr"/>
              <a:r>
                <a:rPr kumimoji="1" lang="zh-CN" altLang="en-US" sz="20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地址</a:t>
              </a:r>
            </a:p>
            <a:p>
              <a:pPr algn="ctr"/>
              <a:r>
                <a:rPr kumimoji="1" lang="zh-CN" altLang="en-US" sz="20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空间</a:t>
              </a:r>
              <a:endParaRPr kumimoji="1" lang="zh-CN" altLang="en-US" sz="20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093" y="1819"/>
              <a:ext cx="618" cy="69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用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户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栈</a:t>
              </a:r>
              <a:endParaRPr kumimoji="1" lang="zh-CN" altLang="en-US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093" y="2619"/>
              <a:ext cx="618" cy="69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核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心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栈</a:t>
              </a:r>
              <a:endParaRPr kumimoji="1" lang="zh-CN" altLang="en-US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093" y="1179"/>
              <a:ext cx="618" cy="5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线程</a:t>
              </a:r>
            </a:p>
            <a:p>
              <a:pPr algn="ctr"/>
              <a:r>
                <a:rPr kumimoji="1" lang="zh-CN" altLang="en-US" sz="16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控制</a:t>
              </a:r>
              <a:endParaRPr kumimoji="1" lang="en-US" altLang="zh-CN" sz="16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/>
              <a:r>
                <a:rPr kumimoji="1" lang="zh-CN" altLang="en-US" sz="16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块</a:t>
              </a:r>
              <a:endParaRPr kumimoji="1" lang="zh-CN" altLang="en-US" sz="16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936" y="1072"/>
              <a:ext cx="843" cy="23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6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049" y="1819"/>
              <a:ext cx="618" cy="69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用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户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栈</a:t>
              </a:r>
              <a:endParaRPr kumimoji="1" lang="zh-CN" altLang="en-US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049" y="2619"/>
              <a:ext cx="618" cy="69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核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心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栈</a:t>
              </a:r>
              <a:endParaRPr kumimoji="1" lang="zh-CN" altLang="en-US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049" y="1179"/>
              <a:ext cx="618" cy="5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线程</a:t>
              </a:r>
            </a:p>
            <a:p>
              <a:pPr algn="ctr"/>
              <a:r>
                <a:rPr kumimoji="1" lang="zh-CN" altLang="en-US" sz="16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控制</a:t>
              </a:r>
              <a:endParaRPr kumimoji="1" lang="en-US" altLang="zh-CN" sz="16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/>
              <a:r>
                <a:rPr kumimoji="1" lang="zh-CN" altLang="en-US" sz="16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块</a:t>
              </a:r>
              <a:endParaRPr kumimoji="1" lang="zh-CN" altLang="en-US" sz="16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892" y="1072"/>
              <a:ext cx="842" cy="23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6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4004" y="1819"/>
              <a:ext cx="618" cy="69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用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户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栈</a:t>
              </a:r>
              <a:endParaRPr kumimoji="1" lang="zh-CN" altLang="en-US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004" y="2619"/>
              <a:ext cx="618" cy="69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核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心</a:t>
              </a:r>
            </a:p>
            <a:p>
              <a:pPr algn="ctr"/>
              <a:r>
                <a:rPr kumimoji="1" lang="zh-CN" altLang="en-US" sz="1800" b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栈</a:t>
              </a:r>
              <a:endParaRPr kumimoji="1" lang="zh-CN" altLang="en-US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004" y="1179"/>
              <a:ext cx="618" cy="53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线程</a:t>
              </a:r>
            </a:p>
            <a:p>
              <a:pPr algn="ctr"/>
              <a:r>
                <a:rPr kumimoji="1" lang="zh-CN" altLang="en-US" sz="16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控制</a:t>
              </a:r>
              <a:endParaRPr kumimoji="1" lang="en-US" altLang="zh-CN" sz="16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ctr"/>
              <a:r>
                <a:rPr kumimoji="1" lang="zh-CN" altLang="en-US" sz="1600" b="1" dirty="0" smtClean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块</a:t>
              </a:r>
              <a:endParaRPr kumimoji="1" lang="zh-CN" altLang="en-US" sz="16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82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三、线程的实现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用户级线程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   在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用户空间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实现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核心级线程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   在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内核中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实现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混合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—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两者结合方法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b="1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   在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内核中实现，支持用户线程</a:t>
            </a:r>
          </a:p>
          <a:p>
            <a:pPr marL="0" indent="0">
              <a:buNone/>
            </a:pPr>
            <a:endParaRPr lang="zh-CN" altLang="en-US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5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latin typeface="楷体_GB2312" pitchFamily="49" charset="-122"/>
              </a:rPr>
              <a:t>并发环境与并发程序</a:t>
            </a:r>
            <a:endParaRPr lang="zh-CN" altLang="en-US" sz="4000" dirty="0" smtClean="0">
              <a:latin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7499176" cy="4630296"/>
          </a:xfr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2400" b="1" dirty="0" smtClean="0"/>
              <a:t>并发程序：</a:t>
            </a:r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Verdana" panose="020B0604030504040204" pitchFamily="34" charset="0"/>
              </a:rPr>
              <a:t>在并发环境中执行的程序</a:t>
            </a:r>
            <a:endParaRPr lang="en-US" altLang="zh-CN" sz="2400" b="1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24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400" b="1" dirty="0" smtClean="0"/>
              <a:t>并发环境：</a:t>
            </a:r>
            <a:r>
              <a:rPr lang="zh-CN" altLang="en-US" sz="2400" b="1" dirty="0" smtClean="0">
                <a:latin typeface="楷体_GB2312" pitchFamily="49" charset="-122"/>
              </a:rPr>
              <a:t>一段时间</a:t>
            </a:r>
            <a:r>
              <a:rPr lang="zh-CN" altLang="en-US" sz="2400" b="1" dirty="0">
                <a:latin typeface="楷体_GB2312" pitchFamily="49" charset="-122"/>
              </a:rPr>
              <a:t>间隔</a:t>
            </a:r>
            <a:r>
              <a:rPr lang="zh-CN" altLang="en-US" sz="2400" b="1" dirty="0" smtClean="0">
                <a:latin typeface="楷体_GB2312" pitchFamily="49" charset="-122"/>
              </a:rPr>
              <a:t>内，单处理器上有两个或两个以上的程序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</a:rPr>
              <a:t>同时</a:t>
            </a:r>
            <a:r>
              <a:rPr lang="zh-CN" altLang="en-US" sz="2400" b="1" dirty="0" smtClean="0">
                <a:solidFill>
                  <a:srgbClr val="9900CC"/>
                </a:solidFill>
                <a:latin typeface="楷体_GB2312" pitchFamily="49" charset="-122"/>
              </a:rPr>
              <a:t>处于开始运行但尚未结束的状态</a:t>
            </a:r>
            <a:r>
              <a:rPr lang="zh-CN" altLang="en-US" sz="2400" b="1" dirty="0" smtClean="0">
                <a:latin typeface="楷体_GB2312" pitchFamily="49" charset="-122"/>
              </a:rPr>
              <a:t>，并且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</a:rPr>
              <a:t>次序不是事先确定的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39064" y="4394050"/>
            <a:ext cx="113096" cy="792099"/>
            <a:chOff x="1152" y="2976"/>
            <a:chExt cx="96" cy="528"/>
          </a:xfrm>
        </p:grpSpPr>
        <p:sp>
          <p:nvSpPr>
            <p:cNvPr id="14379" name="Line 6"/>
            <p:cNvSpPr>
              <a:spLocks noChangeShapeType="1"/>
            </p:cNvSpPr>
            <p:nvPr/>
          </p:nvSpPr>
          <p:spPr bwMode="auto">
            <a:xfrm>
              <a:off x="1200" y="2976"/>
              <a:ext cx="0" cy="52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80" name="Line 7"/>
            <p:cNvSpPr>
              <a:spLocks noChangeShapeType="1"/>
            </p:cNvSpPr>
            <p:nvPr/>
          </p:nvSpPr>
          <p:spPr bwMode="auto">
            <a:xfrm>
              <a:off x="1152" y="2976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81" name="Line 8"/>
            <p:cNvSpPr>
              <a:spLocks noChangeShapeType="1"/>
            </p:cNvSpPr>
            <p:nvPr/>
          </p:nvSpPr>
          <p:spPr bwMode="auto">
            <a:xfrm>
              <a:off x="1152" y="3504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86678" y="5402177"/>
            <a:ext cx="113096" cy="792099"/>
            <a:chOff x="1152" y="2976"/>
            <a:chExt cx="96" cy="528"/>
          </a:xfrm>
        </p:grpSpPr>
        <p:sp>
          <p:nvSpPr>
            <p:cNvPr id="14376" name="Line 10"/>
            <p:cNvSpPr>
              <a:spLocks noChangeShapeType="1"/>
            </p:cNvSpPr>
            <p:nvPr/>
          </p:nvSpPr>
          <p:spPr bwMode="auto">
            <a:xfrm>
              <a:off x="1200" y="2976"/>
              <a:ext cx="0" cy="52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77" name="Line 11"/>
            <p:cNvSpPr>
              <a:spLocks noChangeShapeType="1"/>
            </p:cNvSpPr>
            <p:nvPr/>
          </p:nvSpPr>
          <p:spPr bwMode="auto">
            <a:xfrm>
              <a:off x="1152" y="2976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78" name="Line 12"/>
            <p:cNvSpPr>
              <a:spLocks noChangeShapeType="1"/>
            </p:cNvSpPr>
            <p:nvPr/>
          </p:nvSpPr>
          <p:spPr bwMode="auto">
            <a:xfrm>
              <a:off x="1152" y="3504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6734490" y="453807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4345" name="Text Box 14"/>
          <p:cNvSpPr txBox="1">
            <a:spLocks noChangeArrowheads="1"/>
          </p:cNvSpPr>
          <p:nvPr/>
        </p:nvSpPr>
        <p:spPr bwMode="auto">
          <a:xfrm>
            <a:off x="6290350" y="5546195"/>
            <a:ext cx="370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716423" y="4394050"/>
            <a:ext cx="113096" cy="792099"/>
            <a:chOff x="1152" y="2976"/>
            <a:chExt cx="96" cy="528"/>
          </a:xfrm>
        </p:grpSpPr>
        <p:sp>
          <p:nvSpPr>
            <p:cNvPr id="14373" name="Line 16"/>
            <p:cNvSpPr>
              <a:spLocks noChangeShapeType="1"/>
            </p:cNvSpPr>
            <p:nvPr/>
          </p:nvSpPr>
          <p:spPr bwMode="auto">
            <a:xfrm>
              <a:off x="1200" y="2976"/>
              <a:ext cx="0" cy="52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74" name="Line 17"/>
            <p:cNvSpPr>
              <a:spLocks noChangeShapeType="1"/>
            </p:cNvSpPr>
            <p:nvPr/>
          </p:nvSpPr>
          <p:spPr bwMode="auto">
            <a:xfrm>
              <a:off x="1152" y="2976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75" name="Line 18"/>
            <p:cNvSpPr>
              <a:spLocks noChangeShapeType="1"/>
            </p:cNvSpPr>
            <p:nvPr/>
          </p:nvSpPr>
          <p:spPr bwMode="auto">
            <a:xfrm>
              <a:off x="1152" y="3504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25358" y="5402177"/>
            <a:ext cx="113096" cy="792099"/>
            <a:chOff x="1152" y="2976"/>
            <a:chExt cx="96" cy="528"/>
          </a:xfrm>
        </p:grpSpPr>
        <p:sp>
          <p:nvSpPr>
            <p:cNvPr id="14370" name="Line 20"/>
            <p:cNvSpPr>
              <a:spLocks noChangeShapeType="1"/>
            </p:cNvSpPr>
            <p:nvPr/>
          </p:nvSpPr>
          <p:spPr bwMode="auto">
            <a:xfrm>
              <a:off x="1200" y="2976"/>
              <a:ext cx="0" cy="52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71" name="Line 21"/>
            <p:cNvSpPr>
              <a:spLocks noChangeShapeType="1"/>
            </p:cNvSpPr>
            <p:nvPr/>
          </p:nvSpPr>
          <p:spPr bwMode="auto">
            <a:xfrm>
              <a:off x="1152" y="2976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72" name="Line 22"/>
            <p:cNvSpPr>
              <a:spLocks noChangeShapeType="1"/>
            </p:cNvSpPr>
            <p:nvPr/>
          </p:nvSpPr>
          <p:spPr bwMode="auto">
            <a:xfrm>
              <a:off x="1152" y="3504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4348" name="Text Box 23"/>
          <p:cNvSpPr txBox="1">
            <a:spLocks noChangeArrowheads="1"/>
          </p:cNvSpPr>
          <p:nvPr/>
        </p:nvSpPr>
        <p:spPr bwMode="auto">
          <a:xfrm>
            <a:off x="4820095" y="4538070"/>
            <a:ext cx="370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4349" name="Text Box 24"/>
          <p:cNvSpPr txBox="1">
            <a:spLocks noChangeArrowheads="1"/>
          </p:cNvSpPr>
          <p:nvPr/>
        </p:nvSpPr>
        <p:spPr bwMode="auto">
          <a:xfrm>
            <a:off x="5329030" y="5546195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076524" y="4610077"/>
            <a:ext cx="113096" cy="792099"/>
            <a:chOff x="1152" y="2976"/>
            <a:chExt cx="96" cy="528"/>
          </a:xfrm>
        </p:grpSpPr>
        <p:sp>
          <p:nvSpPr>
            <p:cNvPr id="14367" name="Line 26"/>
            <p:cNvSpPr>
              <a:spLocks noChangeShapeType="1"/>
            </p:cNvSpPr>
            <p:nvPr/>
          </p:nvSpPr>
          <p:spPr bwMode="auto">
            <a:xfrm>
              <a:off x="1200" y="2976"/>
              <a:ext cx="0" cy="52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68" name="Line 27"/>
            <p:cNvSpPr>
              <a:spLocks noChangeShapeType="1"/>
            </p:cNvSpPr>
            <p:nvPr/>
          </p:nvSpPr>
          <p:spPr bwMode="auto">
            <a:xfrm>
              <a:off x="1152" y="2976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69" name="Line 28"/>
            <p:cNvSpPr>
              <a:spLocks noChangeShapeType="1"/>
            </p:cNvSpPr>
            <p:nvPr/>
          </p:nvSpPr>
          <p:spPr bwMode="auto">
            <a:xfrm>
              <a:off x="1152" y="3504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3585458" y="5186149"/>
            <a:ext cx="113096" cy="792099"/>
            <a:chOff x="1152" y="2976"/>
            <a:chExt cx="96" cy="528"/>
          </a:xfrm>
        </p:grpSpPr>
        <p:sp>
          <p:nvSpPr>
            <p:cNvPr id="14364" name="Line 30"/>
            <p:cNvSpPr>
              <a:spLocks noChangeShapeType="1"/>
            </p:cNvSpPr>
            <p:nvPr/>
          </p:nvSpPr>
          <p:spPr bwMode="auto">
            <a:xfrm>
              <a:off x="1200" y="2976"/>
              <a:ext cx="0" cy="52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65" name="Line 31"/>
            <p:cNvSpPr>
              <a:spLocks noChangeShapeType="1"/>
            </p:cNvSpPr>
            <p:nvPr/>
          </p:nvSpPr>
          <p:spPr bwMode="auto">
            <a:xfrm>
              <a:off x="1152" y="2976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66" name="Line 32"/>
            <p:cNvSpPr>
              <a:spLocks noChangeShapeType="1"/>
            </p:cNvSpPr>
            <p:nvPr/>
          </p:nvSpPr>
          <p:spPr bwMode="auto">
            <a:xfrm>
              <a:off x="1152" y="3504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4352" name="Text Box 33"/>
          <p:cNvSpPr txBox="1">
            <a:spLocks noChangeArrowheads="1"/>
          </p:cNvSpPr>
          <p:nvPr/>
        </p:nvSpPr>
        <p:spPr bwMode="auto">
          <a:xfrm>
            <a:off x="3176661" y="4649083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4353" name="Text Box 34"/>
          <p:cNvSpPr txBox="1">
            <a:spLocks noChangeArrowheads="1"/>
          </p:cNvSpPr>
          <p:nvPr/>
        </p:nvSpPr>
        <p:spPr bwMode="auto">
          <a:xfrm>
            <a:off x="3712692" y="5330168"/>
            <a:ext cx="370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665878" y="4610077"/>
            <a:ext cx="113096" cy="792099"/>
            <a:chOff x="1152" y="2976"/>
            <a:chExt cx="96" cy="528"/>
          </a:xfrm>
        </p:grpSpPr>
        <p:sp>
          <p:nvSpPr>
            <p:cNvPr id="14361" name="Line 36"/>
            <p:cNvSpPr>
              <a:spLocks noChangeShapeType="1"/>
            </p:cNvSpPr>
            <p:nvPr/>
          </p:nvSpPr>
          <p:spPr bwMode="auto">
            <a:xfrm>
              <a:off x="1200" y="2976"/>
              <a:ext cx="0" cy="52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62" name="Line 37"/>
            <p:cNvSpPr>
              <a:spLocks noChangeShapeType="1"/>
            </p:cNvSpPr>
            <p:nvPr/>
          </p:nvSpPr>
          <p:spPr bwMode="auto">
            <a:xfrm>
              <a:off x="1152" y="2976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63" name="Line 38"/>
            <p:cNvSpPr>
              <a:spLocks noChangeShapeType="1"/>
            </p:cNvSpPr>
            <p:nvPr/>
          </p:nvSpPr>
          <p:spPr bwMode="auto">
            <a:xfrm>
              <a:off x="1152" y="3504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2174812" y="5186149"/>
            <a:ext cx="113096" cy="792099"/>
            <a:chOff x="1152" y="2976"/>
            <a:chExt cx="96" cy="528"/>
          </a:xfrm>
        </p:grpSpPr>
        <p:sp>
          <p:nvSpPr>
            <p:cNvPr id="14358" name="Line 40"/>
            <p:cNvSpPr>
              <a:spLocks noChangeShapeType="1"/>
            </p:cNvSpPr>
            <p:nvPr/>
          </p:nvSpPr>
          <p:spPr bwMode="auto">
            <a:xfrm>
              <a:off x="1200" y="2976"/>
              <a:ext cx="0" cy="528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59" name="Line 41"/>
            <p:cNvSpPr>
              <a:spLocks noChangeShapeType="1"/>
            </p:cNvSpPr>
            <p:nvPr/>
          </p:nvSpPr>
          <p:spPr bwMode="auto">
            <a:xfrm>
              <a:off x="1152" y="2976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360" name="Line 42"/>
            <p:cNvSpPr>
              <a:spLocks noChangeShapeType="1"/>
            </p:cNvSpPr>
            <p:nvPr/>
          </p:nvSpPr>
          <p:spPr bwMode="auto">
            <a:xfrm>
              <a:off x="1152" y="3504"/>
              <a:ext cx="9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4356" name="Text Box 43"/>
          <p:cNvSpPr txBox="1">
            <a:spLocks noChangeArrowheads="1"/>
          </p:cNvSpPr>
          <p:nvPr/>
        </p:nvSpPr>
        <p:spPr bwMode="auto">
          <a:xfrm>
            <a:off x="1810783" y="4649083"/>
            <a:ext cx="370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4357" name="Text Box 44"/>
          <p:cNvSpPr txBox="1">
            <a:spLocks noChangeArrowheads="1"/>
          </p:cNvSpPr>
          <p:nvPr/>
        </p:nvSpPr>
        <p:spPr bwMode="auto">
          <a:xfrm>
            <a:off x="2332676" y="5330168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9" name="矩形 48"/>
          <p:cNvSpPr/>
          <p:nvPr/>
        </p:nvSpPr>
        <p:spPr>
          <a:xfrm rot="1800000">
            <a:off x="6896627" y="551658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？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3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  <p:bldP spid="14345" grpId="0"/>
      <p:bldP spid="14348" grpId="0"/>
      <p:bldP spid="14349" grpId="0"/>
      <p:bldP spid="14352" grpId="0"/>
      <p:bldP spid="14353" grpId="0"/>
      <p:bldP spid="14356" grpId="0"/>
      <p:bldP spid="14357" grpId="0"/>
      <p:bldP spid="4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320040"/>
            <a:ext cx="7643192" cy="80470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1.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用户级线程（</a:t>
            </a:r>
            <a:r>
              <a:rPr lang="en-US" altLang="zh-CN" dirty="0" smtClean="0">
                <a:latin typeface="Calibri" pitchFamily="34" charset="0"/>
                <a:cs typeface="Calibri" pitchFamily="34" charset="0"/>
              </a:rPr>
              <a:t>User Level Thread</a:t>
            </a:r>
            <a:r>
              <a:rPr lang="zh-CN" altLang="en-US" dirty="0" smtClean="0">
                <a:latin typeface="Calibri" pitchFamily="34" charset="0"/>
                <a:cs typeface="Calibri" pitchFamily="34" charset="0"/>
              </a:rPr>
              <a:t>）</a:t>
            </a:r>
          </a:p>
        </p:txBody>
      </p:sp>
      <p:pic>
        <p:nvPicPr>
          <p:cNvPr id="5" name="Picture 5" descr="02-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2734"/>
          <a:stretch>
            <a:fillRect/>
          </a:stretch>
        </p:blipFill>
        <p:spPr bwMode="auto">
          <a:xfrm>
            <a:off x="467544" y="1988343"/>
            <a:ext cx="4535488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859016" y="1679024"/>
            <a:ext cx="3456384" cy="484632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在用户空间建立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线程库：提供一组管理线程的函数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运行时系统：完成线程的管理工作（操作、线程表）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内核管理的是进程，不知道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线程的存在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线程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切换不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需要内核态特权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例子：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POSIX </a:t>
            </a:r>
            <a:r>
              <a:rPr lang="en-US" altLang="zh-CN" sz="2400" b="1" dirty="0" err="1">
                <a:latin typeface="Calibri" panose="020F0502020204030204" pitchFamily="34" charset="0"/>
                <a:ea typeface="华文楷体" panose="02010600040101010101" pitchFamily="2" charset="-122"/>
              </a:rPr>
              <a:t>Pthreads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9281" y="1500188"/>
            <a:ext cx="6410325" cy="4953000"/>
            <a:chOff x="1357313" y="1500188"/>
            <a:chExt cx="6410325" cy="4953000"/>
          </a:xfrm>
        </p:grpSpPr>
        <p:pic>
          <p:nvPicPr>
            <p:cNvPr id="28675" name="Content Placeholder 3" descr="Fig04_07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313" y="1500188"/>
              <a:ext cx="6410325" cy="495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195736" y="6021288"/>
              <a:ext cx="5760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进程状态与线程状态</a:t>
            </a:r>
          </a:p>
        </p:txBody>
      </p:sp>
      <p:sp>
        <p:nvSpPr>
          <p:cNvPr id="2" name="线形标注 1 1"/>
          <p:cNvSpPr/>
          <p:nvPr/>
        </p:nvSpPr>
        <p:spPr>
          <a:xfrm>
            <a:off x="7524328" y="1376192"/>
            <a:ext cx="1080120" cy="612648"/>
          </a:xfrm>
          <a:prstGeom prst="borderCallout1">
            <a:avLst>
              <a:gd name="adj1" fmla="val 18750"/>
              <a:gd name="adj2" fmla="val -8333"/>
              <a:gd name="adj3" fmla="val 88246"/>
              <a:gd name="adj4" fmla="val -65833"/>
            </a:avLst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线程</a:t>
            </a:r>
            <a:r>
              <a:rPr lang="en-US" altLang="zh-CN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执行系统调用</a:t>
            </a:r>
            <a:endParaRPr lang="zh-CN" altLang="en-US" sz="1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7524328" y="2744344"/>
            <a:ext cx="1080120" cy="612648"/>
          </a:xfrm>
          <a:prstGeom prst="borderCallout1">
            <a:avLst>
              <a:gd name="adj1" fmla="val 18750"/>
              <a:gd name="adj2" fmla="val -8333"/>
              <a:gd name="adj3" fmla="val 71455"/>
              <a:gd name="adj4" fmla="val -95463"/>
            </a:avLst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进程</a:t>
            </a:r>
            <a:r>
              <a:rPr lang="en-US" altLang="zh-CN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B</a:t>
            </a:r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阻塞</a:t>
            </a:r>
            <a:endParaRPr lang="zh-CN" altLang="en-US" sz="1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179512" y="5589240"/>
            <a:ext cx="1080120" cy="720080"/>
          </a:xfrm>
          <a:prstGeom prst="borderCallout1">
            <a:avLst>
              <a:gd name="adj1" fmla="val 18750"/>
              <a:gd name="adj2" fmla="val -8333"/>
              <a:gd name="adj3" fmla="val -65943"/>
              <a:gd name="adj4" fmla="val 179673"/>
            </a:avLst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进程</a:t>
            </a:r>
            <a:r>
              <a:rPr lang="en-US" altLang="zh-CN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B</a:t>
            </a:r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被切换</a:t>
            </a:r>
            <a:endParaRPr lang="zh-CN" altLang="en-US" sz="1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7596336" y="5552656"/>
            <a:ext cx="1080120" cy="612648"/>
          </a:xfrm>
          <a:prstGeom prst="borderCallout1">
            <a:avLst>
              <a:gd name="adj1" fmla="val 18750"/>
              <a:gd name="adj2" fmla="val -8333"/>
              <a:gd name="adj3" fmla="val -27426"/>
              <a:gd name="adj4" fmla="val -109220"/>
            </a:avLst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进程</a:t>
            </a:r>
            <a:r>
              <a:rPr lang="en-US" altLang="zh-CN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B</a:t>
            </a:r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再次被调度</a:t>
            </a:r>
            <a:endParaRPr lang="zh-CN" altLang="en-US" sz="1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7452320" y="3824464"/>
            <a:ext cx="1331640" cy="612648"/>
          </a:xfrm>
          <a:prstGeom prst="borderCallout1">
            <a:avLst>
              <a:gd name="adj1" fmla="val 18750"/>
              <a:gd name="adj2" fmla="val -8333"/>
              <a:gd name="adj3" fmla="val 32276"/>
              <a:gd name="adj4" fmla="val -35450"/>
            </a:avLst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线程</a:t>
            </a:r>
            <a:r>
              <a:rPr lang="en-US" altLang="zh-CN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执行；线程</a:t>
            </a:r>
            <a:r>
              <a:rPr lang="en-US" altLang="zh-CN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sz="1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被阻塞</a:t>
            </a:r>
            <a:endParaRPr lang="zh-CN" altLang="en-US" sz="1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300192" y="6413266"/>
            <a:ext cx="1525033" cy="400110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FF66"/>
                </a:solidFill>
              </a:rPr>
              <a:t>W. Stallings</a:t>
            </a:r>
            <a:endParaRPr lang="en-US" altLang="zh-CN" sz="2000" dirty="0">
              <a:solidFill>
                <a:srgbClr val="FFFF6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4048" y="141277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case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04048" y="571010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case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963" y="449982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case 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27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 smtClean="0"/>
              <a:t>例子：</a:t>
            </a:r>
            <a:r>
              <a:rPr lang="en-US" altLang="zh-CN" sz="4000" dirty="0" smtClean="0"/>
              <a:t>POSIX</a:t>
            </a:r>
            <a:r>
              <a:rPr lang="zh-CN" altLang="en-US" sz="4000" dirty="0" smtClean="0"/>
              <a:t>线程库</a:t>
            </a:r>
            <a:r>
              <a:rPr lang="en-US" altLang="zh-CN" sz="4000" dirty="0" smtClean="0"/>
              <a:t>——</a:t>
            </a:r>
            <a:r>
              <a:rPr lang="en-US" altLang="zh-CN" sz="4000" dirty="0" err="1" smtClean="0"/>
              <a:t>Pthreads</a:t>
            </a:r>
            <a:endParaRPr lang="zh-CN" altLang="en-US" sz="4000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539552" y="1484784"/>
            <a:ext cx="7183438" cy="215741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POSIX(Portable Operating System Interface)1003.4a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多线程编程接口，以线程库方式提供给用户</a:t>
            </a:r>
          </a:p>
        </p:txBody>
      </p:sp>
      <p:pic>
        <p:nvPicPr>
          <p:cNvPr id="29700" name="Picture 6" descr="02-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64222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线形标注 2 1"/>
          <p:cNvSpPr/>
          <p:nvPr/>
        </p:nvSpPr>
        <p:spPr>
          <a:xfrm>
            <a:off x="5796136" y="5661248"/>
            <a:ext cx="2313633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9282"/>
              <a:gd name="adj6" fmla="val -158420"/>
            </a:avLst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线程是自愿让出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CPU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的，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why?</a:t>
            </a:r>
            <a:endParaRPr lang="zh-CN" altLang="en-US" sz="20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0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用户级线程小结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优点：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线程切换快      ？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调度算法是应用程序特定的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用户级线程可运行在任何操作系统上（只需要实现线程库）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缺点：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大多数系统调用是阻塞的，因此，由于内核阻塞进程，故进程中所有线程也被阻塞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内核只将处理器分配给进程，同一进程中的两个线程不能同时运行于两个处理器上</a:t>
            </a:r>
          </a:p>
        </p:txBody>
      </p:sp>
      <p:sp>
        <p:nvSpPr>
          <p:cNvPr id="2" name="云形标注 1"/>
          <p:cNvSpPr/>
          <p:nvPr/>
        </p:nvSpPr>
        <p:spPr>
          <a:xfrm>
            <a:off x="6753139" y="5589240"/>
            <a:ext cx="2185392" cy="1008112"/>
          </a:xfrm>
          <a:prstGeom prst="cloudCallout">
            <a:avLst>
              <a:gd name="adj1" fmla="val -72732"/>
              <a:gd name="adj2" fmla="val -179355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CC"/>
                </a:solidFill>
                <a:hlinkClick r:id="rId3" action="ppaction://hlinksldjump"/>
              </a:rPr>
              <a:t>Jacketing/wrapper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9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关于阻塞系统调用的处理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两种解决方案</a:t>
            </a:r>
            <a:endParaRPr lang="en-US" altLang="zh-CN" sz="28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修改系统调用为非阻塞的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重新实现对应系统调用的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I/O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库函数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4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20040"/>
            <a:ext cx="7859216" cy="80470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核心级线程（</a:t>
            </a:r>
            <a:r>
              <a:rPr lang="en-US" altLang="zh-CN" sz="3600" dirty="0" smtClean="0"/>
              <a:t>Kernel Level Thread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499992" y="1609416"/>
            <a:ext cx="4176464" cy="484632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内核管理所有线程管理，并向应用程序提供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API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接口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内核维护进程和线程的上下文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线程的切换需要内核支持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以线程为基础进行调度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例子：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Windows</a:t>
            </a:r>
          </a:p>
        </p:txBody>
      </p:sp>
      <p:pic>
        <p:nvPicPr>
          <p:cNvPr id="5" name="Picture 5" descr="02-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035"/>
          <a:stretch>
            <a:fillRect/>
          </a:stretch>
        </p:blipFill>
        <p:spPr bwMode="auto">
          <a:xfrm>
            <a:off x="467544" y="1724025"/>
            <a:ext cx="3784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020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例子：</a:t>
            </a:r>
            <a:r>
              <a:rPr lang="en-US" altLang="zh-CN" sz="4000" dirty="0" smtClean="0"/>
              <a:t>Windows</a:t>
            </a:r>
            <a:r>
              <a:rPr lang="zh-CN" altLang="en-US" sz="4000" dirty="0" smtClean="0"/>
              <a:t>线程库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28800"/>
            <a:ext cx="7704856" cy="4209331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Win32 API</a:t>
            </a: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内核与应用程序的接口，对内核提供的功能进行函数封装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MFC</a:t>
            </a: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用类库的方式对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Win32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进行封装，以类的形式提供给开发者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.NET Framework</a:t>
            </a: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基础类库的</a:t>
            </a:r>
            <a:r>
              <a:rPr lang="en-US" altLang="zh-CN" sz="2400" b="1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System.Threading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命名空间提供多种类和接口支持多线程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0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思考题目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09416"/>
            <a:ext cx="7715200" cy="484632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编写一组小程序测试你的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Windows 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系统创建进程和线程的能力</a:t>
            </a:r>
          </a:p>
          <a:p>
            <a:pPr eaLnBrk="1" hangingPunct="1"/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步骤</a:t>
            </a:r>
          </a:p>
          <a:p>
            <a:pPr lvl="1" eaLnBrk="1" hangingPunct="1"/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压力测试，创建尽可能多的进程和线程，得到这个数目的极限，进程和线程启动后可以进入睡眠状态或者死循环，考虑这两种情况对结果的影响</a:t>
            </a:r>
          </a:p>
          <a:p>
            <a:pPr lvl="1" eaLnBrk="1" hangingPunct="1"/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性能测试，测试系统创建单个进程和线程的平均速率以及速率变化情况，并且对不同的优先级进行测试，研究优先级对其影响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1" eaLnBrk="1" hangingPunct="1"/>
            <a:endParaRPr lang="en-US" altLang="zh-CN" sz="24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两个同学一组（对比）</a:t>
            </a:r>
          </a:p>
        </p:txBody>
      </p:sp>
    </p:spTree>
    <p:extLst>
      <p:ext uri="{BB962C8B-B14F-4D97-AF65-F5344CB8AC3E}">
        <p14:creationId xmlns:p14="http://schemas.microsoft.com/office/powerpoint/2010/main" xmlns="" val="14941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</a:t>
            </a:r>
            <a:r>
              <a:rPr lang="zh-CN" altLang="en-US" sz="4000" dirty="0" smtClean="0"/>
              <a:t>混合模型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线程创建在用户空间完成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线程调度等在核心态完成</a:t>
            </a:r>
          </a:p>
          <a:p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例子：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Solaris</a:t>
            </a:r>
          </a:p>
        </p:txBody>
      </p:sp>
      <p:pic>
        <p:nvPicPr>
          <p:cNvPr id="5" name="Picture 5" descr="02-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85692"/>
            <a:ext cx="58547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云形标注 1"/>
          <p:cNvSpPr/>
          <p:nvPr/>
        </p:nvSpPr>
        <p:spPr>
          <a:xfrm>
            <a:off x="5843166" y="238876"/>
            <a:ext cx="3193330" cy="2160240"/>
          </a:xfrm>
          <a:prstGeom prst="cloudCallout">
            <a:avLst>
              <a:gd name="adj1" fmla="val -65304"/>
              <a:gd name="adj2" fmla="val 4303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0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个用户级线程</a:t>
            </a:r>
            <a:r>
              <a:rPr lang="zh-CN" altLang="en-US" sz="2400" b="1" i="1" u="sng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多路复用</a:t>
            </a:r>
            <a:endParaRPr lang="en-US" altLang="zh-CN" sz="2400" b="1" i="1" u="sng" dirty="0" smtClean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0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个内核级线程</a:t>
            </a:r>
            <a:endParaRPr lang="zh-CN" altLang="en-US" sz="20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27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课上练习</a:t>
            </a:r>
            <a:r>
              <a:rPr lang="en-US" altLang="zh-CN" dirty="0" smtClean="0">
                <a:latin typeface="Calibri" pitchFamily="34" charset="0"/>
              </a:rPr>
              <a:t>1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Calibri" pitchFamily="34" charset="0"/>
              </a:rPr>
              <a:t>int</a:t>
            </a:r>
            <a:r>
              <a:rPr lang="en-US" altLang="zh-CN" sz="2000" dirty="0" smtClean="0">
                <a:latin typeface="Calibri" pitchFamily="34" charset="0"/>
              </a:rPr>
              <a:t> </a:t>
            </a:r>
            <a:r>
              <a:rPr lang="en-US" altLang="zh-CN" sz="2000" dirty="0">
                <a:latin typeface="Calibri" pitchFamily="34" charset="0"/>
              </a:rPr>
              <a:t>main()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</a:t>
            </a:r>
            <a:r>
              <a:rPr lang="en-US" altLang="zh-CN" sz="2000" dirty="0">
                <a:latin typeface="Calibri" pitchFamily="34" charset="0"/>
              </a:rPr>
              <a:t>{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 </a:t>
            </a:r>
            <a:r>
              <a:rPr lang="en-US" altLang="zh-CN" sz="2000" dirty="0" err="1">
                <a:latin typeface="Calibri" pitchFamily="34" charset="0"/>
              </a:rPr>
              <a:t>pid_t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pid</a:t>
            </a:r>
            <a:r>
              <a:rPr lang="en-US" altLang="zh-CN" sz="2000" dirty="0">
                <a:latin typeface="Calibri" pitchFamily="34" charset="0"/>
              </a:rPr>
              <a:t>;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 </a:t>
            </a:r>
            <a:r>
              <a:rPr lang="en-US" altLang="zh-CN" sz="2000" dirty="0" err="1">
                <a:latin typeface="Calibri" pitchFamily="34" charset="0"/>
              </a:rPr>
              <a:t>int</a:t>
            </a:r>
            <a:r>
              <a:rPr lang="en-US" altLang="zh-CN" sz="2000" dirty="0">
                <a:latin typeface="Calibri" pitchFamily="34" charset="0"/>
              </a:rPr>
              <a:t> x = 1;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 smtClean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  </a:t>
            </a:r>
            <a:r>
              <a:rPr lang="en-US" altLang="zh-CN" sz="2000" dirty="0" err="1">
                <a:latin typeface="Calibri" pitchFamily="34" charset="0"/>
              </a:rPr>
              <a:t>pid</a:t>
            </a:r>
            <a:r>
              <a:rPr lang="en-US" altLang="zh-CN" sz="2000" dirty="0">
                <a:latin typeface="Calibri" pitchFamily="34" charset="0"/>
              </a:rPr>
              <a:t> = </a:t>
            </a:r>
            <a:r>
              <a:rPr lang="en-US" altLang="zh-CN" sz="2000" dirty="0" smtClean="0">
                <a:latin typeface="Calibri" pitchFamily="34" charset="0"/>
              </a:rPr>
              <a:t>fork</a:t>
            </a:r>
            <a:r>
              <a:rPr lang="en-US" altLang="zh-CN" sz="2000" dirty="0">
                <a:latin typeface="Calibri" pitchFamily="34" charset="0"/>
              </a:rPr>
              <a:t>();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  </a:t>
            </a:r>
            <a:r>
              <a:rPr lang="en-US" altLang="zh-CN" sz="2000" dirty="0">
                <a:latin typeface="Calibri" pitchFamily="34" charset="0"/>
              </a:rPr>
              <a:t>if (</a:t>
            </a:r>
            <a:r>
              <a:rPr lang="en-US" altLang="zh-CN" sz="2000" dirty="0" err="1">
                <a:latin typeface="Calibri" pitchFamily="34" charset="0"/>
              </a:rPr>
              <a:t>pid</a:t>
            </a:r>
            <a:r>
              <a:rPr lang="en-US" altLang="zh-CN" sz="2000" dirty="0">
                <a:latin typeface="Calibri" pitchFamily="34" charset="0"/>
              </a:rPr>
              <a:t> == 0) { /* child */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     </a:t>
            </a:r>
            <a:r>
              <a:rPr lang="en-US" altLang="zh-CN" sz="2000" dirty="0" err="1">
                <a:latin typeface="Calibri" pitchFamily="34" charset="0"/>
              </a:rPr>
              <a:t>printf</a:t>
            </a:r>
            <a:r>
              <a:rPr lang="en-US" altLang="zh-CN" sz="2000" dirty="0">
                <a:latin typeface="Calibri" pitchFamily="34" charset="0"/>
              </a:rPr>
              <a:t>("child : x=%d\n", ++x);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     </a:t>
            </a:r>
            <a:r>
              <a:rPr lang="en-US" altLang="zh-CN" sz="2000" dirty="0">
                <a:latin typeface="Calibri" pitchFamily="34" charset="0"/>
              </a:rPr>
              <a:t>exit(0);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 }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</a:t>
            </a:r>
            <a:r>
              <a:rPr lang="en-US" altLang="zh-CN" sz="2000" dirty="0">
                <a:latin typeface="Calibri" pitchFamily="34" charset="0"/>
              </a:rPr>
              <a:t>/* parent */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</a:t>
            </a:r>
            <a:r>
              <a:rPr lang="en-US" altLang="zh-CN" sz="2000" dirty="0" err="1">
                <a:latin typeface="Calibri" pitchFamily="34" charset="0"/>
              </a:rPr>
              <a:t>printf</a:t>
            </a:r>
            <a:r>
              <a:rPr lang="en-US" altLang="zh-CN" sz="2000" dirty="0">
                <a:latin typeface="Calibri" pitchFamily="34" charset="0"/>
              </a:rPr>
              <a:t>("parent: x=%d\n", --x);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      </a:t>
            </a:r>
            <a:r>
              <a:rPr lang="en-US" altLang="zh-CN" sz="2000" dirty="0">
                <a:latin typeface="Calibri" pitchFamily="34" charset="0"/>
              </a:rPr>
              <a:t>exit(0);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Calibri" pitchFamily="34" charset="0"/>
              </a:rPr>
              <a:t> </a:t>
            </a:r>
            <a:r>
              <a:rPr lang="en-US" altLang="zh-CN" sz="2000" dirty="0">
                <a:latin typeface="Calibri" pitchFamily="34" charset="0"/>
              </a:rPr>
              <a:t>}</a:t>
            </a:r>
            <a:endParaRPr lang="zh-CN" altLang="zh-CN" sz="2000" dirty="0">
              <a:latin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06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359650" cy="560387"/>
          </a:xfrm>
          <a:noFill/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latin typeface="楷体_GB2312" pitchFamily="49" charset="-122"/>
              </a:rPr>
              <a:t>二、</a:t>
            </a:r>
            <a:r>
              <a:rPr lang="zh-CN" altLang="en-US" sz="4000" dirty="0" smtClean="0">
                <a:latin typeface="楷体_GB2312" pitchFamily="49" charset="-122"/>
              </a:rPr>
              <a:t>进程相关的</a:t>
            </a:r>
            <a:r>
              <a:rPr lang="zh-CN" altLang="en-US" sz="4000" dirty="0">
                <a:latin typeface="楷体_GB2312" pitchFamily="49" charset="-122"/>
              </a:rPr>
              <a:t>基本概念</a:t>
            </a:r>
            <a:endParaRPr lang="zh-CN" altLang="en-US" sz="4000" dirty="0" smtClean="0">
              <a:latin typeface="楷体_GB2312" pitchFamily="49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28800"/>
            <a:ext cx="7776095" cy="5040560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定义：</a:t>
            </a:r>
            <a:r>
              <a:rPr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Process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进程是具有独立功能的程序关于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某个数据集合</a:t>
            </a:r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上的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一次运行活动</a:t>
            </a:r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，是系统进行</a:t>
            </a:r>
            <a:r>
              <a:rPr lang="zh-CN" alt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资源分配和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调度</a:t>
            </a:r>
            <a:r>
              <a:rPr lang="zh-CN" alt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的独立单位</a:t>
            </a:r>
          </a:p>
          <a:p>
            <a:pPr eaLnBrk="1" hangingPunct="1">
              <a:buFontTx/>
              <a:buNone/>
            </a:pPr>
            <a:endParaRPr lang="zh-CN" altLang="en-US" sz="2400" b="1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又称    任务（</a:t>
            </a:r>
            <a:r>
              <a:rPr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Task or Job</a:t>
            </a:r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）</a:t>
            </a:r>
          </a:p>
          <a:p>
            <a:pPr eaLnBrk="1" hangingPunct="1">
              <a:buFontTx/>
              <a:buNone/>
            </a:pPr>
            <a:endParaRPr lang="zh-CN" altLang="en-US" sz="2400" b="1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kumimoji="1"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程序的一次执行过程</a:t>
            </a:r>
            <a:endParaRPr kumimoji="1" lang="en-US" altLang="zh-CN" sz="2400" b="1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kumimoji="1"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进程是正在运行程序，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对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CPU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的抽象</a:t>
            </a:r>
            <a:endParaRPr kumimoji="1" lang="en-US" altLang="zh-CN" sz="2400" b="1" dirty="0" smtClean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kumimoji="1"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将一个</a:t>
            </a:r>
            <a:r>
              <a:rPr kumimoji="1"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CPU</a:t>
            </a:r>
            <a:r>
              <a:rPr kumimoji="1"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变幻成多个虚拟的</a:t>
            </a:r>
            <a:r>
              <a:rPr kumimoji="1"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CPU</a:t>
            </a:r>
          </a:p>
          <a:p>
            <a:r>
              <a:rPr kumimoji="1"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系统资源以进程为单位分配，如内存、文件、</a:t>
            </a:r>
            <a:r>
              <a:rPr kumimoji="1"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……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           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每个进程具有独立的地址空间</a:t>
            </a:r>
            <a:endParaRPr kumimoji="1" lang="en-US" altLang="zh-CN" sz="2400" b="1" dirty="0" smtClean="0">
              <a:solidFill>
                <a:srgbClr val="C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kumimoji="1"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操作系统将</a:t>
            </a:r>
            <a:r>
              <a:rPr kumimoji="1"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CPU</a:t>
            </a:r>
            <a:r>
              <a:rPr kumimoji="1"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调度</a:t>
            </a:r>
            <a:r>
              <a:rPr kumimoji="1"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给进程</a:t>
            </a:r>
            <a:endParaRPr kumimoji="1" lang="en-US" altLang="zh-CN" sz="2400" b="1" dirty="0" smtClean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6516216" y="3429000"/>
            <a:ext cx="2376264" cy="144016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kumimoji="1"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如何查看当前系统中有多少个进程？</a:t>
            </a:r>
          </a:p>
        </p:txBody>
      </p:sp>
    </p:spTree>
    <p:extLst>
      <p:ext uri="{BB962C8B-B14F-4D97-AF65-F5344CB8AC3E}">
        <p14:creationId xmlns:p14="http://schemas.microsoft.com/office/powerpoint/2010/main" xmlns="" val="233812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itchFamily="34" charset="0"/>
              </a:rPr>
              <a:t>课上</a:t>
            </a:r>
            <a:r>
              <a:rPr lang="zh-CN" altLang="en-US" dirty="0" smtClean="0">
                <a:latin typeface="Calibri" pitchFamily="34" charset="0"/>
              </a:rPr>
              <a:t>练习</a:t>
            </a:r>
            <a:r>
              <a:rPr lang="en-US" altLang="zh-CN" dirty="0" smtClean="0">
                <a:latin typeface="Calibri" pitchFamily="34" charset="0"/>
              </a:rPr>
              <a:t>2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#include </a:t>
            </a:r>
            <a:r>
              <a:rPr lang="en-US" altLang="zh-CN" dirty="0" smtClean="0">
                <a:latin typeface="Calibri" pitchFamily="34" charset="0"/>
              </a:rPr>
              <a:t>“</a:t>
            </a:r>
            <a:r>
              <a:rPr lang="en-US" altLang="zh-CN" dirty="0" err="1" smtClean="0">
                <a:latin typeface="Calibri" pitchFamily="34" charset="0"/>
              </a:rPr>
              <a:t>xxxx.h</a:t>
            </a:r>
            <a:r>
              <a:rPr lang="en-US" altLang="zh-CN" dirty="0">
                <a:latin typeface="Calibri" pitchFamily="34" charset="0"/>
              </a:rPr>
              <a:t>"</a:t>
            </a: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 err="1">
                <a:latin typeface="Calibri" pitchFamily="34" charset="0"/>
              </a:rPr>
              <a:t>int</a:t>
            </a:r>
            <a:r>
              <a:rPr lang="en-US" altLang="zh-CN" dirty="0">
                <a:latin typeface="Calibri" pitchFamily="34" charset="0"/>
              </a:rPr>
              <a:t> main()</a:t>
            </a: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{</a:t>
            </a: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	  </a:t>
            </a:r>
            <a:r>
              <a:rPr lang="en-US" altLang="zh-CN" dirty="0" smtClean="0">
                <a:latin typeface="Calibri" pitchFamily="34" charset="0"/>
              </a:rPr>
              <a:t>fork</a:t>
            </a:r>
            <a:r>
              <a:rPr lang="en-US" altLang="zh-CN" dirty="0">
                <a:latin typeface="Calibri" pitchFamily="34" charset="0"/>
              </a:rPr>
              <a:t>();</a:t>
            </a: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	  </a:t>
            </a:r>
            <a:r>
              <a:rPr lang="en-US" altLang="zh-CN" dirty="0" smtClean="0">
                <a:latin typeface="Calibri" pitchFamily="34" charset="0"/>
              </a:rPr>
              <a:t>fork</a:t>
            </a:r>
            <a:r>
              <a:rPr lang="en-US" altLang="zh-CN" dirty="0">
                <a:latin typeface="Calibri" pitchFamily="34" charset="0"/>
              </a:rPr>
              <a:t>();</a:t>
            </a: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	  </a:t>
            </a:r>
            <a:r>
              <a:rPr lang="en-US" altLang="zh-CN" dirty="0" smtClean="0">
                <a:latin typeface="Calibri" pitchFamily="34" charset="0"/>
              </a:rPr>
              <a:t>fork</a:t>
            </a:r>
            <a:r>
              <a:rPr lang="en-US" altLang="zh-CN" dirty="0">
                <a:latin typeface="Calibri" pitchFamily="34" charset="0"/>
              </a:rPr>
              <a:t>();</a:t>
            </a: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	  </a:t>
            </a:r>
            <a:r>
              <a:rPr lang="en-US" altLang="zh-CN" dirty="0" err="1">
                <a:latin typeface="Calibri" pitchFamily="34" charset="0"/>
              </a:rPr>
              <a:t>printf</a:t>
            </a:r>
            <a:r>
              <a:rPr lang="en-US" altLang="zh-CN" dirty="0">
                <a:latin typeface="Calibri" pitchFamily="34" charset="0"/>
              </a:rPr>
              <a:t>("hello!\n");</a:t>
            </a: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	  exit(0);</a:t>
            </a: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}</a:t>
            </a:r>
            <a:endParaRPr lang="zh-CN" altLang="zh-CN" dirty="0">
              <a:latin typeface="Calibri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6860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 bwMode="auto">
          <a:xfrm>
            <a:off x="1066800" y="4214818"/>
            <a:ext cx="62554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tabLst/>
              <a:defRPr/>
            </a:pPr>
            <a:r>
              <a:rPr lang="en-US" altLang="zh-CN" sz="60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  <a:ea typeface="+mj-ea"/>
                <a:cs typeface="+mj-cs"/>
              </a:rPr>
              <a:t>Thanks</a:t>
            </a:r>
            <a:endParaRPr lang="zh-CN" altLang="en-US" sz="60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Lucida Calligraphy" pitchFamily="66" charset="0"/>
              <a:ea typeface="+mj-ea"/>
              <a:cs typeface="+mj-cs"/>
            </a:endParaRPr>
          </a:p>
        </p:txBody>
      </p:sp>
      <p:sp>
        <p:nvSpPr>
          <p:cNvPr id="7" name="文本占位符 4"/>
          <p:cNvSpPr txBox="1">
            <a:spLocks/>
          </p:cNvSpPr>
          <p:nvPr/>
        </p:nvSpPr>
        <p:spPr bwMode="auto">
          <a:xfrm>
            <a:off x="1066800" y="3214686"/>
            <a:ext cx="62547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rush Script MT" pitchFamily="66" charset="0"/>
                <a:ea typeface="+mn-ea"/>
                <a:cs typeface="+mn-cs"/>
              </a:rPr>
              <a:t>The End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1.</a:t>
            </a:r>
            <a:r>
              <a:rPr lang="zh-CN" altLang="en-US" sz="4000" dirty="0" smtClean="0"/>
              <a:t>进程的基本状态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499176" cy="47743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进程的三种基本状态：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           运行态、就绪态、等待态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	</a:t>
            </a:r>
          </a:p>
          <a:p>
            <a:pPr>
              <a:spcBef>
                <a:spcPts val="0"/>
              </a:spcBef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运行态（</a:t>
            </a:r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Running</a:t>
            </a:r>
            <a:r>
              <a:rPr lang="zh-CN" altLang="en-US" sz="2400" b="1" dirty="0" smtClean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	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占有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CPU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，并在</a:t>
            </a:r>
            <a:r>
              <a:rPr lang="en-US" altLang="zh-CN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CPU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上运行</a:t>
            </a:r>
          </a:p>
          <a:p>
            <a:pPr>
              <a:spcBef>
                <a:spcPts val="0"/>
              </a:spcBef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就绪态（</a:t>
            </a:r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Ready</a:t>
            </a:r>
            <a:r>
              <a:rPr lang="zh-CN" altLang="en-US" sz="2400" b="1" dirty="0" smtClean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	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已经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具备运行条件，但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由于没有空闲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CPU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，而暂时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不能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运行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buSzPct val="6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等待态</a:t>
            </a:r>
            <a:r>
              <a:rPr lang="zh-CN" altLang="en-US" sz="2400" b="1" dirty="0" smtClean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Waiting/Blocked</a:t>
            </a:r>
            <a:r>
              <a:rPr lang="zh-CN" altLang="en-US" sz="2400" b="1" dirty="0" smtClean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	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    因等待某一事件（如完成</a:t>
            </a:r>
            <a:r>
              <a:rPr lang="en-US" altLang="zh-CN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I/O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）而</a:t>
            </a:r>
            <a:r>
              <a:rPr lang="zh-CN" altLang="en-US" sz="2400" b="1" dirty="0">
                <a:latin typeface="Calibri" panose="020F0502020204030204" pitchFamily="34" charset="0"/>
                <a:ea typeface="华文楷体" panose="02010600040101010101" pitchFamily="2" charset="-122"/>
              </a:rPr>
              <a:t>暂时不能</a:t>
            </a:r>
            <a:r>
              <a:rPr lang="zh-CN" altLang="en-US" sz="2400" b="1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运行</a:t>
            </a:r>
            <a:endParaRPr lang="en-US" altLang="zh-CN" sz="2400" b="1" dirty="0" smtClean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3059832" y="5661248"/>
            <a:ext cx="1584176" cy="576064"/>
          </a:xfrm>
          <a:prstGeom prst="borderCallout1">
            <a:avLst>
              <a:gd name="adj1" fmla="val 18750"/>
              <a:gd name="adj2" fmla="val -8333"/>
              <a:gd name="adj3" fmla="val -76312"/>
              <a:gd name="adj4" fmla="val 843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如：等待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读</a:t>
            </a:r>
            <a:r>
              <a:rPr lang="zh-CN" altLang="en-US" sz="2000" b="1" dirty="0" smtClean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盘结果</a:t>
            </a:r>
            <a:endParaRPr lang="zh-CN" altLang="en-US" sz="2000" b="1" dirty="0">
              <a:solidFill>
                <a:srgbClr val="C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波形 4"/>
          <p:cNvSpPr/>
          <p:nvPr/>
        </p:nvSpPr>
        <p:spPr>
          <a:xfrm>
            <a:off x="5004048" y="5589240"/>
            <a:ext cx="2808312" cy="648072"/>
          </a:xfrm>
          <a:prstGeom prst="wav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0" indent="-274320">
              <a:lnSpc>
                <a:spcPct val="120000"/>
              </a:lnSpc>
              <a:buClr>
                <a:srgbClr val="B13F9A"/>
              </a:buClr>
              <a:buSzPct val="73000"/>
            </a:pPr>
            <a:r>
              <a:rPr lang="zh-CN" altLang="en-US" b="1" dirty="0" smtClean="0">
                <a:solidFill>
                  <a:prstClr val="black"/>
                </a:solidFill>
                <a:latin typeface="Calibri" pitchFamily="34" charset="0"/>
                <a:ea typeface="新宋体" pitchFamily="49" charset="-122"/>
              </a:rPr>
              <a:t>阻塞</a:t>
            </a:r>
            <a:r>
              <a:rPr lang="zh-CN" altLang="en-US" b="1" dirty="0">
                <a:solidFill>
                  <a:prstClr val="black"/>
                </a:solidFill>
                <a:latin typeface="Calibri" pitchFamily="34" charset="0"/>
                <a:ea typeface="新宋体" pitchFamily="49" charset="-122"/>
              </a:rPr>
              <a:t>态、封锁态、睡眠态</a:t>
            </a:r>
          </a:p>
        </p:txBody>
      </p:sp>
    </p:spTree>
    <p:extLst>
      <p:ext uri="{BB962C8B-B14F-4D97-AF65-F5344CB8AC3E}">
        <p14:creationId xmlns:p14="http://schemas.microsoft.com/office/powerpoint/2010/main" xmlns="" val="13922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188389" y="3048596"/>
            <a:ext cx="4607747" cy="3044700"/>
            <a:chOff x="1188389" y="3048596"/>
            <a:chExt cx="4607747" cy="3044700"/>
          </a:xfrm>
        </p:grpSpPr>
        <p:sp>
          <p:nvSpPr>
            <p:cNvPr id="454660" name="Oval 4"/>
            <p:cNvSpPr>
              <a:spLocks noChangeArrowheads="1"/>
            </p:cNvSpPr>
            <p:nvPr/>
          </p:nvSpPr>
          <p:spPr bwMode="auto">
            <a:xfrm>
              <a:off x="1188389" y="5097914"/>
              <a:ext cx="1382324" cy="99538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 sz="20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54661" name="Oval 5"/>
            <p:cNvSpPr>
              <a:spLocks noChangeArrowheads="1"/>
            </p:cNvSpPr>
            <p:nvPr/>
          </p:nvSpPr>
          <p:spPr bwMode="auto">
            <a:xfrm>
              <a:off x="2899838" y="3048596"/>
              <a:ext cx="1382324" cy="99538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 sz="20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54662" name="Oval 6"/>
            <p:cNvSpPr>
              <a:spLocks noChangeArrowheads="1"/>
            </p:cNvSpPr>
            <p:nvPr/>
          </p:nvSpPr>
          <p:spPr bwMode="auto">
            <a:xfrm>
              <a:off x="4413812" y="4980810"/>
              <a:ext cx="1382324" cy="99538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 sz="20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3163137" y="3341356"/>
              <a:ext cx="921550" cy="458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运行</a:t>
              </a:r>
              <a:endParaRPr kumimoji="1" lang="zh-CN" altLang="en-US" sz="2000" b="1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1451689" y="5390674"/>
              <a:ext cx="921550" cy="458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就绪</a:t>
              </a:r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4677111" y="5273570"/>
              <a:ext cx="921550" cy="458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等待</a:t>
              </a:r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 flipV="1">
              <a:off x="1912463" y="3868323"/>
              <a:ext cx="1184850" cy="12295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 flipH="1">
              <a:off x="2310156" y="3985427"/>
              <a:ext cx="918807" cy="100148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 flipH="1" flipV="1">
              <a:off x="2683163" y="5540713"/>
              <a:ext cx="1730648" cy="2561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4150512" y="3868323"/>
              <a:ext cx="835154" cy="10088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2096225" y="4004944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0000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Wingdings 2" pitchFamily="18" charset="2"/>
                </a:rPr>
                <a:t></a:t>
              </a:r>
              <a:endParaRPr kumimoji="1" lang="zh-CN" altLang="en-US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2886125" y="4297704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Wingdings 2" pitchFamily="18" charset="2"/>
                </a:rPr>
                <a:t></a:t>
              </a:r>
              <a:endParaRPr kumimoji="1" lang="zh-CN" altLang="en-US" sz="2400" b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4084687" y="4264768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Wingdings 2" pitchFamily="18" charset="2"/>
                </a:rPr>
                <a:t></a:t>
              </a:r>
              <a:endParaRPr kumimoji="1" lang="zh-CN" altLang="en-US" sz="2400" b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3346899" y="5058879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Wingdings 2" pitchFamily="18" charset="2"/>
                </a:rPr>
                <a:t></a:t>
              </a:r>
              <a:endParaRPr kumimoji="1" lang="zh-CN" altLang="en-US" sz="2400" b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进程基本状态之间的转换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556792"/>
            <a:ext cx="7239000" cy="93610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进程在消亡前处于且仅处于三种基本状态之一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不同系统设置的进程状态数目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不同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6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133</TotalTime>
  <Words>6581</Words>
  <Application>Microsoft Office PowerPoint</Application>
  <PresentationFormat>全屏显示(4:3)</PresentationFormat>
  <Paragraphs>1014</Paragraphs>
  <Slides>71</Slides>
  <Notes>69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3" baseType="lpstr">
      <vt:lpstr>凸显</vt:lpstr>
      <vt:lpstr>Visio</vt:lpstr>
      <vt:lpstr>高级操作系统 Advanced  Operating  System</vt:lpstr>
      <vt:lpstr>提问</vt:lpstr>
      <vt:lpstr>大纲</vt:lpstr>
      <vt:lpstr>进程模型</vt:lpstr>
      <vt:lpstr>一、多道程序设计（Multiprogramming）</vt:lpstr>
      <vt:lpstr>并发环境与并发程序</vt:lpstr>
      <vt:lpstr>二、进程相关的基本概念</vt:lpstr>
      <vt:lpstr>1.进程的基本状态</vt:lpstr>
      <vt:lpstr>2.进程基本状态之间的转换</vt:lpstr>
      <vt:lpstr>3.进程的其他状态</vt:lpstr>
      <vt:lpstr>五状态进程模型</vt:lpstr>
      <vt:lpstr>七状态进程模型</vt:lpstr>
      <vt:lpstr>Linux进程状态</vt:lpstr>
      <vt:lpstr>4. 进程控制块PCB</vt:lpstr>
      <vt:lpstr>PCB的内容（1/2）</vt:lpstr>
      <vt:lpstr>PCB的内容（2/2）</vt:lpstr>
      <vt:lpstr>换个角度看PCB的内容</vt:lpstr>
      <vt:lpstr>Linux task_struct(1)</vt:lpstr>
      <vt:lpstr>Linux task_struct(2)</vt:lpstr>
      <vt:lpstr>Solaris的进程控制块与进程表</vt:lpstr>
      <vt:lpstr>5.重要概念：进程地址空间</vt:lpstr>
      <vt:lpstr>看一段程序</vt:lpstr>
      <vt:lpstr>输出结果如下</vt:lpstr>
      <vt:lpstr>地址空间与进程地址空间</vt:lpstr>
      <vt:lpstr>进程地址空间</vt:lpstr>
      <vt:lpstr>6.上下文（context）切换</vt:lpstr>
      <vt:lpstr>7.进程队列</vt:lpstr>
      <vt:lpstr>五状态进程模型的队列模型</vt:lpstr>
      <vt:lpstr>三、进程控制</vt:lpstr>
      <vt:lpstr>进程何时创建? 何时终止？</vt:lpstr>
      <vt:lpstr>1. 进程的创建</vt:lpstr>
      <vt:lpstr>2. 进程的撤消</vt:lpstr>
      <vt:lpstr>3. 进程阻塞和进程唤醒</vt:lpstr>
      <vt:lpstr>4. UNIX的几个进程控制操作</vt:lpstr>
      <vt:lpstr>UNIX的fork()实现</vt:lpstr>
      <vt:lpstr>幻灯片 36</vt:lpstr>
      <vt:lpstr>幻灯片 37</vt:lpstr>
      <vt:lpstr>幻灯片 38</vt:lpstr>
      <vt:lpstr>使用fork()的示例代码</vt:lpstr>
      <vt:lpstr>幻灯片 40</vt:lpstr>
      <vt:lpstr>小结——进程的讨论</vt:lpstr>
      <vt:lpstr>课堂讨论</vt:lpstr>
      <vt:lpstr>进程与程序的区别</vt:lpstr>
      <vt:lpstr>课堂讨论1</vt:lpstr>
      <vt:lpstr>课堂讨论2</vt:lpstr>
      <vt:lpstr>线程模型</vt:lpstr>
      <vt:lpstr>一、线程的引入</vt:lpstr>
      <vt:lpstr>1.应用的需要——示例1</vt:lpstr>
      <vt:lpstr>应用的需要——示例2(1/5)</vt:lpstr>
      <vt:lpstr>示例2(2/5)—如果没有线程？</vt:lpstr>
      <vt:lpstr>示例2(3/5)</vt:lpstr>
      <vt:lpstr>示例2(4/5)</vt:lpstr>
      <vt:lpstr>示例2(5/5)</vt:lpstr>
      <vt:lpstr>2.开销的考虑</vt:lpstr>
      <vt:lpstr>3.性能的考虑</vt:lpstr>
      <vt:lpstr>二、线程的基本概念</vt:lpstr>
      <vt:lpstr>线程的属性</vt:lpstr>
      <vt:lpstr>幻灯片 58</vt:lpstr>
      <vt:lpstr>三、线程的实现</vt:lpstr>
      <vt:lpstr>1.用户级线程（User Level Thread）</vt:lpstr>
      <vt:lpstr>进程状态与线程状态</vt:lpstr>
      <vt:lpstr>例子：POSIX线程库——Pthreads</vt:lpstr>
      <vt:lpstr>用户级线程小结</vt:lpstr>
      <vt:lpstr>关于阻塞系统调用的处理</vt:lpstr>
      <vt:lpstr>2.核心级线程（Kernel Level Thread）</vt:lpstr>
      <vt:lpstr>例子：Windows线程库</vt:lpstr>
      <vt:lpstr>思考题目</vt:lpstr>
      <vt:lpstr>3.混合模型</vt:lpstr>
      <vt:lpstr>课上练习1</vt:lpstr>
      <vt:lpstr>课上练习2</vt:lpstr>
      <vt:lpstr>幻灯片 71</vt:lpstr>
    </vt:vector>
  </TitlesOfParts>
  <Company>PKU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 Advanced Operating System</dc:title>
  <dc:creator>陈向群</dc:creator>
  <cp:lastModifiedBy>vivo</cp:lastModifiedBy>
  <cp:revision>54</cp:revision>
  <dcterms:created xsi:type="dcterms:W3CDTF">2011-05-05T05:43:54Z</dcterms:created>
  <dcterms:modified xsi:type="dcterms:W3CDTF">2017-12-01T13:37:23Z</dcterms:modified>
</cp:coreProperties>
</file>