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2"/>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72" r:id="rId76"/>
    <p:sldId id="373" r:id="rId77"/>
    <p:sldId id="374" r:id="rId78"/>
    <p:sldId id="375" r:id="rId79"/>
    <p:sldId id="376" r:id="rId80"/>
    <p:sldId id="262" r:id="rId8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606BA8-A4BA-4029-8925-0292D8EBC6DE}" type="datetimeFigureOut">
              <a:rPr lang="zh-CN" altLang="en-US" smtClean="0"/>
              <a:pPr/>
              <a:t>2017/12/7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17A63-BCCE-4ABC-88B8-6AF75C588097}" type="slidenum">
              <a:rPr lang="zh-CN" altLang="en-US" smtClean="0"/>
              <a:pPr/>
              <a:t>‹#›</a:t>
            </a:fld>
            <a:endParaRPr lang="zh-CN" altLang="en-US"/>
          </a:p>
        </p:txBody>
      </p:sp>
    </p:spTree>
    <p:extLst>
      <p:ext uri="{BB962C8B-B14F-4D97-AF65-F5344CB8AC3E}">
        <p14:creationId xmlns:p14="http://schemas.microsoft.com/office/powerpoint/2010/main" val="144764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p:txBody>
          <a:bodyPr/>
          <a:lstStyle/>
          <a:p>
            <a:pPr>
              <a:defRPr/>
            </a:pPr>
            <a:fld id="{406BD95D-CCCD-49F1-BAB1-9F4F6D798C3C}" type="slidenum">
              <a:rPr lang="zh-CN" altLang="en-US" smtClean="0"/>
              <a:pPr>
                <a:defRPr/>
              </a:pPr>
              <a:t>6</a:t>
            </a:fld>
            <a:endParaRPr lang="en-US" altLang="zh-CN"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事件的发生可能会导致进程状态的改变，进程状态的变化需要重新调度，重新调度可能导致进程切换</a:t>
            </a:r>
          </a:p>
        </p:txBody>
      </p:sp>
    </p:spTree>
    <p:extLst>
      <p:ext uri="{BB962C8B-B14F-4D97-AF65-F5344CB8AC3E}">
        <p14:creationId xmlns:p14="http://schemas.microsoft.com/office/powerpoint/2010/main" val="1507314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SzPct val="80000"/>
              <a:buFont typeface="Wingdings" pitchFamily="2" charset="2"/>
              <a:buChar char="Ø"/>
            </a:pPr>
            <a:r>
              <a:rPr lang="zh-CN" altLang="en-US" dirty="0" smtClean="0">
                <a:solidFill>
                  <a:srgbClr val="006600"/>
                </a:solidFill>
              </a:rPr>
              <a:t> 与时间片大小有关的因素：</a:t>
            </a:r>
          </a:p>
          <a:p>
            <a:pPr eaLnBrk="1" hangingPunct="1">
              <a:buSzPct val="80000"/>
            </a:pPr>
            <a:endParaRPr lang="en-US" altLang="zh-CN" dirty="0" smtClean="0"/>
          </a:p>
          <a:p>
            <a:pPr eaLnBrk="1" hangingPunct="1">
              <a:buSzPct val="80000"/>
            </a:pPr>
            <a:endParaRPr lang="zh-CN" altLang="en-US" dirty="0" smtClean="0"/>
          </a:p>
        </p:txBody>
      </p:sp>
      <p:sp>
        <p:nvSpPr>
          <p:cNvPr id="4" name="灯片编号占位符 3"/>
          <p:cNvSpPr>
            <a:spLocks noGrp="1"/>
          </p:cNvSpPr>
          <p:nvPr>
            <p:ph type="sldNum" sz="quarter" idx="5"/>
          </p:nvPr>
        </p:nvSpPr>
        <p:spPr/>
        <p:txBody>
          <a:bodyPr/>
          <a:lstStyle/>
          <a:p>
            <a:pPr>
              <a:defRPr/>
            </a:pPr>
            <a:fld id="{7149BA6F-B487-41B8-B8BD-5318B1050652}" type="slidenum">
              <a:rPr lang="zh-CN" altLang="en-US" smtClean="0"/>
              <a:pPr>
                <a:defRPr/>
              </a:pPr>
              <a:t>22</a:t>
            </a:fld>
            <a:endParaRPr lang="en-US" altLang="zh-CN"/>
          </a:p>
        </p:txBody>
      </p:sp>
    </p:spTree>
    <p:extLst>
      <p:ext uri="{BB962C8B-B14F-4D97-AF65-F5344CB8AC3E}">
        <p14:creationId xmlns:p14="http://schemas.microsoft.com/office/powerpoint/2010/main" val="596601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835E1CD1-6011-4577-AB00-90554DF2C3B4}" type="slidenum">
              <a:rPr lang="zh-CN" altLang="en-US" smtClean="0"/>
              <a:pPr>
                <a:defRPr/>
              </a:pPr>
              <a:t>24</a:t>
            </a:fld>
            <a:endParaRPr lang="en-US" altLang="zh-CN"/>
          </a:p>
        </p:txBody>
      </p:sp>
    </p:spTree>
    <p:extLst>
      <p:ext uri="{BB962C8B-B14F-4D97-AF65-F5344CB8AC3E}">
        <p14:creationId xmlns:p14="http://schemas.microsoft.com/office/powerpoint/2010/main" val="891501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平均等待时间波动较大</a:t>
            </a:r>
            <a:endParaRPr lang="en-US" altLang="zh-CN" dirty="0" smtClean="0"/>
          </a:p>
          <a:p>
            <a:r>
              <a:rPr lang="en-US" altLang="zh-CN" dirty="0" smtClean="0"/>
              <a:t>CPU</a:t>
            </a:r>
            <a:r>
              <a:rPr lang="zh-CN" altLang="en-US" dirty="0" smtClean="0"/>
              <a:t>密集型进程会导致</a:t>
            </a:r>
            <a:r>
              <a:rPr lang="en-US" altLang="zh-CN" dirty="0" smtClean="0"/>
              <a:t>I/O</a:t>
            </a:r>
            <a:r>
              <a:rPr lang="zh-CN" altLang="en-US" dirty="0" smtClean="0"/>
              <a:t>设备闲置时，</a:t>
            </a:r>
            <a:r>
              <a:rPr lang="en-US" altLang="zh-CN" dirty="0" smtClean="0"/>
              <a:t>I/O</a:t>
            </a:r>
            <a:r>
              <a:rPr lang="zh-CN" altLang="en-US" dirty="0" smtClean="0"/>
              <a:t>密集型进程也等待</a:t>
            </a: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25</a:t>
            </a:fld>
            <a:endParaRPr lang="zh-CN" altLang="en-US"/>
          </a:p>
        </p:txBody>
      </p:sp>
    </p:spTree>
    <p:extLst>
      <p:ext uri="{BB962C8B-B14F-4D97-AF65-F5344CB8AC3E}">
        <p14:creationId xmlns:p14="http://schemas.microsoft.com/office/powerpoint/2010/main" val="3111287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26</a:t>
            </a:fld>
            <a:endParaRPr lang="zh-CN" altLang="en-US"/>
          </a:p>
        </p:txBody>
      </p:sp>
    </p:spTree>
    <p:extLst>
      <p:ext uri="{BB962C8B-B14F-4D97-AF65-F5344CB8AC3E}">
        <p14:creationId xmlns:p14="http://schemas.microsoft.com/office/powerpoint/2010/main" val="1953429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pPr>
            <a:r>
              <a:rPr lang="en-US" altLang="zh-CN" dirty="0" smtClean="0"/>
              <a:t>Lesson</a:t>
            </a:r>
            <a:r>
              <a:rPr lang="zh-CN" altLang="en-US" dirty="0" smtClean="0"/>
              <a:t>：调度算法可以改变周转时间，最小化等待时间可以改善</a:t>
            </a:r>
            <a:r>
              <a:rPr lang="en-US" altLang="zh-CN" dirty="0" smtClean="0"/>
              <a:t>RT</a:t>
            </a:r>
            <a:r>
              <a:rPr lang="zh-CN" altLang="en-US" dirty="0" smtClean="0"/>
              <a:t>和</a:t>
            </a:r>
            <a:r>
              <a:rPr lang="en-US" altLang="zh-CN" dirty="0" smtClean="0"/>
              <a:t>TT</a:t>
            </a: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27</a:t>
            </a:fld>
            <a:endParaRPr lang="zh-CN" altLang="en-US"/>
          </a:p>
        </p:txBody>
      </p:sp>
    </p:spTree>
    <p:extLst>
      <p:ext uri="{BB962C8B-B14F-4D97-AF65-F5344CB8AC3E}">
        <p14:creationId xmlns:p14="http://schemas.microsoft.com/office/powerpoint/2010/main" val="537215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28</a:t>
            </a:fld>
            <a:endParaRPr lang="zh-CN" altLang="en-US"/>
          </a:p>
        </p:txBody>
      </p:sp>
    </p:spTree>
    <p:extLst>
      <p:ext uri="{BB962C8B-B14F-4D97-AF65-F5344CB8AC3E}">
        <p14:creationId xmlns:p14="http://schemas.microsoft.com/office/powerpoint/2010/main" val="2535877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a:r>
              <a:rPr lang="en-US" altLang="zh-CN" dirty="0" smtClean="0"/>
              <a:t>SJF </a:t>
            </a:r>
            <a:r>
              <a:rPr lang="zh-CN" altLang="en-US" dirty="0" smtClean="0"/>
              <a:t>和 </a:t>
            </a:r>
            <a:r>
              <a:rPr lang="en-US" altLang="zh-CN" dirty="0" smtClean="0"/>
              <a:t>SJF-P</a:t>
            </a:r>
            <a:r>
              <a:rPr lang="zh-CN" altLang="en-US" dirty="0" smtClean="0"/>
              <a:t>需要了解系统未来的情况</a:t>
            </a:r>
          </a:p>
          <a:p>
            <a:pPr lvl="1"/>
            <a:r>
              <a:rPr lang="zh-CN" altLang="en-US" dirty="0" smtClean="0"/>
              <a:t>通常情况下了解系统未来的情况非常困难</a:t>
            </a:r>
            <a:endParaRPr lang="en-US" altLang="zh-CN" dirty="0" smtClean="0"/>
          </a:p>
          <a:p>
            <a:pPr lvl="1"/>
            <a:r>
              <a:rPr lang="zh-CN" altLang="en-US" dirty="0" smtClean="0"/>
              <a:t>如何得知一个任务未来需要的时间</a:t>
            </a:r>
            <a:r>
              <a:rPr lang="en-US" altLang="zh-CN" dirty="0" smtClean="0"/>
              <a:t>?</a:t>
            </a:r>
          </a:p>
          <a:p>
            <a:r>
              <a:rPr lang="zh-CN" altLang="en-US" dirty="0" smtClean="0"/>
              <a:t>简单的解决办法：询问用户</a:t>
            </a:r>
          </a:p>
          <a:p>
            <a:r>
              <a:rPr lang="en-US" altLang="zh-CN" dirty="0" smtClean="0"/>
              <a:t>--</a:t>
            </a:r>
            <a:r>
              <a:rPr lang="zh-CN" altLang="en-US" dirty="0" smtClean="0"/>
              <a:t>用户欺骗就杀死相应进程</a:t>
            </a:r>
          </a:p>
          <a:p>
            <a:r>
              <a:rPr lang="en-US" altLang="zh-CN" dirty="0" smtClean="0"/>
              <a:t>--</a:t>
            </a:r>
            <a:r>
              <a:rPr lang="zh-CN" altLang="en-US" dirty="0" smtClean="0"/>
              <a:t>用户不知道怎么办？</a:t>
            </a:r>
            <a:endParaRPr lang="en-US" altLang="zh-CN" dirty="0" smtClean="0"/>
          </a:p>
          <a:p>
            <a:r>
              <a:rPr lang="zh-CN" altLang="en-US" dirty="0" smtClean="0"/>
              <a:t>用历史的执行时间来预估未来的执行时间</a:t>
            </a:r>
          </a:p>
          <a:p>
            <a:endParaRPr lang="zh-CN" altLang="en-US" dirty="0" smtClean="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30</a:t>
            </a:fld>
            <a:endParaRPr lang="zh-CN" altLang="en-US"/>
          </a:p>
        </p:txBody>
      </p:sp>
    </p:spTree>
    <p:extLst>
      <p:ext uri="{BB962C8B-B14F-4D97-AF65-F5344CB8AC3E}">
        <p14:creationId xmlns:p14="http://schemas.microsoft.com/office/powerpoint/2010/main" val="4029275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在短进程优先算法的基础上改进</a:t>
            </a:r>
          </a:p>
          <a:p>
            <a:r>
              <a:rPr lang="zh-CN" altLang="en-US" dirty="0" smtClean="0"/>
              <a:t>不可抢占</a:t>
            </a:r>
          </a:p>
          <a:p>
            <a:r>
              <a:rPr lang="zh-CN" altLang="en-US" dirty="0" smtClean="0"/>
              <a:t>关注进程的等待时间</a:t>
            </a:r>
          </a:p>
          <a:p>
            <a:r>
              <a:rPr lang="zh-CN" altLang="en-US" dirty="0" smtClean="0"/>
              <a:t>防止无限期推迟</a:t>
            </a: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31</a:t>
            </a:fld>
            <a:endParaRPr lang="zh-CN" altLang="en-US"/>
          </a:p>
        </p:txBody>
      </p:sp>
    </p:spTree>
    <p:extLst>
      <p:ext uri="{BB962C8B-B14F-4D97-AF65-F5344CB8AC3E}">
        <p14:creationId xmlns:p14="http://schemas.microsoft.com/office/powerpoint/2010/main" val="711403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2AB986E4-FD82-4761-BDB8-FF82231A1945}" type="slidenum">
              <a:rPr lang="zh-CN" altLang="en-US" smtClean="0"/>
              <a:pPr>
                <a:defRPr/>
              </a:pPr>
              <a:t>32</a:t>
            </a:fld>
            <a:endParaRPr lang="en-US" altLang="zh-CN"/>
          </a:p>
        </p:txBody>
      </p:sp>
    </p:spTree>
    <p:extLst>
      <p:ext uri="{BB962C8B-B14F-4D97-AF65-F5344CB8AC3E}">
        <p14:creationId xmlns:p14="http://schemas.microsoft.com/office/powerpoint/2010/main" val="597695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时间片：分配处理机资源的基本时间单元</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算法思路：时间片结束时，按</a:t>
            </a:r>
            <a:r>
              <a:rPr lang="en-US" altLang="zh-CN" dirty="0" smtClean="0"/>
              <a:t>FCFS</a:t>
            </a:r>
            <a:r>
              <a:rPr lang="zh-CN" altLang="en-US" dirty="0" smtClean="0"/>
              <a:t>算法切换到下一个就绪进程；每隔</a:t>
            </a:r>
            <a:r>
              <a:rPr lang="en-US" altLang="zh-CN" dirty="0" smtClean="0"/>
              <a:t>(n – 1)</a:t>
            </a:r>
            <a:r>
              <a:rPr lang="zh-CN" altLang="en-US" dirty="0" smtClean="0"/>
              <a:t>个时间片进程执行一个时间片</a:t>
            </a:r>
            <a:r>
              <a:rPr lang="en-US" altLang="zh-CN" dirty="0" smtClean="0"/>
              <a:t>q</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33</a:t>
            </a:fld>
            <a:endParaRPr lang="zh-CN" altLang="en-US"/>
          </a:p>
        </p:txBody>
      </p:sp>
    </p:spTree>
    <p:extLst>
      <p:ext uri="{BB962C8B-B14F-4D97-AF65-F5344CB8AC3E}">
        <p14:creationId xmlns:p14="http://schemas.microsoft.com/office/powerpoint/2010/main" val="1048960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p:txBody>
          <a:bodyPr/>
          <a:lstStyle/>
          <a:p>
            <a:pPr>
              <a:defRPr/>
            </a:pPr>
            <a:fld id="{406BD95D-CCCD-49F1-BAB1-9F4F6D798C3C}" type="slidenum">
              <a:rPr lang="zh-CN" altLang="en-US" smtClean="0"/>
              <a:pPr>
                <a:defRPr/>
              </a:pPr>
              <a:t>7</a:t>
            </a:fld>
            <a:endParaRPr lang="en-US" altLang="zh-CN"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进程中断</a:t>
            </a:r>
            <a:r>
              <a:rPr lang="en-US" altLang="zh-CN" dirty="0" smtClean="0"/>
              <a:t>/</a:t>
            </a:r>
            <a:r>
              <a:rPr lang="zh-CN" altLang="en-US" dirty="0" smtClean="0"/>
              <a:t>异常</a:t>
            </a:r>
            <a:r>
              <a:rPr lang="en-US" altLang="zh-CN" dirty="0" smtClean="0"/>
              <a:t>/</a:t>
            </a:r>
            <a:r>
              <a:rPr lang="zh-CN" altLang="en-US" dirty="0" smtClean="0"/>
              <a:t>系统调用返回到用户态时</a:t>
            </a:r>
            <a:endParaRPr lang="en-US" altLang="zh-CN" dirty="0" smtClean="0"/>
          </a:p>
          <a:p>
            <a:pPr eaLnBrk="1" hangingPunct="1"/>
            <a:r>
              <a:rPr lang="zh-CN" altLang="en-US" dirty="0" smtClean="0"/>
              <a:t>或者说</a:t>
            </a:r>
            <a:r>
              <a:rPr lang="zh-CN" altLang="zh-CN" sz="1200" kern="1200" dirty="0" smtClean="0">
                <a:solidFill>
                  <a:schemeClr val="tx1"/>
                </a:solidFill>
                <a:effectLst/>
                <a:latin typeface="+mn-lt"/>
                <a:ea typeface="+mn-ea"/>
                <a:cs typeface="+mn-cs"/>
              </a:rPr>
              <a:t>只要</a:t>
            </a:r>
            <a:r>
              <a:rPr lang="en-US" altLang="zh-CN" sz="1200" kern="1200" dirty="0" smtClean="0">
                <a:solidFill>
                  <a:schemeClr val="tx1"/>
                </a:solidFill>
                <a:effectLst/>
                <a:latin typeface="+mn-lt"/>
                <a:ea typeface="+mn-ea"/>
                <a:cs typeface="+mn-cs"/>
              </a:rPr>
              <a:t>OS</a:t>
            </a:r>
            <a:r>
              <a:rPr lang="zh-CN" altLang="zh-CN" sz="1200" kern="1200" dirty="0" smtClean="0">
                <a:solidFill>
                  <a:schemeClr val="tx1"/>
                </a:solidFill>
                <a:effectLst/>
                <a:latin typeface="+mn-lt"/>
                <a:ea typeface="+mn-ea"/>
                <a:cs typeface="+mn-cs"/>
              </a:rPr>
              <a:t>取得对</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的控制，就可能发生</a:t>
            </a:r>
            <a:r>
              <a:rPr lang="zh-CN" altLang="en-US" sz="1200" kern="1200" dirty="0" smtClean="0">
                <a:solidFill>
                  <a:schemeClr val="tx1"/>
                </a:solidFill>
                <a:effectLst/>
                <a:latin typeface="+mn-lt"/>
                <a:ea typeface="+mn-ea"/>
                <a:cs typeface="+mn-cs"/>
              </a:rPr>
              <a:t>进程切换，就需要重新调度</a:t>
            </a:r>
            <a:endParaRPr lang="zh-CN" altLang="en-US" dirty="0" smtClean="0"/>
          </a:p>
          <a:p>
            <a:pPr eaLnBrk="1" hangingPunct="1"/>
            <a:endParaRPr lang="zh-CN" altLang="en-US" dirty="0" smtClean="0"/>
          </a:p>
        </p:txBody>
      </p:sp>
    </p:spTree>
    <p:extLst>
      <p:ext uri="{BB962C8B-B14F-4D97-AF65-F5344CB8AC3E}">
        <p14:creationId xmlns:p14="http://schemas.microsoft.com/office/powerpoint/2010/main" val="1507314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通常的一个折中方案：</a:t>
            </a:r>
            <a:r>
              <a:rPr lang="en-US" altLang="zh-CN" dirty="0" smtClean="0"/>
              <a:t>10 </a:t>
            </a:r>
            <a:r>
              <a:rPr lang="zh-CN" altLang="en-US" dirty="0" smtClean="0"/>
              <a:t>毫秒 </a:t>
            </a:r>
            <a:r>
              <a:rPr lang="en-US" altLang="zh-CN" dirty="0" smtClean="0"/>
              <a:t>(</a:t>
            </a:r>
            <a:r>
              <a:rPr lang="en-US" altLang="zh-CN" dirty="0" err="1" smtClean="0"/>
              <a:t>ms</a:t>
            </a:r>
            <a:r>
              <a:rPr lang="en-US" altLang="zh-CN" dirty="0" smtClean="0"/>
              <a:t>)</a:t>
            </a:r>
          </a:p>
          <a:p>
            <a:r>
              <a:rPr lang="zh-CN" altLang="en-US" dirty="0" smtClean="0"/>
              <a:t>如果进程切换花费</a:t>
            </a:r>
            <a:r>
              <a:rPr lang="en-US" altLang="zh-CN" dirty="0" smtClean="0"/>
              <a:t>0.1ms</a:t>
            </a:r>
            <a:r>
              <a:rPr lang="zh-CN" altLang="en-US" dirty="0" smtClean="0"/>
              <a:t>，那么使用</a:t>
            </a:r>
            <a:r>
              <a:rPr lang="en-US" altLang="zh-CN" dirty="0" smtClean="0"/>
              <a:t>10ms</a:t>
            </a:r>
            <a:r>
              <a:rPr lang="zh-CN" altLang="en-US" dirty="0" smtClean="0"/>
              <a:t>的时间片轮转算法会浪费</a:t>
            </a:r>
            <a:r>
              <a:rPr lang="en-US" altLang="zh-CN" dirty="0" smtClean="0"/>
              <a:t>1%</a:t>
            </a:r>
            <a:r>
              <a:rPr lang="zh-CN" altLang="en-US" dirty="0" smtClean="0"/>
              <a:t>的处理器时间</a:t>
            </a:r>
          </a:p>
          <a:p>
            <a:endParaRPr lang="en-US" altLang="zh-CN" dirty="0" smtClean="0"/>
          </a:p>
          <a:p>
            <a:r>
              <a:rPr lang="en-US" altLang="zh-CN" dirty="0" smtClean="0"/>
              <a:t>RR</a:t>
            </a:r>
            <a:r>
              <a:rPr lang="zh-CN" altLang="en-US" dirty="0" smtClean="0"/>
              <a:t>算法开销：额外的上下文切换</a:t>
            </a:r>
            <a:endParaRPr lang="en-US" altLang="zh-CN" dirty="0" smtClean="0"/>
          </a:p>
          <a:p>
            <a:r>
              <a:rPr lang="zh-CN" altLang="en-US" dirty="0" smtClean="0"/>
              <a:t>时间片太大：等待时间过长；极限情况退化成</a:t>
            </a:r>
            <a:r>
              <a:rPr lang="en-US" altLang="zh-CN" dirty="0" smtClean="0"/>
              <a:t>FCFS</a:t>
            </a:r>
          </a:p>
          <a:p>
            <a:r>
              <a:rPr lang="zh-CN" altLang="en-US" dirty="0" smtClean="0"/>
              <a:t>时间片太小：反应迅速，但产生大量上下文切换；大量上下文切换开销影响到系统吞吐量</a:t>
            </a:r>
            <a:endParaRPr lang="en-US" altLang="zh-CN" dirty="0" smtClean="0"/>
          </a:p>
          <a:p>
            <a:r>
              <a:rPr lang="zh-CN" altLang="en-US" dirty="0" smtClean="0"/>
              <a:t>时间片长度选择目标：选择一个合适的时间片长度；经验规则：维持上下文切换开销处于</a:t>
            </a:r>
            <a:r>
              <a:rPr lang="en-US" altLang="zh-CN" dirty="0" smtClean="0"/>
              <a:t>1%</a:t>
            </a:r>
            <a:r>
              <a:rPr lang="zh-CN" altLang="en-US" dirty="0" smtClean="0"/>
              <a:t>以内</a:t>
            </a: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35</a:t>
            </a:fld>
            <a:endParaRPr lang="zh-CN" altLang="en-US"/>
          </a:p>
        </p:txBody>
      </p:sp>
    </p:spTree>
    <p:extLst>
      <p:ext uri="{BB962C8B-B14F-4D97-AF65-F5344CB8AC3E}">
        <p14:creationId xmlns:p14="http://schemas.microsoft.com/office/powerpoint/2010/main" val="562435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时间片轮转总是能够取得比先来先服务算法更低的响应时间？</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r>
              <a:rPr lang="en-US" altLang="zh-CN" dirty="0" smtClean="0"/>
              <a:t>RR</a:t>
            </a:r>
            <a:r>
              <a:rPr lang="zh-CN" altLang="en-US" dirty="0" smtClean="0"/>
              <a:t>算法开销：额外的上下文切换</a:t>
            </a:r>
            <a:endParaRPr lang="en-US" altLang="zh-CN" dirty="0" smtClean="0"/>
          </a:p>
          <a:p>
            <a:r>
              <a:rPr lang="zh-CN" altLang="en-US" dirty="0" smtClean="0"/>
              <a:t>时间片太大：等待时间过长；极限情况退化成</a:t>
            </a:r>
            <a:r>
              <a:rPr lang="en-US" altLang="zh-CN" dirty="0" smtClean="0"/>
              <a:t>FCFS</a:t>
            </a:r>
          </a:p>
          <a:p>
            <a:r>
              <a:rPr lang="zh-CN" altLang="en-US" dirty="0" smtClean="0"/>
              <a:t>时间片太小：反应迅速，但产生大量上下文切换；大量上下文切换开销影响到系统吞吐量</a:t>
            </a:r>
            <a:endParaRPr lang="en-US" altLang="zh-CN" dirty="0" smtClean="0"/>
          </a:p>
          <a:p>
            <a:r>
              <a:rPr lang="zh-CN" altLang="en-US" dirty="0" smtClean="0"/>
              <a:t>时间片长度选择目标：选择一个合适的时间片长度；经验规则：维持上下文切换开销处于</a:t>
            </a:r>
            <a:r>
              <a:rPr lang="en-US" altLang="zh-CN" dirty="0" smtClean="0"/>
              <a:t>1%</a:t>
            </a:r>
            <a:r>
              <a:rPr lang="zh-CN" altLang="en-US" dirty="0" smtClean="0"/>
              <a:t>以内</a:t>
            </a: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36</a:t>
            </a:fld>
            <a:endParaRPr lang="zh-CN" altLang="en-US"/>
          </a:p>
        </p:txBody>
      </p:sp>
    </p:spTree>
    <p:extLst>
      <p:ext uri="{BB962C8B-B14F-4D97-AF65-F5344CB8AC3E}">
        <p14:creationId xmlns:p14="http://schemas.microsoft.com/office/powerpoint/2010/main" val="2928643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37</a:t>
            </a:fld>
            <a:endParaRPr lang="zh-CN" altLang="en-US"/>
          </a:p>
        </p:txBody>
      </p:sp>
    </p:spTree>
    <p:extLst>
      <p:ext uri="{BB962C8B-B14F-4D97-AF65-F5344CB8AC3E}">
        <p14:creationId xmlns:p14="http://schemas.microsoft.com/office/powerpoint/2010/main" val="2928643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轮转法的一个缺点是依赖于</a:t>
            </a:r>
            <a:r>
              <a:rPr lang="zh-CN" altLang="en-US" sz="1200" kern="1200" dirty="0" smtClean="0">
                <a:solidFill>
                  <a:schemeClr val="tx1"/>
                </a:solidFill>
                <a:effectLst/>
                <a:latin typeface="+mn-lt"/>
                <a:ea typeface="+mn-ea"/>
                <a:cs typeface="+mn-cs"/>
              </a:rPr>
              <a:t>进程的行为：</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型进程和</a:t>
            </a:r>
            <a:r>
              <a:rPr lang="en-US" altLang="zh-CN" sz="1200" kern="1200" dirty="0" smtClean="0">
                <a:solidFill>
                  <a:schemeClr val="tx1"/>
                </a:solidFill>
                <a:effectLst/>
                <a:latin typeface="+mn-lt"/>
                <a:ea typeface="+mn-ea"/>
                <a:cs typeface="+mn-cs"/>
              </a:rPr>
              <a:t>I/O</a:t>
            </a:r>
            <a:r>
              <a:rPr lang="zh-CN" altLang="zh-CN" sz="1200" kern="1200" dirty="0" smtClean="0">
                <a:solidFill>
                  <a:schemeClr val="tx1"/>
                </a:solidFill>
                <a:effectLst/>
                <a:latin typeface="+mn-lt"/>
                <a:ea typeface="+mn-ea"/>
                <a:cs typeface="+mn-cs"/>
              </a:rPr>
              <a:t>型。</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通常，</a:t>
            </a:r>
            <a:r>
              <a:rPr lang="en-US" altLang="zh-CN" sz="1200" kern="1200" dirty="0" smtClean="0">
                <a:solidFill>
                  <a:schemeClr val="tx1"/>
                </a:solidFill>
                <a:effectLst/>
                <a:latin typeface="+mn-lt"/>
                <a:ea typeface="+mn-ea"/>
                <a:cs typeface="+mn-cs"/>
              </a:rPr>
              <a:t>I/O</a:t>
            </a:r>
            <a:r>
              <a:rPr lang="zh-CN" altLang="zh-CN" sz="1200" kern="1200" dirty="0" smtClean="0">
                <a:solidFill>
                  <a:schemeClr val="tx1"/>
                </a:solidFill>
                <a:effectLst/>
                <a:latin typeface="+mn-lt"/>
                <a:ea typeface="+mn-ea"/>
                <a:cs typeface="+mn-cs"/>
              </a:rPr>
              <a:t>型的进程比</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型进程使用处理器的时间（花费在</a:t>
            </a:r>
            <a:r>
              <a:rPr lang="en-US" altLang="zh-CN" sz="1200" kern="1200" dirty="0" smtClean="0">
                <a:solidFill>
                  <a:schemeClr val="tx1"/>
                </a:solidFill>
                <a:effectLst/>
                <a:latin typeface="+mn-lt"/>
                <a:ea typeface="+mn-ea"/>
                <a:cs typeface="+mn-cs"/>
              </a:rPr>
              <a:t>I/O</a:t>
            </a:r>
            <a:r>
              <a:rPr lang="zh-CN" altLang="zh-CN" sz="1200" kern="1200" dirty="0" smtClean="0">
                <a:solidFill>
                  <a:schemeClr val="tx1"/>
                </a:solidFill>
                <a:effectLst/>
                <a:latin typeface="+mn-lt"/>
                <a:ea typeface="+mn-ea"/>
                <a:cs typeface="+mn-cs"/>
              </a:rPr>
              <a:t>操作之间的执行时间）短。如果既有</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型的进程又有</a:t>
            </a:r>
            <a:r>
              <a:rPr lang="en-US" altLang="zh-CN" sz="1200" kern="1200" dirty="0" smtClean="0">
                <a:solidFill>
                  <a:schemeClr val="tx1"/>
                </a:solidFill>
                <a:effectLst/>
                <a:latin typeface="+mn-lt"/>
                <a:ea typeface="+mn-ea"/>
                <a:cs typeface="+mn-cs"/>
              </a:rPr>
              <a:t>I/O</a:t>
            </a:r>
            <a:r>
              <a:rPr lang="zh-CN" altLang="zh-CN" sz="1200" kern="1200" dirty="0" smtClean="0">
                <a:solidFill>
                  <a:schemeClr val="tx1"/>
                </a:solidFill>
                <a:effectLst/>
                <a:latin typeface="+mn-lt"/>
                <a:ea typeface="+mn-ea"/>
                <a:cs typeface="+mn-cs"/>
              </a:rPr>
              <a:t>型的进程，就有可能发生如下情况：</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I/O</a:t>
            </a:r>
            <a:r>
              <a:rPr lang="zh-CN" altLang="zh-CN" sz="1200" kern="1200" dirty="0" smtClean="0">
                <a:solidFill>
                  <a:schemeClr val="tx1"/>
                </a:solidFill>
                <a:effectLst/>
                <a:latin typeface="+mn-lt"/>
                <a:ea typeface="+mn-ea"/>
                <a:cs typeface="+mn-cs"/>
              </a:rPr>
              <a:t>型进程只使用</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很短的一段时间，然后因为</a:t>
            </a:r>
            <a:r>
              <a:rPr lang="en-US" altLang="zh-CN" sz="1200" kern="1200" dirty="0" smtClean="0">
                <a:solidFill>
                  <a:schemeClr val="tx1"/>
                </a:solidFill>
                <a:effectLst/>
                <a:latin typeface="+mn-lt"/>
                <a:ea typeface="+mn-ea"/>
                <a:cs typeface="+mn-cs"/>
              </a:rPr>
              <a:t>I/O</a:t>
            </a:r>
            <a:r>
              <a:rPr lang="zh-CN" altLang="zh-CN" sz="1200" kern="1200" dirty="0" smtClean="0">
                <a:solidFill>
                  <a:schemeClr val="tx1"/>
                </a:solidFill>
                <a:effectLst/>
                <a:latin typeface="+mn-lt"/>
                <a:ea typeface="+mn-ea"/>
                <a:cs typeface="+mn-cs"/>
              </a:rPr>
              <a:t>而被阻塞，等待</a:t>
            </a:r>
            <a:r>
              <a:rPr lang="en-US" altLang="zh-CN" sz="1200" kern="1200" dirty="0" smtClean="0">
                <a:solidFill>
                  <a:schemeClr val="tx1"/>
                </a:solidFill>
                <a:effectLst/>
                <a:latin typeface="+mn-lt"/>
                <a:ea typeface="+mn-ea"/>
                <a:cs typeface="+mn-cs"/>
              </a:rPr>
              <a:t>I/O</a:t>
            </a:r>
            <a:r>
              <a:rPr lang="zh-CN" altLang="zh-CN" sz="1200" kern="1200" dirty="0" smtClean="0">
                <a:solidFill>
                  <a:schemeClr val="tx1"/>
                </a:solidFill>
                <a:effectLst/>
                <a:latin typeface="+mn-lt"/>
                <a:ea typeface="+mn-ea"/>
                <a:cs typeface="+mn-cs"/>
              </a:rPr>
              <a:t>操作的完成，然后加入到就绪队列；</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另一方面，</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型的进程在执行过程中通常使用一个完整的时间片并立即返回到就绪队列中。因此，</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型的进程不公平地使用了大部分</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时间，从而导致</a:t>
            </a:r>
            <a:r>
              <a:rPr lang="en-US" altLang="zh-CN" sz="1200" kern="1200" dirty="0" smtClean="0">
                <a:solidFill>
                  <a:schemeClr val="tx1"/>
                </a:solidFill>
                <a:effectLst/>
                <a:latin typeface="+mn-lt"/>
                <a:ea typeface="+mn-ea"/>
                <a:cs typeface="+mn-cs"/>
              </a:rPr>
              <a:t>I/O</a:t>
            </a:r>
            <a:r>
              <a:rPr lang="zh-CN" altLang="zh-CN" sz="1200" kern="1200" dirty="0" smtClean="0">
                <a:solidFill>
                  <a:schemeClr val="tx1"/>
                </a:solidFill>
                <a:effectLst/>
                <a:latin typeface="+mn-lt"/>
                <a:ea typeface="+mn-ea"/>
                <a:cs typeface="+mn-cs"/>
              </a:rPr>
              <a:t>型的进程性能降低，使用</a:t>
            </a:r>
            <a:r>
              <a:rPr lang="en-US" altLang="zh-CN" sz="1200" kern="1200" dirty="0" smtClean="0">
                <a:solidFill>
                  <a:schemeClr val="tx1"/>
                </a:solidFill>
                <a:effectLst/>
                <a:latin typeface="+mn-lt"/>
                <a:ea typeface="+mn-ea"/>
                <a:cs typeface="+mn-cs"/>
              </a:rPr>
              <a:t>I/O</a:t>
            </a:r>
            <a:r>
              <a:rPr lang="zh-CN" altLang="zh-CN" sz="1200" kern="1200" dirty="0" smtClean="0">
                <a:solidFill>
                  <a:schemeClr val="tx1"/>
                </a:solidFill>
                <a:effectLst/>
                <a:latin typeface="+mn-lt"/>
                <a:ea typeface="+mn-ea"/>
                <a:cs typeface="+mn-cs"/>
              </a:rPr>
              <a:t>设备低效，响应时间的变化大。</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HALD91</a:t>
            </a:r>
            <a:r>
              <a:rPr lang="zh-CN" altLang="zh-CN" sz="1200" kern="1200" dirty="0" smtClean="0">
                <a:solidFill>
                  <a:schemeClr val="tx1"/>
                </a:solidFill>
                <a:effectLst/>
                <a:latin typeface="+mn-lt"/>
                <a:ea typeface="+mn-ea"/>
                <a:cs typeface="+mn-cs"/>
              </a:rPr>
              <a:t>］提出了一种改进的轮转法，称作虚拟轮转法（</a:t>
            </a:r>
            <a:r>
              <a:rPr lang="en-US" altLang="zh-CN" sz="1200" kern="1200" dirty="0" smtClean="0">
                <a:solidFill>
                  <a:schemeClr val="tx1"/>
                </a:solidFill>
                <a:effectLst/>
                <a:latin typeface="+mn-lt"/>
                <a:ea typeface="+mn-ea"/>
                <a:cs typeface="+mn-cs"/>
              </a:rPr>
              <a:t>Virtual Round Robin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VRR</a:t>
            </a:r>
            <a:r>
              <a:rPr lang="zh-CN" altLang="zh-CN" sz="1200" kern="1200" dirty="0" smtClean="0">
                <a:solidFill>
                  <a:schemeClr val="tx1"/>
                </a:solidFill>
                <a:effectLst/>
                <a:latin typeface="+mn-lt"/>
                <a:ea typeface="+mn-ea"/>
                <a:cs typeface="+mn-cs"/>
              </a:rPr>
              <a:t>），可以避免这种不公平性。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图</a:t>
            </a:r>
            <a:r>
              <a:rPr lang="zh-CN" altLang="en-US" sz="1200" kern="1200" dirty="0" smtClean="0">
                <a:solidFill>
                  <a:schemeClr val="tx1"/>
                </a:solidFill>
                <a:effectLst/>
                <a:latin typeface="+mn-lt"/>
                <a:ea typeface="+mn-ea"/>
                <a:cs typeface="+mn-cs"/>
              </a:rPr>
              <a:t>中</a:t>
            </a:r>
            <a:r>
              <a:rPr lang="zh-CN" altLang="zh-CN" sz="1200" kern="1200" dirty="0" smtClean="0">
                <a:solidFill>
                  <a:schemeClr val="tx1"/>
                </a:solidFill>
                <a:effectLst/>
                <a:latin typeface="+mn-lt"/>
                <a:ea typeface="+mn-ea"/>
                <a:cs typeface="+mn-cs"/>
              </a:rPr>
              <a:t>描述了这种方法</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新进程到达并加入就绪队列，是基于</a:t>
            </a:r>
            <a:r>
              <a:rPr lang="en-US" altLang="zh-CN" sz="1200" kern="1200" dirty="0" smtClean="0">
                <a:solidFill>
                  <a:schemeClr val="tx1"/>
                </a:solidFill>
                <a:effectLst/>
                <a:latin typeface="+mn-lt"/>
                <a:ea typeface="+mn-ea"/>
                <a:cs typeface="+mn-cs"/>
              </a:rPr>
              <a:t>FCFS</a:t>
            </a:r>
            <a:r>
              <a:rPr lang="zh-CN" altLang="zh-CN" sz="1200" kern="1200" dirty="0" smtClean="0">
                <a:solidFill>
                  <a:schemeClr val="tx1"/>
                </a:solidFill>
                <a:effectLst/>
                <a:latin typeface="+mn-lt"/>
                <a:ea typeface="+mn-ea"/>
                <a:cs typeface="+mn-cs"/>
              </a:rPr>
              <a:t>管理的。当一个正在运行进程的时间片用完了，它返回到就绪队列。当一个进程为</a:t>
            </a:r>
            <a:r>
              <a:rPr lang="en-US" altLang="zh-CN" sz="1200" kern="1200" dirty="0" smtClean="0">
                <a:solidFill>
                  <a:schemeClr val="tx1"/>
                </a:solidFill>
                <a:effectLst/>
                <a:latin typeface="+mn-lt"/>
                <a:ea typeface="+mn-ea"/>
                <a:cs typeface="+mn-cs"/>
              </a:rPr>
              <a:t>I/O</a:t>
            </a:r>
            <a:r>
              <a:rPr lang="zh-CN" altLang="zh-CN" sz="1200" kern="1200" dirty="0" smtClean="0">
                <a:solidFill>
                  <a:schemeClr val="tx1"/>
                </a:solidFill>
                <a:effectLst/>
                <a:latin typeface="+mn-lt"/>
                <a:ea typeface="+mn-ea"/>
                <a:cs typeface="+mn-cs"/>
              </a:rPr>
              <a:t>而被阻塞时，它</a:t>
            </a:r>
            <a:r>
              <a:rPr lang="zh-CN" altLang="en-US" sz="1200" kern="1200" dirty="0" smtClean="0">
                <a:solidFill>
                  <a:schemeClr val="tx1"/>
                </a:solidFill>
                <a:effectLst/>
                <a:latin typeface="+mn-lt"/>
                <a:ea typeface="+mn-ea"/>
                <a:cs typeface="+mn-cs"/>
              </a:rPr>
              <a:t>进入</a:t>
            </a:r>
            <a:r>
              <a:rPr lang="en-US" altLang="zh-CN" sz="1200" kern="1200" dirty="0" smtClean="0">
                <a:solidFill>
                  <a:schemeClr val="tx1"/>
                </a:solidFill>
                <a:effectLst/>
                <a:latin typeface="+mn-lt"/>
                <a:ea typeface="+mn-ea"/>
                <a:cs typeface="+mn-cs"/>
              </a:rPr>
              <a:t>I/O</a:t>
            </a:r>
            <a:r>
              <a:rPr lang="zh-CN" altLang="zh-CN" sz="1200" kern="1200" dirty="0" smtClean="0">
                <a:solidFill>
                  <a:schemeClr val="tx1"/>
                </a:solidFill>
                <a:effectLst/>
                <a:latin typeface="+mn-lt"/>
                <a:ea typeface="+mn-ea"/>
                <a:cs typeface="+mn-cs"/>
              </a:rPr>
              <a:t>队列。到此为止，一切都没有什么不同之处。它的新特点是解除了</a:t>
            </a:r>
            <a:r>
              <a:rPr lang="en-US" altLang="zh-CN" sz="1200" kern="1200" dirty="0" smtClean="0">
                <a:solidFill>
                  <a:schemeClr val="tx1"/>
                </a:solidFill>
                <a:effectLst/>
                <a:latin typeface="+mn-lt"/>
                <a:ea typeface="+mn-ea"/>
                <a:cs typeface="+mn-cs"/>
              </a:rPr>
              <a:t>I/O</a:t>
            </a:r>
            <a:r>
              <a:rPr lang="zh-CN" altLang="zh-CN" sz="1200" kern="1200" dirty="0" smtClean="0">
                <a:solidFill>
                  <a:schemeClr val="tx1"/>
                </a:solidFill>
                <a:effectLst/>
                <a:latin typeface="+mn-lt"/>
                <a:ea typeface="+mn-ea"/>
                <a:cs typeface="+mn-cs"/>
              </a:rPr>
              <a:t>阻塞的进程都被转移到一个辅助队列中。当进行一次调度决策时，辅助队列中的进程优先于就绪队列中的进程。当一个进程从辅助队列中调度时，它的运行时间不会长于基本时间段减去它上一次从就绪队列中被选择运行的总时间。</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作者给出的性能研究表明，这种方法在公平性方面确实优于轮转法。</a:t>
            </a: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39</a:t>
            </a:fld>
            <a:endParaRPr lang="zh-CN" altLang="en-US"/>
          </a:p>
        </p:txBody>
      </p:sp>
    </p:spTree>
    <p:extLst>
      <p:ext uri="{BB962C8B-B14F-4D97-AF65-F5344CB8AC3E}">
        <p14:creationId xmlns:p14="http://schemas.microsoft.com/office/powerpoint/2010/main" val="20213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操作系统中出现高优先级进程长时间等待低优先级进程所占用资源的现象</a:t>
            </a:r>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45</a:t>
            </a:fld>
            <a:endParaRPr lang="zh-CN" altLang="en-US"/>
          </a:p>
        </p:txBody>
      </p:sp>
    </p:spTree>
    <p:extLst>
      <p:ext uri="{BB962C8B-B14F-4D97-AF65-F5344CB8AC3E}">
        <p14:creationId xmlns:p14="http://schemas.microsoft.com/office/powerpoint/2010/main" val="2576499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优先级继承</a:t>
            </a:r>
          </a:p>
          <a:p>
            <a:r>
              <a:rPr lang="zh-CN" altLang="en-US" dirty="0" smtClean="0"/>
              <a:t>占用资源的低优先级进程继承申请资源的高优先级进程的优先级（只在占有资源的低优先级进程被阻塞时</a:t>
            </a:r>
            <a:r>
              <a:rPr lang="en-US" altLang="zh-CN" dirty="0" smtClean="0"/>
              <a:t>,</a:t>
            </a:r>
            <a:r>
              <a:rPr lang="zh-CN" altLang="en-US" dirty="0" smtClean="0"/>
              <a:t>才提高占有资源进程的优先级）</a:t>
            </a:r>
            <a:endParaRPr lang="en-US" altLang="zh-CN" dirty="0" smtClean="0"/>
          </a:p>
          <a:p>
            <a:endParaRPr lang="en-US" altLang="zh-CN" dirty="0" smtClean="0"/>
          </a:p>
          <a:p>
            <a:r>
              <a:rPr lang="zh-CN" altLang="en-US" dirty="0" smtClean="0"/>
              <a:t>占用资源进程的优先级和所有可能申请该资源的进程的最高优先级相同：</a:t>
            </a:r>
          </a:p>
          <a:p>
            <a:r>
              <a:rPr lang="zh-CN" altLang="en-US" dirty="0" smtClean="0"/>
              <a:t>不管是否发生等待</a:t>
            </a:r>
            <a:r>
              <a:rPr lang="en-US" altLang="zh-CN" dirty="0" smtClean="0"/>
              <a:t>,</a:t>
            </a:r>
            <a:r>
              <a:rPr lang="zh-CN" altLang="en-US" dirty="0" smtClean="0"/>
              <a:t>都提升占用资源进程的优先级</a:t>
            </a:r>
          </a:p>
          <a:p>
            <a:r>
              <a:rPr lang="zh-CN" altLang="en-US" dirty="0" smtClean="0"/>
              <a:t>优先级高于系统中所有被锁定的资源的优先级上限，任务执行临界区时就不会被阻塞</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46</a:t>
            </a:fld>
            <a:endParaRPr lang="zh-CN" altLang="en-US"/>
          </a:p>
        </p:txBody>
      </p:sp>
    </p:spTree>
    <p:extLst>
      <p:ext uri="{BB962C8B-B14F-4D97-AF65-F5344CB8AC3E}">
        <p14:creationId xmlns:p14="http://schemas.microsoft.com/office/powerpoint/2010/main" val="3800833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可以每个队列都有一定的时间片，可用于调度队列内的进程（前台</a:t>
            </a:r>
            <a:r>
              <a:rPr lang="en-US" altLang="zh-CN" dirty="0" smtClean="0"/>
              <a:t>80%RR</a:t>
            </a:r>
            <a:r>
              <a:rPr lang="zh-CN" altLang="en-US" dirty="0" smtClean="0"/>
              <a:t>，后台</a:t>
            </a:r>
            <a:r>
              <a:rPr lang="en-US" altLang="zh-CN" dirty="0" smtClean="0"/>
              <a:t>20%FCFS</a:t>
            </a:r>
            <a:r>
              <a:rPr lang="zh-CN" altLang="en-US" dirty="0" smtClean="0"/>
              <a:t>）</a:t>
            </a:r>
            <a:endParaRPr lang="en-US" altLang="zh-CN" dirty="0" smtClean="0"/>
          </a:p>
          <a:p>
            <a:r>
              <a:rPr lang="zh-CN" altLang="en-US" dirty="0" smtClean="0"/>
              <a:t>队列之间的调度、队列内部的调度</a:t>
            </a:r>
            <a:endParaRPr lang="en-US" altLang="zh-CN" dirty="0" smtClean="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47</a:t>
            </a:fld>
            <a:endParaRPr lang="zh-CN" altLang="en-US"/>
          </a:p>
        </p:txBody>
      </p:sp>
    </p:spTree>
    <p:extLst>
      <p:ext uri="{BB962C8B-B14F-4D97-AF65-F5344CB8AC3E}">
        <p14:creationId xmlns:p14="http://schemas.microsoft.com/office/powerpoint/2010/main" val="4116604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调度策略通常是综合考虑各种因素的</a:t>
            </a: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48</a:t>
            </a:fld>
            <a:endParaRPr lang="zh-CN" altLang="en-US"/>
          </a:p>
        </p:txBody>
      </p:sp>
    </p:spTree>
    <p:extLst>
      <p:ext uri="{BB962C8B-B14F-4D97-AF65-F5344CB8AC3E}">
        <p14:creationId xmlns:p14="http://schemas.microsoft.com/office/powerpoint/2010/main" val="37212410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就绪队列设置多个，第一级队列优先级最高，依次从高到低</a:t>
            </a:r>
            <a:endParaRPr lang="en-US" altLang="zh-CN" dirty="0" smtClean="0"/>
          </a:p>
          <a:p>
            <a:r>
              <a:rPr lang="zh-CN" altLang="en-US" dirty="0" smtClean="0"/>
              <a:t>系统给不同就绪队列分配长度不同的时间片，第一级</a:t>
            </a:r>
            <a:r>
              <a:rPr lang="en-US" altLang="zh-CN" dirty="0" smtClean="0"/>
              <a:t>1</a:t>
            </a:r>
            <a:r>
              <a:rPr lang="zh-CN" altLang="en-US" dirty="0" smtClean="0"/>
              <a:t>个单位，第二级</a:t>
            </a:r>
            <a:r>
              <a:rPr lang="en-US" altLang="zh-CN" dirty="0" smtClean="0"/>
              <a:t>2</a:t>
            </a:r>
            <a:r>
              <a:rPr lang="zh-CN" altLang="en-US" dirty="0" smtClean="0"/>
              <a:t>倍，第三级</a:t>
            </a:r>
            <a:r>
              <a:rPr lang="en-US" altLang="zh-CN" dirty="0" smtClean="0"/>
              <a:t>4</a:t>
            </a:r>
            <a:r>
              <a:rPr lang="zh-CN" altLang="en-US" dirty="0" smtClean="0"/>
              <a:t>倍，等等</a:t>
            </a:r>
            <a:endParaRPr lang="en-US" altLang="zh-CN" dirty="0" smtClean="0"/>
          </a:p>
          <a:p>
            <a:r>
              <a:rPr lang="zh-CN" altLang="en-US" dirty="0" smtClean="0"/>
              <a:t>调度程序由高到低，依次从就绪队列中选择进程</a:t>
            </a:r>
            <a:endParaRPr lang="en-US" altLang="zh-CN" dirty="0" smtClean="0"/>
          </a:p>
          <a:p>
            <a:r>
              <a:rPr lang="zh-CN" altLang="en-US" dirty="0" smtClean="0"/>
              <a:t>新创建的进程总是进入第一级队列</a:t>
            </a:r>
            <a:endParaRPr lang="en-US" altLang="zh-CN" dirty="0" smtClean="0"/>
          </a:p>
          <a:p>
            <a:endParaRPr lang="en-US" altLang="zh-CN" dirty="0" smtClean="0"/>
          </a:p>
          <a:p>
            <a:r>
              <a:rPr lang="en-US" altLang="zh-CN" dirty="0" smtClean="0"/>
              <a:t>MLFQ</a:t>
            </a:r>
            <a:r>
              <a:rPr lang="zh-CN" altLang="en-US" dirty="0" smtClean="0"/>
              <a:t>算法的特征：</a:t>
            </a:r>
            <a:endParaRPr lang="en-US" altLang="zh-CN" dirty="0" smtClean="0"/>
          </a:p>
          <a:p>
            <a:r>
              <a:rPr lang="en-US" altLang="zh-CN" dirty="0" smtClean="0"/>
              <a:t>CPU</a:t>
            </a:r>
            <a:r>
              <a:rPr lang="zh-CN" altLang="en-US" smtClean="0"/>
              <a:t>密集型进程的优先级下降很快</a:t>
            </a:r>
          </a:p>
          <a:p>
            <a:r>
              <a:rPr lang="en-US" altLang="zh-CN" smtClean="0"/>
              <a:t>I/O</a:t>
            </a:r>
            <a:r>
              <a:rPr lang="zh-CN" altLang="en-US" dirty="0" smtClean="0"/>
              <a:t>密集型进程停留在高优先级</a:t>
            </a: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49</a:t>
            </a:fld>
            <a:endParaRPr lang="zh-CN" altLang="en-US"/>
          </a:p>
        </p:txBody>
      </p:sp>
    </p:spTree>
    <p:extLst>
      <p:ext uri="{BB962C8B-B14F-4D97-AF65-F5344CB8AC3E}">
        <p14:creationId xmlns:p14="http://schemas.microsoft.com/office/powerpoint/2010/main" val="2384939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p:txBody>
          <a:bodyPr/>
          <a:lstStyle/>
          <a:p>
            <a:pPr>
              <a:defRPr/>
            </a:pPr>
            <a:fld id="{9F4A063F-46C9-41D8-B64F-085706653075}" type="slidenum">
              <a:rPr lang="zh-CN" altLang="en-US" smtClean="0"/>
              <a:pPr>
                <a:defRPr/>
              </a:pPr>
              <a:t>55</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957191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事件的发生可能会导致进程状态的改变，进程状态的变化需要重新调度，重新调度可能导致进程切换</a:t>
            </a: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8</a:t>
            </a:fld>
            <a:endParaRPr lang="zh-CN" altLang="en-US"/>
          </a:p>
        </p:txBody>
      </p:sp>
    </p:spTree>
    <p:extLst>
      <p:ext uri="{BB962C8B-B14F-4D97-AF65-F5344CB8AC3E}">
        <p14:creationId xmlns:p14="http://schemas.microsoft.com/office/powerpoint/2010/main" val="42489601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p:txBody>
          <a:bodyPr/>
          <a:lstStyle/>
          <a:p>
            <a:pPr>
              <a:defRPr/>
            </a:pPr>
            <a:fld id="{25351BB4-C247-432F-97D6-BEE68322CD61}" type="slidenum">
              <a:rPr lang="zh-CN" altLang="en-US" smtClean="0"/>
              <a:pPr>
                <a:defRPr/>
              </a:pPr>
              <a:t>56</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739886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p:txBody>
          <a:bodyPr/>
          <a:lstStyle/>
          <a:p>
            <a:pPr>
              <a:defRPr/>
            </a:pPr>
            <a:fld id="{952D5809-9529-4C91-AB7B-8BDA50F429CF}" type="slidenum">
              <a:rPr lang="zh-CN" altLang="en-US" smtClean="0"/>
              <a:pPr>
                <a:defRPr/>
              </a:pPr>
              <a:t>57</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261480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p:txBody>
          <a:bodyPr/>
          <a:lstStyle/>
          <a:p>
            <a:pPr>
              <a:defRPr/>
            </a:pPr>
            <a:fld id="{AA9C6ED5-0BAB-4013-B23D-8EEF8246A759}" type="slidenum">
              <a:rPr lang="zh-CN" altLang="en-US" smtClean="0"/>
              <a:pPr>
                <a:defRPr/>
              </a:pPr>
              <a:t>58</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31767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p:txBody>
          <a:bodyPr/>
          <a:lstStyle/>
          <a:p>
            <a:pPr>
              <a:defRPr/>
            </a:pPr>
            <a:fld id="{A80F4251-7EE1-4B50-8258-27938E5520A9}" type="slidenum">
              <a:rPr lang="zh-CN" altLang="en-US" smtClean="0"/>
              <a:pPr>
                <a:defRPr/>
              </a:pPr>
              <a:t>59</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sz="1200" b="0" dirty="0" smtClean="0"/>
              <a:t>Quantum</a:t>
            </a:r>
            <a:r>
              <a:rPr kumimoji="1" lang="zh-CN" altLang="en-US" sz="1200" b="0" dirty="0" smtClean="0"/>
              <a:t>记录了该线程的当前配额中还剩下多少时间单位，一次时钟中断减</a:t>
            </a:r>
            <a:r>
              <a:rPr kumimoji="1" lang="en-US" altLang="zh-CN" sz="1200" b="0" dirty="0" smtClean="0"/>
              <a:t>3</a:t>
            </a:r>
            <a:r>
              <a:rPr kumimoji="1" lang="zh-CN" altLang="en-US" sz="1200" b="0" dirty="0" smtClean="0"/>
              <a:t>，一个线程从等待状态醒来减</a:t>
            </a:r>
            <a:r>
              <a:rPr kumimoji="1" lang="en-US" altLang="zh-CN" sz="1200" b="0" smtClean="0"/>
              <a:t>1</a:t>
            </a:r>
            <a:endParaRPr kumimoji="1" lang="en-US" altLang="zh-CN" sz="1200" b="0" dirty="0" smtClean="0"/>
          </a:p>
          <a:p>
            <a:pPr eaLnBrk="1" hangingPunct="1"/>
            <a:r>
              <a:rPr kumimoji="1" lang="en-US" altLang="zh-CN" sz="1200" b="0" dirty="0" err="1" smtClean="0"/>
              <a:t>QuantumReset</a:t>
            </a:r>
            <a:r>
              <a:rPr kumimoji="1" lang="zh-CN" altLang="en-US" sz="1200" b="0" dirty="0" smtClean="0"/>
              <a:t>记录了该线程的配额重置值，一个完成配额的时间单位</a:t>
            </a:r>
            <a:endParaRPr kumimoji="1" lang="en-US" altLang="zh-CN" sz="1200" b="0" dirty="0" smtClean="0"/>
          </a:p>
          <a:p>
            <a:pPr eaLnBrk="1" hangingPunct="1"/>
            <a:r>
              <a:rPr kumimoji="1" lang="en-US" altLang="zh-CN" sz="1200" b="0" dirty="0" err="1" smtClean="0"/>
              <a:t>QuantumReset</a:t>
            </a:r>
            <a:r>
              <a:rPr kumimoji="1" lang="zh-CN" altLang="en-US" sz="1200" b="0" dirty="0" smtClean="0"/>
              <a:t>的值继承自进程对象，</a:t>
            </a:r>
            <a:r>
              <a:rPr kumimoji="1" lang="en-US" altLang="zh-CN" sz="1200" b="0" dirty="0" smtClean="0"/>
              <a:t>6</a:t>
            </a:r>
            <a:r>
              <a:rPr kumimoji="1" lang="zh-CN" altLang="en-US" sz="1200" b="0" dirty="0" smtClean="0"/>
              <a:t>个单位或</a:t>
            </a:r>
            <a:r>
              <a:rPr kumimoji="1" lang="en-US" altLang="zh-CN" sz="1200" b="0" dirty="0" smtClean="0"/>
              <a:t>36</a:t>
            </a:r>
            <a:r>
              <a:rPr kumimoji="1" lang="zh-CN" altLang="en-US" sz="1200" b="0" dirty="0" smtClean="0"/>
              <a:t>个单位（服务器）</a:t>
            </a:r>
            <a:endParaRPr lang="zh-CN" altLang="en-US" b="0" dirty="0" smtClean="0"/>
          </a:p>
        </p:txBody>
      </p:sp>
    </p:spTree>
    <p:extLst>
      <p:ext uri="{BB962C8B-B14F-4D97-AF65-F5344CB8AC3E}">
        <p14:creationId xmlns:p14="http://schemas.microsoft.com/office/powerpoint/2010/main" val="280881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p:txBody>
          <a:bodyPr/>
          <a:lstStyle/>
          <a:p>
            <a:pPr>
              <a:defRPr/>
            </a:pPr>
            <a:fld id="{1A5DCE81-94DF-4032-8312-F704E8A403FB}" type="slidenum">
              <a:rPr lang="zh-CN" altLang="en-US" smtClean="0"/>
              <a:pPr>
                <a:defRPr/>
              </a:pPr>
              <a:t>60</a:t>
            </a:fld>
            <a:endParaRPr lang="en-US" altLang="zh-CN"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b="1" dirty="0" smtClean="0">
                <a:solidFill>
                  <a:srgbClr val="0000CC"/>
                </a:solidFill>
                <a:latin typeface="Times New Roman" pitchFamily="18" charset="0"/>
              </a:rPr>
              <a:t>为了提高调度速度，</a:t>
            </a:r>
            <a:r>
              <a:rPr kumimoji="1" lang="en-US" altLang="zh-CN" sz="1200" b="1" dirty="0" smtClean="0">
                <a:solidFill>
                  <a:srgbClr val="0000CC"/>
                </a:solidFill>
                <a:latin typeface="Times New Roman" pitchFamily="18" charset="0"/>
              </a:rPr>
              <a:t>Windows</a:t>
            </a:r>
            <a:r>
              <a:rPr kumimoji="1" lang="zh-CN" altLang="en-US" sz="1200" b="1" dirty="0" smtClean="0">
                <a:solidFill>
                  <a:srgbClr val="0000CC"/>
                </a:solidFill>
                <a:latin typeface="Times New Roman" pitchFamily="18" charset="0"/>
              </a:rPr>
              <a:t>维护了一个称为就绪位图</a:t>
            </a:r>
            <a:r>
              <a:rPr kumimoji="1" lang="en-US" altLang="zh-CN" sz="1200" b="1" dirty="0" smtClean="0">
                <a:solidFill>
                  <a:srgbClr val="0000CC"/>
                </a:solidFill>
                <a:latin typeface="Times New Roman" pitchFamily="18" charset="0"/>
              </a:rPr>
              <a:t>(</a:t>
            </a:r>
            <a:r>
              <a:rPr kumimoji="1" lang="en-US" altLang="zh-CN" sz="1200" b="1" dirty="0" err="1" smtClean="0">
                <a:solidFill>
                  <a:srgbClr val="0000CC"/>
                </a:solidFill>
                <a:latin typeface="Times New Roman" pitchFamily="18" charset="0"/>
              </a:rPr>
              <a:t>KiReadySummary</a:t>
            </a:r>
            <a:r>
              <a:rPr kumimoji="1" lang="en-US" altLang="zh-CN" sz="1200" b="1" dirty="0" smtClean="0">
                <a:solidFill>
                  <a:srgbClr val="0000CC"/>
                </a:solidFill>
                <a:latin typeface="Times New Roman" pitchFamily="18" charset="0"/>
              </a:rPr>
              <a:t>)</a:t>
            </a:r>
            <a:r>
              <a:rPr kumimoji="1" lang="zh-CN" altLang="en-US" sz="1200" b="1" dirty="0" smtClean="0">
                <a:solidFill>
                  <a:srgbClr val="0000CC"/>
                </a:solidFill>
                <a:latin typeface="Times New Roman" pitchFamily="18" charset="0"/>
              </a:rPr>
              <a:t>的</a:t>
            </a:r>
            <a:r>
              <a:rPr kumimoji="1" lang="en-US" altLang="zh-CN" sz="1200" b="1" dirty="0" smtClean="0">
                <a:solidFill>
                  <a:srgbClr val="0000CC"/>
                </a:solidFill>
                <a:latin typeface="Times New Roman" pitchFamily="18" charset="0"/>
              </a:rPr>
              <a:t>32</a:t>
            </a:r>
            <a:r>
              <a:rPr kumimoji="1" lang="zh-CN" altLang="en-US" sz="1200" b="1" dirty="0" smtClean="0">
                <a:solidFill>
                  <a:srgbClr val="0000CC"/>
                </a:solidFill>
                <a:latin typeface="Times New Roman" pitchFamily="18" charset="0"/>
              </a:rPr>
              <a:t>位量。就绪位图中的每一位指示一个调度优先级的就绪队列中是否有线程等待运行</a:t>
            </a:r>
            <a:endParaRPr lang="zh-CN" altLang="en-US" sz="1200" dirty="0" smtClean="0">
              <a:solidFill>
                <a:srgbClr val="0000CC"/>
              </a:solidFill>
            </a:endParaRPr>
          </a:p>
          <a:p>
            <a:pPr eaLnBrk="1" hangingPunct="1"/>
            <a:endParaRPr lang="zh-CN" altLang="en-US" dirty="0" smtClean="0"/>
          </a:p>
        </p:txBody>
      </p:sp>
    </p:spTree>
    <p:extLst>
      <p:ext uri="{BB962C8B-B14F-4D97-AF65-F5344CB8AC3E}">
        <p14:creationId xmlns:p14="http://schemas.microsoft.com/office/powerpoint/2010/main" val="19433781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p:txBody>
          <a:bodyPr/>
          <a:lstStyle/>
          <a:p>
            <a:pPr>
              <a:defRPr/>
            </a:pPr>
            <a:fld id="{92BA6655-959B-4281-ABB7-EC9FB4C2ACB1}" type="slidenum">
              <a:rPr lang="zh-CN" altLang="en-US" smtClean="0"/>
              <a:pPr>
                <a:defRPr/>
              </a:pPr>
              <a:t>61</a:t>
            </a:fld>
            <a:endParaRPr lang="en-US" altLang="zh-CN"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919179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p:txBody>
          <a:bodyPr/>
          <a:lstStyle/>
          <a:p>
            <a:pPr>
              <a:defRPr/>
            </a:pPr>
            <a:fld id="{B72DDF27-F4A3-4193-8135-EEB9BB7DC284}" type="slidenum">
              <a:rPr lang="zh-CN" altLang="en-US" smtClean="0"/>
              <a:pPr>
                <a:defRPr/>
              </a:pPr>
              <a:t>62</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445442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p:txBody>
          <a:bodyPr/>
          <a:lstStyle/>
          <a:p>
            <a:pPr>
              <a:defRPr/>
            </a:pPr>
            <a:fld id="{F97B7C1E-0EE4-415D-9F8B-B8C619FA8BFE}" type="slidenum">
              <a:rPr lang="zh-CN" altLang="en-US" smtClean="0"/>
              <a:pPr>
                <a:defRPr/>
              </a:pPr>
              <a:t>63</a:t>
            </a:fld>
            <a:endParaRPr lang="en-US" altLang="zh-CN"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101047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p:txBody>
          <a:bodyPr/>
          <a:lstStyle/>
          <a:p>
            <a:pPr>
              <a:defRPr/>
            </a:pPr>
            <a:fld id="{AADC31DA-36C5-4D31-84B9-338F47D891B2}" type="slidenum">
              <a:rPr lang="zh-CN" altLang="en-US" smtClean="0"/>
              <a:pPr>
                <a:defRPr/>
              </a:pPr>
              <a:t>64</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8238744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p:txBody>
          <a:bodyPr/>
          <a:lstStyle/>
          <a:p>
            <a:pPr>
              <a:defRPr/>
            </a:pPr>
            <a:fld id="{DD24D6FB-C20B-4CED-8070-4DD90E7E3820}" type="slidenum">
              <a:rPr lang="zh-CN" altLang="en-US" smtClean="0"/>
              <a:pPr>
                <a:defRPr/>
              </a:pPr>
              <a:t>65</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现有策略不是完美的，它并不会使所有应用都受益</a:t>
            </a:r>
            <a:endParaRPr lang="en-US" altLang="zh-CN" sz="1200" dirty="0" smtClean="0"/>
          </a:p>
        </p:txBody>
      </p:sp>
    </p:spTree>
    <p:extLst>
      <p:ext uri="{BB962C8B-B14F-4D97-AF65-F5344CB8AC3E}">
        <p14:creationId xmlns:p14="http://schemas.microsoft.com/office/powerpoint/2010/main" val="381314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9</a:t>
            </a:fld>
            <a:endParaRPr lang="zh-CN" altLang="en-US"/>
          </a:p>
        </p:txBody>
      </p:sp>
    </p:spTree>
    <p:extLst>
      <p:ext uri="{BB962C8B-B14F-4D97-AF65-F5344CB8AC3E}">
        <p14:creationId xmlns:p14="http://schemas.microsoft.com/office/powerpoint/2010/main" val="42489601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p:txBody>
          <a:bodyPr/>
          <a:lstStyle/>
          <a:p>
            <a:pPr>
              <a:defRPr/>
            </a:pPr>
            <a:fld id="{DD24D6FB-C20B-4CED-8070-4DD90E7E3820}" type="slidenum">
              <a:rPr lang="zh-CN" altLang="en-US" smtClean="0"/>
              <a:pPr>
                <a:defRPr/>
              </a:pPr>
              <a:t>66</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在完成</a:t>
            </a:r>
            <a:r>
              <a:rPr lang="en-US" altLang="zh-CN" sz="1200" dirty="0" smtClean="0"/>
              <a:t>I/O</a:t>
            </a:r>
            <a:r>
              <a:rPr lang="zh-CN" altLang="en-US" sz="1200" dirty="0" smtClean="0"/>
              <a:t>操作后，</a:t>
            </a:r>
            <a:r>
              <a:rPr lang="en-US" altLang="zh-CN" sz="1200" dirty="0" smtClean="0"/>
              <a:t>Windows </a:t>
            </a:r>
            <a:r>
              <a:rPr lang="zh-CN" altLang="en-US" sz="1200" dirty="0" smtClean="0"/>
              <a:t>将临时提升等待该操作线程的优先级，以保证等待</a:t>
            </a:r>
            <a:r>
              <a:rPr lang="en-US" altLang="zh-CN" sz="1200" dirty="0" smtClean="0"/>
              <a:t>I/O</a:t>
            </a:r>
            <a:r>
              <a:rPr lang="zh-CN" altLang="en-US" sz="1200" dirty="0" smtClean="0"/>
              <a:t>操作的线程能有更多的机会立即处理得到的结果</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当一个等待事件对象或信号量对象的线程完成等待后，它的优先级将提升一个优先级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在前台应用完成它的等待操作时小幅提升它的优先级，以使它更有可能马上进入运行状态，有效改进前台应用的响应时间特征</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这种优先级提升是为了改进交互应用的响应时间</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eaLnBrk="1" hangingPunct="1"/>
            <a:endParaRPr lang="en-US" altLang="zh-CN" dirty="0" smtClean="0"/>
          </a:p>
          <a:p>
            <a:pPr eaLnBrk="1" hangingPunct="1"/>
            <a:endParaRPr lang="zh-CN" altLang="en-US" dirty="0" smtClean="0"/>
          </a:p>
        </p:txBody>
      </p:sp>
    </p:spTree>
    <p:extLst>
      <p:ext uri="{BB962C8B-B14F-4D97-AF65-F5344CB8AC3E}">
        <p14:creationId xmlns:p14="http://schemas.microsoft.com/office/powerpoint/2010/main" val="38082378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p:txBody>
          <a:bodyPr/>
          <a:lstStyle/>
          <a:p>
            <a:pPr>
              <a:defRPr/>
            </a:pPr>
            <a:fld id="{090A8D49-525F-48B3-83D8-2071AC734429}" type="slidenum">
              <a:rPr lang="zh-CN" altLang="en-US" smtClean="0"/>
              <a:pPr>
                <a:defRPr/>
              </a:pPr>
              <a:t>67</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0197429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p:txBody>
          <a:bodyPr/>
          <a:lstStyle/>
          <a:p>
            <a:pPr>
              <a:defRPr/>
            </a:pPr>
            <a:fld id="{A1F3D1E3-0638-48AE-B60E-ECF15A0B8CB3}" type="slidenum">
              <a:rPr lang="zh-CN" altLang="en-US" smtClean="0"/>
              <a:pPr>
                <a:defRPr/>
              </a:pPr>
              <a:t>68</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3987628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8B54B28E-2DAA-457F-9E8A-B518999AC309}" type="slidenum">
              <a:rPr lang="zh-CN" altLang="en-US" smtClean="0"/>
              <a:pPr>
                <a:defRPr/>
              </a:pPr>
              <a:t>69</a:t>
            </a:fld>
            <a:endParaRPr lang="en-US" altLang="zh-CN"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9112128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p:txBody>
          <a:bodyPr/>
          <a:lstStyle/>
          <a:p>
            <a:pPr>
              <a:defRPr/>
            </a:pPr>
            <a:fld id="{3009D606-741A-46D7-B976-E904C33FBF33}" type="slidenum">
              <a:rPr lang="zh-CN" altLang="en-US" smtClean="0"/>
              <a:pPr>
                <a:defRPr/>
              </a:pPr>
              <a:t>70</a:t>
            </a:fld>
            <a:endParaRPr lang="en-US" altLang="zh-CN"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3933311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p:txBody>
          <a:bodyPr/>
          <a:lstStyle/>
          <a:p>
            <a:pPr>
              <a:defRPr/>
            </a:pPr>
            <a:fld id="{21E4D225-9CD5-45EB-9F23-A0C3F15D5893}" type="slidenum">
              <a:rPr lang="zh-CN" altLang="en-US" smtClean="0"/>
              <a:pPr>
                <a:defRPr/>
              </a:pPr>
              <a:t>71</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用意在于避免优先级反转情形的长时间出现</a:t>
            </a:r>
          </a:p>
        </p:txBody>
      </p:sp>
    </p:spTree>
    <p:extLst>
      <p:ext uri="{BB962C8B-B14F-4D97-AF65-F5344CB8AC3E}">
        <p14:creationId xmlns:p14="http://schemas.microsoft.com/office/powerpoint/2010/main" val="2098974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p:txBody>
          <a:bodyPr/>
          <a:lstStyle/>
          <a:p>
            <a:pPr>
              <a:defRPr/>
            </a:pPr>
            <a:fld id="{28CFABEB-B514-4C28-940A-2D9EB0E06F9D}" type="slidenum">
              <a:rPr lang="zh-CN" altLang="en-US" smtClean="0"/>
              <a:pPr>
                <a:defRPr/>
              </a:pPr>
              <a:t>72</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780699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p:txBody>
          <a:bodyPr/>
          <a:lstStyle/>
          <a:p>
            <a:pPr>
              <a:defRPr/>
            </a:pPr>
            <a:fld id="{EDB9711A-9728-4794-B5F7-5BAB2407DA0C}" type="slidenum">
              <a:rPr lang="zh-CN" altLang="en-US" smtClean="0"/>
              <a:pPr>
                <a:defRPr/>
              </a:pPr>
              <a:t>73</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1179037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p:txBody>
          <a:bodyPr/>
          <a:lstStyle/>
          <a:p>
            <a:pPr>
              <a:defRPr/>
            </a:pPr>
            <a:fld id="{1D28A756-A388-4E57-AE7E-CB7F9D78B182}" type="slidenum">
              <a:rPr lang="zh-CN" altLang="en-US" smtClean="0"/>
              <a:pPr>
                <a:defRPr/>
              </a:pPr>
              <a:t>74</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9663107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77</a:t>
            </a:fld>
            <a:endParaRPr lang="zh-CN" altLang="en-US"/>
          </a:p>
        </p:txBody>
      </p:sp>
    </p:spTree>
    <p:extLst>
      <p:ext uri="{BB962C8B-B14F-4D97-AF65-F5344CB8AC3E}">
        <p14:creationId xmlns:p14="http://schemas.microsoft.com/office/powerpoint/2010/main" val="379868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闲逛进程</a:t>
            </a:r>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10</a:t>
            </a:fld>
            <a:endParaRPr lang="zh-CN" altLang="en-US"/>
          </a:p>
        </p:txBody>
      </p:sp>
    </p:spTree>
    <p:extLst>
      <p:ext uri="{BB962C8B-B14F-4D97-AF65-F5344CB8AC3E}">
        <p14:creationId xmlns:p14="http://schemas.microsoft.com/office/powerpoint/2010/main" val="708609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在设计调度算法之前，要搞清楚几个概念</a:t>
            </a:r>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12</a:t>
            </a:fld>
            <a:endParaRPr lang="zh-CN" altLang="en-US"/>
          </a:p>
        </p:txBody>
      </p:sp>
    </p:spTree>
    <p:extLst>
      <p:ext uri="{BB962C8B-B14F-4D97-AF65-F5344CB8AC3E}">
        <p14:creationId xmlns:p14="http://schemas.microsoft.com/office/powerpoint/2010/main" val="285528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在互相竞争的各种要求中    折中权衡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14</a:t>
            </a:fld>
            <a:endParaRPr lang="zh-CN" altLang="en-US"/>
          </a:p>
        </p:txBody>
      </p:sp>
    </p:spTree>
    <p:extLst>
      <p:ext uri="{BB962C8B-B14F-4D97-AF65-F5344CB8AC3E}">
        <p14:creationId xmlns:p14="http://schemas.microsoft.com/office/powerpoint/2010/main" val="1830148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spcBef>
                <a:spcPts val="0"/>
              </a:spcBef>
            </a:pPr>
            <a:r>
              <a:rPr lang="zh-CN" altLang="en-US" sz="1800" dirty="0" smtClean="0"/>
              <a:t>关于调度算法，我们关心什么？</a:t>
            </a:r>
            <a:endParaRPr lang="en-US" altLang="zh-CN" sz="1800" dirty="0" smtClean="0"/>
          </a:p>
          <a:p>
            <a:pPr>
              <a:lnSpc>
                <a:spcPct val="120000"/>
              </a:lnSpc>
              <a:spcBef>
                <a:spcPts val="0"/>
              </a:spcBef>
            </a:pPr>
            <a:r>
              <a:rPr lang="zh-CN" altLang="en-US" sz="1800" dirty="0" smtClean="0"/>
              <a:t>对于一个调度算法来讲，我们应该有什么样的目标？</a:t>
            </a:r>
            <a:endParaRPr lang="en-US" altLang="zh-CN" sz="1800" dirty="0" smtClean="0"/>
          </a:p>
          <a:p>
            <a:pPr>
              <a:lnSpc>
                <a:spcPct val="120000"/>
              </a:lnSpc>
              <a:spcBef>
                <a:spcPts val="0"/>
              </a:spcBef>
            </a:pPr>
            <a:endParaRPr lang="en-US" altLang="zh-CN" sz="1800" dirty="0" smtClean="0"/>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15</a:t>
            </a:fld>
            <a:endParaRPr lang="zh-CN" altLang="en-US"/>
          </a:p>
        </p:txBody>
      </p:sp>
    </p:spTree>
    <p:extLst>
      <p:ext uri="{BB962C8B-B14F-4D97-AF65-F5344CB8AC3E}">
        <p14:creationId xmlns:p14="http://schemas.microsoft.com/office/powerpoint/2010/main" val="82619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253D70AA-8A68-4263-A043-D9A164225B6F}" type="slidenum">
              <a:rPr lang="zh-CN" altLang="en-US" smtClean="0"/>
              <a:pPr>
                <a:defRPr/>
              </a:pPr>
              <a:t>16</a:t>
            </a:fld>
            <a:endParaRPr lang="en-US" altLang="zh-CN"/>
          </a:p>
        </p:txBody>
      </p:sp>
    </p:spTree>
    <p:extLst>
      <p:ext uri="{BB962C8B-B14F-4D97-AF65-F5344CB8AC3E}">
        <p14:creationId xmlns:p14="http://schemas.microsoft.com/office/powerpoint/2010/main" val="298764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611AA3B7-AABF-4D6D-8573-325F1992AC9C}" type="datetimeFigureOut">
              <a:rPr lang="zh-CN" altLang="en-US" smtClean="0"/>
              <a:pPr/>
              <a:t>2017/12/7</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C8992903-A47C-4729-B93A-7CB24DBF7845}"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11AA3B7-AABF-4D6D-8573-325F1992AC9C}" type="datetimeFigureOut">
              <a:rPr lang="zh-CN" altLang="en-US" smtClean="0"/>
              <a:pPr/>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992903-A47C-4729-B93A-7CB24DBF784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11AA3B7-AABF-4D6D-8573-325F1992AC9C}" type="datetimeFigureOut">
              <a:rPr lang="zh-CN" altLang="en-US" smtClean="0"/>
              <a:pPr/>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992903-A47C-4729-B93A-7CB24DBF784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normAutofit/>
          </a:bodyPr>
          <a:lstStyle>
            <a:lvl1pPr>
              <a:defRPr sz="4000">
                <a:solidFill>
                  <a:schemeClr val="accent1">
                    <a:lumMod val="75000"/>
                  </a:schemeClr>
                </a:solidFill>
                <a:latin typeface="微软雅黑" pitchFamily="34" charset="-122"/>
                <a:ea typeface="微软雅黑" pitchFamily="34" charset="-122"/>
              </a:defRPr>
            </a:lvl1pPr>
          </a:lstStyle>
          <a:p>
            <a:r>
              <a:rPr kumimoji="0" lang="zh-CN" altLang="en-US" dirty="0" smtClean="0"/>
              <a:t>单击此处编辑母版标题样式</a:t>
            </a:r>
            <a:endParaRPr kumimoji="0" lang="en-US" dirty="0"/>
          </a:p>
        </p:txBody>
      </p:sp>
      <p:sp>
        <p:nvSpPr>
          <p:cNvPr id="8" name="内容占位符 7"/>
          <p:cNvSpPr>
            <a:spLocks noGrp="1"/>
          </p:cNvSpPr>
          <p:nvPr>
            <p:ph sz="quarter" idx="1"/>
          </p:nvPr>
        </p:nvSpPr>
        <p:spPr>
          <a:xfrm>
            <a:off x="457200" y="1600200"/>
            <a:ext cx="7467600" cy="4873752"/>
          </a:xfrm>
        </p:spPr>
        <p:txBody>
          <a:bodyPr/>
          <a:lstStyle>
            <a:lvl1pPr>
              <a:defRPr sz="3200" b="1">
                <a:latin typeface="幼圆" pitchFamily="49" charset="-122"/>
                <a:ea typeface="幼圆" pitchFamily="49" charset="-122"/>
              </a:defRPr>
            </a:lvl1pPr>
            <a:lvl2pPr>
              <a:defRPr sz="2800" b="1">
                <a:latin typeface="幼圆" pitchFamily="49" charset="-122"/>
                <a:ea typeface="幼圆" pitchFamily="49" charset="-122"/>
              </a:defRPr>
            </a:lvl2pPr>
            <a:lvl3pPr>
              <a:defRPr sz="2400" b="1">
                <a:latin typeface="幼圆" pitchFamily="49" charset="-122"/>
                <a:ea typeface="幼圆" pitchFamily="49" charset="-122"/>
              </a:defRPr>
            </a:lvl3pPr>
            <a:lvl4pPr>
              <a:defRPr b="1">
                <a:latin typeface="幼圆" pitchFamily="49" charset="-122"/>
                <a:ea typeface="幼圆" pitchFamily="49" charset="-122"/>
              </a:defRPr>
            </a:lvl4pPr>
            <a:lvl5pPr>
              <a:defRPr b="1">
                <a:latin typeface="幼圆" pitchFamily="49" charset="-122"/>
                <a:ea typeface="幼圆" pitchFamily="49"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7" name="日期占位符 6"/>
          <p:cNvSpPr>
            <a:spLocks noGrp="1"/>
          </p:cNvSpPr>
          <p:nvPr>
            <p:ph type="dt" sz="half" idx="14"/>
          </p:nvPr>
        </p:nvSpPr>
        <p:spPr/>
        <p:txBody>
          <a:bodyPr rtlCol="0"/>
          <a:lstStyle/>
          <a:p>
            <a:fld id="{611AA3B7-AABF-4D6D-8573-325F1992AC9C}" type="datetimeFigureOut">
              <a:rPr lang="zh-CN" altLang="en-US" smtClean="0"/>
              <a:pPr/>
              <a:t>2017/12/7</a:t>
            </a:fld>
            <a:endParaRPr lang="zh-CN" altLang="en-US"/>
          </a:p>
        </p:txBody>
      </p:sp>
      <p:sp>
        <p:nvSpPr>
          <p:cNvPr id="9" name="灯片编号占位符 8"/>
          <p:cNvSpPr>
            <a:spLocks noGrp="1"/>
          </p:cNvSpPr>
          <p:nvPr>
            <p:ph type="sldNum" sz="quarter" idx="15"/>
          </p:nvPr>
        </p:nvSpPr>
        <p:spPr/>
        <p:txBody>
          <a:bodyPr rtlCol="0"/>
          <a:lstStyle/>
          <a:p>
            <a:fld id="{C8992903-A47C-4729-B93A-7CB24DBF7845}"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cxnSp>
        <p:nvCxnSpPr>
          <p:cNvPr id="12" name="直接连接符 11"/>
          <p:cNvCxnSpPr/>
          <p:nvPr userDrawn="1"/>
        </p:nvCxnSpPr>
        <p:spPr>
          <a:xfrm>
            <a:off x="539552" y="1340768"/>
            <a:ext cx="453650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611AA3B7-AABF-4D6D-8573-325F1992AC9C}" type="datetimeFigureOut">
              <a:rPr lang="zh-CN" altLang="en-US" smtClean="0"/>
              <a:pPr/>
              <a:t>2017/12/7</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C8992903-A47C-4729-B93A-7CB24DBF784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11AA3B7-AABF-4D6D-8573-325F1992AC9C}" type="datetimeFigureOut">
              <a:rPr lang="zh-CN" altLang="en-US" smtClean="0"/>
              <a:pPr/>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992903-A47C-4729-B93A-7CB24DBF7845}"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611AA3B7-AABF-4D6D-8573-325F1992AC9C}" type="datetimeFigureOut">
              <a:rPr lang="zh-CN" altLang="en-US" smtClean="0"/>
              <a:pPr/>
              <a:t>2017/12/7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8992903-A47C-4729-B93A-7CB24DBF7845}"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611AA3B7-AABF-4D6D-8573-325F1992AC9C}" type="datetimeFigureOut">
              <a:rPr lang="zh-CN" altLang="en-US" smtClean="0"/>
              <a:pPr/>
              <a:t>2017/12/7</a:t>
            </a:fld>
            <a:endParaRPr lang="zh-CN" altLang="en-US"/>
          </a:p>
        </p:txBody>
      </p:sp>
      <p:sp>
        <p:nvSpPr>
          <p:cNvPr id="7" name="灯片编号占位符 6"/>
          <p:cNvSpPr>
            <a:spLocks noGrp="1"/>
          </p:cNvSpPr>
          <p:nvPr>
            <p:ph type="sldNum" sz="quarter" idx="11"/>
          </p:nvPr>
        </p:nvSpPr>
        <p:spPr/>
        <p:txBody>
          <a:bodyPr rtlCol="0"/>
          <a:lstStyle/>
          <a:p>
            <a:fld id="{C8992903-A47C-4729-B93A-7CB24DBF7845}"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1AA3B7-AABF-4D6D-8573-325F1992AC9C}" type="datetimeFigureOut">
              <a:rPr lang="zh-CN" altLang="en-US" smtClean="0"/>
              <a:pPr/>
              <a:t>2017/12/7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8992903-A47C-4729-B93A-7CB24DBF784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611AA3B7-AABF-4D6D-8573-325F1992AC9C}" type="datetimeFigureOut">
              <a:rPr lang="zh-CN" altLang="en-US" smtClean="0"/>
              <a:pPr/>
              <a:t>2017/12/7</a:t>
            </a:fld>
            <a:endParaRPr lang="zh-CN" altLang="en-US"/>
          </a:p>
        </p:txBody>
      </p:sp>
      <p:sp>
        <p:nvSpPr>
          <p:cNvPr id="22" name="灯片编号占位符 21"/>
          <p:cNvSpPr>
            <a:spLocks noGrp="1"/>
          </p:cNvSpPr>
          <p:nvPr>
            <p:ph type="sldNum" sz="quarter" idx="15"/>
          </p:nvPr>
        </p:nvSpPr>
        <p:spPr/>
        <p:txBody>
          <a:bodyPr rtlCol="0"/>
          <a:lstStyle/>
          <a:p>
            <a:fld id="{C8992903-A47C-4729-B93A-7CB24DBF7845}"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611AA3B7-AABF-4D6D-8573-325F1992AC9C}" type="datetimeFigureOut">
              <a:rPr lang="zh-CN" altLang="en-US" smtClean="0"/>
              <a:pPr/>
              <a:t>2017/12/7</a:t>
            </a:fld>
            <a:endParaRPr lang="zh-CN" altLang="en-US"/>
          </a:p>
        </p:txBody>
      </p:sp>
      <p:sp>
        <p:nvSpPr>
          <p:cNvPr id="18" name="灯片编号占位符 17"/>
          <p:cNvSpPr>
            <a:spLocks noGrp="1"/>
          </p:cNvSpPr>
          <p:nvPr>
            <p:ph type="sldNum" sz="quarter" idx="11"/>
          </p:nvPr>
        </p:nvSpPr>
        <p:spPr/>
        <p:txBody>
          <a:bodyPr rtlCol="0"/>
          <a:lstStyle/>
          <a:p>
            <a:fld id="{C8992903-A47C-4729-B93A-7CB24DBF7845}"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11AA3B7-AABF-4D6D-8573-325F1992AC9C}" type="datetimeFigureOut">
              <a:rPr lang="zh-CN" altLang="en-US" smtClean="0"/>
              <a:pPr/>
              <a:t>2017/12/7</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8992903-A47C-4729-B93A-7CB24DBF784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13.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86000" y="1571612"/>
            <a:ext cx="6172200" cy="1894362"/>
          </a:xfrm>
        </p:spPr>
        <p:txBody>
          <a:bodyPr>
            <a:noAutofit/>
          </a:bodyPr>
          <a:lstStyle/>
          <a:p>
            <a:pPr algn="ctr"/>
            <a:r>
              <a:rPr kumimoji="1" lang="zh-CN" altLang="en-US" sz="4800" dirty="0" smtClean="0">
                <a:solidFill>
                  <a:srgbClr val="0000CC"/>
                </a:solidFill>
                <a:latin typeface="Arial Black" pitchFamily="34" charset="0"/>
                <a:ea typeface="隶书" pitchFamily="49" charset="-122"/>
              </a:rPr>
              <a:t>高级操作系统</a:t>
            </a:r>
            <a:r>
              <a:rPr kumimoji="1" lang="zh-CN" altLang="en-US" sz="3600" dirty="0" smtClean="0">
                <a:solidFill>
                  <a:srgbClr val="0000CC"/>
                </a:solidFill>
                <a:latin typeface="宋体" pitchFamily="2" charset="-122"/>
              </a:rPr>
              <a:t/>
            </a:r>
            <a:br>
              <a:rPr kumimoji="1" lang="zh-CN" altLang="en-US" sz="3600" dirty="0" smtClean="0">
                <a:solidFill>
                  <a:srgbClr val="0000CC"/>
                </a:solidFill>
                <a:latin typeface="宋体" pitchFamily="2" charset="-122"/>
              </a:rPr>
            </a:br>
            <a:r>
              <a:rPr kumimoji="1" lang="en-US" altLang="zh-CN" sz="4400" dirty="0" smtClean="0">
                <a:solidFill>
                  <a:srgbClr val="0000CC"/>
                </a:solidFill>
                <a:latin typeface="Calibri" pitchFamily="34" charset="0"/>
                <a:cs typeface="Calibri" pitchFamily="34" charset="0"/>
              </a:rPr>
              <a:t>Advanced </a:t>
            </a:r>
            <a:br>
              <a:rPr kumimoji="1" lang="en-US" altLang="zh-CN" sz="4400" dirty="0" smtClean="0">
                <a:solidFill>
                  <a:srgbClr val="0000CC"/>
                </a:solidFill>
                <a:latin typeface="Calibri" pitchFamily="34" charset="0"/>
                <a:cs typeface="Calibri" pitchFamily="34" charset="0"/>
              </a:rPr>
            </a:br>
            <a:r>
              <a:rPr kumimoji="1" lang="en-US" altLang="zh-CN" sz="4400" dirty="0" smtClean="0">
                <a:solidFill>
                  <a:srgbClr val="0000CC"/>
                </a:solidFill>
                <a:latin typeface="Calibri" pitchFamily="34" charset="0"/>
                <a:cs typeface="Calibri" pitchFamily="34" charset="0"/>
              </a:rPr>
              <a:t>Operating  System</a:t>
            </a:r>
            <a:endParaRPr kumimoji="1" lang="en-US" altLang="zh-CN" sz="2800" dirty="0">
              <a:solidFill>
                <a:srgbClr val="0000CC"/>
              </a:solidFill>
              <a:latin typeface="Calibri" pitchFamily="34" charset="0"/>
              <a:cs typeface="Calibri" pitchFamily="34" charset="0"/>
            </a:endParaRPr>
          </a:p>
        </p:txBody>
      </p:sp>
      <p:sp>
        <p:nvSpPr>
          <p:cNvPr id="3" name="副标题 2"/>
          <p:cNvSpPr>
            <a:spLocks noGrp="1"/>
          </p:cNvSpPr>
          <p:nvPr>
            <p:ph type="subTitle" idx="1"/>
          </p:nvPr>
        </p:nvSpPr>
        <p:spPr/>
        <p:txBody>
          <a:bodyPr/>
          <a:lstStyle/>
          <a:p>
            <a:pPr lvl="1">
              <a:lnSpc>
                <a:spcPct val="90000"/>
              </a:lnSpc>
            </a:pPr>
            <a:r>
              <a:rPr lang="zh-CN" altLang="en-US" sz="2400" b="1" dirty="0" smtClean="0">
                <a:solidFill>
                  <a:schemeClr val="accent1">
                    <a:lumMod val="75000"/>
                  </a:schemeClr>
                </a:solidFill>
                <a:latin typeface="微软雅黑" pitchFamily="34" charset="-122"/>
                <a:ea typeface="微软雅黑" pitchFamily="34" charset="-122"/>
              </a:rPr>
              <a:t>北京大学信息科学技术学院</a:t>
            </a:r>
            <a:br>
              <a:rPr lang="zh-CN" altLang="en-US" sz="2400" b="1" dirty="0" smtClean="0">
                <a:solidFill>
                  <a:schemeClr val="accent1">
                    <a:lumMod val="75000"/>
                  </a:schemeClr>
                </a:solidFill>
                <a:latin typeface="微软雅黑" pitchFamily="34" charset="-122"/>
                <a:ea typeface="微软雅黑" pitchFamily="34" charset="-122"/>
              </a:rPr>
            </a:br>
            <a:r>
              <a:rPr lang="en-US" altLang="zh-CN" sz="2400" b="1" dirty="0" smtClean="0">
                <a:solidFill>
                  <a:schemeClr val="accent1">
                    <a:lumMod val="75000"/>
                  </a:schemeClr>
                </a:solidFill>
                <a:latin typeface="微软雅黑" pitchFamily="34" charset="-122"/>
                <a:ea typeface="微软雅黑" pitchFamily="34" charset="-122"/>
              </a:rPr>
              <a:t>EECS of Peking University</a:t>
            </a:r>
          </a:p>
          <a:p>
            <a:pPr lvl="1">
              <a:lnSpc>
                <a:spcPct val="90000"/>
              </a:lnSpc>
            </a:pPr>
            <a:r>
              <a:rPr lang="en-US" altLang="zh-CN" sz="2400" b="1" dirty="0" smtClean="0">
                <a:solidFill>
                  <a:schemeClr val="accent1">
                    <a:lumMod val="75000"/>
                  </a:schemeClr>
                </a:solidFill>
                <a:latin typeface="微软雅黑" pitchFamily="34" charset="-122"/>
                <a:ea typeface="微软雅黑" pitchFamily="34" charset="-122"/>
              </a:rPr>
              <a:t>2017</a:t>
            </a:r>
          </a:p>
          <a:p>
            <a:pPr algn="ctr"/>
            <a:endParaRPr lang="zh-CN" altLang="en-US" dirty="0">
              <a:solidFill>
                <a:schemeClr val="accent1">
                  <a:lumMod val="75000"/>
                </a:schemeClr>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zh-CN" altLang="en-US" sz="4000" dirty="0" smtClean="0"/>
              <a:t>上下文切换具体步骤</a:t>
            </a:r>
          </a:p>
        </p:txBody>
      </p:sp>
      <p:sp>
        <p:nvSpPr>
          <p:cNvPr id="15363" name="Rectangle 3"/>
          <p:cNvSpPr>
            <a:spLocks noGrp="1" noChangeArrowheads="1"/>
          </p:cNvSpPr>
          <p:nvPr>
            <p:ph idx="1"/>
          </p:nvPr>
        </p:nvSpPr>
        <p:spPr>
          <a:xfrm>
            <a:off x="683568" y="1609416"/>
            <a:ext cx="7211144" cy="4846320"/>
          </a:xfrm>
        </p:spPr>
        <p:txBody>
          <a:bodyPr>
            <a:normAutofit/>
          </a:bodyPr>
          <a:lstStyle/>
          <a:p>
            <a:pPr marL="0" indent="0">
              <a:buNone/>
            </a:pPr>
            <a:r>
              <a:rPr lang="zh-CN" altLang="en-US" sz="2800" b="1" dirty="0" smtClean="0">
                <a:solidFill>
                  <a:srgbClr val="C00000"/>
                </a:solidFill>
                <a:latin typeface="Calibri" panose="020F0502020204030204" pitchFamily="34" charset="0"/>
                <a:ea typeface="华文楷体" panose="02010600040101010101" pitchFamily="2" charset="-122"/>
              </a:rPr>
              <a:t>场景：进程</a:t>
            </a:r>
            <a:r>
              <a:rPr lang="en-US" altLang="zh-CN" sz="2800" b="1" dirty="0" smtClean="0">
                <a:solidFill>
                  <a:srgbClr val="C00000"/>
                </a:solidFill>
                <a:latin typeface="Calibri" panose="020F0502020204030204" pitchFamily="34" charset="0"/>
                <a:ea typeface="华文楷体" panose="02010600040101010101" pitchFamily="2" charset="-122"/>
              </a:rPr>
              <a:t>A</a:t>
            </a:r>
            <a:r>
              <a:rPr lang="zh-CN" altLang="en-US" sz="2800" b="1" dirty="0" smtClean="0">
                <a:solidFill>
                  <a:srgbClr val="C00000"/>
                </a:solidFill>
                <a:latin typeface="Calibri" panose="020F0502020204030204" pitchFamily="34" charset="0"/>
                <a:ea typeface="华文楷体" panose="02010600040101010101" pitchFamily="2" charset="-122"/>
              </a:rPr>
              <a:t>下</a:t>
            </a:r>
            <a:r>
              <a:rPr lang="en-US" altLang="zh-CN" sz="2800" b="1" dirty="0" smtClean="0">
                <a:solidFill>
                  <a:srgbClr val="C00000"/>
                </a:solidFill>
                <a:latin typeface="Calibri" panose="020F0502020204030204" pitchFamily="34" charset="0"/>
                <a:ea typeface="华文楷体" panose="02010600040101010101" pitchFamily="2" charset="-122"/>
              </a:rPr>
              <a:t>CPU</a:t>
            </a:r>
            <a:r>
              <a:rPr lang="zh-CN" altLang="en-US" sz="2800" b="1" dirty="0" smtClean="0">
                <a:solidFill>
                  <a:srgbClr val="C00000"/>
                </a:solidFill>
                <a:latin typeface="Calibri" panose="020F0502020204030204" pitchFamily="34" charset="0"/>
                <a:ea typeface="华文楷体" panose="02010600040101010101" pitchFamily="2" charset="-122"/>
              </a:rPr>
              <a:t>，进程</a:t>
            </a:r>
            <a:r>
              <a:rPr lang="en-US" altLang="zh-CN" sz="2800" b="1" dirty="0" smtClean="0">
                <a:solidFill>
                  <a:srgbClr val="C00000"/>
                </a:solidFill>
                <a:latin typeface="Calibri" panose="020F0502020204030204" pitchFamily="34" charset="0"/>
                <a:ea typeface="华文楷体" panose="02010600040101010101" pitchFamily="2" charset="-122"/>
              </a:rPr>
              <a:t>B</a:t>
            </a:r>
            <a:r>
              <a:rPr lang="zh-CN" altLang="en-US" sz="2800" b="1" dirty="0" smtClean="0">
                <a:solidFill>
                  <a:srgbClr val="C00000"/>
                </a:solidFill>
                <a:latin typeface="Calibri" panose="020F0502020204030204" pitchFamily="34" charset="0"/>
                <a:ea typeface="华文楷体" panose="02010600040101010101" pitchFamily="2" charset="-122"/>
              </a:rPr>
              <a:t>上</a:t>
            </a:r>
            <a:r>
              <a:rPr lang="en-US" altLang="zh-CN" sz="2800" b="1" dirty="0" smtClean="0">
                <a:solidFill>
                  <a:srgbClr val="C00000"/>
                </a:solidFill>
                <a:latin typeface="Calibri" panose="020F0502020204030204" pitchFamily="34" charset="0"/>
                <a:ea typeface="华文楷体" panose="02010600040101010101" pitchFamily="2" charset="-122"/>
              </a:rPr>
              <a:t>CPU</a:t>
            </a:r>
          </a:p>
          <a:p>
            <a:pPr marL="0" indent="0">
              <a:buNone/>
            </a:pPr>
            <a:endParaRPr lang="en-US" altLang="zh-CN" sz="2800" b="1" dirty="0" smtClean="0">
              <a:solidFill>
                <a:srgbClr val="C00000"/>
              </a:solidFill>
              <a:latin typeface="Calibri" panose="020F0502020204030204" pitchFamily="34" charset="0"/>
              <a:ea typeface="华文楷体" panose="02010600040101010101" pitchFamily="2" charset="-122"/>
            </a:endParaRPr>
          </a:p>
          <a:p>
            <a:r>
              <a:rPr lang="zh-CN" altLang="en-US" sz="2400" b="1" dirty="0" smtClean="0">
                <a:latin typeface="Calibri" panose="020F0502020204030204" pitchFamily="34" charset="0"/>
              </a:rPr>
              <a:t>保存进程</a:t>
            </a:r>
            <a:r>
              <a:rPr lang="en-US" altLang="zh-CN" sz="2400" b="1" dirty="0" smtClean="0">
                <a:latin typeface="Calibri" panose="020F0502020204030204" pitchFamily="34" charset="0"/>
              </a:rPr>
              <a:t>A</a:t>
            </a:r>
            <a:r>
              <a:rPr lang="zh-CN" altLang="en-US" sz="2400" b="1" dirty="0" smtClean="0">
                <a:latin typeface="Calibri" panose="020F0502020204030204" pitchFamily="34" charset="0"/>
              </a:rPr>
              <a:t>的上下文环境（程序计数器、程序状态字、其他寄存器</a:t>
            </a:r>
            <a:r>
              <a:rPr lang="en-US" altLang="zh-CN" sz="2400" b="1" dirty="0" smtClean="0">
                <a:latin typeface="Calibri" panose="020F0502020204030204" pitchFamily="34" charset="0"/>
              </a:rPr>
              <a:t>……</a:t>
            </a:r>
            <a:r>
              <a:rPr lang="zh-CN" altLang="en-US" sz="2400" b="1" dirty="0" smtClean="0">
                <a:latin typeface="Calibri" panose="020F0502020204030204" pitchFamily="34" charset="0"/>
              </a:rPr>
              <a:t>）</a:t>
            </a:r>
          </a:p>
          <a:p>
            <a:r>
              <a:rPr lang="zh-CN" altLang="en-US" sz="2400" b="1" dirty="0" smtClean="0">
                <a:latin typeface="Calibri" panose="020F0502020204030204" pitchFamily="34" charset="0"/>
              </a:rPr>
              <a:t>用新状态和其他相关信息更新进程</a:t>
            </a:r>
            <a:r>
              <a:rPr lang="en-US" altLang="zh-CN" sz="2400" b="1" dirty="0" smtClean="0">
                <a:latin typeface="Calibri" panose="020F0502020204030204" pitchFamily="34" charset="0"/>
              </a:rPr>
              <a:t>A</a:t>
            </a:r>
            <a:r>
              <a:rPr lang="zh-CN" altLang="en-US" sz="2400" b="1" dirty="0" smtClean="0">
                <a:latin typeface="Calibri" panose="020F0502020204030204" pitchFamily="34" charset="0"/>
              </a:rPr>
              <a:t>的</a:t>
            </a:r>
            <a:r>
              <a:rPr lang="en-US" altLang="zh-CN" sz="2400" b="1" dirty="0" smtClean="0">
                <a:latin typeface="Calibri" panose="020F0502020204030204" pitchFamily="34" charset="0"/>
              </a:rPr>
              <a:t>PCB</a:t>
            </a:r>
          </a:p>
          <a:p>
            <a:r>
              <a:rPr lang="zh-CN" altLang="en-US" sz="2400" b="1" dirty="0" smtClean="0">
                <a:latin typeface="Calibri" panose="020F0502020204030204" pitchFamily="34" charset="0"/>
              </a:rPr>
              <a:t>把进程</a:t>
            </a:r>
            <a:r>
              <a:rPr lang="en-US" altLang="zh-CN" sz="2400" b="1" dirty="0" smtClean="0">
                <a:latin typeface="Calibri" panose="020F0502020204030204" pitchFamily="34" charset="0"/>
              </a:rPr>
              <a:t>A</a:t>
            </a:r>
            <a:r>
              <a:rPr lang="zh-CN" altLang="en-US" sz="2400" b="1" dirty="0" smtClean="0">
                <a:latin typeface="Calibri" panose="020F0502020204030204" pitchFamily="34" charset="0"/>
              </a:rPr>
              <a:t>移至合适的队列（就绪、阻塞</a:t>
            </a:r>
            <a:r>
              <a:rPr lang="en-US" altLang="zh-CN" sz="2400" b="1" dirty="0" smtClean="0">
                <a:latin typeface="Calibri" panose="020F0502020204030204" pitchFamily="34" charset="0"/>
              </a:rPr>
              <a:t>……</a:t>
            </a:r>
            <a:r>
              <a:rPr lang="zh-CN" altLang="en-US" sz="2400" b="1" dirty="0" smtClean="0">
                <a:latin typeface="Calibri" panose="020F0502020204030204" pitchFamily="34" charset="0"/>
              </a:rPr>
              <a:t>）</a:t>
            </a:r>
          </a:p>
          <a:p>
            <a:r>
              <a:rPr lang="zh-CN" altLang="en-US" sz="2400" b="1" dirty="0" smtClean="0">
                <a:latin typeface="Calibri" panose="020F0502020204030204" pitchFamily="34" charset="0"/>
              </a:rPr>
              <a:t>将进程</a:t>
            </a:r>
            <a:r>
              <a:rPr lang="en-US" altLang="zh-CN" sz="2400" b="1" dirty="0" smtClean="0">
                <a:latin typeface="Calibri" panose="020F0502020204030204" pitchFamily="34" charset="0"/>
              </a:rPr>
              <a:t>B</a:t>
            </a:r>
            <a:r>
              <a:rPr lang="zh-CN" altLang="en-US" sz="2400" b="1" dirty="0" smtClean="0">
                <a:latin typeface="Calibri" panose="020F0502020204030204" pitchFamily="34" charset="0"/>
              </a:rPr>
              <a:t>的状态设置为运行态</a:t>
            </a:r>
            <a:endParaRPr lang="en-US" altLang="zh-CN" sz="2400" b="1" dirty="0" smtClean="0">
              <a:latin typeface="Calibri" panose="020F0502020204030204" pitchFamily="34" charset="0"/>
            </a:endParaRPr>
          </a:p>
          <a:p>
            <a:r>
              <a:rPr lang="zh-CN" altLang="en-US" sz="2400" b="1" dirty="0" smtClean="0">
                <a:latin typeface="Calibri" panose="020F0502020204030204" pitchFamily="34" charset="0"/>
              </a:rPr>
              <a:t>从进程</a:t>
            </a:r>
            <a:r>
              <a:rPr lang="en-US" altLang="zh-CN" sz="2400" b="1" dirty="0" smtClean="0">
                <a:latin typeface="Calibri" panose="020F0502020204030204" pitchFamily="34" charset="0"/>
              </a:rPr>
              <a:t>B</a:t>
            </a:r>
            <a:r>
              <a:rPr lang="zh-CN" altLang="en-US" sz="2400" b="1" dirty="0" smtClean="0">
                <a:latin typeface="Calibri" panose="020F0502020204030204" pitchFamily="34" charset="0"/>
              </a:rPr>
              <a:t>的</a:t>
            </a:r>
            <a:r>
              <a:rPr lang="en-US" altLang="zh-CN" sz="2400" b="1" dirty="0">
                <a:latin typeface="Calibri" panose="020F0502020204030204" pitchFamily="34" charset="0"/>
              </a:rPr>
              <a:t>PCB</a:t>
            </a:r>
            <a:r>
              <a:rPr lang="zh-CN" altLang="en-US" sz="2400" b="1" dirty="0">
                <a:latin typeface="Calibri" panose="020F0502020204030204" pitchFamily="34" charset="0"/>
              </a:rPr>
              <a:t>中恢复</a:t>
            </a:r>
            <a:r>
              <a:rPr lang="zh-CN" altLang="en-US" sz="2400" b="1" dirty="0" smtClean="0">
                <a:latin typeface="Calibri" panose="020F0502020204030204" pitchFamily="34" charset="0"/>
              </a:rPr>
              <a:t>上下文（程序计数器 </a:t>
            </a:r>
            <a:r>
              <a:rPr lang="zh-CN" altLang="en-US" sz="2400" b="1" dirty="0">
                <a:latin typeface="Calibri" panose="020F0502020204030204" pitchFamily="34" charset="0"/>
              </a:rPr>
              <a:t>、</a:t>
            </a:r>
            <a:r>
              <a:rPr lang="zh-CN" altLang="en-US" sz="2400" b="1" dirty="0" smtClean="0">
                <a:latin typeface="Calibri" panose="020F0502020204030204" pitchFamily="34" charset="0"/>
              </a:rPr>
              <a:t>程序状态字、其他寄存器</a:t>
            </a:r>
            <a:r>
              <a:rPr lang="en-US" altLang="zh-CN" sz="2400" b="1" dirty="0" smtClean="0">
                <a:latin typeface="Calibri" panose="020F0502020204030204" pitchFamily="34" charset="0"/>
              </a:rPr>
              <a:t>……</a:t>
            </a:r>
            <a:r>
              <a:rPr lang="zh-CN" altLang="en-US" sz="2400" b="1" dirty="0" smtClean="0">
                <a:latin typeface="Calibri" panose="020F0502020204030204" pitchFamily="34" charset="0"/>
              </a:rPr>
              <a:t>）</a:t>
            </a:r>
          </a:p>
        </p:txBody>
      </p:sp>
    </p:spTree>
    <p:extLst>
      <p:ext uri="{BB962C8B-B14F-4D97-AF65-F5344CB8AC3E}">
        <p14:creationId xmlns:p14="http://schemas.microsoft.com/office/powerpoint/2010/main" val="340473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1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fade">
                                      <p:cBhvr>
                                        <p:cTn id="12" dur="1000"/>
                                        <p:tgtEl>
                                          <p:spTgt spid="15363">
                                            <p:txEl>
                                              <p:pRg st="2" end="2"/>
                                            </p:txEl>
                                          </p:spTgt>
                                        </p:tgtEl>
                                      </p:cBhvr>
                                    </p:animEffect>
                                    <p:anim calcmode="lin" valueType="num">
                                      <p:cBhvr>
                                        <p:cTn id="13"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53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Effect transition="in" filter="fade">
                                      <p:cBhvr>
                                        <p:cTn id="19" dur="1000"/>
                                        <p:tgtEl>
                                          <p:spTgt spid="15363">
                                            <p:txEl>
                                              <p:pRg st="3" end="3"/>
                                            </p:txEl>
                                          </p:spTgt>
                                        </p:tgtEl>
                                      </p:cBhvr>
                                    </p:animEffect>
                                    <p:anim calcmode="lin" valueType="num">
                                      <p:cBhvr>
                                        <p:cTn id="20"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5363">
                                            <p:txEl>
                                              <p:pRg st="3" end="3"/>
                                            </p:txEl>
                                          </p:spTgt>
                                        </p:tgtEl>
                                        <p:attrNameLst>
                                          <p:attrName>ppt_y</p:attrName>
                                        </p:attrNameLst>
                                      </p:cBhvr>
                                      <p:tavLst>
                                        <p:tav tm="0">
                                          <p:val>
                                            <p:strVal val="#ppt_y+.1"/>
                                          </p:val>
                                        </p:tav>
                                        <p:tav tm="100000">
                                          <p:val>
                                            <p:strVal val="#ppt_y"/>
                                          </p:val>
                                        </p:tav>
                                      </p:tavLst>
                                    </p:anim>
                                  </p:childTnLst>
                                </p:cTn>
                              </p:par>
                              <p:par>
                                <p:cTn id="22" presetID="9" presetClass="emph" presetSubtype="0" nodeType="withEffect">
                                  <p:stCondLst>
                                    <p:cond delay="0"/>
                                  </p:stCondLst>
                                  <p:childTnLst>
                                    <p:set>
                                      <p:cBhvr rctx="PPT">
                                        <p:cTn id="23" dur="indefinite"/>
                                        <p:tgtEl>
                                          <p:spTgt spid="15363">
                                            <p:txEl>
                                              <p:pRg st="2" end="2"/>
                                            </p:txEl>
                                          </p:spTgt>
                                        </p:tgtEl>
                                        <p:attrNameLst>
                                          <p:attrName>style.opacity</p:attrName>
                                        </p:attrNameLst>
                                      </p:cBhvr>
                                      <p:to>
                                        <p:strVal val="0.5"/>
                                      </p:to>
                                    </p:set>
                                    <p:animEffect filter="image" prLst="opacity: 0.5">
                                      <p:cBhvr rctx="IE">
                                        <p:cTn id="24" dur="indefinite"/>
                                        <p:tgtEl>
                                          <p:spTgt spid="1536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5363">
                                            <p:txEl>
                                              <p:pRg st="4" end="4"/>
                                            </p:txEl>
                                          </p:spTgt>
                                        </p:tgtEl>
                                        <p:attrNameLst>
                                          <p:attrName>style.visibility</p:attrName>
                                        </p:attrNameLst>
                                      </p:cBhvr>
                                      <p:to>
                                        <p:strVal val="visible"/>
                                      </p:to>
                                    </p:set>
                                    <p:animEffect transition="in" filter="fade">
                                      <p:cBhvr>
                                        <p:cTn id="29" dur="1000"/>
                                        <p:tgtEl>
                                          <p:spTgt spid="15363">
                                            <p:txEl>
                                              <p:pRg st="4" end="4"/>
                                            </p:txEl>
                                          </p:spTgt>
                                        </p:tgtEl>
                                      </p:cBhvr>
                                    </p:animEffect>
                                    <p:anim calcmode="lin" valueType="num">
                                      <p:cBhvr>
                                        <p:cTn id="30" dur="1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5363">
                                            <p:txEl>
                                              <p:pRg st="4" end="4"/>
                                            </p:txEl>
                                          </p:spTgt>
                                        </p:tgtEl>
                                        <p:attrNameLst>
                                          <p:attrName>ppt_y</p:attrName>
                                        </p:attrNameLst>
                                      </p:cBhvr>
                                      <p:tavLst>
                                        <p:tav tm="0">
                                          <p:val>
                                            <p:strVal val="#ppt_y+.1"/>
                                          </p:val>
                                        </p:tav>
                                        <p:tav tm="100000">
                                          <p:val>
                                            <p:strVal val="#ppt_y"/>
                                          </p:val>
                                        </p:tav>
                                      </p:tavLst>
                                    </p:anim>
                                  </p:childTnLst>
                                </p:cTn>
                              </p:par>
                              <p:par>
                                <p:cTn id="32" presetID="9" presetClass="emph" presetSubtype="0" nodeType="withEffect">
                                  <p:stCondLst>
                                    <p:cond delay="0"/>
                                  </p:stCondLst>
                                  <p:childTnLst>
                                    <p:set>
                                      <p:cBhvr rctx="PPT">
                                        <p:cTn id="33" dur="indefinite"/>
                                        <p:tgtEl>
                                          <p:spTgt spid="15363">
                                            <p:txEl>
                                              <p:pRg st="3" end="3"/>
                                            </p:txEl>
                                          </p:spTgt>
                                        </p:tgtEl>
                                        <p:attrNameLst>
                                          <p:attrName>style.opacity</p:attrName>
                                        </p:attrNameLst>
                                      </p:cBhvr>
                                      <p:to>
                                        <p:strVal val="0.5"/>
                                      </p:to>
                                    </p:set>
                                    <p:animEffect filter="image" prLst="opacity: 0.5">
                                      <p:cBhvr rctx="IE">
                                        <p:cTn id="34" dur="indefinite"/>
                                        <p:tgtEl>
                                          <p:spTgt spid="1536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5363">
                                            <p:txEl>
                                              <p:pRg st="5" end="5"/>
                                            </p:txEl>
                                          </p:spTgt>
                                        </p:tgtEl>
                                        <p:attrNameLst>
                                          <p:attrName>style.visibility</p:attrName>
                                        </p:attrNameLst>
                                      </p:cBhvr>
                                      <p:to>
                                        <p:strVal val="visible"/>
                                      </p:to>
                                    </p:set>
                                    <p:animEffect transition="in" filter="fade">
                                      <p:cBhvr>
                                        <p:cTn id="39" dur="1000"/>
                                        <p:tgtEl>
                                          <p:spTgt spid="15363">
                                            <p:txEl>
                                              <p:pRg st="5" end="5"/>
                                            </p:txEl>
                                          </p:spTgt>
                                        </p:tgtEl>
                                      </p:cBhvr>
                                    </p:animEffect>
                                    <p:anim calcmode="lin" valueType="num">
                                      <p:cBhvr>
                                        <p:cTn id="40" dur="10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15363">
                                            <p:txEl>
                                              <p:pRg st="5" end="5"/>
                                            </p:txEl>
                                          </p:spTgt>
                                        </p:tgtEl>
                                        <p:attrNameLst>
                                          <p:attrName>ppt_y</p:attrName>
                                        </p:attrNameLst>
                                      </p:cBhvr>
                                      <p:tavLst>
                                        <p:tav tm="0">
                                          <p:val>
                                            <p:strVal val="#ppt_y+.1"/>
                                          </p:val>
                                        </p:tav>
                                        <p:tav tm="100000">
                                          <p:val>
                                            <p:strVal val="#ppt_y"/>
                                          </p:val>
                                        </p:tav>
                                      </p:tavLst>
                                    </p:anim>
                                  </p:childTnLst>
                                </p:cTn>
                              </p:par>
                              <p:par>
                                <p:cTn id="42" presetID="9" presetClass="emph" presetSubtype="0" nodeType="withEffect">
                                  <p:stCondLst>
                                    <p:cond delay="0"/>
                                  </p:stCondLst>
                                  <p:childTnLst>
                                    <p:set>
                                      <p:cBhvr rctx="PPT">
                                        <p:cTn id="43" dur="indefinite"/>
                                        <p:tgtEl>
                                          <p:spTgt spid="15363">
                                            <p:txEl>
                                              <p:pRg st="4" end="4"/>
                                            </p:txEl>
                                          </p:spTgt>
                                        </p:tgtEl>
                                        <p:attrNameLst>
                                          <p:attrName>style.opacity</p:attrName>
                                        </p:attrNameLst>
                                      </p:cBhvr>
                                      <p:to>
                                        <p:strVal val="0.5"/>
                                      </p:to>
                                    </p:set>
                                    <p:animEffect filter="image" prLst="opacity: 0.5">
                                      <p:cBhvr rctx="IE">
                                        <p:cTn id="44" dur="indefinite"/>
                                        <p:tgtEl>
                                          <p:spTgt spid="1536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5363">
                                            <p:txEl>
                                              <p:pRg st="6" end="6"/>
                                            </p:txEl>
                                          </p:spTgt>
                                        </p:tgtEl>
                                        <p:attrNameLst>
                                          <p:attrName>style.visibility</p:attrName>
                                        </p:attrNameLst>
                                      </p:cBhvr>
                                      <p:to>
                                        <p:strVal val="visible"/>
                                      </p:to>
                                    </p:set>
                                    <p:animEffect transition="in" filter="fade">
                                      <p:cBhvr>
                                        <p:cTn id="49" dur="1000"/>
                                        <p:tgtEl>
                                          <p:spTgt spid="15363">
                                            <p:txEl>
                                              <p:pRg st="6" end="6"/>
                                            </p:txEl>
                                          </p:spTgt>
                                        </p:tgtEl>
                                      </p:cBhvr>
                                    </p:animEffect>
                                    <p:anim calcmode="lin" valueType="num">
                                      <p:cBhvr>
                                        <p:cTn id="50" dur="10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5363">
                                            <p:txEl>
                                              <p:pRg st="6" end="6"/>
                                            </p:txEl>
                                          </p:spTgt>
                                        </p:tgtEl>
                                        <p:attrNameLst>
                                          <p:attrName>ppt_y</p:attrName>
                                        </p:attrNameLst>
                                      </p:cBhvr>
                                      <p:tavLst>
                                        <p:tav tm="0">
                                          <p:val>
                                            <p:strVal val="#ppt_y+.1"/>
                                          </p:val>
                                        </p:tav>
                                        <p:tav tm="100000">
                                          <p:val>
                                            <p:strVal val="#ppt_y"/>
                                          </p:val>
                                        </p:tav>
                                      </p:tavLst>
                                    </p:anim>
                                  </p:childTnLst>
                                </p:cTn>
                              </p:par>
                              <p:par>
                                <p:cTn id="52" presetID="9" presetClass="emph" presetSubtype="0" nodeType="withEffect">
                                  <p:stCondLst>
                                    <p:cond delay="0"/>
                                  </p:stCondLst>
                                  <p:childTnLst>
                                    <p:set>
                                      <p:cBhvr rctx="PPT">
                                        <p:cTn id="53" dur="indefinite"/>
                                        <p:tgtEl>
                                          <p:spTgt spid="15363">
                                            <p:txEl>
                                              <p:pRg st="5" end="5"/>
                                            </p:txEl>
                                          </p:spTgt>
                                        </p:tgtEl>
                                        <p:attrNameLst>
                                          <p:attrName>style.opacity</p:attrName>
                                        </p:attrNameLst>
                                      </p:cBhvr>
                                      <p:to>
                                        <p:strVal val="0.5"/>
                                      </p:to>
                                    </p:set>
                                    <p:animEffect filter="image" prLst="opacity: 0.5">
                                      <p:cBhvr rctx="IE">
                                        <p:cTn id="54" dur="indefinite"/>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zh-CN" altLang="en-US" sz="4000" dirty="0"/>
              <a:t>上下文切换</a:t>
            </a:r>
            <a:r>
              <a:rPr lang="zh-CN" altLang="en-US" sz="4000" dirty="0" smtClean="0"/>
              <a:t>开销</a:t>
            </a:r>
            <a:r>
              <a:rPr lang="en-US" altLang="zh-CN" sz="4000" dirty="0" smtClean="0"/>
              <a:t>(cost)</a:t>
            </a:r>
            <a:endParaRPr lang="zh-CN" altLang="en-US" sz="4000" dirty="0"/>
          </a:p>
        </p:txBody>
      </p:sp>
      <p:sp>
        <p:nvSpPr>
          <p:cNvPr id="6147" name="Rectangle 3"/>
          <p:cNvSpPr>
            <a:spLocks noGrp="1" noChangeArrowheads="1"/>
          </p:cNvSpPr>
          <p:nvPr>
            <p:ph type="body" idx="1"/>
          </p:nvPr>
        </p:nvSpPr>
        <p:spPr>
          <a:xfrm>
            <a:off x="745232" y="3306587"/>
            <a:ext cx="7067128" cy="3218757"/>
          </a:xfrm>
        </p:spPr>
        <p:txBody>
          <a:bodyPr>
            <a:noAutofit/>
          </a:bodyPr>
          <a:lstStyle/>
          <a:p>
            <a:r>
              <a:rPr lang="zh-CN" altLang="en-US" sz="2400" b="1" dirty="0" smtClean="0"/>
              <a:t>直接开销</a:t>
            </a:r>
            <a:r>
              <a:rPr lang="zh-CN" altLang="en-US" sz="2400" dirty="0" smtClean="0"/>
              <a:t>：内核完成切换所用</a:t>
            </a:r>
            <a:r>
              <a:rPr lang="zh-CN" altLang="en-US" sz="2400" dirty="0"/>
              <a:t>的</a:t>
            </a:r>
            <a:r>
              <a:rPr lang="zh-CN" altLang="en-US" sz="2400" dirty="0" smtClean="0"/>
              <a:t>CPU</a:t>
            </a:r>
            <a:r>
              <a:rPr lang="zh-CN" altLang="en-US" sz="2400" dirty="0"/>
              <a:t>时间</a:t>
            </a:r>
            <a:endParaRPr lang="zh-CN" altLang="en-US" sz="2400" b="1" dirty="0" smtClean="0"/>
          </a:p>
          <a:p>
            <a:pPr lvl="1"/>
            <a:r>
              <a:rPr lang="zh-CN" altLang="en-US" sz="2000" dirty="0" smtClean="0"/>
              <a:t>保存和恢复寄存器</a:t>
            </a:r>
            <a:r>
              <a:rPr lang="en-US" altLang="zh-CN" sz="2000" dirty="0" smtClean="0"/>
              <a:t>……</a:t>
            </a:r>
            <a:endParaRPr lang="zh-CN" altLang="en-US" sz="2000" dirty="0" smtClean="0"/>
          </a:p>
          <a:p>
            <a:pPr lvl="1"/>
            <a:r>
              <a:rPr lang="zh-CN" altLang="en-US" sz="2000" dirty="0" smtClean="0"/>
              <a:t>切换地址空间</a:t>
            </a:r>
            <a:r>
              <a:rPr lang="zh-CN" altLang="en-US" sz="2000" dirty="0"/>
              <a:t>（相关指令比较</a:t>
            </a:r>
            <a:r>
              <a:rPr lang="zh-CN" altLang="en-US" sz="2000" dirty="0" smtClean="0"/>
              <a:t>昂贵）</a:t>
            </a:r>
          </a:p>
          <a:p>
            <a:r>
              <a:rPr lang="zh-CN" altLang="en-US" sz="2400" b="1" dirty="0" smtClean="0"/>
              <a:t>间接开销</a:t>
            </a:r>
            <a:endParaRPr lang="en-US" altLang="zh-CN" sz="2400" b="1" dirty="0" smtClean="0"/>
          </a:p>
          <a:p>
            <a:pPr lvl="1"/>
            <a:r>
              <a:rPr lang="zh-CN" altLang="en-US" sz="2000" b="1" dirty="0" smtClean="0"/>
              <a:t>高速缓存</a:t>
            </a:r>
            <a:r>
              <a:rPr lang="en-US" altLang="zh-CN" sz="2000" b="1" dirty="0" smtClean="0"/>
              <a:t>(Cache)</a:t>
            </a:r>
            <a:r>
              <a:rPr lang="zh-CN" altLang="en-US" sz="2000" b="1" dirty="0" smtClean="0"/>
              <a:t>、缓冲区缓存</a:t>
            </a:r>
            <a:r>
              <a:rPr lang="en-US" altLang="zh-CN" sz="2000" b="1" dirty="0" smtClean="0"/>
              <a:t>(Buffer Cache)</a:t>
            </a:r>
            <a:r>
              <a:rPr lang="zh-CN" altLang="en-US" sz="2000" b="1" dirty="0" smtClean="0"/>
              <a:t>和</a:t>
            </a:r>
            <a:r>
              <a:rPr lang="en-US" altLang="zh-CN" sz="2000" b="1" dirty="0" smtClean="0"/>
              <a:t>TLB(Translation Look-aside Buffer)</a:t>
            </a:r>
            <a:r>
              <a:rPr lang="zh-CN" altLang="en-US" sz="2000" b="1" dirty="0" smtClean="0"/>
              <a:t>失效</a:t>
            </a:r>
          </a:p>
        </p:txBody>
      </p:sp>
      <p:sp>
        <p:nvSpPr>
          <p:cNvPr id="2" name="云形 1"/>
          <p:cNvSpPr/>
          <p:nvPr/>
        </p:nvSpPr>
        <p:spPr>
          <a:xfrm>
            <a:off x="1763688" y="1516822"/>
            <a:ext cx="3528392" cy="1432125"/>
          </a:xfrm>
          <a:prstGeom prst="cloud">
            <a:avLst/>
          </a:prstGeom>
          <a:solidFill>
            <a:schemeClr val="accent2">
              <a:lumMod val="20000"/>
              <a:lumOff val="8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C00000"/>
                </a:solidFill>
                <a:latin typeface="华文行楷" panose="02010800040101010101" pitchFamily="2" charset="-122"/>
                <a:ea typeface="华文行楷" panose="02010800040101010101" pitchFamily="2" charset="-122"/>
              </a:rPr>
              <a:t>什么是上下文切换的开销？</a:t>
            </a:r>
          </a:p>
        </p:txBody>
      </p:sp>
    </p:spTree>
    <p:extLst>
      <p:ext uri="{BB962C8B-B14F-4D97-AF65-F5344CB8AC3E}">
        <p14:creationId xmlns:p14="http://schemas.microsoft.com/office/powerpoint/2010/main" val="81993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147">
                                            <p:txEl>
                                              <p:pRg st="0" end="0"/>
                                            </p:txEl>
                                          </p:spTgt>
                                        </p:tgtEl>
                                        <p:attrNameLst>
                                          <p:attrName>style.visibility</p:attrName>
                                        </p:attrNameLst>
                                      </p:cBhvr>
                                      <p:to>
                                        <p:strVal val="visible"/>
                                      </p:to>
                                    </p:set>
                                    <p:animEffect transition="in" filter="circle(in)">
                                      <p:cBhvr>
                                        <p:cTn id="25" dur="1500"/>
                                        <p:tgtEl>
                                          <p:spTgt spid="614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6147">
                                            <p:txEl>
                                              <p:pRg st="1" end="1"/>
                                            </p:txEl>
                                          </p:spTgt>
                                        </p:tgtEl>
                                        <p:attrNameLst>
                                          <p:attrName>style.visibility</p:attrName>
                                        </p:attrNameLst>
                                      </p:cBhvr>
                                      <p:to>
                                        <p:strVal val="visible"/>
                                      </p:to>
                                    </p:set>
                                    <p:animEffect transition="in" filter="randombar(horizontal)">
                                      <p:cBhvr>
                                        <p:cTn id="30" dur="1000"/>
                                        <p:tgtEl>
                                          <p:spTgt spid="6147">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6147">
                                            <p:txEl>
                                              <p:pRg st="2" end="2"/>
                                            </p:txEl>
                                          </p:spTgt>
                                        </p:tgtEl>
                                        <p:attrNameLst>
                                          <p:attrName>style.visibility</p:attrName>
                                        </p:attrNameLst>
                                      </p:cBhvr>
                                      <p:to>
                                        <p:strVal val="visible"/>
                                      </p:to>
                                    </p:set>
                                    <p:animEffect transition="in" filter="circle(in)">
                                      <p:cBhvr>
                                        <p:cTn id="35" dur="1500"/>
                                        <p:tgtEl>
                                          <p:spTgt spid="6147">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6147">
                                            <p:txEl>
                                              <p:pRg st="3" end="3"/>
                                            </p:txEl>
                                          </p:spTgt>
                                        </p:tgtEl>
                                        <p:attrNameLst>
                                          <p:attrName>style.visibility</p:attrName>
                                        </p:attrNameLst>
                                      </p:cBhvr>
                                      <p:to>
                                        <p:strVal val="visible"/>
                                      </p:to>
                                    </p:set>
                                    <p:animEffect transition="in" filter="circle(in)">
                                      <p:cBhvr>
                                        <p:cTn id="40" dur="1000"/>
                                        <p:tgtEl>
                                          <p:spTgt spid="6147">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6147">
                                            <p:txEl>
                                              <p:pRg st="4" end="4"/>
                                            </p:txEl>
                                          </p:spTgt>
                                        </p:tgtEl>
                                        <p:attrNameLst>
                                          <p:attrName>style.visibility</p:attrName>
                                        </p:attrNameLst>
                                      </p:cBhvr>
                                      <p:to>
                                        <p:strVal val="visible"/>
                                      </p:to>
                                    </p:set>
                                    <p:animEffect transition="in" filter="randombar(horizontal)">
                                      <p:cBhvr>
                                        <p:cTn id="45" dur="10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9712" y="2924944"/>
            <a:ext cx="6840760" cy="1663280"/>
          </a:xfrm>
        </p:spPr>
        <p:txBody>
          <a:bodyPr anchor="ctr">
            <a:normAutofit/>
          </a:bodyPr>
          <a:lstStyle/>
          <a:p>
            <a:r>
              <a:rPr lang="zh-CN" altLang="en-US" sz="4800" i="1" dirty="0" smtClean="0">
                <a:effectLst>
                  <a:outerShdw blurRad="38100" dist="38100" dir="2700000" algn="tl">
                    <a:srgbClr val="000000">
                      <a:alpha val="43137"/>
                    </a:srgbClr>
                  </a:outerShdw>
                </a:effectLst>
              </a:rPr>
              <a:t>处理器调度算法的设计</a:t>
            </a:r>
            <a:endParaRPr lang="zh-CN" altLang="en-US" sz="4800" i="1" dirty="0">
              <a:effectLst>
                <a:outerShdw blurRad="38100" dist="38100" dir="2700000" algn="tl">
                  <a:srgbClr val="000000">
                    <a:alpha val="43137"/>
                  </a:srgbClr>
                </a:outerShdw>
              </a:effectLst>
            </a:endParaRPr>
          </a:p>
        </p:txBody>
      </p:sp>
      <p:sp>
        <p:nvSpPr>
          <p:cNvPr id="3" name="文本占位符 2"/>
          <p:cNvSpPr>
            <a:spLocks noGrp="1"/>
          </p:cNvSpPr>
          <p:nvPr>
            <p:ph type="body" idx="1"/>
          </p:nvPr>
        </p:nvSpPr>
        <p:spPr>
          <a:xfrm>
            <a:off x="2564984" y="1905001"/>
            <a:ext cx="6255488" cy="743507"/>
          </a:xfrm>
        </p:spPr>
        <p:txBody>
          <a:bodyPr/>
          <a:lstStyle/>
          <a:p>
            <a:endParaRPr lang="zh-CN" altLang="en-US" dirty="0"/>
          </a:p>
        </p:txBody>
      </p:sp>
    </p:spTree>
    <p:extLst>
      <p:ext uri="{BB962C8B-B14F-4D97-AF65-F5344CB8AC3E}">
        <p14:creationId xmlns:p14="http://schemas.microsoft.com/office/powerpoint/2010/main" val="3712124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CN" sz="4000" dirty="0" smtClean="0"/>
              <a:t>CPU</a:t>
            </a:r>
            <a:r>
              <a:rPr lang="zh-CN" altLang="en-US" sz="4000" dirty="0" smtClean="0"/>
              <a:t>调度算法的设计考虑</a:t>
            </a:r>
          </a:p>
        </p:txBody>
      </p:sp>
      <p:sp>
        <p:nvSpPr>
          <p:cNvPr id="91139" name="Rectangle 3"/>
          <p:cNvSpPr>
            <a:spLocks noGrp="1" noChangeArrowheads="1"/>
          </p:cNvSpPr>
          <p:nvPr>
            <p:ph type="body" idx="1"/>
          </p:nvPr>
        </p:nvSpPr>
        <p:spPr>
          <a:xfrm>
            <a:off x="395536" y="1526783"/>
            <a:ext cx="7499175" cy="1830209"/>
          </a:xfrm>
        </p:spPr>
        <p:txBody>
          <a:bodyPr>
            <a:normAutofit/>
          </a:bodyPr>
          <a:lstStyle/>
          <a:p>
            <a:r>
              <a:rPr lang="zh-CN" altLang="en-US" sz="2400" b="1" dirty="0" smtClean="0"/>
              <a:t> 什么情况下需要仔细斟酌调度算法？</a:t>
            </a:r>
            <a:endParaRPr lang="en-US" altLang="zh-CN" sz="2400" b="1" dirty="0" smtClean="0"/>
          </a:p>
          <a:p>
            <a:pPr lvl="1"/>
            <a:r>
              <a:rPr lang="zh-CN" altLang="en-US" sz="2400" b="1" dirty="0" smtClean="0"/>
              <a:t>批处理系统  →  多道程序设计系统  →  批处理与分时的混合系统  →  个人计算机  →  网络服务器</a:t>
            </a:r>
            <a:endParaRPr lang="en-US" altLang="zh-CN" sz="2400" b="1" dirty="0" smtClean="0"/>
          </a:p>
          <a:p>
            <a:pPr marL="0" indent="0">
              <a:buNone/>
            </a:pPr>
            <a:endParaRPr lang="en-US" altLang="zh-CN" sz="2400" b="1" dirty="0" smtClean="0"/>
          </a:p>
        </p:txBody>
      </p:sp>
      <p:cxnSp>
        <p:nvCxnSpPr>
          <p:cNvPr id="4" name="直接连接符 3"/>
          <p:cNvCxnSpPr/>
          <p:nvPr/>
        </p:nvCxnSpPr>
        <p:spPr>
          <a:xfrm>
            <a:off x="2173283" y="4832478"/>
            <a:ext cx="4209260" cy="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5400000">
            <a:off x="2923861" y="4922747"/>
            <a:ext cx="2708103" cy="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6" name="TextBox 8"/>
          <p:cNvSpPr txBox="1">
            <a:spLocks noChangeArrowheads="1"/>
          </p:cNvSpPr>
          <p:nvPr/>
        </p:nvSpPr>
        <p:spPr bwMode="auto">
          <a:xfrm>
            <a:off x="2481278" y="3068960"/>
            <a:ext cx="1437310" cy="400110"/>
          </a:xfrm>
          <a:prstGeom prst="rect">
            <a:avLst/>
          </a:prstGeom>
          <a:solidFill>
            <a:schemeClr val="accent6">
              <a:lumMod val="20000"/>
              <a:lumOff val="80000"/>
            </a:schemeClr>
          </a:solidFill>
          <a:ln>
            <a:noFill/>
          </a:ln>
          <a:extLst/>
        </p:spPr>
        <p:txBody>
          <a:bodyPr wrap="square">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r>
              <a:rPr lang="zh-CN" altLang="en-US" sz="2000" b="1" i="1" dirty="0" smtClean="0">
                <a:solidFill>
                  <a:srgbClr val="000000"/>
                </a:solidFill>
                <a:latin typeface="华文楷体" pitchFamily="2" charset="-122"/>
                <a:ea typeface="华文楷体" pitchFamily="2" charset="-122"/>
              </a:rPr>
              <a:t>用户</a:t>
            </a:r>
            <a:r>
              <a:rPr lang="zh-CN" altLang="en-US" sz="2000" b="1" i="1" dirty="0">
                <a:solidFill>
                  <a:srgbClr val="000000"/>
                </a:solidFill>
                <a:latin typeface="华文楷体" pitchFamily="2" charset="-122"/>
                <a:ea typeface="华文楷体" pitchFamily="2" charset="-122"/>
              </a:rPr>
              <a:t>角度</a:t>
            </a:r>
          </a:p>
        </p:txBody>
      </p:sp>
      <p:sp>
        <p:nvSpPr>
          <p:cNvPr id="7" name="TextBox 9"/>
          <p:cNvSpPr txBox="1">
            <a:spLocks noChangeArrowheads="1"/>
          </p:cNvSpPr>
          <p:nvPr/>
        </p:nvSpPr>
        <p:spPr bwMode="auto">
          <a:xfrm>
            <a:off x="4739905" y="3069243"/>
            <a:ext cx="1437310" cy="400110"/>
          </a:xfrm>
          <a:prstGeom prst="rect">
            <a:avLst/>
          </a:prstGeom>
          <a:solidFill>
            <a:schemeClr val="accent6">
              <a:lumMod val="20000"/>
              <a:lumOff val="80000"/>
            </a:schemeClr>
          </a:solidFill>
          <a:ln>
            <a:noFill/>
          </a:ln>
          <a:extLst/>
        </p:spPr>
        <p:txBody>
          <a:bodyPr wrap="square">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r>
              <a:rPr lang="zh-CN" altLang="en-US" sz="2000" b="1" i="1" dirty="0" smtClean="0">
                <a:solidFill>
                  <a:srgbClr val="000000"/>
                </a:solidFill>
                <a:latin typeface="华文楷体" pitchFamily="2" charset="-122"/>
                <a:ea typeface="华文楷体" pitchFamily="2" charset="-122"/>
              </a:rPr>
              <a:t>系统角度</a:t>
            </a:r>
            <a:endParaRPr lang="zh-CN" altLang="en-US" sz="2000" b="1" i="1" dirty="0">
              <a:solidFill>
                <a:srgbClr val="000000"/>
              </a:solidFill>
              <a:latin typeface="华文楷体" pitchFamily="2" charset="-122"/>
              <a:ea typeface="华文楷体" pitchFamily="2" charset="-122"/>
            </a:endParaRPr>
          </a:p>
        </p:txBody>
      </p:sp>
      <p:sp>
        <p:nvSpPr>
          <p:cNvPr id="8" name="TextBox 10"/>
          <p:cNvSpPr txBox="1">
            <a:spLocks noChangeArrowheads="1"/>
          </p:cNvSpPr>
          <p:nvPr/>
        </p:nvSpPr>
        <p:spPr bwMode="auto">
          <a:xfrm>
            <a:off x="1197967" y="3909717"/>
            <a:ext cx="718654" cy="400110"/>
          </a:xfrm>
          <a:prstGeom prst="rect">
            <a:avLst/>
          </a:prstGeom>
          <a:solidFill>
            <a:schemeClr val="accent6">
              <a:lumMod val="20000"/>
              <a:lumOff val="80000"/>
            </a:schemeClr>
          </a:solidFill>
          <a:ln>
            <a:noFill/>
          </a:ln>
          <a:extLst/>
        </p:spPr>
        <p:txBody>
          <a:bodyP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r>
              <a:rPr lang="zh-CN" altLang="en-US" sz="2000" b="1" i="1" dirty="0">
                <a:solidFill>
                  <a:srgbClr val="000000"/>
                </a:solidFill>
                <a:latin typeface="华文楷体" pitchFamily="2" charset="-122"/>
                <a:ea typeface="华文楷体" pitchFamily="2" charset="-122"/>
              </a:rPr>
              <a:t>性能</a:t>
            </a:r>
          </a:p>
        </p:txBody>
      </p:sp>
      <p:sp>
        <p:nvSpPr>
          <p:cNvPr id="9" name="TextBox 11"/>
          <p:cNvSpPr txBox="1">
            <a:spLocks noChangeArrowheads="1"/>
          </p:cNvSpPr>
          <p:nvPr/>
        </p:nvSpPr>
        <p:spPr bwMode="auto">
          <a:xfrm>
            <a:off x="1197967" y="5313919"/>
            <a:ext cx="718654" cy="400110"/>
          </a:xfrm>
          <a:prstGeom prst="rect">
            <a:avLst/>
          </a:prstGeom>
          <a:solidFill>
            <a:schemeClr val="accent6">
              <a:lumMod val="20000"/>
              <a:lumOff val="80000"/>
            </a:schemeClr>
          </a:solidFill>
          <a:ln>
            <a:noFill/>
          </a:ln>
          <a:extLst/>
        </p:spPr>
        <p:txBody>
          <a:bodyP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r>
              <a:rPr lang="zh-CN" altLang="en-US" sz="2000" b="1" i="1">
                <a:solidFill>
                  <a:srgbClr val="000000"/>
                </a:solidFill>
                <a:latin typeface="华文楷体" pitchFamily="2" charset="-122"/>
                <a:ea typeface="华文楷体" pitchFamily="2" charset="-122"/>
              </a:rPr>
              <a:t>其他</a:t>
            </a:r>
          </a:p>
        </p:txBody>
      </p:sp>
      <p:sp>
        <p:nvSpPr>
          <p:cNvPr id="10" name="矩形 9"/>
          <p:cNvSpPr/>
          <p:nvPr/>
        </p:nvSpPr>
        <p:spPr>
          <a:xfrm>
            <a:off x="2173284" y="3628877"/>
            <a:ext cx="1745303" cy="114342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0000CC"/>
                </a:solidFill>
                <a:latin typeface="华文楷体" pitchFamily="2" charset="-122"/>
                <a:ea typeface="华文楷体" pitchFamily="2" charset="-122"/>
              </a:rPr>
              <a:t>周转时间</a:t>
            </a:r>
            <a:endParaRPr lang="en-US" altLang="zh-CN" sz="2000" b="1" dirty="0">
              <a:solidFill>
                <a:srgbClr val="0000CC"/>
              </a:solidFill>
              <a:latin typeface="华文楷体" pitchFamily="2" charset="-122"/>
              <a:ea typeface="华文楷体" pitchFamily="2" charset="-122"/>
            </a:endParaRPr>
          </a:p>
          <a:p>
            <a:pPr algn="ctr">
              <a:defRPr/>
            </a:pPr>
            <a:r>
              <a:rPr lang="zh-CN" altLang="en-US" sz="2000" b="1" dirty="0">
                <a:solidFill>
                  <a:srgbClr val="0000CC"/>
                </a:solidFill>
                <a:latin typeface="华文楷体" pitchFamily="2" charset="-122"/>
                <a:ea typeface="华文楷体" pitchFamily="2" charset="-122"/>
              </a:rPr>
              <a:t>响应时间</a:t>
            </a:r>
            <a:endParaRPr lang="en-US" altLang="zh-CN" sz="2000" b="1" dirty="0">
              <a:solidFill>
                <a:srgbClr val="0000CC"/>
              </a:solidFill>
              <a:latin typeface="华文楷体" pitchFamily="2" charset="-122"/>
              <a:ea typeface="华文楷体" pitchFamily="2" charset="-122"/>
            </a:endParaRPr>
          </a:p>
          <a:p>
            <a:pPr algn="ctr">
              <a:defRPr/>
            </a:pPr>
            <a:r>
              <a:rPr lang="zh-CN" altLang="en-US" sz="2000" b="1" dirty="0">
                <a:solidFill>
                  <a:srgbClr val="0000CC"/>
                </a:solidFill>
                <a:latin typeface="华文楷体" pitchFamily="2" charset="-122"/>
                <a:ea typeface="华文楷体" pitchFamily="2" charset="-122"/>
              </a:rPr>
              <a:t>最后期限</a:t>
            </a:r>
          </a:p>
        </p:txBody>
      </p:sp>
      <p:sp>
        <p:nvSpPr>
          <p:cNvPr id="11" name="矩形 10"/>
          <p:cNvSpPr/>
          <p:nvPr/>
        </p:nvSpPr>
        <p:spPr>
          <a:xfrm>
            <a:off x="4431911" y="5013018"/>
            <a:ext cx="1745303" cy="114342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0000CC"/>
                </a:solidFill>
                <a:latin typeface="华文楷体" pitchFamily="2" charset="-122"/>
                <a:ea typeface="华文楷体" pitchFamily="2" charset="-122"/>
              </a:rPr>
              <a:t>公平性</a:t>
            </a:r>
            <a:endParaRPr lang="en-US" altLang="zh-CN" sz="2000" b="1" dirty="0">
              <a:solidFill>
                <a:srgbClr val="0000CC"/>
              </a:solidFill>
              <a:latin typeface="华文楷体" pitchFamily="2" charset="-122"/>
              <a:ea typeface="华文楷体" pitchFamily="2" charset="-122"/>
            </a:endParaRPr>
          </a:p>
          <a:p>
            <a:pPr algn="ctr">
              <a:defRPr/>
            </a:pPr>
            <a:r>
              <a:rPr lang="zh-CN" altLang="en-US" sz="2000" b="1" dirty="0">
                <a:solidFill>
                  <a:srgbClr val="0000CC"/>
                </a:solidFill>
                <a:latin typeface="华文楷体" pitchFamily="2" charset="-122"/>
                <a:ea typeface="华文楷体" pitchFamily="2" charset="-122"/>
              </a:rPr>
              <a:t>强制优先级</a:t>
            </a:r>
            <a:endParaRPr lang="en-US" altLang="zh-CN" sz="2000" b="1" dirty="0">
              <a:solidFill>
                <a:srgbClr val="0000CC"/>
              </a:solidFill>
              <a:latin typeface="华文楷体" pitchFamily="2" charset="-122"/>
              <a:ea typeface="华文楷体" pitchFamily="2" charset="-122"/>
            </a:endParaRPr>
          </a:p>
          <a:p>
            <a:pPr algn="ctr">
              <a:defRPr/>
            </a:pPr>
            <a:r>
              <a:rPr lang="zh-CN" altLang="en-US" sz="2000" b="1" dirty="0">
                <a:solidFill>
                  <a:srgbClr val="0000CC"/>
                </a:solidFill>
                <a:latin typeface="华文楷体" pitchFamily="2" charset="-122"/>
                <a:ea typeface="华文楷体" pitchFamily="2" charset="-122"/>
              </a:rPr>
              <a:t>平衡资源</a:t>
            </a:r>
          </a:p>
        </p:txBody>
      </p:sp>
      <p:sp>
        <p:nvSpPr>
          <p:cNvPr id="12" name="矩形 11"/>
          <p:cNvSpPr/>
          <p:nvPr/>
        </p:nvSpPr>
        <p:spPr>
          <a:xfrm>
            <a:off x="2173284" y="5013018"/>
            <a:ext cx="1745303" cy="114342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smtClean="0">
                <a:solidFill>
                  <a:srgbClr val="0000CC"/>
                </a:solidFill>
                <a:latin typeface="华文楷体" pitchFamily="2" charset="-122"/>
                <a:ea typeface="华文楷体" pitchFamily="2" charset="-122"/>
              </a:rPr>
              <a:t>均衡性</a:t>
            </a:r>
            <a:endParaRPr lang="en-US" altLang="zh-CN" sz="2000" b="1" dirty="0" smtClean="0">
              <a:solidFill>
                <a:srgbClr val="0000CC"/>
              </a:solidFill>
              <a:latin typeface="华文楷体" pitchFamily="2" charset="-122"/>
              <a:ea typeface="华文楷体" pitchFamily="2" charset="-122"/>
            </a:endParaRPr>
          </a:p>
          <a:p>
            <a:pPr algn="ctr">
              <a:defRPr/>
            </a:pPr>
            <a:r>
              <a:rPr lang="zh-CN" altLang="en-US" sz="2000" b="1" dirty="0" smtClean="0">
                <a:solidFill>
                  <a:srgbClr val="0000CC"/>
                </a:solidFill>
                <a:latin typeface="华文楷体" pitchFamily="2" charset="-122"/>
                <a:ea typeface="华文楷体" pitchFamily="2" charset="-122"/>
              </a:rPr>
              <a:t>可</a:t>
            </a:r>
            <a:r>
              <a:rPr lang="zh-CN" altLang="en-US" sz="2000" b="1" dirty="0">
                <a:solidFill>
                  <a:srgbClr val="0000CC"/>
                </a:solidFill>
                <a:latin typeface="华文楷体" pitchFamily="2" charset="-122"/>
                <a:ea typeface="华文楷体" pitchFamily="2" charset="-122"/>
              </a:rPr>
              <a:t>预测性</a:t>
            </a:r>
          </a:p>
        </p:txBody>
      </p:sp>
      <p:sp>
        <p:nvSpPr>
          <p:cNvPr id="13" name="矩形 12"/>
          <p:cNvSpPr/>
          <p:nvPr/>
        </p:nvSpPr>
        <p:spPr>
          <a:xfrm>
            <a:off x="4431912" y="3628876"/>
            <a:ext cx="1745303" cy="114342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0000CC"/>
                </a:solidFill>
                <a:latin typeface="Calibri" pitchFamily="34" charset="0"/>
                <a:ea typeface="华文楷体" pitchFamily="2" charset="-122"/>
                <a:cs typeface="Calibri" pitchFamily="34" charset="0"/>
              </a:rPr>
              <a:t>吞吐量</a:t>
            </a:r>
            <a:endParaRPr lang="en-US" altLang="zh-CN" sz="2000" b="1" dirty="0">
              <a:solidFill>
                <a:srgbClr val="0000CC"/>
              </a:solidFill>
              <a:latin typeface="Calibri" pitchFamily="34" charset="0"/>
              <a:ea typeface="华文楷体" pitchFamily="2" charset="-122"/>
              <a:cs typeface="Calibri" pitchFamily="34" charset="0"/>
            </a:endParaRPr>
          </a:p>
          <a:p>
            <a:pPr algn="ctr">
              <a:defRPr/>
            </a:pPr>
            <a:r>
              <a:rPr lang="en-US" altLang="zh-CN" sz="2000" b="1" dirty="0">
                <a:solidFill>
                  <a:srgbClr val="0000CC"/>
                </a:solidFill>
                <a:latin typeface="Calibri" pitchFamily="34" charset="0"/>
                <a:ea typeface="华文楷体" pitchFamily="2" charset="-122"/>
                <a:cs typeface="Calibri" pitchFamily="34" charset="0"/>
              </a:rPr>
              <a:t>CPU</a:t>
            </a:r>
            <a:r>
              <a:rPr lang="zh-CN" altLang="en-US" sz="2000" b="1" dirty="0">
                <a:solidFill>
                  <a:srgbClr val="0000CC"/>
                </a:solidFill>
                <a:latin typeface="Calibri" pitchFamily="34" charset="0"/>
                <a:ea typeface="华文楷体" pitchFamily="2" charset="-122"/>
                <a:cs typeface="Calibri" pitchFamily="34" charset="0"/>
              </a:rPr>
              <a:t>利用率</a:t>
            </a:r>
          </a:p>
        </p:txBody>
      </p:sp>
    </p:spTree>
    <p:extLst>
      <p:ext uri="{BB962C8B-B14F-4D97-AF65-F5344CB8AC3E}">
        <p14:creationId xmlns:p14="http://schemas.microsoft.com/office/powerpoint/2010/main" val="195950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1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ircle(in)">
                                      <p:cBhvr>
                                        <p:cTn id="25" dur="10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75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10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1000"/>
                                        <p:tgtEl>
                                          <p:spTgt spid="11"/>
                                        </p:tgtEl>
                                      </p:cBhvr>
                                    </p:animEffect>
                                  </p:childTnLst>
                                </p:cTn>
                              </p:par>
                            </p:childTnLst>
                          </p:cTn>
                        </p:par>
                        <p:par>
                          <p:cTn id="39" fill="hold">
                            <p:stCondLst>
                              <p:cond delay="1000"/>
                            </p:stCondLst>
                            <p:childTnLst>
                              <p:par>
                                <p:cTn id="40" presetID="1" presetClass="entr" presetSubtype="0" fill="hold" nodeType="afterEffect">
                                  <p:stCondLst>
                                    <p:cond delay="500"/>
                                  </p:stCondLst>
                                  <p:childTnLst>
                                    <p:set>
                                      <p:cBhvr>
                                        <p:cTn id="41" dur="1" fill="hold">
                                          <p:stCondLst>
                                            <p:cond delay="0"/>
                                          </p:stCondLst>
                                        </p:cTn>
                                        <p:tgtEl>
                                          <p:spTgt spid="4"/>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50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zh-CN" altLang="en-US" sz="4000" dirty="0" smtClean="0"/>
              <a:t>不同操作系统追求的目标</a:t>
            </a:r>
          </a:p>
        </p:txBody>
      </p:sp>
      <p:sp>
        <p:nvSpPr>
          <p:cNvPr id="17411" name="Rectangle 3"/>
          <p:cNvSpPr>
            <a:spLocks noGrp="1" noChangeArrowheads="1"/>
          </p:cNvSpPr>
          <p:nvPr>
            <p:ph type="body" idx="1"/>
          </p:nvPr>
        </p:nvSpPr>
        <p:spPr>
          <a:xfrm>
            <a:off x="260011" y="1811957"/>
            <a:ext cx="7408333" cy="4209331"/>
          </a:xfrm>
        </p:spPr>
        <p:txBody>
          <a:bodyPr>
            <a:normAutofit fontScale="70000" lnSpcReduction="20000"/>
          </a:bodyPr>
          <a:lstStyle/>
          <a:p>
            <a:r>
              <a:rPr lang="zh-CN" altLang="en-US" b="1" dirty="0" smtClean="0"/>
              <a:t>不同类型的操作系统</a:t>
            </a:r>
          </a:p>
          <a:p>
            <a:pPr lvl="1"/>
            <a:r>
              <a:rPr lang="zh-CN" altLang="en-US" b="1" dirty="0" smtClean="0"/>
              <a:t>交互式进程（</a:t>
            </a:r>
            <a:r>
              <a:rPr lang="en-US" altLang="zh-CN" b="1" dirty="0" smtClean="0"/>
              <a:t>interactive process</a:t>
            </a:r>
            <a:r>
              <a:rPr lang="zh-CN" altLang="en-US" b="1" dirty="0" smtClean="0"/>
              <a:t>）</a:t>
            </a:r>
          </a:p>
          <a:p>
            <a:pPr lvl="2"/>
            <a:r>
              <a:rPr lang="zh-CN" altLang="en-US" b="1" dirty="0" smtClean="0"/>
              <a:t>需要经常与用户交互，因此要花很多时间等待用户输入操作</a:t>
            </a:r>
          </a:p>
          <a:p>
            <a:pPr lvl="2"/>
            <a:r>
              <a:rPr lang="zh-CN" altLang="en-US" b="1" dirty="0" smtClean="0"/>
              <a:t>响应时间要快，平均延迟要低于</a:t>
            </a:r>
            <a:r>
              <a:rPr lang="en-US" altLang="zh-CN" b="1" dirty="0" smtClean="0"/>
              <a:t>50~150ms</a:t>
            </a:r>
          </a:p>
          <a:p>
            <a:pPr lvl="2"/>
            <a:r>
              <a:rPr lang="zh-CN" altLang="en-US" b="1" dirty="0" smtClean="0"/>
              <a:t>典型的交互式程序：</a:t>
            </a:r>
            <a:r>
              <a:rPr lang="en-US" altLang="zh-CN" b="1" dirty="0" smtClean="0"/>
              <a:t>shell</a:t>
            </a:r>
            <a:r>
              <a:rPr lang="zh-CN" altLang="en-US" b="1" dirty="0" smtClean="0"/>
              <a:t>、文本编辑程序、图形应用程序等</a:t>
            </a:r>
          </a:p>
          <a:p>
            <a:pPr lvl="1"/>
            <a:r>
              <a:rPr lang="zh-CN" altLang="en-US" b="1" dirty="0" smtClean="0"/>
              <a:t>批处理进程（</a:t>
            </a:r>
            <a:r>
              <a:rPr lang="en-US" altLang="zh-CN" b="1" dirty="0" smtClean="0"/>
              <a:t>batch process</a:t>
            </a:r>
            <a:r>
              <a:rPr lang="zh-CN" altLang="en-US" b="1" dirty="0" smtClean="0"/>
              <a:t>）</a:t>
            </a:r>
          </a:p>
          <a:p>
            <a:pPr lvl="2"/>
            <a:r>
              <a:rPr lang="zh-CN" altLang="en-US" b="1" dirty="0" smtClean="0"/>
              <a:t>不必与用户交互，通常在后台运行</a:t>
            </a:r>
          </a:p>
          <a:p>
            <a:pPr lvl="2"/>
            <a:r>
              <a:rPr lang="zh-CN" altLang="en-US" b="1" dirty="0" smtClean="0"/>
              <a:t>不必很快响应</a:t>
            </a:r>
          </a:p>
          <a:p>
            <a:pPr lvl="2"/>
            <a:r>
              <a:rPr lang="zh-CN" altLang="en-US" b="1" dirty="0" smtClean="0"/>
              <a:t>典型的批处理程序：营业额计算、利息计算、索赔处理</a:t>
            </a:r>
          </a:p>
          <a:p>
            <a:pPr lvl="1"/>
            <a:r>
              <a:rPr lang="zh-CN" altLang="en-US" b="1" dirty="0" smtClean="0"/>
              <a:t>实时进程（</a:t>
            </a:r>
            <a:r>
              <a:rPr lang="en-US" altLang="zh-CN" b="1" dirty="0" smtClean="0"/>
              <a:t>real-time process</a:t>
            </a:r>
            <a:r>
              <a:rPr lang="zh-CN" altLang="en-US" b="1" dirty="0" smtClean="0"/>
              <a:t>）</a:t>
            </a:r>
          </a:p>
          <a:p>
            <a:pPr lvl="2"/>
            <a:r>
              <a:rPr lang="zh-CN" altLang="en-US" b="1" dirty="0" smtClean="0"/>
              <a:t>有实时需求，不应被低优先级的进程阻塞</a:t>
            </a:r>
          </a:p>
          <a:p>
            <a:pPr lvl="2"/>
            <a:r>
              <a:rPr lang="zh-CN" altLang="en-US" b="1" dirty="0" smtClean="0"/>
              <a:t>响应时间要短</a:t>
            </a:r>
          </a:p>
          <a:p>
            <a:pPr lvl="2"/>
            <a:r>
              <a:rPr lang="zh-CN" altLang="en-US" b="1" dirty="0" smtClean="0"/>
              <a:t>典型的实时进程：视频</a:t>
            </a:r>
            <a:r>
              <a:rPr lang="en-US" altLang="zh-CN" b="1" dirty="0" smtClean="0"/>
              <a:t>/</a:t>
            </a:r>
            <a:r>
              <a:rPr lang="zh-CN" altLang="en-US" b="1" dirty="0" smtClean="0"/>
              <a:t>音频、机械控制等</a:t>
            </a:r>
          </a:p>
        </p:txBody>
      </p:sp>
      <p:sp>
        <p:nvSpPr>
          <p:cNvPr id="2" name="圆角矩形 1"/>
          <p:cNvSpPr/>
          <p:nvPr/>
        </p:nvSpPr>
        <p:spPr>
          <a:xfrm>
            <a:off x="6771517" y="3573016"/>
            <a:ext cx="2225702" cy="792088"/>
          </a:xfrm>
          <a:prstGeom prst="round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吞吐量、周转时间、</a:t>
            </a:r>
            <a:r>
              <a:rPr lang="en-US" altLang="zh-CN" b="1" dirty="0">
                <a:solidFill>
                  <a:srgbClr val="C00000"/>
                </a:solidFill>
                <a:latin typeface="Calibri" pitchFamily="34" charset="0"/>
                <a:ea typeface="华文楷体" pitchFamily="2" charset="-122"/>
                <a:cs typeface="Calibri" pitchFamily="34" charset="0"/>
              </a:rPr>
              <a:t>CPU</a:t>
            </a:r>
            <a:r>
              <a:rPr lang="zh-CN" altLang="en-US" b="1" dirty="0" smtClean="0">
                <a:solidFill>
                  <a:srgbClr val="C00000"/>
                </a:solidFill>
                <a:latin typeface="Calibri" pitchFamily="34" charset="0"/>
                <a:ea typeface="华文楷体" pitchFamily="2" charset="-122"/>
                <a:cs typeface="Calibri" pitchFamily="34" charset="0"/>
              </a:rPr>
              <a:t>利用率</a:t>
            </a:r>
            <a:endParaRPr lang="zh-CN" altLang="en-US" b="1" dirty="0">
              <a:solidFill>
                <a:srgbClr val="C00000"/>
              </a:solidFill>
              <a:latin typeface="华文楷体" pitchFamily="2" charset="-122"/>
              <a:ea typeface="华文楷体" pitchFamily="2" charset="-122"/>
            </a:endParaRPr>
          </a:p>
        </p:txBody>
      </p:sp>
      <p:sp>
        <p:nvSpPr>
          <p:cNvPr id="5" name="圆角矩形 4"/>
          <p:cNvSpPr/>
          <p:nvPr/>
        </p:nvSpPr>
        <p:spPr>
          <a:xfrm>
            <a:off x="6660232" y="5373216"/>
            <a:ext cx="2376264" cy="540060"/>
          </a:xfrm>
          <a:prstGeom prst="round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C00000"/>
                </a:solidFill>
                <a:latin typeface="Calibri" pitchFamily="34" charset="0"/>
                <a:ea typeface="华文楷体" pitchFamily="2" charset="-122"/>
                <a:cs typeface="Calibri" pitchFamily="34" charset="0"/>
              </a:rPr>
              <a:t>最后期限、可预测性</a:t>
            </a:r>
          </a:p>
        </p:txBody>
      </p:sp>
      <p:sp>
        <p:nvSpPr>
          <p:cNvPr id="6" name="圆角矩形 5"/>
          <p:cNvSpPr/>
          <p:nvPr/>
        </p:nvSpPr>
        <p:spPr>
          <a:xfrm>
            <a:off x="6771517" y="1916832"/>
            <a:ext cx="2264979" cy="504056"/>
          </a:xfrm>
          <a:prstGeom prst="round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华文楷体" pitchFamily="2" charset="-122"/>
                <a:ea typeface="华文楷体" pitchFamily="2" charset="-122"/>
              </a:rPr>
              <a:t>响应时间、均衡性</a:t>
            </a:r>
            <a:endParaRPr lang="zh-CN" altLang="en-US" b="1" dirty="0">
              <a:solidFill>
                <a:srgbClr val="C00000"/>
              </a:solidFill>
              <a:latin typeface="华文楷体" pitchFamily="2" charset="-122"/>
              <a:ea typeface="华文楷体" pitchFamily="2" charset="-122"/>
            </a:endParaRPr>
          </a:p>
        </p:txBody>
      </p:sp>
    </p:spTree>
    <p:extLst>
      <p:ext uri="{BB962C8B-B14F-4D97-AF65-F5344CB8AC3E}">
        <p14:creationId xmlns:p14="http://schemas.microsoft.com/office/powerpoint/2010/main" val="176608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randombar(horizontal)">
                                      <p:cBhvr>
                                        <p:cTn id="7" dur="1500"/>
                                        <p:tgtEl>
                                          <p:spTgt spid="17411">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7411">
                                            <p:txEl>
                                              <p:pRg st="2" end="2"/>
                                            </p:txEl>
                                          </p:spTgt>
                                        </p:tgtEl>
                                        <p:attrNameLst>
                                          <p:attrName>style.visibility</p:attrName>
                                        </p:attrNameLst>
                                      </p:cBhvr>
                                      <p:to>
                                        <p:strVal val="visible"/>
                                      </p:to>
                                    </p:set>
                                    <p:animEffect transition="in" filter="randombar(horizontal)">
                                      <p:cBhvr>
                                        <p:cTn id="10" dur="1500"/>
                                        <p:tgtEl>
                                          <p:spTgt spid="17411">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13" dur="1500"/>
                                        <p:tgtEl>
                                          <p:spTgt spid="17411">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7411">
                                            <p:txEl>
                                              <p:pRg st="4" end="4"/>
                                            </p:txEl>
                                          </p:spTgt>
                                        </p:tgtEl>
                                        <p:attrNameLst>
                                          <p:attrName>style.visibility</p:attrName>
                                        </p:attrNameLst>
                                      </p:cBhvr>
                                      <p:to>
                                        <p:strVal val="visible"/>
                                      </p:to>
                                    </p:set>
                                    <p:animEffect transition="in" filter="randombar(horizontal)">
                                      <p:cBhvr>
                                        <p:cTn id="16" dur="1500"/>
                                        <p:tgtEl>
                                          <p:spTgt spid="1741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Effect transition="in" filter="fade">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7411">
                                            <p:txEl>
                                              <p:pRg st="5" end="5"/>
                                            </p:txEl>
                                          </p:spTgt>
                                        </p:tgtEl>
                                        <p:attrNameLst>
                                          <p:attrName>style.visibility</p:attrName>
                                        </p:attrNameLst>
                                      </p:cBhvr>
                                      <p:to>
                                        <p:strVal val="visible"/>
                                      </p:to>
                                    </p:set>
                                    <p:animEffect transition="in" filter="randombar(horizontal)">
                                      <p:cBhvr>
                                        <p:cTn id="28" dur="1500"/>
                                        <p:tgtEl>
                                          <p:spTgt spid="17411">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17411">
                                            <p:txEl>
                                              <p:pRg st="6" end="6"/>
                                            </p:txEl>
                                          </p:spTgt>
                                        </p:tgtEl>
                                        <p:attrNameLst>
                                          <p:attrName>style.visibility</p:attrName>
                                        </p:attrNameLst>
                                      </p:cBhvr>
                                      <p:to>
                                        <p:strVal val="visible"/>
                                      </p:to>
                                    </p:set>
                                    <p:animEffect transition="in" filter="randombar(horizontal)">
                                      <p:cBhvr>
                                        <p:cTn id="31" dur="1500"/>
                                        <p:tgtEl>
                                          <p:spTgt spid="17411">
                                            <p:txEl>
                                              <p:pRg st="6" end="6"/>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17411">
                                            <p:txEl>
                                              <p:pRg st="7" end="7"/>
                                            </p:txEl>
                                          </p:spTgt>
                                        </p:tgtEl>
                                        <p:attrNameLst>
                                          <p:attrName>style.visibility</p:attrName>
                                        </p:attrNameLst>
                                      </p:cBhvr>
                                      <p:to>
                                        <p:strVal val="visible"/>
                                      </p:to>
                                    </p:set>
                                    <p:animEffect transition="in" filter="randombar(horizontal)">
                                      <p:cBhvr>
                                        <p:cTn id="34" dur="1500"/>
                                        <p:tgtEl>
                                          <p:spTgt spid="17411">
                                            <p:txEl>
                                              <p:pRg st="7" end="7"/>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17411">
                                            <p:txEl>
                                              <p:pRg st="8" end="8"/>
                                            </p:txEl>
                                          </p:spTgt>
                                        </p:tgtEl>
                                        <p:attrNameLst>
                                          <p:attrName>style.visibility</p:attrName>
                                        </p:attrNameLst>
                                      </p:cBhvr>
                                      <p:to>
                                        <p:strVal val="visible"/>
                                      </p:to>
                                    </p:set>
                                    <p:animEffect transition="in" filter="randombar(horizontal)">
                                      <p:cBhvr>
                                        <p:cTn id="37" dur="1500"/>
                                        <p:tgtEl>
                                          <p:spTgt spid="1741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1000" fill="hold"/>
                                        <p:tgtEl>
                                          <p:spTgt spid="2"/>
                                        </p:tgtEl>
                                        <p:attrNameLst>
                                          <p:attrName>ppt_w</p:attrName>
                                        </p:attrNameLst>
                                      </p:cBhvr>
                                      <p:tavLst>
                                        <p:tav tm="0">
                                          <p:val>
                                            <p:fltVal val="0"/>
                                          </p:val>
                                        </p:tav>
                                        <p:tav tm="100000">
                                          <p:val>
                                            <p:strVal val="#ppt_w"/>
                                          </p:val>
                                        </p:tav>
                                      </p:tavLst>
                                    </p:anim>
                                    <p:anim calcmode="lin" valueType="num">
                                      <p:cBhvr>
                                        <p:cTn id="43" dur="1000" fill="hold"/>
                                        <p:tgtEl>
                                          <p:spTgt spid="2"/>
                                        </p:tgtEl>
                                        <p:attrNameLst>
                                          <p:attrName>ppt_h</p:attrName>
                                        </p:attrNameLst>
                                      </p:cBhvr>
                                      <p:tavLst>
                                        <p:tav tm="0">
                                          <p:val>
                                            <p:fltVal val="0"/>
                                          </p:val>
                                        </p:tav>
                                        <p:tav tm="100000">
                                          <p:val>
                                            <p:strVal val="#ppt_h"/>
                                          </p:val>
                                        </p:tav>
                                      </p:tavLst>
                                    </p:anim>
                                    <p:animEffect transition="in" filter="fade">
                                      <p:cBhvr>
                                        <p:cTn id="44" dur="10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7411">
                                            <p:txEl>
                                              <p:pRg st="9" end="9"/>
                                            </p:txEl>
                                          </p:spTgt>
                                        </p:tgtEl>
                                        <p:attrNameLst>
                                          <p:attrName>style.visibility</p:attrName>
                                        </p:attrNameLst>
                                      </p:cBhvr>
                                      <p:to>
                                        <p:strVal val="visible"/>
                                      </p:to>
                                    </p:set>
                                    <p:animEffect transition="in" filter="randombar(horizontal)">
                                      <p:cBhvr>
                                        <p:cTn id="49" dur="1500"/>
                                        <p:tgtEl>
                                          <p:spTgt spid="17411">
                                            <p:txEl>
                                              <p:pRg st="9" end="9"/>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17411">
                                            <p:txEl>
                                              <p:pRg st="10" end="10"/>
                                            </p:txEl>
                                          </p:spTgt>
                                        </p:tgtEl>
                                        <p:attrNameLst>
                                          <p:attrName>style.visibility</p:attrName>
                                        </p:attrNameLst>
                                      </p:cBhvr>
                                      <p:to>
                                        <p:strVal val="visible"/>
                                      </p:to>
                                    </p:set>
                                    <p:animEffect transition="in" filter="randombar(horizontal)">
                                      <p:cBhvr>
                                        <p:cTn id="52" dur="1500"/>
                                        <p:tgtEl>
                                          <p:spTgt spid="17411">
                                            <p:txEl>
                                              <p:pRg st="10" end="10"/>
                                            </p:txEl>
                                          </p:spTgt>
                                        </p:tgtEl>
                                      </p:cBhvr>
                                    </p:animEffect>
                                  </p:childTnLst>
                                </p:cTn>
                              </p:par>
                              <p:par>
                                <p:cTn id="53" presetID="14" presetClass="entr" presetSubtype="10" fill="hold" nodeType="withEffect">
                                  <p:stCondLst>
                                    <p:cond delay="0"/>
                                  </p:stCondLst>
                                  <p:childTnLst>
                                    <p:set>
                                      <p:cBhvr>
                                        <p:cTn id="54" dur="1" fill="hold">
                                          <p:stCondLst>
                                            <p:cond delay="0"/>
                                          </p:stCondLst>
                                        </p:cTn>
                                        <p:tgtEl>
                                          <p:spTgt spid="17411">
                                            <p:txEl>
                                              <p:pRg st="11" end="11"/>
                                            </p:txEl>
                                          </p:spTgt>
                                        </p:tgtEl>
                                        <p:attrNameLst>
                                          <p:attrName>style.visibility</p:attrName>
                                        </p:attrNameLst>
                                      </p:cBhvr>
                                      <p:to>
                                        <p:strVal val="visible"/>
                                      </p:to>
                                    </p:set>
                                    <p:animEffect transition="in" filter="randombar(horizontal)">
                                      <p:cBhvr>
                                        <p:cTn id="55" dur="1500"/>
                                        <p:tgtEl>
                                          <p:spTgt spid="17411">
                                            <p:txEl>
                                              <p:pRg st="11" end="11"/>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17411">
                                            <p:txEl>
                                              <p:pRg st="12" end="12"/>
                                            </p:txEl>
                                          </p:spTgt>
                                        </p:tgtEl>
                                        <p:attrNameLst>
                                          <p:attrName>style.visibility</p:attrName>
                                        </p:attrNameLst>
                                      </p:cBhvr>
                                      <p:to>
                                        <p:strVal val="visible"/>
                                      </p:to>
                                    </p:set>
                                    <p:animEffect transition="in" filter="randombar(horizontal)">
                                      <p:cBhvr>
                                        <p:cTn id="58" dur="1500"/>
                                        <p:tgtEl>
                                          <p:spTgt spid="17411">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p:cTn id="63" dur="1000" fill="hold"/>
                                        <p:tgtEl>
                                          <p:spTgt spid="5"/>
                                        </p:tgtEl>
                                        <p:attrNameLst>
                                          <p:attrName>ppt_w</p:attrName>
                                        </p:attrNameLst>
                                      </p:cBhvr>
                                      <p:tavLst>
                                        <p:tav tm="0">
                                          <p:val>
                                            <p:fltVal val="0"/>
                                          </p:val>
                                        </p:tav>
                                        <p:tav tm="100000">
                                          <p:val>
                                            <p:strVal val="#ppt_w"/>
                                          </p:val>
                                        </p:tav>
                                      </p:tavLst>
                                    </p:anim>
                                    <p:anim calcmode="lin" valueType="num">
                                      <p:cBhvr>
                                        <p:cTn id="64" dur="1000" fill="hold"/>
                                        <p:tgtEl>
                                          <p:spTgt spid="5"/>
                                        </p:tgtEl>
                                        <p:attrNameLst>
                                          <p:attrName>ppt_h</p:attrName>
                                        </p:attrNameLst>
                                      </p:cBhvr>
                                      <p:tavLst>
                                        <p:tav tm="0">
                                          <p:val>
                                            <p:fltVal val="0"/>
                                          </p:val>
                                        </p:tav>
                                        <p:tav tm="100000">
                                          <p:val>
                                            <p:strVal val="#ppt_h"/>
                                          </p:val>
                                        </p:tav>
                                      </p:tavLst>
                                    </p:anim>
                                    <p:animEffect transition="in" filter="fade">
                                      <p:cBhvr>
                                        <p:cTn id="6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调度算法衡量指标</a:t>
            </a:r>
            <a:endParaRPr lang="zh-CN" altLang="en-US" sz="4000" dirty="0"/>
          </a:p>
        </p:txBody>
      </p:sp>
      <p:sp>
        <p:nvSpPr>
          <p:cNvPr id="3" name="内容占位符 2"/>
          <p:cNvSpPr>
            <a:spLocks noGrp="1"/>
          </p:cNvSpPr>
          <p:nvPr>
            <p:ph idx="1"/>
          </p:nvPr>
        </p:nvSpPr>
        <p:spPr>
          <a:xfrm>
            <a:off x="323528" y="1508787"/>
            <a:ext cx="7920880" cy="4954397"/>
          </a:xfrm>
        </p:spPr>
        <p:txBody>
          <a:bodyPr>
            <a:noAutofit/>
          </a:bodyPr>
          <a:lstStyle/>
          <a:p>
            <a:pPr>
              <a:lnSpc>
                <a:spcPct val="120000"/>
              </a:lnSpc>
              <a:spcBef>
                <a:spcPts val="0"/>
              </a:spcBef>
            </a:pPr>
            <a:r>
              <a:rPr lang="zh-CN" altLang="en-US" sz="2400" b="1" dirty="0" smtClean="0">
                <a:solidFill>
                  <a:srgbClr val="C00000"/>
                </a:solidFill>
                <a:latin typeface="Calibri" panose="020F0502020204030204" pitchFamily="34" charset="0"/>
              </a:rPr>
              <a:t>吞吐量</a:t>
            </a:r>
            <a:r>
              <a:rPr lang="en-US" altLang="zh-CN" sz="2400" b="1" dirty="0" smtClean="0">
                <a:latin typeface="Calibri" panose="020F0502020204030204" pitchFamily="34" charset="0"/>
              </a:rPr>
              <a:t> Throughput  — </a:t>
            </a:r>
            <a:r>
              <a:rPr lang="zh-CN" altLang="en-US" sz="2400" b="1" dirty="0" smtClean="0">
                <a:latin typeface="Calibri" panose="020F0502020204030204" pitchFamily="34" charset="0"/>
              </a:rPr>
              <a:t>每单位时间完成的进程数目</a:t>
            </a:r>
            <a:endParaRPr lang="en-US" altLang="zh-CN" sz="2400" b="1" dirty="0" smtClean="0">
              <a:latin typeface="Calibri" panose="020F0502020204030204" pitchFamily="34" charset="0"/>
            </a:endParaRPr>
          </a:p>
          <a:p>
            <a:pPr>
              <a:lnSpc>
                <a:spcPct val="120000"/>
              </a:lnSpc>
              <a:spcBef>
                <a:spcPts val="0"/>
              </a:spcBef>
            </a:pPr>
            <a:r>
              <a:rPr lang="zh-CN" altLang="en-US" sz="2400" b="1" dirty="0" smtClean="0">
                <a:solidFill>
                  <a:srgbClr val="C00000"/>
                </a:solidFill>
                <a:latin typeface="Calibri" panose="020F0502020204030204" pitchFamily="34" charset="0"/>
              </a:rPr>
              <a:t>周转时间</a:t>
            </a:r>
            <a:r>
              <a:rPr lang="en-US" altLang="zh-CN" sz="2400" b="1" dirty="0" smtClean="0">
                <a:latin typeface="Calibri" panose="020F0502020204030204" pitchFamily="34" charset="0"/>
              </a:rPr>
              <a:t>TT(Turnaround Time)</a:t>
            </a:r>
            <a:r>
              <a:rPr lang="zh-CN" altLang="en-US" sz="2400" b="1" dirty="0" smtClean="0">
                <a:latin typeface="Calibri" panose="020F0502020204030204" pitchFamily="34" charset="0"/>
              </a:rPr>
              <a:t> </a:t>
            </a:r>
            <a:endParaRPr lang="en-US" altLang="zh-CN" sz="2400" b="1" dirty="0" smtClean="0">
              <a:latin typeface="Calibri" panose="020F0502020204030204" pitchFamily="34" charset="0"/>
            </a:endParaRPr>
          </a:p>
          <a:p>
            <a:pPr marL="0" indent="0">
              <a:lnSpc>
                <a:spcPct val="120000"/>
              </a:lnSpc>
              <a:spcBef>
                <a:spcPts val="0"/>
              </a:spcBef>
              <a:buNone/>
            </a:pPr>
            <a:r>
              <a:rPr lang="en-US" altLang="zh-CN" sz="2400" b="1" dirty="0">
                <a:latin typeface="Calibri" panose="020F0502020204030204" pitchFamily="34" charset="0"/>
              </a:rPr>
              <a:t> </a:t>
            </a:r>
            <a:r>
              <a:rPr lang="en-US" altLang="zh-CN" sz="2400" b="1" dirty="0" smtClean="0">
                <a:latin typeface="Calibri" panose="020F0502020204030204" pitchFamily="34" charset="0"/>
              </a:rPr>
              <a:t>             </a:t>
            </a:r>
            <a:r>
              <a:rPr lang="zh-CN" altLang="en-US" sz="2400" b="1" dirty="0" smtClean="0">
                <a:latin typeface="Calibri" panose="020F0502020204030204" pitchFamily="34" charset="0"/>
              </a:rPr>
              <a:t>每个进程从提出请求到运行完成的时间</a:t>
            </a:r>
            <a:endParaRPr lang="en-US" altLang="zh-CN" sz="2400" b="1" dirty="0" smtClean="0">
              <a:latin typeface="Calibri" panose="020F0502020204030204" pitchFamily="34" charset="0"/>
            </a:endParaRPr>
          </a:p>
          <a:p>
            <a:pPr>
              <a:lnSpc>
                <a:spcPct val="120000"/>
              </a:lnSpc>
              <a:spcBef>
                <a:spcPts val="0"/>
              </a:spcBef>
            </a:pPr>
            <a:r>
              <a:rPr lang="zh-CN" altLang="en-US" sz="2400" b="1" dirty="0" smtClean="0">
                <a:solidFill>
                  <a:srgbClr val="C00000"/>
                </a:solidFill>
                <a:latin typeface="Calibri" panose="020F0502020204030204" pitchFamily="34" charset="0"/>
              </a:rPr>
              <a:t>响应时间</a:t>
            </a:r>
            <a:r>
              <a:rPr lang="en-US" altLang="zh-CN" sz="2400" b="1" dirty="0" smtClean="0">
                <a:latin typeface="Calibri" panose="020F0502020204030204" pitchFamily="34" charset="0"/>
              </a:rPr>
              <a:t>RT(Response Time)</a:t>
            </a:r>
          </a:p>
          <a:p>
            <a:pPr marL="0" indent="0">
              <a:lnSpc>
                <a:spcPct val="120000"/>
              </a:lnSpc>
              <a:spcBef>
                <a:spcPts val="0"/>
              </a:spcBef>
              <a:buNone/>
            </a:pPr>
            <a:r>
              <a:rPr lang="en-US" altLang="zh-CN" sz="2400" b="1" dirty="0" smtClean="0">
                <a:latin typeface="Calibri" panose="020F0502020204030204" pitchFamily="34" charset="0"/>
              </a:rPr>
              <a:t>              </a:t>
            </a:r>
            <a:r>
              <a:rPr lang="zh-CN" altLang="en-US" sz="2400" b="1" dirty="0" smtClean="0">
                <a:latin typeface="Calibri" panose="020F0502020204030204" pitchFamily="34" charset="0"/>
              </a:rPr>
              <a:t>从提出请求到第一次回应的时间</a:t>
            </a:r>
            <a:endParaRPr lang="en-US" altLang="zh-CN" sz="2400" b="1" dirty="0" smtClean="0">
              <a:latin typeface="Calibri" panose="020F0502020204030204" pitchFamily="34" charset="0"/>
            </a:endParaRPr>
          </a:p>
          <a:p>
            <a:pPr marL="0" indent="0">
              <a:lnSpc>
                <a:spcPct val="120000"/>
              </a:lnSpc>
              <a:spcBef>
                <a:spcPts val="0"/>
              </a:spcBef>
              <a:buNone/>
            </a:pPr>
            <a:endParaRPr lang="en-US" altLang="zh-CN" sz="2400" b="1" dirty="0" smtClean="0">
              <a:latin typeface="Calibri" panose="020F0502020204030204" pitchFamily="34" charset="0"/>
            </a:endParaRPr>
          </a:p>
          <a:p>
            <a:pPr>
              <a:lnSpc>
                <a:spcPct val="120000"/>
              </a:lnSpc>
              <a:spcBef>
                <a:spcPts val="0"/>
              </a:spcBef>
            </a:pPr>
            <a:r>
              <a:rPr lang="zh-CN" altLang="en-US" sz="2400" b="1" dirty="0" smtClean="0">
                <a:latin typeface="Calibri" panose="020F0502020204030204" pitchFamily="34" charset="0"/>
              </a:rPr>
              <a:t>其他</a:t>
            </a:r>
            <a:endParaRPr lang="en-US" altLang="zh-CN" sz="2400" b="1" dirty="0" smtClean="0">
              <a:latin typeface="Calibri" panose="020F0502020204030204" pitchFamily="34" charset="0"/>
            </a:endParaRPr>
          </a:p>
          <a:p>
            <a:pPr lvl="1">
              <a:lnSpc>
                <a:spcPct val="120000"/>
              </a:lnSpc>
              <a:spcBef>
                <a:spcPts val="0"/>
              </a:spcBef>
            </a:pPr>
            <a:r>
              <a:rPr lang="en-US" altLang="zh-CN" sz="2400" b="1" dirty="0" smtClean="0">
                <a:solidFill>
                  <a:srgbClr val="C00000"/>
                </a:solidFill>
                <a:latin typeface="Calibri" panose="020F0502020204030204" pitchFamily="34" charset="0"/>
              </a:rPr>
              <a:t>CPU </a:t>
            </a:r>
            <a:r>
              <a:rPr lang="zh-CN" altLang="en-US" sz="2400" b="1" dirty="0" smtClean="0">
                <a:solidFill>
                  <a:srgbClr val="C00000"/>
                </a:solidFill>
                <a:latin typeface="Calibri" panose="020F0502020204030204" pitchFamily="34" charset="0"/>
              </a:rPr>
              <a:t>利用率</a:t>
            </a:r>
            <a:r>
              <a:rPr lang="en-US" altLang="zh-CN" sz="2400" b="1" dirty="0" smtClean="0">
                <a:latin typeface="Calibri" panose="020F0502020204030204" pitchFamily="34" charset="0"/>
              </a:rPr>
              <a:t>(CPU Utilization)</a:t>
            </a:r>
          </a:p>
          <a:p>
            <a:pPr marL="292608" lvl="1" indent="0">
              <a:lnSpc>
                <a:spcPct val="120000"/>
              </a:lnSpc>
              <a:spcBef>
                <a:spcPts val="0"/>
              </a:spcBef>
              <a:buNone/>
            </a:pPr>
            <a:r>
              <a:rPr lang="en-US" altLang="zh-CN" sz="2400" b="1" dirty="0">
                <a:latin typeface="Calibri" panose="020F0502020204030204" pitchFamily="34" charset="0"/>
              </a:rPr>
              <a:t> </a:t>
            </a:r>
            <a:r>
              <a:rPr lang="en-US" altLang="zh-CN" sz="2400" b="1" dirty="0" smtClean="0">
                <a:latin typeface="Calibri" panose="020F0502020204030204" pitchFamily="34" charset="0"/>
              </a:rPr>
              <a:t>          CPU</a:t>
            </a:r>
            <a:r>
              <a:rPr lang="zh-CN" altLang="en-US" sz="2400" b="1" dirty="0" smtClean="0">
                <a:latin typeface="Calibri" panose="020F0502020204030204" pitchFamily="34" charset="0"/>
              </a:rPr>
              <a:t>做有效工作的时间比例</a:t>
            </a:r>
            <a:endParaRPr lang="en-US" altLang="zh-CN" sz="2400" b="1" dirty="0" smtClean="0">
              <a:latin typeface="Calibri" panose="020F0502020204030204" pitchFamily="34" charset="0"/>
            </a:endParaRPr>
          </a:p>
          <a:p>
            <a:pPr lvl="1">
              <a:lnSpc>
                <a:spcPct val="120000"/>
              </a:lnSpc>
              <a:spcBef>
                <a:spcPts val="0"/>
              </a:spcBef>
            </a:pPr>
            <a:r>
              <a:rPr lang="zh-CN" altLang="en-US" sz="2400" b="1" dirty="0" smtClean="0">
                <a:solidFill>
                  <a:srgbClr val="C00000"/>
                </a:solidFill>
                <a:latin typeface="Calibri" panose="020F0502020204030204" pitchFamily="34" charset="0"/>
              </a:rPr>
              <a:t>等待时间</a:t>
            </a:r>
            <a:r>
              <a:rPr lang="en-US" altLang="zh-CN" sz="2400" b="1" dirty="0" smtClean="0">
                <a:latin typeface="Calibri" panose="020F0502020204030204" pitchFamily="34" charset="0"/>
              </a:rPr>
              <a:t>(Waiting time)</a:t>
            </a:r>
          </a:p>
          <a:p>
            <a:pPr marL="292608" lvl="1" indent="0">
              <a:lnSpc>
                <a:spcPct val="120000"/>
              </a:lnSpc>
              <a:spcBef>
                <a:spcPts val="0"/>
              </a:spcBef>
              <a:buNone/>
            </a:pPr>
            <a:r>
              <a:rPr lang="zh-CN" altLang="en-US" sz="2400" b="1" dirty="0" smtClean="0">
                <a:latin typeface="Calibri" panose="020F0502020204030204" pitchFamily="34" charset="0"/>
              </a:rPr>
              <a:t>           每个进程在就绪队列</a:t>
            </a:r>
            <a:r>
              <a:rPr lang="en-US" altLang="zh-CN" sz="2400" b="1" dirty="0" smtClean="0">
                <a:latin typeface="Calibri" panose="020F0502020204030204" pitchFamily="34" charset="0"/>
              </a:rPr>
              <a:t>(ready queue)</a:t>
            </a:r>
            <a:r>
              <a:rPr lang="zh-CN" altLang="en-US" sz="2400" b="1" dirty="0" smtClean="0">
                <a:latin typeface="Calibri" panose="020F0502020204030204" pitchFamily="34" charset="0"/>
              </a:rPr>
              <a:t>中等待的时间</a:t>
            </a:r>
            <a:endParaRPr lang="en-US" altLang="zh-CN" sz="2400" b="1" dirty="0" smtClean="0">
              <a:latin typeface="Calibri" panose="020F0502020204030204" pitchFamily="34" charset="0"/>
            </a:endParaRPr>
          </a:p>
          <a:p>
            <a:pPr>
              <a:lnSpc>
                <a:spcPct val="120000"/>
              </a:lnSpc>
              <a:spcBef>
                <a:spcPts val="0"/>
              </a:spcBef>
            </a:pPr>
            <a:endParaRPr lang="en-US" altLang="zh-CN" sz="2400" b="1" dirty="0" smtClean="0">
              <a:latin typeface="Calibri" panose="020F0502020204030204" pitchFamily="34" charset="0"/>
            </a:endParaRPr>
          </a:p>
        </p:txBody>
      </p:sp>
    </p:spTree>
    <p:extLst>
      <p:ext uri="{BB962C8B-B14F-4D97-AF65-F5344CB8AC3E}">
        <p14:creationId xmlns:p14="http://schemas.microsoft.com/office/powerpoint/2010/main" val="363658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1000"/>
                                        <p:tgtEl>
                                          <p:spTgt spid="3">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1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1000"/>
                                        <p:tgtEl>
                                          <p:spTgt spid="3">
                                            <p:txEl>
                                              <p:pRg st="7" end="7"/>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left)">
                                      <p:cBhvr>
                                        <p:cTn id="35" dur="10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left)">
                                      <p:cBhvr>
                                        <p:cTn id="40" dur="1000"/>
                                        <p:tgtEl>
                                          <p:spTgt spid="3">
                                            <p:txEl>
                                              <p:pRg st="9" end="9"/>
                                            </p:txEl>
                                          </p:spTgt>
                                        </p:tgtEl>
                                      </p:cBhvr>
                                    </p:animEffect>
                                  </p:childTnLst>
                                </p:cTn>
                              </p:par>
                              <p:par>
                                <p:cTn id="41" presetID="22" presetClass="entr" presetSubtype="8"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left)">
                                      <p:cBhvr>
                                        <p:cTn id="43"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zh-CN" altLang="en-US" sz="4000" dirty="0" smtClean="0"/>
              <a:t>讨论几个</a:t>
            </a:r>
            <a:r>
              <a:rPr lang="zh-CN" altLang="en-US" sz="4000" dirty="0"/>
              <a:t>要点</a:t>
            </a:r>
            <a:endParaRPr lang="zh-CN" altLang="en-US" sz="4000" dirty="0" smtClean="0"/>
          </a:p>
        </p:txBody>
      </p:sp>
      <p:sp>
        <p:nvSpPr>
          <p:cNvPr id="20483" name="Rectangle 3"/>
          <p:cNvSpPr>
            <a:spLocks noGrp="1" noChangeArrowheads="1"/>
          </p:cNvSpPr>
          <p:nvPr>
            <p:ph type="body" idx="1"/>
          </p:nvPr>
        </p:nvSpPr>
        <p:spPr>
          <a:xfrm>
            <a:off x="611560" y="1556792"/>
            <a:ext cx="7139160" cy="4846320"/>
          </a:xfrm>
        </p:spPr>
        <p:txBody>
          <a:bodyPr>
            <a:noAutofit/>
          </a:bodyPr>
          <a:lstStyle/>
          <a:p>
            <a:pPr marL="0" indent="0">
              <a:buNone/>
            </a:pPr>
            <a:r>
              <a:rPr lang="zh-CN" altLang="en-US" sz="2400" b="1" dirty="0">
                <a:latin typeface="Calibri" panose="020F0502020204030204" pitchFamily="34" charset="0"/>
              </a:rPr>
              <a:t>设计调度算法时要考虑以下几个问题：</a:t>
            </a:r>
            <a:endParaRPr lang="en-US" altLang="zh-CN" sz="2400" b="1" dirty="0">
              <a:latin typeface="Calibri" panose="020F0502020204030204" pitchFamily="34" charset="0"/>
            </a:endParaRPr>
          </a:p>
          <a:p>
            <a:r>
              <a:rPr lang="zh-CN" altLang="en-US" sz="2400" b="1" dirty="0" smtClean="0">
                <a:latin typeface="Calibri" panose="020F0502020204030204" pitchFamily="34" charset="0"/>
              </a:rPr>
              <a:t> 进程控制块</a:t>
            </a:r>
            <a:r>
              <a:rPr lang="en-US" altLang="zh-CN" sz="2400" b="1" dirty="0" smtClean="0">
                <a:latin typeface="Calibri" panose="020F0502020204030204" pitchFamily="34" charset="0"/>
              </a:rPr>
              <a:t>PCB</a:t>
            </a:r>
            <a:r>
              <a:rPr lang="zh-CN" altLang="en-US" sz="2400" b="1" dirty="0" smtClean="0">
                <a:latin typeface="Calibri" panose="020F0502020204030204" pitchFamily="34" charset="0"/>
              </a:rPr>
              <a:t>中</a:t>
            </a:r>
            <a:endParaRPr lang="en-US" altLang="zh-CN" sz="2400" b="1" dirty="0" smtClean="0">
              <a:latin typeface="Calibri" panose="020F0502020204030204" pitchFamily="34" charset="0"/>
            </a:endParaRPr>
          </a:p>
          <a:p>
            <a:pPr marL="0" indent="0">
              <a:buNone/>
            </a:pPr>
            <a:r>
              <a:rPr lang="zh-CN" altLang="en-US" sz="2400" b="1" dirty="0">
                <a:latin typeface="Calibri" panose="020F0502020204030204" pitchFamily="34" charset="0"/>
              </a:rPr>
              <a:t> </a:t>
            </a:r>
            <a:r>
              <a:rPr lang="zh-CN" altLang="en-US" sz="2400" b="1" dirty="0" smtClean="0">
                <a:latin typeface="Calibri" panose="020F0502020204030204" pitchFamily="34" charset="0"/>
              </a:rPr>
              <a:t>              需要记录哪些与</a:t>
            </a:r>
            <a:r>
              <a:rPr lang="en-US" altLang="zh-CN" sz="2400" b="1" dirty="0" smtClean="0">
                <a:latin typeface="Calibri" panose="020F0502020204030204" pitchFamily="34" charset="0"/>
              </a:rPr>
              <a:t>CPU</a:t>
            </a:r>
            <a:r>
              <a:rPr lang="zh-CN" altLang="en-US" sz="2400" b="1" dirty="0" smtClean="0">
                <a:latin typeface="Calibri" panose="020F0502020204030204" pitchFamily="34" charset="0"/>
              </a:rPr>
              <a:t>调度有关的信息？</a:t>
            </a:r>
            <a:endParaRPr lang="en-US" altLang="zh-CN" sz="2400" b="1" dirty="0" smtClean="0">
              <a:latin typeface="Calibri" panose="020F0502020204030204" pitchFamily="34" charset="0"/>
            </a:endParaRPr>
          </a:p>
          <a:p>
            <a:pPr marL="0" indent="0">
              <a:buNone/>
            </a:pPr>
            <a:r>
              <a:rPr lang="zh-CN" altLang="en-US" sz="2400" b="1" dirty="0" smtClean="0">
                <a:latin typeface="Calibri" panose="020F0502020204030204" pitchFamily="34" charset="0"/>
              </a:rPr>
              <a:t> </a:t>
            </a:r>
            <a:endParaRPr lang="en-US" altLang="zh-CN" sz="2400" b="1" dirty="0" smtClean="0">
              <a:latin typeface="Calibri" panose="020F0502020204030204" pitchFamily="34" charset="0"/>
            </a:endParaRPr>
          </a:p>
          <a:p>
            <a:r>
              <a:rPr lang="zh-CN" altLang="en-US" sz="2400" b="1" dirty="0" smtClean="0">
                <a:latin typeface="Calibri" panose="020F0502020204030204" pitchFamily="34" charset="0"/>
              </a:rPr>
              <a:t>进程优先级及就绪队列的组织</a:t>
            </a:r>
          </a:p>
          <a:p>
            <a:r>
              <a:rPr lang="zh-CN" altLang="en-US" sz="2400" b="1" dirty="0" smtClean="0">
                <a:latin typeface="Calibri" panose="020F0502020204030204" pitchFamily="34" charset="0"/>
              </a:rPr>
              <a:t> 抢占</a:t>
            </a:r>
            <a:r>
              <a:rPr lang="zh-CN" altLang="en-US" sz="2400" b="1" dirty="0">
                <a:latin typeface="Calibri" panose="020F0502020204030204" pitchFamily="34" charset="0"/>
              </a:rPr>
              <a:t>式调度与非抢占式调度</a:t>
            </a:r>
          </a:p>
          <a:p>
            <a:r>
              <a:rPr lang="zh-CN" altLang="en-US" sz="2400" b="1" dirty="0" smtClean="0">
                <a:latin typeface="Calibri" panose="020F0502020204030204" pitchFamily="34" charset="0"/>
              </a:rPr>
              <a:t> </a:t>
            </a:r>
            <a:r>
              <a:rPr lang="en-US" altLang="zh-CN" sz="2400" b="1" dirty="0" smtClean="0">
                <a:latin typeface="Calibri" panose="020F0502020204030204" pitchFamily="34" charset="0"/>
              </a:rPr>
              <a:t>I/O</a:t>
            </a:r>
            <a:r>
              <a:rPr lang="zh-CN" altLang="en-US" sz="2400" b="1" dirty="0" smtClean="0">
                <a:latin typeface="Calibri" panose="020F0502020204030204" pitchFamily="34" charset="0"/>
              </a:rPr>
              <a:t>密集型与</a:t>
            </a:r>
            <a:r>
              <a:rPr lang="en-US" altLang="zh-CN" sz="2400" b="1" dirty="0" smtClean="0">
                <a:latin typeface="Calibri" panose="020F0502020204030204" pitchFamily="34" charset="0"/>
              </a:rPr>
              <a:t>CPU</a:t>
            </a:r>
            <a:r>
              <a:rPr lang="zh-CN" altLang="en-US" sz="2400" b="1" dirty="0" smtClean="0">
                <a:latin typeface="Calibri" panose="020F0502020204030204" pitchFamily="34" charset="0"/>
              </a:rPr>
              <a:t>密集型进程</a:t>
            </a:r>
          </a:p>
          <a:p>
            <a:r>
              <a:rPr lang="zh-CN" altLang="en-US" sz="2400" b="1" dirty="0" smtClean="0">
                <a:latin typeface="Calibri" panose="020F0502020204030204" pitchFamily="34" charset="0"/>
              </a:rPr>
              <a:t> 时间片</a:t>
            </a:r>
            <a:endParaRPr lang="en-US" altLang="zh-CN" sz="2400" b="1" dirty="0" smtClean="0">
              <a:latin typeface="Calibri" panose="020F0502020204030204" pitchFamily="34" charset="0"/>
            </a:endParaRPr>
          </a:p>
        </p:txBody>
      </p:sp>
    </p:spTree>
    <p:extLst>
      <p:ext uri="{BB962C8B-B14F-4D97-AF65-F5344CB8AC3E}">
        <p14:creationId xmlns:p14="http://schemas.microsoft.com/office/powerpoint/2010/main" val="342001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0483">
                                            <p:txEl>
                                              <p:pRg st="2" end="2"/>
                                            </p:txEl>
                                          </p:spTgt>
                                        </p:tgtEl>
                                        <p:attrNameLst>
                                          <p:attrName>style.color</p:attrName>
                                        </p:attrNameLst>
                                      </p:cBhvr>
                                      <p:to>
                                        <a:srgbClr val="C00000"/>
                                      </p:to>
                                    </p:animClr>
                                    <p:animClr clrSpc="rgb" dir="cw">
                                      <p:cBhvr>
                                        <p:cTn id="7" dur="500" fill="hold"/>
                                        <p:tgtEl>
                                          <p:spTgt spid="20483">
                                            <p:txEl>
                                              <p:pRg st="2" end="2"/>
                                            </p:txEl>
                                          </p:spTgt>
                                        </p:tgtEl>
                                        <p:attrNameLst>
                                          <p:attrName>fillcolor</p:attrName>
                                        </p:attrNameLst>
                                      </p:cBhvr>
                                      <p:to>
                                        <a:srgbClr val="C00000"/>
                                      </p:to>
                                    </p:animClr>
                                    <p:set>
                                      <p:cBhvr>
                                        <p:cTn id="8" dur="500" fill="hold"/>
                                        <p:tgtEl>
                                          <p:spTgt spid="20483">
                                            <p:txEl>
                                              <p:pRg st="2" end="2"/>
                                            </p:txEl>
                                          </p:spTgt>
                                        </p:tgtEl>
                                        <p:attrNameLst>
                                          <p:attrName>fill.type</p:attrName>
                                        </p:attrNameLst>
                                      </p:cBhvr>
                                      <p:to>
                                        <p:strVal val="solid"/>
                                      </p:to>
                                    </p:set>
                                    <p:set>
                                      <p:cBhvr>
                                        <p:cTn id="9" dur="500" fill="hold"/>
                                        <p:tgtEl>
                                          <p:spTgt spid="20483">
                                            <p:txEl>
                                              <p:pRg st="2" end="2"/>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483">
                                            <p:txEl>
                                              <p:pRg st="4" end="4"/>
                                            </p:txEl>
                                          </p:spTgt>
                                        </p:tgtEl>
                                        <p:attrNameLst>
                                          <p:attrName>style.visibility</p:attrName>
                                        </p:attrNameLst>
                                      </p:cBhvr>
                                      <p:to>
                                        <p:strVal val="visible"/>
                                      </p:to>
                                    </p:set>
                                    <p:animEffect transition="in" filter="fade">
                                      <p:cBhvr>
                                        <p:cTn id="14" dur="1000"/>
                                        <p:tgtEl>
                                          <p:spTgt spid="20483">
                                            <p:txEl>
                                              <p:pRg st="4" end="4"/>
                                            </p:txEl>
                                          </p:spTgt>
                                        </p:tgtEl>
                                      </p:cBhvr>
                                    </p:animEffect>
                                    <p:anim calcmode="lin" valueType="num">
                                      <p:cBhvr>
                                        <p:cTn id="15" dur="10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048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animEffect transition="in" filter="fade">
                                      <p:cBhvr>
                                        <p:cTn id="19" dur="1000"/>
                                        <p:tgtEl>
                                          <p:spTgt spid="20483">
                                            <p:txEl>
                                              <p:pRg st="5" end="5"/>
                                            </p:txEl>
                                          </p:spTgt>
                                        </p:tgtEl>
                                      </p:cBhvr>
                                    </p:animEffect>
                                    <p:anim calcmode="lin" valueType="num">
                                      <p:cBhvr>
                                        <p:cTn id="20" dur="10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20483">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483">
                                            <p:txEl>
                                              <p:pRg st="6" end="6"/>
                                            </p:txEl>
                                          </p:spTgt>
                                        </p:tgtEl>
                                        <p:attrNameLst>
                                          <p:attrName>style.visibility</p:attrName>
                                        </p:attrNameLst>
                                      </p:cBhvr>
                                      <p:to>
                                        <p:strVal val="visible"/>
                                      </p:to>
                                    </p:set>
                                    <p:animEffect transition="in" filter="fade">
                                      <p:cBhvr>
                                        <p:cTn id="24" dur="1000"/>
                                        <p:tgtEl>
                                          <p:spTgt spid="20483">
                                            <p:txEl>
                                              <p:pRg st="6" end="6"/>
                                            </p:txEl>
                                          </p:spTgt>
                                        </p:tgtEl>
                                      </p:cBhvr>
                                    </p:animEffect>
                                    <p:anim calcmode="lin" valueType="num">
                                      <p:cBhvr>
                                        <p:cTn id="25" dur="10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2048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0483">
                                            <p:txEl>
                                              <p:pRg st="7" end="7"/>
                                            </p:txEl>
                                          </p:spTgt>
                                        </p:tgtEl>
                                        <p:attrNameLst>
                                          <p:attrName>style.visibility</p:attrName>
                                        </p:attrNameLst>
                                      </p:cBhvr>
                                      <p:to>
                                        <p:strVal val="visible"/>
                                      </p:to>
                                    </p:set>
                                    <p:animEffect transition="in" filter="fade">
                                      <p:cBhvr>
                                        <p:cTn id="29" dur="1000"/>
                                        <p:tgtEl>
                                          <p:spTgt spid="20483">
                                            <p:txEl>
                                              <p:pRg st="7" end="7"/>
                                            </p:txEl>
                                          </p:spTgt>
                                        </p:tgtEl>
                                      </p:cBhvr>
                                    </p:animEffect>
                                    <p:anim calcmode="lin" valueType="num">
                                      <p:cBhvr>
                                        <p:cTn id="30" dur="10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2048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1. </a:t>
            </a:r>
            <a:r>
              <a:rPr lang="zh-CN" altLang="en-US" sz="4000" dirty="0" smtClean="0"/>
              <a:t>进程优先级</a:t>
            </a:r>
            <a:r>
              <a:rPr lang="en-US" altLang="zh-CN" sz="4000" dirty="0" smtClean="0"/>
              <a:t>(</a:t>
            </a:r>
            <a:r>
              <a:rPr lang="zh-CN" altLang="en-US" dirty="0" smtClean="0"/>
              <a:t>数</a:t>
            </a:r>
            <a:r>
              <a:rPr lang="en-US" altLang="zh-CN" dirty="0" smtClean="0"/>
              <a:t>)</a:t>
            </a:r>
            <a:endParaRPr lang="zh-CN" altLang="en-US" sz="4000" dirty="0"/>
          </a:p>
        </p:txBody>
      </p:sp>
      <p:sp>
        <p:nvSpPr>
          <p:cNvPr id="11" name="矩形 10"/>
          <p:cNvSpPr/>
          <p:nvPr/>
        </p:nvSpPr>
        <p:spPr>
          <a:xfrm>
            <a:off x="971600" y="1628800"/>
            <a:ext cx="3143810" cy="624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7030A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优先级  与  </a:t>
            </a:r>
            <a:r>
              <a:rPr lang="zh-CN" altLang="en-US" sz="2800" b="1" dirty="0">
                <a:solidFill>
                  <a:srgbClr val="7030A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优先数</a:t>
            </a:r>
          </a:p>
        </p:txBody>
      </p:sp>
      <p:sp>
        <p:nvSpPr>
          <p:cNvPr id="12" name="矩形 11"/>
          <p:cNvSpPr/>
          <p:nvPr/>
        </p:nvSpPr>
        <p:spPr>
          <a:xfrm>
            <a:off x="4115410" y="1375608"/>
            <a:ext cx="1032654" cy="110799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6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华文楷体"/>
                <a:ea typeface="华文楷体"/>
              </a:rPr>
              <a:t>？</a:t>
            </a:r>
            <a:endParaRPr lang="zh-CN" altLang="en-US" sz="6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4" name="矩形 13"/>
          <p:cNvSpPr/>
          <p:nvPr/>
        </p:nvSpPr>
        <p:spPr>
          <a:xfrm>
            <a:off x="4644008" y="1628800"/>
            <a:ext cx="2520280" cy="624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7030A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静态  与  动态</a:t>
            </a:r>
            <a:endParaRPr lang="zh-CN" altLang="en-US" sz="2800" b="1" dirty="0">
              <a:solidFill>
                <a:srgbClr val="7030A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3" name="矩形 2"/>
          <p:cNvSpPr/>
          <p:nvPr/>
        </p:nvSpPr>
        <p:spPr>
          <a:xfrm>
            <a:off x="899592" y="2732923"/>
            <a:ext cx="6912768" cy="3072341"/>
          </a:xfrm>
          <a:prstGeom prst="rect">
            <a:avLst/>
          </a:prstGeom>
          <a:solidFill>
            <a:schemeClr val="accent2">
              <a:lumMod val="20000"/>
              <a:lumOff val="8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BE2400"/>
                </a:solidFill>
                <a:latin typeface="华文楷体" pitchFamily="2" charset="-122"/>
                <a:ea typeface="华文楷体" pitchFamily="2" charset="-122"/>
              </a:rPr>
              <a:t>静态优先级：</a:t>
            </a:r>
          </a:p>
          <a:p>
            <a:r>
              <a:rPr lang="zh-CN" altLang="en-US" sz="2400" b="1" dirty="0">
                <a:latin typeface="华文楷体" pitchFamily="2" charset="-122"/>
                <a:ea typeface="华文楷体" pitchFamily="2" charset="-122"/>
              </a:rPr>
              <a:t>    </a:t>
            </a:r>
            <a:r>
              <a:rPr lang="zh-CN" altLang="en-US" sz="2400" b="1" dirty="0">
                <a:solidFill>
                  <a:schemeClr val="tx1"/>
                </a:solidFill>
                <a:latin typeface="华文楷体" pitchFamily="2" charset="-122"/>
                <a:ea typeface="华文楷体" pitchFamily="2" charset="-122"/>
              </a:rPr>
              <a:t>进程创建时指定，</a:t>
            </a:r>
            <a:r>
              <a:rPr lang="zh-CN" altLang="en-US" sz="2400" b="1" dirty="0" smtClean="0">
                <a:solidFill>
                  <a:schemeClr val="tx1"/>
                </a:solidFill>
                <a:latin typeface="华文楷体" pitchFamily="2" charset="-122"/>
                <a:ea typeface="华文楷体" pitchFamily="2" charset="-122"/>
              </a:rPr>
              <a:t>运行过程中不再</a:t>
            </a:r>
            <a:r>
              <a:rPr lang="zh-CN" altLang="en-US" sz="2400" b="1" dirty="0">
                <a:solidFill>
                  <a:schemeClr val="tx1"/>
                </a:solidFill>
                <a:latin typeface="华文楷体" pitchFamily="2" charset="-122"/>
                <a:ea typeface="华文楷体" pitchFamily="2" charset="-122"/>
              </a:rPr>
              <a:t>改变</a:t>
            </a:r>
          </a:p>
          <a:p>
            <a:endParaRPr lang="en-US" altLang="zh-CN" sz="2400" b="1" dirty="0">
              <a:solidFill>
                <a:srgbClr val="BE2400"/>
              </a:solidFill>
              <a:latin typeface="华文楷体" pitchFamily="2" charset="-122"/>
              <a:ea typeface="华文楷体" pitchFamily="2" charset="-122"/>
            </a:endParaRPr>
          </a:p>
          <a:p>
            <a:r>
              <a:rPr lang="zh-CN" altLang="en-US" sz="2400" b="1" dirty="0">
                <a:solidFill>
                  <a:srgbClr val="BE2400"/>
                </a:solidFill>
                <a:latin typeface="华文楷体" pitchFamily="2" charset="-122"/>
                <a:ea typeface="华文楷体" pitchFamily="2" charset="-122"/>
              </a:rPr>
              <a:t>动态优先级：</a:t>
            </a:r>
          </a:p>
          <a:p>
            <a:r>
              <a:rPr lang="zh-CN" altLang="en-US" sz="2400" b="1" dirty="0">
                <a:latin typeface="华文楷体" pitchFamily="2" charset="-122"/>
                <a:ea typeface="华文楷体" pitchFamily="2" charset="-122"/>
              </a:rPr>
              <a:t>    </a:t>
            </a:r>
            <a:r>
              <a:rPr lang="zh-CN" altLang="en-US" sz="2400" b="1" dirty="0">
                <a:solidFill>
                  <a:schemeClr val="tx1"/>
                </a:solidFill>
                <a:latin typeface="华文楷体" pitchFamily="2" charset="-122"/>
                <a:ea typeface="华文楷体" pitchFamily="2" charset="-122"/>
              </a:rPr>
              <a:t>进程创建</a:t>
            </a:r>
            <a:r>
              <a:rPr lang="zh-CN" altLang="en-US" sz="2400" b="1" dirty="0" smtClean="0">
                <a:solidFill>
                  <a:schemeClr val="tx1"/>
                </a:solidFill>
                <a:latin typeface="华文楷体" pitchFamily="2" charset="-122"/>
                <a:ea typeface="华文楷体" pitchFamily="2" charset="-122"/>
              </a:rPr>
              <a:t>时指定了一</a:t>
            </a:r>
            <a:r>
              <a:rPr lang="zh-CN" altLang="en-US" sz="2400" b="1" dirty="0">
                <a:solidFill>
                  <a:schemeClr val="tx1"/>
                </a:solidFill>
                <a:latin typeface="华文楷体" pitchFamily="2" charset="-122"/>
                <a:ea typeface="华文楷体" pitchFamily="2" charset="-122"/>
              </a:rPr>
              <a:t>个</a:t>
            </a:r>
            <a:r>
              <a:rPr lang="zh-CN" altLang="en-US" sz="2400" b="1" dirty="0" smtClean="0">
                <a:solidFill>
                  <a:schemeClr val="tx1"/>
                </a:solidFill>
                <a:latin typeface="华文楷体" pitchFamily="2" charset="-122"/>
                <a:ea typeface="华文楷体" pitchFamily="2" charset="-122"/>
              </a:rPr>
              <a:t>优先级，</a:t>
            </a:r>
            <a:r>
              <a:rPr lang="zh-CN" altLang="en-US" sz="2400" b="1" dirty="0">
                <a:solidFill>
                  <a:schemeClr val="tx1"/>
                </a:solidFill>
                <a:latin typeface="华文楷体" pitchFamily="2" charset="-122"/>
                <a:ea typeface="华文楷体" pitchFamily="2" charset="-122"/>
              </a:rPr>
              <a:t>运行过程中可以动态变化</a:t>
            </a:r>
            <a:endParaRPr lang="en-US" altLang="zh-CN" sz="2400" b="1" dirty="0">
              <a:solidFill>
                <a:schemeClr val="tx1"/>
              </a:solidFill>
              <a:latin typeface="华文楷体" pitchFamily="2" charset="-122"/>
              <a:ea typeface="华文楷体" pitchFamily="2" charset="-122"/>
            </a:endParaRPr>
          </a:p>
          <a:p>
            <a:r>
              <a:rPr lang="en-US" altLang="zh-CN" sz="2400" b="1" dirty="0">
                <a:solidFill>
                  <a:schemeClr val="tx1"/>
                </a:solidFill>
                <a:latin typeface="华文楷体" pitchFamily="2" charset="-122"/>
                <a:ea typeface="华文楷体" pitchFamily="2" charset="-122"/>
              </a:rPr>
              <a:t>    </a:t>
            </a:r>
            <a:r>
              <a:rPr lang="zh-CN" altLang="en-US" sz="2400" b="1" dirty="0">
                <a:solidFill>
                  <a:schemeClr val="tx1"/>
                </a:solidFill>
                <a:latin typeface="华文楷体" pitchFamily="2" charset="-122"/>
                <a:ea typeface="华文楷体" pitchFamily="2" charset="-122"/>
              </a:rPr>
              <a:t>如：等待时间较长的进程可提升其优先级 </a:t>
            </a:r>
          </a:p>
        </p:txBody>
      </p:sp>
    </p:spTree>
    <p:extLst>
      <p:ext uri="{BB962C8B-B14F-4D97-AF65-F5344CB8AC3E}">
        <p14:creationId xmlns:p14="http://schemas.microsoft.com/office/powerpoint/2010/main" val="239555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1000" fill="hold"/>
                                        <p:tgtEl>
                                          <p:spTgt spid="14"/>
                                        </p:tgtEl>
                                        <p:attrNameLst>
                                          <p:attrName>ppt_w</p:attrName>
                                        </p:attrNameLst>
                                      </p:cBhvr>
                                      <p:tavLst>
                                        <p:tav tm="0">
                                          <p:val>
                                            <p:fltVal val="0"/>
                                          </p:val>
                                        </p:tav>
                                        <p:tav tm="100000">
                                          <p:val>
                                            <p:strVal val="#ppt_w"/>
                                          </p:val>
                                        </p:tav>
                                      </p:tavLst>
                                    </p:anim>
                                    <p:anim calcmode="lin" valueType="num">
                                      <p:cBhvr>
                                        <p:cTn id="20" dur="1000" fill="hold"/>
                                        <p:tgtEl>
                                          <p:spTgt spid="14"/>
                                        </p:tgtEl>
                                        <p:attrNameLst>
                                          <p:attrName>ppt_h</p:attrName>
                                        </p:attrNameLst>
                                      </p:cBhvr>
                                      <p:tavLst>
                                        <p:tav tm="0">
                                          <p:val>
                                            <p:fltVal val="0"/>
                                          </p:val>
                                        </p:tav>
                                        <p:tav tm="100000">
                                          <p:val>
                                            <p:strVal val="#ppt_h"/>
                                          </p:val>
                                        </p:tav>
                                      </p:tavLst>
                                    </p:anim>
                                    <p:animEffect transition="in" filter="fade">
                                      <p:cBhvr>
                                        <p:cTn id="21" dur="10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circle(in)">
                                      <p:cBhvr>
                                        <p:cTn id="26"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2. </a:t>
            </a:r>
            <a:r>
              <a:rPr lang="zh-CN" altLang="en-US" sz="4000" dirty="0" smtClean="0"/>
              <a:t>进程</a:t>
            </a:r>
            <a:r>
              <a:rPr lang="zh-CN" altLang="en-US" sz="4000" dirty="0"/>
              <a:t>就绪</a:t>
            </a:r>
            <a:r>
              <a:rPr lang="zh-CN" altLang="en-US" sz="4000" dirty="0" smtClean="0"/>
              <a:t>队列组织</a:t>
            </a:r>
            <a:r>
              <a:rPr lang="en-US" altLang="zh-CN" sz="4000" dirty="0" smtClean="0"/>
              <a:t>1</a:t>
            </a:r>
            <a:endParaRPr lang="zh-CN" altLang="en-US" sz="4000" dirty="0"/>
          </a:p>
        </p:txBody>
      </p:sp>
      <p:sp>
        <p:nvSpPr>
          <p:cNvPr id="5" name="矩形 4"/>
          <p:cNvSpPr/>
          <p:nvPr/>
        </p:nvSpPr>
        <p:spPr bwMode="auto">
          <a:xfrm>
            <a:off x="2787774" y="5877272"/>
            <a:ext cx="2000250" cy="3571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C00000"/>
                </a:solidFill>
                <a:latin typeface="华文楷体" pitchFamily="2" charset="-122"/>
                <a:ea typeface="华文楷体" pitchFamily="2" charset="-122"/>
              </a:rPr>
              <a:t>按</a:t>
            </a:r>
            <a:r>
              <a:rPr lang="zh-CN" altLang="en-US" sz="2000" b="1" dirty="0" smtClean="0">
                <a:solidFill>
                  <a:srgbClr val="C00000"/>
                </a:solidFill>
                <a:latin typeface="华文楷体" pitchFamily="2" charset="-122"/>
                <a:ea typeface="华文楷体" pitchFamily="2" charset="-122"/>
              </a:rPr>
              <a:t>优先级</a:t>
            </a:r>
            <a:r>
              <a:rPr lang="zh-CN" altLang="en-US" sz="2000" b="1" dirty="0">
                <a:solidFill>
                  <a:srgbClr val="C00000"/>
                </a:solidFill>
                <a:latin typeface="华文楷体" pitchFamily="2" charset="-122"/>
                <a:ea typeface="华文楷体" pitchFamily="2" charset="-122"/>
              </a:rPr>
              <a:t>排队</a:t>
            </a:r>
          </a:p>
        </p:txBody>
      </p:sp>
      <p:grpSp>
        <p:nvGrpSpPr>
          <p:cNvPr id="4" name="组合 3"/>
          <p:cNvGrpSpPr/>
          <p:nvPr/>
        </p:nvGrpSpPr>
        <p:grpSpPr>
          <a:xfrm>
            <a:off x="1146840" y="1518184"/>
            <a:ext cx="4865320" cy="4080529"/>
            <a:chOff x="443950" y="1138637"/>
            <a:chExt cx="4865320" cy="3060397"/>
          </a:xfrm>
        </p:grpSpPr>
        <p:pic>
          <p:nvPicPr>
            <p:cNvPr id="30" name="图片 29"/>
            <p:cNvPicPr>
              <a:picLocks noChangeAspect="1"/>
            </p:cNvPicPr>
            <p:nvPr/>
          </p:nvPicPr>
          <p:blipFill rotWithShape="1">
            <a:blip r:embed="rId2" cstate="print">
              <a:extLst>
                <a:ext uri="{28A0092B-C50C-407E-A947-70E740481C1C}">
                  <a14:useLocalDpi xmlns:a14="http://schemas.microsoft.com/office/drawing/2010/main" val="0"/>
                </a:ext>
              </a:extLst>
            </a:blip>
            <a:srcRect l="67316" t="-451" r="17813" b="84505"/>
            <a:stretch/>
          </p:blipFill>
          <p:spPr>
            <a:xfrm>
              <a:off x="3862758" y="1208994"/>
              <a:ext cx="695942" cy="572461"/>
            </a:xfrm>
            <a:prstGeom prst="rect">
              <a:avLst/>
            </a:prstGeom>
            <a:solidFill>
              <a:schemeClr val="accent2">
                <a:lumMod val="20000"/>
                <a:lumOff val="80000"/>
              </a:schemeClr>
            </a:solidFill>
          </p:spPr>
        </p:pic>
        <p:pic>
          <p:nvPicPr>
            <p:cNvPr id="31" name="图片 30"/>
            <p:cNvPicPr>
              <a:picLocks noChangeAspect="1"/>
            </p:cNvPicPr>
            <p:nvPr/>
          </p:nvPicPr>
          <p:blipFill rotWithShape="1">
            <a:blip r:embed="rId3" cstate="print">
              <a:extLst>
                <a:ext uri="{28A0092B-C50C-407E-A947-70E740481C1C}">
                  <a14:useLocalDpi xmlns:a14="http://schemas.microsoft.com/office/drawing/2010/main" val="0"/>
                </a:ext>
              </a:extLst>
            </a:blip>
            <a:srcRect l="9460" t="36407" r="79512" b="60457"/>
            <a:stretch/>
          </p:blipFill>
          <p:spPr>
            <a:xfrm>
              <a:off x="924261" y="2607301"/>
              <a:ext cx="516092" cy="112615"/>
            </a:xfrm>
            <a:prstGeom prst="rect">
              <a:avLst/>
            </a:prstGeom>
          </p:spPr>
        </p:pic>
        <p:pic>
          <p:nvPicPr>
            <p:cNvPr id="32" name="图片 31"/>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460" t="36407" r="79132" b="59673"/>
            <a:stretch/>
          </p:blipFill>
          <p:spPr>
            <a:xfrm>
              <a:off x="3044167" y="2103666"/>
              <a:ext cx="533873" cy="140769"/>
            </a:xfrm>
            <a:prstGeom prst="rect">
              <a:avLst/>
            </a:prstGeom>
          </p:spPr>
        </p:pic>
        <p:pic>
          <p:nvPicPr>
            <p:cNvPr id="33" name="图片 32"/>
            <p:cNvPicPr>
              <a:picLocks noChangeAspect="1"/>
            </p:cNvPicPr>
            <p:nvPr/>
          </p:nvPicPr>
          <p:blipFill rotWithShape="1">
            <a:blip r:embed="rId5" cstate="print">
              <a:extLst>
                <a:ext uri="{28A0092B-C50C-407E-A947-70E740481C1C}">
                  <a14:useLocalDpi xmlns:a14="http://schemas.microsoft.com/office/drawing/2010/main" val="0"/>
                </a:ext>
              </a:extLst>
            </a:blip>
            <a:srcRect l="17811" t="3636" r="69151" b="24478"/>
            <a:stretch/>
          </p:blipFill>
          <p:spPr>
            <a:xfrm>
              <a:off x="1392686" y="1373225"/>
              <a:ext cx="610141" cy="2580768"/>
            </a:xfrm>
            <a:prstGeom prst="rect">
              <a:avLst/>
            </a:prstGeom>
          </p:spPr>
        </p:pic>
        <p:pic>
          <p:nvPicPr>
            <p:cNvPr id="34" name="图片 33"/>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50612" t="6869" r="30443" b="90518"/>
            <a:stretch/>
          </p:blipFill>
          <p:spPr>
            <a:xfrm>
              <a:off x="3044167" y="1495225"/>
              <a:ext cx="886611" cy="93846"/>
            </a:xfrm>
            <a:prstGeom prst="rect">
              <a:avLst/>
            </a:prstGeom>
          </p:spPr>
        </p:pic>
        <p:pic>
          <p:nvPicPr>
            <p:cNvPr id="35" name="图片 34"/>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50612" t="6869" r="30443" b="90518"/>
            <a:stretch/>
          </p:blipFill>
          <p:spPr>
            <a:xfrm>
              <a:off x="4422659" y="1354456"/>
              <a:ext cx="886611" cy="93846"/>
            </a:xfrm>
            <a:prstGeom prst="rect">
              <a:avLst/>
            </a:prstGeom>
          </p:spPr>
        </p:pic>
        <p:pic>
          <p:nvPicPr>
            <p:cNvPr id="36" name="图片 35"/>
            <p:cNvPicPr>
              <a:picLocks noChangeAspect="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18676" t="8438" r="12264" b="26153"/>
            <a:stretch/>
          </p:blipFill>
          <p:spPr>
            <a:xfrm>
              <a:off x="1566832" y="1553959"/>
              <a:ext cx="3231840" cy="2348173"/>
            </a:xfrm>
            <a:prstGeom prst="rect">
              <a:avLst/>
            </a:prstGeom>
          </p:spPr>
        </p:pic>
        <p:pic>
          <p:nvPicPr>
            <p:cNvPr id="37" name="图片 36"/>
            <p:cNvPicPr>
              <a:picLocks noChangeAspect="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51384" t="7658" r="37492" b="48395"/>
            <a:stretch/>
          </p:blipFill>
          <p:spPr>
            <a:xfrm>
              <a:off x="3097887" y="1532546"/>
              <a:ext cx="514806" cy="1576614"/>
            </a:xfrm>
            <a:prstGeom prst="rect">
              <a:avLst/>
            </a:prstGeom>
          </p:spPr>
        </p:pic>
        <p:sp>
          <p:nvSpPr>
            <p:cNvPr id="38" name="文本框 23"/>
            <p:cNvSpPr txBox="1"/>
            <p:nvPr/>
          </p:nvSpPr>
          <p:spPr>
            <a:xfrm>
              <a:off x="443950" y="2549893"/>
              <a:ext cx="591074" cy="207749"/>
            </a:xfrm>
            <a:prstGeom prst="rect">
              <a:avLst/>
            </a:prstGeom>
            <a:noFill/>
          </p:spPr>
          <p:txBody>
            <a:bodyPr wrap="square" rtlCol="0">
              <a:spAutoFit/>
            </a:bodyPr>
            <a:lstStyle/>
            <a:p>
              <a:r>
                <a:rPr lang="zh-CN" altLang="en-US" sz="1200" b="1" dirty="0" smtClean="0">
                  <a:latin typeface="华文楷体" panose="02010600040101010101" pitchFamily="2" charset="-122"/>
                  <a:ea typeface="华文楷体" panose="02010600040101010101" pitchFamily="2" charset="-122"/>
                </a:rPr>
                <a:t>创建</a:t>
              </a:r>
              <a:endParaRPr lang="zh-CN" altLang="en-US" sz="1200" b="1" dirty="0">
                <a:latin typeface="华文楷体" panose="02010600040101010101" pitchFamily="2" charset="-122"/>
                <a:ea typeface="华文楷体" panose="02010600040101010101" pitchFamily="2" charset="-122"/>
              </a:endParaRPr>
            </a:p>
          </p:txBody>
        </p:sp>
        <p:sp>
          <p:nvSpPr>
            <p:cNvPr id="39" name="文本框 24"/>
            <p:cNvSpPr txBox="1"/>
            <p:nvPr/>
          </p:nvSpPr>
          <p:spPr>
            <a:xfrm>
              <a:off x="2054381" y="1153207"/>
              <a:ext cx="1016646" cy="207749"/>
            </a:xfrm>
            <a:prstGeom prst="rect">
              <a:avLst/>
            </a:prstGeom>
            <a:noFill/>
          </p:spPr>
          <p:txBody>
            <a:bodyPr wrap="square" rtlCol="0">
              <a:spAutoFit/>
            </a:bodyPr>
            <a:lstStyle/>
            <a:p>
              <a:r>
                <a:rPr lang="zh-CN" altLang="en-US" sz="1200" b="1" dirty="0">
                  <a:latin typeface="Calibri" panose="020F0502020204030204" pitchFamily="34" charset="0"/>
                  <a:ea typeface="华文楷体" panose="02010600040101010101" pitchFamily="2" charset="-122"/>
                </a:rPr>
                <a:t>就绪</a:t>
              </a:r>
              <a:r>
                <a:rPr lang="zh-CN" altLang="en-US" sz="1200" b="1" dirty="0" smtClean="0">
                  <a:latin typeface="Calibri" panose="020F0502020204030204" pitchFamily="34" charset="0"/>
                  <a:ea typeface="华文楷体" panose="02010600040101010101" pitchFamily="2" charset="-122"/>
                </a:rPr>
                <a:t>队列 </a:t>
              </a:r>
              <a:r>
                <a:rPr lang="en-US" altLang="zh-CN" sz="1200" b="1" dirty="0">
                  <a:latin typeface="Calibri" panose="020F0502020204030204" pitchFamily="34" charset="0"/>
                  <a:ea typeface="华文楷体" panose="02010600040101010101" pitchFamily="2" charset="-122"/>
                </a:rPr>
                <a:t>1</a:t>
              </a:r>
              <a:endParaRPr lang="zh-CN" altLang="en-US" sz="1200" b="1" dirty="0">
                <a:latin typeface="Calibri" panose="020F0502020204030204" pitchFamily="34" charset="0"/>
                <a:ea typeface="华文楷体" panose="02010600040101010101" pitchFamily="2" charset="-122"/>
              </a:endParaRPr>
            </a:p>
          </p:txBody>
        </p:sp>
        <p:sp>
          <p:nvSpPr>
            <p:cNvPr id="42" name="文本框 27"/>
            <p:cNvSpPr txBox="1"/>
            <p:nvPr/>
          </p:nvSpPr>
          <p:spPr>
            <a:xfrm>
              <a:off x="924261" y="3852785"/>
              <a:ext cx="1001012" cy="346249"/>
            </a:xfrm>
            <a:prstGeom prst="rect">
              <a:avLst/>
            </a:prstGeom>
            <a:noFill/>
          </p:spPr>
          <p:txBody>
            <a:bodyPr wrap="square" rtlCol="0">
              <a:spAutoFit/>
            </a:bodyPr>
            <a:lstStyle/>
            <a:p>
              <a:r>
                <a:rPr lang="zh-CN" altLang="en-US" sz="1200" b="1" dirty="0" smtClean="0">
                  <a:latin typeface="华文楷体" panose="02010600040101010101" pitchFamily="2" charset="-122"/>
                  <a:ea typeface="华文楷体" panose="02010600040101010101" pitchFamily="2" charset="-122"/>
                </a:rPr>
                <a:t>等待的事件发生了</a:t>
              </a:r>
              <a:endParaRPr lang="en-US" altLang="zh-CN" sz="1200" b="1" dirty="0" smtClean="0">
                <a:latin typeface="华文楷体" panose="02010600040101010101" pitchFamily="2" charset="-122"/>
                <a:ea typeface="华文楷体" panose="02010600040101010101" pitchFamily="2" charset="-122"/>
              </a:endParaRPr>
            </a:p>
          </p:txBody>
        </p:sp>
        <p:sp>
          <p:nvSpPr>
            <p:cNvPr id="43" name="文本框 28"/>
            <p:cNvSpPr txBox="1"/>
            <p:nvPr/>
          </p:nvSpPr>
          <p:spPr>
            <a:xfrm>
              <a:off x="2077433" y="3941417"/>
              <a:ext cx="1089509" cy="207749"/>
            </a:xfrm>
            <a:prstGeom prst="rect">
              <a:avLst/>
            </a:prstGeom>
            <a:noFill/>
          </p:spPr>
          <p:txBody>
            <a:bodyPr wrap="square" rtlCol="0">
              <a:spAutoFit/>
            </a:bodyPr>
            <a:lstStyle/>
            <a:p>
              <a:r>
                <a:rPr lang="zh-CN" altLang="en-US" sz="1200" b="1" dirty="0" smtClean="0">
                  <a:latin typeface="华文楷体" panose="02010600040101010101" pitchFamily="2" charset="-122"/>
                  <a:ea typeface="华文楷体" panose="02010600040101010101" pitchFamily="2" charset="-122"/>
                </a:rPr>
                <a:t>等待队列</a:t>
              </a:r>
              <a:endParaRPr lang="zh-CN" altLang="en-US" sz="1200" b="1" dirty="0">
                <a:latin typeface="华文楷体" panose="02010600040101010101" pitchFamily="2" charset="-122"/>
                <a:ea typeface="华文楷体" panose="02010600040101010101" pitchFamily="2" charset="-122"/>
              </a:endParaRPr>
            </a:p>
          </p:txBody>
        </p:sp>
        <p:sp>
          <p:nvSpPr>
            <p:cNvPr id="44" name="文本框 29"/>
            <p:cNvSpPr txBox="1"/>
            <p:nvPr/>
          </p:nvSpPr>
          <p:spPr>
            <a:xfrm>
              <a:off x="3205363" y="1285318"/>
              <a:ext cx="564013" cy="207749"/>
            </a:xfrm>
            <a:prstGeom prst="rect">
              <a:avLst/>
            </a:prstGeom>
            <a:noFill/>
          </p:spPr>
          <p:txBody>
            <a:bodyPr wrap="square" rtlCol="0">
              <a:spAutoFit/>
            </a:bodyPr>
            <a:lstStyle/>
            <a:p>
              <a:r>
                <a:rPr lang="zh-CN" altLang="en-US" sz="1200" b="1" dirty="0" smtClean="0">
                  <a:latin typeface="华文楷体" panose="02010600040101010101" pitchFamily="2" charset="-122"/>
                  <a:ea typeface="华文楷体" panose="02010600040101010101" pitchFamily="2" charset="-122"/>
                </a:rPr>
                <a:t>调度</a:t>
              </a:r>
              <a:endParaRPr lang="zh-CN" altLang="en-US" sz="1200" b="1" dirty="0">
                <a:latin typeface="华文楷体" panose="02010600040101010101" pitchFamily="2" charset="-122"/>
                <a:ea typeface="华文楷体" panose="02010600040101010101" pitchFamily="2" charset="-122"/>
              </a:endParaRPr>
            </a:p>
          </p:txBody>
        </p:sp>
        <p:sp>
          <p:nvSpPr>
            <p:cNvPr id="45" name="文本框 30"/>
            <p:cNvSpPr txBox="1"/>
            <p:nvPr/>
          </p:nvSpPr>
          <p:spPr>
            <a:xfrm>
              <a:off x="4607275" y="1138637"/>
              <a:ext cx="591074" cy="207749"/>
            </a:xfrm>
            <a:prstGeom prst="rect">
              <a:avLst/>
            </a:prstGeom>
            <a:noFill/>
          </p:spPr>
          <p:txBody>
            <a:bodyPr wrap="square" rtlCol="0">
              <a:spAutoFit/>
            </a:bodyPr>
            <a:lstStyle/>
            <a:p>
              <a:r>
                <a:rPr lang="zh-CN" altLang="en-US" sz="1200" b="1" dirty="0" smtClean="0">
                  <a:latin typeface="华文楷体" panose="02010600040101010101" pitchFamily="2" charset="-122"/>
                  <a:ea typeface="华文楷体" panose="02010600040101010101" pitchFamily="2" charset="-122"/>
                </a:rPr>
                <a:t>结束</a:t>
              </a:r>
              <a:endParaRPr lang="zh-CN" altLang="en-US" sz="1200" b="1" dirty="0">
                <a:latin typeface="华文楷体" panose="02010600040101010101" pitchFamily="2" charset="-122"/>
                <a:ea typeface="华文楷体" panose="02010600040101010101" pitchFamily="2" charset="-122"/>
              </a:endParaRPr>
            </a:p>
          </p:txBody>
        </p:sp>
        <p:sp>
          <p:nvSpPr>
            <p:cNvPr id="46" name="文本框 32"/>
            <p:cNvSpPr txBox="1"/>
            <p:nvPr/>
          </p:nvSpPr>
          <p:spPr>
            <a:xfrm>
              <a:off x="2954782" y="3209515"/>
              <a:ext cx="1089509" cy="207749"/>
            </a:xfrm>
            <a:prstGeom prst="rect">
              <a:avLst/>
            </a:prstGeom>
            <a:noFill/>
          </p:spPr>
          <p:txBody>
            <a:bodyPr wrap="square" rtlCol="0">
              <a:spAutoFit/>
            </a:bodyPr>
            <a:lstStyle/>
            <a:p>
              <a:r>
                <a:rPr lang="zh-CN" altLang="en-US" sz="1200" b="1" dirty="0" smtClean="0">
                  <a:latin typeface="华文楷体" panose="02010600040101010101" pitchFamily="2" charset="-122"/>
                  <a:ea typeface="华文楷体" panose="02010600040101010101" pitchFamily="2" charset="-122"/>
                </a:rPr>
                <a:t>抢占</a:t>
              </a:r>
              <a:endParaRPr lang="zh-CN" altLang="en-US" sz="1200" b="1" dirty="0">
                <a:latin typeface="华文楷体" panose="02010600040101010101" pitchFamily="2" charset="-122"/>
                <a:ea typeface="华文楷体" panose="02010600040101010101" pitchFamily="2" charset="-122"/>
              </a:endParaRPr>
            </a:p>
          </p:txBody>
        </p:sp>
        <p:sp>
          <p:nvSpPr>
            <p:cNvPr id="47" name="文本框 33"/>
            <p:cNvSpPr txBox="1"/>
            <p:nvPr/>
          </p:nvSpPr>
          <p:spPr>
            <a:xfrm>
              <a:off x="3385708" y="3558780"/>
              <a:ext cx="1172992" cy="207749"/>
            </a:xfrm>
            <a:prstGeom prst="rect">
              <a:avLst/>
            </a:prstGeom>
            <a:noFill/>
          </p:spPr>
          <p:txBody>
            <a:bodyPr wrap="square" rtlCol="0">
              <a:spAutoFit/>
            </a:bodyPr>
            <a:lstStyle/>
            <a:p>
              <a:r>
                <a:rPr lang="zh-CN" altLang="en-US" sz="1200" b="1" dirty="0" smtClean="0">
                  <a:latin typeface="华文楷体" panose="02010600040101010101" pitchFamily="2" charset="-122"/>
                  <a:ea typeface="华文楷体" panose="02010600040101010101" pitchFamily="2" charset="-122"/>
                </a:rPr>
                <a:t>等待事件发生</a:t>
              </a:r>
              <a:endParaRPr lang="zh-CN" altLang="en-US" sz="1200" b="1" dirty="0">
                <a:latin typeface="华文楷体" panose="02010600040101010101" pitchFamily="2" charset="-122"/>
                <a:ea typeface="华文楷体" panose="02010600040101010101" pitchFamily="2" charset="-122"/>
              </a:endParaRPr>
            </a:p>
          </p:txBody>
        </p:sp>
        <p:pic>
          <p:nvPicPr>
            <p:cNvPr id="48" name="图片 4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25142" y="2330455"/>
              <a:ext cx="322474" cy="411915"/>
            </a:xfrm>
            <a:prstGeom prst="rect">
              <a:avLst/>
            </a:prstGeom>
          </p:spPr>
        </p:pic>
        <p:pic>
          <p:nvPicPr>
            <p:cNvPr id="49" name="图片 48"/>
            <p:cNvPicPr>
              <a:picLocks noChangeAspect="1"/>
            </p:cNvPicPr>
            <p:nvPr/>
          </p:nvPicPr>
          <p:blipFill rotWithShape="1">
            <a:blip r:embed="rId10" cstate="print">
              <a:extLst>
                <a:ext uri="{28A0092B-C50C-407E-A947-70E740481C1C}">
                  <a14:useLocalDpi xmlns:a14="http://schemas.microsoft.com/office/drawing/2010/main" val="0"/>
                </a:ext>
              </a:extLst>
            </a:blip>
            <a:srcRect l="28351" t="21382" r="47568" b="70190"/>
            <a:stretch/>
          </p:blipFill>
          <p:spPr>
            <a:xfrm>
              <a:off x="1934867" y="1388071"/>
              <a:ext cx="1126939" cy="302549"/>
            </a:xfrm>
            <a:prstGeom prst="rect">
              <a:avLst/>
            </a:prstGeom>
            <a:solidFill>
              <a:schemeClr val="accent2">
                <a:lumMod val="20000"/>
                <a:lumOff val="80000"/>
              </a:schemeClr>
            </a:solidFill>
          </p:spPr>
        </p:pic>
        <p:pic>
          <p:nvPicPr>
            <p:cNvPr id="50" name="图片 49"/>
            <p:cNvPicPr>
              <a:picLocks noChangeAspect="1"/>
            </p:cNvPicPr>
            <p:nvPr/>
          </p:nvPicPr>
          <p:blipFill rotWithShape="1">
            <a:blip r:embed="rId10" cstate="print">
              <a:extLst>
                <a:ext uri="{28A0092B-C50C-407E-A947-70E740481C1C}">
                  <a14:useLocalDpi xmlns:a14="http://schemas.microsoft.com/office/drawing/2010/main" val="0"/>
                </a:ext>
              </a:extLst>
            </a:blip>
            <a:srcRect l="28351" t="21382" r="47568" b="70190"/>
            <a:stretch/>
          </p:blipFill>
          <p:spPr>
            <a:xfrm>
              <a:off x="1934867" y="2004094"/>
              <a:ext cx="1126939" cy="302549"/>
            </a:xfrm>
            <a:prstGeom prst="rect">
              <a:avLst/>
            </a:prstGeom>
          </p:spPr>
        </p:pic>
        <p:pic>
          <p:nvPicPr>
            <p:cNvPr id="51" name="图片 50"/>
            <p:cNvPicPr>
              <a:picLocks noChangeAspect="1"/>
            </p:cNvPicPr>
            <p:nvPr/>
          </p:nvPicPr>
          <p:blipFill rotWithShape="1">
            <a:blip r:embed="rId10" cstate="print">
              <a:extLst>
                <a:ext uri="{28A0092B-C50C-407E-A947-70E740481C1C}">
                  <a14:useLocalDpi xmlns:a14="http://schemas.microsoft.com/office/drawing/2010/main" val="0"/>
                </a:ext>
              </a:extLst>
            </a:blip>
            <a:srcRect l="28351" t="21382" r="47568" b="70190"/>
            <a:stretch/>
          </p:blipFill>
          <p:spPr>
            <a:xfrm>
              <a:off x="1944088" y="2909386"/>
              <a:ext cx="1126939" cy="302549"/>
            </a:xfrm>
            <a:prstGeom prst="rect">
              <a:avLst/>
            </a:prstGeom>
          </p:spPr>
        </p:pic>
        <p:pic>
          <p:nvPicPr>
            <p:cNvPr id="52" name="图片 51"/>
            <p:cNvPicPr>
              <a:picLocks noChangeAspect="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28351" t="21382" r="47568" b="70190"/>
            <a:stretch/>
          </p:blipFill>
          <p:spPr>
            <a:xfrm flipH="1">
              <a:off x="1986776" y="3651444"/>
              <a:ext cx="1126939" cy="302549"/>
            </a:xfrm>
            <a:prstGeom prst="rect">
              <a:avLst/>
            </a:prstGeom>
          </p:spPr>
        </p:pic>
      </p:grpSp>
      <p:sp>
        <p:nvSpPr>
          <p:cNvPr id="53" name="文本框 24"/>
          <p:cNvSpPr txBox="1"/>
          <p:nvPr/>
        </p:nvSpPr>
        <p:spPr>
          <a:xfrm>
            <a:off x="2754610" y="2432378"/>
            <a:ext cx="1016646" cy="276999"/>
          </a:xfrm>
          <a:prstGeom prst="rect">
            <a:avLst/>
          </a:prstGeom>
          <a:noFill/>
        </p:spPr>
        <p:txBody>
          <a:bodyPr wrap="square" rtlCol="0">
            <a:spAutoFit/>
          </a:bodyPr>
          <a:lstStyle/>
          <a:p>
            <a:r>
              <a:rPr lang="zh-CN" altLang="en-US" sz="1200" b="1" dirty="0">
                <a:latin typeface="Calibri" panose="020F0502020204030204" pitchFamily="34" charset="0"/>
                <a:ea typeface="华文楷体" panose="02010600040101010101" pitchFamily="2" charset="-122"/>
              </a:rPr>
              <a:t>就绪</a:t>
            </a:r>
            <a:r>
              <a:rPr lang="zh-CN" altLang="en-US" sz="1200" b="1" dirty="0" smtClean="0">
                <a:latin typeface="Calibri" panose="020F0502020204030204" pitchFamily="34" charset="0"/>
                <a:ea typeface="华文楷体" panose="02010600040101010101" pitchFamily="2" charset="-122"/>
              </a:rPr>
              <a:t>队列 </a:t>
            </a:r>
            <a:r>
              <a:rPr lang="en-US" altLang="zh-CN" sz="1200" b="1" dirty="0" smtClean="0">
                <a:latin typeface="Calibri" panose="020F0502020204030204" pitchFamily="34" charset="0"/>
                <a:ea typeface="华文楷体" panose="02010600040101010101" pitchFamily="2" charset="-122"/>
              </a:rPr>
              <a:t>2</a:t>
            </a:r>
            <a:endParaRPr lang="zh-CN" altLang="en-US" sz="1200" b="1" dirty="0">
              <a:latin typeface="Calibri" panose="020F0502020204030204" pitchFamily="34" charset="0"/>
              <a:ea typeface="华文楷体" panose="02010600040101010101" pitchFamily="2" charset="-122"/>
            </a:endParaRPr>
          </a:p>
        </p:txBody>
      </p:sp>
      <p:sp>
        <p:nvSpPr>
          <p:cNvPr id="54" name="文本框 24"/>
          <p:cNvSpPr txBox="1"/>
          <p:nvPr/>
        </p:nvSpPr>
        <p:spPr>
          <a:xfrm>
            <a:off x="2746076" y="3621685"/>
            <a:ext cx="1016646" cy="276999"/>
          </a:xfrm>
          <a:prstGeom prst="rect">
            <a:avLst/>
          </a:prstGeom>
          <a:noFill/>
        </p:spPr>
        <p:txBody>
          <a:bodyPr wrap="square" rtlCol="0">
            <a:spAutoFit/>
          </a:bodyPr>
          <a:lstStyle/>
          <a:p>
            <a:r>
              <a:rPr lang="zh-CN" altLang="en-US" sz="1200" b="1" dirty="0">
                <a:latin typeface="Calibri" panose="020F0502020204030204" pitchFamily="34" charset="0"/>
                <a:ea typeface="华文楷体" panose="02010600040101010101" pitchFamily="2" charset="-122"/>
              </a:rPr>
              <a:t>就绪</a:t>
            </a:r>
            <a:r>
              <a:rPr lang="zh-CN" altLang="en-US" sz="1200" b="1" dirty="0" smtClean="0">
                <a:latin typeface="Calibri" panose="020F0502020204030204" pitchFamily="34" charset="0"/>
                <a:ea typeface="华文楷体" panose="02010600040101010101" pitchFamily="2" charset="-122"/>
              </a:rPr>
              <a:t>队列 </a:t>
            </a:r>
            <a:r>
              <a:rPr lang="en-US" altLang="zh-CN" sz="1200" b="1" dirty="0" smtClean="0">
                <a:latin typeface="Calibri" panose="020F0502020204030204" pitchFamily="34" charset="0"/>
                <a:ea typeface="华文楷体" panose="02010600040101010101" pitchFamily="2" charset="-122"/>
              </a:rPr>
              <a:t>n</a:t>
            </a:r>
            <a:endParaRPr lang="zh-CN" altLang="en-US" sz="1200" b="1" dirty="0">
              <a:latin typeface="Calibri" panose="020F0502020204030204" pitchFamily="34" charset="0"/>
              <a:ea typeface="华文楷体" panose="02010600040101010101" pitchFamily="2" charset="-122"/>
            </a:endParaRPr>
          </a:p>
        </p:txBody>
      </p:sp>
      <p:sp>
        <p:nvSpPr>
          <p:cNvPr id="3" name="矩形 2"/>
          <p:cNvSpPr/>
          <p:nvPr/>
        </p:nvSpPr>
        <p:spPr>
          <a:xfrm>
            <a:off x="4677540" y="1850761"/>
            <a:ext cx="413284" cy="26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smtClean="0">
                <a:solidFill>
                  <a:schemeClr val="tx1"/>
                </a:solidFill>
              </a:rPr>
              <a:t>CPU</a:t>
            </a:r>
            <a:endParaRPr lang="zh-CN" altLang="en-US" sz="800" b="1" dirty="0">
              <a:solidFill>
                <a:schemeClr val="tx1"/>
              </a:solidFill>
            </a:endParaRPr>
          </a:p>
        </p:txBody>
      </p:sp>
    </p:spTree>
    <p:extLst>
      <p:ext uri="{BB962C8B-B14F-4D97-AF65-F5344CB8AC3E}">
        <p14:creationId xmlns:p14="http://schemas.microsoft.com/office/powerpoint/2010/main" val="3117625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normAutofit/>
          </a:bodyPr>
          <a:lstStyle/>
          <a:p>
            <a:r>
              <a:rPr lang="en-US" altLang="zh-CN" sz="4000" dirty="0" smtClean="0">
                <a:solidFill>
                  <a:schemeClr val="accent1">
                    <a:lumMod val="75000"/>
                  </a:schemeClr>
                </a:solidFill>
                <a:latin typeface="微软雅黑" pitchFamily="34" charset="-122"/>
                <a:ea typeface="微软雅黑" pitchFamily="34" charset="-122"/>
              </a:rPr>
              <a:t>2. </a:t>
            </a:r>
            <a:r>
              <a:rPr lang="zh-CN" altLang="en-US" sz="4000" dirty="0" smtClean="0">
                <a:solidFill>
                  <a:schemeClr val="accent1">
                    <a:lumMod val="75000"/>
                  </a:schemeClr>
                </a:solidFill>
                <a:latin typeface="微软雅黑" pitchFamily="34" charset="-122"/>
                <a:ea typeface="微软雅黑" pitchFamily="34" charset="-122"/>
              </a:rPr>
              <a:t>进程</a:t>
            </a:r>
            <a:r>
              <a:rPr lang="zh-CN" altLang="en-US" sz="4000" dirty="0">
                <a:solidFill>
                  <a:schemeClr val="accent1">
                    <a:lumMod val="75000"/>
                  </a:schemeClr>
                </a:solidFill>
                <a:latin typeface="微软雅黑" pitchFamily="34" charset="-122"/>
                <a:ea typeface="微软雅黑" pitchFamily="34" charset="-122"/>
              </a:rPr>
              <a:t>就绪队列</a:t>
            </a:r>
            <a:r>
              <a:rPr lang="zh-CN" altLang="en-US" sz="4000" dirty="0" smtClean="0">
                <a:solidFill>
                  <a:schemeClr val="accent1">
                    <a:lumMod val="75000"/>
                  </a:schemeClr>
                </a:solidFill>
                <a:latin typeface="微软雅黑" pitchFamily="34" charset="-122"/>
                <a:ea typeface="微软雅黑" pitchFamily="34" charset="-122"/>
              </a:rPr>
              <a:t>组织</a:t>
            </a:r>
            <a:r>
              <a:rPr lang="en-US" altLang="zh-CN" sz="4000" dirty="0" smtClean="0">
                <a:solidFill>
                  <a:schemeClr val="accent1">
                    <a:lumMod val="75000"/>
                  </a:schemeClr>
                </a:solidFill>
                <a:latin typeface="微软雅黑" pitchFamily="34" charset="-122"/>
                <a:ea typeface="微软雅黑" pitchFamily="34" charset="-122"/>
              </a:rPr>
              <a:t>2</a:t>
            </a:r>
            <a:endParaRPr lang="zh-CN" altLang="en-US" sz="4000" dirty="0">
              <a:solidFill>
                <a:schemeClr val="accent1">
                  <a:lumMod val="75000"/>
                </a:schemeClr>
              </a:solidFill>
              <a:latin typeface="微软雅黑" pitchFamily="34" charset="-122"/>
              <a:ea typeface="微软雅黑" pitchFamily="34" charset="-122"/>
            </a:endParaRPr>
          </a:p>
        </p:txBody>
      </p:sp>
      <p:grpSp>
        <p:nvGrpSpPr>
          <p:cNvPr id="3" name="组合 43"/>
          <p:cNvGrpSpPr/>
          <p:nvPr/>
        </p:nvGrpSpPr>
        <p:grpSpPr>
          <a:xfrm>
            <a:off x="1547664" y="1492429"/>
            <a:ext cx="5032859" cy="4912901"/>
            <a:chOff x="691269" y="1214631"/>
            <a:chExt cx="5032859" cy="3684676"/>
          </a:xfrm>
        </p:grpSpPr>
        <p:pic>
          <p:nvPicPr>
            <p:cNvPr id="21" name="图片 20"/>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45878" b="14930"/>
            <a:stretch/>
          </p:blipFill>
          <p:spPr>
            <a:xfrm>
              <a:off x="1227587" y="2873882"/>
              <a:ext cx="4362687" cy="1475037"/>
            </a:xfrm>
            <a:prstGeom prst="rect">
              <a:avLst/>
            </a:prstGeom>
          </p:spPr>
        </p:pic>
        <p:pic>
          <p:nvPicPr>
            <p:cNvPr id="19" name="图片 18"/>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14795" b="53115"/>
            <a:stretch/>
          </p:blipFill>
          <p:spPr>
            <a:xfrm>
              <a:off x="1168128" y="1692512"/>
              <a:ext cx="4362687" cy="1205784"/>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8813" t="21836" r="47556" b="70496"/>
            <a:stretch/>
          </p:blipFill>
          <p:spPr>
            <a:xfrm>
              <a:off x="1982245" y="1460822"/>
              <a:ext cx="1049490" cy="264796"/>
            </a:xfrm>
            <a:prstGeom prst="rect">
              <a:avLst/>
            </a:prstGeom>
          </p:spPr>
        </p:pic>
        <p:pic>
          <p:nvPicPr>
            <p:cNvPr id="8" name="图片 7"/>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t="10027" r="78421" b="83830"/>
            <a:stretch/>
          </p:blipFill>
          <p:spPr>
            <a:xfrm>
              <a:off x="1113492" y="1464685"/>
              <a:ext cx="941397" cy="230802"/>
            </a:xfrm>
            <a:prstGeom prst="rect">
              <a:avLst/>
            </a:prstGeom>
          </p:spPr>
        </p:pic>
        <p:pic>
          <p:nvPicPr>
            <p:cNvPr id="9" name="图片 8"/>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t="10027" r="78421" b="83830"/>
            <a:stretch/>
          </p:blipFill>
          <p:spPr>
            <a:xfrm>
              <a:off x="2986822" y="1479717"/>
              <a:ext cx="941397" cy="230802"/>
            </a:xfrm>
            <a:prstGeom prst="rect">
              <a:avLst/>
            </a:prstGeom>
          </p:spPr>
        </p:pic>
        <p:pic>
          <p:nvPicPr>
            <p:cNvPr id="10" name="图片 9"/>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t="10027" r="78421" b="83830"/>
            <a:stretch/>
          </p:blipFill>
          <p:spPr>
            <a:xfrm>
              <a:off x="2962296" y="2697642"/>
              <a:ext cx="941397" cy="230802"/>
            </a:xfrm>
            <a:prstGeom prst="rect">
              <a:avLst/>
            </a:prstGeom>
          </p:spPr>
        </p:pic>
        <p:pic>
          <p:nvPicPr>
            <p:cNvPr id="11" name="图片 10"/>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t="10027" r="78421" b="83830"/>
            <a:stretch/>
          </p:blipFill>
          <p:spPr>
            <a:xfrm>
              <a:off x="3064257" y="4210322"/>
              <a:ext cx="941397" cy="230802"/>
            </a:xfrm>
            <a:prstGeom prst="rect">
              <a:avLst/>
            </a:prstGeom>
          </p:spPr>
        </p:pic>
        <p:pic>
          <p:nvPicPr>
            <p:cNvPr id="12" name="图片 11"/>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0612" t="6869" r="30443" b="90518"/>
            <a:stretch/>
          </p:blipFill>
          <p:spPr>
            <a:xfrm>
              <a:off x="4501310" y="1445533"/>
              <a:ext cx="1153151" cy="117066"/>
            </a:xfrm>
            <a:prstGeom prst="rect">
              <a:avLst/>
            </a:prstGeom>
          </p:spPr>
        </p:pic>
        <p:pic>
          <p:nvPicPr>
            <p:cNvPr id="16" name="图片 15"/>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0612" t="6869" r="30443" b="90518"/>
            <a:stretch/>
          </p:blipFill>
          <p:spPr>
            <a:xfrm>
              <a:off x="4570977" y="4233731"/>
              <a:ext cx="1153151" cy="117066"/>
            </a:xfrm>
            <a:prstGeom prst="rect">
              <a:avLst/>
            </a:prstGeom>
          </p:spPr>
        </p:pic>
        <p:pic>
          <p:nvPicPr>
            <p:cNvPr id="18" name="图片 17"/>
            <p:cNvPicPr>
              <a:picLocks noChangeAspect="1"/>
            </p:cNvPicPr>
            <p:nvPr/>
          </p:nvPicPr>
          <p:blipFill rotWithShape="1">
            <a:blip r:embed="rId3" cstate="print">
              <a:extLst>
                <a:ext uri="{28A0092B-C50C-407E-A947-70E740481C1C}">
                  <a14:useLocalDpi xmlns:a14="http://schemas.microsoft.com/office/drawing/2010/main" val="0"/>
                </a:ext>
              </a:extLst>
            </a:blip>
            <a:srcRect l="28813" t="21836" r="47556" b="70496"/>
            <a:stretch/>
          </p:blipFill>
          <p:spPr>
            <a:xfrm>
              <a:off x="1982245" y="2684968"/>
              <a:ext cx="1049490" cy="264796"/>
            </a:xfrm>
            <a:prstGeom prst="rect">
              <a:avLst/>
            </a:prstGeom>
          </p:spPr>
        </p:pic>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28813" t="21836" r="47556" b="70496"/>
            <a:stretch/>
          </p:blipFill>
          <p:spPr>
            <a:xfrm>
              <a:off x="2054889" y="4176328"/>
              <a:ext cx="1049490" cy="264796"/>
            </a:xfrm>
            <a:prstGeom prst="rect">
              <a:avLst/>
            </a:prstGeom>
          </p:spPr>
        </p:pic>
        <p:pic>
          <p:nvPicPr>
            <p:cNvPr id="22" name="图片 21"/>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84271"/>
            <a:stretch/>
          </p:blipFill>
          <p:spPr>
            <a:xfrm>
              <a:off x="1209072" y="4308292"/>
              <a:ext cx="4362687" cy="591015"/>
            </a:xfrm>
            <a:prstGeom prst="rect">
              <a:avLst/>
            </a:prstGeom>
          </p:spPr>
        </p:pic>
        <p:sp>
          <p:nvSpPr>
            <p:cNvPr id="27" name="文本框 24"/>
            <p:cNvSpPr txBox="1"/>
            <p:nvPr/>
          </p:nvSpPr>
          <p:spPr>
            <a:xfrm>
              <a:off x="1998667" y="1214631"/>
              <a:ext cx="1016646" cy="207749"/>
            </a:xfrm>
            <a:prstGeom prst="rect">
              <a:avLst/>
            </a:prstGeom>
            <a:noFill/>
          </p:spPr>
          <p:txBody>
            <a:bodyPr wrap="square" rtlCol="0">
              <a:spAutoFit/>
            </a:bodyPr>
            <a:lstStyle/>
            <a:p>
              <a:r>
                <a:rPr lang="zh-CN" altLang="en-US" sz="1200" b="1" dirty="0">
                  <a:latin typeface="Calibri" panose="020F0502020204030204" pitchFamily="34" charset="0"/>
                  <a:ea typeface="华文楷体" panose="02010600040101010101" pitchFamily="2" charset="-122"/>
                </a:rPr>
                <a:t>就绪</a:t>
              </a:r>
              <a:r>
                <a:rPr lang="zh-CN" altLang="en-US" sz="1200" b="1" dirty="0" smtClean="0">
                  <a:latin typeface="Calibri" panose="020F0502020204030204" pitchFamily="34" charset="0"/>
                  <a:ea typeface="华文楷体" panose="02010600040101010101" pitchFamily="2" charset="-122"/>
                </a:rPr>
                <a:t>队列 </a:t>
              </a:r>
              <a:r>
                <a:rPr lang="en-US" altLang="zh-CN" sz="1200" b="1" dirty="0" smtClean="0">
                  <a:latin typeface="Calibri" panose="020F0502020204030204" pitchFamily="34" charset="0"/>
                  <a:ea typeface="华文楷体" panose="02010600040101010101" pitchFamily="2" charset="-122"/>
                </a:rPr>
                <a:t>1</a:t>
              </a:r>
              <a:endParaRPr lang="zh-CN" altLang="en-US" sz="1200" b="1" dirty="0">
                <a:latin typeface="Calibri" panose="020F0502020204030204" pitchFamily="34" charset="0"/>
                <a:ea typeface="华文楷体" panose="02010600040101010101" pitchFamily="2" charset="-122"/>
              </a:endParaRPr>
            </a:p>
          </p:txBody>
        </p:sp>
        <p:sp>
          <p:nvSpPr>
            <p:cNvPr id="28" name="文本框 24"/>
            <p:cNvSpPr txBox="1"/>
            <p:nvPr/>
          </p:nvSpPr>
          <p:spPr>
            <a:xfrm>
              <a:off x="2002423" y="2438767"/>
              <a:ext cx="1016646" cy="207749"/>
            </a:xfrm>
            <a:prstGeom prst="rect">
              <a:avLst/>
            </a:prstGeom>
            <a:noFill/>
          </p:spPr>
          <p:txBody>
            <a:bodyPr wrap="square" rtlCol="0">
              <a:spAutoFit/>
            </a:bodyPr>
            <a:lstStyle/>
            <a:p>
              <a:r>
                <a:rPr lang="zh-CN" altLang="en-US" sz="1200" b="1" dirty="0">
                  <a:latin typeface="Calibri" panose="020F0502020204030204" pitchFamily="34" charset="0"/>
                  <a:ea typeface="华文楷体" panose="02010600040101010101" pitchFamily="2" charset="-122"/>
                </a:rPr>
                <a:t>就绪</a:t>
              </a:r>
              <a:r>
                <a:rPr lang="zh-CN" altLang="en-US" sz="1200" b="1" dirty="0" smtClean="0">
                  <a:latin typeface="Calibri" panose="020F0502020204030204" pitchFamily="34" charset="0"/>
                  <a:ea typeface="华文楷体" panose="02010600040101010101" pitchFamily="2" charset="-122"/>
                </a:rPr>
                <a:t>队列 </a:t>
              </a:r>
              <a:r>
                <a:rPr lang="en-US" altLang="zh-CN" sz="1200" b="1" dirty="0" smtClean="0">
                  <a:latin typeface="Calibri" panose="020F0502020204030204" pitchFamily="34" charset="0"/>
                  <a:ea typeface="华文楷体" panose="02010600040101010101" pitchFamily="2" charset="-122"/>
                </a:rPr>
                <a:t>2</a:t>
              </a:r>
              <a:endParaRPr lang="zh-CN" altLang="en-US" sz="1200" b="1" dirty="0">
                <a:latin typeface="Calibri" panose="020F0502020204030204" pitchFamily="34" charset="0"/>
                <a:ea typeface="华文楷体" panose="02010600040101010101" pitchFamily="2" charset="-122"/>
              </a:endParaRPr>
            </a:p>
          </p:txBody>
        </p:sp>
        <p:sp>
          <p:nvSpPr>
            <p:cNvPr id="29" name="文本框 24"/>
            <p:cNvSpPr txBox="1"/>
            <p:nvPr/>
          </p:nvSpPr>
          <p:spPr>
            <a:xfrm>
              <a:off x="2065897" y="3950935"/>
              <a:ext cx="1016646" cy="207749"/>
            </a:xfrm>
            <a:prstGeom prst="rect">
              <a:avLst/>
            </a:prstGeom>
            <a:noFill/>
          </p:spPr>
          <p:txBody>
            <a:bodyPr wrap="square" rtlCol="0">
              <a:spAutoFit/>
            </a:bodyPr>
            <a:lstStyle/>
            <a:p>
              <a:r>
                <a:rPr lang="zh-CN" altLang="en-US" sz="1200" b="1" dirty="0">
                  <a:latin typeface="Calibri" panose="020F0502020204030204" pitchFamily="34" charset="0"/>
                  <a:ea typeface="华文楷体" panose="02010600040101010101" pitchFamily="2" charset="-122"/>
                </a:rPr>
                <a:t>就绪</a:t>
              </a:r>
              <a:r>
                <a:rPr lang="zh-CN" altLang="en-US" sz="1200" b="1" dirty="0" smtClean="0">
                  <a:latin typeface="Calibri" panose="020F0502020204030204" pitchFamily="34" charset="0"/>
                  <a:ea typeface="华文楷体" panose="02010600040101010101" pitchFamily="2" charset="-122"/>
                </a:rPr>
                <a:t>队列 </a:t>
              </a:r>
              <a:r>
                <a:rPr lang="en-US" altLang="zh-CN" sz="1200" b="1" dirty="0" smtClean="0">
                  <a:latin typeface="Calibri" panose="020F0502020204030204" pitchFamily="34" charset="0"/>
                  <a:ea typeface="华文楷体" panose="02010600040101010101" pitchFamily="2" charset="-122"/>
                </a:rPr>
                <a:t>n</a:t>
              </a:r>
              <a:endParaRPr lang="zh-CN" altLang="en-US" sz="1200" b="1" dirty="0">
                <a:latin typeface="Calibri" panose="020F0502020204030204" pitchFamily="34" charset="0"/>
                <a:ea typeface="华文楷体" panose="02010600040101010101" pitchFamily="2" charset="-122"/>
              </a:endParaRPr>
            </a:p>
          </p:txBody>
        </p:sp>
        <p:sp>
          <p:nvSpPr>
            <p:cNvPr id="30" name="文本框 23"/>
            <p:cNvSpPr txBox="1"/>
            <p:nvPr/>
          </p:nvSpPr>
          <p:spPr>
            <a:xfrm>
              <a:off x="691269" y="1465752"/>
              <a:ext cx="591074" cy="207749"/>
            </a:xfrm>
            <a:prstGeom prst="rect">
              <a:avLst/>
            </a:prstGeom>
            <a:noFill/>
          </p:spPr>
          <p:txBody>
            <a:bodyPr wrap="square" rtlCol="0">
              <a:spAutoFit/>
            </a:bodyPr>
            <a:lstStyle/>
            <a:p>
              <a:r>
                <a:rPr lang="zh-CN" altLang="en-US" sz="1200" b="1" dirty="0" smtClean="0">
                  <a:latin typeface="华文楷体" panose="02010600040101010101" pitchFamily="2" charset="-122"/>
                  <a:ea typeface="华文楷体" panose="02010600040101010101" pitchFamily="2" charset="-122"/>
                </a:rPr>
                <a:t>创建</a:t>
              </a:r>
              <a:endParaRPr lang="zh-CN" altLang="en-US" sz="1200" b="1" dirty="0">
                <a:latin typeface="华文楷体" panose="02010600040101010101" pitchFamily="2" charset="-122"/>
                <a:ea typeface="华文楷体" panose="02010600040101010101" pitchFamily="2" charset="-122"/>
              </a:endParaRPr>
            </a:p>
          </p:txBody>
        </p:sp>
        <p:sp>
          <p:nvSpPr>
            <p:cNvPr id="31" name="文本框 29"/>
            <p:cNvSpPr txBox="1"/>
            <p:nvPr/>
          </p:nvSpPr>
          <p:spPr>
            <a:xfrm>
              <a:off x="3084058" y="1285318"/>
              <a:ext cx="564013" cy="207749"/>
            </a:xfrm>
            <a:prstGeom prst="rect">
              <a:avLst/>
            </a:prstGeom>
            <a:noFill/>
          </p:spPr>
          <p:txBody>
            <a:bodyPr wrap="square" rtlCol="0">
              <a:spAutoFit/>
            </a:bodyPr>
            <a:lstStyle/>
            <a:p>
              <a:r>
                <a:rPr lang="zh-CN" altLang="en-US" sz="1200" b="1" dirty="0" smtClean="0">
                  <a:latin typeface="华文楷体" panose="02010600040101010101" pitchFamily="2" charset="-122"/>
                  <a:ea typeface="华文楷体" panose="02010600040101010101" pitchFamily="2" charset="-122"/>
                </a:rPr>
                <a:t>调度</a:t>
              </a:r>
              <a:endParaRPr lang="zh-CN" altLang="en-US" sz="1200" b="1" dirty="0">
                <a:latin typeface="华文楷体" panose="02010600040101010101" pitchFamily="2" charset="-122"/>
                <a:ea typeface="华文楷体" panose="02010600040101010101" pitchFamily="2" charset="-122"/>
              </a:endParaRPr>
            </a:p>
          </p:txBody>
        </p:sp>
        <p:sp>
          <p:nvSpPr>
            <p:cNvPr id="32" name="文本框 30"/>
            <p:cNvSpPr txBox="1"/>
            <p:nvPr/>
          </p:nvSpPr>
          <p:spPr>
            <a:xfrm>
              <a:off x="4795725" y="1214631"/>
              <a:ext cx="591074" cy="207749"/>
            </a:xfrm>
            <a:prstGeom prst="rect">
              <a:avLst/>
            </a:prstGeom>
            <a:noFill/>
          </p:spPr>
          <p:txBody>
            <a:bodyPr wrap="square" rtlCol="0">
              <a:spAutoFit/>
            </a:bodyPr>
            <a:lstStyle/>
            <a:p>
              <a:r>
                <a:rPr lang="zh-CN" altLang="en-US" sz="1200" b="1" dirty="0" smtClean="0">
                  <a:latin typeface="华文楷体" panose="02010600040101010101" pitchFamily="2" charset="-122"/>
                  <a:ea typeface="华文楷体" panose="02010600040101010101" pitchFamily="2" charset="-122"/>
                </a:rPr>
                <a:t>结束</a:t>
              </a:r>
              <a:endParaRPr lang="zh-CN" altLang="en-US" sz="1200" b="1" dirty="0">
                <a:latin typeface="华文楷体" panose="02010600040101010101" pitchFamily="2" charset="-122"/>
                <a:ea typeface="华文楷体" panose="02010600040101010101" pitchFamily="2" charset="-122"/>
              </a:endParaRPr>
            </a:p>
          </p:txBody>
        </p:sp>
        <p:pic>
          <p:nvPicPr>
            <p:cNvPr id="33" name="图片 32"/>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0612" t="6869" r="30443" b="90518"/>
            <a:stretch/>
          </p:blipFill>
          <p:spPr>
            <a:xfrm>
              <a:off x="4522703" y="2670708"/>
              <a:ext cx="1153151" cy="117066"/>
            </a:xfrm>
            <a:prstGeom prst="rect">
              <a:avLst/>
            </a:prstGeom>
          </p:spPr>
        </p:pic>
        <p:sp>
          <p:nvSpPr>
            <p:cNvPr id="34" name="文本框 30"/>
            <p:cNvSpPr txBox="1"/>
            <p:nvPr/>
          </p:nvSpPr>
          <p:spPr>
            <a:xfrm>
              <a:off x="4817118" y="2439806"/>
              <a:ext cx="591074" cy="207749"/>
            </a:xfrm>
            <a:prstGeom prst="rect">
              <a:avLst/>
            </a:prstGeom>
            <a:noFill/>
          </p:spPr>
          <p:txBody>
            <a:bodyPr wrap="square" rtlCol="0">
              <a:spAutoFit/>
            </a:bodyPr>
            <a:lstStyle/>
            <a:p>
              <a:r>
                <a:rPr lang="zh-CN" altLang="en-US" sz="1200" b="1" dirty="0" smtClean="0">
                  <a:latin typeface="华文楷体" panose="02010600040101010101" pitchFamily="2" charset="-122"/>
                  <a:ea typeface="华文楷体" panose="02010600040101010101" pitchFamily="2" charset="-122"/>
                </a:rPr>
                <a:t>结束</a:t>
              </a:r>
              <a:endParaRPr lang="zh-CN" altLang="en-US" sz="1200" b="1" dirty="0">
                <a:latin typeface="华文楷体" panose="02010600040101010101" pitchFamily="2" charset="-122"/>
                <a:ea typeface="华文楷体" panose="02010600040101010101" pitchFamily="2" charset="-122"/>
              </a:endParaRPr>
            </a:p>
          </p:txBody>
        </p:sp>
        <p:sp>
          <p:nvSpPr>
            <p:cNvPr id="35" name="文本框 30"/>
            <p:cNvSpPr txBox="1"/>
            <p:nvPr/>
          </p:nvSpPr>
          <p:spPr>
            <a:xfrm>
              <a:off x="4867733" y="3950935"/>
              <a:ext cx="591074" cy="207749"/>
            </a:xfrm>
            <a:prstGeom prst="rect">
              <a:avLst/>
            </a:prstGeom>
            <a:noFill/>
          </p:spPr>
          <p:txBody>
            <a:bodyPr wrap="square" rtlCol="0">
              <a:spAutoFit/>
            </a:bodyPr>
            <a:lstStyle/>
            <a:p>
              <a:r>
                <a:rPr lang="zh-CN" altLang="en-US" sz="1200" b="1" dirty="0" smtClean="0">
                  <a:latin typeface="华文楷体" panose="02010600040101010101" pitchFamily="2" charset="-122"/>
                  <a:ea typeface="华文楷体" panose="02010600040101010101" pitchFamily="2" charset="-122"/>
                </a:rPr>
                <a:t>结束</a:t>
              </a:r>
              <a:endParaRPr lang="zh-CN" altLang="en-US" sz="1200" b="1" dirty="0">
                <a:latin typeface="华文楷体" panose="02010600040101010101" pitchFamily="2" charset="-122"/>
                <a:ea typeface="华文楷体" panose="02010600040101010101" pitchFamily="2" charset="-122"/>
              </a:endParaRPr>
            </a:p>
          </p:txBody>
        </p:sp>
        <p:grpSp>
          <p:nvGrpSpPr>
            <p:cNvPr id="13" name="组合 38"/>
            <p:cNvGrpSpPr/>
            <p:nvPr/>
          </p:nvGrpSpPr>
          <p:grpSpPr>
            <a:xfrm>
              <a:off x="3815131" y="1257079"/>
              <a:ext cx="843164" cy="667279"/>
              <a:chOff x="3936436" y="1257079"/>
              <a:chExt cx="843164" cy="667279"/>
            </a:xfrm>
          </p:grpSpPr>
          <p:pic>
            <p:nvPicPr>
              <p:cNvPr id="5" name="图片 4"/>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67724" t="72" r="18423" b="85028"/>
              <a:stretch/>
            </p:blipFill>
            <p:spPr>
              <a:xfrm>
                <a:off x="3936436" y="1257079"/>
                <a:ext cx="843164" cy="667279"/>
              </a:xfrm>
              <a:prstGeom prst="rect">
                <a:avLst/>
              </a:prstGeom>
            </p:spPr>
          </p:pic>
          <p:sp>
            <p:nvSpPr>
              <p:cNvPr id="36" name="矩形 35"/>
              <p:cNvSpPr/>
              <p:nvPr/>
            </p:nvSpPr>
            <p:spPr>
              <a:xfrm>
                <a:off x="4067944" y="1506654"/>
                <a:ext cx="504056" cy="1888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smtClean="0">
                    <a:solidFill>
                      <a:schemeClr val="tx1"/>
                    </a:solidFill>
                  </a:rPr>
                  <a:t>CPU</a:t>
                </a:r>
                <a:endParaRPr lang="zh-CN" altLang="en-US" sz="800" b="1" dirty="0">
                  <a:solidFill>
                    <a:schemeClr val="tx1"/>
                  </a:solidFill>
                </a:endParaRPr>
              </a:p>
            </p:txBody>
          </p:sp>
        </p:grpSp>
        <p:grpSp>
          <p:nvGrpSpPr>
            <p:cNvPr id="14" name="组合 39"/>
            <p:cNvGrpSpPr/>
            <p:nvPr/>
          </p:nvGrpSpPr>
          <p:grpSpPr>
            <a:xfrm>
              <a:off x="3815131" y="2452612"/>
              <a:ext cx="843164" cy="667279"/>
              <a:chOff x="3936436" y="2452612"/>
              <a:chExt cx="843164" cy="667279"/>
            </a:xfrm>
          </p:grpSpPr>
          <p:pic>
            <p:nvPicPr>
              <p:cNvPr id="6" name="图片 5"/>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67724" t="72" r="18423" b="85028"/>
              <a:stretch/>
            </p:blipFill>
            <p:spPr>
              <a:xfrm>
                <a:off x="3936436" y="2452612"/>
                <a:ext cx="843164" cy="667279"/>
              </a:xfrm>
              <a:prstGeom prst="rect">
                <a:avLst/>
              </a:prstGeom>
            </p:spPr>
          </p:pic>
          <p:sp>
            <p:nvSpPr>
              <p:cNvPr id="37" name="矩形 36"/>
              <p:cNvSpPr/>
              <p:nvPr/>
            </p:nvSpPr>
            <p:spPr>
              <a:xfrm>
                <a:off x="4067944" y="2696827"/>
                <a:ext cx="504056" cy="1888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smtClean="0">
                    <a:solidFill>
                      <a:schemeClr val="tx1"/>
                    </a:solidFill>
                  </a:rPr>
                  <a:t>CPU</a:t>
                </a:r>
                <a:endParaRPr lang="zh-CN" altLang="en-US" sz="800" b="1" dirty="0">
                  <a:solidFill>
                    <a:schemeClr val="tx1"/>
                  </a:solidFill>
                </a:endParaRPr>
              </a:p>
            </p:txBody>
          </p:sp>
        </p:grpSp>
        <p:grpSp>
          <p:nvGrpSpPr>
            <p:cNvPr id="15" name="组合 40"/>
            <p:cNvGrpSpPr/>
            <p:nvPr/>
          </p:nvGrpSpPr>
          <p:grpSpPr>
            <a:xfrm>
              <a:off x="3888998" y="4033503"/>
              <a:ext cx="843164" cy="667279"/>
              <a:chOff x="4010303" y="4033503"/>
              <a:chExt cx="843164" cy="667279"/>
            </a:xfrm>
          </p:grpSpPr>
          <p:pic>
            <p:nvPicPr>
              <p:cNvPr id="7" name="图片 6"/>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67724" t="72" r="18423" b="85028"/>
              <a:stretch/>
            </p:blipFill>
            <p:spPr>
              <a:xfrm>
                <a:off x="4010303" y="4033503"/>
                <a:ext cx="843164" cy="667279"/>
              </a:xfrm>
              <a:prstGeom prst="rect">
                <a:avLst/>
              </a:prstGeom>
            </p:spPr>
          </p:pic>
          <p:sp>
            <p:nvSpPr>
              <p:cNvPr id="38" name="矩形 37"/>
              <p:cNvSpPr/>
              <p:nvPr/>
            </p:nvSpPr>
            <p:spPr>
              <a:xfrm>
                <a:off x="4148578" y="4289629"/>
                <a:ext cx="504056" cy="1888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smtClean="0">
                    <a:solidFill>
                      <a:schemeClr val="tx1"/>
                    </a:solidFill>
                  </a:rPr>
                  <a:t>CPU</a:t>
                </a:r>
                <a:endParaRPr lang="zh-CN" altLang="en-US" sz="800" b="1" dirty="0">
                  <a:solidFill>
                    <a:schemeClr val="tx1"/>
                  </a:solidFill>
                </a:endParaRPr>
              </a:p>
            </p:txBody>
          </p:sp>
        </p:grpSp>
        <p:sp>
          <p:nvSpPr>
            <p:cNvPr id="42" name="文本框 29"/>
            <p:cNvSpPr txBox="1"/>
            <p:nvPr/>
          </p:nvSpPr>
          <p:spPr>
            <a:xfrm>
              <a:off x="3071883" y="2582783"/>
              <a:ext cx="564013" cy="207749"/>
            </a:xfrm>
            <a:prstGeom prst="rect">
              <a:avLst/>
            </a:prstGeom>
            <a:noFill/>
          </p:spPr>
          <p:txBody>
            <a:bodyPr wrap="square" rtlCol="0">
              <a:spAutoFit/>
            </a:bodyPr>
            <a:lstStyle/>
            <a:p>
              <a:r>
                <a:rPr lang="zh-CN" altLang="en-US" sz="1200" b="1" dirty="0" smtClean="0">
                  <a:latin typeface="华文楷体" panose="02010600040101010101" pitchFamily="2" charset="-122"/>
                  <a:ea typeface="华文楷体" panose="02010600040101010101" pitchFamily="2" charset="-122"/>
                </a:rPr>
                <a:t>调度</a:t>
              </a:r>
              <a:endParaRPr lang="zh-CN" altLang="en-US" sz="1200" b="1" dirty="0">
                <a:latin typeface="华文楷体" panose="02010600040101010101" pitchFamily="2" charset="-122"/>
                <a:ea typeface="华文楷体" panose="02010600040101010101" pitchFamily="2" charset="-122"/>
              </a:endParaRPr>
            </a:p>
          </p:txBody>
        </p:sp>
        <p:sp>
          <p:nvSpPr>
            <p:cNvPr id="43" name="文本框 29"/>
            <p:cNvSpPr txBox="1"/>
            <p:nvPr/>
          </p:nvSpPr>
          <p:spPr>
            <a:xfrm>
              <a:off x="3203848" y="4083918"/>
              <a:ext cx="564013" cy="207749"/>
            </a:xfrm>
            <a:prstGeom prst="rect">
              <a:avLst/>
            </a:prstGeom>
            <a:noFill/>
          </p:spPr>
          <p:txBody>
            <a:bodyPr wrap="square" rtlCol="0">
              <a:spAutoFit/>
            </a:bodyPr>
            <a:lstStyle/>
            <a:p>
              <a:r>
                <a:rPr lang="zh-CN" altLang="en-US" sz="1200" b="1" dirty="0" smtClean="0">
                  <a:latin typeface="华文楷体" panose="02010600040101010101" pitchFamily="2" charset="-122"/>
                  <a:ea typeface="华文楷体" panose="02010600040101010101" pitchFamily="2" charset="-122"/>
                </a:rPr>
                <a:t>调度</a:t>
              </a:r>
              <a:endParaRPr lang="zh-CN" altLang="en-US" sz="1200" b="1" dirty="0">
                <a:latin typeface="华文楷体" panose="02010600040101010101" pitchFamily="2" charset="-122"/>
                <a:ea typeface="华文楷体" panose="02010600040101010101" pitchFamily="2" charset="-122"/>
              </a:endParaRPr>
            </a:p>
          </p:txBody>
        </p:sp>
      </p:grpSp>
      <p:sp>
        <p:nvSpPr>
          <p:cNvPr id="45" name="矩形 44"/>
          <p:cNvSpPr/>
          <p:nvPr/>
        </p:nvSpPr>
        <p:spPr bwMode="auto">
          <a:xfrm>
            <a:off x="3219822" y="6309320"/>
            <a:ext cx="2000250" cy="3571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smtClean="0">
                <a:solidFill>
                  <a:srgbClr val="C00000"/>
                </a:solidFill>
                <a:latin typeface="华文楷体" pitchFamily="2" charset="-122"/>
                <a:ea typeface="华文楷体" pitchFamily="2" charset="-122"/>
              </a:rPr>
              <a:t>另一种排队方式</a:t>
            </a:r>
            <a:endParaRPr lang="zh-CN" altLang="en-US" sz="2000" b="1" dirty="0">
              <a:solidFill>
                <a:srgbClr val="C00000"/>
              </a:solidFill>
              <a:latin typeface="华文楷体" pitchFamily="2" charset="-122"/>
              <a:ea typeface="华文楷体" pitchFamily="2" charset="-122"/>
            </a:endParaRPr>
          </a:p>
        </p:txBody>
      </p:sp>
    </p:spTree>
    <p:extLst>
      <p:ext uri="{BB962C8B-B14F-4D97-AF65-F5344CB8AC3E}">
        <p14:creationId xmlns:p14="http://schemas.microsoft.com/office/powerpoint/2010/main" val="4215543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683568" y="1628800"/>
            <a:ext cx="7408333" cy="4209331"/>
          </a:xfrm>
        </p:spPr>
        <p:txBody>
          <a:bodyPr>
            <a:normAutofit/>
          </a:bodyPr>
          <a:lstStyle/>
          <a:p>
            <a:r>
              <a:rPr lang="zh-CN" altLang="en-US" sz="2400" dirty="0" smtClean="0">
                <a:effectLst>
                  <a:outerShdw blurRad="38100" dist="38100" dir="2700000" algn="tl">
                    <a:srgbClr val="000000">
                      <a:alpha val="43137"/>
                    </a:srgbClr>
                  </a:outerShdw>
                </a:effectLst>
              </a:rPr>
              <a:t>处理机</a:t>
            </a:r>
            <a:r>
              <a:rPr lang="zh-CN" altLang="en-US" sz="2400" dirty="0">
                <a:effectLst>
                  <a:outerShdw blurRad="38100" dist="38100" dir="2700000" algn="tl">
                    <a:srgbClr val="000000">
                      <a:alpha val="43137"/>
                    </a:srgbClr>
                  </a:outerShdw>
                </a:effectLst>
              </a:rPr>
              <a:t>调度的类型</a:t>
            </a:r>
          </a:p>
          <a:p>
            <a:r>
              <a:rPr lang="zh-CN" altLang="en-US" sz="2400" dirty="0">
                <a:effectLst>
                  <a:outerShdw blurRad="38100" dist="38100" dir="2700000" algn="tl">
                    <a:srgbClr val="000000">
                      <a:alpha val="43137"/>
                    </a:srgbClr>
                  </a:outerShdw>
                </a:effectLst>
              </a:rPr>
              <a:t>设计处理机调度算法的原则</a:t>
            </a:r>
            <a:endParaRPr lang="en-US" altLang="zh-CN" sz="2400" dirty="0">
              <a:effectLst>
                <a:outerShdw blurRad="38100" dist="38100" dir="2700000" algn="tl">
                  <a:srgbClr val="000000">
                    <a:alpha val="43137"/>
                  </a:srgbClr>
                </a:outerShdw>
              </a:effectLst>
            </a:endParaRPr>
          </a:p>
          <a:p>
            <a:r>
              <a:rPr lang="zh-CN" altLang="en-US" sz="2400" dirty="0" smtClean="0">
                <a:effectLst>
                  <a:outerShdw blurRad="38100" dist="38100" dir="2700000" algn="tl">
                    <a:srgbClr val="000000">
                      <a:alpha val="43137"/>
                    </a:srgbClr>
                  </a:outerShdw>
                </a:effectLst>
              </a:rPr>
              <a:t>典型</a:t>
            </a:r>
            <a:r>
              <a:rPr lang="zh-CN" altLang="en-US" sz="2400" dirty="0">
                <a:effectLst>
                  <a:outerShdw blurRad="38100" dist="38100" dir="2700000" algn="tl">
                    <a:srgbClr val="000000">
                      <a:alpha val="43137"/>
                    </a:srgbClr>
                  </a:outerShdw>
                </a:effectLst>
              </a:rPr>
              <a:t>的处理机调度算法</a:t>
            </a:r>
          </a:p>
          <a:p>
            <a:r>
              <a:rPr lang="zh-CN" altLang="en-US" sz="2400" dirty="0" smtClean="0">
                <a:effectLst>
                  <a:outerShdw blurRad="38100" dist="38100" dir="2700000" algn="tl">
                    <a:srgbClr val="000000">
                      <a:alpha val="43137"/>
                    </a:srgbClr>
                  </a:outerShdw>
                </a:effectLst>
              </a:rPr>
              <a:t>实例</a:t>
            </a:r>
            <a:r>
              <a:rPr lang="zh-CN" altLang="en-US" sz="2400" dirty="0">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Windows</a:t>
            </a:r>
            <a:r>
              <a:rPr lang="zh-CN" altLang="en-US" sz="2400" dirty="0">
                <a:effectLst>
                  <a:outerShdw blurRad="38100" dist="38100" dir="2700000" algn="tl">
                    <a:srgbClr val="000000">
                      <a:alpha val="43137"/>
                    </a:srgbClr>
                  </a:outerShdw>
                </a:effectLst>
              </a:rPr>
              <a:t>线程</a:t>
            </a:r>
            <a:r>
              <a:rPr lang="zh-CN" altLang="en-US" sz="2400" dirty="0" smtClean="0">
                <a:effectLst>
                  <a:outerShdw blurRad="38100" dist="38100" dir="2700000" algn="tl">
                    <a:srgbClr val="000000">
                      <a:alpha val="43137"/>
                    </a:srgbClr>
                  </a:outerShdw>
                </a:effectLst>
              </a:rPr>
              <a:t>调度</a:t>
            </a:r>
            <a:endParaRPr lang="en-US" altLang="zh-CN" sz="2400" dirty="0" smtClean="0">
              <a:effectLst>
                <a:outerShdw blurRad="38100" dist="38100" dir="2700000" algn="tl">
                  <a:srgbClr val="000000">
                    <a:alpha val="43137"/>
                  </a:srgbClr>
                </a:outerShdw>
              </a:effectLst>
            </a:endParaRPr>
          </a:p>
          <a:p>
            <a:r>
              <a:rPr lang="zh-CN" altLang="en-US" sz="2400" smtClean="0">
                <a:effectLst>
                  <a:outerShdw blurRad="38100" dist="38100" dir="2700000" algn="tl">
                    <a:srgbClr val="000000">
                      <a:alpha val="43137"/>
                    </a:srgbClr>
                  </a:outerShdw>
                </a:effectLst>
              </a:rPr>
              <a:t>多处理器调度</a:t>
            </a:r>
            <a:endParaRPr lang="zh-CN" alt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1234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3. </a:t>
            </a:r>
            <a:r>
              <a:rPr lang="zh-CN" altLang="en-US" sz="4000" dirty="0" smtClean="0"/>
              <a:t>抢占与非抢占</a:t>
            </a:r>
            <a:endParaRPr lang="zh-CN" altLang="en-US" sz="4000" dirty="0"/>
          </a:p>
        </p:txBody>
      </p:sp>
      <p:sp>
        <p:nvSpPr>
          <p:cNvPr id="22530" name="Rectangle 2"/>
          <p:cNvSpPr>
            <a:spLocks noGrp="1" noChangeArrowheads="1"/>
          </p:cNvSpPr>
          <p:nvPr>
            <p:ph sz="quarter" idx="1"/>
          </p:nvPr>
        </p:nvSpPr>
        <p:spPr>
          <a:xfrm>
            <a:off x="611560" y="1556792"/>
            <a:ext cx="7355159" cy="4846639"/>
          </a:xfrm>
        </p:spPr>
        <p:txBody>
          <a:bodyPr>
            <a:noAutofit/>
          </a:bodyPr>
          <a:lstStyle/>
          <a:p>
            <a:pPr marL="0" indent="0">
              <a:buNone/>
            </a:pPr>
            <a:r>
              <a:rPr lang="zh-CN" altLang="en-US" sz="2800" b="1" dirty="0" smtClean="0">
                <a:solidFill>
                  <a:srgbClr val="C00000"/>
                </a:solidFill>
                <a:latin typeface="华文行楷" panose="02010800040101010101" pitchFamily="2" charset="-122"/>
                <a:ea typeface="华文行楷" panose="02010800040101010101" pitchFamily="2" charset="-122"/>
              </a:rPr>
              <a:t>指占用</a:t>
            </a:r>
            <a:r>
              <a:rPr lang="en-US" altLang="zh-CN" sz="2800" b="1" dirty="0" smtClean="0">
                <a:solidFill>
                  <a:srgbClr val="C00000"/>
                </a:solidFill>
                <a:latin typeface="华文行楷" panose="02010800040101010101" pitchFamily="2" charset="-122"/>
                <a:ea typeface="华文行楷" panose="02010800040101010101" pitchFamily="2" charset="-122"/>
              </a:rPr>
              <a:t>CPU</a:t>
            </a:r>
            <a:r>
              <a:rPr lang="zh-CN" altLang="en-US" sz="2800" b="1" dirty="0" smtClean="0">
                <a:solidFill>
                  <a:srgbClr val="C00000"/>
                </a:solidFill>
                <a:latin typeface="华文行楷" panose="02010800040101010101" pitchFamily="2" charset="-122"/>
                <a:ea typeface="华文行楷" panose="02010800040101010101" pitchFamily="2" charset="-122"/>
              </a:rPr>
              <a:t>的方式</a:t>
            </a:r>
            <a:r>
              <a:rPr lang="zh-CN" altLang="en-US" sz="2800" b="1" dirty="0" smtClean="0">
                <a:solidFill>
                  <a:srgbClr val="C00000"/>
                </a:solidFill>
              </a:rPr>
              <a:t>：</a:t>
            </a:r>
          </a:p>
          <a:p>
            <a:r>
              <a:rPr lang="zh-CN" altLang="en-US" sz="2400" b="1" dirty="0" smtClean="0"/>
              <a:t>可抢占式</a:t>
            </a:r>
            <a:r>
              <a:rPr lang="en-US" altLang="zh-CN" sz="2400" b="1" dirty="0"/>
              <a:t>Preemptive</a:t>
            </a:r>
            <a:r>
              <a:rPr lang="zh-CN" altLang="en-US" sz="2400" b="1" dirty="0" smtClean="0"/>
              <a:t>（可剥夺式）</a:t>
            </a:r>
          </a:p>
          <a:p>
            <a:pPr marL="0" indent="0">
              <a:buNone/>
            </a:pPr>
            <a:r>
              <a:rPr lang="zh-CN" altLang="en-US" sz="2400" b="1" dirty="0" smtClean="0"/>
              <a:t>    当有比正在运行的进程优先级更高的进程就绪时，系统可强行剥夺正在运行进程的</a:t>
            </a:r>
            <a:r>
              <a:rPr lang="en-US" altLang="zh-CN" sz="2400" b="1" dirty="0" smtClean="0"/>
              <a:t>CPU</a:t>
            </a:r>
            <a:r>
              <a:rPr lang="zh-CN" altLang="en-US" sz="2400" b="1" dirty="0" smtClean="0"/>
              <a:t>，提供给具有更高优先级的进程使用</a:t>
            </a:r>
          </a:p>
          <a:p>
            <a:pPr marL="0" indent="0">
              <a:buNone/>
            </a:pPr>
            <a:endParaRPr lang="en-US" altLang="zh-CN" sz="2400" b="1" dirty="0" smtClean="0"/>
          </a:p>
          <a:p>
            <a:r>
              <a:rPr lang="zh-CN" altLang="en-US" sz="2400" b="1" dirty="0" smtClean="0"/>
              <a:t>不可抢占式</a:t>
            </a:r>
            <a:r>
              <a:rPr lang="en-US" altLang="zh-CN" sz="2400" b="1" dirty="0"/>
              <a:t>Non-preemptive</a:t>
            </a:r>
            <a:r>
              <a:rPr lang="zh-CN" altLang="en-US" sz="2400" b="1" dirty="0" smtClean="0"/>
              <a:t>（不可剥夺式 ）</a:t>
            </a:r>
          </a:p>
          <a:p>
            <a:pPr marL="0" indent="0">
              <a:buNone/>
            </a:pPr>
            <a:r>
              <a:rPr lang="zh-CN" altLang="en-US" sz="2400" b="1" dirty="0" smtClean="0"/>
              <a:t>    某一进程被调度运行后，除非由于它自身的原因不能运行，否则一直运行下去</a:t>
            </a:r>
          </a:p>
        </p:txBody>
      </p:sp>
      <p:cxnSp>
        <p:nvCxnSpPr>
          <p:cNvPr id="4" name="直接连接符 3"/>
          <p:cNvCxnSpPr/>
          <p:nvPr/>
        </p:nvCxnSpPr>
        <p:spPr>
          <a:xfrm>
            <a:off x="1640220" y="3308974"/>
            <a:ext cx="3888432"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281036" y="5000374"/>
            <a:ext cx="1460695"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1903" y="5342160"/>
            <a:ext cx="1460695"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12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0">
                                            <p:txEl>
                                              <p:pRg st="1" end="1"/>
                                            </p:txEl>
                                          </p:spTgt>
                                        </p:tgtEl>
                                        <p:attrNameLst>
                                          <p:attrName>style.visibility</p:attrName>
                                        </p:attrNameLst>
                                      </p:cBhvr>
                                      <p:to>
                                        <p:strVal val="visible"/>
                                      </p:to>
                                    </p:set>
                                    <p:animEffect transition="in" filter="fade">
                                      <p:cBhvr>
                                        <p:cTn id="7" dur="1000"/>
                                        <p:tgtEl>
                                          <p:spTgt spid="22530">
                                            <p:txEl>
                                              <p:pRg st="1" end="1"/>
                                            </p:txEl>
                                          </p:spTgt>
                                        </p:tgtEl>
                                      </p:cBhvr>
                                    </p:animEffect>
                                    <p:anim calcmode="lin" valueType="num">
                                      <p:cBhvr>
                                        <p:cTn id="8" dur="1000" fill="hold"/>
                                        <p:tgtEl>
                                          <p:spTgt spid="225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25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530">
                                            <p:txEl>
                                              <p:pRg st="2" end="2"/>
                                            </p:txEl>
                                          </p:spTgt>
                                        </p:tgtEl>
                                        <p:attrNameLst>
                                          <p:attrName>style.visibility</p:attrName>
                                        </p:attrNameLst>
                                      </p:cBhvr>
                                      <p:to>
                                        <p:strVal val="visible"/>
                                      </p:to>
                                    </p:set>
                                    <p:animEffect transition="in" filter="fade">
                                      <p:cBhvr>
                                        <p:cTn id="12" dur="1000"/>
                                        <p:tgtEl>
                                          <p:spTgt spid="22530">
                                            <p:txEl>
                                              <p:pRg st="2" end="2"/>
                                            </p:txEl>
                                          </p:spTgt>
                                        </p:tgtEl>
                                      </p:cBhvr>
                                    </p:animEffect>
                                    <p:anim calcmode="lin" valueType="num">
                                      <p:cBhvr>
                                        <p:cTn id="13" dur="10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253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1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2530">
                                            <p:txEl>
                                              <p:pRg st="4" end="4"/>
                                            </p:txEl>
                                          </p:spTgt>
                                        </p:tgtEl>
                                        <p:attrNameLst>
                                          <p:attrName>style.visibility</p:attrName>
                                        </p:attrNameLst>
                                      </p:cBhvr>
                                      <p:to>
                                        <p:strVal val="visible"/>
                                      </p:to>
                                    </p:set>
                                    <p:animEffect transition="in" filter="fade">
                                      <p:cBhvr>
                                        <p:cTn id="24" dur="1000"/>
                                        <p:tgtEl>
                                          <p:spTgt spid="22530">
                                            <p:txEl>
                                              <p:pRg st="4" end="4"/>
                                            </p:txEl>
                                          </p:spTgt>
                                        </p:tgtEl>
                                      </p:cBhvr>
                                    </p:animEffect>
                                    <p:anim calcmode="lin" valueType="num">
                                      <p:cBhvr>
                                        <p:cTn id="25" dur="1000" fill="hold"/>
                                        <p:tgtEl>
                                          <p:spTgt spid="22530">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2530">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2530">
                                            <p:txEl>
                                              <p:pRg st="5" end="5"/>
                                            </p:txEl>
                                          </p:spTgt>
                                        </p:tgtEl>
                                        <p:attrNameLst>
                                          <p:attrName>style.visibility</p:attrName>
                                        </p:attrNameLst>
                                      </p:cBhvr>
                                      <p:to>
                                        <p:strVal val="visible"/>
                                      </p:to>
                                    </p:set>
                                    <p:animEffect transition="in" filter="fade">
                                      <p:cBhvr>
                                        <p:cTn id="29" dur="1000"/>
                                        <p:tgtEl>
                                          <p:spTgt spid="22530">
                                            <p:txEl>
                                              <p:pRg st="5" end="5"/>
                                            </p:txEl>
                                          </p:spTgt>
                                        </p:tgtEl>
                                      </p:cBhvr>
                                    </p:animEffect>
                                    <p:anim calcmode="lin" valueType="num">
                                      <p:cBhvr>
                                        <p:cTn id="30" dur="1000" fill="hold"/>
                                        <p:tgtEl>
                                          <p:spTgt spid="22530">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2253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1000"/>
                                        <p:tgtEl>
                                          <p:spTgt spid="6"/>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64056"/>
            <a:ext cx="6696744" cy="804704"/>
          </a:xfrm>
        </p:spPr>
        <p:txBody>
          <a:bodyPr>
            <a:noAutofit/>
          </a:bodyPr>
          <a:lstStyle/>
          <a:p>
            <a:r>
              <a:rPr lang="en-US" altLang="zh-CN" sz="3600" dirty="0">
                <a:latin typeface="Calibri" panose="020F0502020204030204" pitchFamily="34" charset="0"/>
              </a:rPr>
              <a:t> </a:t>
            </a:r>
            <a:r>
              <a:rPr lang="en-US" altLang="zh-CN" sz="3600" dirty="0" smtClean="0">
                <a:latin typeface="Calibri" panose="020F0502020204030204" pitchFamily="34" charset="0"/>
              </a:rPr>
              <a:t>4. I/O</a:t>
            </a:r>
            <a:r>
              <a:rPr lang="zh-CN" altLang="en-US" sz="3600" dirty="0" smtClean="0">
                <a:latin typeface="Calibri" panose="020F0502020204030204" pitchFamily="34" charset="0"/>
              </a:rPr>
              <a:t>密集型与</a:t>
            </a:r>
            <a:r>
              <a:rPr lang="en-US" altLang="zh-CN" sz="3600" dirty="0">
                <a:latin typeface="Calibri" panose="020F0502020204030204" pitchFamily="34" charset="0"/>
              </a:rPr>
              <a:t>CPU</a:t>
            </a:r>
            <a:r>
              <a:rPr lang="zh-CN" altLang="en-US" sz="3600" dirty="0" smtClean="0">
                <a:latin typeface="Calibri" panose="020F0502020204030204" pitchFamily="34" charset="0"/>
              </a:rPr>
              <a:t>密集型进程</a:t>
            </a:r>
            <a:endParaRPr lang="zh-CN" altLang="en-US" sz="3600" dirty="0">
              <a:latin typeface="Calibri" panose="020F0502020204030204" pitchFamily="34" charset="0"/>
            </a:endParaRPr>
          </a:p>
        </p:txBody>
      </p:sp>
      <p:sp>
        <p:nvSpPr>
          <p:cNvPr id="3" name="内容占位符 2"/>
          <p:cNvSpPr>
            <a:spLocks noGrp="1"/>
          </p:cNvSpPr>
          <p:nvPr>
            <p:ph idx="1"/>
          </p:nvPr>
        </p:nvSpPr>
        <p:spPr>
          <a:xfrm>
            <a:off x="755576" y="1508787"/>
            <a:ext cx="7067128" cy="2688299"/>
          </a:xfrm>
        </p:spPr>
        <p:txBody>
          <a:bodyPr>
            <a:noAutofit/>
          </a:bodyPr>
          <a:lstStyle/>
          <a:p>
            <a:pPr marL="0" indent="0">
              <a:spcBef>
                <a:spcPts val="0"/>
              </a:spcBef>
              <a:buNone/>
            </a:pPr>
            <a:r>
              <a:rPr lang="zh-CN" altLang="en-US" sz="2400" b="1" dirty="0" smtClean="0">
                <a:latin typeface="Calibri" panose="020F0502020204030204" pitchFamily="34" charset="0"/>
              </a:rPr>
              <a:t>按进程执行过程中的行为划分</a:t>
            </a:r>
            <a:r>
              <a:rPr lang="zh-CN" altLang="en-US" sz="2400" b="1" dirty="0">
                <a:latin typeface="Calibri" panose="020F0502020204030204" pitchFamily="34" charset="0"/>
              </a:rPr>
              <a:t>：</a:t>
            </a:r>
            <a:endParaRPr lang="en-US" altLang="zh-CN" sz="2400" b="1" dirty="0">
              <a:latin typeface="Calibri" panose="020F0502020204030204" pitchFamily="34" charset="0"/>
            </a:endParaRPr>
          </a:p>
          <a:p>
            <a:pPr>
              <a:spcBef>
                <a:spcPts val="0"/>
              </a:spcBef>
            </a:pPr>
            <a:r>
              <a:rPr lang="en-US" altLang="zh-CN" sz="2400" b="1" dirty="0">
                <a:latin typeface="Calibri" panose="020F0502020204030204" pitchFamily="34" charset="0"/>
              </a:rPr>
              <a:t> </a:t>
            </a:r>
            <a:r>
              <a:rPr lang="en-US" altLang="zh-CN" sz="2400" b="1" dirty="0">
                <a:solidFill>
                  <a:srgbClr val="C00000"/>
                </a:solidFill>
                <a:latin typeface="Calibri" panose="020F0502020204030204" pitchFamily="34" charset="0"/>
                <a:ea typeface="华文楷体" panose="02010600040101010101" pitchFamily="2" charset="-122"/>
              </a:rPr>
              <a:t>I/O</a:t>
            </a:r>
            <a:r>
              <a:rPr lang="zh-CN" altLang="en-US" sz="2400" b="1" dirty="0" smtClean="0">
                <a:solidFill>
                  <a:srgbClr val="C00000"/>
                </a:solidFill>
                <a:latin typeface="Calibri" panose="020F0502020204030204" pitchFamily="34" charset="0"/>
                <a:ea typeface="华文楷体" panose="02010600040101010101" pitchFamily="2" charset="-122"/>
              </a:rPr>
              <a:t>密集型或</a:t>
            </a:r>
            <a:r>
              <a:rPr lang="en-US" altLang="zh-CN" sz="2400" b="1" dirty="0" smtClean="0">
                <a:solidFill>
                  <a:srgbClr val="C00000"/>
                </a:solidFill>
                <a:latin typeface="Calibri" panose="020F0502020204030204" pitchFamily="34" charset="0"/>
                <a:ea typeface="华文楷体" panose="02010600040101010101" pitchFamily="2" charset="-122"/>
              </a:rPr>
              <a:t>I/O</a:t>
            </a:r>
            <a:r>
              <a:rPr lang="zh-CN" altLang="en-US" sz="2400" b="1" dirty="0" smtClean="0">
                <a:solidFill>
                  <a:srgbClr val="C00000"/>
                </a:solidFill>
                <a:latin typeface="Calibri" panose="020F0502020204030204" pitchFamily="34" charset="0"/>
                <a:ea typeface="华文楷体" panose="02010600040101010101" pitchFamily="2" charset="-122"/>
              </a:rPr>
              <a:t>型</a:t>
            </a:r>
            <a:r>
              <a:rPr lang="en-US" altLang="zh-CN" sz="2400" b="1" dirty="0" smtClean="0">
                <a:latin typeface="Calibri" panose="020F0502020204030204" pitchFamily="34" charset="0"/>
              </a:rPr>
              <a:t>(I/O-bound)</a:t>
            </a:r>
            <a:endParaRPr lang="en-US" altLang="zh-CN" sz="2400" b="1" dirty="0">
              <a:latin typeface="Calibri" panose="020F0502020204030204" pitchFamily="34" charset="0"/>
            </a:endParaRPr>
          </a:p>
          <a:p>
            <a:pPr lvl="1">
              <a:spcBef>
                <a:spcPts val="0"/>
              </a:spcBef>
            </a:pPr>
            <a:r>
              <a:rPr lang="zh-CN" altLang="en-US" sz="2400" b="1" dirty="0">
                <a:latin typeface="Calibri" panose="020F0502020204030204" pitchFamily="34" charset="0"/>
              </a:rPr>
              <a:t>频繁的进行</a:t>
            </a:r>
            <a:r>
              <a:rPr lang="en-US" altLang="zh-CN" sz="2400" b="1" dirty="0" smtClean="0">
                <a:latin typeface="Calibri" panose="020F0502020204030204" pitchFamily="34" charset="0"/>
              </a:rPr>
              <a:t>I/O</a:t>
            </a:r>
            <a:r>
              <a:rPr lang="zh-CN" altLang="en-US" sz="2400" b="1" dirty="0" smtClean="0">
                <a:latin typeface="Calibri" panose="020F0502020204030204" pitchFamily="34" charset="0"/>
              </a:rPr>
              <a:t>，通常</a:t>
            </a:r>
            <a:r>
              <a:rPr lang="zh-CN" altLang="en-US" sz="2400" b="1" dirty="0">
                <a:latin typeface="Calibri" panose="020F0502020204030204" pitchFamily="34" charset="0"/>
              </a:rPr>
              <a:t>会花费很多时间等待</a:t>
            </a:r>
            <a:r>
              <a:rPr lang="en-US" altLang="zh-CN" sz="2400" b="1" dirty="0">
                <a:latin typeface="Calibri" panose="020F0502020204030204" pitchFamily="34" charset="0"/>
              </a:rPr>
              <a:t>I/O</a:t>
            </a:r>
            <a:r>
              <a:rPr lang="zh-CN" altLang="en-US" sz="2400" b="1" dirty="0">
                <a:latin typeface="Calibri" panose="020F0502020204030204" pitchFamily="34" charset="0"/>
              </a:rPr>
              <a:t>操作的完成</a:t>
            </a:r>
          </a:p>
          <a:p>
            <a:pPr>
              <a:spcBef>
                <a:spcPts val="0"/>
              </a:spcBef>
            </a:pPr>
            <a:r>
              <a:rPr lang="en-US" altLang="zh-CN" sz="2400" b="1" dirty="0">
                <a:latin typeface="Calibri" panose="020F0502020204030204" pitchFamily="34" charset="0"/>
              </a:rPr>
              <a:t> </a:t>
            </a:r>
            <a:r>
              <a:rPr lang="en-US" altLang="zh-CN" sz="2400" b="1" dirty="0">
                <a:solidFill>
                  <a:srgbClr val="C00000"/>
                </a:solidFill>
                <a:latin typeface="Calibri" panose="020F0502020204030204" pitchFamily="34" charset="0"/>
                <a:ea typeface="华文楷体" panose="02010600040101010101" pitchFamily="2" charset="-122"/>
              </a:rPr>
              <a:t>CPU</a:t>
            </a:r>
            <a:r>
              <a:rPr lang="zh-CN" altLang="en-US" sz="2400" b="1" dirty="0" smtClean="0">
                <a:solidFill>
                  <a:srgbClr val="C00000"/>
                </a:solidFill>
                <a:latin typeface="Calibri" panose="020F0502020204030204" pitchFamily="34" charset="0"/>
                <a:ea typeface="华文楷体" panose="02010600040101010101" pitchFamily="2" charset="-122"/>
              </a:rPr>
              <a:t>密集型或</a:t>
            </a:r>
            <a:r>
              <a:rPr lang="en-US" altLang="zh-CN" sz="2400" b="1" dirty="0" smtClean="0">
                <a:solidFill>
                  <a:srgbClr val="C00000"/>
                </a:solidFill>
                <a:latin typeface="Calibri" panose="020F0502020204030204" pitchFamily="34" charset="0"/>
                <a:ea typeface="华文楷体" panose="02010600040101010101" pitchFamily="2" charset="-122"/>
              </a:rPr>
              <a:t>CPU</a:t>
            </a:r>
            <a:r>
              <a:rPr lang="zh-CN" altLang="en-US" sz="2400" b="1" dirty="0" smtClean="0">
                <a:solidFill>
                  <a:srgbClr val="C00000"/>
                </a:solidFill>
                <a:latin typeface="Calibri" panose="020F0502020204030204" pitchFamily="34" charset="0"/>
                <a:ea typeface="华文楷体" panose="02010600040101010101" pitchFamily="2" charset="-122"/>
              </a:rPr>
              <a:t>型或计算密集型</a:t>
            </a:r>
            <a:r>
              <a:rPr lang="en-US" altLang="zh-CN" sz="2400" b="1" dirty="0" smtClean="0">
                <a:latin typeface="Calibri" panose="020F0502020204030204" pitchFamily="34" charset="0"/>
              </a:rPr>
              <a:t>(CPU-bound</a:t>
            </a:r>
            <a:r>
              <a:rPr lang="en-US" altLang="zh-CN" sz="2400" b="1" dirty="0">
                <a:latin typeface="Calibri" panose="020F0502020204030204" pitchFamily="34" charset="0"/>
              </a:rPr>
              <a:t>)</a:t>
            </a:r>
          </a:p>
          <a:p>
            <a:pPr lvl="1">
              <a:spcBef>
                <a:spcPts val="0"/>
              </a:spcBef>
            </a:pPr>
            <a:r>
              <a:rPr lang="zh-CN" altLang="en-US" sz="2400" b="1" dirty="0" smtClean="0">
                <a:latin typeface="Calibri" panose="020F0502020204030204" pitchFamily="34" charset="0"/>
              </a:rPr>
              <a:t>需要</a:t>
            </a:r>
            <a:r>
              <a:rPr lang="zh-CN" altLang="en-US" sz="2400" b="1" dirty="0">
                <a:latin typeface="Calibri" panose="020F0502020204030204" pitchFamily="34" charset="0"/>
              </a:rPr>
              <a:t>大量的</a:t>
            </a:r>
            <a:r>
              <a:rPr lang="en-US" altLang="zh-CN" sz="2400" b="1" dirty="0">
                <a:latin typeface="Calibri" panose="020F0502020204030204" pitchFamily="34" charset="0"/>
              </a:rPr>
              <a:t>CPU</a:t>
            </a:r>
            <a:r>
              <a:rPr lang="zh-CN" altLang="en-US" sz="2400" b="1" dirty="0">
                <a:latin typeface="Calibri" panose="020F0502020204030204" pitchFamily="34" charset="0"/>
              </a:rPr>
              <a:t>时间</a:t>
            </a:r>
            <a:r>
              <a:rPr lang="zh-CN" altLang="en-US" sz="2400" b="1" dirty="0" smtClean="0">
                <a:latin typeface="Calibri" panose="020F0502020204030204" pitchFamily="34" charset="0"/>
              </a:rPr>
              <a:t>进行计算</a:t>
            </a:r>
            <a:endParaRPr lang="zh-CN" altLang="en-US" sz="2400" b="1" dirty="0">
              <a:latin typeface="Calibri" panose="020F0502020204030204" pitchFamily="34" charset="0"/>
            </a:endParaRPr>
          </a:p>
        </p:txBody>
      </p:sp>
      <p:grpSp>
        <p:nvGrpSpPr>
          <p:cNvPr id="5" name="组合 4"/>
          <p:cNvGrpSpPr/>
          <p:nvPr/>
        </p:nvGrpSpPr>
        <p:grpSpPr>
          <a:xfrm>
            <a:off x="765920" y="3933056"/>
            <a:ext cx="5757767" cy="2564904"/>
            <a:chOff x="1406521" y="3933056"/>
            <a:chExt cx="5757767" cy="2564904"/>
          </a:xfrm>
        </p:grpSpPr>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7792" t="23724" r="7662" b="26060"/>
            <a:stretch/>
          </p:blipFill>
          <p:spPr>
            <a:xfrm>
              <a:off x="1406521" y="3933056"/>
              <a:ext cx="5757767" cy="2564904"/>
            </a:xfrm>
            <a:prstGeom prst="rect">
              <a:avLst/>
            </a:prstGeom>
          </p:spPr>
        </p:pic>
        <p:sp>
          <p:nvSpPr>
            <p:cNvPr id="4" name="矩形 3"/>
            <p:cNvSpPr/>
            <p:nvPr/>
          </p:nvSpPr>
          <p:spPr>
            <a:xfrm>
              <a:off x="1550537" y="4509120"/>
              <a:ext cx="115212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Calibri" panose="020F0502020204030204" pitchFamily="34" charset="0"/>
                  <a:ea typeface="华文楷体" panose="02010600040101010101" pitchFamily="2" charset="-122"/>
                </a:rPr>
                <a:t>长</a:t>
              </a:r>
              <a:r>
                <a:rPr lang="en-US" altLang="zh-CN" sz="1400" b="1" dirty="0" smtClean="0">
                  <a:solidFill>
                    <a:schemeClr val="tx1"/>
                  </a:solidFill>
                  <a:latin typeface="Calibri" panose="020F0502020204030204" pitchFamily="34" charset="0"/>
                  <a:ea typeface="华文楷体" panose="02010600040101010101" pitchFamily="2" charset="-122"/>
                </a:rPr>
                <a:t>CPU</a:t>
              </a:r>
              <a:endParaRPr lang="zh-CN" altLang="en-US" sz="1400" b="1" dirty="0">
                <a:solidFill>
                  <a:schemeClr val="tx1"/>
                </a:solidFill>
                <a:latin typeface="Calibri" panose="020F0502020204030204" pitchFamily="34" charset="0"/>
                <a:ea typeface="华文楷体" panose="02010600040101010101" pitchFamily="2" charset="-122"/>
              </a:endParaRPr>
            </a:p>
          </p:txBody>
        </p:sp>
        <p:sp>
          <p:nvSpPr>
            <p:cNvPr id="6" name="矩形 5"/>
            <p:cNvSpPr/>
            <p:nvPr/>
          </p:nvSpPr>
          <p:spPr>
            <a:xfrm>
              <a:off x="2918689" y="5085184"/>
              <a:ext cx="115212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Calibri" panose="020F0502020204030204" pitchFamily="34" charset="0"/>
                  <a:ea typeface="华文楷体" panose="02010600040101010101" pitchFamily="2" charset="-122"/>
                </a:rPr>
                <a:t>短</a:t>
              </a:r>
              <a:r>
                <a:rPr lang="en-US" altLang="zh-CN" sz="1400" b="1" dirty="0" smtClean="0">
                  <a:solidFill>
                    <a:schemeClr val="tx1"/>
                  </a:solidFill>
                  <a:latin typeface="Calibri" panose="020F0502020204030204" pitchFamily="34" charset="0"/>
                  <a:ea typeface="华文楷体" panose="02010600040101010101" pitchFamily="2" charset="-122"/>
                </a:rPr>
                <a:t>CPU</a:t>
              </a:r>
              <a:endParaRPr lang="zh-CN" altLang="en-US" sz="1400" b="1" dirty="0">
                <a:solidFill>
                  <a:schemeClr val="tx1"/>
                </a:solidFill>
                <a:latin typeface="Calibri" panose="020F0502020204030204" pitchFamily="34" charset="0"/>
                <a:ea typeface="华文楷体" panose="02010600040101010101" pitchFamily="2" charset="-122"/>
              </a:endParaRPr>
            </a:p>
          </p:txBody>
        </p:sp>
        <p:sp>
          <p:nvSpPr>
            <p:cNvPr id="7" name="矩形 6"/>
            <p:cNvSpPr/>
            <p:nvPr/>
          </p:nvSpPr>
          <p:spPr>
            <a:xfrm>
              <a:off x="5510977" y="4941168"/>
              <a:ext cx="115212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Calibri" panose="020F0502020204030204" pitchFamily="34" charset="0"/>
                  <a:ea typeface="华文楷体" panose="02010600040101010101" pitchFamily="2" charset="-122"/>
                </a:rPr>
                <a:t>I/O</a:t>
              </a:r>
              <a:r>
                <a:rPr lang="zh-CN" altLang="en-US" sz="1400" b="1" dirty="0" smtClean="0">
                  <a:solidFill>
                    <a:schemeClr val="tx1"/>
                  </a:solidFill>
                  <a:latin typeface="Calibri" panose="020F0502020204030204" pitchFamily="34" charset="0"/>
                  <a:ea typeface="华文楷体" panose="02010600040101010101" pitchFamily="2" charset="-122"/>
                </a:rPr>
                <a:t>等待</a:t>
              </a:r>
              <a:endParaRPr lang="zh-CN" altLang="en-US" sz="1400" b="1" dirty="0">
                <a:solidFill>
                  <a:schemeClr val="tx1"/>
                </a:solidFill>
                <a:latin typeface="Calibri" panose="020F0502020204030204" pitchFamily="34" charset="0"/>
                <a:ea typeface="华文楷体" panose="02010600040101010101" pitchFamily="2" charset="-122"/>
              </a:endParaRPr>
            </a:p>
          </p:txBody>
        </p:sp>
        <p:sp>
          <p:nvSpPr>
            <p:cNvPr id="8" name="矩形 7"/>
            <p:cNvSpPr/>
            <p:nvPr/>
          </p:nvSpPr>
          <p:spPr>
            <a:xfrm>
              <a:off x="2926726" y="6141302"/>
              <a:ext cx="115212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Calibri" panose="020F0502020204030204" pitchFamily="34" charset="0"/>
                  <a:ea typeface="华文楷体" panose="02010600040101010101" pitchFamily="2" charset="-122"/>
                </a:rPr>
                <a:t>时间</a:t>
              </a:r>
            </a:p>
          </p:txBody>
        </p:sp>
      </p:grpSp>
      <p:sp>
        <p:nvSpPr>
          <p:cNvPr id="10" name="文本框 9"/>
          <p:cNvSpPr txBox="1"/>
          <p:nvPr/>
        </p:nvSpPr>
        <p:spPr>
          <a:xfrm>
            <a:off x="6660232" y="4501569"/>
            <a:ext cx="1728192" cy="1015663"/>
          </a:xfrm>
          <a:prstGeom prst="rect">
            <a:avLst/>
          </a:prstGeom>
          <a:solidFill>
            <a:srgbClr val="FFCCFF"/>
          </a:solidFill>
        </p:spPr>
        <p:txBody>
          <a:bodyPr wrap="square" rtlCol="0">
            <a:spAutoFit/>
          </a:bodyPr>
          <a:lstStyle/>
          <a:p>
            <a:r>
              <a:rPr lang="zh-CN" altLang="en-US" sz="2000" dirty="0" smtClean="0">
                <a:solidFill>
                  <a:srgbClr val="0000CC"/>
                </a:solidFill>
                <a:latin typeface="华文行楷" panose="02010800040101010101" pitchFamily="2" charset="-122"/>
                <a:ea typeface="华文行楷" panose="02010800040101010101" pitchFamily="2" charset="-122"/>
              </a:rPr>
              <a:t>未来对</a:t>
            </a:r>
            <a:r>
              <a:rPr lang="en-US" altLang="zh-CN" sz="2000" dirty="0" smtClean="0">
                <a:solidFill>
                  <a:srgbClr val="0000CC"/>
                </a:solidFill>
                <a:latin typeface="华文行楷" panose="02010800040101010101" pitchFamily="2" charset="-122"/>
                <a:ea typeface="华文行楷" panose="02010800040101010101" pitchFamily="2" charset="-122"/>
              </a:rPr>
              <a:t>I/O</a:t>
            </a:r>
            <a:r>
              <a:rPr lang="zh-CN" altLang="en-US" sz="2000" dirty="0" smtClean="0">
                <a:solidFill>
                  <a:srgbClr val="0000CC"/>
                </a:solidFill>
                <a:latin typeface="华文行楷" panose="02010800040101010101" pitchFamily="2" charset="-122"/>
                <a:ea typeface="华文行楷" panose="02010800040101010101" pitchFamily="2" charset="-122"/>
              </a:rPr>
              <a:t>密集型进程的调度处理更重要</a:t>
            </a:r>
            <a:endParaRPr lang="zh-CN" altLang="en-US" sz="2000" dirty="0">
              <a:solidFill>
                <a:srgbClr val="0000CC"/>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98465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云形 9"/>
          <p:cNvSpPr/>
          <p:nvPr/>
        </p:nvSpPr>
        <p:spPr>
          <a:xfrm>
            <a:off x="4716016" y="2564904"/>
            <a:ext cx="4608512" cy="3552395"/>
          </a:xfrm>
          <a:prstGeom prst="cloud">
            <a:avLst/>
          </a:prstGeom>
          <a:solidFill>
            <a:schemeClr val="bg2">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rgbClr val="0000CC"/>
                </a:solidFill>
                <a:latin typeface="华文行楷" panose="02010800040101010101" pitchFamily="2" charset="-122"/>
                <a:ea typeface="华文行楷" panose="02010800040101010101" pitchFamily="2" charset="-122"/>
              </a:rPr>
              <a:t>考虑因素：</a:t>
            </a:r>
            <a:endParaRPr lang="en-US" altLang="zh-CN" sz="2400" dirty="0" smtClean="0">
              <a:solidFill>
                <a:srgbClr val="0000CC"/>
              </a:solidFill>
              <a:latin typeface="华文行楷" panose="02010800040101010101" pitchFamily="2" charset="-122"/>
              <a:ea typeface="华文行楷" panose="02010800040101010101" pitchFamily="2" charset="-122"/>
            </a:endParaRPr>
          </a:p>
          <a:p>
            <a:pPr marL="285750" indent="-285750">
              <a:buFont typeface="Wingdings" panose="05000000000000000000" pitchFamily="2" charset="2"/>
              <a:buChar char="ü"/>
            </a:pPr>
            <a:r>
              <a:rPr lang="zh-CN" altLang="en-US" sz="2400" dirty="0" smtClean="0">
                <a:solidFill>
                  <a:srgbClr val="0000CC"/>
                </a:solidFill>
                <a:latin typeface="华文行楷" panose="02010800040101010101" pitchFamily="2" charset="-122"/>
                <a:ea typeface="华文行楷" panose="02010800040101010101" pitchFamily="2" charset="-122"/>
              </a:rPr>
              <a:t>进程切换的开销</a:t>
            </a:r>
            <a:endParaRPr lang="en-US" altLang="zh-CN" sz="2400" dirty="0" smtClean="0">
              <a:solidFill>
                <a:srgbClr val="0000CC"/>
              </a:solidFill>
              <a:latin typeface="华文行楷" panose="02010800040101010101" pitchFamily="2" charset="-122"/>
              <a:ea typeface="华文行楷" panose="02010800040101010101" pitchFamily="2" charset="-122"/>
            </a:endParaRPr>
          </a:p>
          <a:p>
            <a:pPr marL="285750" indent="-285750">
              <a:buFont typeface="Wingdings" panose="05000000000000000000" pitchFamily="2" charset="2"/>
              <a:buChar char="ü"/>
            </a:pPr>
            <a:r>
              <a:rPr lang="zh-CN" altLang="en-US" sz="2400" dirty="0" smtClean="0">
                <a:solidFill>
                  <a:srgbClr val="0000CC"/>
                </a:solidFill>
                <a:latin typeface="华文行楷" panose="02010800040101010101" pitchFamily="2" charset="-122"/>
                <a:ea typeface="华文行楷" panose="02010800040101010101" pitchFamily="2" charset="-122"/>
              </a:rPr>
              <a:t>对响应时间的要求</a:t>
            </a:r>
            <a:endParaRPr lang="en-US" altLang="zh-CN" sz="2400" dirty="0" smtClean="0">
              <a:solidFill>
                <a:srgbClr val="0000CC"/>
              </a:solidFill>
              <a:latin typeface="华文行楷" panose="02010800040101010101" pitchFamily="2" charset="-122"/>
              <a:ea typeface="华文行楷" panose="02010800040101010101" pitchFamily="2" charset="-122"/>
            </a:endParaRPr>
          </a:p>
          <a:p>
            <a:pPr marL="285750" indent="-285750">
              <a:buFont typeface="Wingdings" panose="05000000000000000000" pitchFamily="2" charset="2"/>
              <a:buChar char="ü"/>
            </a:pPr>
            <a:r>
              <a:rPr lang="zh-CN" altLang="en-US" sz="2400" dirty="0" smtClean="0">
                <a:solidFill>
                  <a:srgbClr val="0000CC"/>
                </a:solidFill>
                <a:latin typeface="华文行楷" panose="02010800040101010101" pitchFamily="2" charset="-122"/>
                <a:ea typeface="华文行楷" panose="02010800040101010101" pitchFamily="2" charset="-122"/>
              </a:rPr>
              <a:t>就绪</a:t>
            </a:r>
            <a:r>
              <a:rPr lang="zh-CN" altLang="en-US" sz="2400" dirty="0">
                <a:solidFill>
                  <a:srgbClr val="0000CC"/>
                </a:solidFill>
                <a:latin typeface="华文行楷" panose="02010800040101010101" pitchFamily="2" charset="-122"/>
                <a:ea typeface="华文行楷" panose="02010800040101010101" pitchFamily="2" charset="-122"/>
              </a:rPr>
              <a:t>进程</a:t>
            </a:r>
            <a:r>
              <a:rPr lang="zh-CN" altLang="en-US" sz="2400" dirty="0" smtClean="0">
                <a:solidFill>
                  <a:srgbClr val="0000CC"/>
                </a:solidFill>
                <a:latin typeface="华文行楷" panose="02010800040101010101" pitchFamily="2" charset="-122"/>
                <a:ea typeface="华文行楷" panose="02010800040101010101" pitchFamily="2" charset="-122"/>
              </a:rPr>
              <a:t>个数</a:t>
            </a:r>
            <a:endParaRPr lang="en-US" altLang="zh-CN" sz="2400" dirty="0" smtClean="0">
              <a:solidFill>
                <a:srgbClr val="0000CC"/>
              </a:solidFill>
              <a:latin typeface="华文行楷" panose="02010800040101010101" pitchFamily="2" charset="-122"/>
              <a:ea typeface="华文行楷" panose="02010800040101010101" pitchFamily="2" charset="-122"/>
            </a:endParaRPr>
          </a:p>
          <a:p>
            <a:pPr marL="285750" indent="-285750">
              <a:buFont typeface="Wingdings" panose="05000000000000000000" pitchFamily="2" charset="2"/>
              <a:buChar char="ü"/>
            </a:pPr>
            <a:r>
              <a:rPr lang="en-US" altLang="zh-CN" sz="2400" dirty="0" smtClean="0">
                <a:solidFill>
                  <a:srgbClr val="0000CC"/>
                </a:solidFill>
                <a:latin typeface="华文行楷" panose="02010800040101010101" pitchFamily="2" charset="-122"/>
                <a:ea typeface="华文行楷" panose="02010800040101010101" pitchFamily="2" charset="-122"/>
              </a:rPr>
              <a:t>CPU</a:t>
            </a:r>
            <a:r>
              <a:rPr lang="zh-CN" altLang="en-US" sz="2400" dirty="0" smtClean="0">
                <a:solidFill>
                  <a:srgbClr val="0000CC"/>
                </a:solidFill>
                <a:latin typeface="华文行楷" panose="02010800040101010101" pitchFamily="2" charset="-122"/>
                <a:ea typeface="华文行楷" panose="02010800040101010101" pitchFamily="2" charset="-122"/>
              </a:rPr>
              <a:t>能力</a:t>
            </a:r>
            <a:endParaRPr lang="en-US" altLang="zh-CN" sz="2400" dirty="0" smtClean="0">
              <a:solidFill>
                <a:srgbClr val="0000CC"/>
              </a:solidFill>
              <a:latin typeface="华文行楷" panose="02010800040101010101" pitchFamily="2" charset="-122"/>
              <a:ea typeface="华文行楷" panose="02010800040101010101" pitchFamily="2" charset="-122"/>
            </a:endParaRPr>
          </a:p>
          <a:p>
            <a:pPr marL="285750" indent="-285750">
              <a:buFont typeface="Wingdings" panose="05000000000000000000" pitchFamily="2" charset="2"/>
              <a:buChar char="ü"/>
            </a:pPr>
            <a:r>
              <a:rPr lang="zh-CN" altLang="en-US" sz="2400" dirty="0">
                <a:solidFill>
                  <a:srgbClr val="0000CC"/>
                </a:solidFill>
                <a:latin typeface="华文行楷" panose="02010800040101010101" pitchFamily="2" charset="-122"/>
                <a:ea typeface="华文行楷" panose="02010800040101010101" pitchFamily="2" charset="-122"/>
              </a:rPr>
              <a:t>进程</a:t>
            </a:r>
            <a:r>
              <a:rPr lang="zh-CN" altLang="en-US" sz="2400" dirty="0" smtClean="0">
                <a:solidFill>
                  <a:srgbClr val="0000CC"/>
                </a:solidFill>
                <a:latin typeface="华文行楷" panose="02010800040101010101" pitchFamily="2" charset="-122"/>
                <a:ea typeface="华文行楷" panose="02010800040101010101" pitchFamily="2" charset="-122"/>
              </a:rPr>
              <a:t>的行为</a:t>
            </a:r>
            <a:endParaRPr lang="en-US" altLang="zh-CN" sz="2400" dirty="0">
              <a:solidFill>
                <a:srgbClr val="0000CC"/>
              </a:solidFill>
              <a:latin typeface="华文行楷" panose="02010800040101010101" pitchFamily="2" charset="-122"/>
              <a:ea typeface="华文行楷" panose="02010800040101010101" pitchFamily="2" charset="-122"/>
            </a:endParaRPr>
          </a:p>
        </p:txBody>
      </p:sp>
      <p:sp>
        <p:nvSpPr>
          <p:cNvPr id="2" name="标题 1"/>
          <p:cNvSpPr>
            <a:spLocks noGrp="1"/>
          </p:cNvSpPr>
          <p:nvPr>
            <p:ph type="title"/>
          </p:nvPr>
        </p:nvSpPr>
        <p:spPr/>
        <p:txBody>
          <a:bodyPr>
            <a:normAutofit/>
          </a:bodyPr>
          <a:lstStyle/>
          <a:p>
            <a:r>
              <a:rPr lang="en-US" altLang="zh-CN" sz="4000" dirty="0" smtClean="0"/>
              <a:t>5. </a:t>
            </a:r>
            <a:r>
              <a:rPr lang="zh-CN" altLang="en-US" sz="4000" dirty="0" smtClean="0"/>
              <a:t>时间片</a:t>
            </a:r>
            <a:endParaRPr lang="zh-CN" altLang="en-US" sz="4000" dirty="0"/>
          </a:p>
        </p:txBody>
      </p:sp>
      <p:sp>
        <p:nvSpPr>
          <p:cNvPr id="23554" name="Rectangle 2"/>
          <p:cNvSpPr>
            <a:spLocks noGrp="1" noChangeArrowheads="1"/>
          </p:cNvSpPr>
          <p:nvPr>
            <p:ph sz="quarter" idx="1"/>
          </p:nvPr>
        </p:nvSpPr>
        <p:spPr>
          <a:xfrm>
            <a:off x="683568" y="2780928"/>
            <a:ext cx="3960440" cy="2784309"/>
          </a:xfrm>
        </p:spPr>
        <p:txBody>
          <a:bodyPr>
            <a:noAutofit/>
          </a:bodyPr>
          <a:lstStyle/>
          <a:p>
            <a:r>
              <a:rPr lang="en-US" altLang="zh-CN" sz="2400" dirty="0" smtClean="0"/>
              <a:t>Time</a:t>
            </a:r>
            <a:r>
              <a:rPr lang="zh-CN" altLang="en-US" sz="2400" dirty="0" smtClean="0"/>
              <a:t> </a:t>
            </a:r>
            <a:r>
              <a:rPr lang="en-US" altLang="zh-CN" sz="2400" dirty="0"/>
              <a:t>slice</a:t>
            </a:r>
            <a:r>
              <a:rPr lang="zh-CN" altLang="en-US" sz="2400" dirty="0"/>
              <a:t> 或 </a:t>
            </a:r>
            <a:r>
              <a:rPr lang="en-US" altLang="zh-CN" sz="2400" dirty="0" smtClean="0"/>
              <a:t>quantum</a:t>
            </a:r>
          </a:p>
          <a:p>
            <a:r>
              <a:rPr lang="zh-CN" altLang="en-US" sz="2400" dirty="0" smtClean="0"/>
              <a:t>一个时间段，分配给调度上</a:t>
            </a:r>
            <a:r>
              <a:rPr lang="en-US" altLang="zh-CN" sz="2400" dirty="0" smtClean="0"/>
              <a:t>CPU</a:t>
            </a:r>
            <a:r>
              <a:rPr lang="zh-CN" altLang="en-US" sz="2400" dirty="0" smtClean="0"/>
              <a:t>的进程，确定了允许该进程运行的时间长度</a:t>
            </a:r>
            <a:endParaRPr lang="en-US" altLang="zh-CN" sz="2400" dirty="0" smtClean="0"/>
          </a:p>
          <a:p>
            <a:r>
              <a:rPr lang="zh-CN" altLang="en-US" sz="2400" dirty="0" smtClean="0"/>
              <a:t>如何选择时间片呢？</a:t>
            </a:r>
          </a:p>
        </p:txBody>
      </p:sp>
      <p:sp>
        <p:nvSpPr>
          <p:cNvPr id="12" name="矩形 11"/>
          <p:cNvSpPr/>
          <p:nvPr/>
        </p:nvSpPr>
        <p:spPr>
          <a:xfrm>
            <a:off x="899592" y="1628800"/>
            <a:ext cx="2304256" cy="864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7030A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时间片长一点 </a:t>
            </a:r>
            <a:r>
              <a:rPr lang="en-US" altLang="zh-CN" sz="2400" b="1" dirty="0" smtClean="0">
                <a:solidFill>
                  <a:srgbClr val="7030A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or  </a:t>
            </a:r>
            <a:r>
              <a:rPr lang="zh-CN" altLang="en-US" sz="2400" b="1" dirty="0">
                <a:solidFill>
                  <a:srgbClr val="7030A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短</a:t>
            </a:r>
            <a:r>
              <a:rPr lang="zh-CN" altLang="en-US" sz="2400" b="1" dirty="0" smtClean="0">
                <a:solidFill>
                  <a:srgbClr val="7030A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一点</a:t>
            </a:r>
            <a:endParaRPr lang="zh-CN" altLang="en-US" sz="2400" b="1" dirty="0">
              <a:solidFill>
                <a:srgbClr val="7030A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13" name="矩形 12"/>
          <p:cNvSpPr/>
          <p:nvPr/>
        </p:nvSpPr>
        <p:spPr>
          <a:xfrm>
            <a:off x="3563889" y="1471619"/>
            <a:ext cx="1032654" cy="110799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6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华文楷体"/>
                <a:ea typeface="华文楷体"/>
              </a:rPr>
              <a:t>？</a:t>
            </a:r>
            <a:endParaRPr lang="zh-CN" altLang="en-US" sz="6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4" name="矩形 13"/>
          <p:cNvSpPr/>
          <p:nvPr/>
        </p:nvSpPr>
        <p:spPr>
          <a:xfrm>
            <a:off x="4283968" y="1676764"/>
            <a:ext cx="2520280" cy="624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7030A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固定  与  可变</a:t>
            </a:r>
            <a:endParaRPr lang="zh-CN" altLang="en-US" sz="2800" b="1" dirty="0">
              <a:solidFill>
                <a:srgbClr val="7030A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cxnSp>
        <p:nvCxnSpPr>
          <p:cNvPr id="4" name="直接连接符 3"/>
          <p:cNvCxnSpPr/>
          <p:nvPr/>
        </p:nvCxnSpPr>
        <p:spPr>
          <a:xfrm>
            <a:off x="1128944" y="3658162"/>
            <a:ext cx="1440160"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81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4">
                                            <p:txEl>
                                              <p:pRg st="2" end="2"/>
                                            </p:txEl>
                                          </p:spTgt>
                                        </p:tgtEl>
                                        <p:attrNameLst>
                                          <p:attrName>style.visibility</p:attrName>
                                        </p:attrNameLst>
                                      </p:cBhvr>
                                      <p:to>
                                        <p:strVal val="visible"/>
                                      </p:to>
                                    </p:set>
                                    <p:animEffect transition="in" filter="wipe(left)">
                                      <p:cBhvr>
                                        <p:cTn id="12" dur="1000"/>
                                        <p:tgtEl>
                                          <p:spTgt spid="235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vertical)">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1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1000" fill="hold"/>
                                        <p:tgtEl>
                                          <p:spTgt spid="12"/>
                                        </p:tgtEl>
                                        <p:attrNameLst>
                                          <p:attrName>ppt_w</p:attrName>
                                        </p:attrNameLst>
                                      </p:cBhvr>
                                      <p:tavLst>
                                        <p:tav tm="0">
                                          <p:val>
                                            <p:fltVal val="0"/>
                                          </p:val>
                                        </p:tav>
                                        <p:tav tm="100000">
                                          <p:val>
                                            <p:strVal val="#ppt_w"/>
                                          </p:val>
                                        </p:tav>
                                      </p:tavLst>
                                    </p:anim>
                                    <p:anim calcmode="lin" valueType="num">
                                      <p:cBhvr>
                                        <p:cTn id="28" dur="1000" fill="hold"/>
                                        <p:tgtEl>
                                          <p:spTgt spid="12"/>
                                        </p:tgtEl>
                                        <p:attrNameLst>
                                          <p:attrName>ppt_h</p:attrName>
                                        </p:attrNameLst>
                                      </p:cBhvr>
                                      <p:tavLst>
                                        <p:tav tm="0">
                                          <p:val>
                                            <p:fltVal val="0"/>
                                          </p:val>
                                        </p:tav>
                                        <p:tav tm="100000">
                                          <p:val>
                                            <p:strVal val="#ppt_h"/>
                                          </p:val>
                                        </p:tav>
                                      </p:tavLst>
                                    </p:anim>
                                    <p:animEffect transition="in" filter="fade">
                                      <p:cBhvr>
                                        <p:cTn id="29" dur="1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1000" fill="hold"/>
                                        <p:tgtEl>
                                          <p:spTgt spid="14"/>
                                        </p:tgtEl>
                                        <p:attrNameLst>
                                          <p:attrName>ppt_w</p:attrName>
                                        </p:attrNameLst>
                                      </p:cBhvr>
                                      <p:tavLst>
                                        <p:tav tm="0">
                                          <p:val>
                                            <p:fltVal val="0"/>
                                          </p:val>
                                        </p:tav>
                                        <p:tav tm="100000">
                                          <p:val>
                                            <p:strVal val="#ppt_w"/>
                                          </p:val>
                                        </p:tav>
                                      </p:tavLst>
                                    </p:anim>
                                    <p:anim calcmode="lin" valueType="num">
                                      <p:cBhvr>
                                        <p:cTn id="35" dur="1000" fill="hold"/>
                                        <p:tgtEl>
                                          <p:spTgt spid="14"/>
                                        </p:tgtEl>
                                        <p:attrNameLst>
                                          <p:attrName>ppt_h</p:attrName>
                                        </p:attrNameLst>
                                      </p:cBhvr>
                                      <p:tavLst>
                                        <p:tav tm="0">
                                          <p:val>
                                            <p:fltVal val="0"/>
                                          </p:val>
                                        </p:tav>
                                        <p:tav tm="100000">
                                          <p:val>
                                            <p:strVal val="#ppt_h"/>
                                          </p:val>
                                        </p:tav>
                                      </p:tavLst>
                                    </p:anim>
                                    <p:animEffect transition="in" filter="fade">
                                      <p:cBhvr>
                                        <p:cTn id="3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6" y="2924944"/>
            <a:ext cx="6745560" cy="1362075"/>
          </a:xfrm>
        </p:spPr>
        <p:txBody>
          <a:bodyPr anchor="ctr">
            <a:noAutofit/>
          </a:bodyPr>
          <a:lstStyle/>
          <a:p>
            <a:pPr algn="ctr"/>
            <a:r>
              <a:rPr lang="zh-CN" altLang="en-US" sz="4800" i="1" dirty="0">
                <a:effectLst>
                  <a:outerShdw blurRad="38100" dist="38100" dir="2700000" algn="tl">
                    <a:srgbClr val="000000">
                      <a:alpha val="43137"/>
                    </a:srgbClr>
                  </a:outerShdw>
                </a:effectLst>
              </a:rPr>
              <a:t>处理机</a:t>
            </a:r>
            <a:r>
              <a:rPr lang="zh-CN" altLang="en-US" sz="4800" i="1" dirty="0" smtClean="0">
                <a:effectLst>
                  <a:outerShdw blurRad="38100" dist="38100" dir="2700000" algn="tl">
                    <a:srgbClr val="000000">
                      <a:alpha val="43137"/>
                    </a:srgbClr>
                  </a:outerShdw>
                </a:effectLst>
              </a:rPr>
              <a:t>调度算法</a:t>
            </a:r>
            <a:endParaRPr lang="zh-CN" altLang="en-US" sz="4800" i="1" dirty="0">
              <a:effectLst>
                <a:outerShdw blurRad="38100" dist="38100" dir="2700000" algn="tl">
                  <a:srgbClr val="000000">
                    <a:alpha val="43137"/>
                  </a:srgbClr>
                </a:outerShdw>
              </a:effectLst>
            </a:endParaRPr>
          </a:p>
        </p:txBody>
      </p:sp>
      <p:sp>
        <p:nvSpPr>
          <p:cNvPr id="3" name="文本占位符 2"/>
          <p:cNvSpPr>
            <a:spLocks noGrp="1"/>
          </p:cNvSpPr>
          <p:nvPr>
            <p:ph type="body" idx="1"/>
          </p:nvPr>
        </p:nvSpPr>
        <p:spPr>
          <a:xfrm>
            <a:off x="2474746" y="1769119"/>
            <a:ext cx="6417734" cy="939801"/>
          </a:xfrm>
        </p:spPr>
        <p:txBody>
          <a:bodyPr anchor="ctr">
            <a:normAutofit/>
          </a:bodyPr>
          <a:lstStyle/>
          <a:p>
            <a:r>
              <a:rPr lang="en-US" altLang="zh-CN" sz="2800" b="1" i="1" dirty="0" smtClean="0">
                <a:solidFill>
                  <a:schemeClr val="tx2">
                    <a:lumMod val="75000"/>
                  </a:schemeClr>
                </a:solidFill>
              </a:rPr>
              <a:t>FIFO</a:t>
            </a:r>
            <a:r>
              <a:rPr lang="zh-CN" altLang="en-US" sz="2800" b="1" i="1" dirty="0" smtClean="0">
                <a:solidFill>
                  <a:schemeClr val="tx2">
                    <a:lumMod val="75000"/>
                  </a:schemeClr>
                </a:solidFill>
              </a:rPr>
              <a:t>、</a:t>
            </a:r>
            <a:r>
              <a:rPr lang="en-US" altLang="zh-CN" sz="2800" b="1" i="1" dirty="0" smtClean="0">
                <a:solidFill>
                  <a:schemeClr val="tx2">
                    <a:lumMod val="75000"/>
                  </a:schemeClr>
                </a:solidFill>
              </a:rPr>
              <a:t>SSJF</a:t>
            </a:r>
            <a:r>
              <a:rPr lang="zh-CN" altLang="en-US" sz="2800" b="1" i="1" dirty="0" smtClean="0">
                <a:solidFill>
                  <a:schemeClr val="tx2">
                    <a:lumMod val="75000"/>
                  </a:schemeClr>
                </a:solidFill>
              </a:rPr>
              <a:t>、</a:t>
            </a:r>
            <a:r>
              <a:rPr lang="en-US" altLang="zh-CN" sz="2800" b="1" i="1" dirty="0" smtClean="0">
                <a:solidFill>
                  <a:schemeClr val="tx2">
                    <a:lumMod val="75000"/>
                  </a:schemeClr>
                </a:solidFill>
              </a:rPr>
              <a:t>HRRN</a:t>
            </a:r>
            <a:r>
              <a:rPr lang="zh-CN" altLang="en-US" sz="2800" b="1" i="1" dirty="0" smtClean="0">
                <a:solidFill>
                  <a:schemeClr val="tx2">
                    <a:lumMod val="75000"/>
                  </a:schemeClr>
                </a:solidFill>
              </a:rPr>
              <a:t>、</a:t>
            </a:r>
            <a:r>
              <a:rPr lang="en-US" altLang="zh-CN" sz="2800" b="1" i="1" dirty="0" smtClean="0">
                <a:solidFill>
                  <a:schemeClr val="tx2">
                    <a:lumMod val="75000"/>
                  </a:schemeClr>
                </a:solidFill>
              </a:rPr>
              <a:t>RR</a:t>
            </a:r>
            <a:r>
              <a:rPr lang="zh-CN" altLang="en-US" sz="2800" b="1" i="1" dirty="0" smtClean="0">
                <a:solidFill>
                  <a:schemeClr val="tx2">
                    <a:lumMod val="75000"/>
                  </a:schemeClr>
                </a:solidFill>
              </a:rPr>
              <a:t>、</a:t>
            </a:r>
            <a:r>
              <a:rPr lang="en-US" altLang="zh-CN" sz="2800" b="1" i="1" dirty="0" smtClean="0">
                <a:solidFill>
                  <a:schemeClr val="tx2">
                    <a:lumMod val="75000"/>
                  </a:schemeClr>
                </a:solidFill>
              </a:rPr>
              <a:t>……</a:t>
            </a:r>
            <a:endParaRPr lang="zh-CN" altLang="en-US" sz="2800" b="1" i="1" dirty="0">
              <a:solidFill>
                <a:schemeClr val="tx2">
                  <a:lumMod val="75000"/>
                </a:schemeClr>
              </a:solidFill>
            </a:endParaRPr>
          </a:p>
        </p:txBody>
      </p:sp>
    </p:spTree>
    <p:extLst>
      <p:ext uri="{BB962C8B-B14F-4D97-AF65-F5344CB8AC3E}">
        <p14:creationId xmlns:p14="http://schemas.microsoft.com/office/powerpoint/2010/main" val="19740794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2329" y="549052"/>
            <a:ext cx="7272039" cy="647700"/>
          </a:xfrm>
        </p:spPr>
        <p:txBody>
          <a:bodyPr>
            <a:normAutofit fontScale="90000"/>
          </a:bodyPr>
          <a:lstStyle/>
          <a:p>
            <a:pPr>
              <a:defRPr/>
            </a:pPr>
            <a:r>
              <a:rPr lang="zh-CN" altLang="en-US" dirty="0">
                <a:latin typeface="Calibri" pitchFamily="34" charset="0"/>
                <a:cs typeface="Calibri" pitchFamily="34" charset="0"/>
              </a:rPr>
              <a:t>批处理系统中采用的调度算法</a:t>
            </a:r>
          </a:p>
        </p:txBody>
      </p:sp>
      <p:sp>
        <p:nvSpPr>
          <p:cNvPr id="12291" name="Rectangle 3"/>
          <p:cNvSpPr>
            <a:spLocks noGrp="1" noChangeArrowheads="1"/>
          </p:cNvSpPr>
          <p:nvPr>
            <p:ph type="body" idx="4294967295"/>
          </p:nvPr>
        </p:nvSpPr>
        <p:spPr>
          <a:xfrm>
            <a:off x="467544" y="1556792"/>
            <a:ext cx="7776864" cy="3371850"/>
          </a:xfrm>
          <a:prstGeom prst="rect">
            <a:avLst/>
          </a:prstGeom>
        </p:spPr>
        <p:txBody>
          <a:bodyPr>
            <a:normAutofit/>
          </a:bodyPr>
          <a:lstStyle/>
          <a:p>
            <a:pPr>
              <a:buSzPct val="70000"/>
              <a:defRPr/>
            </a:pPr>
            <a:r>
              <a:rPr lang="zh-CN" altLang="en-US" sz="2400" b="1" dirty="0">
                <a:latin typeface="Calibri" panose="020F0502020204030204" pitchFamily="34" charset="0"/>
              </a:rPr>
              <a:t> </a:t>
            </a:r>
            <a:r>
              <a:rPr lang="zh-CN" altLang="en-US" sz="2400" b="1" dirty="0" smtClean="0">
                <a:latin typeface="Calibri" panose="020F0502020204030204" pitchFamily="34" charset="0"/>
              </a:rPr>
              <a:t>先来先服务（</a:t>
            </a:r>
            <a:r>
              <a:rPr lang="en-US" altLang="zh-CN" sz="2400" b="1" dirty="0" smtClean="0">
                <a:latin typeface="Calibri" panose="020F0502020204030204" pitchFamily="34" charset="0"/>
              </a:rPr>
              <a:t>FCFS-First Come </a:t>
            </a:r>
            <a:r>
              <a:rPr lang="en-US" altLang="zh-CN" sz="2400" b="1" dirty="0">
                <a:latin typeface="Calibri" panose="020F0502020204030204" pitchFamily="34" charset="0"/>
              </a:rPr>
              <a:t>First </a:t>
            </a:r>
            <a:r>
              <a:rPr lang="en-US" altLang="zh-CN" sz="2400" b="1" dirty="0" smtClean="0">
                <a:latin typeface="Calibri" panose="020F0502020204030204" pitchFamily="34" charset="0"/>
              </a:rPr>
              <a:t>Serve</a:t>
            </a:r>
            <a:r>
              <a:rPr lang="zh-CN" altLang="en-US" sz="2400" b="1" dirty="0" smtClean="0">
                <a:latin typeface="Calibri" panose="020F0502020204030204" pitchFamily="34" charset="0"/>
              </a:rPr>
              <a:t>）</a:t>
            </a:r>
            <a:endParaRPr lang="en-US" altLang="zh-CN" sz="2400" b="1" dirty="0">
              <a:latin typeface="Calibri" panose="020F0502020204030204" pitchFamily="34" charset="0"/>
            </a:endParaRPr>
          </a:p>
          <a:p>
            <a:pPr>
              <a:buSzPct val="70000"/>
              <a:defRPr/>
            </a:pPr>
            <a:r>
              <a:rPr lang="zh-CN" altLang="en-US" sz="2400" b="1" dirty="0" smtClean="0">
                <a:latin typeface="Calibri" panose="020F0502020204030204" pitchFamily="34" charset="0"/>
              </a:rPr>
              <a:t> 最短作业优先（</a:t>
            </a:r>
            <a:r>
              <a:rPr lang="en-US" altLang="zh-CN" sz="2400" b="1" dirty="0" smtClean="0">
                <a:latin typeface="Calibri" panose="020F0502020204030204" pitchFamily="34" charset="0"/>
              </a:rPr>
              <a:t>SJF-Shortest Job First</a:t>
            </a:r>
            <a:r>
              <a:rPr lang="zh-CN" altLang="en-US" sz="2400" b="1" dirty="0" smtClean="0">
                <a:latin typeface="Calibri" panose="020F0502020204030204" pitchFamily="34" charset="0"/>
              </a:rPr>
              <a:t>）</a:t>
            </a:r>
            <a:endParaRPr lang="en-US" altLang="zh-CN" sz="2400" b="1" dirty="0" smtClean="0">
              <a:latin typeface="Calibri" panose="020F0502020204030204" pitchFamily="34" charset="0"/>
            </a:endParaRPr>
          </a:p>
          <a:p>
            <a:pPr>
              <a:buSzPct val="70000"/>
              <a:defRPr/>
            </a:pPr>
            <a:r>
              <a:rPr lang="zh-CN" altLang="en-US" sz="2400" b="1" dirty="0" smtClean="0">
                <a:latin typeface="Calibri" panose="020F0502020204030204" pitchFamily="34" charset="0"/>
              </a:rPr>
              <a:t> 最短剩余时间优先（</a:t>
            </a:r>
            <a:r>
              <a:rPr lang="en-US" altLang="zh-CN" sz="2400" b="1" dirty="0" smtClean="0">
                <a:latin typeface="Calibri" panose="020F0502020204030204" pitchFamily="34" charset="0"/>
              </a:rPr>
              <a:t>SRT-Shortest Remaining Time Next</a:t>
            </a:r>
            <a:r>
              <a:rPr lang="zh-CN" altLang="en-US" sz="2400" b="1" dirty="0" smtClean="0">
                <a:latin typeface="Calibri" panose="020F0502020204030204" pitchFamily="34" charset="0"/>
              </a:rPr>
              <a:t>）</a:t>
            </a:r>
            <a:endParaRPr lang="en-US" altLang="zh-CN" sz="2400" b="1" dirty="0" smtClean="0">
              <a:latin typeface="Calibri" panose="020F0502020204030204" pitchFamily="34" charset="0"/>
            </a:endParaRPr>
          </a:p>
          <a:p>
            <a:pPr>
              <a:buSzPct val="70000"/>
              <a:defRPr/>
            </a:pPr>
            <a:r>
              <a:rPr lang="zh-CN" altLang="en-US" sz="2400" b="1" dirty="0" smtClean="0">
                <a:latin typeface="Calibri" panose="020F0502020204030204" pitchFamily="34" charset="0"/>
              </a:rPr>
              <a:t> 最高相应比优先（</a:t>
            </a:r>
            <a:r>
              <a:rPr lang="en-US" altLang="zh-CN" sz="2400" b="1" dirty="0" smtClean="0">
                <a:latin typeface="Calibri" panose="020F0502020204030204" pitchFamily="34" charset="0"/>
              </a:rPr>
              <a:t>HRRN-Highest Response Ratio Next</a:t>
            </a:r>
            <a:r>
              <a:rPr lang="zh-CN" altLang="en-US" sz="2400" b="1" dirty="0" smtClean="0">
                <a:latin typeface="Calibri" panose="020F0502020204030204" pitchFamily="34" charset="0"/>
              </a:rPr>
              <a:t>）</a:t>
            </a:r>
          </a:p>
        </p:txBody>
      </p:sp>
      <p:sp>
        <p:nvSpPr>
          <p:cNvPr id="3" name="云形标注 2"/>
          <p:cNvSpPr/>
          <p:nvPr/>
        </p:nvSpPr>
        <p:spPr>
          <a:xfrm>
            <a:off x="2987824" y="4005064"/>
            <a:ext cx="4536504" cy="2592288"/>
          </a:xfrm>
          <a:prstGeom prst="cloudCallout">
            <a:avLst>
              <a:gd name="adj1" fmla="val -73429"/>
              <a:gd name="adj2" fmla="val -50760"/>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i="1" dirty="0">
                <a:solidFill>
                  <a:srgbClr val="C00000"/>
                </a:solidFill>
                <a:effectLst>
                  <a:outerShdw blurRad="76200" dist="63500" dir="3600000" algn="tl">
                    <a:srgbClr val="00B0F0">
                      <a:alpha val="70000"/>
                    </a:srgbClr>
                  </a:outerShdw>
                </a:effectLst>
                <a:latin typeface="幼圆" pitchFamily="49" charset="-122"/>
                <a:ea typeface="幼圆" pitchFamily="49" charset="-122"/>
              </a:rPr>
              <a:t>吞吐量</a:t>
            </a:r>
            <a:endParaRPr lang="en-US" altLang="zh-CN" sz="2800" b="1" i="1" dirty="0">
              <a:solidFill>
                <a:srgbClr val="C00000"/>
              </a:solidFill>
              <a:effectLst>
                <a:outerShdw blurRad="76200" dist="63500" dir="3600000" algn="tl">
                  <a:srgbClr val="00B0F0">
                    <a:alpha val="70000"/>
                  </a:srgbClr>
                </a:outerShdw>
              </a:effectLst>
              <a:latin typeface="幼圆" pitchFamily="49" charset="-122"/>
              <a:ea typeface="幼圆" pitchFamily="49" charset="-122"/>
            </a:endParaRPr>
          </a:p>
          <a:p>
            <a:pPr algn="ctr"/>
            <a:r>
              <a:rPr lang="zh-CN" altLang="en-US" sz="2800" b="1" i="1" dirty="0">
                <a:solidFill>
                  <a:srgbClr val="C00000"/>
                </a:solidFill>
                <a:effectLst>
                  <a:outerShdw blurRad="76200" dist="63500" dir="3600000" algn="tl">
                    <a:srgbClr val="00B0F0">
                      <a:alpha val="70000"/>
                    </a:srgbClr>
                  </a:outerShdw>
                </a:effectLst>
                <a:latin typeface="幼圆" pitchFamily="49" charset="-122"/>
                <a:ea typeface="幼圆" pitchFamily="49" charset="-122"/>
              </a:rPr>
              <a:t>周转时间</a:t>
            </a:r>
            <a:endParaRPr lang="en-US" altLang="zh-CN" sz="2800" b="1" i="1" dirty="0">
              <a:solidFill>
                <a:srgbClr val="C00000"/>
              </a:solidFill>
              <a:effectLst>
                <a:outerShdw blurRad="76200" dist="63500" dir="3600000" algn="tl">
                  <a:srgbClr val="00B0F0">
                    <a:alpha val="70000"/>
                  </a:srgbClr>
                </a:outerShdw>
              </a:effectLst>
              <a:latin typeface="幼圆" pitchFamily="49" charset="-122"/>
              <a:ea typeface="幼圆" pitchFamily="49" charset="-122"/>
            </a:endParaRPr>
          </a:p>
          <a:p>
            <a:pPr algn="ctr"/>
            <a:r>
              <a:rPr lang="en-US" altLang="zh-CN" sz="2800" b="1" i="1" dirty="0">
                <a:solidFill>
                  <a:srgbClr val="C00000"/>
                </a:solidFill>
                <a:effectLst>
                  <a:outerShdw blurRad="76200" dist="63500" dir="3600000" algn="tl">
                    <a:srgbClr val="00B0F0">
                      <a:alpha val="70000"/>
                    </a:srgbClr>
                  </a:outerShdw>
                </a:effectLst>
                <a:latin typeface="幼圆" pitchFamily="49" charset="-122"/>
                <a:ea typeface="幼圆" pitchFamily="49" charset="-122"/>
              </a:rPr>
              <a:t>CPU</a:t>
            </a:r>
            <a:r>
              <a:rPr lang="zh-CN" altLang="en-US" sz="2800" b="1" i="1" dirty="0">
                <a:solidFill>
                  <a:srgbClr val="C00000"/>
                </a:solidFill>
                <a:effectLst>
                  <a:outerShdw blurRad="76200" dist="63500" dir="3600000" algn="tl">
                    <a:srgbClr val="00B0F0">
                      <a:alpha val="70000"/>
                    </a:srgbClr>
                  </a:outerShdw>
                </a:effectLst>
                <a:latin typeface="幼圆" pitchFamily="49" charset="-122"/>
                <a:ea typeface="幼圆" pitchFamily="49" charset="-122"/>
              </a:rPr>
              <a:t>利用率</a:t>
            </a:r>
            <a:endParaRPr lang="en-US" altLang="zh-CN" sz="2800" b="1" i="1" dirty="0">
              <a:solidFill>
                <a:srgbClr val="C00000"/>
              </a:solidFill>
              <a:effectLst>
                <a:outerShdw blurRad="76200" dist="63500" dir="3600000" algn="tl">
                  <a:srgbClr val="00B0F0">
                    <a:alpha val="70000"/>
                  </a:srgbClr>
                </a:outerShdw>
              </a:effectLst>
              <a:latin typeface="幼圆" pitchFamily="49" charset="-122"/>
              <a:ea typeface="幼圆" pitchFamily="49" charset="-122"/>
            </a:endParaRPr>
          </a:p>
          <a:p>
            <a:pPr algn="ctr"/>
            <a:r>
              <a:rPr lang="zh-CN" altLang="en-US" sz="2800" b="1" i="1" u="sng" dirty="0">
                <a:solidFill>
                  <a:srgbClr val="C00000"/>
                </a:solidFill>
                <a:effectLst>
                  <a:outerShdw blurRad="76200" dist="63500" dir="3600000" algn="tl">
                    <a:srgbClr val="00B0F0">
                      <a:alpha val="70000"/>
                    </a:srgbClr>
                  </a:outerShdw>
                </a:effectLst>
                <a:latin typeface="幼圆" pitchFamily="49" charset="-122"/>
                <a:ea typeface="幼圆" pitchFamily="49" charset="-122"/>
              </a:rPr>
              <a:t>公平、平衡</a:t>
            </a:r>
          </a:p>
        </p:txBody>
      </p:sp>
    </p:spTree>
    <p:extLst>
      <p:ext uri="{BB962C8B-B14F-4D97-AF65-F5344CB8AC3E}">
        <p14:creationId xmlns:p14="http://schemas.microsoft.com/office/powerpoint/2010/main" val="39871342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先来先服务（</a:t>
            </a:r>
            <a:r>
              <a:rPr lang="en-US" altLang="zh-CN" sz="4000" dirty="0" smtClean="0"/>
              <a:t>FCFS</a:t>
            </a:r>
            <a:r>
              <a:rPr lang="zh-CN" altLang="en-US" sz="4000" dirty="0" smtClean="0"/>
              <a:t>）调度算法</a:t>
            </a:r>
            <a:endParaRPr lang="zh-CN" altLang="en-US" sz="4000" dirty="0"/>
          </a:p>
        </p:txBody>
      </p:sp>
      <p:sp>
        <p:nvSpPr>
          <p:cNvPr id="3" name="内容占位符 2"/>
          <p:cNvSpPr>
            <a:spLocks noGrp="1"/>
          </p:cNvSpPr>
          <p:nvPr>
            <p:ph idx="1"/>
          </p:nvPr>
        </p:nvSpPr>
        <p:spPr/>
        <p:txBody>
          <a:bodyPr>
            <a:normAutofit/>
          </a:bodyPr>
          <a:lstStyle/>
          <a:p>
            <a:r>
              <a:rPr lang="en-US" altLang="zh-CN" sz="2400" b="1" dirty="0" smtClean="0"/>
              <a:t> </a:t>
            </a:r>
            <a:r>
              <a:rPr lang="zh-CN" altLang="en-US" sz="2400" b="1" dirty="0" smtClean="0"/>
              <a:t>按照进程就绪的先后顺序使用</a:t>
            </a:r>
            <a:r>
              <a:rPr lang="en-US" altLang="zh-CN" sz="2400" b="1" dirty="0" smtClean="0"/>
              <a:t>CPU</a:t>
            </a:r>
          </a:p>
          <a:p>
            <a:r>
              <a:rPr lang="en-US" altLang="zh-CN" sz="2400" b="1" dirty="0"/>
              <a:t> </a:t>
            </a:r>
            <a:r>
              <a:rPr lang="zh-CN" altLang="en-US" sz="2400" b="1" dirty="0" smtClean="0"/>
              <a:t>没有抢占</a:t>
            </a:r>
            <a:endParaRPr lang="en-US" altLang="zh-CN" sz="2400" b="1" dirty="0" smtClean="0"/>
          </a:p>
          <a:p>
            <a:endParaRPr lang="en-US" altLang="zh-CN" sz="2400" b="1" dirty="0"/>
          </a:p>
          <a:p>
            <a:r>
              <a:rPr lang="en-US" altLang="zh-CN" sz="2400" b="1" dirty="0" smtClean="0"/>
              <a:t> </a:t>
            </a:r>
            <a:r>
              <a:rPr lang="zh-CN" altLang="en-US" sz="2400" b="1" dirty="0" smtClean="0"/>
              <a:t>优缺点</a:t>
            </a:r>
            <a:endParaRPr lang="en-US" altLang="zh-CN" sz="2400" b="1" dirty="0" smtClean="0"/>
          </a:p>
          <a:p>
            <a:pPr marL="0" indent="0">
              <a:buNone/>
            </a:pPr>
            <a:r>
              <a:rPr lang="en-US" altLang="zh-CN" sz="2400" b="1" dirty="0"/>
              <a:t> </a:t>
            </a:r>
            <a:r>
              <a:rPr lang="en-US" altLang="zh-CN" sz="2400" b="1" dirty="0" smtClean="0"/>
              <a:t>   +  </a:t>
            </a:r>
            <a:r>
              <a:rPr lang="zh-CN" altLang="en-US" sz="2400" b="1" dirty="0" smtClean="0"/>
              <a:t>公平、简单</a:t>
            </a:r>
            <a:endParaRPr lang="en-US" altLang="zh-CN" sz="2400" b="1" dirty="0" smtClean="0"/>
          </a:p>
          <a:p>
            <a:pPr marL="0" indent="0">
              <a:buNone/>
            </a:pPr>
            <a:r>
              <a:rPr lang="en-US" altLang="zh-CN" sz="2400" b="1" dirty="0"/>
              <a:t> </a:t>
            </a:r>
            <a:r>
              <a:rPr lang="en-US" altLang="zh-CN" sz="2400" b="1" dirty="0" smtClean="0"/>
              <a:t>   -  </a:t>
            </a:r>
            <a:r>
              <a:rPr lang="zh-CN" altLang="en-US" sz="2400" b="1" dirty="0" smtClean="0"/>
              <a:t>长进程之后的短进程需要等很长时间，不利于用户的交互式体验</a:t>
            </a:r>
            <a:endParaRPr lang="en-US" altLang="zh-CN" sz="2400" b="1" dirty="0" smtClean="0"/>
          </a:p>
          <a:p>
            <a:pPr marL="0" indent="0">
              <a:buNone/>
            </a:pPr>
            <a:r>
              <a:rPr lang="en-US" altLang="zh-CN" sz="2400" b="1" dirty="0"/>
              <a:t>    </a:t>
            </a:r>
            <a:r>
              <a:rPr lang="en-US" altLang="zh-CN" sz="2400" b="1" dirty="0" smtClean="0"/>
              <a:t>-    </a:t>
            </a:r>
            <a:r>
              <a:rPr lang="en-US" altLang="zh-CN" sz="2400" b="1" dirty="0"/>
              <a:t>I/O</a:t>
            </a:r>
            <a:r>
              <a:rPr lang="zh-CN" altLang="en-US" sz="2400" b="1" dirty="0"/>
              <a:t>资源和</a:t>
            </a:r>
            <a:r>
              <a:rPr lang="en-US" altLang="zh-CN" sz="2400" b="1" dirty="0"/>
              <a:t>CPU</a:t>
            </a:r>
            <a:r>
              <a:rPr lang="zh-CN" altLang="en-US" sz="2400" b="1" dirty="0"/>
              <a:t>资源的利用率较低</a:t>
            </a:r>
          </a:p>
          <a:p>
            <a:pPr marL="0" indent="0">
              <a:buNone/>
            </a:pPr>
            <a:endParaRPr lang="zh-CN" altLang="en-US" sz="2400" b="1" dirty="0"/>
          </a:p>
        </p:txBody>
      </p:sp>
    </p:spTree>
    <p:extLst>
      <p:ext uri="{BB962C8B-B14F-4D97-AF65-F5344CB8AC3E}">
        <p14:creationId xmlns:p14="http://schemas.microsoft.com/office/powerpoint/2010/main" val="379804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先来先服务调度算法举例</a:t>
            </a:r>
          </a:p>
        </p:txBody>
      </p:sp>
      <p:sp>
        <p:nvSpPr>
          <p:cNvPr id="3" name="内容占位符 2"/>
          <p:cNvSpPr>
            <a:spLocks noGrp="1"/>
          </p:cNvSpPr>
          <p:nvPr>
            <p:ph idx="1"/>
          </p:nvPr>
        </p:nvSpPr>
        <p:spPr>
          <a:xfrm>
            <a:off x="683568" y="1412776"/>
            <a:ext cx="6275040" cy="1344149"/>
          </a:xfrm>
        </p:spPr>
        <p:txBody>
          <a:bodyPr>
            <a:noAutofit/>
          </a:bodyPr>
          <a:lstStyle/>
          <a:p>
            <a:pPr marL="0" indent="0">
              <a:spcBef>
                <a:spcPts val="0"/>
              </a:spcBef>
              <a:buNone/>
            </a:pPr>
            <a:r>
              <a:rPr lang="zh-CN" altLang="en-US" sz="2400" dirty="0" smtClean="0"/>
              <a:t>例子：</a:t>
            </a:r>
            <a:endParaRPr lang="zh-CN" altLang="en-US" sz="2400" dirty="0"/>
          </a:p>
          <a:p>
            <a:pPr>
              <a:spcBef>
                <a:spcPts val="0"/>
              </a:spcBef>
            </a:pPr>
            <a:r>
              <a:rPr lang="zh-CN" altLang="en-US" sz="2400" dirty="0" smtClean="0"/>
              <a:t>三个进程按顺序就绪：</a:t>
            </a:r>
            <a:r>
              <a:rPr lang="en-US" altLang="zh-CN" sz="2400" dirty="0" smtClean="0"/>
              <a:t>P1</a:t>
            </a:r>
            <a:r>
              <a:rPr lang="zh-CN" altLang="en-US" sz="2400" dirty="0" smtClean="0"/>
              <a:t>、</a:t>
            </a:r>
            <a:r>
              <a:rPr lang="en-US" altLang="zh-CN" sz="2400" dirty="0" smtClean="0"/>
              <a:t>P2</a:t>
            </a:r>
            <a:r>
              <a:rPr lang="zh-CN" altLang="en-US" sz="2400" dirty="0" smtClean="0"/>
              <a:t>、</a:t>
            </a:r>
            <a:r>
              <a:rPr lang="en-US" altLang="zh-CN" sz="2400" dirty="0" smtClean="0"/>
              <a:t>P3</a:t>
            </a:r>
          </a:p>
          <a:p>
            <a:pPr marL="0" indent="0">
              <a:spcBef>
                <a:spcPts val="0"/>
              </a:spcBef>
              <a:buNone/>
            </a:pPr>
            <a:r>
              <a:rPr lang="zh-CN" altLang="en-US" sz="2400" dirty="0" smtClean="0"/>
              <a:t>    进程</a:t>
            </a:r>
            <a:r>
              <a:rPr lang="en-US" altLang="zh-CN" sz="2400" dirty="0"/>
              <a:t>P1 </a:t>
            </a:r>
            <a:r>
              <a:rPr lang="zh-CN" altLang="en-US" sz="2400" dirty="0"/>
              <a:t>执行需要</a:t>
            </a:r>
            <a:r>
              <a:rPr lang="en-US" altLang="zh-CN" sz="2400" dirty="0"/>
              <a:t>24s</a:t>
            </a:r>
            <a:r>
              <a:rPr lang="zh-CN" altLang="en-US" sz="2400" dirty="0" smtClean="0"/>
              <a:t>，</a:t>
            </a:r>
            <a:r>
              <a:rPr lang="en-US" altLang="zh-CN" sz="2400" dirty="0" smtClean="0"/>
              <a:t>P2</a:t>
            </a:r>
            <a:r>
              <a:rPr lang="zh-CN" altLang="en-US" sz="2400" dirty="0"/>
              <a:t>和</a:t>
            </a:r>
            <a:r>
              <a:rPr lang="en-US" altLang="zh-CN" sz="2400" dirty="0" smtClean="0"/>
              <a:t>P3</a:t>
            </a:r>
            <a:r>
              <a:rPr lang="zh-CN" altLang="en-US" sz="2400" dirty="0" smtClean="0"/>
              <a:t>各需要</a:t>
            </a:r>
            <a:r>
              <a:rPr lang="en-US" altLang="zh-CN" sz="2400" dirty="0"/>
              <a:t>3s</a:t>
            </a:r>
          </a:p>
          <a:p>
            <a:pPr marL="0" indent="0">
              <a:spcBef>
                <a:spcPts val="0"/>
              </a:spcBef>
              <a:buNone/>
            </a:pPr>
            <a:endParaRPr lang="en-US" altLang="zh-CN" sz="2400" dirty="0" smtClean="0"/>
          </a:p>
        </p:txBody>
      </p:sp>
      <p:sp>
        <p:nvSpPr>
          <p:cNvPr id="4" name="矩形 3"/>
          <p:cNvSpPr/>
          <p:nvPr/>
        </p:nvSpPr>
        <p:spPr>
          <a:xfrm>
            <a:off x="1261465" y="3510250"/>
            <a:ext cx="2828657" cy="398804"/>
          </a:xfrm>
          <a:prstGeom prst="rect">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rgbClr val="C00000"/>
                </a:solidFill>
              </a:rPr>
              <a:t>P1</a:t>
            </a:r>
            <a:endParaRPr lang="zh-CN" altLang="en-US" sz="1600" b="1" dirty="0">
              <a:solidFill>
                <a:srgbClr val="C00000"/>
              </a:solidFill>
            </a:endParaRPr>
          </a:p>
        </p:txBody>
      </p:sp>
      <p:sp>
        <p:nvSpPr>
          <p:cNvPr id="5" name="矩形 4"/>
          <p:cNvSpPr/>
          <p:nvPr/>
        </p:nvSpPr>
        <p:spPr>
          <a:xfrm>
            <a:off x="4090121" y="3510249"/>
            <a:ext cx="888763" cy="398804"/>
          </a:xfrm>
          <a:prstGeom prst="rect">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rgbClr val="C00000"/>
                </a:solidFill>
              </a:rPr>
              <a:t>P2</a:t>
            </a:r>
            <a:endParaRPr lang="zh-CN" altLang="en-US" sz="1600" b="1" dirty="0">
              <a:solidFill>
                <a:srgbClr val="C00000"/>
              </a:solidFill>
            </a:endParaRPr>
          </a:p>
        </p:txBody>
      </p:sp>
      <p:sp>
        <p:nvSpPr>
          <p:cNvPr id="6" name="矩形 5"/>
          <p:cNvSpPr/>
          <p:nvPr/>
        </p:nvSpPr>
        <p:spPr>
          <a:xfrm>
            <a:off x="4978883" y="3510247"/>
            <a:ext cx="922946" cy="398804"/>
          </a:xfrm>
          <a:prstGeom prst="rect">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rgbClr val="C00000"/>
                </a:solidFill>
              </a:rPr>
              <a:t>P3</a:t>
            </a:r>
            <a:endParaRPr lang="zh-CN" altLang="en-US" sz="1600" b="1" dirty="0">
              <a:solidFill>
                <a:srgbClr val="C00000"/>
              </a:solidFill>
            </a:endParaRPr>
          </a:p>
        </p:txBody>
      </p:sp>
      <p:sp>
        <p:nvSpPr>
          <p:cNvPr id="7" name="内容占位符 2"/>
          <p:cNvSpPr txBox="1">
            <a:spLocks/>
          </p:cNvSpPr>
          <p:nvPr/>
        </p:nvSpPr>
        <p:spPr>
          <a:xfrm>
            <a:off x="1393304" y="2852936"/>
            <a:ext cx="6275040" cy="576064"/>
          </a:xfrm>
          <a:prstGeom prst="rect">
            <a:avLst/>
          </a:prstGeom>
        </p:spPr>
        <p:txBody>
          <a:bodyPr vert="horz">
            <a:normAutofit/>
          </a:bodyPr>
          <a:lstStyle>
            <a:lvl1pPr marL="274320" indent="-274320" algn="l" rtl="0" eaLnBrk="1" latinLnBrk="0" hangingPunct="1">
              <a:spcBef>
                <a:spcPts val="600"/>
              </a:spcBef>
              <a:buClr>
                <a:schemeClr val="tx2"/>
              </a:buClr>
              <a:buSzPct val="73000"/>
              <a:buFont typeface="Wingdings 2"/>
              <a:buChar char=""/>
              <a:defRPr kumimoji="0" sz="2600" b="1" kern="1200" baseline="0">
                <a:solidFill>
                  <a:schemeClr val="tx1"/>
                </a:solidFill>
                <a:latin typeface="Calibri" pitchFamily="34" charset="0"/>
                <a:ea typeface="新宋体" pitchFamily="49" charset="-122"/>
                <a:cs typeface="Calibri" pitchFamily="34" charset="0"/>
              </a:defRPr>
            </a:lvl1pPr>
            <a:lvl2pPr marL="521208" indent="-228600" algn="l" rtl="0" eaLnBrk="1" latinLnBrk="0" hangingPunct="1">
              <a:spcBef>
                <a:spcPts val="500"/>
              </a:spcBef>
              <a:buClr>
                <a:schemeClr val="accent5">
                  <a:lumMod val="75000"/>
                </a:schemeClr>
              </a:buClr>
              <a:buSzPct val="85000"/>
              <a:buFont typeface="Wingdings 2"/>
              <a:buChar char=""/>
              <a:defRPr kumimoji="0" sz="2300" b="1" kern="1200">
                <a:solidFill>
                  <a:schemeClr val="tx1"/>
                </a:solidFill>
                <a:latin typeface="Calibri" pitchFamily="34" charset="0"/>
                <a:ea typeface="新宋体" pitchFamily="49" charset="-122"/>
                <a:cs typeface="Calibri" pitchFamily="34" charset="0"/>
              </a:defRPr>
            </a:lvl2pPr>
            <a:lvl3pPr marL="758952" indent="-228600" algn="l" rtl="0" eaLnBrk="1" latinLnBrk="0" hangingPunct="1">
              <a:spcBef>
                <a:spcPts val="400"/>
              </a:spcBef>
              <a:buClr>
                <a:schemeClr val="accent5">
                  <a:lumMod val="75000"/>
                </a:schemeClr>
              </a:buClr>
              <a:buSzPct val="75000"/>
              <a:buFont typeface="Wingdings"/>
              <a:buChar char=""/>
              <a:defRPr kumimoji="0" sz="2000" b="1" kern="1200">
                <a:solidFill>
                  <a:schemeClr val="tx1"/>
                </a:solidFill>
                <a:latin typeface="Calibri" pitchFamily="34" charset="0"/>
                <a:ea typeface="新宋体" pitchFamily="49" charset="-122"/>
                <a:cs typeface="Calibri" pitchFamily="34" charset="0"/>
              </a:defRPr>
            </a:lvl3pPr>
            <a:lvl4pPr marL="1005840" indent="-228600" algn="l" rtl="0" eaLnBrk="1" latinLnBrk="0" hangingPunct="1">
              <a:spcBef>
                <a:spcPct val="20000"/>
              </a:spcBef>
              <a:buClr>
                <a:schemeClr val="accent5">
                  <a:lumMod val="75000"/>
                </a:schemeClr>
              </a:buClr>
              <a:buSzPct val="80000"/>
              <a:buFont typeface="Wingdings" pitchFamily="2" charset="2"/>
              <a:buChar char="Ø"/>
              <a:defRPr kumimoji="0" sz="2000" b="1" kern="1200">
                <a:solidFill>
                  <a:schemeClr val="tx1"/>
                </a:solidFill>
                <a:latin typeface="Calibri" pitchFamily="34" charset="0"/>
                <a:ea typeface="新宋体" pitchFamily="49" charset="-122"/>
                <a:cs typeface="Calibri" pitchFamily="34" charset="0"/>
              </a:defRPr>
            </a:lvl4pPr>
            <a:lvl5pPr marL="1280160" indent="-228600" algn="l" rtl="0" eaLnBrk="1" latinLnBrk="0" hangingPunct="1">
              <a:spcBef>
                <a:spcPts val="400"/>
              </a:spcBef>
              <a:buClr>
                <a:schemeClr val="accent5">
                  <a:lumMod val="75000"/>
                </a:schemeClr>
              </a:buClr>
              <a:buSzPct val="75000"/>
              <a:buFont typeface="Wingdings"/>
              <a:buChar char=""/>
              <a:defRPr kumimoji="0" sz="1800" b="1" kern="1200">
                <a:solidFill>
                  <a:schemeClr val="tx1"/>
                </a:solidFill>
                <a:latin typeface="Calibri" pitchFamily="34" charset="0"/>
                <a:ea typeface="新宋体" pitchFamily="49" charset="-122"/>
                <a:cs typeface="Calibri" pitchFamily="34" charset="0"/>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r>
              <a:rPr lang="zh-CN" altLang="en-US" sz="2400" dirty="0" smtClean="0"/>
              <a:t>采用</a:t>
            </a:r>
            <a:r>
              <a:rPr lang="en-US" altLang="zh-CN" sz="2400" dirty="0" smtClean="0"/>
              <a:t>FCFS</a:t>
            </a:r>
            <a:r>
              <a:rPr lang="zh-CN" altLang="en-US" sz="2400" dirty="0" smtClean="0"/>
              <a:t>调度算法：</a:t>
            </a:r>
            <a:endParaRPr lang="en-US" altLang="zh-CN" sz="2400" dirty="0" smtClean="0"/>
          </a:p>
          <a:p>
            <a:pPr marL="0" indent="0">
              <a:buFont typeface="Wingdings 2"/>
              <a:buNone/>
            </a:pPr>
            <a:endParaRPr lang="en-US" altLang="zh-CN" sz="2400" dirty="0" smtClean="0"/>
          </a:p>
        </p:txBody>
      </p:sp>
      <p:sp>
        <p:nvSpPr>
          <p:cNvPr id="8" name="矩形 7"/>
          <p:cNvSpPr/>
          <p:nvPr/>
        </p:nvSpPr>
        <p:spPr>
          <a:xfrm>
            <a:off x="1115616" y="3909054"/>
            <a:ext cx="5042392" cy="307777"/>
          </a:xfrm>
          <a:prstGeom prst="rect">
            <a:avLst/>
          </a:prstGeom>
        </p:spPr>
        <p:txBody>
          <a:bodyPr wrap="square">
            <a:spAutoFit/>
          </a:bodyPr>
          <a:lstStyle/>
          <a:p>
            <a:r>
              <a:rPr lang="en-US" altLang="zh-CN" sz="1400" b="1" dirty="0"/>
              <a:t>0		</a:t>
            </a:r>
            <a:r>
              <a:rPr lang="en-US" altLang="zh-CN" sz="1400" b="1" dirty="0" smtClean="0"/>
              <a:t>                   24              27             30</a:t>
            </a:r>
            <a:endParaRPr lang="zh-CN" altLang="en-US" sz="1400" b="1" dirty="0"/>
          </a:p>
        </p:txBody>
      </p:sp>
      <p:sp>
        <p:nvSpPr>
          <p:cNvPr id="9" name="横卷形 8"/>
          <p:cNvSpPr/>
          <p:nvPr/>
        </p:nvSpPr>
        <p:spPr>
          <a:xfrm>
            <a:off x="683568" y="4341101"/>
            <a:ext cx="7344816" cy="2400267"/>
          </a:xfrm>
          <a:prstGeom prst="horizontalScroll">
            <a:avLst/>
          </a:prstGeom>
          <a:solidFill>
            <a:schemeClr val="bg2">
              <a:lumMod val="20000"/>
              <a:lumOff val="8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b="1" dirty="0" smtClean="0">
                <a:solidFill>
                  <a:srgbClr val="0000CC"/>
                </a:solidFill>
                <a:latin typeface="Calibri" panose="020F0502020204030204" pitchFamily="34" charset="0"/>
                <a:ea typeface="华文楷体" panose="02010600040101010101" pitchFamily="2" charset="-122"/>
              </a:rPr>
              <a:t>吞吐量：</a:t>
            </a:r>
            <a:r>
              <a:rPr lang="en-US" altLang="zh-CN" sz="2400" b="1" dirty="0" smtClean="0">
                <a:solidFill>
                  <a:srgbClr val="0000CC"/>
                </a:solidFill>
                <a:latin typeface="Calibri" panose="020F0502020204030204" pitchFamily="34" charset="0"/>
                <a:ea typeface="华文楷体" panose="02010600040101010101" pitchFamily="2" charset="-122"/>
              </a:rPr>
              <a:t>3 jobs/ 30s = 0.1 jobs/s</a:t>
            </a:r>
          </a:p>
          <a:p>
            <a:endParaRPr lang="en-US" altLang="zh-CN" sz="2400" b="1" dirty="0" smtClean="0">
              <a:solidFill>
                <a:srgbClr val="0000CC"/>
              </a:solidFill>
              <a:latin typeface="Calibri" panose="020F0502020204030204" pitchFamily="34" charset="0"/>
              <a:ea typeface="华文楷体" panose="02010600040101010101" pitchFamily="2" charset="-122"/>
            </a:endParaRPr>
          </a:p>
          <a:p>
            <a:r>
              <a:rPr lang="zh-CN" altLang="en-US" sz="2400" b="1" dirty="0" smtClean="0">
                <a:solidFill>
                  <a:srgbClr val="0000CC"/>
                </a:solidFill>
                <a:latin typeface="Calibri" panose="020F0502020204030204" pitchFamily="34" charset="0"/>
                <a:ea typeface="华文楷体" panose="02010600040101010101" pitchFamily="2" charset="-122"/>
              </a:rPr>
              <a:t>周转时间</a:t>
            </a:r>
            <a:r>
              <a:rPr lang="en-US" altLang="zh-CN" sz="2400" b="1" dirty="0" smtClean="0">
                <a:solidFill>
                  <a:srgbClr val="0000CC"/>
                </a:solidFill>
                <a:latin typeface="Calibri" panose="020F0502020204030204" pitchFamily="34" charset="0"/>
                <a:ea typeface="华文楷体" panose="02010600040101010101" pitchFamily="2" charset="-122"/>
              </a:rPr>
              <a:t>TT</a:t>
            </a:r>
            <a:r>
              <a:rPr lang="zh-CN" altLang="en-US" sz="2400" b="1" dirty="0" smtClean="0">
                <a:solidFill>
                  <a:srgbClr val="0000CC"/>
                </a:solidFill>
                <a:latin typeface="Calibri" panose="020F0502020204030204" pitchFamily="34" charset="0"/>
                <a:ea typeface="华文楷体" panose="02010600040101010101" pitchFamily="2" charset="-122"/>
              </a:rPr>
              <a:t>：</a:t>
            </a:r>
            <a:r>
              <a:rPr lang="en-US" altLang="zh-CN" sz="2400" b="1" dirty="0" smtClean="0">
                <a:solidFill>
                  <a:srgbClr val="0000CC"/>
                </a:solidFill>
                <a:latin typeface="Calibri" panose="020F0502020204030204" pitchFamily="34" charset="0"/>
                <a:ea typeface="华文楷体" panose="02010600040101010101" pitchFamily="2" charset="-122"/>
              </a:rPr>
              <a:t>P1:24</a:t>
            </a:r>
            <a:r>
              <a:rPr lang="zh-CN" altLang="en-US" sz="2400" b="1" dirty="0" smtClean="0">
                <a:solidFill>
                  <a:srgbClr val="0000CC"/>
                </a:solidFill>
                <a:latin typeface="Calibri" panose="020F0502020204030204" pitchFamily="34" charset="0"/>
                <a:ea typeface="华文楷体" panose="02010600040101010101" pitchFamily="2" charset="-122"/>
              </a:rPr>
              <a:t>；</a:t>
            </a:r>
            <a:r>
              <a:rPr lang="en-US" altLang="zh-CN" sz="2400" b="1" dirty="0" smtClean="0">
                <a:solidFill>
                  <a:srgbClr val="0000CC"/>
                </a:solidFill>
                <a:latin typeface="Calibri" panose="020F0502020204030204" pitchFamily="34" charset="0"/>
                <a:ea typeface="华文楷体" panose="02010600040101010101" pitchFamily="2" charset="-122"/>
              </a:rPr>
              <a:t>P2:27</a:t>
            </a:r>
            <a:r>
              <a:rPr lang="zh-CN" altLang="en-US" sz="2400" b="1" dirty="0" smtClean="0">
                <a:solidFill>
                  <a:srgbClr val="0000CC"/>
                </a:solidFill>
                <a:latin typeface="Calibri" panose="020F0502020204030204" pitchFamily="34" charset="0"/>
                <a:ea typeface="华文楷体" panose="02010600040101010101" pitchFamily="2" charset="-122"/>
              </a:rPr>
              <a:t>；</a:t>
            </a:r>
            <a:r>
              <a:rPr lang="en-US" altLang="zh-CN" sz="2400" b="1" dirty="0" smtClean="0">
                <a:solidFill>
                  <a:srgbClr val="0000CC"/>
                </a:solidFill>
                <a:latin typeface="Calibri" panose="020F0502020204030204" pitchFamily="34" charset="0"/>
                <a:ea typeface="华文楷体" panose="02010600040101010101" pitchFamily="2" charset="-122"/>
              </a:rPr>
              <a:t>P3:30</a:t>
            </a:r>
          </a:p>
          <a:p>
            <a:r>
              <a:rPr lang="en-US" altLang="zh-CN" sz="2400" b="1" dirty="0">
                <a:solidFill>
                  <a:srgbClr val="0000CC"/>
                </a:solidFill>
                <a:latin typeface="Calibri" panose="020F0502020204030204" pitchFamily="34" charset="0"/>
                <a:ea typeface="华文楷体" panose="02010600040101010101" pitchFamily="2" charset="-122"/>
              </a:rPr>
              <a:t> </a:t>
            </a:r>
            <a:r>
              <a:rPr lang="en-US" altLang="zh-CN" sz="2400" b="1" dirty="0" smtClean="0">
                <a:solidFill>
                  <a:srgbClr val="0000CC"/>
                </a:solidFill>
                <a:latin typeface="Calibri" panose="020F0502020204030204" pitchFamily="34" charset="0"/>
                <a:ea typeface="华文楷体" panose="02010600040101010101" pitchFamily="2" charset="-122"/>
              </a:rPr>
              <a:t>       </a:t>
            </a:r>
            <a:r>
              <a:rPr lang="zh-CN" altLang="en-US" sz="2400" b="1" dirty="0" smtClean="0">
                <a:solidFill>
                  <a:srgbClr val="0000CC"/>
                </a:solidFill>
                <a:latin typeface="Calibri" panose="020F0502020204030204" pitchFamily="34" charset="0"/>
                <a:ea typeface="华文楷体" panose="02010600040101010101" pitchFamily="2" charset="-122"/>
              </a:rPr>
              <a:t>平均周转时间：</a:t>
            </a:r>
            <a:r>
              <a:rPr lang="en-US" altLang="zh-CN" sz="2400" b="1" dirty="0" smtClean="0">
                <a:solidFill>
                  <a:srgbClr val="0000CC"/>
                </a:solidFill>
                <a:latin typeface="Calibri" panose="020F0502020204030204" pitchFamily="34" charset="0"/>
                <a:ea typeface="华文楷体" panose="02010600040101010101" pitchFamily="2" charset="-122"/>
              </a:rPr>
              <a:t>27s</a:t>
            </a:r>
            <a:endParaRPr lang="zh-CN" altLang="en-US" sz="2400" b="1" dirty="0">
              <a:solidFill>
                <a:srgbClr val="0000CC"/>
              </a:solidFill>
              <a:latin typeface="Calibri" panose="020F0502020204030204" pitchFamily="34" charset="0"/>
              <a:ea typeface="华文楷体" panose="02010600040101010101" pitchFamily="2" charset="-122"/>
            </a:endParaRPr>
          </a:p>
        </p:txBody>
      </p:sp>
    </p:spTree>
    <p:extLst>
      <p:ext uri="{BB962C8B-B14F-4D97-AF65-F5344CB8AC3E}">
        <p14:creationId xmlns:p14="http://schemas.microsoft.com/office/powerpoint/2010/main" val="129383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heel(1)">
                                      <p:cBhvr>
                                        <p:cTn id="17" dur="1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outVertical)">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讨论</a:t>
            </a:r>
            <a:endParaRPr lang="zh-CN" altLang="en-US" dirty="0"/>
          </a:p>
        </p:txBody>
      </p:sp>
      <p:sp>
        <p:nvSpPr>
          <p:cNvPr id="3" name="内容占位符 2"/>
          <p:cNvSpPr>
            <a:spLocks noGrp="1"/>
          </p:cNvSpPr>
          <p:nvPr>
            <p:ph idx="1"/>
          </p:nvPr>
        </p:nvSpPr>
        <p:spPr>
          <a:xfrm>
            <a:off x="755576" y="1412776"/>
            <a:ext cx="6275040" cy="1344149"/>
          </a:xfrm>
          <a:noFill/>
        </p:spPr>
        <p:txBody>
          <a:bodyPr>
            <a:noAutofit/>
          </a:bodyPr>
          <a:lstStyle/>
          <a:p>
            <a:pPr marL="0" indent="0">
              <a:spcBef>
                <a:spcPts val="0"/>
              </a:spcBef>
              <a:buNone/>
            </a:pPr>
            <a:r>
              <a:rPr lang="zh-CN" altLang="en-US" sz="2400" dirty="0"/>
              <a:t>例子：</a:t>
            </a:r>
          </a:p>
          <a:p>
            <a:pPr>
              <a:spcBef>
                <a:spcPts val="0"/>
              </a:spcBef>
            </a:pPr>
            <a:r>
              <a:rPr lang="zh-CN" altLang="en-US" sz="2400" dirty="0"/>
              <a:t>三个</a:t>
            </a:r>
            <a:r>
              <a:rPr lang="zh-CN" altLang="en-US" sz="2400" dirty="0" smtClean="0"/>
              <a:t>进程</a:t>
            </a:r>
            <a:r>
              <a:rPr lang="zh-CN" altLang="en-US" sz="2400" dirty="0"/>
              <a:t>按顺序</a:t>
            </a:r>
            <a:r>
              <a:rPr lang="zh-CN" altLang="en-US" sz="2400" dirty="0" smtClean="0"/>
              <a:t>就绪</a:t>
            </a:r>
            <a:r>
              <a:rPr lang="zh-CN" altLang="en-US" sz="2400" dirty="0"/>
              <a:t>：</a:t>
            </a:r>
            <a:r>
              <a:rPr lang="en-US" altLang="zh-CN" sz="2400" dirty="0"/>
              <a:t>P1</a:t>
            </a:r>
            <a:r>
              <a:rPr lang="zh-CN" altLang="en-US" sz="2400" dirty="0"/>
              <a:t>、</a:t>
            </a:r>
            <a:r>
              <a:rPr lang="en-US" altLang="zh-CN" sz="2400" dirty="0"/>
              <a:t>P2</a:t>
            </a:r>
            <a:r>
              <a:rPr lang="zh-CN" altLang="en-US" sz="2400" dirty="0"/>
              <a:t>、</a:t>
            </a:r>
            <a:r>
              <a:rPr lang="en-US" altLang="zh-CN" sz="2400" dirty="0"/>
              <a:t>P3</a:t>
            </a:r>
          </a:p>
          <a:p>
            <a:pPr marL="0" indent="0">
              <a:spcBef>
                <a:spcPts val="0"/>
              </a:spcBef>
              <a:buNone/>
            </a:pPr>
            <a:r>
              <a:rPr lang="zh-CN" altLang="en-US" sz="2400" dirty="0"/>
              <a:t>    </a:t>
            </a:r>
            <a:r>
              <a:rPr lang="zh-CN" altLang="en-US" sz="2400" dirty="0" smtClean="0"/>
              <a:t>进程</a:t>
            </a:r>
            <a:r>
              <a:rPr lang="en-US" altLang="zh-CN" sz="2400" dirty="0"/>
              <a:t>P1 </a:t>
            </a:r>
            <a:r>
              <a:rPr lang="zh-CN" altLang="en-US" sz="2400" dirty="0"/>
              <a:t>执行需要</a:t>
            </a:r>
            <a:r>
              <a:rPr lang="en-US" altLang="zh-CN" sz="2400" dirty="0"/>
              <a:t>24s</a:t>
            </a:r>
            <a:r>
              <a:rPr lang="zh-CN" altLang="en-US" sz="2400" dirty="0"/>
              <a:t>，</a:t>
            </a:r>
            <a:r>
              <a:rPr lang="en-US" altLang="zh-CN" sz="2400" dirty="0"/>
              <a:t>P2</a:t>
            </a:r>
            <a:r>
              <a:rPr lang="zh-CN" altLang="en-US" sz="2400" dirty="0"/>
              <a:t>和</a:t>
            </a:r>
            <a:r>
              <a:rPr lang="en-US" altLang="zh-CN" sz="2400" dirty="0" smtClean="0"/>
              <a:t>P3</a:t>
            </a:r>
            <a:r>
              <a:rPr lang="zh-CN" altLang="en-US" sz="2400" dirty="0" smtClean="0"/>
              <a:t>各需要</a:t>
            </a:r>
            <a:r>
              <a:rPr lang="en-US" altLang="zh-CN" sz="2400" dirty="0" smtClean="0"/>
              <a:t>3s</a:t>
            </a:r>
            <a:endParaRPr lang="en-US" altLang="zh-CN" sz="2400" dirty="0"/>
          </a:p>
        </p:txBody>
      </p:sp>
      <p:sp>
        <p:nvSpPr>
          <p:cNvPr id="4" name="矩形 3"/>
          <p:cNvSpPr/>
          <p:nvPr/>
        </p:nvSpPr>
        <p:spPr>
          <a:xfrm>
            <a:off x="3729758" y="3510250"/>
            <a:ext cx="2828657" cy="398804"/>
          </a:xfrm>
          <a:prstGeom prst="rect">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rgbClr val="C00000"/>
                </a:solidFill>
              </a:rPr>
              <a:t>P1</a:t>
            </a:r>
            <a:endParaRPr lang="zh-CN" altLang="en-US" sz="1600" b="1" dirty="0">
              <a:solidFill>
                <a:srgbClr val="C00000"/>
              </a:solidFill>
            </a:endParaRPr>
          </a:p>
        </p:txBody>
      </p:sp>
      <p:sp>
        <p:nvSpPr>
          <p:cNvPr id="5" name="矩形 4"/>
          <p:cNvSpPr/>
          <p:nvPr/>
        </p:nvSpPr>
        <p:spPr>
          <a:xfrm>
            <a:off x="1918049" y="3510249"/>
            <a:ext cx="888763" cy="398804"/>
          </a:xfrm>
          <a:prstGeom prst="rect">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rgbClr val="C00000"/>
                </a:solidFill>
              </a:rPr>
              <a:t>P2</a:t>
            </a:r>
            <a:endParaRPr lang="zh-CN" altLang="en-US" sz="1600" b="1" dirty="0">
              <a:solidFill>
                <a:srgbClr val="C00000"/>
              </a:solidFill>
            </a:endParaRPr>
          </a:p>
        </p:txBody>
      </p:sp>
      <p:sp>
        <p:nvSpPr>
          <p:cNvPr id="6" name="矩形 5"/>
          <p:cNvSpPr/>
          <p:nvPr/>
        </p:nvSpPr>
        <p:spPr>
          <a:xfrm>
            <a:off x="2806811" y="3510247"/>
            <a:ext cx="922946" cy="398804"/>
          </a:xfrm>
          <a:prstGeom prst="rect">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rgbClr val="C00000"/>
                </a:solidFill>
              </a:rPr>
              <a:t>P3</a:t>
            </a:r>
            <a:endParaRPr lang="zh-CN" altLang="en-US" sz="1600" b="1" dirty="0">
              <a:solidFill>
                <a:srgbClr val="C00000"/>
              </a:solidFill>
            </a:endParaRPr>
          </a:p>
        </p:txBody>
      </p:sp>
      <p:sp>
        <p:nvSpPr>
          <p:cNvPr id="7" name="内容占位符 2"/>
          <p:cNvSpPr txBox="1">
            <a:spLocks/>
          </p:cNvSpPr>
          <p:nvPr/>
        </p:nvSpPr>
        <p:spPr>
          <a:xfrm>
            <a:off x="1413992" y="2972949"/>
            <a:ext cx="6275040" cy="672075"/>
          </a:xfrm>
          <a:prstGeom prst="rect">
            <a:avLst/>
          </a:prstGeom>
        </p:spPr>
        <p:txBody>
          <a:bodyPr vert="horz">
            <a:normAutofit/>
          </a:bodyPr>
          <a:lstStyle>
            <a:lvl1pPr marL="274320" indent="-274320" algn="l" rtl="0" eaLnBrk="1" latinLnBrk="0" hangingPunct="1">
              <a:spcBef>
                <a:spcPts val="600"/>
              </a:spcBef>
              <a:buClr>
                <a:schemeClr val="tx2"/>
              </a:buClr>
              <a:buSzPct val="73000"/>
              <a:buFont typeface="Wingdings 2"/>
              <a:buChar char=""/>
              <a:defRPr kumimoji="0" sz="2600" b="1" kern="1200" baseline="0">
                <a:solidFill>
                  <a:schemeClr val="tx1"/>
                </a:solidFill>
                <a:latin typeface="Calibri" pitchFamily="34" charset="0"/>
                <a:ea typeface="新宋体" pitchFamily="49" charset="-122"/>
                <a:cs typeface="Calibri" pitchFamily="34" charset="0"/>
              </a:defRPr>
            </a:lvl1pPr>
            <a:lvl2pPr marL="521208" indent="-228600" algn="l" rtl="0" eaLnBrk="1" latinLnBrk="0" hangingPunct="1">
              <a:spcBef>
                <a:spcPts val="500"/>
              </a:spcBef>
              <a:buClr>
                <a:schemeClr val="accent5">
                  <a:lumMod val="75000"/>
                </a:schemeClr>
              </a:buClr>
              <a:buSzPct val="85000"/>
              <a:buFont typeface="Wingdings 2"/>
              <a:buChar char=""/>
              <a:defRPr kumimoji="0" sz="2300" b="1" kern="1200">
                <a:solidFill>
                  <a:schemeClr val="tx1"/>
                </a:solidFill>
                <a:latin typeface="Calibri" pitchFamily="34" charset="0"/>
                <a:ea typeface="新宋体" pitchFamily="49" charset="-122"/>
                <a:cs typeface="Calibri" pitchFamily="34" charset="0"/>
              </a:defRPr>
            </a:lvl2pPr>
            <a:lvl3pPr marL="758952" indent="-228600" algn="l" rtl="0" eaLnBrk="1" latinLnBrk="0" hangingPunct="1">
              <a:spcBef>
                <a:spcPts val="400"/>
              </a:spcBef>
              <a:buClr>
                <a:schemeClr val="accent5">
                  <a:lumMod val="75000"/>
                </a:schemeClr>
              </a:buClr>
              <a:buSzPct val="75000"/>
              <a:buFont typeface="Wingdings"/>
              <a:buChar char=""/>
              <a:defRPr kumimoji="0" sz="2000" b="1" kern="1200">
                <a:solidFill>
                  <a:schemeClr val="tx1"/>
                </a:solidFill>
                <a:latin typeface="Calibri" pitchFamily="34" charset="0"/>
                <a:ea typeface="新宋体" pitchFamily="49" charset="-122"/>
                <a:cs typeface="Calibri" pitchFamily="34" charset="0"/>
              </a:defRPr>
            </a:lvl3pPr>
            <a:lvl4pPr marL="1005840" indent="-228600" algn="l" rtl="0" eaLnBrk="1" latinLnBrk="0" hangingPunct="1">
              <a:spcBef>
                <a:spcPct val="20000"/>
              </a:spcBef>
              <a:buClr>
                <a:schemeClr val="accent5">
                  <a:lumMod val="75000"/>
                </a:schemeClr>
              </a:buClr>
              <a:buSzPct val="80000"/>
              <a:buFont typeface="Wingdings" pitchFamily="2" charset="2"/>
              <a:buChar char="Ø"/>
              <a:defRPr kumimoji="0" sz="2000" b="1" kern="1200">
                <a:solidFill>
                  <a:schemeClr val="tx1"/>
                </a:solidFill>
                <a:latin typeface="Calibri" pitchFamily="34" charset="0"/>
                <a:ea typeface="新宋体" pitchFamily="49" charset="-122"/>
                <a:cs typeface="Calibri" pitchFamily="34" charset="0"/>
              </a:defRPr>
            </a:lvl4pPr>
            <a:lvl5pPr marL="1280160" indent="-228600" algn="l" rtl="0" eaLnBrk="1" latinLnBrk="0" hangingPunct="1">
              <a:spcBef>
                <a:spcPts val="400"/>
              </a:spcBef>
              <a:buClr>
                <a:schemeClr val="accent5">
                  <a:lumMod val="75000"/>
                </a:schemeClr>
              </a:buClr>
              <a:buSzPct val="75000"/>
              <a:buFont typeface="Wingdings"/>
              <a:buChar char=""/>
              <a:defRPr kumimoji="0" sz="1800" b="1" kern="1200">
                <a:solidFill>
                  <a:schemeClr val="tx1"/>
                </a:solidFill>
                <a:latin typeface="Calibri" pitchFamily="34" charset="0"/>
                <a:ea typeface="新宋体" pitchFamily="49" charset="-122"/>
                <a:cs typeface="Calibri" pitchFamily="34" charset="0"/>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r>
              <a:rPr lang="zh-CN" altLang="en-US" sz="2400" dirty="0" smtClean="0"/>
              <a:t>改变调度顺序：</a:t>
            </a:r>
            <a:r>
              <a:rPr lang="en-US" altLang="zh-CN" sz="2400" dirty="0" smtClean="0"/>
              <a:t>P2 </a:t>
            </a:r>
            <a:r>
              <a:rPr lang="zh-CN" altLang="en-US" sz="2400" dirty="0" smtClean="0"/>
              <a:t>、</a:t>
            </a:r>
            <a:r>
              <a:rPr lang="en-US" altLang="zh-CN" sz="2400" dirty="0" smtClean="0"/>
              <a:t>P3</a:t>
            </a:r>
            <a:r>
              <a:rPr lang="zh-CN" altLang="en-US" sz="2400" dirty="0" smtClean="0"/>
              <a:t>、</a:t>
            </a:r>
            <a:r>
              <a:rPr lang="en-US" altLang="zh-CN" sz="2400" dirty="0" smtClean="0"/>
              <a:t>P1</a:t>
            </a:r>
          </a:p>
          <a:p>
            <a:pPr marL="0" indent="0">
              <a:buFont typeface="Wingdings 2"/>
              <a:buNone/>
            </a:pPr>
            <a:endParaRPr lang="en-US" altLang="zh-CN" sz="2400" dirty="0" smtClean="0"/>
          </a:p>
        </p:txBody>
      </p:sp>
      <p:sp>
        <p:nvSpPr>
          <p:cNvPr id="8" name="矩形 7"/>
          <p:cNvSpPr/>
          <p:nvPr/>
        </p:nvSpPr>
        <p:spPr>
          <a:xfrm>
            <a:off x="1772200" y="3909054"/>
            <a:ext cx="5042392" cy="307777"/>
          </a:xfrm>
          <a:prstGeom prst="rect">
            <a:avLst/>
          </a:prstGeom>
        </p:spPr>
        <p:txBody>
          <a:bodyPr wrap="square">
            <a:spAutoFit/>
          </a:bodyPr>
          <a:lstStyle/>
          <a:p>
            <a:r>
              <a:rPr lang="en-US" altLang="zh-CN" sz="1400" b="1" dirty="0"/>
              <a:t>0	</a:t>
            </a:r>
            <a:r>
              <a:rPr lang="en-US" altLang="zh-CN" sz="1400" b="1" dirty="0" smtClean="0"/>
              <a:t>3</a:t>
            </a:r>
            <a:r>
              <a:rPr lang="en-US" altLang="zh-CN" sz="1400" b="1" dirty="0"/>
              <a:t>	</a:t>
            </a:r>
            <a:r>
              <a:rPr lang="en-US" altLang="zh-CN" sz="1400" b="1" dirty="0" smtClean="0"/>
              <a:t>6                                                     30</a:t>
            </a:r>
            <a:endParaRPr lang="zh-CN" altLang="en-US" sz="1400" b="1" dirty="0"/>
          </a:p>
        </p:txBody>
      </p:sp>
      <p:sp>
        <p:nvSpPr>
          <p:cNvPr id="9" name="横卷形 8"/>
          <p:cNvSpPr/>
          <p:nvPr/>
        </p:nvSpPr>
        <p:spPr>
          <a:xfrm>
            <a:off x="992288" y="4197085"/>
            <a:ext cx="6635080" cy="2400267"/>
          </a:xfrm>
          <a:prstGeom prst="horizontalScroll">
            <a:avLst/>
          </a:prstGeom>
          <a:solidFill>
            <a:schemeClr val="bg2">
              <a:lumMod val="20000"/>
              <a:lumOff val="8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b="1" dirty="0" smtClean="0">
                <a:solidFill>
                  <a:srgbClr val="0000CC"/>
                </a:solidFill>
                <a:latin typeface="Calibri" panose="020F0502020204030204" pitchFamily="34" charset="0"/>
                <a:ea typeface="华文楷体" panose="02010600040101010101" pitchFamily="2" charset="-122"/>
              </a:rPr>
              <a:t>吞吐量：</a:t>
            </a:r>
            <a:r>
              <a:rPr lang="en-US" altLang="zh-CN" sz="2400" b="1" dirty="0" smtClean="0">
                <a:solidFill>
                  <a:srgbClr val="0000CC"/>
                </a:solidFill>
                <a:latin typeface="Calibri" panose="020F0502020204030204" pitchFamily="34" charset="0"/>
                <a:ea typeface="华文楷体" panose="02010600040101010101" pitchFamily="2" charset="-122"/>
              </a:rPr>
              <a:t>3 jobs/ 30s = 0.1 jobs/s</a:t>
            </a:r>
          </a:p>
          <a:p>
            <a:endParaRPr lang="en-US" altLang="zh-CN" sz="2400" b="1" dirty="0" smtClean="0">
              <a:solidFill>
                <a:srgbClr val="0000CC"/>
              </a:solidFill>
              <a:latin typeface="Calibri" panose="020F0502020204030204" pitchFamily="34" charset="0"/>
              <a:ea typeface="华文楷体" panose="02010600040101010101" pitchFamily="2" charset="-122"/>
            </a:endParaRPr>
          </a:p>
          <a:p>
            <a:r>
              <a:rPr lang="zh-CN" altLang="en-US" sz="2400" b="1" dirty="0" smtClean="0">
                <a:solidFill>
                  <a:srgbClr val="0000CC"/>
                </a:solidFill>
                <a:latin typeface="Calibri" panose="020F0502020204030204" pitchFamily="34" charset="0"/>
                <a:ea typeface="华文楷体" panose="02010600040101010101" pitchFamily="2" charset="-122"/>
              </a:rPr>
              <a:t>周转时间</a:t>
            </a:r>
            <a:r>
              <a:rPr lang="en-US" altLang="zh-CN" sz="2400" b="1" dirty="0" smtClean="0">
                <a:solidFill>
                  <a:srgbClr val="0000CC"/>
                </a:solidFill>
                <a:latin typeface="Calibri" panose="020F0502020204030204" pitchFamily="34" charset="0"/>
                <a:ea typeface="华文楷体" panose="02010600040101010101" pitchFamily="2" charset="-122"/>
              </a:rPr>
              <a:t>TT</a:t>
            </a:r>
            <a:r>
              <a:rPr lang="zh-CN" altLang="en-US" sz="2400" b="1" dirty="0" smtClean="0">
                <a:solidFill>
                  <a:srgbClr val="0000CC"/>
                </a:solidFill>
                <a:latin typeface="Calibri" panose="020F0502020204030204" pitchFamily="34" charset="0"/>
                <a:ea typeface="华文楷体" panose="02010600040101010101" pitchFamily="2" charset="-122"/>
              </a:rPr>
              <a:t>：</a:t>
            </a:r>
            <a:r>
              <a:rPr lang="en-US" altLang="zh-CN" sz="2400" b="1" dirty="0" smtClean="0">
                <a:solidFill>
                  <a:srgbClr val="0000CC"/>
                </a:solidFill>
                <a:latin typeface="Calibri" panose="020F0502020204030204" pitchFamily="34" charset="0"/>
                <a:ea typeface="华文楷体" panose="02010600040101010101" pitchFamily="2" charset="-122"/>
              </a:rPr>
              <a:t>P1:30</a:t>
            </a:r>
            <a:r>
              <a:rPr lang="zh-CN" altLang="en-US" sz="2400" b="1" dirty="0" smtClean="0">
                <a:solidFill>
                  <a:srgbClr val="0000CC"/>
                </a:solidFill>
                <a:latin typeface="Calibri" panose="020F0502020204030204" pitchFamily="34" charset="0"/>
                <a:ea typeface="华文楷体" panose="02010600040101010101" pitchFamily="2" charset="-122"/>
              </a:rPr>
              <a:t>；</a:t>
            </a:r>
            <a:r>
              <a:rPr lang="en-US" altLang="zh-CN" sz="2400" b="1" dirty="0" smtClean="0">
                <a:solidFill>
                  <a:srgbClr val="0000CC"/>
                </a:solidFill>
                <a:latin typeface="Calibri" panose="020F0502020204030204" pitchFamily="34" charset="0"/>
                <a:ea typeface="华文楷体" panose="02010600040101010101" pitchFamily="2" charset="-122"/>
              </a:rPr>
              <a:t>P2:3</a:t>
            </a:r>
            <a:r>
              <a:rPr lang="zh-CN" altLang="en-US" sz="2400" b="1" dirty="0" smtClean="0">
                <a:solidFill>
                  <a:srgbClr val="0000CC"/>
                </a:solidFill>
                <a:latin typeface="Calibri" panose="020F0502020204030204" pitchFamily="34" charset="0"/>
                <a:ea typeface="华文楷体" panose="02010600040101010101" pitchFamily="2" charset="-122"/>
              </a:rPr>
              <a:t>；</a:t>
            </a:r>
            <a:r>
              <a:rPr lang="en-US" altLang="zh-CN" sz="2400" b="1" dirty="0" smtClean="0">
                <a:solidFill>
                  <a:srgbClr val="0000CC"/>
                </a:solidFill>
                <a:latin typeface="Calibri" panose="020F0502020204030204" pitchFamily="34" charset="0"/>
                <a:ea typeface="华文楷体" panose="02010600040101010101" pitchFamily="2" charset="-122"/>
              </a:rPr>
              <a:t>P3</a:t>
            </a:r>
            <a:r>
              <a:rPr lang="en-US" altLang="zh-CN" sz="2400" b="1" dirty="0">
                <a:solidFill>
                  <a:srgbClr val="0000CC"/>
                </a:solidFill>
                <a:latin typeface="Calibri" panose="020F0502020204030204" pitchFamily="34" charset="0"/>
                <a:ea typeface="华文楷体" panose="02010600040101010101" pitchFamily="2" charset="-122"/>
              </a:rPr>
              <a:t>:</a:t>
            </a:r>
            <a:r>
              <a:rPr lang="en-US" altLang="zh-CN" sz="2400" b="1" dirty="0" smtClean="0">
                <a:solidFill>
                  <a:srgbClr val="0000CC"/>
                </a:solidFill>
                <a:latin typeface="Calibri" panose="020F0502020204030204" pitchFamily="34" charset="0"/>
                <a:ea typeface="华文楷体" panose="02010600040101010101" pitchFamily="2" charset="-122"/>
              </a:rPr>
              <a:t>6</a:t>
            </a:r>
            <a:r>
              <a:rPr lang="zh-CN" altLang="en-US" sz="2400" b="1" dirty="0" smtClean="0">
                <a:solidFill>
                  <a:srgbClr val="0000CC"/>
                </a:solidFill>
                <a:latin typeface="Calibri" panose="020F0502020204030204" pitchFamily="34" charset="0"/>
                <a:ea typeface="华文楷体" panose="02010600040101010101" pitchFamily="2" charset="-122"/>
              </a:rPr>
              <a:t>；</a:t>
            </a:r>
            <a:endParaRPr lang="en-US" altLang="zh-CN" sz="2400" b="1" dirty="0" smtClean="0">
              <a:solidFill>
                <a:srgbClr val="0000CC"/>
              </a:solidFill>
              <a:latin typeface="Calibri" panose="020F0502020204030204" pitchFamily="34" charset="0"/>
              <a:ea typeface="华文楷体" panose="02010600040101010101" pitchFamily="2" charset="-122"/>
            </a:endParaRPr>
          </a:p>
          <a:p>
            <a:r>
              <a:rPr lang="en-US" altLang="zh-CN" sz="2400" b="1" dirty="0">
                <a:solidFill>
                  <a:srgbClr val="0000CC"/>
                </a:solidFill>
                <a:latin typeface="Calibri" panose="020F0502020204030204" pitchFamily="34" charset="0"/>
                <a:ea typeface="华文楷体" panose="02010600040101010101" pitchFamily="2" charset="-122"/>
              </a:rPr>
              <a:t> </a:t>
            </a:r>
            <a:r>
              <a:rPr lang="en-US" altLang="zh-CN" sz="2400" b="1" dirty="0" smtClean="0">
                <a:solidFill>
                  <a:srgbClr val="0000CC"/>
                </a:solidFill>
                <a:latin typeface="Calibri" panose="020F0502020204030204" pitchFamily="34" charset="0"/>
                <a:ea typeface="华文楷体" panose="02010600040101010101" pitchFamily="2" charset="-122"/>
              </a:rPr>
              <a:t>       </a:t>
            </a:r>
            <a:r>
              <a:rPr lang="zh-CN" altLang="en-US" sz="2400" b="1" dirty="0" smtClean="0">
                <a:solidFill>
                  <a:srgbClr val="0000CC"/>
                </a:solidFill>
                <a:latin typeface="Calibri" panose="020F0502020204030204" pitchFamily="34" charset="0"/>
                <a:ea typeface="华文楷体" panose="02010600040101010101" pitchFamily="2" charset="-122"/>
              </a:rPr>
              <a:t>平均周转时间：</a:t>
            </a:r>
            <a:r>
              <a:rPr lang="en-US" altLang="zh-CN" sz="2400" b="1" dirty="0" smtClean="0">
                <a:solidFill>
                  <a:srgbClr val="0000CC"/>
                </a:solidFill>
                <a:latin typeface="Calibri" panose="020F0502020204030204" pitchFamily="34" charset="0"/>
                <a:ea typeface="华文楷体" panose="02010600040101010101" pitchFamily="2" charset="-122"/>
              </a:rPr>
              <a:t>13s</a:t>
            </a:r>
            <a:endParaRPr lang="zh-CN" altLang="en-US" sz="2400" b="1" dirty="0">
              <a:solidFill>
                <a:srgbClr val="0000CC"/>
              </a:solidFill>
              <a:latin typeface="Calibri" panose="020F0502020204030204" pitchFamily="34" charset="0"/>
              <a:ea typeface="华文楷体" panose="02010600040101010101" pitchFamily="2" charset="-122"/>
            </a:endParaRPr>
          </a:p>
        </p:txBody>
      </p:sp>
    </p:spTree>
    <p:extLst>
      <p:ext uri="{BB962C8B-B14F-4D97-AF65-F5344CB8AC3E}">
        <p14:creationId xmlns:p14="http://schemas.microsoft.com/office/powerpoint/2010/main" val="129859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heel(1)">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arn(outVertical)">
                                      <p:cBhvr>
                                        <p:cTn id="3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zh-CN" altLang="en-US" sz="4000" dirty="0" smtClean="0"/>
              <a:t>短作业优先（</a:t>
            </a:r>
            <a:r>
              <a:rPr lang="en-US" altLang="zh-CN" sz="4000" dirty="0" smtClean="0"/>
              <a:t>SJF</a:t>
            </a:r>
            <a:r>
              <a:rPr lang="zh-CN" altLang="en-US" sz="4000" dirty="0" smtClean="0"/>
              <a:t>）调度算法</a:t>
            </a:r>
          </a:p>
        </p:txBody>
      </p:sp>
      <p:sp>
        <p:nvSpPr>
          <p:cNvPr id="24579" name="Rectangle 3"/>
          <p:cNvSpPr>
            <a:spLocks noGrp="1" noChangeArrowheads="1"/>
          </p:cNvSpPr>
          <p:nvPr>
            <p:ph type="body" idx="1"/>
          </p:nvPr>
        </p:nvSpPr>
        <p:spPr>
          <a:xfrm>
            <a:off x="539552" y="1484784"/>
            <a:ext cx="7776864" cy="3096344"/>
          </a:xfrm>
        </p:spPr>
        <p:txBody>
          <a:bodyPr>
            <a:normAutofit/>
          </a:bodyPr>
          <a:lstStyle/>
          <a:p>
            <a:r>
              <a:rPr lang="zh-CN" altLang="en-US" sz="2400" dirty="0" smtClean="0"/>
              <a:t>具有最短完成时间的</a:t>
            </a:r>
            <a:r>
              <a:rPr lang="zh-CN" altLang="en-US" sz="2400" dirty="0"/>
              <a:t>进程</a:t>
            </a:r>
            <a:r>
              <a:rPr lang="zh-CN" altLang="en-US" sz="2400" dirty="0" smtClean="0"/>
              <a:t>优先执行</a:t>
            </a:r>
            <a:endParaRPr lang="en-US" altLang="zh-CN" sz="2400" dirty="0" smtClean="0"/>
          </a:p>
          <a:p>
            <a:r>
              <a:rPr lang="zh-CN" altLang="en-US" sz="2400" dirty="0" smtClean="0"/>
              <a:t>非抢占</a:t>
            </a:r>
            <a:r>
              <a:rPr lang="zh-CN" altLang="en-US" sz="2400" dirty="0"/>
              <a:t>式（运行执行时间最短的进程，直到该进程结束或者被</a:t>
            </a:r>
            <a:r>
              <a:rPr lang="en-US" altLang="zh-CN" sz="2400" dirty="0"/>
              <a:t>I/O</a:t>
            </a:r>
            <a:r>
              <a:rPr lang="zh-CN" altLang="en-US" sz="2400" dirty="0" smtClean="0"/>
              <a:t>阻塞）</a:t>
            </a:r>
            <a:endParaRPr lang="en-US" altLang="zh-CN" sz="2400" dirty="0" smtClean="0"/>
          </a:p>
          <a:p>
            <a:pPr marL="0" indent="0">
              <a:buNone/>
            </a:pPr>
            <a:endParaRPr lang="en-US" altLang="zh-CN" sz="2400" dirty="0" smtClean="0"/>
          </a:p>
          <a:p>
            <a:r>
              <a:rPr lang="zh-CN" altLang="en-US" sz="2400" dirty="0" smtClean="0">
                <a:solidFill>
                  <a:srgbClr val="FF0000"/>
                </a:solidFill>
              </a:rPr>
              <a:t>最短剩余时间（</a:t>
            </a:r>
            <a:r>
              <a:rPr lang="en-US" altLang="zh-CN" sz="2400" b="1" dirty="0" smtClean="0">
                <a:solidFill>
                  <a:srgbClr val="FF0000"/>
                </a:solidFill>
              </a:rPr>
              <a:t>SRTN</a:t>
            </a:r>
            <a:r>
              <a:rPr lang="zh-CN" altLang="en-US" sz="2400" dirty="0" smtClean="0">
                <a:solidFill>
                  <a:srgbClr val="FF0000"/>
                </a:solidFill>
              </a:rPr>
              <a:t>）优先</a:t>
            </a:r>
            <a:r>
              <a:rPr lang="zh-CN" altLang="en-US" sz="2400" dirty="0" smtClean="0"/>
              <a:t>：</a:t>
            </a:r>
            <a:r>
              <a:rPr lang="en-US" altLang="zh-CN" sz="2400" dirty="0" smtClean="0"/>
              <a:t>SJF</a:t>
            </a:r>
            <a:r>
              <a:rPr lang="zh-CN" altLang="en-US" sz="2400" dirty="0" smtClean="0"/>
              <a:t>的抢占版本</a:t>
            </a:r>
            <a:endParaRPr lang="en-US" altLang="zh-CN" sz="2400" dirty="0" smtClean="0"/>
          </a:p>
          <a:p>
            <a:r>
              <a:rPr lang="zh-CN" altLang="en-US" sz="2400" dirty="0" smtClean="0"/>
              <a:t>当一个新就绪的进程比当前运行的</a:t>
            </a:r>
            <a:r>
              <a:rPr lang="zh-CN" altLang="en-US" sz="2400" dirty="0"/>
              <a:t>进程</a:t>
            </a:r>
            <a:r>
              <a:rPr lang="zh-CN" altLang="en-US" sz="2400" dirty="0" smtClean="0"/>
              <a:t>具有更短的完成时间时，抢占当前</a:t>
            </a:r>
            <a:r>
              <a:rPr lang="zh-CN" altLang="en-US" sz="2400" dirty="0"/>
              <a:t>进程</a:t>
            </a:r>
            <a:r>
              <a:rPr lang="zh-CN" altLang="en-US" sz="2400" dirty="0" smtClean="0"/>
              <a:t>，而选择新就绪的进程执行</a:t>
            </a:r>
            <a:endParaRPr lang="en-US" altLang="zh-CN" sz="2400" dirty="0" smtClean="0"/>
          </a:p>
          <a:p>
            <a:pPr marL="292608" lvl="1" indent="0">
              <a:buNone/>
            </a:pPr>
            <a:endParaRPr lang="en-US" altLang="zh-CN" sz="2400" dirty="0" smtClean="0"/>
          </a:p>
        </p:txBody>
      </p:sp>
      <p:sp>
        <p:nvSpPr>
          <p:cNvPr id="4" name="横卷形 3"/>
          <p:cNvSpPr/>
          <p:nvPr/>
        </p:nvSpPr>
        <p:spPr>
          <a:xfrm>
            <a:off x="755576" y="4725144"/>
            <a:ext cx="7560840" cy="1944216"/>
          </a:xfrm>
          <a:prstGeom prst="horizontalScroll">
            <a:avLst/>
          </a:prstGeom>
          <a:solidFill>
            <a:schemeClr val="accent2">
              <a:lumMod val="20000"/>
              <a:lumOff val="8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pPr>
            <a:r>
              <a:rPr lang="zh-CN" altLang="en-US" sz="2400" b="1" dirty="0">
                <a:solidFill>
                  <a:srgbClr val="0000CC"/>
                </a:solidFill>
                <a:latin typeface="华文楷体" panose="02010600040101010101" pitchFamily="2" charset="-122"/>
                <a:ea typeface="华文楷体" panose="02010600040101010101" pitchFamily="2" charset="-122"/>
              </a:rPr>
              <a:t> 思路：先完成</a:t>
            </a:r>
            <a:r>
              <a:rPr lang="zh-CN" altLang="en-US" sz="2400" b="1" dirty="0" smtClean="0">
                <a:solidFill>
                  <a:srgbClr val="0000CC"/>
                </a:solidFill>
                <a:latin typeface="华文楷体" panose="02010600040101010101" pitchFamily="2" charset="-122"/>
                <a:ea typeface="华文楷体" panose="02010600040101010101" pitchFamily="2" charset="-122"/>
              </a:rPr>
              <a:t>短的作业</a:t>
            </a:r>
            <a:endParaRPr lang="en-US" altLang="zh-CN" sz="2400" b="1" dirty="0">
              <a:solidFill>
                <a:srgbClr val="0000CC"/>
              </a:solidFill>
              <a:latin typeface="华文楷体" panose="02010600040101010101" pitchFamily="2" charset="-122"/>
              <a:ea typeface="华文楷体" panose="02010600040101010101" pitchFamily="2" charset="-122"/>
            </a:endParaRPr>
          </a:p>
          <a:p>
            <a:pPr lvl="1">
              <a:spcBef>
                <a:spcPts val="0"/>
              </a:spcBef>
            </a:pPr>
            <a:r>
              <a:rPr lang="zh-CN" altLang="en-US" sz="2400" b="1" dirty="0" smtClean="0">
                <a:solidFill>
                  <a:srgbClr val="0000CC"/>
                </a:solidFill>
                <a:latin typeface="华文楷体" panose="02010600040101010101" pitchFamily="2" charset="-122"/>
                <a:ea typeface="华文楷体" panose="02010600040101010101" pitchFamily="2" charset="-122"/>
              </a:rPr>
              <a:t>       改善</a:t>
            </a:r>
            <a:r>
              <a:rPr lang="zh-CN" altLang="en-US" sz="2400" b="1" dirty="0">
                <a:solidFill>
                  <a:srgbClr val="0000CC"/>
                </a:solidFill>
                <a:latin typeface="华文楷体" panose="02010600040101010101" pitchFamily="2" charset="-122"/>
                <a:ea typeface="华文楷体" panose="02010600040101010101" pitchFamily="2" charset="-122"/>
              </a:rPr>
              <a:t>短作业</a:t>
            </a:r>
            <a:r>
              <a:rPr lang="zh-CN" altLang="en-US" sz="2400" b="1" dirty="0" smtClean="0">
                <a:solidFill>
                  <a:srgbClr val="0000CC"/>
                </a:solidFill>
                <a:latin typeface="华文楷体" panose="02010600040101010101" pitchFamily="2" charset="-122"/>
                <a:ea typeface="华文楷体" panose="02010600040101010101" pitchFamily="2" charset="-122"/>
              </a:rPr>
              <a:t>的</a:t>
            </a:r>
            <a:r>
              <a:rPr lang="zh-CN" altLang="en-US" sz="2400" b="1" dirty="0">
                <a:solidFill>
                  <a:srgbClr val="0000CC"/>
                </a:solidFill>
                <a:latin typeface="华文楷体" panose="02010600040101010101" pitchFamily="2" charset="-122"/>
                <a:ea typeface="华文楷体" panose="02010600040101010101" pitchFamily="2" charset="-122"/>
              </a:rPr>
              <a:t>周转</a:t>
            </a:r>
            <a:r>
              <a:rPr lang="zh-CN" altLang="en-US" sz="2400" b="1" dirty="0" smtClean="0">
                <a:solidFill>
                  <a:srgbClr val="0000CC"/>
                </a:solidFill>
                <a:latin typeface="华文楷体" panose="02010600040101010101" pitchFamily="2" charset="-122"/>
                <a:ea typeface="华文楷体" panose="02010600040101010101" pitchFamily="2" charset="-122"/>
              </a:rPr>
              <a:t>时间</a:t>
            </a:r>
            <a:endParaRPr lang="en-US" altLang="zh-CN" sz="2400" b="1" dirty="0">
              <a:solidFill>
                <a:srgbClr val="0000CC"/>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15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79">
                                            <p:txEl>
                                              <p:pRg st="3" end="3"/>
                                            </p:txEl>
                                          </p:spTgt>
                                        </p:tgtEl>
                                        <p:attrNameLst>
                                          <p:attrName>style.visibility</p:attrName>
                                        </p:attrNameLst>
                                      </p:cBhvr>
                                      <p:to>
                                        <p:strVal val="visible"/>
                                      </p:to>
                                    </p:set>
                                    <p:animEffect transition="in" filter="wipe(left)">
                                      <p:cBhvr>
                                        <p:cTn id="12" dur="1000"/>
                                        <p:tgtEl>
                                          <p:spTgt spid="2457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579">
                                            <p:txEl>
                                              <p:pRg st="4" end="4"/>
                                            </p:txEl>
                                          </p:spTgt>
                                        </p:tgtEl>
                                        <p:attrNameLst>
                                          <p:attrName>style.visibility</p:attrName>
                                        </p:attrNameLst>
                                      </p:cBhvr>
                                      <p:to>
                                        <p:strVal val="visible"/>
                                      </p:to>
                                    </p:set>
                                    <p:animEffect transition="in" filter="wipe(left)">
                                      <p:cBhvr>
                                        <p:cTn id="17" dur="10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normAutofit/>
          </a:bodyPr>
          <a:lstStyle/>
          <a:p>
            <a:r>
              <a:rPr lang="zh-CN" altLang="en-US" sz="4000" dirty="0">
                <a:solidFill>
                  <a:schemeClr val="accent1">
                    <a:lumMod val="75000"/>
                  </a:schemeClr>
                </a:solidFill>
                <a:latin typeface="微软雅黑" pitchFamily="34" charset="-122"/>
                <a:ea typeface="微软雅黑" pitchFamily="34" charset="-122"/>
              </a:rPr>
              <a:t>短作业优先</a:t>
            </a:r>
            <a:r>
              <a:rPr lang="en-US" altLang="zh-CN" sz="4000" dirty="0" smtClean="0">
                <a:solidFill>
                  <a:schemeClr val="accent1">
                    <a:lumMod val="75000"/>
                  </a:schemeClr>
                </a:solidFill>
                <a:latin typeface="微软雅黑" pitchFamily="34" charset="-122"/>
                <a:ea typeface="微软雅黑" pitchFamily="34" charset="-122"/>
              </a:rPr>
              <a:t>SJF</a:t>
            </a:r>
            <a:r>
              <a:rPr lang="zh-CN" altLang="en-US" sz="4000" dirty="0" smtClean="0">
                <a:solidFill>
                  <a:schemeClr val="accent1">
                    <a:lumMod val="75000"/>
                  </a:schemeClr>
                </a:solidFill>
                <a:latin typeface="微软雅黑" pitchFamily="34" charset="-122"/>
                <a:ea typeface="微软雅黑" pitchFamily="34" charset="-122"/>
              </a:rPr>
              <a:t>调度算法举例</a:t>
            </a:r>
            <a:r>
              <a:rPr lang="en-US" altLang="zh-CN" sz="4000" dirty="0" smtClean="0">
                <a:solidFill>
                  <a:schemeClr val="accent1">
                    <a:lumMod val="75000"/>
                  </a:schemeClr>
                </a:solidFill>
                <a:latin typeface="微软雅黑" pitchFamily="34" charset="-122"/>
                <a:ea typeface="微软雅黑" pitchFamily="34" charset="-122"/>
              </a:rPr>
              <a:t> </a:t>
            </a:r>
            <a:endParaRPr lang="zh-CN" altLang="en-US" sz="4000" dirty="0">
              <a:solidFill>
                <a:schemeClr val="accent1">
                  <a:lumMod val="75000"/>
                </a:schemeClr>
              </a:solidFill>
              <a:latin typeface="微软雅黑" pitchFamily="34" charset="-122"/>
              <a:ea typeface="微软雅黑" pitchFamily="34" charset="-122"/>
            </a:endParaRPr>
          </a:p>
        </p:txBody>
      </p:sp>
      <p:graphicFrame>
        <p:nvGraphicFramePr>
          <p:cNvPr id="3" name="Group 3"/>
          <p:cNvGraphicFramePr>
            <a:graphicFrameLocks/>
          </p:cNvGraphicFramePr>
          <p:nvPr>
            <p:extLst>
              <p:ext uri="{D42A27DB-BD31-4B8C-83A1-F6EECF244321}">
                <p14:modId xmlns:p14="http://schemas.microsoft.com/office/powerpoint/2010/main" val="2858133133"/>
              </p:ext>
            </p:extLst>
          </p:nvPr>
        </p:nvGraphicFramePr>
        <p:xfrm>
          <a:off x="2139630" y="1556791"/>
          <a:ext cx="4106544" cy="1880605"/>
        </p:xfrm>
        <a:graphic>
          <a:graphicData uri="http://schemas.openxmlformats.org/drawingml/2006/table">
            <a:tbl>
              <a:tblPr/>
              <a:tblGrid>
                <a:gridCol w="1368529"/>
                <a:gridCol w="1368529"/>
                <a:gridCol w="1369486"/>
              </a:tblGrid>
              <a:tr h="376121">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Calibri" pitchFamily="34" charset="0"/>
                          <a:ea typeface="宋体" pitchFamily="2" charset="-122"/>
                        </a:rPr>
                        <a:t>进程</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Calibri" pitchFamily="34" charset="0"/>
                          <a:ea typeface="宋体" pitchFamily="2" charset="-122"/>
                        </a:rPr>
                        <a:t>到达时刻</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Calibri" pitchFamily="34" charset="0"/>
                          <a:ea typeface="宋体" pitchFamily="2" charset="-122"/>
                        </a:rPr>
                        <a:t>运行时间</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76121">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rPr>
                        <a:t>P1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rPr>
                        <a:t>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rPr>
                        <a:t>7</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76121">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rPr>
                        <a:t>P2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rPr>
                        <a:t>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rPr>
                        <a:t>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76121">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rPr>
                        <a:t>P3</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rPr>
                        <a:t>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rPr>
                        <a:t>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76121">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rPr>
                        <a:t>P4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rPr>
                        <a:t>5</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rPr>
                        <a:t>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905972186"/>
              </p:ext>
            </p:extLst>
          </p:nvPr>
        </p:nvGraphicFramePr>
        <p:xfrm>
          <a:off x="1034217" y="4044819"/>
          <a:ext cx="2952327" cy="762000"/>
        </p:xfrm>
        <a:graphic>
          <a:graphicData uri="http://schemas.openxmlformats.org/drawingml/2006/table">
            <a:tbl>
              <a:tblPr firstRow="1" bandRow="1">
                <a:tableStyleId>{5C22544A-7EE6-4342-B048-85BDC9FD1C3A}</a:tableStyleId>
              </a:tblPr>
              <a:tblGrid>
                <a:gridCol w="421761"/>
                <a:gridCol w="421761"/>
                <a:gridCol w="421761"/>
                <a:gridCol w="421761"/>
                <a:gridCol w="421761"/>
                <a:gridCol w="421761"/>
                <a:gridCol w="421761"/>
              </a:tblGrid>
              <a:tr h="258083">
                <a:tc gridSpan="7">
                  <a:txBody>
                    <a:bodyPr/>
                    <a:lstStyle/>
                    <a:p>
                      <a:pPr algn="ctr"/>
                      <a:r>
                        <a:rPr lang="en-US" sz="2000" dirty="0" smtClean="0">
                          <a:solidFill>
                            <a:schemeClr val="tx1"/>
                          </a:solidFill>
                        </a:rPr>
                        <a:t>P</a:t>
                      </a:r>
                      <a:r>
                        <a:rPr lang="en-US" sz="1050" dirty="0" smtClean="0">
                          <a:solidFill>
                            <a:schemeClr val="tx1"/>
                          </a:solidFill>
                        </a:rPr>
                        <a:t>1</a:t>
                      </a:r>
                      <a:endParaRPr 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r>
              <a:tr h="119115">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119115">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740797481"/>
              </p:ext>
            </p:extLst>
          </p:nvPr>
        </p:nvGraphicFramePr>
        <p:xfrm>
          <a:off x="4490600" y="4044819"/>
          <a:ext cx="1687044" cy="762000"/>
        </p:xfrm>
        <a:graphic>
          <a:graphicData uri="http://schemas.openxmlformats.org/drawingml/2006/table">
            <a:tbl>
              <a:tblPr firstRow="1" bandRow="1">
                <a:tableStyleId>{5C22544A-7EE6-4342-B048-85BDC9FD1C3A}</a:tableStyleId>
              </a:tblPr>
              <a:tblGrid>
                <a:gridCol w="421761"/>
                <a:gridCol w="421761"/>
                <a:gridCol w="421761"/>
                <a:gridCol w="421761"/>
              </a:tblGrid>
              <a:tr h="258083">
                <a:tc gridSpan="4">
                  <a:txBody>
                    <a:bodyPr/>
                    <a:lstStyle/>
                    <a:p>
                      <a:pPr algn="ctr"/>
                      <a:r>
                        <a:rPr lang="en-US" sz="2000" dirty="0" smtClean="0">
                          <a:solidFill>
                            <a:schemeClr val="tx1"/>
                          </a:solidFill>
                        </a:rPr>
                        <a:t>P</a:t>
                      </a:r>
                      <a:r>
                        <a:rPr lang="en-US" sz="1050" dirty="0" smtClean="0">
                          <a:solidFill>
                            <a:schemeClr val="tx1"/>
                          </a:solidFill>
                        </a:rPr>
                        <a:t>2</a:t>
                      </a:r>
                      <a:endParaRPr 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r>
              <a:tr h="119115">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119115">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259011602"/>
              </p:ext>
            </p:extLst>
          </p:nvPr>
        </p:nvGraphicFramePr>
        <p:xfrm>
          <a:off x="6179952" y="4044819"/>
          <a:ext cx="1473563" cy="762000"/>
        </p:xfrm>
        <a:graphic>
          <a:graphicData uri="http://schemas.openxmlformats.org/drawingml/2006/table">
            <a:tbl>
              <a:tblPr firstRow="1" bandRow="1">
                <a:tableStyleId>{5C22544A-7EE6-4342-B048-85BDC9FD1C3A}</a:tableStyleId>
              </a:tblPr>
              <a:tblGrid>
                <a:gridCol w="421761"/>
                <a:gridCol w="421761"/>
                <a:gridCol w="421761"/>
                <a:gridCol w="208280"/>
              </a:tblGrid>
              <a:tr h="258083">
                <a:tc gridSpan="4">
                  <a:txBody>
                    <a:bodyPr/>
                    <a:lstStyle/>
                    <a:p>
                      <a:pPr algn="ctr"/>
                      <a:r>
                        <a:rPr lang="en-US" sz="2000" dirty="0" smtClean="0">
                          <a:solidFill>
                            <a:schemeClr val="tx1"/>
                          </a:solidFill>
                        </a:rPr>
                        <a:t>P</a:t>
                      </a:r>
                      <a:r>
                        <a:rPr lang="en-US" sz="1050" dirty="0" smtClean="0">
                          <a:solidFill>
                            <a:schemeClr val="tx1"/>
                          </a:solidFill>
                        </a:rPr>
                        <a:t>4</a:t>
                      </a:r>
                      <a:endParaRPr 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r>
              <a:tr h="119115">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119115">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628202754"/>
              </p:ext>
            </p:extLst>
          </p:nvPr>
        </p:nvGraphicFramePr>
        <p:xfrm>
          <a:off x="3986544" y="4044819"/>
          <a:ext cx="504056" cy="762000"/>
        </p:xfrm>
        <a:graphic>
          <a:graphicData uri="http://schemas.openxmlformats.org/drawingml/2006/table">
            <a:tbl>
              <a:tblPr firstRow="1" bandRow="1">
                <a:tableStyleId>{5C22544A-7EE6-4342-B048-85BDC9FD1C3A}</a:tableStyleId>
              </a:tblPr>
              <a:tblGrid>
                <a:gridCol w="504056"/>
              </a:tblGrid>
              <a:tr h="258083">
                <a:tc>
                  <a:txBody>
                    <a:bodyPr/>
                    <a:lstStyle/>
                    <a:p>
                      <a:pPr algn="ctr"/>
                      <a:r>
                        <a:rPr lang="en-US" sz="2000" dirty="0" smtClean="0">
                          <a:solidFill>
                            <a:schemeClr val="tx1"/>
                          </a:solidFill>
                        </a:rPr>
                        <a:t>P</a:t>
                      </a:r>
                      <a:r>
                        <a:rPr lang="en-US" sz="1050" dirty="0" smtClean="0">
                          <a:solidFill>
                            <a:schemeClr val="tx1"/>
                          </a:solidFill>
                        </a:rPr>
                        <a:t>3</a:t>
                      </a:r>
                      <a:endParaRPr 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119115">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119115">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矩形 7"/>
          <p:cNvSpPr/>
          <p:nvPr/>
        </p:nvSpPr>
        <p:spPr>
          <a:xfrm>
            <a:off x="6002768" y="4718701"/>
            <a:ext cx="50405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12</a:t>
            </a:r>
            <a:endParaRPr lang="en-US" sz="1400" dirty="0">
              <a:solidFill>
                <a:schemeClr val="tx1"/>
              </a:solidFill>
            </a:endParaRPr>
          </a:p>
        </p:txBody>
      </p:sp>
      <p:sp>
        <p:nvSpPr>
          <p:cNvPr id="9" name="矩形 8"/>
          <p:cNvSpPr/>
          <p:nvPr/>
        </p:nvSpPr>
        <p:spPr>
          <a:xfrm>
            <a:off x="3842528" y="4718701"/>
            <a:ext cx="50405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7</a:t>
            </a:r>
            <a:endParaRPr lang="en-US" sz="1400" dirty="0">
              <a:solidFill>
                <a:schemeClr val="tx1"/>
              </a:solidFill>
            </a:endParaRPr>
          </a:p>
        </p:txBody>
      </p:sp>
      <p:sp>
        <p:nvSpPr>
          <p:cNvPr id="10" name="矩形 9"/>
          <p:cNvSpPr/>
          <p:nvPr/>
        </p:nvSpPr>
        <p:spPr>
          <a:xfrm>
            <a:off x="872210" y="4718701"/>
            <a:ext cx="50405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0</a:t>
            </a:r>
            <a:endParaRPr lang="en-US" sz="1400" dirty="0">
              <a:solidFill>
                <a:schemeClr val="tx1"/>
              </a:solidFill>
            </a:endParaRPr>
          </a:p>
        </p:txBody>
      </p:sp>
      <p:sp>
        <p:nvSpPr>
          <p:cNvPr id="11" name="矩形 10"/>
          <p:cNvSpPr/>
          <p:nvPr/>
        </p:nvSpPr>
        <p:spPr>
          <a:xfrm>
            <a:off x="7438728" y="4718701"/>
            <a:ext cx="50405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16</a:t>
            </a:r>
            <a:endParaRPr lang="en-US" sz="1400" dirty="0">
              <a:solidFill>
                <a:schemeClr val="tx1"/>
              </a:solidFill>
            </a:endParaRPr>
          </a:p>
        </p:txBody>
      </p:sp>
      <p:sp>
        <p:nvSpPr>
          <p:cNvPr id="12" name="矩形 11"/>
          <p:cNvSpPr/>
          <p:nvPr/>
        </p:nvSpPr>
        <p:spPr>
          <a:xfrm>
            <a:off x="4345953" y="4718701"/>
            <a:ext cx="50405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8</a:t>
            </a:r>
            <a:endParaRPr lang="en-US" sz="1400" dirty="0">
              <a:solidFill>
                <a:schemeClr val="tx1"/>
              </a:solidFill>
            </a:endParaRPr>
          </a:p>
        </p:txBody>
      </p:sp>
      <p:graphicFrame>
        <p:nvGraphicFramePr>
          <p:cNvPr id="13" name="表格 12"/>
          <p:cNvGraphicFramePr>
            <a:graphicFrameLocks noGrp="1"/>
          </p:cNvGraphicFramePr>
          <p:nvPr>
            <p:extLst>
              <p:ext uri="{D42A27DB-BD31-4B8C-83A1-F6EECF244321}">
                <p14:modId xmlns:p14="http://schemas.microsoft.com/office/powerpoint/2010/main" val="421171745"/>
              </p:ext>
            </p:extLst>
          </p:nvPr>
        </p:nvGraphicFramePr>
        <p:xfrm>
          <a:off x="1011901" y="5250616"/>
          <a:ext cx="843522" cy="762000"/>
        </p:xfrm>
        <a:graphic>
          <a:graphicData uri="http://schemas.openxmlformats.org/drawingml/2006/table">
            <a:tbl>
              <a:tblPr firstRow="1" bandRow="1">
                <a:tableStyleId>{5C22544A-7EE6-4342-B048-85BDC9FD1C3A}</a:tableStyleId>
              </a:tblPr>
              <a:tblGrid>
                <a:gridCol w="421761"/>
                <a:gridCol w="421761"/>
              </a:tblGrid>
              <a:tr h="349260">
                <a:tc gridSpan="2">
                  <a:txBody>
                    <a:bodyPr/>
                    <a:lstStyle/>
                    <a:p>
                      <a:pPr algn="ctr"/>
                      <a:r>
                        <a:rPr lang="en-US" sz="2000" dirty="0" smtClean="0">
                          <a:solidFill>
                            <a:schemeClr val="tx1"/>
                          </a:solidFill>
                        </a:rPr>
                        <a:t>P</a:t>
                      </a:r>
                      <a:r>
                        <a:rPr lang="en-US" sz="1050" dirty="0" smtClean="0">
                          <a:solidFill>
                            <a:schemeClr val="tx1"/>
                          </a:solidFill>
                        </a:rPr>
                        <a:t>1</a:t>
                      </a:r>
                      <a:endParaRPr 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r>
              <a:tr h="161197">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161197">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116570989"/>
              </p:ext>
            </p:extLst>
          </p:nvPr>
        </p:nvGraphicFramePr>
        <p:xfrm>
          <a:off x="1859957" y="5250616"/>
          <a:ext cx="843522" cy="762000"/>
        </p:xfrm>
        <a:graphic>
          <a:graphicData uri="http://schemas.openxmlformats.org/drawingml/2006/table">
            <a:tbl>
              <a:tblPr firstRow="1" bandRow="1">
                <a:tableStyleId>{5C22544A-7EE6-4342-B048-85BDC9FD1C3A}</a:tableStyleId>
              </a:tblPr>
              <a:tblGrid>
                <a:gridCol w="421761"/>
                <a:gridCol w="421761"/>
              </a:tblGrid>
              <a:tr h="349260">
                <a:tc gridSpan="2">
                  <a:txBody>
                    <a:bodyPr/>
                    <a:lstStyle/>
                    <a:p>
                      <a:pPr algn="ctr"/>
                      <a:r>
                        <a:rPr lang="en-US" sz="2000" dirty="0" smtClean="0">
                          <a:solidFill>
                            <a:schemeClr val="tx1"/>
                          </a:solidFill>
                        </a:rPr>
                        <a:t>P</a:t>
                      </a:r>
                      <a:r>
                        <a:rPr lang="en-US" sz="1050" dirty="0" smtClean="0">
                          <a:solidFill>
                            <a:schemeClr val="tx1"/>
                          </a:solidFill>
                        </a:rPr>
                        <a:t>2</a:t>
                      </a:r>
                      <a:endParaRPr 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r>
              <a:tr h="161197">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161197">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3024235103"/>
              </p:ext>
            </p:extLst>
          </p:nvPr>
        </p:nvGraphicFramePr>
        <p:xfrm>
          <a:off x="2701205" y="5250616"/>
          <a:ext cx="504056" cy="762000"/>
        </p:xfrm>
        <a:graphic>
          <a:graphicData uri="http://schemas.openxmlformats.org/drawingml/2006/table">
            <a:tbl>
              <a:tblPr firstRow="1" bandRow="1">
                <a:tableStyleId>{5C22544A-7EE6-4342-B048-85BDC9FD1C3A}</a:tableStyleId>
              </a:tblPr>
              <a:tblGrid>
                <a:gridCol w="504056"/>
              </a:tblGrid>
              <a:tr h="349260">
                <a:tc>
                  <a:txBody>
                    <a:bodyPr/>
                    <a:lstStyle/>
                    <a:p>
                      <a:pPr algn="ctr"/>
                      <a:r>
                        <a:rPr lang="en-US" sz="2000" dirty="0" smtClean="0">
                          <a:solidFill>
                            <a:schemeClr val="tx1"/>
                          </a:solidFill>
                        </a:rPr>
                        <a:t>P</a:t>
                      </a:r>
                      <a:r>
                        <a:rPr lang="en-US" sz="1050" dirty="0" smtClean="0">
                          <a:solidFill>
                            <a:schemeClr val="tx1"/>
                          </a:solidFill>
                        </a:rPr>
                        <a:t>3</a:t>
                      </a:r>
                      <a:endParaRPr 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161197">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161197">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843564642"/>
              </p:ext>
            </p:extLst>
          </p:nvPr>
        </p:nvGraphicFramePr>
        <p:xfrm>
          <a:off x="3204125" y="5250616"/>
          <a:ext cx="843522" cy="762000"/>
        </p:xfrm>
        <a:graphic>
          <a:graphicData uri="http://schemas.openxmlformats.org/drawingml/2006/table">
            <a:tbl>
              <a:tblPr firstRow="1" bandRow="1">
                <a:tableStyleId>{5C22544A-7EE6-4342-B048-85BDC9FD1C3A}</a:tableStyleId>
              </a:tblPr>
              <a:tblGrid>
                <a:gridCol w="421761"/>
                <a:gridCol w="421761"/>
              </a:tblGrid>
              <a:tr h="349260">
                <a:tc gridSpan="2">
                  <a:txBody>
                    <a:bodyPr/>
                    <a:lstStyle/>
                    <a:p>
                      <a:pPr algn="ctr"/>
                      <a:r>
                        <a:rPr lang="en-US" sz="2000" dirty="0" smtClean="0">
                          <a:solidFill>
                            <a:schemeClr val="tx1"/>
                          </a:solidFill>
                        </a:rPr>
                        <a:t>P</a:t>
                      </a:r>
                      <a:r>
                        <a:rPr lang="en-US" sz="1050" dirty="0" smtClean="0">
                          <a:solidFill>
                            <a:schemeClr val="tx1"/>
                          </a:solidFill>
                        </a:rPr>
                        <a:t>2</a:t>
                      </a:r>
                      <a:endParaRPr 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r>
              <a:tr h="161197">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161197">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789079723"/>
              </p:ext>
            </p:extLst>
          </p:nvPr>
        </p:nvGraphicFramePr>
        <p:xfrm>
          <a:off x="4045373" y="5250616"/>
          <a:ext cx="1687044" cy="762000"/>
        </p:xfrm>
        <a:graphic>
          <a:graphicData uri="http://schemas.openxmlformats.org/drawingml/2006/table">
            <a:tbl>
              <a:tblPr firstRow="1" bandRow="1">
                <a:tableStyleId>{5C22544A-7EE6-4342-B048-85BDC9FD1C3A}</a:tableStyleId>
              </a:tblPr>
              <a:tblGrid>
                <a:gridCol w="421761"/>
                <a:gridCol w="421761"/>
                <a:gridCol w="421761"/>
                <a:gridCol w="421761"/>
              </a:tblGrid>
              <a:tr h="349260">
                <a:tc gridSpan="4">
                  <a:txBody>
                    <a:bodyPr/>
                    <a:lstStyle/>
                    <a:p>
                      <a:pPr algn="ctr"/>
                      <a:r>
                        <a:rPr lang="en-US" sz="2000" dirty="0" smtClean="0">
                          <a:solidFill>
                            <a:schemeClr val="tx1"/>
                          </a:solidFill>
                        </a:rPr>
                        <a:t>P</a:t>
                      </a:r>
                      <a:r>
                        <a:rPr lang="en-US" sz="1050" dirty="0" smtClean="0">
                          <a:solidFill>
                            <a:schemeClr val="tx1"/>
                          </a:solidFill>
                        </a:rPr>
                        <a:t>4</a:t>
                      </a:r>
                      <a:endParaRPr 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r>
              <a:tr h="161197">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161197">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1934039741"/>
              </p:ext>
            </p:extLst>
          </p:nvPr>
        </p:nvGraphicFramePr>
        <p:xfrm>
          <a:off x="5737013" y="5250616"/>
          <a:ext cx="1953745" cy="762000"/>
        </p:xfrm>
        <a:graphic>
          <a:graphicData uri="http://schemas.openxmlformats.org/drawingml/2006/table">
            <a:tbl>
              <a:tblPr firstRow="1" bandRow="1">
                <a:tableStyleId>{5C22544A-7EE6-4342-B048-85BDC9FD1C3A}</a:tableStyleId>
              </a:tblPr>
              <a:tblGrid>
                <a:gridCol w="390749"/>
                <a:gridCol w="390749"/>
                <a:gridCol w="390749"/>
                <a:gridCol w="390749"/>
                <a:gridCol w="390749"/>
              </a:tblGrid>
              <a:tr h="349260">
                <a:tc gridSpan="5">
                  <a:txBody>
                    <a:bodyPr/>
                    <a:lstStyle/>
                    <a:p>
                      <a:pPr algn="ctr"/>
                      <a:r>
                        <a:rPr lang="en-US" sz="2000" dirty="0" smtClean="0">
                          <a:solidFill>
                            <a:schemeClr val="tx1"/>
                          </a:solidFill>
                        </a:rPr>
                        <a:t>P</a:t>
                      </a:r>
                      <a:r>
                        <a:rPr lang="en-US" sz="1050" dirty="0" smtClean="0">
                          <a:solidFill>
                            <a:schemeClr val="tx1"/>
                          </a:solidFill>
                        </a:rPr>
                        <a:t>1</a:t>
                      </a:r>
                      <a:endParaRPr 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r>
              <a:tr h="161197">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nSpc>
                          <a:spcPct val="100000"/>
                        </a:lnSpc>
                      </a:pPr>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161197">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9" name="矩形 18"/>
          <p:cNvSpPr/>
          <p:nvPr/>
        </p:nvSpPr>
        <p:spPr>
          <a:xfrm>
            <a:off x="5578647" y="5943972"/>
            <a:ext cx="50405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11</a:t>
            </a:r>
            <a:endParaRPr lang="en-US" sz="1400" dirty="0">
              <a:solidFill>
                <a:schemeClr val="tx1"/>
              </a:solidFill>
            </a:endParaRPr>
          </a:p>
        </p:txBody>
      </p:sp>
      <p:sp>
        <p:nvSpPr>
          <p:cNvPr id="20" name="矩形 19"/>
          <p:cNvSpPr/>
          <p:nvPr/>
        </p:nvSpPr>
        <p:spPr>
          <a:xfrm>
            <a:off x="3840440" y="5917027"/>
            <a:ext cx="50405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7</a:t>
            </a:r>
            <a:endParaRPr lang="en-US" sz="1400" dirty="0">
              <a:solidFill>
                <a:schemeClr val="tx1"/>
              </a:solidFill>
            </a:endParaRPr>
          </a:p>
        </p:txBody>
      </p:sp>
      <p:sp>
        <p:nvSpPr>
          <p:cNvPr id="21" name="矩形 20"/>
          <p:cNvSpPr/>
          <p:nvPr/>
        </p:nvSpPr>
        <p:spPr>
          <a:xfrm>
            <a:off x="870122" y="5917027"/>
            <a:ext cx="50405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0</a:t>
            </a:r>
            <a:endParaRPr lang="en-US" sz="1400" dirty="0">
              <a:solidFill>
                <a:schemeClr val="tx1"/>
              </a:solidFill>
            </a:endParaRPr>
          </a:p>
        </p:txBody>
      </p:sp>
      <p:sp>
        <p:nvSpPr>
          <p:cNvPr id="22" name="矩形 21"/>
          <p:cNvSpPr/>
          <p:nvPr/>
        </p:nvSpPr>
        <p:spPr>
          <a:xfrm>
            <a:off x="7496946" y="5949280"/>
            <a:ext cx="50405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16</a:t>
            </a:r>
            <a:endParaRPr lang="en-US" sz="1400" dirty="0">
              <a:solidFill>
                <a:schemeClr val="tx1"/>
              </a:solidFill>
            </a:endParaRPr>
          </a:p>
        </p:txBody>
      </p:sp>
      <p:sp>
        <p:nvSpPr>
          <p:cNvPr id="23" name="矩形 22"/>
          <p:cNvSpPr/>
          <p:nvPr/>
        </p:nvSpPr>
        <p:spPr>
          <a:xfrm>
            <a:off x="1675875" y="5925696"/>
            <a:ext cx="50405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 2</a:t>
            </a:r>
            <a:endParaRPr lang="en-US" sz="1400" dirty="0">
              <a:solidFill>
                <a:schemeClr val="tx1"/>
              </a:solidFill>
            </a:endParaRPr>
          </a:p>
        </p:txBody>
      </p:sp>
      <p:sp>
        <p:nvSpPr>
          <p:cNvPr id="24" name="矩形 23"/>
          <p:cNvSpPr/>
          <p:nvPr/>
        </p:nvSpPr>
        <p:spPr>
          <a:xfrm>
            <a:off x="2467963" y="5925696"/>
            <a:ext cx="50405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 4</a:t>
            </a:r>
            <a:endParaRPr lang="en-US" sz="1400" dirty="0">
              <a:solidFill>
                <a:schemeClr val="tx1"/>
              </a:solidFill>
            </a:endParaRPr>
          </a:p>
        </p:txBody>
      </p:sp>
      <p:sp>
        <p:nvSpPr>
          <p:cNvPr id="25" name="矩形 24"/>
          <p:cNvSpPr/>
          <p:nvPr/>
        </p:nvSpPr>
        <p:spPr>
          <a:xfrm>
            <a:off x="3044027" y="5925696"/>
            <a:ext cx="50405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5</a:t>
            </a:r>
            <a:endParaRPr lang="en-US" sz="1400" dirty="0">
              <a:solidFill>
                <a:schemeClr val="tx1"/>
              </a:solidFill>
            </a:endParaRPr>
          </a:p>
        </p:txBody>
      </p:sp>
      <p:sp>
        <p:nvSpPr>
          <p:cNvPr id="26" name="TextBox 25"/>
          <p:cNvSpPr txBox="1"/>
          <p:nvPr/>
        </p:nvSpPr>
        <p:spPr>
          <a:xfrm>
            <a:off x="683568" y="3612771"/>
            <a:ext cx="1107996" cy="369332"/>
          </a:xfrm>
          <a:prstGeom prst="rect">
            <a:avLst/>
          </a:prstGeom>
          <a:noFill/>
        </p:spPr>
        <p:txBody>
          <a:bodyPr wrap="none" rtlCol="0">
            <a:spAutoFit/>
          </a:bodyPr>
          <a:lstStyle/>
          <a:p>
            <a:r>
              <a:rPr lang="zh-CN" altLang="en-US" b="1" dirty="0" smtClean="0">
                <a:solidFill>
                  <a:srgbClr val="C00000"/>
                </a:solidFill>
                <a:latin typeface="华文楷体" panose="02010600040101010101" pitchFamily="2" charset="-122"/>
                <a:ea typeface="华文楷体" panose="02010600040101010101" pitchFamily="2" charset="-122"/>
              </a:rPr>
              <a:t>非抢占式</a:t>
            </a:r>
            <a:endParaRPr lang="zh-CN" altLang="en-US" b="1" dirty="0">
              <a:solidFill>
                <a:srgbClr val="C00000"/>
              </a:solidFill>
              <a:latin typeface="华文楷体" panose="02010600040101010101" pitchFamily="2" charset="-122"/>
              <a:ea typeface="华文楷体" panose="02010600040101010101" pitchFamily="2" charset="-122"/>
            </a:endParaRPr>
          </a:p>
        </p:txBody>
      </p:sp>
      <p:sp>
        <p:nvSpPr>
          <p:cNvPr id="27" name="TextBox 26"/>
          <p:cNvSpPr txBox="1"/>
          <p:nvPr/>
        </p:nvSpPr>
        <p:spPr>
          <a:xfrm>
            <a:off x="687990" y="4875321"/>
            <a:ext cx="877163" cy="369332"/>
          </a:xfrm>
          <a:prstGeom prst="rect">
            <a:avLst/>
          </a:prstGeom>
          <a:noFill/>
        </p:spPr>
        <p:txBody>
          <a:bodyPr wrap="none" rtlCol="0">
            <a:spAutoFit/>
          </a:bodyPr>
          <a:lstStyle/>
          <a:p>
            <a:r>
              <a:rPr lang="zh-CN" altLang="en-US" b="1" dirty="0" smtClean="0">
                <a:solidFill>
                  <a:srgbClr val="C00000"/>
                </a:solidFill>
                <a:latin typeface="华文楷体" panose="02010600040101010101" pitchFamily="2" charset="-122"/>
                <a:ea typeface="华文楷体" panose="02010600040101010101" pitchFamily="2" charset="-122"/>
              </a:rPr>
              <a:t>抢占式</a:t>
            </a:r>
            <a:endParaRPr lang="zh-CN" altLang="en-US" b="1"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4294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500"/>
                                        <p:tgtEl>
                                          <p:spTgt spid="1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500"/>
                                        <p:tgtEl>
                                          <p:spTgt spid="1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500"/>
                                        <p:tgtEl>
                                          <p:spTgt spid="20"/>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fade">
                                      <p:cBhvr>
                                        <p:cTn id="93" dur="500"/>
                                        <p:tgtEl>
                                          <p:spTgt spid="1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fade">
                                      <p:cBhvr>
                                        <p:cTn id="98" dur="500"/>
                                        <p:tgtEl>
                                          <p:spTgt spid="18"/>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fade">
                                      <p:cBhvr>
                                        <p:cTn id="10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9" grpId="0"/>
      <p:bldP spid="20" grpId="0"/>
      <p:bldP spid="21" grpId="0"/>
      <p:bldP spid="22" grpId="0"/>
      <p:bldP spid="23" grpId="0"/>
      <p:bldP spid="24"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8888" y="2996952"/>
            <a:ext cx="6745560" cy="1362075"/>
          </a:xfrm>
        </p:spPr>
        <p:txBody>
          <a:bodyPr anchor="ctr">
            <a:noAutofit/>
          </a:bodyPr>
          <a:lstStyle/>
          <a:p>
            <a:pPr algn="ctr"/>
            <a:r>
              <a:rPr lang="zh-CN" altLang="en-US" sz="5400" i="1" dirty="0" smtClean="0">
                <a:effectLst>
                  <a:outerShdw blurRad="38100" dist="38100" dir="2700000" algn="tl">
                    <a:srgbClr val="000000">
                      <a:alpha val="43137"/>
                    </a:srgbClr>
                  </a:outerShdw>
                </a:effectLst>
              </a:rPr>
              <a:t>处理器调度</a:t>
            </a:r>
            <a:endParaRPr lang="zh-CN" altLang="en-US" sz="5400" i="1" dirty="0">
              <a:effectLst>
                <a:outerShdw blurRad="38100" dist="38100" dir="2700000" algn="tl">
                  <a:srgbClr val="000000">
                    <a:alpha val="43137"/>
                  </a:srgbClr>
                </a:outerShdw>
              </a:effectLst>
            </a:endParaRPr>
          </a:p>
        </p:txBody>
      </p:sp>
      <p:sp>
        <p:nvSpPr>
          <p:cNvPr id="3" name="文本占位符 2"/>
          <p:cNvSpPr>
            <a:spLocks noGrp="1"/>
          </p:cNvSpPr>
          <p:nvPr>
            <p:ph type="body" idx="1"/>
          </p:nvPr>
        </p:nvSpPr>
        <p:spPr>
          <a:xfrm>
            <a:off x="1043608" y="1772816"/>
            <a:ext cx="7381099" cy="939801"/>
          </a:xfrm>
        </p:spPr>
        <p:txBody>
          <a:bodyPr anchor="ctr">
            <a:normAutofit/>
          </a:bodyPr>
          <a:lstStyle/>
          <a:p>
            <a:pPr algn="r"/>
            <a:r>
              <a:rPr lang="zh-CN" altLang="en-US" sz="2800" b="1" i="1" dirty="0">
                <a:solidFill>
                  <a:schemeClr val="tx2">
                    <a:lumMod val="75000"/>
                  </a:schemeClr>
                </a:solidFill>
              </a:rPr>
              <a:t>调度</a:t>
            </a:r>
            <a:r>
              <a:rPr lang="zh-CN" altLang="en-US" sz="2800" b="1" i="1" dirty="0" smtClean="0">
                <a:solidFill>
                  <a:schemeClr val="tx2">
                    <a:lumMod val="75000"/>
                  </a:schemeClr>
                </a:solidFill>
              </a:rPr>
              <a:t>层次、调度时机、调度过程</a:t>
            </a:r>
            <a:r>
              <a:rPr lang="en-US" altLang="zh-CN" sz="2800" b="1" i="1" dirty="0" smtClean="0">
                <a:solidFill>
                  <a:schemeClr val="tx2">
                    <a:lumMod val="75000"/>
                  </a:schemeClr>
                </a:solidFill>
              </a:rPr>
              <a:t>……</a:t>
            </a:r>
            <a:endParaRPr lang="zh-CN" altLang="en-US" sz="2800" b="1" i="1" dirty="0">
              <a:solidFill>
                <a:schemeClr val="tx2">
                  <a:lumMod val="75000"/>
                </a:schemeClr>
              </a:solidFill>
            </a:endParaRPr>
          </a:p>
        </p:txBody>
      </p:sp>
    </p:spTree>
    <p:extLst>
      <p:ext uri="{BB962C8B-B14F-4D97-AF65-F5344CB8AC3E}">
        <p14:creationId xmlns:p14="http://schemas.microsoft.com/office/powerpoint/2010/main" val="21234052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zh-CN" altLang="en-US" sz="4000" dirty="0" smtClean="0"/>
              <a:t>短作业优先调度算法</a:t>
            </a:r>
          </a:p>
        </p:txBody>
      </p:sp>
      <p:sp>
        <p:nvSpPr>
          <p:cNvPr id="26627" name="Rectangle 3"/>
          <p:cNvSpPr>
            <a:spLocks noGrp="1" noChangeArrowheads="1"/>
          </p:cNvSpPr>
          <p:nvPr>
            <p:ph type="body" idx="1"/>
          </p:nvPr>
        </p:nvSpPr>
        <p:spPr/>
        <p:txBody>
          <a:bodyPr>
            <a:noAutofit/>
          </a:bodyPr>
          <a:lstStyle/>
          <a:p>
            <a:r>
              <a:rPr lang="zh-CN" altLang="en-US" sz="2400" dirty="0" smtClean="0"/>
              <a:t> 优点和缺点</a:t>
            </a:r>
            <a:endParaRPr lang="en-US" altLang="zh-CN" sz="2400" dirty="0" smtClean="0"/>
          </a:p>
          <a:p>
            <a:pPr marL="0" indent="457200">
              <a:buNone/>
            </a:pPr>
            <a:r>
              <a:rPr lang="en-US" altLang="zh-CN" sz="2400" dirty="0" smtClean="0"/>
              <a:t>+ </a:t>
            </a:r>
            <a:r>
              <a:rPr lang="zh-CN" altLang="en-US" sz="2400" dirty="0" smtClean="0"/>
              <a:t>最短的平均周转时间</a:t>
            </a:r>
            <a:endParaRPr lang="en-US" altLang="zh-CN" sz="2400" dirty="0" smtClean="0"/>
          </a:p>
          <a:p>
            <a:pPr marL="0" indent="457200">
              <a:buNone/>
            </a:pPr>
            <a:endParaRPr lang="en-US" altLang="zh-CN" sz="2400" dirty="0" smtClean="0"/>
          </a:p>
          <a:p>
            <a:pPr marL="0" indent="457200">
              <a:buNone/>
            </a:pPr>
            <a:endParaRPr lang="en-US" altLang="zh-CN" sz="2400" dirty="0"/>
          </a:p>
          <a:p>
            <a:pPr marL="0" indent="457200">
              <a:buNone/>
            </a:pPr>
            <a:endParaRPr lang="en-US" altLang="zh-CN" sz="2400" dirty="0" smtClean="0"/>
          </a:p>
          <a:p>
            <a:pPr marL="0" indent="457200">
              <a:buNone/>
            </a:pPr>
            <a:endParaRPr lang="en-US" altLang="zh-CN" sz="2400" dirty="0" smtClean="0"/>
          </a:p>
          <a:p>
            <a:pPr marL="0" indent="457200">
              <a:buNone/>
            </a:pPr>
            <a:r>
              <a:rPr lang="en-US" altLang="zh-CN" sz="2400" dirty="0" smtClean="0"/>
              <a:t>- </a:t>
            </a:r>
            <a:r>
              <a:rPr lang="zh-CN" altLang="en-US" sz="2400" dirty="0" smtClean="0"/>
              <a:t>不公平</a:t>
            </a:r>
            <a:endParaRPr lang="en-US" altLang="zh-CN" sz="2400" dirty="0" smtClean="0"/>
          </a:p>
          <a:p>
            <a:pPr marL="292608" lvl="1" indent="457200">
              <a:lnSpc>
                <a:spcPct val="110000"/>
              </a:lnSpc>
              <a:spcBef>
                <a:spcPts val="600"/>
              </a:spcBef>
              <a:buNone/>
            </a:pPr>
            <a:r>
              <a:rPr lang="zh-CN" altLang="en-US" sz="2400" dirty="0" smtClean="0"/>
              <a:t>源源不断的短任务可能使长任务得不到任何处理器时间（导致</a:t>
            </a:r>
            <a:r>
              <a:rPr lang="en-US" altLang="zh-CN" sz="2400" dirty="0" smtClean="0"/>
              <a:t> </a:t>
            </a:r>
            <a:r>
              <a:rPr lang="zh-CN" altLang="en-US" sz="2400" dirty="0" smtClean="0"/>
              <a:t>饥饿）</a:t>
            </a:r>
            <a:endParaRPr lang="en-US" altLang="zh-CN" sz="2400" dirty="0" smtClean="0"/>
          </a:p>
          <a:p>
            <a:pPr marL="0" lvl="1" indent="457200">
              <a:lnSpc>
                <a:spcPct val="110000"/>
              </a:lnSpc>
              <a:buNone/>
            </a:pPr>
            <a:r>
              <a:rPr lang="en-US" altLang="zh-CN" sz="2400" dirty="0"/>
              <a:t>- </a:t>
            </a:r>
            <a:r>
              <a:rPr lang="zh-CN" altLang="en-US" sz="2400" dirty="0" smtClean="0"/>
              <a:t>需要预测未来</a:t>
            </a:r>
            <a:endParaRPr lang="en-US" altLang="zh-CN" sz="2400" dirty="0"/>
          </a:p>
        </p:txBody>
      </p:sp>
      <p:sp>
        <p:nvSpPr>
          <p:cNvPr id="4" name="横卷形 3"/>
          <p:cNvSpPr/>
          <p:nvPr/>
        </p:nvSpPr>
        <p:spPr>
          <a:xfrm>
            <a:off x="1403648" y="2420888"/>
            <a:ext cx="6815851" cy="1656184"/>
          </a:xfrm>
          <a:prstGeom prst="horizontalScroll">
            <a:avLst/>
          </a:prstGeom>
          <a:solidFill>
            <a:schemeClr val="bg2">
              <a:lumMod val="20000"/>
              <a:lumOff val="80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rgbClr val="0000CC"/>
                </a:solidFill>
                <a:latin typeface="Calibri" panose="020F0502020204030204" pitchFamily="34" charset="0"/>
                <a:ea typeface="华文楷体" panose="02010600040101010101" pitchFamily="2" charset="-122"/>
              </a:rPr>
              <a:t>在所有进程同时可运行时，采用</a:t>
            </a:r>
            <a:r>
              <a:rPr lang="en-US" altLang="zh-CN" sz="2400" b="1" dirty="0" smtClean="0">
                <a:solidFill>
                  <a:srgbClr val="0000CC"/>
                </a:solidFill>
                <a:latin typeface="Calibri" panose="020F0502020204030204" pitchFamily="34" charset="0"/>
                <a:ea typeface="华文楷体" panose="02010600040101010101" pitchFamily="2" charset="-122"/>
              </a:rPr>
              <a:t>SJF</a:t>
            </a:r>
            <a:r>
              <a:rPr lang="zh-CN" altLang="en-US" sz="2400" b="1" dirty="0" smtClean="0">
                <a:solidFill>
                  <a:srgbClr val="0000CC"/>
                </a:solidFill>
                <a:latin typeface="Calibri" panose="020F0502020204030204" pitchFamily="34" charset="0"/>
                <a:ea typeface="华文楷体" panose="02010600040101010101" pitchFamily="2" charset="-122"/>
              </a:rPr>
              <a:t>调度算法可以得到最短的平均周转时间</a:t>
            </a:r>
            <a:endParaRPr lang="zh-CN" altLang="en-US" sz="2400" b="1" dirty="0">
              <a:solidFill>
                <a:srgbClr val="0000CC"/>
              </a:solidFill>
              <a:latin typeface="Calibri" panose="020F0502020204030204" pitchFamily="34" charset="0"/>
              <a:ea typeface="华文楷体" panose="02010600040101010101" pitchFamily="2" charset="-122"/>
            </a:endParaRPr>
          </a:p>
        </p:txBody>
      </p:sp>
    </p:spTree>
    <p:extLst>
      <p:ext uri="{BB962C8B-B14F-4D97-AF65-F5344CB8AC3E}">
        <p14:creationId xmlns:p14="http://schemas.microsoft.com/office/powerpoint/2010/main" val="168361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fade">
                                      <p:cBhvr>
                                        <p:cTn id="7" dur="1000"/>
                                        <p:tgtEl>
                                          <p:spTgt spid="26627">
                                            <p:txEl>
                                              <p:pRg st="1" end="1"/>
                                            </p:txEl>
                                          </p:spTgt>
                                        </p:tgtEl>
                                      </p:cBhvr>
                                    </p:animEffect>
                                    <p:anim calcmode="lin" valueType="num">
                                      <p:cBhvr>
                                        <p:cTn id="8" dur="10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outVertical)">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animEffect transition="in" filter="fade">
                                      <p:cBhvr>
                                        <p:cTn id="19" dur="1000"/>
                                        <p:tgtEl>
                                          <p:spTgt spid="26627">
                                            <p:txEl>
                                              <p:pRg st="6" end="6"/>
                                            </p:txEl>
                                          </p:spTgt>
                                        </p:tgtEl>
                                      </p:cBhvr>
                                    </p:animEffect>
                                    <p:anim calcmode="lin" valueType="num">
                                      <p:cBhvr>
                                        <p:cTn id="20" dur="10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2662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6627">
                                            <p:txEl>
                                              <p:pRg st="7" end="7"/>
                                            </p:txEl>
                                          </p:spTgt>
                                        </p:tgtEl>
                                        <p:attrNameLst>
                                          <p:attrName>style.visibility</p:attrName>
                                        </p:attrNameLst>
                                      </p:cBhvr>
                                      <p:to>
                                        <p:strVal val="visible"/>
                                      </p:to>
                                    </p:set>
                                    <p:animEffect transition="in" filter="fade">
                                      <p:cBhvr>
                                        <p:cTn id="26" dur="1000"/>
                                        <p:tgtEl>
                                          <p:spTgt spid="26627">
                                            <p:txEl>
                                              <p:pRg st="7" end="7"/>
                                            </p:txEl>
                                          </p:spTgt>
                                        </p:tgtEl>
                                      </p:cBhvr>
                                    </p:animEffect>
                                    <p:anim calcmode="lin" valueType="num">
                                      <p:cBhvr>
                                        <p:cTn id="27" dur="10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2662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6627">
                                            <p:txEl>
                                              <p:pRg st="8" end="8"/>
                                            </p:txEl>
                                          </p:spTgt>
                                        </p:tgtEl>
                                        <p:attrNameLst>
                                          <p:attrName>style.visibility</p:attrName>
                                        </p:attrNameLst>
                                      </p:cBhvr>
                                      <p:to>
                                        <p:strVal val="visible"/>
                                      </p:to>
                                    </p:set>
                                    <p:animEffect transition="in" filter="fade">
                                      <p:cBhvr>
                                        <p:cTn id="33" dur="1000"/>
                                        <p:tgtEl>
                                          <p:spTgt spid="26627">
                                            <p:txEl>
                                              <p:pRg st="8" end="8"/>
                                            </p:txEl>
                                          </p:spTgt>
                                        </p:tgtEl>
                                      </p:cBhvr>
                                    </p:animEffect>
                                    <p:anim calcmode="lin" valueType="num">
                                      <p:cBhvr>
                                        <p:cTn id="34" dur="1000" fill="hold"/>
                                        <p:tgtEl>
                                          <p:spTgt spid="26627">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2662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最高相应比</a:t>
            </a:r>
            <a:r>
              <a:rPr lang="zh-CN" altLang="en-US" sz="4000" dirty="0" smtClean="0"/>
              <a:t>优先（</a:t>
            </a:r>
            <a:r>
              <a:rPr lang="en-US" altLang="zh-CN" sz="4000" dirty="0" smtClean="0"/>
              <a:t>HRRN</a:t>
            </a:r>
            <a:r>
              <a:rPr lang="zh-CN" altLang="en-US" sz="4000" dirty="0" smtClean="0"/>
              <a:t>）算法</a:t>
            </a:r>
            <a:endParaRPr lang="zh-CN" altLang="en-US" sz="4000" dirty="0"/>
          </a:p>
        </p:txBody>
      </p:sp>
      <p:sp>
        <p:nvSpPr>
          <p:cNvPr id="3" name="内容占位符 2"/>
          <p:cNvSpPr>
            <a:spLocks noGrp="1"/>
          </p:cNvSpPr>
          <p:nvPr>
            <p:ph idx="1"/>
          </p:nvPr>
        </p:nvSpPr>
        <p:spPr>
          <a:xfrm>
            <a:off x="611560" y="1609416"/>
            <a:ext cx="7239000" cy="3331752"/>
          </a:xfrm>
        </p:spPr>
        <p:txBody>
          <a:bodyPr>
            <a:normAutofit/>
          </a:bodyPr>
          <a:lstStyle/>
          <a:p>
            <a:r>
              <a:rPr lang="en-US" altLang="zh-CN" sz="2400" dirty="0" smtClean="0"/>
              <a:t> </a:t>
            </a:r>
            <a:r>
              <a:rPr lang="zh-CN" altLang="en-US" sz="2400" dirty="0" smtClean="0"/>
              <a:t>是一个综合的算法</a:t>
            </a:r>
            <a:endParaRPr lang="en-US" altLang="zh-CN" sz="2400" dirty="0" smtClean="0"/>
          </a:p>
          <a:p>
            <a:r>
              <a:rPr lang="en-US" altLang="zh-CN" sz="2400" dirty="0"/>
              <a:t> </a:t>
            </a:r>
            <a:r>
              <a:rPr lang="zh-CN" altLang="en-US" sz="2400" dirty="0" smtClean="0"/>
              <a:t>计算每个进程的响应比</a:t>
            </a:r>
            <a:r>
              <a:rPr lang="en-US" altLang="zh-CN" sz="2400" dirty="0" smtClean="0"/>
              <a:t>R</a:t>
            </a:r>
          </a:p>
          <a:p>
            <a:r>
              <a:rPr lang="en-US" altLang="zh-CN" sz="2400" dirty="0"/>
              <a:t> </a:t>
            </a:r>
            <a:r>
              <a:rPr lang="zh-CN" altLang="en-US" sz="2400" dirty="0" smtClean="0"/>
              <a:t>总是选择响应比最高的进程</a:t>
            </a:r>
            <a:endParaRPr lang="zh-CN" altLang="en-US" sz="2400" dirty="0"/>
          </a:p>
        </p:txBody>
      </p:sp>
      <p:sp>
        <p:nvSpPr>
          <p:cNvPr id="5" name="矩形 3"/>
          <p:cNvSpPr>
            <a:spLocks noChangeArrowheads="1"/>
          </p:cNvSpPr>
          <p:nvPr/>
        </p:nvSpPr>
        <p:spPr bwMode="auto">
          <a:xfrm>
            <a:off x="755576" y="3429000"/>
            <a:ext cx="7560840" cy="1200329"/>
          </a:xfrm>
          <a:prstGeom prst="rect">
            <a:avLst/>
          </a:prstGeom>
          <a:solidFill>
            <a:srgbClr val="FFCCFF"/>
          </a:solidFill>
          <a:ln>
            <a:noFill/>
          </a:ln>
          <a:extLst/>
        </p:spPr>
        <p:txBody>
          <a:bodyPr wrap="square">
            <a:spAutoFit/>
          </a:bodyPr>
          <a:lstStyle/>
          <a:p>
            <a:r>
              <a:rPr lang="zh-CN" altLang="en-US" sz="2400" b="1" dirty="0">
                <a:solidFill>
                  <a:srgbClr val="0000FF"/>
                </a:solidFill>
                <a:latin typeface="Calibri" pitchFamily="34" charset="0"/>
                <a:ea typeface="华文楷体" pitchFamily="2" charset="-122"/>
                <a:cs typeface="Calibri" pitchFamily="34" charset="0"/>
              </a:rPr>
              <a:t>响应比</a:t>
            </a:r>
            <a:r>
              <a:rPr lang="en-US" altLang="zh-CN" sz="2400" b="1" dirty="0">
                <a:solidFill>
                  <a:srgbClr val="0000FF"/>
                </a:solidFill>
                <a:latin typeface="Calibri" pitchFamily="34" charset="0"/>
                <a:ea typeface="华文楷体" pitchFamily="2" charset="-122"/>
                <a:cs typeface="Calibri" pitchFamily="34" charset="0"/>
              </a:rPr>
              <a:t>R = </a:t>
            </a:r>
            <a:r>
              <a:rPr lang="zh-CN" altLang="en-US" sz="2400" b="1" dirty="0">
                <a:solidFill>
                  <a:srgbClr val="0000FF"/>
                </a:solidFill>
                <a:latin typeface="Calibri" pitchFamily="34" charset="0"/>
                <a:ea typeface="华文楷体" pitchFamily="2" charset="-122"/>
                <a:cs typeface="Calibri" pitchFamily="34" charset="0"/>
              </a:rPr>
              <a:t>作业周转时间 </a:t>
            </a:r>
            <a:r>
              <a:rPr lang="en-US" altLang="zh-CN" sz="2400" b="1" dirty="0">
                <a:solidFill>
                  <a:srgbClr val="0000FF"/>
                </a:solidFill>
                <a:latin typeface="Calibri" pitchFamily="34" charset="0"/>
                <a:ea typeface="华文楷体" pitchFamily="2" charset="-122"/>
                <a:cs typeface="Calibri" pitchFamily="34" charset="0"/>
              </a:rPr>
              <a:t>/ </a:t>
            </a:r>
            <a:r>
              <a:rPr lang="zh-CN" altLang="en-US" sz="2400" b="1" dirty="0">
                <a:solidFill>
                  <a:srgbClr val="0000FF"/>
                </a:solidFill>
                <a:latin typeface="Calibri" pitchFamily="34" charset="0"/>
                <a:ea typeface="华文楷体" pitchFamily="2" charset="-122"/>
                <a:cs typeface="Calibri" pitchFamily="34" charset="0"/>
              </a:rPr>
              <a:t>作业处理时间</a:t>
            </a:r>
          </a:p>
          <a:p>
            <a:r>
              <a:rPr lang="zh-CN" altLang="en-US" sz="2400" b="1" dirty="0">
                <a:solidFill>
                  <a:srgbClr val="0000FF"/>
                </a:solidFill>
                <a:latin typeface="Calibri" pitchFamily="34" charset="0"/>
                <a:ea typeface="华文楷体" pitchFamily="2" charset="-122"/>
                <a:cs typeface="Calibri" pitchFamily="34" charset="0"/>
              </a:rPr>
              <a:t>          </a:t>
            </a:r>
            <a:r>
              <a:rPr lang="en-US" altLang="zh-CN" sz="2400" b="1" dirty="0">
                <a:solidFill>
                  <a:srgbClr val="0000FF"/>
                </a:solidFill>
                <a:latin typeface="Calibri" pitchFamily="34" charset="0"/>
                <a:ea typeface="华文楷体" pitchFamily="2" charset="-122"/>
                <a:cs typeface="Calibri" pitchFamily="34" charset="0"/>
              </a:rPr>
              <a:t>=</a:t>
            </a:r>
            <a:r>
              <a:rPr lang="zh-CN" altLang="en-US" sz="2400" b="1" dirty="0">
                <a:solidFill>
                  <a:srgbClr val="0000FF"/>
                </a:solidFill>
                <a:latin typeface="Calibri" pitchFamily="34" charset="0"/>
                <a:ea typeface="华文楷体" pitchFamily="2" charset="-122"/>
                <a:cs typeface="Calibri" pitchFamily="34" charset="0"/>
              </a:rPr>
              <a:t>（作业处理时间</a:t>
            </a:r>
            <a:r>
              <a:rPr lang="en-US" altLang="zh-CN" sz="2400" b="1" dirty="0">
                <a:solidFill>
                  <a:srgbClr val="0000FF"/>
                </a:solidFill>
                <a:latin typeface="Calibri" pitchFamily="34" charset="0"/>
                <a:ea typeface="华文楷体" pitchFamily="2" charset="-122"/>
                <a:cs typeface="Calibri" pitchFamily="34" charset="0"/>
              </a:rPr>
              <a:t>+</a:t>
            </a:r>
            <a:r>
              <a:rPr lang="zh-CN" altLang="en-US" sz="2400" b="1" dirty="0">
                <a:solidFill>
                  <a:srgbClr val="0000FF"/>
                </a:solidFill>
                <a:latin typeface="Calibri" pitchFamily="34" charset="0"/>
                <a:ea typeface="华文楷体" pitchFamily="2" charset="-122"/>
                <a:cs typeface="Calibri" pitchFamily="34" charset="0"/>
              </a:rPr>
              <a:t>作业等待时间）</a:t>
            </a:r>
            <a:r>
              <a:rPr lang="en-US" altLang="zh-CN" sz="2400" b="1" dirty="0">
                <a:solidFill>
                  <a:srgbClr val="0000FF"/>
                </a:solidFill>
                <a:latin typeface="Calibri" pitchFamily="34" charset="0"/>
                <a:ea typeface="华文楷体" pitchFamily="2" charset="-122"/>
                <a:cs typeface="Calibri" pitchFamily="34" charset="0"/>
              </a:rPr>
              <a:t>/ </a:t>
            </a:r>
            <a:r>
              <a:rPr lang="zh-CN" altLang="en-US" sz="2400" b="1" dirty="0">
                <a:solidFill>
                  <a:srgbClr val="0000FF"/>
                </a:solidFill>
                <a:latin typeface="Calibri" pitchFamily="34" charset="0"/>
                <a:ea typeface="华文楷体" pitchFamily="2" charset="-122"/>
                <a:cs typeface="Calibri" pitchFamily="34" charset="0"/>
              </a:rPr>
              <a:t>作业处理时间</a:t>
            </a:r>
          </a:p>
          <a:p>
            <a:r>
              <a:rPr lang="zh-CN" altLang="en-US" sz="2400" b="1" dirty="0">
                <a:solidFill>
                  <a:srgbClr val="0000FF"/>
                </a:solidFill>
                <a:latin typeface="Calibri" pitchFamily="34" charset="0"/>
                <a:ea typeface="华文楷体" pitchFamily="2" charset="-122"/>
                <a:cs typeface="Calibri" pitchFamily="34" charset="0"/>
              </a:rPr>
              <a:t>          </a:t>
            </a:r>
            <a:r>
              <a:rPr lang="en-US" altLang="zh-CN" sz="2400" b="1" dirty="0" smtClean="0">
                <a:solidFill>
                  <a:srgbClr val="0000FF"/>
                </a:solidFill>
                <a:latin typeface="Calibri" pitchFamily="34" charset="0"/>
                <a:ea typeface="华文楷体" pitchFamily="2" charset="-122"/>
                <a:cs typeface="Calibri" pitchFamily="34" charset="0"/>
              </a:rPr>
              <a:t>= </a:t>
            </a:r>
            <a:r>
              <a:rPr lang="en-US" altLang="zh-CN" sz="2400" b="1" dirty="0">
                <a:solidFill>
                  <a:srgbClr val="0000FF"/>
                </a:solidFill>
                <a:latin typeface="Calibri" pitchFamily="34" charset="0"/>
                <a:ea typeface="华文楷体" pitchFamily="2" charset="-122"/>
                <a:cs typeface="Calibri" pitchFamily="34" charset="0"/>
              </a:rPr>
              <a:t>1 +</a:t>
            </a:r>
            <a:r>
              <a:rPr lang="zh-CN" altLang="en-US" sz="2400" b="1" dirty="0">
                <a:solidFill>
                  <a:srgbClr val="0000FF"/>
                </a:solidFill>
                <a:latin typeface="Calibri" pitchFamily="34" charset="0"/>
                <a:ea typeface="华文楷体" pitchFamily="2" charset="-122"/>
                <a:cs typeface="Calibri" pitchFamily="34" charset="0"/>
              </a:rPr>
              <a:t>（作业等待时间 </a:t>
            </a:r>
            <a:r>
              <a:rPr lang="en-US" altLang="zh-CN" sz="2400" b="1" dirty="0">
                <a:solidFill>
                  <a:srgbClr val="0000FF"/>
                </a:solidFill>
                <a:latin typeface="Calibri" pitchFamily="34" charset="0"/>
                <a:ea typeface="华文楷体" pitchFamily="2" charset="-122"/>
                <a:cs typeface="Calibri" pitchFamily="34" charset="0"/>
              </a:rPr>
              <a:t>/ </a:t>
            </a:r>
            <a:r>
              <a:rPr lang="zh-CN" altLang="en-US" sz="2400" b="1" dirty="0">
                <a:solidFill>
                  <a:srgbClr val="0000FF"/>
                </a:solidFill>
                <a:latin typeface="Calibri" pitchFamily="34" charset="0"/>
                <a:ea typeface="华文楷体" pitchFamily="2" charset="-122"/>
                <a:cs typeface="Calibri" pitchFamily="34" charset="0"/>
              </a:rPr>
              <a:t>作业处理时间）</a:t>
            </a:r>
          </a:p>
        </p:txBody>
      </p:sp>
      <p:sp>
        <p:nvSpPr>
          <p:cNvPr id="7" name="云形 6"/>
          <p:cNvSpPr/>
          <p:nvPr/>
        </p:nvSpPr>
        <p:spPr>
          <a:xfrm>
            <a:off x="2267744" y="4941168"/>
            <a:ext cx="3816424" cy="1656184"/>
          </a:xfrm>
          <a:prstGeom prst="cloud">
            <a:avLst/>
          </a:prstGeom>
          <a:solidFill>
            <a:schemeClr val="bg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rgbClr val="FF0000"/>
                </a:solidFill>
                <a:latin typeface="华文行楷" panose="02010800040101010101" pitchFamily="2" charset="-122"/>
                <a:ea typeface="华文行楷" panose="02010800040101010101" pitchFamily="2" charset="-122"/>
              </a:rPr>
              <a:t>折衷权衡</a:t>
            </a:r>
            <a:endParaRPr lang="en-US" altLang="zh-CN" sz="3200" dirty="0" smtClean="0">
              <a:solidFill>
                <a:srgbClr val="FF0000"/>
              </a:solidFill>
              <a:latin typeface="华文行楷" panose="02010800040101010101" pitchFamily="2" charset="-122"/>
              <a:ea typeface="华文行楷" panose="02010800040101010101" pitchFamily="2" charset="-122"/>
            </a:endParaRPr>
          </a:p>
          <a:p>
            <a:pPr algn="ctr"/>
            <a:r>
              <a:rPr lang="en-US" altLang="zh-CN" sz="3200" dirty="0" smtClean="0">
                <a:solidFill>
                  <a:srgbClr val="FF0000"/>
                </a:solidFill>
                <a:latin typeface="华文行楷" panose="02010800040101010101" pitchFamily="2" charset="-122"/>
                <a:ea typeface="华文行楷" panose="02010800040101010101" pitchFamily="2" charset="-122"/>
              </a:rPr>
              <a:t>tradeoff</a:t>
            </a:r>
            <a:endParaRPr lang="zh-CN" altLang="en-US" sz="3200" dirty="0">
              <a:solidFill>
                <a:srgbClr val="FF0000"/>
              </a:solidFill>
              <a:latin typeface="华文行楷" panose="02010800040101010101" pitchFamily="2" charset="-122"/>
              <a:ea typeface="华文行楷" panose="02010800040101010101" pitchFamily="2" charset="-122"/>
            </a:endParaRPr>
          </a:p>
        </p:txBody>
      </p:sp>
      <p:sp>
        <p:nvSpPr>
          <p:cNvPr id="4" name="云形 3"/>
          <p:cNvSpPr/>
          <p:nvPr/>
        </p:nvSpPr>
        <p:spPr>
          <a:xfrm>
            <a:off x="6372200" y="1700808"/>
            <a:ext cx="2232248" cy="1440160"/>
          </a:xfrm>
          <a:prstGeom prst="cloud">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7030A0"/>
                </a:solidFill>
                <a:latin typeface="华文行楷" pitchFamily="2" charset="-122"/>
                <a:ea typeface="华文行楷" pitchFamily="2" charset="-122"/>
              </a:rPr>
              <a:t>抢占 </a:t>
            </a:r>
            <a:r>
              <a:rPr lang="en-US" altLang="zh-CN" sz="2400" dirty="0" smtClean="0">
                <a:solidFill>
                  <a:srgbClr val="7030A0"/>
                </a:solidFill>
                <a:latin typeface="华文行楷" pitchFamily="2" charset="-122"/>
                <a:ea typeface="华文行楷" pitchFamily="2" charset="-122"/>
              </a:rPr>
              <a:t>or </a:t>
            </a:r>
            <a:r>
              <a:rPr lang="zh-CN" altLang="en-US" sz="2400" dirty="0" smtClean="0">
                <a:solidFill>
                  <a:srgbClr val="7030A0"/>
                </a:solidFill>
                <a:latin typeface="华文行楷" pitchFamily="2" charset="-122"/>
                <a:ea typeface="华文行楷" pitchFamily="2" charset="-122"/>
              </a:rPr>
              <a:t>不可抢占</a:t>
            </a:r>
            <a:endParaRPr lang="zh-CN" altLang="en-US" sz="2400" dirty="0">
              <a:solidFill>
                <a:srgbClr val="7030A0"/>
              </a:solidFill>
              <a:latin typeface="华文行楷" pitchFamily="2" charset="-122"/>
              <a:ea typeface="华文行楷" pitchFamily="2" charset="-122"/>
            </a:endParaRPr>
          </a:p>
        </p:txBody>
      </p:sp>
    </p:spTree>
    <p:extLst>
      <p:ext uri="{BB962C8B-B14F-4D97-AF65-F5344CB8AC3E}">
        <p14:creationId xmlns:p14="http://schemas.microsoft.com/office/powerpoint/2010/main" val="3001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Scale>
                                      <p:cBhvr>
                                        <p:cTn id="27" dur="15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500" decel="50000" fill="hold">
                                          <p:stCondLst>
                                            <p:cond delay="0"/>
                                          </p:stCondLst>
                                        </p:cTn>
                                        <p:tgtEl>
                                          <p:spTgt spid="7"/>
                                        </p:tgtEl>
                                        <p:attrNameLst>
                                          <p:attrName>ppt_x</p:attrName>
                                          <p:attrName>ppt_y</p:attrName>
                                        </p:attrNameLst>
                                      </p:cBhvr>
                                    </p:animMotion>
                                    <p:animEffect transition="in" filter="fade">
                                      <p:cBhvr>
                                        <p:cTn id="29" dur="1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heel(1)">
                                      <p:cBhvr>
                                        <p:cTn id="3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26282" y="476672"/>
            <a:ext cx="7273181" cy="647700"/>
          </a:xfrm>
        </p:spPr>
        <p:txBody>
          <a:bodyPr>
            <a:normAutofit fontScale="90000"/>
          </a:bodyPr>
          <a:lstStyle/>
          <a:p>
            <a:pPr>
              <a:defRPr/>
            </a:pPr>
            <a:r>
              <a:rPr lang="zh-CN" altLang="en-US" dirty="0">
                <a:latin typeface="Calibri" pitchFamily="34" charset="0"/>
                <a:cs typeface="Calibri" pitchFamily="34" charset="0"/>
              </a:rPr>
              <a:t>交互式系统中采用的调度算法</a:t>
            </a:r>
          </a:p>
        </p:txBody>
      </p:sp>
      <p:sp>
        <p:nvSpPr>
          <p:cNvPr id="13315" name="Rectangle 3"/>
          <p:cNvSpPr>
            <a:spLocks noGrp="1" noChangeArrowheads="1"/>
          </p:cNvSpPr>
          <p:nvPr>
            <p:ph type="body" idx="4294967295"/>
          </p:nvPr>
        </p:nvSpPr>
        <p:spPr>
          <a:xfrm>
            <a:off x="611560" y="1484784"/>
            <a:ext cx="7675563" cy="4824536"/>
          </a:xfrm>
          <a:prstGeom prst="rect">
            <a:avLst/>
          </a:prstGeom>
        </p:spPr>
        <p:txBody>
          <a:bodyPr>
            <a:normAutofit/>
          </a:bodyPr>
          <a:lstStyle/>
          <a:p>
            <a:pPr>
              <a:buClr>
                <a:srgbClr val="7030A0"/>
              </a:buClr>
              <a:buSzPct val="70000"/>
              <a:defRPr/>
            </a:pPr>
            <a:r>
              <a:rPr lang="zh-CN" altLang="en-US" sz="2400" b="1" dirty="0" smtClean="0">
                <a:solidFill>
                  <a:srgbClr val="3333CC"/>
                </a:solidFill>
                <a:latin typeface="Calibri" panose="020F0502020204030204" pitchFamily="34" charset="0"/>
              </a:rPr>
              <a:t> 轮转调度（</a:t>
            </a:r>
            <a:r>
              <a:rPr lang="en-US" altLang="zh-CN" sz="2400" b="1" dirty="0" smtClean="0">
                <a:solidFill>
                  <a:srgbClr val="3333CC"/>
                </a:solidFill>
                <a:latin typeface="Calibri" panose="020F0502020204030204" pitchFamily="34" charset="0"/>
              </a:rPr>
              <a:t>RR-Round Robin</a:t>
            </a:r>
            <a:r>
              <a:rPr lang="zh-CN" altLang="en-US" sz="2400" b="1" dirty="0" smtClean="0">
                <a:solidFill>
                  <a:srgbClr val="3333CC"/>
                </a:solidFill>
                <a:latin typeface="Calibri" panose="020F0502020204030204" pitchFamily="34" charset="0"/>
              </a:rPr>
              <a:t>）</a:t>
            </a:r>
            <a:endParaRPr lang="en-US" altLang="zh-CN" sz="2400" b="1" dirty="0" smtClean="0">
              <a:solidFill>
                <a:srgbClr val="3333CC"/>
              </a:solidFill>
              <a:latin typeface="Calibri" panose="020F0502020204030204" pitchFamily="34" charset="0"/>
            </a:endParaRPr>
          </a:p>
          <a:p>
            <a:pPr>
              <a:buClr>
                <a:srgbClr val="7030A0"/>
              </a:buClr>
              <a:buSzPct val="70000"/>
              <a:defRPr/>
            </a:pPr>
            <a:r>
              <a:rPr lang="zh-CN" altLang="en-US" sz="2400" b="1" dirty="0" smtClean="0">
                <a:solidFill>
                  <a:srgbClr val="3333CC"/>
                </a:solidFill>
                <a:latin typeface="Calibri" panose="020F0502020204030204" pitchFamily="34" charset="0"/>
              </a:rPr>
              <a:t> 优先级调度（</a:t>
            </a:r>
            <a:r>
              <a:rPr lang="en-US" altLang="zh-CN" sz="2400" b="1" dirty="0" smtClean="0">
                <a:solidFill>
                  <a:srgbClr val="3333CC"/>
                </a:solidFill>
                <a:latin typeface="Calibri" panose="020F0502020204030204" pitchFamily="34" charset="0"/>
              </a:rPr>
              <a:t>HPF—Highest Priority First</a:t>
            </a:r>
            <a:r>
              <a:rPr lang="zh-CN" altLang="en-US" sz="2400" b="1" dirty="0" smtClean="0">
                <a:solidFill>
                  <a:srgbClr val="3333CC"/>
                </a:solidFill>
                <a:latin typeface="Calibri" panose="020F0502020204030204" pitchFamily="34" charset="0"/>
              </a:rPr>
              <a:t>）</a:t>
            </a:r>
            <a:endParaRPr lang="en-US" altLang="zh-CN" sz="2400" b="1" dirty="0" smtClean="0">
              <a:solidFill>
                <a:srgbClr val="3333CC"/>
              </a:solidFill>
              <a:latin typeface="Calibri" panose="020F0502020204030204" pitchFamily="34" charset="0"/>
            </a:endParaRPr>
          </a:p>
          <a:p>
            <a:pPr>
              <a:buClr>
                <a:srgbClr val="7030A0"/>
              </a:buClr>
              <a:buSzPct val="70000"/>
              <a:defRPr/>
            </a:pPr>
            <a:r>
              <a:rPr lang="zh-CN" altLang="en-US" sz="2400" b="1" dirty="0" smtClean="0">
                <a:solidFill>
                  <a:srgbClr val="3333CC"/>
                </a:solidFill>
                <a:latin typeface="Calibri" panose="020F0502020204030204" pitchFamily="34" charset="0"/>
              </a:rPr>
              <a:t> 多级队列（</a:t>
            </a:r>
            <a:r>
              <a:rPr lang="en-US" altLang="zh-CN" sz="2400" b="1" dirty="0" smtClean="0">
                <a:solidFill>
                  <a:srgbClr val="3333CC"/>
                </a:solidFill>
                <a:latin typeface="Calibri" panose="020F0502020204030204" pitchFamily="34" charset="0"/>
              </a:rPr>
              <a:t>Multiple queues</a:t>
            </a:r>
            <a:r>
              <a:rPr lang="zh-CN" altLang="en-US" sz="2400" b="1" dirty="0" smtClean="0">
                <a:solidFill>
                  <a:srgbClr val="3333CC"/>
                </a:solidFill>
                <a:latin typeface="Calibri" panose="020F0502020204030204" pitchFamily="34" charset="0"/>
              </a:rPr>
              <a:t>）</a:t>
            </a:r>
            <a:endParaRPr lang="en-US" altLang="zh-CN" sz="2400" b="1" dirty="0" smtClean="0">
              <a:solidFill>
                <a:srgbClr val="3333CC"/>
              </a:solidFill>
              <a:latin typeface="Calibri" panose="020F0502020204030204" pitchFamily="34" charset="0"/>
            </a:endParaRPr>
          </a:p>
          <a:p>
            <a:pPr marL="0" indent="0">
              <a:buClr>
                <a:srgbClr val="7030A0"/>
              </a:buClr>
              <a:buSzPct val="70000"/>
              <a:buNone/>
              <a:defRPr/>
            </a:pPr>
            <a:r>
              <a:rPr lang="zh-CN" altLang="en-US" sz="2400" b="1" dirty="0" smtClean="0">
                <a:solidFill>
                  <a:srgbClr val="3333CC"/>
                </a:solidFill>
                <a:latin typeface="Calibri" panose="020F0502020204030204" pitchFamily="34" charset="0"/>
              </a:rPr>
              <a:t>           与  多级反馈队列（</a:t>
            </a:r>
            <a:r>
              <a:rPr lang="en-US" altLang="zh-CN" sz="2400" b="1" dirty="0" smtClean="0">
                <a:solidFill>
                  <a:srgbClr val="3333CC"/>
                </a:solidFill>
                <a:latin typeface="Calibri" panose="020F0502020204030204" pitchFamily="34" charset="0"/>
              </a:rPr>
              <a:t>Multiple feedback queue</a:t>
            </a:r>
            <a:r>
              <a:rPr lang="zh-CN" altLang="en-US" sz="2400" b="1" dirty="0" smtClean="0">
                <a:solidFill>
                  <a:srgbClr val="3333CC"/>
                </a:solidFill>
                <a:latin typeface="Calibri" panose="020F0502020204030204" pitchFamily="34" charset="0"/>
              </a:rPr>
              <a:t>）</a:t>
            </a:r>
            <a:endParaRPr lang="en-US" altLang="zh-CN" sz="2400" b="1" dirty="0">
              <a:solidFill>
                <a:srgbClr val="3333CC"/>
              </a:solidFill>
              <a:latin typeface="Calibri" panose="020F0502020204030204" pitchFamily="34" charset="0"/>
            </a:endParaRPr>
          </a:p>
          <a:p>
            <a:pPr>
              <a:buClr>
                <a:srgbClr val="7030A0"/>
              </a:buClr>
              <a:buSzPct val="70000"/>
              <a:defRPr/>
            </a:pPr>
            <a:r>
              <a:rPr lang="zh-CN" altLang="en-US" sz="2400" b="1" dirty="0" smtClean="0">
                <a:solidFill>
                  <a:srgbClr val="9900CC"/>
                </a:solidFill>
                <a:latin typeface="Calibri" panose="020F0502020204030204" pitchFamily="34" charset="0"/>
              </a:rPr>
              <a:t> 最短进程优先（</a:t>
            </a:r>
            <a:r>
              <a:rPr lang="en-US" altLang="zh-CN" sz="2400" b="1" dirty="0" smtClean="0">
                <a:solidFill>
                  <a:srgbClr val="9900CC"/>
                </a:solidFill>
                <a:latin typeface="Calibri" panose="020F0502020204030204" pitchFamily="34" charset="0"/>
              </a:rPr>
              <a:t>Shortest Process Next</a:t>
            </a:r>
            <a:r>
              <a:rPr lang="zh-CN" altLang="en-US" sz="2400" b="1" dirty="0" smtClean="0">
                <a:solidFill>
                  <a:srgbClr val="9900CC"/>
                </a:solidFill>
                <a:latin typeface="Calibri" panose="020F0502020204030204" pitchFamily="34" charset="0"/>
              </a:rPr>
              <a:t>）</a:t>
            </a:r>
            <a:endParaRPr lang="en-US" altLang="zh-CN" sz="2400" b="1" dirty="0" smtClean="0">
              <a:solidFill>
                <a:srgbClr val="9900CC"/>
              </a:solidFill>
              <a:latin typeface="Calibri" panose="020F0502020204030204" pitchFamily="34" charset="0"/>
            </a:endParaRPr>
          </a:p>
          <a:p>
            <a:pPr>
              <a:buClr>
                <a:srgbClr val="7030A0"/>
              </a:buClr>
              <a:buSzPct val="70000"/>
              <a:defRPr/>
            </a:pPr>
            <a:endParaRPr lang="en-US" altLang="zh-CN" sz="2400" b="1" dirty="0" smtClean="0">
              <a:latin typeface="Calibri" panose="020F0502020204030204" pitchFamily="34" charset="0"/>
            </a:endParaRPr>
          </a:p>
        </p:txBody>
      </p:sp>
      <p:sp>
        <p:nvSpPr>
          <p:cNvPr id="2" name="爆炸形 2 1"/>
          <p:cNvSpPr/>
          <p:nvPr/>
        </p:nvSpPr>
        <p:spPr>
          <a:xfrm>
            <a:off x="6012160" y="3861048"/>
            <a:ext cx="3024336" cy="2232248"/>
          </a:xfrm>
          <a:prstGeom prst="irregularSeal2">
            <a:avLst/>
          </a:prstGeom>
          <a:solidFill>
            <a:srgbClr val="FFCC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C00000"/>
                </a:solidFill>
                <a:latin typeface="华文楷体" pitchFamily="2" charset="-122"/>
                <a:ea typeface="华文楷体" pitchFamily="2" charset="-122"/>
              </a:rPr>
              <a:t>抢占与</a:t>
            </a:r>
            <a:endParaRPr lang="en-US" altLang="zh-CN" sz="2400" b="1" dirty="0" smtClean="0">
              <a:solidFill>
                <a:srgbClr val="C00000"/>
              </a:solidFill>
              <a:latin typeface="华文楷体" pitchFamily="2" charset="-122"/>
              <a:ea typeface="华文楷体" pitchFamily="2" charset="-122"/>
            </a:endParaRPr>
          </a:p>
          <a:p>
            <a:pPr algn="ctr"/>
            <a:r>
              <a:rPr lang="zh-CN" altLang="en-US" sz="2400" b="1" dirty="0" smtClean="0">
                <a:solidFill>
                  <a:srgbClr val="C00000"/>
                </a:solidFill>
                <a:latin typeface="华文楷体" pitchFamily="2" charset="-122"/>
                <a:ea typeface="华文楷体" pitchFamily="2" charset="-122"/>
              </a:rPr>
              <a:t>优先级反转</a:t>
            </a:r>
            <a:endParaRPr lang="zh-CN" altLang="en-US" sz="2400" b="1" dirty="0">
              <a:solidFill>
                <a:srgbClr val="C00000"/>
              </a:solidFill>
              <a:latin typeface="华文楷体" pitchFamily="2" charset="-122"/>
              <a:ea typeface="华文楷体" pitchFamily="2" charset="-122"/>
            </a:endParaRPr>
          </a:p>
        </p:txBody>
      </p:sp>
      <p:sp>
        <p:nvSpPr>
          <p:cNvPr id="3" name="云形标注 2"/>
          <p:cNvSpPr/>
          <p:nvPr/>
        </p:nvSpPr>
        <p:spPr>
          <a:xfrm>
            <a:off x="1763688" y="5157192"/>
            <a:ext cx="3600400" cy="1512168"/>
          </a:xfrm>
          <a:prstGeom prst="cloudCallout">
            <a:avLst>
              <a:gd name="adj1" fmla="val -14761"/>
              <a:gd name="adj2" fmla="val -142840"/>
            </a:avLst>
          </a:prstGeom>
          <a:solidFill>
            <a:schemeClr val="bg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i="1" dirty="0">
                <a:solidFill>
                  <a:srgbClr val="C00000"/>
                </a:solidFill>
                <a:effectLst>
                  <a:outerShdw blurRad="76200" dist="63500" dir="3600000" algn="tl">
                    <a:srgbClr val="00B0F0">
                      <a:alpha val="70000"/>
                    </a:srgbClr>
                  </a:outerShdw>
                </a:effectLst>
                <a:latin typeface="幼圆" pitchFamily="49" charset="-122"/>
                <a:ea typeface="幼圆" pitchFamily="49" charset="-122"/>
              </a:rPr>
              <a:t>响应时间</a:t>
            </a:r>
            <a:endParaRPr lang="en-US" altLang="zh-CN" sz="2400" b="1" i="1" dirty="0">
              <a:solidFill>
                <a:srgbClr val="C00000"/>
              </a:solidFill>
              <a:effectLst>
                <a:outerShdw blurRad="76200" dist="63500" dir="3600000" algn="tl">
                  <a:srgbClr val="00B0F0">
                    <a:alpha val="70000"/>
                  </a:srgbClr>
                </a:outerShdw>
              </a:effectLst>
              <a:latin typeface="幼圆" pitchFamily="49" charset="-122"/>
              <a:ea typeface="幼圆" pitchFamily="49" charset="-122"/>
            </a:endParaRPr>
          </a:p>
          <a:p>
            <a:pPr algn="ctr"/>
            <a:r>
              <a:rPr lang="zh-CN" altLang="en-US" sz="2400" b="1" i="1" dirty="0">
                <a:solidFill>
                  <a:srgbClr val="C00000"/>
                </a:solidFill>
                <a:effectLst>
                  <a:outerShdw blurRad="76200" dist="63500" dir="3600000" algn="tl">
                    <a:srgbClr val="00B0F0">
                      <a:alpha val="70000"/>
                    </a:srgbClr>
                  </a:outerShdw>
                </a:effectLst>
                <a:latin typeface="幼圆" pitchFamily="49" charset="-122"/>
                <a:ea typeface="幼圆" pitchFamily="49" charset="-122"/>
              </a:rPr>
              <a:t>均衡性</a:t>
            </a:r>
            <a:endParaRPr lang="en-US" altLang="zh-CN" sz="2400" b="1" i="1" dirty="0">
              <a:solidFill>
                <a:srgbClr val="C00000"/>
              </a:solidFill>
              <a:effectLst>
                <a:outerShdw blurRad="76200" dist="63500" dir="3600000" algn="tl">
                  <a:srgbClr val="00B0F0">
                    <a:alpha val="70000"/>
                  </a:srgbClr>
                </a:outerShdw>
              </a:effectLst>
              <a:latin typeface="幼圆" pitchFamily="49" charset="-122"/>
              <a:ea typeface="幼圆" pitchFamily="49" charset="-122"/>
            </a:endParaRPr>
          </a:p>
          <a:p>
            <a:pPr algn="ctr"/>
            <a:r>
              <a:rPr lang="zh-CN" altLang="en-US" sz="2400" b="1" i="1" u="sng" dirty="0">
                <a:solidFill>
                  <a:srgbClr val="C00000"/>
                </a:solidFill>
                <a:effectLst>
                  <a:outerShdw blurRad="76200" dist="63500" dir="3600000" algn="tl">
                    <a:srgbClr val="00B0F0">
                      <a:alpha val="70000"/>
                    </a:srgbClr>
                  </a:outerShdw>
                </a:effectLst>
                <a:latin typeface="幼圆" pitchFamily="49" charset="-122"/>
                <a:ea typeface="幼圆" pitchFamily="49" charset="-122"/>
              </a:rPr>
              <a:t>公平、平衡</a:t>
            </a:r>
          </a:p>
        </p:txBody>
      </p:sp>
    </p:spTree>
    <p:extLst>
      <p:ext uri="{BB962C8B-B14F-4D97-AF65-F5344CB8AC3E}">
        <p14:creationId xmlns:p14="http://schemas.microsoft.com/office/powerpoint/2010/main" val="1943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zh-CN" altLang="en-US" sz="4000" dirty="0" smtClean="0"/>
              <a:t>时间片轮转</a:t>
            </a:r>
            <a:r>
              <a:rPr lang="zh-CN" altLang="en-US" sz="4000" dirty="0"/>
              <a:t>调度</a:t>
            </a:r>
            <a:r>
              <a:rPr lang="zh-CN" altLang="en-US" sz="4000" dirty="0" smtClean="0"/>
              <a:t>算法</a:t>
            </a:r>
            <a:r>
              <a:rPr lang="en-US" altLang="zh-CN" sz="4000" dirty="0" smtClean="0"/>
              <a:t>(1/5)</a:t>
            </a:r>
          </a:p>
        </p:txBody>
      </p:sp>
      <p:sp>
        <p:nvSpPr>
          <p:cNvPr id="20483" name="Rectangle 3"/>
          <p:cNvSpPr>
            <a:spLocks noGrp="1" noChangeArrowheads="1"/>
          </p:cNvSpPr>
          <p:nvPr>
            <p:ph type="body" idx="1"/>
          </p:nvPr>
        </p:nvSpPr>
        <p:spPr>
          <a:xfrm>
            <a:off x="539552" y="1484784"/>
            <a:ext cx="7776864" cy="4686320"/>
          </a:xfrm>
        </p:spPr>
        <p:txBody>
          <a:bodyPr>
            <a:normAutofit/>
          </a:bodyPr>
          <a:lstStyle/>
          <a:p>
            <a:r>
              <a:rPr lang="zh-CN" altLang="en-US" sz="2400" dirty="0" smtClean="0"/>
              <a:t>解决问题的思路</a:t>
            </a:r>
            <a:r>
              <a:rPr lang="en-US" altLang="zh-CN" sz="2400" dirty="0" smtClean="0"/>
              <a:t> </a:t>
            </a:r>
            <a:endParaRPr lang="en-US" altLang="zh-CN" sz="2400" dirty="0"/>
          </a:p>
          <a:p>
            <a:pPr lvl="1"/>
            <a:r>
              <a:rPr lang="zh-CN" altLang="en-US" sz="2400" dirty="0"/>
              <a:t>周期性任务切换</a:t>
            </a:r>
            <a:endParaRPr lang="en-US" altLang="zh-CN" sz="2400" dirty="0"/>
          </a:p>
          <a:p>
            <a:pPr lvl="1"/>
            <a:r>
              <a:rPr lang="zh-CN" altLang="en-US" sz="2400" dirty="0"/>
              <a:t>每个进程分配一个时间片</a:t>
            </a:r>
            <a:endParaRPr lang="en-US" altLang="zh-CN" sz="2400" dirty="0"/>
          </a:p>
          <a:p>
            <a:pPr lvl="1"/>
            <a:r>
              <a:rPr lang="zh-CN" altLang="en-US" sz="2400" dirty="0"/>
              <a:t>时钟中断 → 轮换</a:t>
            </a:r>
            <a:endParaRPr lang="en-US" altLang="zh-CN" sz="2400" dirty="0"/>
          </a:p>
          <a:p>
            <a:r>
              <a:rPr lang="zh-CN" altLang="en-US" sz="2400" dirty="0" smtClean="0"/>
              <a:t>目标</a:t>
            </a:r>
            <a:r>
              <a:rPr lang="en-US" altLang="zh-CN" sz="2400" dirty="0" smtClean="0"/>
              <a:t> </a:t>
            </a:r>
          </a:p>
          <a:p>
            <a:pPr lvl="1"/>
            <a:r>
              <a:rPr lang="zh-CN" altLang="en-US" sz="2400" dirty="0" smtClean="0"/>
              <a:t>为短任务改善平均响应时间 </a:t>
            </a:r>
            <a:endParaRPr lang="en-US" altLang="zh-CN" sz="2400" dirty="0" smtClean="0"/>
          </a:p>
        </p:txBody>
      </p:sp>
      <p:pic>
        <p:nvPicPr>
          <p:cNvPr id="1044484" name="Picture 4" descr="2-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479056"/>
            <a:ext cx="792480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485" name="Rectangle 5"/>
          <p:cNvSpPr>
            <a:spLocks noChangeArrowheads="1"/>
          </p:cNvSpPr>
          <p:nvPr/>
        </p:nvSpPr>
        <p:spPr bwMode="auto">
          <a:xfrm>
            <a:off x="1427659" y="6155456"/>
            <a:ext cx="26146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r>
              <a:rPr lang="zh-CN" altLang="en-US" b="1">
                <a:latin typeface="华文楷体" pitchFamily="2" charset="-122"/>
                <a:ea typeface="华文楷体" pitchFamily="2" charset="-122"/>
              </a:rPr>
              <a:t>可运行进程列表</a:t>
            </a:r>
            <a:endParaRPr lang="en-US" altLang="zh-CN" b="1">
              <a:latin typeface="华文楷体" pitchFamily="2" charset="-122"/>
              <a:ea typeface="华文楷体" pitchFamily="2" charset="-122"/>
            </a:endParaRPr>
          </a:p>
        </p:txBody>
      </p:sp>
      <p:sp>
        <p:nvSpPr>
          <p:cNvPr id="1044486" name="Rectangle 6"/>
          <p:cNvSpPr>
            <a:spLocks noChangeArrowheads="1"/>
          </p:cNvSpPr>
          <p:nvPr/>
        </p:nvSpPr>
        <p:spPr bwMode="auto">
          <a:xfrm>
            <a:off x="5508104" y="6144344"/>
            <a:ext cx="356902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r>
              <a:rPr lang="en-US" altLang="zh-CN" b="1" dirty="0" smtClean="0">
                <a:latin typeface="华文楷体" pitchFamily="2" charset="-122"/>
                <a:ea typeface="华文楷体" pitchFamily="2" charset="-122"/>
              </a:rPr>
              <a:t>B</a:t>
            </a:r>
            <a:r>
              <a:rPr lang="zh-CN" altLang="en-US" b="1" dirty="0">
                <a:latin typeface="华文楷体" pitchFamily="2" charset="-122"/>
                <a:ea typeface="华文楷体" pitchFamily="2" charset="-122"/>
              </a:rPr>
              <a:t>用完自己</a:t>
            </a:r>
            <a:r>
              <a:rPr lang="zh-CN" altLang="en-US" b="1" dirty="0" smtClean="0">
                <a:latin typeface="华文楷体" pitchFamily="2" charset="-122"/>
                <a:ea typeface="华文楷体" pitchFamily="2" charset="-122"/>
              </a:rPr>
              <a:t>的时间片后</a:t>
            </a:r>
            <a:endParaRPr lang="zh-CN" altLang="en-US" b="1" dirty="0">
              <a:latin typeface="华文楷体" pitchFamily="2" charset="-122"/>
              <a:ea typeface="华文楷体" pitchFamily="2" charset="-122"/>
            </a:endParaRPr>
          </a:p>
        </p:txBody>
      </p:sp>
    </p:spTree>
    <p:extLst>
      <p:ext uri="{BB962C8B-B14F-4D97-AF65-F5344CB8AC3E}">
        <p14:creationId xmlns:p14="http://schemas.microsoft.com/office/powerpoint/2010/main" val="874185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044484"/>
                                        </p:tgtEl>
                                        <p:attrNameLst>
                                          <p:attrName>style.visibility</p:attrName>
                                        </p:attrNameLst>
                                      </p:cBhvr>
                                      <p:to>
                                        <p:strVal val="visible"/>
                                      </p:to>
                                    </p:set>
                                    <p:anim to="" calcmode="lin" valueType="num">
                                      <p:cBhvr>
                                        <p:cTn id="7" dur="1" fill="hold"/>
                                        <p:tgtEl>
                                          <p:spTgt spid="104448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044485"/>
                                        </p:tgtEl>
                                        <p:attrNameLst>
                                          <p:attrName>style.visibility</p:attrName>
                                        </p:attrNameLst>
                                      </p:cBhvr>
                                      <p:to>
                                        <p:strVal val="visible"/>
                                      </p:to>
                                    </p:set>
                                    <p:anim to="" calcmode="lin" valueType="num">
                                      <p:cBhvr>
                                        <p:cTn id="10" dur="1" fill="hold"/>
                                        <p:tgtEl>
                                          <p:spTgt spid="1044485"/>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1044486"/>
                                        </p:tgtEl>
                                        <p:attrNameLst>
                                          <p:attrName>style.visibility</p:attrName>
                                        </p:attrNameLst>
                                      </p:cBhvr>
                                      <p:to>
                                        <p:strVal val="visible"/>
                                      </p:to>
                                    </p:set>
                                    <p:anim to="" calcmode="lin" valueType="num">
                                      <p:cBhvr>
                                        <p:cTn id="15" dur="1" fill="hold"/>
                                        <p:tgtEl>
                                          <p:spTgt spid="1044486"/>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483">
                                            <p:txEl>
                                              <p:pRg st="0" end="0"/>
                                            </p:txEl>
                                          </p:spTgt>
                                        </p:tgtEl>
                                        <p:attrNameLst>
                                          <p:attrName>style.visibility</p:attrName>
                                        </p:attrNameLst>
                                      </p:cBhvr>
                                      <p:to>
                                        <p:strVal val="visible"/>
                                      </p:to>
                                    </p:set>
                                    <p:animEffect transition="in" filter="wipe(left)">
                                      <p:cBhvr>
                                        <p:cTn id="20" dur="1000"/>
                                        <p:tgtEl>
                                          <p:spTgt spid="2048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0483">
                                            <p:txEl>
                                              <p:pRg st="1" end="1"/>
                                            </p:txEl>
                                          </p:spTgt>
                                        </p:tgtEl>
                                        <p:attrNameLst>
                                          <p:attrName>style.visibility</p:attrName>
                                        </p:attrNameLst>
                                      </p:cBhvr>
                                      <p:to>
                                        <p:strVal val="visible"/>
                                      </p:to>
                                    </p:set>
                                    <p:animEffect transition="in" filter="wipe(left)">
                                      <p:cBhvr>
                                        <p:cTn id="25" dur="1000"/>
                                        <p:tgtEl>
                                          <p:spTgt spid="2048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0483">
                                            <p:txEl>
                                              <p:pRg st="2" end="2"/>
                                            </p:txEl>
                                          </p:spTgt>
                                        </p:tgtEl>
                                        <p:attrNameLst>
                                          <p:attrName>style.visibility</p:attrName>
                                        </p:attrNameLst>
                                      </p:cBhvr>
                                      <p:to>
                                        <p:strVal val="visible"/>
                                      </p:to>
                                    </p:set>
                                    <p:animEffect transition="in" filter="wipe(left)">
                                      <p:cBhvr>
                                        <p:cTn id="30" dur="1000"/>
                                        <p:tgtEl>
                                          <p:spTgt spid="2048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0483">
                                            <p:txEl>
                                              <p:pRg st="3" end="3"/>
                                            </p:txEl>
                                          </p:spTgt>
                                        </p:tgtEl>
                                        <p:attrNameLst>
                                          <p:attrName>style.visibility</p:attrName>
                                        </p:attrNameLst>
                                      </p:cBhvr>
                                      <p:to>
                                        <p:strVal val="visible"/>
                                      </p:to>
                                    </p:set>
                                    <p:animEffect transition="in" filter="wipe(left)">
                                      <p:cBhvr>
                                        <p:cTn id="35" dur="1000"/>
                                        <p:tgtEl>
                                          <p:spTgt spid="2048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0483">
                                            <p:txEl>
                                              <p:pRg st="4" end="4"/>
                                            </p:txEl>
                                          </p:spTgt>
                                        </p:tgtEl>
                                        <p:attrNameLst>
                                          <p:attrName>style.visibility</p:attrName>
                                        </p:attrNameLst>
                                      </p:cBhvr>
                                      <p:to>
                                        <p:strVal val="visible"/>
                                      </p:to>
                                    </p:set>
                                    <p:animEffect transition="in" filter="wipe(left)">
                                      <p:cBhvr>
                                        <p:cTn id="40" dur="1000"/>
                                        <p:tgtEl>
                                          <p:spTgt spid="20483">
                                            <p:txEl>
                                              <p:pRg st="4" end="4"/>
                                            </p:txEl>
                                          </p:spTgt>
                                        </p:tgtEl>
                                      </p:cBhvr>
                                    </p:animEffect>
                                  </p:childTnLst>
                                </p:cTn>
                              </p:par>
                              <p:par>
                                <p:cTn id="41" presetID="22" presetClass="entr" presetSubtype="8" fill="hold" nodeType="withEffect">
                                  <p:stCondLst>
                                    <p:cond delay="0"/>
                                  </p:stCondLst>
                                  <p:childTnLst>
                                    <p:set>
                                      <p:cBhvr>
                                        <p:cTn id="42" dur="1" fill="hold">
                                          <p:stCondLst>
                                            <p:cond delay="0"/>
                                          </p:stCondLst>
                                        </p:cTn>
                                        <p:tgtEl>
                                          <p:spTgt spid="20483">
                                            <p:txEl>
                                              <p:pRg st="5" end="5"/>
                                            </p:txEl>
                                          </p:spTgt>
                                        </p:tgtEl>
                                        <p:attrNameLst>
                                          <p:attrName>style.visibility</p:attrName>
                                        </p:attrNameLst>
                                      </p:cBhvr>
                                      <p:to>
                                        <p:strVal val="visible"/>
                                      </p:to>
                                    </p:set>
                                    <p:animEffect transition="in" filter="wipe(left)">
                                      <p:cBhvr>
                                        <p:cTn id="43" dur="10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485" grpId="0"/>
      <p:bldP spid="104448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09643" y="1522487"/>
            <a:ext cx="3786214" cy="1762497"/>
            <a:chOff x="1142976" y="742260"/>
            <a:chExt cx="3786214" cy="1321873"/>
          </a:xfrm>
        </p:grpSpPr>
        <p:sp>
          <p:nvSpPr>
            <p:cNvPr id="9" name="内容占位符 2"/>
            <p:cNvSpPr txBox="1">
              <a:spLocks/>
            </p:cNvSpPr>
            <p:nvPr/>
          </p:nvSpPr>
          <p:spPr>
            <a:xfrm>
              <a:off x="1142976" y="742260"/>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solidFill>
                    <a:schemeClr val="tx1"/>
                  </a:solidFill>
                  <a:latin typeface="Arial" pitchFamily="34" charset="0"/>
                  <a:ea typeface="+mn-ea"/>
                  <a:cs typeface="Arial" pitchFamily="34" charset="0"/>
                </a:rPr>
                <a:t>示例: </a:t>
              </a:r>
              <a:r>
                <a:rPr lang="en-US" altLang="zh-CN" dirty="0" smtClean="0">
                  <a:solidFill>
                    <a:schemeClr val="tx1"/>
                  </a:solidFill>
                  <a:latin typeface="Arial" pitchFamily="34" charset="0"/>
                  <a:ea typeface="+mn-ea"/>
                  <a:cs typeface="Arial" pitchFamily="34" charset="0"/>
                </a:rPr>
                <a:t>4</a:t>
              </a:r>
              <a:r>
                <a:rPr lang="zh-CN" altLang="en-US" dirty="0" smtClean="0">
                  <a:solidFill>
                    <a:schemeClr val="tx1"/>
                  </a:solidFill>
                  <a:latin typeface="Arial" pitchFamily="34" charset="0"/>
                  <a:ea typeface="+mn-ea"/>
                  <a:cs typeface="Arial" pitchFamily="34" charset="0"/>
                </a:rPr>
                <a:t>个进程的执行时间如下</a:t>
              </a:r>
              <a:endParaRPr lang="zh-CN" altLang="en-US" dirty="0">
                <a:solidFill>
                  <a:schemeClr val="tx1"/>
                </a:solidFill>
                <a:latin typeface="Arial" pitchFamily="34" charset="0"/>
                <a:ea typeface="+mn-ea"/>
                <a:cs typeface="Arial" pitchFamily="34" charset="0"/>
              </a:endParaRPr>
            </a:p>
          </p:txBody>
        </p:sp>
        <p:sp>
          <p:nvSpPr>
            <p:cNvPr id="15" name="矩形 14"/>
            <p:cNvSpPr/>
            <p:nvPr/>
          </p:nvSpPr>
          <p:spPr>
            <a:xfrm>
              <a:off x="1142976" y="1071554"/>
              <a:ext cx="2786082" cy="992579"/>
            </a:xfrm>
            <a:prstGeom prst="rect">
              <a:avLst/>
            </a:prstGeom>
          </p:spPr>
          <p:txBody>
            <a:bodyPr wrap="square">
              <a:spAutoFit/>
            </a:bodyPr>
            <a:lstStyle/>
            <a:p>
              <a:r>
                <a:rPr lang="zh-CN" altLang="en-US" sz="2000" b="1" dirty="0" smtClean="0">
                  <a:latin typeface="Arial" pitchFamily="34" charset="0"/>
                  <a:cs typeface="Arial" pitchFamily="34" charset="0"/>
                </a:rPr>
                <a:t>P1		53</a:t>
              </a:r>
              <a:br>
                <a:rPr lang="zh-CN" altLang="en-US" sz="2000" b="1" dirty="0" smtClean="0">
                  <a:latin typeface="Arial" pitchFamily="34" charset="0"/>
                  <a:cs typeface="Arial" pitchFamily="34" charset="0"/>
                </a:rPr>
              </a:br>
              <a:r>
                <a:rPr lang="zh-CN" altLang="en-US" sz="2000" b="1" dirty="0" smtClean="0">
                  <a:latin typeface="Arial" pitchFamily="34" charset="0"/>
                  <a:cs typeface="Arial" pitchFamily="34" charset="0"/>
                </a:rPr>
                <a:t>P2		 8</a:t>
              </a:r>
              <a:br>
                <a:rPr lang="zh-CN" altLang="en-US" sz="2000" b="1" dirty="0" smtClean="0">
                  <a:latin typeface="Arial" pitchFamily="34" charset="0"/>
                  <a:cs typeface="Arial" pitchFamily="34" charset="0"/>
                </a:rPr>
              </a:br>
              <a:r>
                <a:rPr lang="zh-CN" altLang="en-US" sz="2000" b="1" dirty="0" smtClean="0">
                  <a:latin typeface="Arial" pitchFamily="34" charset="0"/>
                  <a:cs typeface="Arial" pitchFamily="34" charset="0"/>
                </a:rPr>
                <a:t>P3		68</a:t>
              </a:r>
              <a:br>
                <a:rPr lang="zh-CN" altLang="en-US" sz="2000" b="1" dirty="0" smtClean="0">
                  <a:latin typeface="Arial" pitchFamily="34" charset="0"/>
                  <a:cs typeface="Arial" pitchFamily="34" charset="0"/>
                </a:rPr>
              </a:br>
              <a:r>
                <a:rPr lang="zh-CN" altLang="en-US" sz="2000" b="1" dirty="0" smtClean="0">
                  <a:latin typeface="Arial" pitchFamily="34" charset="0"/>
                  <a:cs typeface="Arial" pitchFamily="34" charset="0"/>
                </a:rPr>
                <a:t>P4		24</a:t>
              </a:r>
              <a:endParaRPr lang="zh-CN" altLang="en-US" sz="2000" dirty="0">
                <a:latin typeface="Arial" pitchFamily="34" charset="0"/>
                <a:cs typeface="Arial" pitchFamily="34" charset="0"/>
              </a:endParaRPr>
            </a:p>
          </p:txBody>
        </p:sp>
      </p:grpSp>
      <p:sp>
        <p:nvSpPr>
          <p:cNvPr id="17" name="内容占位符 2"/>
          <p:cNvSpPr txBox="1">
            <a:spLocks/>
          </p:cNvSpPr>
          <p:nvPr/>
        </p:nvSpPr>
        <p:spPr>
          <a:xfrm>
            <a:off x="899592" y="4654851"/>
            <a:ext cx="6357982" cy="154605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tabLst>
                <a:tab pos="2630488" algn="ctr"/>
                <a:tab pos="3206750" algn="l"/>
                <a:tab pos="4459288" algn="ctr"/>
              </a:tabLst>
            </a:pPr>
            <a:r>
              <a:rPr lang="zh-CN" altLang="en-US" sz="1800" dirty="0" smtClean="0">
                <a:solidFill>
                  <a:schemeClr val="tx1"/>
                </a:solidFill>
              </a:rPr>
              <a:t>等待时间    P</a:t>
            </a:r>
            <a:r>
              <a:rPr lang="zh-CN" altLang="en-US" sz="1800" baseline="-25000" dirty="0" smtClean="0">
                <a:solidFill>
                  <a:schemeClr val="tx1"/>
                </a:solidFill>
              </a:rPr>
              <a:t>1</a:t>
            </a:r>
            <a:r>
              <a:rPr lang="zh-CN" altLang="en-US" sz="1800" dirty="0" smtClean="0">
                <a:solidFill>
                  <a:schemeClr val="tx1"/>
                </a:solidFill>
              </a:rPr>
              <a:t>=(68-20)+(112-88)=72	</a:t>
            </a:r>
            <a:endParaRPr lang="en-US" altLang="zh-CN" sz="1800" dirty="0" smtClean="0">
              <a:solidFill>
                <a:schemeClr val="tx1"/>
              </a:solidFill>
            </a:endParaRPr>
          </a:p>
          <a:p>
            <a:pPr lvl="1">
              <a:tabLst>
                <a:tab pos="2630488" algn="ctr"/>
                <a:tab pos="3206750" algn="l"/>
                <a:tab pos="4459288" algn="ctr"/>
              </a:tabLst>
            </a:pPr>
            <a:r>
              <a:rPr lang="zh-CN" altLang="en-US" sz="1800" dirty="0" smtClean="0">
                <a:solidFill>
                  <a:schemeClr val="tx1"/>
                </a:solidFill>
              </a:rPr>
              <a:t>　　　　    P</a:t>
            </a:r>
            <a:r>
              <a:rPr lang="zh-CN" altLang="en-US" sz="1800" baseline="-25000" dirty="0" smtClean="0">
                <a:solidFill>
                  <a:schemeClr val="tx1"/>
                </a:solidFill>
              </a:rPr>
              <a:t>2</a:t>
            </a:r>
            <a:r>
              <a:rPr lang="zh-CN" altLang="en-US" sz="1800" dirty="0" smtClean="0">
                <a:solidFill>
                  <a:schemeClr val="tx1"/>
                </a:solidFill>
              </a:rPr>
              <a:t>=(20-0)=20</a:t>
            </a:r>
            <a:br>
              <a:rPr lang="zh-CN" altLang="en-US" sz="1800" dirty="0" smtClean="0">
                <a:solidFill>
                  <a:schemeClr val="tx1"/>
                </a:solidFill>
              </a:rPr>
            </a:br>
            <a:r>
              <a:rPr lang="zh-CN" altLang="en-US" sz="1800" dirty="0" smtClean="0">
                <a:solidFill>
                  <a:schemeClr val="tx1"/>
                </a:solidFill>
              </a:rPr>
              <a:t>	                P</a:t>
            </a:r>
            <a:r>
              <a:rPr lang="zh-CN" altLang="en-US" sz="1800" baseline="-25000" dirty="0" smtClean="0">
                <a:solidFill>
                  <a:schemeClr val="tx1"/>
                </a:solidFill>
              </a:rPr>
              <a:t>3</a:t>
            </a:r>
            <a:r>
              <a:rPr lang="zh-CN" altLang="en-US" sz="1800" dirty="0" smtClean="0">
                <a:solidFill>
                  <a:schemeClr val="tx1"/>
                </a:solidFill>
              </a:rPr>
              <a:t>=(28-0)+(88-48)+(125-108)=85</a:t>
            </a:r>
            <a:br>
              <a:rPr lang="zh-CN" altLang="en-US" sz="1800" dirty="0" smtClean="0">
                <a:solidFill>
                  <a:schemeClr val="tx1"/>
                </a:solidFill>
              </a:rPr>
            </a:br>
            <a:r>
              <a:rPr lang="zh-CN" altLang="en-US" sz="1800" dirty="0" smtClean="0">
                <a:solidFill>
                  <a:schemeClr val="tx1"/>
                </a:solidFill>
              </a:rPr>
              <a:t>	   P</a:t>
            </a:r>
            <a:r>
              <a:rPr lang="zh-CN" altLang="en-US" sz="1800" baseline="-25000" dirty="0" smtClean="0">
                <a:solidFill>
                  <a:schemeClr val="tx1"/>
                </a:solidFill>
              </a:rPr>
              <a:t>4</a:t>
            </a:r>
            <a:r>
              <a:rPr lang="zh-CN" altLang="en-US" sz="1800" dirty="0" smtClean="0">
                <a:solidFill>
                  <a:schemeClr val="tx1"/>
                </a:solidFill>
              </a:rPr>
              <a:t>=(48-0)+(108-68)=88</a:t>
            </a:r>
          </a:p>
        </p:txBody>
      </p:sp>
      <p:grpSp>
        <p:nvGrpSpPr>
          <p:cNvPr id="3" name="组合 3"/>
          <p:cNvGrpSpPr/>
          <p:nvPr/>
        </p:nvGrpSpPr>
        <p:grpSpPr>
          <a:xfrm>
            <a:off x="1070968" y="3337247"/>
            <a:ext cx="916838" cy="1171873"/>
            <a:chOff x="1142976" y="2576723"/>
            <a:chExt cx="916838" cy="878905"/>
          </a:xfrm>
        </p:grpSpPr>
        <p:sp>
          <p:nvSpPr>
            <p:cNvPr id="41" name="Rectangle 6"/>
            <p:cNvSpPr>
              <a:spLocks noChangeArrowheads="1"/>
            </p:cNvSpPr>
            <p:nvPr/>
          </p:nvSpPr>
          <p:spPr bwMode="auto">
            <a:xfrm>
              <a:off x="1295376" y="2576723"/>
              <a:ext cx="605827"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Arial" pitchFamily="34" charset="0"/>
                  <a:cs typeface="Arial" pitchFamily="34" charset="0"/>
                </a:rPr>
                <a:t>P</a:t>
              </a:r>
              <a:r>
                <a:rPr lang="en-US" altLang="zh-CN" b="1" baseline="-25000" dirty="0">
                  <a:solidFill>
                    <a:schemeClr val="bg1"/>
                  </a:solidFill>
                  <a:latin typeface="Arial" pitchFamily="34" charset="0"/>
                  <a:cs typeface="Arial" pitchFamily="34" charset="0"/>
                </a:rPr>
                <a:t>1</a:t>
              </a:r>
              <a:endParaRPr lang="en-US" altLang="zh-CN" b="1" dirty="0">
                <a:solidFill>
                  <a:schemeClr val="bg1"/>
                </a:solidFill>
                <a:latin typeface="Arial" pitchFamily="34" charset="0"/>
                <a:cs typeface="Arial" pitchFamily="34" charset="0"/>
              </a:endParaRPr>
            </a:p>
          </p:txBody>
        </p:sp>
        <p:sp>
          <p:nvSpPr>
            <p:cNvPr id="24" name="Text Box 16"/>
            <p:cNvSpPr txBox="1">
              <a:spLocks noChangeArrowheads="1"/>
            </p:cNvSpPr>
            <p:nvPr/>
          </p:nvSpPr>
          <p:spPr bwMode="auto">
            <a:xfrm>
              <a:off x="1142976" y="3224795"/>
              <a:ext cx="284052"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Arial" pitchFamily="34" charset="0"/>
                  <a:cs typeface="Arial" pitchFamily="34" charset="0"/>
                </a:rPr>
                <a:t>0</a:t>
              </a:r>
            </a:p>
          </p:txBody>
        </p:sp>
        <p:sp>
          <p:nvSpPr>
            <p:cNvPr id="25" name="Text Box 17"/>
            <p:cNvSpPr txBox="1">
              <a:spLocks noChangeArrowheads="1"/>
            </p:cNvSpPr>
            <p:nvPr/>
          </p:nvSpPr>
          <p:spPr bwMode="auto">
            <a:xfrm>
              <a:off x="1676376" y="3224795"/>
              <a:ext cx="383438"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Arial" pitchFamily="34" charset="0"/>
                  <a:cs typeface="Arial" pitchFamily="34" charset="0"/>
                </a:rPr>
                <a:t>20</a:t>
              </a:r>
            </a:p>
          </p:txBody>
        </p:sp>
      </p:grpSp>
      <p:grpSp>
        <p:nvGrpSpPr>
          <p:cNvPr id="4" name="组合 4"/>
          <p:cNvGrpSpPr/>
          <p:nvPr/>
        </p:nvGrpSpPr>
        <p:grpSpPr>
          <a:xfrm>
            <a:off x="1829196" y="3337247"/>
            <a:ext cx="482461" cy="1171873"/>
            <a:chOff x="1901203" y="2576723"/>
            <a:chExt cx="482461" cy="878905"/>
          </a:xfrm>
        </p:grpSpPr>
        <p:sp>
          <p:nvSpPr>
            <p:cNvPr id="42" name="Rectangle 7"/>
            <p:cNvSpPr>
              <a:spLocks noChangeArrowheads="1"/>
            </p:cNvSpPr>
            <p:nvPr/>
          </p:nvSpPr>
          <p:spPr bwMode="auto">
            <a:xfrm>
              <a:off x="1901203" y="2576723"/>
              <a:ext cx="306822"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Arial" pitchFamily="34" charset="0"/>
                  <a:cs typeface="Arial" pitchFamily="34" charset="0"/>
                </a:rPr>
                <a:t>P</a:t>
              </a:r>
              <a:r>
                <a:rPr lang="en-US" altLang="zh-CN" b="1" baseline="-25000" dirty="0">
                  <a:solidFill>
                    <a:schemeClr val="bg1"/>
                  </a:solidFill>
                  <a:latin typeface="Arial" pitchFamily="34" charset="0"/>
                  <a:cs typeface="Arial" pitchFamily="34" charset="0"/>
                </a:rPr>
                <a:t>2</a:t>
              </a:r>
            </a:p>
          </p:txBody>
        </p:sp>
        <p:sp>
          <p:nvSpPr>
            <p:cNvPr id="27" name="Text Box 18"/>
            <p:cNvSpPr txBox="1">
              <a:spLocks noChangeArrowheads="1"/>
            </p:cNvSpPr>
            <p:nvPr/>
          </p:nvSpPr>
          <p:spPr bwMode="auto">
            <a:xfrm>
              <a:off x="2000226" y="3224795"/>
              <a:ext cx="383438"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Arial" pitchFamily="34" charset="0"/>
                  <a:cs typeface="Arial" pitchFamily="34" charset="0"/>
                </a:rPr>
                <a:t>28</a:t>
              </a:r>
            </a:p>
          </p:txBody>
        </p:sp>
      </p:grpSp>
      <p:grpSp>
        <p:nvGrpSpPr>
          <p:cNvPr id="5" name="组合 5"/>
          <p:cNvGrpSpPr/>
          <p:nvPr/>
        </p:nvGrpSpPr>
        <p:grpSpPr>
          <a:xfrm>
            <a:off x="2136018" y="3337247"/>
            <a:ext cx="778889" cy="1171873"/>
            <a:chOff x="2208025" y="2576723"/>
            <a:chExt cx="778889" cy="878905"/>
          </a:xfrm>
        </p:grpSpPr>
        <p:sp>
          <p:nvSpPr>
            <p:cNvPr id="43" name="Rectangle 8"/>
            <p:cNvSpPr>
              <a:spLocks noChangeArrowheads="1"/>
            </p:cNvSpPr>
            <p:nvPr/>
          </p:nvSpPr>
          <p:spPr bwMode="auto">
            <a:xfrm>
              <a:off x="2208025"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Arial" pitchFamily="34" charset="0"/>
                  <a:cs typeface="Arial" pitchFamily="34" charset="0"/>
                </a:rPr>
                <a:t>P</a:t>
              </a:r>
              <a:r>
                <a:rPr lang="en-US" altLang="zh-CN" b="1" baseline="-25000">
                  <a:solidFill>
                    <a:schemeClr val="bg1"/>
                  </a:solidFill>
                  <a:latin typeface="Arial" pitchFamily="34" charset="0"/>
                  <a:cs typeface="Arial" pitchFamily="34" charset="0"/>
                </a:rPr>
                <a:t>3</a:t>
              </a:r>
            </a:p>
          </p:txBody>
        </p:sp>
        <p:sp>
          <p:nvSpPr>
            <p:cNvPr id="28" name="Text Box 19"/>
            <p:cNvSpPr txBox="1">
              <a:spLocks noChangeArrowheads="1"/>
            </p:cNvSpPr>
            <p:nvPr/>
          </p:nvSpPr>
          <p:spPr bwMode="auto">
            <a:xfrm>
              <a:off x="2603476" y="3224795"/>
              <a:ext cx="383438"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Arial" pitchFamily="34" charset="0"/>
                  <a:cs typeface="Arial" pitchFamily="34" charset="0"/>
                </a:rPr>
                <a:t>48</a:t>
              </a:r>
            </a:p>
          </p:txBody>
        </p:sp>
      </p:grpSp>
      <p:grpSp>
        <p:nvGrpSpPr>
          <p:cNvPr id="6" name="组合 6"/>
          <p:cNvGrpSpPr/>
          <p:nvPr/>
        </p:nvGrpSpPr>
        <p:grpSpPr>
          <a:xfrm>
            <a:off x="2745752" y="3337247"/>
            <a:ext cx="785104" cy="1171873"/>
            <a:chOff x="2817760" y="2576723"/>
            <a:chExt cx="785104" cy="878905"/>
          </a:xfrm>
        </p:grpSpPr>
        <p:sp>
          <p:nvSpPr>
            <p:cNvPr id="44" name="Rectangle 9"/>
            <p:cNvSpPr>
              <a:spLocks noChangeArrowheads="1"/>
            </p:cNvSpPr>
            <p:nvPr/>
          </p:nvSpPr>
          <p:spPr bwMode="auto">
            <a:xfrm>
              <a:off x="2817760"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Arial" pitchFamily="34" charset="0"/>
                  <a:cs typeface="Arial" pitchFamily="34" charset="0"/>
                </a:rPr>
                <a:t>P</a:t>
              </a:r>
              <a:r>
                <a:rPr lang="en-US" altLang="zh-CN" b="1" baseline="-25000">
                  <a:solidFill>
                    <a:schemeClr val="bg1"/>
                  </a:solidFill>
                  <a:latin typeface="Arial" pitchFamily="34" charset="0"/>
                  <a:cs typeface="Arial" pitchFamily="34" charset="0"/>
                </a:rPr>
                <a:t>4</a:t>
              </a:r>
            </a:p>
          </p:txBody>
        </p:sp>
        <p:sp>
          <p:nvSpPr>
            <p:cNvPr id="33" name="Text Box 20"/>
            <p:cNvSpPr txBox="1">
              <a:spLocks noChangeArrowheads="1"/>
            </p:cNvSpPr>
            <p:nvPr/>
          </p:nvSpPr>
          <p:spPr bwMode="auto">
            <a:xfrm>
              <a:off x="3219426" y="3224795"/>
              <a:ext cx="383438"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Arial" pitchFamily="34" charset="0"/>
                  <a:cs typeface="Arial" pitchFamily="34" charset="0"/>
                </a:rPr>
                <a:t>68</a:t>
              </a:r>
            </a:p>
          </p:txBody>
        </p:sp>
      </p:grpSp>
      <p:grpSp>
        <p:nvGrpSpPr>
          <p:cNvPr id="7" name="组合 9"/>
          <p:cNvGrpSpPr/>
          <p:nvPr/>
        </p:nvGrpSpPr>
        <p:grpSpPr>
          <a:xfrm>
            <a:off x="3353534" y="3337247"/>
            <a:ext cx="786922" cy="1171873"/>
            <a:chOff x="3425542" y="2576723"/>
            <a:chExt cx="786922" cy="878905"/>
          </a:xfrm>
        </p:grpSpPr>
        <p:sp>
          <p:nvSpPr>
            <p:cNvPr id="45" name="Rectangle 10"/>
            <p:cNvSpPr>
              <a:spLocks noChangeArrowheads="1"/>
            </p:cNvSpPr>
            <p:nvPr/>
          </p:nvSpPr>
          <p:spPr bwMode="auto">
            <a:xfrm>
              <a:off x="3425542"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Arial" pitchFamily="34" charset="0"/>
                  <a:cs typeface="Arial" pitchFamily="34" charset="0"/>
                </a:rPr>
                <a:t>P</a:t>
              </a:r>
              <a:r>
                <a:rPr lang="en-US" altLang="zh-CN" b="1" baseline="-25000" dirty="0">
                  <a:solidFill>
                    <a:schemeClr val="bg1"/>
                  </a:solidFill>
                  <a:latin typeface="Arial" pitchFamily="34" charset="0"/>
                  <a:cs typeface="Arial" pitchFamily="34" charset="0"/>
                </a:rPr>
                <a:t>1</a:t>
              </a:r>
            </a:p>
          </p:txBody>
        </p:sp>
        <p:sp>
          <p:nvSpPr>
            <p:cNvPr id="34" name="Text Box 21"/>
            <p:cNvSpPr txBox="1">
              <a:spLocks noChangeArrowheads="1"/>
            </p:cNvSpPr>
            <p:nvPr/>
          </p:nvSpPr>
          <p:spPr bwMode="auto">
            <a:xfrm>
              <a:off x="3829026" y="3224795"/>
              <a:ext cx="383438"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Arial" pitchFamily="34" charset="0"/>
                  <a:cs typeface="Arial" pitchFamily="34" charset="0"/>
                </a:rPr>
                <a:t>88</a:t>
              </a:r>
            </a:p>
          </p:txBody>
        </p:sp>
      </p:grpSp>
      <p:grpSp>
        <p:nvGrpSpPr>
          <p:cNvPr id="8" name="组合 10"/>
          <p:cNvGrpSpPr/>
          <p:nvPr/>
        </p:nvGrpSpPr>
        <p:grpSpPr>
          <a:xfrm>
            <a:off x="3963270" y="3337247"/>
            <a:ext cx="714723" cy="1171873"/>
            <a:chOff x="4035277" y="2576723"/>
            <a:chExt cx="714723" cy="878905"/>
          </a:xfrm>
        </p:grpSpPr>
        <p:sp>
          <p:nvSpPr>
            <p:cNvPr id="46" name="Rectangle 11"/>
            <p:cNvSpPr>
              <a:spLocks noChangeArrowheads="1"/>
            </p:cNvSpPr>
            <p:nvPr/>
          </p:nvSpPr>
          <p:spPr bwMode="auto">
            <a:xfrm>
              <a:off x="4035277"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Arial" pitchFamily="34" charset="0"/>
                  <a:cs typeface="Arial" pitchFamily="34" charset="0"/>
                </a:rPr>
                <a:t>P</a:t>
              </a:r>
              <a:r>
                <a:rPr lang="en-US" altLang="zh-CN" b="1" baseline="-25000">
                  <a:solidFill>
                    <a:schemeClr val="bg1"/>
                  </a:solidFill>
                  <a:latin typeface="Arial" pitchFamily="34" charset="0"/>
                  <a:cs typeface="Arial" pitchFamily="34" charset="0"/>
                </a:rPr>
                <a:t>3</a:t>
              </a:r>
            </a:p>
          </p:txBody>
        </p:sp>
        <p:sp>
          <p:nvSpPr>
            <p:cNvPr id="35" name="Text Box 22"/>
            <p:cNvSpPr txBox="1">
              <a:spLocks noChangeArrowheads="1"/>
            </p:cNvSpPr>
            <p:nvPr/>
          </p:nvSpPr>
          <p:spPr bwMode="auto">
            <a:xfrm>
              <a:off x="4267176" y="3224795"/>
              <a:ext cx="482824"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Arial" pitchFamily="34" charset="0"/>
                  <a:cs typeface="Arial" pitchFamily="34" charset="0"/>
                </a:rPr>
                <a:t>108</a:t>
              </a:r>
            </a:p>
          </p:txBody>
        </p:sp>
      </p:grpSp>
      <p:grpSp>
        <p:nvGrpSpPr>
          <p:cNvPr id="10" name="组合 12"/>
          <p:cNvGrpSpPr/>
          <p:nvPr/>
        </p:nvGrpSpPr>
        <p:grpSpPr>
          <a:xfrm>
            <a:off x="4567875" y="3337247"/>
            <a:ext cx="491834" cy="1171873"/>
            <a:chOff x="4639883" y="2576723"/>
            <a:chExt cx="491834" cy="878905"/>
          </a:xfrm>
        </p:grpSpPr>
        <p:sp>
          <p:nvSpPr>
            <p:cNvPr id="47" name="Rectangle 12"/>
            <p:cNvSpPr>
              <a:spLocks noChangeArrowheads="1"/>
            </p:cNvSpPr>
            <p:nvPr/>
          </p:nvSpPr>
          <p:spPr bwMode="auto">
            <a:xfrm>
              <a:off x="4639883" y="2576723"/>
              <a:ext cx="228651"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sz="1600" b="1" spc="-100">
                  <a:solidFill>
                    <a:schemeClr val="bg1"/>
                  </a:solidFill>
                  <a:latin typeface="Arial" pitchFamily="34" charset="0"/>
                  <a:cs typeface="Arial" pitchFamily="34" charset="0"/>
                </a:rPr>
                <a:t>P</a:t>
              </a:r>
              <a:r>
                <a:rPr lang="en-US" altLang="zh-CN" sz="1600" b="1" spc="-100" baseline="-25000">
                  <a:solidFill>
                    <a:schemeClr val="bg1"/>
                  </a:solidFill>
                  <a:latin typeface="Arial" pitchFamily="34" charset="0"/>
                  <a:cs typeface="Arial" pitchFamily="34" charset="0"/>
                </a:rPr>
                <a:t>4</a:t>
              </a:r>
            </a:p>
          </p:txBody>
        </p:sp>
        <p:sp>
          <p:nvSpPr>
            <p:cNvPr id="37" name="Text Box 23"/>
            <p:cNvSpPr txBox="1">
              <a:spLocks noChangeArrowheads="1"/>
            </p:cNvSpPr>
            <p:nvPr/>
          </p:nvSpPr>
          <p:spPr bwMode="auto">
            <a:xfrm>
              <a:off x="4658767" y="3224795"/>
              <a:ext cx="472950"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Arial" pitchFamily="34" charset="0"/>
                  <a:cs typeface="Arial" pitchFamily="34" charset="0"/>
                </a:rPr>
                <a:t>112</a:t>
              </a:r>
            </a:p>
          </p:txBody>
        </p:sp>
      </p:grpSp>
      <p:grpSp>
        <p:nvGrpSpPr>
          <p:cNvPr id="11" name="组合 13"/>
          <p:cNvGrpSpPr/>
          <p:nvPr/>
        </p:nvGrpSpPr>
        <p:grpSpPr>
          <a:xfrm>
            <a:off x="4794478" y="3337247"/>
            <a:ext cx="706346" cy="1171873"/>
            <a:chOff x="4866486" y="2576723"/>
            <a:chExt cx="706346" cy="878905"/>
          </a:xfrm>
        </p:grpSpPr>
        <p:sp>
          <p:nvSpPr>
            <p:cNvPr id="48" name="Rectangle 13"/>
            <p:cNvSpPr>
              <a:spLocks noChangeArrowheads="1"/>
            </p:cNvSpPr>
            <p:nvPr/>
          </p:nvSpPr>
          <p:spPr bwMode="auto">
            <a:xfrm>
              <a:off x="4866486" y="2576723"/>
              <a:ext cx="457302"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Arial" pitchFamily="34" charset="0"/>
                  <a:cs typeface="Arial" pitchFamily="34" charset="0"/>
                </a:rPr>
                <a:t>P</a:t>
              </a:r>
              <a:r>
                <a:rPr lang="en-US" altLang="zh-CN" b="1" baseline="-25000" dirty="0">
                  <a:solidFill>
                    <a:schemeClr val="bg1"/>
                  </a:solidFill>
                  <a:latin typeface="Arial" pitchFamily="34" charset="0"/>
                  <a:cs typeface="Arial" pitchFamily="34" charset="0"/>
                </a:rPr>
                <a:t>1</a:t>
              </a:r>
            </a:p>
          </p:txBody>
        </p:sp>
        <p:sp>
          <p:nvSpPr>
            <p:cNvPr id="38" name="Text Box 24"/>
            <p:cNvSpPr txBox="1">
              <a:spLocks noChangeArrowheads="1"/>
            </p:cNvSpPr>
            <p:nvPr/>
          </p:nvSpPr>
          <p:spPr bwMode="auto">
            <a:xfrm>
              <a:off x="5090008" y="3224795"/>
              <a:ext cx="482824"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Arial" pitchFamily="34" charset="0"/>
                  <a:cs typeface="Arial" pitchFamily="34" charset="0"/>
                </a:rPr>
                <a:t>125</a:t>
              </a:r>
            </a:p>
          </p:txBody>
        </p:sp>
      </p:grpSp>
      <p:grpSp>
        <p:nvGrpSpPr>
          <p:cNvPr id="12" name="组合 17"/>
          <p:cNvGrpSpPr/>
          <p:nvPr/>
        </p:nvGrpSpPr>
        <p:grpSpPr>
          <a:xfrm>
            <a:off x="5251780" y="3337247"/>
            <a:ext cx="829394" cy="1171873"/>
            <a:chOff x="5323788" y="2576723"/>
            <a:chExt cx="829394" cy="878905"/>
          </a:xfrm>
        </p:grpSpPr>
        <p:sp>
          <p:nvSpPr>
            <p:cNvPr id="49" name="Rectangle 14"/>
            <p:cNvSpPr>
              <a:spLocks noChangeArrowheads="1"/>
            </p:cNvSpPr>
            <p:nvPr/>
          </p:nvSpPr>
          <p:spPr bwMode="auto">
            <a:xfrm>
              <a:off x="5323788" y="2576723"/>
              <a:ext cx="629278"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Arial" pitchFamily="34" charset="0"/>
                  <a:cs typeface="Arial" pitchFamily="34" charset="0"/>
                </a:rPr>
                <a:t>P</a:t>
              </a:r>
              <a:r>
                <a:rPr lang="en-US" altLang="zh-CN" b="1" baseline="-25000" dirty="0">
                  <a:solidFill>
                    <a:schemeClr val="bg1"/>
                  </a:solidFill>
                  <a:latin typeface="Arial" pitchFamily="34" charset="0"/>
                  <a:cs typeface="Arial" pitchFamily="34" charset="0"/>
                </a:rPr>
                <a:t>3</a:t>
              </a:r>
            </a:p>
          </p:txBody>
        </p:sp>
        <p:sp>
          <p:nvSpPr>
            <p:cNvPr id="39" name="Text Box 25"/>
            <p:cNvSpPr txBox="1">
              <a:spLocks noChangeArrowheads="1"/>
            </p:cNvSpPr>
            <p:nvPr/>
          </p:nvSpPr>
          <p:spPr bwMode="auto">
            <a:xfrm>
              <a:off x="5670358" y="3224795"/>
              <a:ext cx="482824"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Arial" pitchFamily="34" charset="0"/>
                  <a:cs typeface="Arial" pitchFamily="34" charset="0"/>
                </a:rPr>
                <a:t>145</a:t>
              </a:r>
            </a:p>
          </p:txBody>
        </p:sp>
      </p:grpSp>
      <p:grpSp>
        <p:nvGrpSpPr>
          <p:cNvPr id="13" name="组合 18"/>
          <p:cNvGrpSpPr/>
          <p:nvPr/>
        </p:nvGrpSpPr>
        <p:grpSpPr>
          <a:xfrm>
            <a:off x="5875342" y="3337247"/>
            <a:ext cx="599700" cy="1171873"/>
            <a:chOff x="5947350" y="2576723"/>
            <a:chExt cx="599700" cy="878905"/>
          </a:xfrm>
        </p:grpSpPr>
        <p:sp>
          <p:nvSpPr>
            <p:cNvPr id="50" name="Rectangle 15"/>
            <p:cNvSpPr>
              <a:spLocks noChangeArrowheads="1"/>
            </p:cNvSpPr>
            <p:nvPr/>
          </p:nvSpPr>
          <p:spPr bwMode="auto">
            <a:xfrm>
              <a:off x="5947350" y="2576723"/>
              <a:ext cx="304868"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Arial" pitchFamily="34" charset="0"/>
                  <a:cs typeface="Arial" pitchFamily="34" charset="0"/>
                </a:rPr>
                <a:t>P</a:t>
              </a:r>
              <a:r>
                <a:rPr lang="en-US" altLang="zh-CN" b="1" baseline="-25000">
                  <a:solidFill>
                    <a:schemeClr val="bg1"/>
                  </a:solidFill>
                  <a:latin typeface="Arial" pitchFamily="34" charset="0"/>
                  <a:cs typeface="Arial" pitchFamily="34" charset="0"/>
                </a:rPr>
                <a:t>3</a:t>
              </a:r>
            </a:p>
          </p:txBody>
        </p:sp>
        <p:sp>
          <p:nvSpPr>
            <p:cNvPr id="40" name="Text Box 26"/>
            <p:cNvSpPr txBox="1">
              <a:spLocks noChangeArrowheads="1"/>
            </p:cNvSpPr>
            <p:nvPr/>
          </p:nvSpPr>
          <p:spPr bwMode="auto">
            <a:xfrm>
              <a:off x="6064226" y="3224795"/>
              <a:ext cx="482824"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Arial" pitchFamily="34" charset="0"/>
                  <a:cs typeface="Arial" pitchFamily="34" charset="0"/>
                </a:rPr>
                <a:t>153</a:t>
              </a:r>
            </a:p>
          </p:txBody>
        </p:sp>
      </p:grpSp>
      <p:sp>
        <p:nvSpPr>
          <p:cNvPr id="36" name="内容占位符 2"/>
          <p:cNvSpPr txBox="1">
            <a:spLocks/>
          </p:cNvSpPr>
          <p:nvPr/>
        </p:nvSpPr>
        <p:spPr>
          <a:xfrm>
            <a:off x="899592" y="6200901"/>
            <a:ext cx="6357982" cy="5719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tabLst>
                <a:tab pos="2630488" algn="ctr"/>
                <a:tab pos="3206750" algn="l"/>
                <a:tab pos="4459288" algn="ctr"/>
              </a:tabLst>
            </a:pPr>
            <a:r>
              <a:rPr lang="zh-CN" altLang="en-US" sz="1800" dirty="0" smtClean="0">
                <a:solidFill>
                  <a:schemeClr val="tx1"/>
                </a:solidFill>
              </a:rPr>
              <a:t>平均等待时间 = (72+20+85+88)/4=66</a:t>
            </a:r>
            <a:r>
              <a:rPr lang="en-US" altLang="zh-CN" sz="1800" dirty="0" smtClean="0">
                <a:solidFill>
                  <a:schemeClr val="tx1"/>
                </a:solidFill>
              </a:rPr>
              <a:t>.25</a:t>
            </a:r>
            <a:endParaRPr lang="zh-CN" altLang="en-US" sz="1800" dirty="0">
              <a:solidFill>
                <a:schemeClr val="tx1"/>
              </a:solidFill>
            </a:endParaRPr>
          </a:p>
        </p:txBody>
      </p:sp>
      <p:sp>
        <p:nvSpPr>
          <p:cNvPr id="20" name="标题 19"/>
          <p:cNvSpPr>
            <a:spLocks noGrp="1"/>
          </p:cNvSpPr>
          <p:nvPr>
            <p:ph type="title"/>
          </p:nvPr>
        </p:nvSpPr>
        <p:spPr>
          <a:xfrm>
            <a:off x="457200" y="274638"/>
            <a:ext cx="7467600" cy="922114"/>
          </a:xfrm>
        </p:spPr>
        <p:txBody>
          <a:bodyPr>
            <a:normAutofit/>
          </a:bodyPr>
          <a:lstStyle/>
          <a:p>
            <a:r>
              <a:rPr lang="zh-CN" altLang="en-US" sz="4000" dirty="0">
                <a:solidFill>
                  <a:schemeClr val="accent1">
                    <a:lumMod val="75000"/>
                  </a:schemeClr>
                </a:solidFill>
                <a:latin typeface="微软雅黑" pitchFamily="34" charset="-122"/>
                <a:ea typeface="微软雅黑" pitchFamily="34" charset="-122"/>
              </a:rPr>
              <a:t>时间片轮转调度算法</a:t>
            </a:r>
            <a:r>
              <a:rPr lang="en-US" altLang="zh-CN" sz="4000" dirty="0" smtClean="0">
                <a:solidFill>
                  <a:schemeClr val="accent1">
                    <a:lumMod val="75000"/>
                  </a:schemeClr>
                </a:solidFill>
                <a:latin typeface="微软雅黑" pitchFamily="34" charset="-122"/>
                <a:ea typeface="微软雅黑" pitchFamily="34" charset="-122"/>
              </a:rPr>
              <a:t>(2/5)</a:t>
            </a:r>
            <a:endParaRPr lang="zh-CN" altLang="en-US" sz="4000" dirty="0">
              <a:solidFill>
                <a:schemeClr val="accent1">
                  <a:lumMod val="75000"/>
                </a:schemeClr>
              </a:solidFill>
              <a:latin typeface="微软雅黑" pitchFamily="34" charset="-122"/>
              <a:ea typeface="微软雅黑" pitchFamily="34" charset="-122"/>
            </a:endParaRPr>
          </a:p>
        </p:txBody>
      </p:sp>
      <p:sp>
        <p:nvSpPr>
          <p:cNvPr id="21" name="矩形 20"/>
          <p:cNvSpPr/>
          <p:nvPr/>
        </p:nvSpPr>
        <p:spPr>
          <a:xfrm>
            <a:off x="4321102" y="2463279"/>
            <a:ext cx="3637534" cy="461665"/>
          </a:xfrm>
          <a:prstGeom prst="rect">
            <a:avLst/>
          </a:prstGeom>
        </p:spPr>
        <p:txBody>
          <a:bodyPr wrap="none">
            <a:spAutoFit/>
          </a:bodyPr>
          <a:lstStyle/>
          <a:p>
            <a:r>
              <a:rPr lang="zh-CN" altLang="en-US" sz="2400" b="1" dirty="0">
                <a:solidFill>
                  <a:srgbClr val="0000CC"/>
                </a:solidFill>
              </a:rPr>
              <a:t>时间片为</a:t>
            </a:r>
            <a:r>
              <a:rPr lang="en-US" altLang="zh-CN" sz="2400" b="1" dirty="0">
                <a:solidFill>
                  <a:srgbClr val="0000CC"/>
                </a:solidFill>
              </a:rPr>
              <a:t>20</a:t>
            </a:r>
            <a:r>
              <a:rPr lang="zh-CN" altLang="en-US" sz="2400" b="1" dirty="0">
                <a:solidFill>
                  <a:srgbClr val="0000CC"/>
                </a:solidFill>
              </a:rPr>
              <a:t>的</a:t>
            </a:r>
            <a:r>
              <a:rPr lang="en-US" altLang="zh-CN" sz="2400" b="1" dirty="0">
                <a:solidFill>
                  <a:srgbClr val="0000CC"/>
                </a:solidFill>
              </a:rPr>
              <a:t>RR</a:t>
            </a:r>
            <a:r>
              <a:rPr lang="zh-CN" altLang="en-US" sz="2400" b="1" dirty="0">
                <a:solidFill>
                  <a:srgbClr val="0000CC"/>
                </a:solidFill>
              </a:rPr>
              <a:t>算法示例</a:t>
            </a:r>
          </a:p>
        </p:txBody>
      </p:sp>
    </p:spTree>
    <p:extLst>
      <p:ext uri="{BB962C8B-B14F-4D97-AF65-F5344CB8AC3E}">
        <p14:creationId xmlns:p14="http://schemas.microsoft.com/office/powerpoint/2010/main" val="3767026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500"/>
                            </p:stCondLst>
                            <p:childTnLst>
                              <p:par>
                                <p:cTn id="13" presetID="22" presetClass="entr" presetSubtype="8" fill="hold" nodeType="afterEffect">
                                  <p:stCondLst>
                                    <p:cond delay="50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500"/>
                            </p:stCondLst>
                            <p:childTnLst>
                              <p:par>
                                <p:cTn id="17" presetID="22" presetClass="entr" presetSubtype="8" fill="hold" nodeType="after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3500"/>
                            </p:stCondLst>
                            <p:childTnLst>
                              <p:par>
                                <p:cTn id="21" presetID="22" presetClass="entr" presetSubtype="8" fill="hold" nodeType="after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500"/>
                            </p:stCondLst>
                            <p:childTnLst>
                              <p:par>
                                <p:cTn id="30" presetID="22" presetClass="entr" presetSubtype="8" fill="hold" nodeType="afterEffect">
                                  <p:stCondLst>
                                    <p:cond delay="50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par>
                          <p:cTn id="33" fill="hold">
                            <p:stCondLst>
                              <p:cond delay="1500"/>
                            </p:stCondLst>
                            <p:childTnLst>
                              <p:par>
                                <p:cTn id="34" presetID="22" presetClass="entr" presetSubtype="8" fill="hold" nodeType="afterEffect">
                                  <p:stCondLst>
                                    <p:cond delay="50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8" fill="hold" nodeType="afterEffect">
                                  <p:stCondLst>
                                    <p:cond delay="50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1500"/>
                            </p:stCondLst>
                            <p:childTnLst>
                              <p:par>
                                <p:cTn id="47" presetID="22" presetClass="entr" presetSubtype="8" fill="hold" nodeType="afterEffect">
                                  <p:stCondLst>
                                    <p:cond delay="5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zh-CN" altLang="en-US" sz="4000" dirty="0" smtClean="0"/>
              <a:t>时间片轮转调度算法</a:t>
            </a:r>
            <a:r>
              <a:rPr lang="en-US" altLang="zh-CN" sz="4000" dirty="0" smtClean="0"/>
              <a:t>(3/5)</a:t>
            </a:r>
          </a:p>
        </p:txBody>
      </p:sp>
      <p:sp>
        <p:nvSpPr>
          <p:cNvPr id="23555" name="Rectangle 3"/>
          <p:cNvSpPr>
            <a:spLocks noGrp="1" noChangeArrowheads="1"/>
          </p:cNvSpPr>
          <p:nvPr>
            <p:ph type="body" idx="1"/>
          </p:nvPr>
        </p:nvSpPr>
        <p:spPr>
          <a:xfrm>
            <a:off x="683568" y="1508787"/>
            <a:ext cx="4330824" cy="2787291"/>
          </a:xfrm>
          <a:solidFill>
            <a:schemeClr val="accent4">
              <a:lumMod val="20000"/>
              <a:lumOff val="80000"/>
            </a:schemeClr>
          </a:solidFill>
        </p:spPr>
        <p:txBody>
          <a:bodyPr>
            <a:normAutofit/>
          </a:bodyPr>
          <a:lstStyle/>
          <a:p>
            <a:pPr>
              <a:lnSpc>
                <a:spcPct val="120000"/>
              </a:lnSpc>
              <a:spcBef>
                <a:spcPts val="0"/>
              </a:spcBef>
            </a:pPr>
            <a:r>
              <a:rPr lang="zh-CN" altLang="en-US" sz="2200" dirty="0" smtClean="0"/>
              <a:t>如何选择合适的时间片</a:t>
            </a:r>
            <a:r>
              <a:rPr lang="en-US" altLang="zh-CN" sz="2200" dirty="0" smtClean="0"/>
              <a:t>?</a:t>
            </a:r>
          </a:p>
          <a:p>
            <a:pPr marL="0" indent="0">
              <a:lnSpc>
                <a:spcPct val="120000"/>
              </a:lnSpc>
              <a:spcBef>
                <a:spcPts val="0"/>
              </a:spcBef>
              <a:buNone/>
            </a:pPr>
            <a:r>
              <a:rPr lang="zh-CN" altLang="en-US" sz="2200" dirty="0" smtClean="0"/>
              <a:t>   太长</a:t>
            </a:r>
            <a:r>
              <a:rPr lang="en-US" altLang="zh-CN" sz="2200" dirty="0" smtClean="0"/>
              <a:t> --</a:t>
            </a:r>
            <a:r>
              <a:rPr lang="zh-CN" altLang="en-US" sz="2200" b="1" dirty="0">
                <a:latin typeface="华文楷体" pitchFamily="2" charset="-122"/>
                <a:ea typeface="华文楷体" pitchFamily="2" charset="-122"/>
              </a:rPr>
              <a:t>大于典型的交互时间</a:t>
            </a:r>
            <a:endParaRPr lang="en-US" altLang="zh-CN" sz="2200" b="1" dirty="0" smtClean="0"/>
          </a:p>
          <a:p>
            <a:pPr lvl="1">
              <a:lnSpc>
                <a:spcPct val="120000"/>
              </a:lnSpc>
              <a:spcBef>
                <a:spcPts val="0"/>
              </a:spcBef>
            </a:pPr>
            <a:r>
              <a:rPr lang="zh-CN" altLang="en-US" sz="2200" dirty="0">
                <a:solidFill>
                  <a:srgbClr val="0000CC"/>
                </a:solidFill>
                <a:latin typeface="华文行楷" panose="02010800040101010101" pitchFamily="2" charset="-122"/>
                <a:ea typeface="华文行楷" panose="02010800040101010101" pitchFamily="2" charset="-122"/>
              </a:rPr>
              <a:t>降级为先来先服务算法</a:t>
            </a:r>
            <a:endParaRPr lang="en-US" altLang="zh-CN" sz="2200" dirty="0">
              <a:solidFill>
                <a:srgbClr val="0000CC"/>
              </a:solidFill>
              <a:latin typeface="华文行楷" panose="02010800040101010101" pitchFamily="2" charset="-122"/>
              <a:ea typeface="华文行楷" panose="02010800040101010101" pitchFamily="2" charset="-122"/>
            </a:endParaRPr>
          </a:p>
          <a:p>
            <a:pPr lvl="1">
              <a:lnSpc>
                <a:spcPct val="120000"/>
              </a:lnSpc>
              <a:spcBef>
                <a:spcPts val="0"/>
              </a:spcBef>
            </a:pPr>
            <a:r>
              <a:rPr lang="zh-CN" altLang="en-US" sz="2200" dirty="0" smtClean="0">
                <a:solidFill>
                  <a:srgbClr val="0000CC"/>
                </a:solidFill>
                <a:latin typeface="华文行楷" panose="02010800040101010101" pitchFamily="2" charset="-122"/>
                <a:ea typeface="华文行楷" panose="02010800040101010101" pitchFamily="2" charset="-122"/>
              </a:rPr>
              <a:t>延长短进程的响应时间</a:t>
            </a:r>
            <a:endParaRPr lang="en-US" altLang="zh-CN" sz="2200" dirty="0" smtClean="0">
              <a:solidFill>
                <a:srgbClr val="0000CC"/>
              </a:solidFill>
              <a:latin typeface="华文行楷" panose="02010800040101010101" pitchFamily="2" charset="-122"/>
              <a:ea typeface="华文行楷" panose="02010800040101010101" pitchFamily="2" charset="-122"/>
            </a:endParaRPr>
          </a:p>
          <a:p>
            <a:pPr lvl="1">
              <a:lnSpc>
                <a:spcPct val="120000"/>
              </a:lnSpc>
              <a:spcBef>
                <a:spcPts val="0"/>
              </a:spcBef>
              <a:buNone/>
            </a:pPr>
            <a:r>
              <a:rPr lang="zh-CN" altLang="en-US" sz="2200" dirty="0" smtClean="0"/>
              <a:t>太短</a:t>
            </a:r>
            <a:r>
              <a:rPr lang="en-US" altLang="zh-CN" sz="2200" dirty="0" smtClean="0"/>
              <a:t> --</a:t>
            </a:r>
            <a:r>
              <a:rPr lang="zh-CN" altLang="en-US" sz="2200" b="1" dirty="0">
                <a:latin typeface="华文楷体" pitchFamily="2" charset="-122"/>
                <a:ea typeface="华文楷体" pitchFamily="2" charset="-122"/>
              </a:rPr>
              <a:t>小于典型的交互时间</a:t>
            </a:r>
            <a:endParaRPr lang="en-US" altLang="zh-CN" sz="2200" b="1" dirty="0" smtClean="0"/>
          </a:p>
          <a:p>
            <a:pPr lvl="1">
              <a:lnSpc>
                <a:spcPct val="120000"/>
              </a:lnSpc>
              <a:spcBef>
                <a:spcPts val="0"/>
              </a:spcBef>
            </a:pPr>
            <a:r>
              <a:rPr lang="zh-CN" altLang="en-US" sz="2200" dirty="0" smtClean="0">
                <a:solidFill>
                  <a:srgbClr val="0000CC"/>
                </a:solidFill>
                <a:latin typeface="华文行楷" panose="02010800040101010101" pitchFamily="2" charset="-122"/>
                <a:ea typeface="华文行楷" panose="02010800040101010101" pitchFamily="2" charset="-122"/>
              </a:rPr>
              <a:t>进程切换浪费</a:t>
            </a:r>
            <a:r>
              <a:rPr lang="en-US" altLang="zh-CN" sz="2200" dirty="0" smtClean="0">
                <a:solidFill>
                  <a:srgbClr val="0000CC"/>
                </a:solidFill>
                <a:latin typeface="华文行楷" panose="02010800040101010101" pitchFamily="2" charset="-122"/>
                <a:ea typeface="华文行楷" panose="02010800040101010101" pitchFamily="2" charset="-122"/>
              </a:rPr>
              <a:t>CPU</a:t>
            </a:r>
            <a:r>
              <a:rPr lang="zh-CN" altLang="en-US" sz="2200" dirty="0" smtClean="0">
                <a:solidFill>
                  <a:srgbClr val="0000CC"/>
                </a:solidFill>
                <a:latin typeface="华文行楷" panose="02010800040101010101" pitchFamily="2" charset="-122"/>
                <a:ea typeface="华文行楷" panose="02010800040101010101" pitchFamily="2" charset="-122"/>
              </a:rPr>
              <a:t>时间</a:t>
            </a:r>
            <a:endParaRPr lang="en-US" altLang="zh-CN" sz="2200" dirty="0" smtClean="0"/>
          </a:p>
          <a:p>
            <a:pPr marL="0" indent="0">
              <a:lnSpc>
                <a:spcPct val="120000"/>
              </a:lnSpc>
              <a:spcBef>
                <a:spcPts val="0"/>
              </a:spcBef>
              <a:buNone/>
            </a:pPr>
            <a:endParaRPr lang="en-US" altLang="zh-CN" sz="2200" dirty="0" smtClean="0"/>
          </a:p>
        </p:txBody>
      </p:sp>
      <p:grpSp>
        <p:nvGrpSpPr>
          <p:cNvPr id="2" name="组合 10"/>
          <p:cNvGrpSpPr/>
          <p:nvPr/>
        </p:nvGrpSpPr>
        <p:grpSpPr>
          <a:xfrm>
            <a:off x="5014392" y="1592160"/>
            <a:ext cx="3240360" cy="2268888"/>
            <a:chOff x="3705190" y="1906936"/>
            <a:chExt cx="3942106" cy="2087091"/>
          </a:xfrm>
        </p:grpSpPr>
        <p:pic>
          <p:nvPicPr>
            <p:cNvPr id="12" name="图片 11"/>
            <p:cNvPicPr>
              <a:picLocks noChangeAspect="1"/>
            </p:cNvPicPr>
            <p:nvPr/>
          </p:nvPicPr>
          <p:blipFill rotWithShape="1">
            <a:blip r:embed="rId3" cstate="print">
              <a:extLst>
                <a:ext uri="{28A0092B-C50C-407E-A947-70E740481C1C}">
                  <a14:useLocalDpi xmlns:a14="http://schemas.microsoft.com/office/drawing/2010/main" val="0"/>
                </a:ext>
              </a:extLst>
            </a:blip>
            <a:srcRect l="12666" t="51582" r="45595" b="41696"/>
            <a:stretch/>
          </p:blipFill>
          <p:spPr>
            <a:xfrm>
              <a:off x="4556760" y="2973490"/>
              <a:ext cx="3032760" cy="259080"/>
            </a:xfrm>
            <a:prstGeom prst="rect">
              <a:avLst/>
            </a:prstGeom>
          </p:spPr>
        </p:pic>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l="12247" t="69376" r="45595" b="24297"/>
            <a:stretch/>
          </p:blipFill>
          <p:spPr>
            <a:xfrm>
              <a:off x="4526280" y="3496380"/>
              <a:ext cx="3063240" cy="243840"/>
            </a:xfrm>
            <a:prstGeom prst="rect">
              <a:avLst/>
            </a:prstGeom>
          </p:spPr>
        </p:pic>
        <p:sp>
          <p:nvSpPr>
            <p:cNvPr id="14" name="文本框 10"/>
            <p:cNvSpPr txBox="1"/>
            <p:nvPr/>
          </p:nvSpPr>
          <p:spPr>
            <a:xfrm>
              <a:off x="4839950" y="3114901"/>
              <a:ext cx="1689138" cy="313596"/>
            </a:xfrm>
            <a:prstGeom prst="rect">
              <a:avLst/>
            </a:prstGeom>
            <a:noFill/>
          </p:spPr>
          <p:txBody>
            <a:bodyPr wrap="square" rtlCol="0">
              <a:spAutoFit/>
            </a:bodyPr>
            <a:lstStyle/>
            <a:p>
              <a:pPr algn="ctr"/>
              <a:r>
                <a:rPr lang="zh-CN" altLang="en-US" sz="1400" b="1" dirty="0" smtClean="0">
                  <a:latin typeface="Calibri" panose="020F0502020204030204" pitchFamily="34" charset="0"/>
                  <a:ea typeface="华文楷体" panose="02010600040101010101" pitchFamily="2" charset="-122"/>
                </a:rPr>
                <a:t>响应时间 </a:t>
              </a:r>
              <a:r>
                <a:rPr lang="en-US" altLang="zh-CN" sz="1400" b="1" dirty="0" smtClean="0">
                  <a:latin typeface="Calibri" panose="020F0502020204030204" pitchFamily="34" charset="0"/>
                  <a:ea typeface="华文楷体" panose="02010600040101010101" pitchFamily="2" charset="-122"/>
                </a:rPr>
                <a:t>s</a:t>
              </a:r>
              <a:endParaRPr lang="zh-CN" altLang="en-US" sz="1400" b="1" dirty="0">
                <a:latin typeface="Calibri" panose="020F0502020204030204" pitchFamily="34" charset="0"/>
                <a:ea typeface="华文楷体" panose="02010600040101010101" pitchFamily="2" charset="-122"/>
              </a:endParaRPr>
            </a:p>
          </p:txBody>
        </p:sp>
        <p:sp>
          <p:nvSpPr>
            <p:cNvPr id="15" name="文本框 11"/>
            <p:cNvSpPr txBox="1"/>
            <p:nvPr/>
          </p:nvSpPr>
          <p:spPr>
            <a:xfrm>
              <a:off x="6702416" y="3144330"/>
              <a:ext cx="944880" cy="313596"/>
            </a:xfrm>
            <a:prstGeom prst="rect">
              <a:avLst/>
            </a:prstGeom>
            <a:noFill/>
          </p:spPr>
          <p:txBody>
            <a:bodyPr wrap="square" rtlCol="0">
              <a:spAutoFit/>
            </a:bodyPr>
            <a:lstStyle/>
            <a:p>
              <a:pPr algn="ctr"/>
              <a:r>
                <a:rPr lang="en-US" altLang="zh-CN" sz="1400" b="1" dirty="0" smtClean="0"/>
                <a:t>q - s</a:t>
              </a:r>
              <a:endParaRPr lang="zh-CN" altLang="en-US" sz="1400" b="1" dirty="0"/>
            </a:p>
          </p:txBody>
        </p:sp>
        <p:sp>
          <p:nvSpPr>
            <p:cNvPr id="16" name="文本框 12"/>
            <p:cNvSpPr txBox="1"/>
            <p:nvPr/>
          </p:nvSpPr>
          <p:spPr>
            <a:xfrm>
              <a:off x="5161045" y="3680431"/>
              <a:ext cx="1824189" cy="313596"/>
            </a:xfrm>
            <a:prstGeom prst="rect">
              <a:avLst/>
            </a:prstGeom>
            <a:noFill/>
          </p:spPr>
          <p:txBody>
            <a:bodyPr wrap="square" rtlCol="0">
              <a:spAutoFit/>
            </a:bodyPr>
            <a:lstStyle/>
            <a:p>
              <a:pPr algn="ctr"/>
              <a:r>
                <a:rPr lang="zh-CN" altLang="en-US" sz="1400" b="1" dirty="0" smtClean="0">
                  <a:latin typeface="Calibri" panose="020F0502020204030204" pitchFamily="34" charset="0"/>
                  <a:ea typeface="华文楷体" panose="02010600040101010101" pitchFamily="2" charset="-122"/>
                </a:rPr>
                <a:t>时间片</a:t>
              </a:r>
              <a:r>
                <a:rPr lang="en-US" altLang="zh-CN" sz="1400" b="1" dirty="0" smtClean="0">
                  <a:latin typeface="Calibri" panose="020F0502020204030204" pitchFamily="34" charset="0"/>
                  <a:ea typeface="华文楷体" panose="02010600040101010101" pitchFamily="2" charset="-122"/>
                </a:rPr>
                <a:t>q</a:t>
              </a:r>
              <a:endParaRPr lang="zh-CN" altLang="en-US" sz="1400" b="1" dirty="0">
                <a:latin typeface="Calibri" panose="020F0502020204030204" pitchFamily="34" charset="0"/>
                <a:ea typeface="华文楷体" panose="02010600040101010101" pitchFamily="2" charset="-122"/>
              </a:endParaRPr>
            </a:p>
          </p:txBody>
        </p:sp>
        <p:pic>
          <p:nvPicPr>
            <p:cNvPr id="17" name="图片 16"/>
            <p:cNvPicPr>
              <a:picLocks noChangeAspect="1"/>
            </p:cNvPicPr>
            <p:nvPr/>
          </p:nvPicPr>
          <p:blipFill rotWithShape="1">
            <a:blip r:embed="rId4" cstate="print">
              <a:extLst>
                <a:ext uri="{28A0092B-C50C-407E-A947-70E740481C1C}">
                  <a14:useLocalDpi xmlns:a14="http://schemas.microsoft.com/office/drawing/2010/main" val="0"/>
                </a:ext>
              </a:extLst>
            </a:blip>
            <a:srcRect l="12037" t="33787" r="45176" b="50000"/>
            <a:stretch/>
          </p:blipFill>
          <p:spPr>
            <a:xfrm>
              <a:off x="4503420" y="2298868"/>
              <a:ext cx="3108960" cy="624840"/>
            </a:xfrm>
            <a:prstGeom prst="rect">
              <a:avLst/>
            </a:prstGeom>
          </p:spPr>
        </p:pic>
        <p:sp>
          <p:nvSpPr>
            <p:cNvPr id="18" name="文本框 10"/>
            <p:cNvSpPr txBox="1"/>
            <p:nvPr/>
          </p:nvSpPr>
          <p:spPr>
            <a:xfrm>
              <a:off x="3705190" y="1906936"/>
              <a:ext cx="1824189" cy="313596"/>
            </a:xfrm>
            <a:prstGeom prst="rect">
              <a:avLst/>
            </a:prstGeom>
            <a:noFill/>
          </p:spPr>
          <p:txBody>
            <a:bodyPr wrap="square" rtlCol="0">
              <a:spAutoFit/>
            </a:bodyPr>
            <a:lstStyle/>
            <a:p>
              <a:pPr algn="ctr"/>
              <a:r>
                <a:rPr lang="zh-CN" altLang="en-US" sz="1400" b="1" dirty="0" smtClean="0">
                  <a:latin typeface="华文楷体" panose="02010600040101010101" pitchFamily="2" charset="-122"/>
                  <a:ea typeface="华文楷体" panose="02010600040101010101" pitchFamily="2" charset="-122"/>
                </a:rPr>
                <a:t>进程开始运行</a:t>
              </a:r>
              <a:endParaRPr lang="zh-CN" altLang="en-US" sz="1400" b="1" dirty="0">
                <a:latin typeface="华文楷体" panose="02010600040101010101" pitchFamily="2" charset="-122"/>
                <a:ea typeface="华文楷体" panose="02010600040101010101" pitchFamily="2" charset="-122"/>
              </a:endParaRPr>
            </a:p>
          </p:txBody>
        </p:sp>
        <p:sp>
          <p:nvSpPr>
            <p:cNvPr id="19" name="文本框 12"/>
            <p:cNvSpPr txBox="1"/>
            <p:nvPr/>
          </p:nvSpPr>
          <p:spPr>
            <a:xfrm>
              <a:off x="5790321" y="1906936"/>
              <a:ext cx="1824189" cy="313596"/>
            </a:xfrm>
            <a:prstGeom prst="rect">
              <a:avLst/>
            </a:prstGeom>
            <a:noFill/>
          </p:spPr>
          <p:txBody>
            <a:bodyPr wrap="square" rtlCol="0">
              <a:spAutoFit/>
            </a:bodyPr>
            <a:lstStyle/>
            <a:p>
              <a:pPr algn="ctr"/>
              <a:r>
                <a:rPr lang="zh-CN" altLang="en-US" sz="1400" b="1" dirty="0" smtClean="0">
                  <a:latin typeface="华文楷体" panose="02010600040101010101" pitchFamily="2" charset="-122"/>
                  <a:ea typeface="华文楷体" panose="02010600040101010101" pitchFamily="2" charset="-122"/>
                </a:rPr>
                <a:t>交互完成</a:t>
              </a:r>
              <a:endParaRPr lang="zh-CN" altLang="en-US" sz="1400" b="1" dirty="0">
                <a:latin typeface="华文楷体" panose="02010600040101010101" pitchFamily="2" charset="-122"/>
                <a:ea typeface="华文楷体" panose="02010600040101010101" pitchFamily="2" charset="-122"/>
              </a:endParaRPr>
            </a:p>
          </p:txBody>
        </p:sp>
      </p:grpSp>
      <p:grpSp>
        <p:nvGrpSpPr>
          <p:cNvPr id="3" name="组合 19"/>
          <p:cNvGrpSpPr/>
          <p:nvPr/>
        </p:nvGrpSpPr>
        <p:grpSpPr>
          <a:xfrm>
            <a:off x="765920" y="4365561"/>
            <a:ext cx="4968552" cy="2231791"/>
            <a:chOff x="2269635" y="1878455"/>
            <a:chExt cx="8027994" cy="2158422"/>
          </a:xfrm>
        </p:grpSpPr>
        <p:pic>
          <p:nvPicPr>
            <p:cNvPr id="21" name="图片 20"/>
            <p:cNvPicPr>
              <a:picLocks noChangeAspect="1"/>
            </p:cNvPicPr>
            <p:nvPr/>
          </p:nvPicPr>
          <p:blipFill rotWithShape="1">
            <a:blip r:embed="rId5" cstate="print">
              <a:extLst>
                <a:ext uri="{28A0092B-C50C-407E-A947-70E740481C1C}">
                  <a14:useLocalDpi xmlns:a14="http://schemas.microsoft.com/office/drawing/2010/main" val="0"/>
                </a:ext>
              </a:extLst>
            </a:blip>
            <a:srcRect t="16054" b="59355"/>
            <a:stretch/>
          </p:blipFill>
          <p:spPr>
            <a:xfrm>
              <a:off x="2269635" y="2129051"/>
              <a:ext cx="7652730" cy="941695"/>
            </a:xfrm>
            <a:prstGeom prst="rect">
              <a:avLst/>
            </a:prstGeom>
          </p:spPr>
        </p:pic>
        <p:pic>
          <p:nvPicPr>
            <p:cNvPr id="22" name="图片 21"/>
            <p:cNvPicPr>
              <a:picLocks noChangeAspect="1"/>
            </p:cNvPicPr>
            <p:nvPr/>
          </p:nvPicPr>
          <p:blipFill rotWithShape="1">
            <a:blip r:embed="rId5" cstate="print">
              <a:extLst>
                <a:ext uri="{28A0092B-C50C-407E-A947-70E740481C1C}">
                  <a14:useLocalDpi xmlns:a14="http://schemas.microsoft.com/office/drawing/2010/main" val="0"/>
                </a:ext>
              </a:extLst>
            </a:blip>
            <a:srcRect t="42159" b="50713"/>
            <a:stretch/>
          </p:blipFill>
          <p:spPr>
            <a:xfrm>
              <a:off x="2269635" y="3166280"/>
              <a:ext cx="7652730" cy="272955"/>
            </a:xfrm>
            <a:prstGeom prst="rect">
              <a:avLst/>
            </a:prstGeom>
          </p:spPr>
        </p:pic>
        <p:pic>
          <p:nvPicPr>
            <p:cNvPr id="23" name="图片 22"/>
            <p:cNvPicPr>
              <a:picLocks noChangeAspect="1"/>
            </p:cNvPicPr>
            <p:nvPr/>
          </p:nvPicPr>
          <p:blipFill rotWithShape="1">
            <a:blip r:embed="rId5" cstate="print">
              <a:extLst>
                <a:ext uri="{28A0092B-C50C-407E-A947-70E740481C1C}">
                  <a14:useLocalDpi xmlns:a14="http://schemas.microsoft.com/office/drawing/2010/main" val="0"/>
                </a:ext>
              </a:extLst>
            </a:blip>
            <a:srcRect t="52180" b="36415"/>
            <a:stretch/>
          </p:blipFill>
          <p:spPr>
            <a:xfrm>
              <a:off x="2284875" y="3447896"/>
              <a:ext cx="7652730" cy="436729"/>
            </a:xfrm>
            <a:prstGeom prst="rect">
              <a:avLst/>
            </a:prstGeom>
          </p:spPr>
        </p:pic>
        <p:sp>
          <p:nvSpPr>
            <p:cNvPr id="24" name="文本框 10"/>
            <p:cNvSpPr txBox="1"/>
            <p:nvPr/>
          </p:nvSpPr>
          <p:spPr>
            <a:xfrm>
              <a:off x="2338441" y="1897311"/>
              <a:ext cx="1824190" cy="506019"/>
            </a:xfrm>
            <a:prstGeom prst="rect">
              <a:avLst/>
            </a:prstGeom>
            <a:noFill/>
          </p:spPr>
          <p:txBody>
            <a:bodyPr wrap="square" rtlCol="0">
              <a:spAutoFit/>
            </a:bodyPr>
            <a:lstStyle/>
            <a:p>
              <a:pPr algn="ctr"/>
              <a:r>
                <a:rPr lang="zh-CN" altLang="en-US" sz="1400" b="1" dirty="0" smtClean="0">
                  <a:latin typeface="华文楷体" panose="02010600040101010101" pitchFamily="2" charset="-122"/>
                  <a:ea typeface="华文楷体" panose="02010600040101010101" pitchFamily="2" charset="-122"/>
                </a:rPr>
                <a:t>进程开始运行</a:t>
              </a:r>
              <a:endParaRPr lang="zh-CN" altLang="en-US" sz="1400" b="1" dirty="0">
                <a:latin typeface="华文楷体" panose="02010600040101010101" pitchFamily="2" charset="-122"/>
                <a:ea typeface="华文楷体" panose="02010600040101010101" pitchFamily="2" charset="-122"/>
              </a:endParaRPr>
            </a:p>
          </p:txBody>
        </p:sp>
        <p:sp>
          <p:nvSpPr>
            <p:cNvPr id="25" name="文本框 11"/>
            <p:cNvSpPr txBox="1"/>
            <p:nvPr/>
          </p:nvSpPr>
          <p:spPr>
            <a:xfrm>
              <a:off x="4693920" y="1888079"/>
              <a:ext cx="1824190" cy="297659"/>
            </a:xfrm>
            <a:prstGeom prst="rect">
              <a:avLst/>
            </a:prstGeom>
            <a:noFill/>
          </p:spPr>
          <p:txBody>
            <a:bodyPr wrap="square" rtlCol="0">
              <a:spAutoFit/>
            </a:bodyPr>
            <a:lstStyle/>
            <a:p>
              <a:pPr algn="ctr"/>
              <a:r>
                <a:rPr lang="zh-CN" altLang="en-US" sz="1400" b="1" dirty="0" smtClean="0">
                  <a:latin typeface="华文楷体" panose="02010600040101010101" pitchFamily="2" charset="-122"/>
                  <a:ea typeface="华文楷体" panose="02010600040101010101" pitchFamily="2" charset="-122"/>
                </a:rPr>
                <a:t>进程切换</a:t>
              </a:r>
              <a:endParaRPr lang="zh-CN" altLang="en-US" sz="1400" b="1" dirty="0">
                <a:latin typeface="华文楷体" panose="02010600040101010101" pitchFamily="2" charset="-122"/>
                <a:ea typeface="华文楷体" panose="02010600040101010101" pitchFamily="2" charset="-122"/>
              </a:endParaRPr>
            </a:p>
          </p:txBody>
        </p:sp>
        <p:sp>
          <p:nvSpPr>
            <p:cNvPr id="26" name="文本框 12"/>
            <p:cNvSpPr txBox="1"/>
            <p:nvPr/>
          </p:nvSpPr>
          <p:spPr>
            <a:xfrm>
              <a:off x="8473439" y="1889316"/>
              <a:ext cx="1824190" cy="297659"/>
            </a:xfrm>
            <a:prstGeom prst="rect">
              <a:avLst/>
            </a:prstGeom>
            <a:noFill/>
          </p:spPr>
          <p:txBody>
            <a:bodyPr wrap="square" rtlCol="0">
              <a:spAutoFit/>
            </a:bodyPr>
            <a:lstStyle/>
            <a:p>
              <a:pPr algn="ctr"/>
              <a:r>
                <a:rPr lang="zh-CN" altLang="en-US" sz="1400" b="1" dirty="0" smtClean="0">
                  <a:latin typeface="华文楷体" panose="02010600040101010101" pitchFamily="2" charset="-122"/>
                  <a:ea typeface="华文楷体" panose="02010600040101010101" pitchFamily="2" charset="-122"/>
                </a:rPr>
                <a:t>交互完成</a:t>
              </a:r>
              <a:endParaRPr lang="zh-CN" altLang="en-US" sz="1400" b="1" dirty="0">
                <a:latin typeface="华文楷体" panose="02010600040101010101" pitchFamily="2" charset="-122"/>
                <a:ea typeface="华文楷体" panose="02010600040101010101" pitchFamily="2" charset="-122"/>
              </a:endParaRPr>
            </a:p>
          </p:txBody>
        </p:sp>
        <p:sp>
          <p:nvSpPr>
            <p:cNvPr id="27" name="文本框 13"/>
            <p:cNvSpPr txBox="1"/>
            <p:nvPr/>
          </p:nvSpPr>
          <p:spPr>
            <a:xfrm>
              <a:off x="6574501" y="1878455"/>
              <a:ext cx="2210607" cy="297659"/>
            </a:xfrm>
            <a:prstGeom prst="rect">
              <a:avLst/>
            </a:prstGeom>
            <a:noFill/>
          </p:spPr>
          <p:txBody>
            <a:bodyPr wrap="square" rtlCol="0">
              <a:spAutoFit/>
            </a:bodyPr>
            <a:lstStyle/>
            <a:p>
              <a:pPr algn="ctr"/>
              <a:r>
                <a:rPr lang="zh-CN" altLang="en-US" sz="1400" b="1" dirty="0" smtClean="0">
                  <a:latin typeface="华文楷体" panose="02010600040101010101" pitchFamily="2" charset="-122"/>
                  <a:ea typeface="华文楷体" panose="02010600040101010101" pitchFamily="2" charset="-122"/>
                </a:rPr>
                <a:t>进程接着运行</a:t>
              </a:r>
              <a:endParaRPr lang="zh-CN" altLang="en-US" sz="1400" b="1" dirty="0">
                <a:latin typeface="华文楷体" panose="02010600040101010101" pitchFamily="2" charset="-122"/>
                <a:ea typeface="华文楷体" panose="02010600040101010101" pitchFamily="2" charset="-122"/>
              </a:endParaRPr>
            </a:p>
          </p:txBody>
        </p:sp>
        <p:sp>
          <p:nvSpPr>
            <p:cNvPr id="28" name="文本框 14"/>
            <p:cNvSpPr txBox="1"/>
            <p:nvPr/>
          </p:nvSpPr>
          <p:spPr>
            <a:xfrm>
              <a:off x="3343029" y="3279805"/>
              <a:ext cx="1824190" cy="297659"/>
            </a:xfrm>
            <a:prstGeom prst="rect">
              <a:avLst/>
            </a:prstGeom>
            <a:noFill/>
          </p:spPr>
          <p:txBody>
            <a:bodyPr wrap="square" rtlCol="0">
              <a:spAutoFit/>
            </a:bodyPr>
            <a:lstStyle/>
            <a:p>
              <a:pPr algn="ctr"/>
              <a:r>
                <a:rPr lang="zh-CN" altLang="en-US" sz="1400" b="1" dirty="0" smtClean="0">
                  <a:latin typeface="华文楷体" panose="02010600040101010101" pitchFamily="2" charset="-122"/>
                  <a:ea typeface="华文楷体" panose="02010600040101010101" pitchFamily="2" charset="-122"/>
                </a:rPr>
                <a:t>时间片</a:t>
              </a:r>
              <a:r>
                <a:rPr lang="zh-CN" altLang="en-US" sz="1400" b="1" dirty="0" smtClean="0"/>
                <a:t> </a:t>
              </a:r>
              <a:r>
                <a:rPr lang="en-US" altLang="zh-CN" sz="1400" b="1" dirty="0" smtClean="0"/>
                <a:t>q</a:t>
              </a:r>
              <a:endParaRPr lang="zh-CN" altLang="en-US" sz="1400" b="1" dirty="0"/>
            </a:p>
          </p:txBody>
        </p:sp>
        <p:sp>
          <p:nvSpPr>
            <p:cNvPr id="29" name="文本框 15"/>
            <p:cNvSpPr txBox="1"/>
            <p:nvPr/>
          </p:nvSpPr>
          <p:spPr>
            <a:xfrm>
              <a:off x="5952626" y="3281950"/>
              <a:ext cx="2107226" cy="297659"/>
            </a:xfrm>
            <a:prstGeom prst="rect">
              <a:avLst/>
            </a:prstGeom>
            <a:noFill/>
          </p:spPr>
          <p:txBody>
            <a:bodyPr wrap="square" rtlCol="0">
              <a:spAutoFit/>
            </a:bodyPr>
            <a:lstStyle/>
            <a:p>
              <a:pPr algn="ctr"/>
              <a:r>
                <a:rPr lang="zh-CN" altLang="en-US" sz="1400" b="1" dirty="0" smtClean="0">
                  <a:latin typeface="华文楷体" panose="02010600040101010101" pitchFamily="2" charset="-122"/>
                  <a:ea typeface="华文楷体" panose="02010600040101010101" pitchFamily="2" charset="-122"/>
                </a:rPr>
                <a:t>其他进程运行</a:t>
              </a:r>
              <a:endParaRPr lang="zh-CN" altLang="en-US" sz="1400" b="1" dirty="0">
                <a:latin typeface="华文楷体" panose="02010600040101010101" pitchFamily="2" charset="-122"/>
                <a:ea typeface="华文楷体" panose="02010600040101010101" pitchFamily="2" charset="-122"/>
              </a:endParaRPr>
            </a:p>
          </p:txBody>
        </p:sp>
        <p:sp>
          <p:nvSpPr>
            <p:cNvPr id="30" name="文本框 16"/>
            <p:cNvSpPr txBox="1"/>
            <p:nvPr/>
          </p:nvSpPr>
          <p:spPr>
            <a:xfrm>
              <a:off x="4929239" y="3768984"/>
              <a:ext cx="1824190" cy="267893"/>
            </a:xfrm>
            <a:prstGeom prst="rect">
              <a:avLst/>
            </a:prstGeom>
            <a:noFill/>
          </p:spPr>
          <p:txBody>
            <a:bodyPr wrap="square" rtlCol="0">
              <a:spAutoFit/>
            </a:bodyPr>
            <a:lstStyle/>
            <a:p>
              <a:pPr algn="ctr"/>
              <a:r>
                <a:rPr lang="zh-CN" altLang="en-US" sz="1200" b="1" dirty="0" smtClean="0">
                  <a:latin typeface="华文楷体" panose="02010600040101010101" pitchFamily="2" charset="-122"/>
                  <a:ea typeface="华文楷体" panose="02010600040101010101" pitchFamily="2" charset="-122"/>
                </a:rPr>
                <a:t>响应时间</a:t>
              </a:r>
              <a:r>
                <a:rPr lang="zh-CN" altLang="en-US" sz="1200" b="1" dirty="0" smtClean="0"/>
                <a:t> </a:t>
              </a:r>
              <a:r>
                <a:rPr lang="en-US" altLang="zh-CN" sz="1200" b="1" dirty="0" smtClean="0"/>
                <a:t>s</a:t>
              </a:r>
              <a:endParaRPr lang="zh-CN" altLang="en-US" sz="1200" b="1" dirty="0"/>
            </a:p>
          </p:txBody>
        </p:sp>
      </p:grpSp>
      <p:sp>
        <p:nvSpPr>
          <p:cNvPr id="31" name="云形 30"/>
          <p:cNvSpPr/>
          <p:nvPr/>
        </p:nvSpPr>
        <p:spPr>
          <a:xfrm>
            <a:off x="5580112" y="3856173"/>
            <a:ext cx="4176464" cy="2597163"/>
          </a:xfrm>
          <a:prstGeom prst="cloud">
            <a:avLst/>
          </a:prstGeom>
          <a:solidFill>
            <a:schemeClr val="bg2">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rgbClr val="0000CC"/>
                </a:solidFill>
                <a:latin typeface="华文行楷" panose="02010800040101010101" pitchFamily="2" charset="-122"/>
                <a:ea typeface="华文行楷" panose="02010800040101010101" pitchFamily="2" charset="-122"/>
              </a:rPr>
              <a:t>考虑因素：</a:t>
            </a:r>
            <a:endParaRPr lang="en-US" altLang="zh-CN" sz="2000" dirty="0" smtClean="0">
              <a:solidFill>
                <a:srgbClr val="0000CC"/>
              </a:solidFill>
              <a:latin typeface="华文行楷" panose="02010800040101010101" pitchFamily="2" charset="-122"/>
              <a:ea typeface="华文行楷" panose="02010800040101010101" pitchFamily="2" charset="-122"/>
            </a:endParaRPr>
          </a:p>
          <a:p>
            <a:pPr marL="285750" indent="-285750">
              <a:buFont typeface="Wingdings" panose="05000000000000000000" pitchFamily="2" charset="2"/>
              <a:buChar char="ü"/>
            </a:pPr>
            <a:r>
              <a:rPr lang="zh-CN" altLang="en-US" sz="2000" dirty="0" smtClean="0">
                <a:solidFill>
                  <a:srgbClr val="0000CC"/>
                </a:solidFill>
                <a:latin typeface="华文行楷" panose="02010800040101010101" pitchFamily="2" charset="-122"/>
                <a:ea typeface="华文行楷" panose="02010800040101010101" pitchFamily="2" charset="-122"/>
              </a:rPr>
              <a:t>进程切换的开销</a:t>
            </a:r>
            <a:endParaRPr lang="en-US" altLang="zh-CN" sz="2000" dirty="0" smtClean="0">
              <a:solidFill>
                <a:srgbClr val="0000CC"/>
              </a:solidFill>
              <a:latin typeface="华文行楷" panose="02010800040101010101" pitchFamily="2" charset="-122"/>
              <a:ea typeface="华文行楷" panose="02010800040101010101" pitchFamily="2" charset="-122"/>
            </a:endParaRPr>
          </a:p>
          <a:p>
            <a:pPr marL="285750" indent="-285750">
              <a:buFont typeface="Wingdings" panose="05000000000000000000" pitchFamily="2" charset="2"/>
              <a:buChar char="ü"/>
            </a:pPr>
            <a:r>
              <a:rPr lang="zh-CN" altLang="en-US" sz="2000" dirty="0" smtClean="0">
                <a:solidFill>
                  <a:srgbClr val="0000CC"/>
                </a:solidFill>
                <a:latin typeface="华文行楷" panose="02010800040101010101" pitchFamily="2" charset="-122"/>
                <a:ea typeface="华文行楷" panose="02010800040101010101" pitchFamily="2" charset="-122"/>
              </a:rPr>
              <a:t>对响应时间的要求</a:t>
            </a:r>
            <a:endParaRPr lang="en-US" altLang="zh-CN" sz="2000" dirty="0" smtClean="0">
              <a:solidFill>
                <a:srgbClr val="0000CC"/>
              </a:solidFill>
              <a:latin typeface="华文行楷" panose="02010800040101010101" pitchFamily="2" charset="-122"/>
              <a:ea typeface="华文行楷" panose="02010800040101010101" pitchFamily="2" charset="-122"/>
            </a:endParaRPr>
          </a:p>
          <a:p>
            <a:pPr marL="285750" indent="-285750">
              <a:buFont typeface="Wingdings" panose="05000000000000000000" pitchFamily="2" charset="2"/>
              <a:buChar char="ü"/>
            </a:pPr>
            <a:r>
              <a:rPr lang="zh-CN" altLang="en-US" sz="2000" dirty="0" smtClean="0">
                <a:solidFill>
                  <a:srgbClr val="0000CC"/>
                </a:solidFill>
                <a:latin typeface="华文行楷" panose="02010800040101010101" pitchFamily="2" charset="-122"/>
                <a:ea typeface="华文行楷" panose="02010800040101010101" pitchFamily="2" charset="-122"/>
              </a:rPr>
              <a:t>就绪</a:t>
            </a:r>
            <a:r>
              <a:rPr lang="zh-CN" altLang="en-US" sz="2000" dirty="0">
                <a:solidFill>
                  <a:srgbClr val="0000CC"/>
                </a:solidFill>
                <a:latin typeface="华文行楷" panose="02010800040101010101" pitchFamily="2" charset="-122"/>
                <a:ea typeface="华文行楷" panose="02010800040101010101" pitchFamily="2" charset="-122"/>
              </a:rPr>
              <a:t>进程</a:t>
            </a:r>
            <a:r>
              <a:rPr lang="zh-CN" altLang="en-US" sz="2000" dirty="0" smtClean="0">
                <a:solidFill>
                  <a:srgbClr val="0000CC"/>
                </a:solidFill>
                <a:latin typeface="华文行楷" panose="02010800040101010101" pitchFamily="2" charset="-122"/>
                <a:ea typeface="华文行楷" panose="02010800040101010101" pitchFamily="2" charset="-122"/>
              </a:rPr>
              <a:t>个数</a:t>
            </a:r>
            <a:endParaRPr lang="en-US" altLang="zh-CN" sz="2000" dirty="0" smtClean="0">
              <a:solidFill>
                <a:srgbClr val="0000CC"/>
              </a:solidFill>
              <a:latin typeface="华文行楷" panose="02010800040101010101" pitchFamily="2" charset="-122"/>
              <a:ea typeface="华文行楷" panose="02010800040101010101" pitchFamily="2" charset="-122"/>
            </a:endParaRPr>
          </a:p>
          <a:p>
            <a:pPr marL="285750" indent="-285750">
              <a:buFont typeface="Wingdings" panose="05000000000000000000" pitchFamily="2" charset="2"/>
              <a:buChar char="ü"/>
            </a:pPr>
            <a:r>
              <a:rPr lang="en-US" altLang="zh-CN" sz="2000" dirty="0" smtClean="0">
                <a:solidFill>
                  <a:srgbClr val="0000CC"/>
                </a:solidFill>
                <a:latin typeface="华文行楷" panose="02010800040101010101" pitchFamily="2" charset="-122"/>
                <a:ea typeface="华文行楷" panose="02010800040101010101" pitchFamily="2" charset="-122"/>
              </a:rPr>
              <a:t>CPU</a:t>
            </a:r>
            <a:r>
              <a:rPr lang="zh-CN" altLang="en-US" sz="2000" dirty="0" smtClean="0">
                <a:solidFill>
                  <a:srgbClr val="0000CC"/>
                </a:solidFill>
                <a:latin typeface="华文行楷" panose="02010800040101010101" pitchFamily="2" charset="-122"/>
                <a:ea typeface="华文行楷" panose="02010800040101010101" pitchFamily="2" charset="-122"/>
              </a:rPr>
              <a:t>能力</a:t>
            </a:r>
            <a:endParaRPr lang="en-US" altLang="zh-CN" sz="2000" dirty="0" smtClean="0">
              <a:solidFill>
                <a:srgbClr val="0000CC"/>
              </a:solidFill>
              <a:latin typeface="华文行楷" panose="02010800040101010101" pitchFamily="2" charset="-122"/>
              <a:ea typeface="华文行楷" panose="02010800040101010101" pitchFamily="2" charset="-122"/>
            </a:endParaRPr>
          </a:p>
          <a:p>
            <a:pPr marL="285750" indent="-285750">
              <a:buFont typeface="Wingdings" panose="05000000000000000000" pitchFamily="2" charset="2"/>
              <a:buChar char="ü"/>
            </a:pPr>
            <a:r>
              <a:rPr lang="zh-CN" altLang="en-US" sz="2000" dirty="0">
                <a:solidFill>
                  <a:srgbClr val="0000CC"/>
                </a:solidFill>
                <a:latin typeface="华文行楷" panose="02010800040101010101" pitchFamily="2" charset="-122"/>
                <a:ea typeface="华文行楷" panose="02010800040101010101" pitchFamily="2" charset="-122"/>
              </a:rPr>
              <a:t>进程</a:t>
            </a:r>
            <a:r>
              <a:rPr lang="zh-CN" altLang="en-US" sz="2000" dirty="0" smtClean="0">
                <a:solidFill>
                  <a:srgbClr val="0000CC"/>
                </a:solidFill>
                <a:latin typeface="华文行楷" panose="02010800040101010101" pitchFamily="2" charset="-122"/>
                <a:ea typeface="华文行楷" panose="02010800040101010101" pitchFamily="2" charset="-122"/>
              </a:rPr>
              <a:t>的行为</a:t>
            </a:r>
            <a:endParaRPr lang="en-US" altLang="zh-CN" sz="2000" dirty="0">
              <a:solidFill>
                <a:srgbClr val="0000CC"/>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89348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randombar(vertical)">
                                      <p:cBhvr>
                                        <p:cTn id="7" dur="1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fade">
                                      <p:cBhvr>
                                        <p:cTn id="12" dur="1000"/>
                                        <p:tgtEl>
                                          <p:spTgt spid="23555">
                                            <p:txEl>
                                              <p:pRg st="1" end="1"/>
                                            </p:txEl>
                                          </p:spTgt>
                                        </p:tgtEl>
                                      </p:cBhvr>
                                    </p:animEffect>
                                    <p:anim calcmode="lin" valueType="num">
                                      <p:cBhvr>
                                        <p:cTn id="13" dur="1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5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5"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vertical)">
                                      <p:cBhvr>
                                        <p:cTn id="19" dur="1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3555">
                                            <p:txEl>
                                              <p:pRg st="2" end="2"/>
                                            </p:txEl>
                                          </p:spTgt>
                                        </p:tgtEl>
                                        <p:attrNameLst>
                                          <p:attrName>style.visibility</p:attrName>
                                        </p:attrNameLst>
                                      </p:cBhvr>
                                      <p:to>
                                        <p:strVal val="visible"/>
                                      </p:to>
                                    </p:set>
                                    <p:animEffect transition="in" filter="fade">
                                      <p:cBhvr>
                                        <p:cTn id="24" dur="1000"/>
                                        <p:tgtEl>
                                          <p:spTgt spid="23555">
                                            <p:txEl>
                                              <p:pRg st="2" end="2"/>
                                            </p:txEl>
                                          </p:spTgt>
                                        </p:tgtEl>
                                      </p:cBhvr>
                                    </p:animEffect>
                                    <p:anim calcmode="lin" valueType="num">
                                      <p:cBhvr>
                                        <p:cTn id="25"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35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3555">
                                            <p:txEl>
                                              <p:pRg st="3" end="3"/>
                                            </p:txEl>
                                          </p:spTgt>
                                        </p:tgtEl>
                                        <p:attrNameLst>
                                          <p:attrName>style.visibility</p:attrName>
                                        </p:attrNameLst>
                                      </p:cBhvr>
                                      <p:to>
                                        <p:strVal val="visible"/>
                                      </p:to>
                                    </p:set>
                                    <p:animEffect transition="in" filter="fade">
                                      <p:cBhvr>
                                        <p:cTn id="31" dur="1000"/>
                                        <p:tgtEl>
                                          <p:spTgt spid="23555">
                                            <p:txEl>
                                              <p:pRg st="3" end="3"/>
                                            </p:txEl>
                                          </p:spTgt>
                                        </p:tgtEl>
                                      </p:cBhvr>
                                    </p:animEffect>
                                    <p:anim calcmode="lin" valueType="num">
                                      <p:cBhvr>
                                        <p:cTn id="32"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35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3555">
                                            <p:txEl>
                                              <p:pRg st="4" end="4"/>
                                            </p:txEl>
                                          </p:spTgt>
                                        </p:tgtEl>
                                        <p:attrNameLst>
                                          <p:attrName>style.visibility</p:attrName>
                                        </p:attrNameLst>
                                      </p:cBhvr>
                                      <p:to>
                                        <p:strVal val="visible"/>
                                      </p:to>
                                    </p:set>
                                    <p:animEffect transition="in" filter="fade">
                                      <p:cBhvr>
                                        <p:cTn id="38" dur="1000"/>
                                        <p:tgtEl>
                                          <p:spTgt spid="23555">
                                            <p:txEl>
                                              <p:pRg st="4" end="4"/>
                                            </p:txEl>
                                          </p:spTgt>
                                        </p:tgtEl>
                                      </p:cBhvr>
                                    </p:animEffect>
                                    <p:anim calcmode="lin" valueType="num">
                                      <p:cBhvr>
                                        <p:cTn id="39" dur="10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2355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4" presetClass="entr" presetSubtype="5"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randombar(vertical)">
                                      <p:cBhvr>
                                        <p:cTn id="45" dur="10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3555">
                                            <p:txEl>
                                              <p:pRg st="5" end="5"/>
                                            </p:txEl>
                                          </p:spTgt>
                                        </p:tgtEl>
                                        <p:attrNameLst>
                                          <p:attrName>style.visibility</p:attrName>
                                        </p:attrNameLst>
                                      </p:cBhvr>
                                      <p:to>
                                        <p:strVal val="visible"/>
                                      </p:to>
                                    </p:set>
                                    <p:animEffect transition="in" filter="fade">
                                      <p:cBhvr>
                                        <p:cTn id="50" dur="1000"/>
                                        <p:tgtEl>
                                          <p:spTgt spid="23555">
                                            <p:txEl>
                                              <p:pRg st="5" end="5"/>
                                            </p:txEl>
                                          </p:spTgt>
                                        </p:tgtEl>
                                      </p:cBhvr>
                                    </p:animEffect>
                                    <p:anim calcmode="lin" valueType="num">
                                      <p:cBhvr>
                                        <p:cTn id="51" dur="10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2355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zh-CN" altLang="en-US" sz="4000" dirty="0" smtClean="0"/>
              <a:t>时间片轮转调度算法</a:t>
            </a:r>
            <a:r>
              <a:rPr lang="en-US" altLang="zh-CN" sz="4000" dirty="0" smtClean="0"/>
              <a:t>(4/5)</a:t>
            </a:r>
          </a:p>
        </p:txBody>
      </p:sp>
      <p:sp>
        <p:nvSpPr>
          <p:cNvPr id="22531" name="Rectangle 3"/>
          <p:cNvSpPr>
            <a:spLocks noGrp="1" noChangeArrowheads="1"/>
          </p:cNvSpPr>
          <p:nvPr>
            <p:ph type="body" idx="1"/>
          </p:nvPr>
        </p:nvSpPr>
        <p:spPr>
          <a:xfrm>
            <a:off x="539552" y="1535008"/>
            <a:ext cx="7643192" cy="4846320"/>
          </a:xfrm>
        </p:spPr>
        <p:txBody>
          <a:bodyPr>
            <a:normAutofit/>
          </a:bodyPr>
          <a:lstStyle/>
          <a:p>
            <a:pPr marL="0" indent="0">
              <a:spcBef>
                <a:spcPts val="0"/>
              </a:spcBef>
              <a:buNone/>
            </a:pPr>
            <a:r>
              <a:rPr lang="zh-CN" altLang="en-US" sz="2400" dirty="0" smtClean="0">
                <a:latin typeface="Calibri" panose="020F0502020204030204" pitchFamily="34" charset="0"/>
              </a:rPr>
              <a:t>优缺点</a:t>
            </a:r>
            <a:endParaRPr lang="en-US" altLang="zh-CN" sz="2400" dirty="0" smtClean="0">
              <a:latin typeface="Calibri" panose="020F0502020204030204" pitchFamily="34" charset="0"/>
            </a:endParaRPr>
          </a:p>
          <a:p>
            <a:pPr marL="589788" lvl="1" indent="-342900">
              <a:spcBef>
                <a:spcPts val="0"/>
              </a:spcBef>
            </a:pPr>
            <a:r>
              <a:rPr lang="zh-CN" altLang="en-US" sz="2400" dirty="0" smtClean="0">
                <a:latin typeface="Calibri" panose="020F0502020204030204" pitchFamily="34" charset="0"/>
              </a:rPr>
              <a:t>公平</a:t>
            </a:r>
            <a:endParaRPr lang="en-US" altLang="zh-CN" sz="2400" dirty="0" smtClean="0">
              <a:latin typeface="Calibri" panose="020F0502020204030204" pitchFamily="34" charset="0"/>
            </a:endParaRPr>
          </a:p>
          <a:p>
            <a:pPr marL="589788" lvl="1" indent="-342900">
              <a:spcBef>
                <a:spcPts val="0"/>
              </a:spcBef>
            </a:pPr>
            <a:r>
              <a:rPr lang="zh-CN" altLang="en-US" sz="2400" dirty="0" smtClean="0">
                <a:latin typeface="Calibri" panose="020F0502020204030204" pitchFamily="34" charset="0"/>
              </a:rPr>
              <a:t>有利于交互式计算，响应时间快</a:t>
            </a:r>
            <a:endParaRPr lang="en-US" altLang="zh-CN" sz="2400" dirty="0" smtClean="0">
              <a:latin typeface="Calibri" panose="020F0502020204030204" pitchFamily="34" charset="0"/>
            </a:endParaRPr>
          </a:p>
          <a:p>
            <a:pPr marL="589788" lvl="1" indent="-342900">
              <a:spcBef>
                <a:spcPts val="0"/>
              </a:spcBef>
            </a:pPr>
            <a:r>
              <a:rPr lang="zh-CN" altLang="en-US" sz="2400" dirty="0" smtClean="0">
                <a:latin typeface="Calibri" panose="020F0502020204030204" pitchFamily="34" charset="0"/>
              </a:rPr>
              <a:t>由于进程切换，时间片轮转算法要花费较高的开销</a:t>
            </a:r>
            <a:endParaRPr lang="en-US" altLang="zh-CN" sz="2400" dirty="0" smtClean="0">
              <a:latin typeface="Calibri" panose="020F0502020204030204" pitchFamily="34" charset="0"/>
            </a:endParaRPr>
          </a:p>
          <a:p>
            <a:pPr marL="246888" lvl="1" indent="0">
              <a:spcBef>
                <a:spcPts val="0"/>
              </a:spcBef>
              <a:buNone/>
            </a:pPr>
            <a:r>
              <a:rPr lang="zh-CN" altLang="en-US" sz="2400" dirty="0" smtClean="0">
                <a:latin typeface="Calibri" panose="020F0502020204030204" pitchFamily="34" charset="0"/>
                <a:ea typeface="华文楷体" panose="02010600040101010101" pitchFamily="2" charset="-122"/>
              </a:rPr>
              <a:t>      </a:t>
            </a:r>
            <a:r>
              <a:rPr lang="zh-CN" altLang="en-US" sz="2400" b="1" dirty="0" smtClean="0">
                <a:latin typeface="Calibri" panose="020F0502020204030204" pitchFamily="34" charset="0"/>
                <a:ea typeface="华文楷体" panose="02010600040101010101" pitchFamily="2" charset="-122"/>
              </a:rPr>
              <a:t>假设时间片 </a:t>
            </a:r>
            <a:r>
              <a:rPr lang="en-US" altLang="zh-CN" sz="2400" b="1" dirty="0" smtClean="0">
                <a:latin typeface="Calibri" panose="020F0502020204030204" pitchFamily="34" charset="0"/>
                <a:ea typeface="华文楷体" panose="02010600040101010101" pitchFamily="2" charset="-122"/>
              </a:rPr>
              <a:t>10ms</a:t>
            </a:r>
            <a:r>
              <a:rPr lang="zh-CN" altLang="en-US" sz="2400" b="1" dirty="0" smtClean="0">
                <a:latin typeface="Calibri" panose="020F0502020204030204" pitchFamily="34" charset="0"/>
                <a:ea typeface="华文楷体" panose="02010600040101010101" pitchFamily="2" charset="-122"/>
              </a:rPr>
              <a:t>，如果</a:t>
            </a:r>
            <a:r>
              <a:rPr lang="zh-CN" altLang="en-US" sz="2400" b="1" dirty="0">
                <a:latin typeface="Calibri" panose="020F0502020204030204" pitchFamily="34" charset="0"/>
                <a:ea typeface="华文楷体" panose="02010600040101010101" pitchFamily="2" charset="-122"/>
              </a:rPr>
              <a:t>进程切换花费</a:t>
            </a:r>
            <a:r>
              <a:rPr lang="en-US" altLang="zh-CN" sz="2400" b="1" dirty="0" smtClean="0">
                <a:latin typeface="Calibri" panose="020F0502020204030204" pitchFamily="34" charset="0"/>
                <a:ea typeface="华文楷体" panose="02010600040101010101" pitchFamily="2" charset="-122"/>
              </a:rPr>
              <a:t>0.1ms</a:t>
            </a:r>
            <a:r>
              <a:rPr lang="zh-CN" altLang="en-US" sz="2400" b="1" dirty="0" smtClean="0">
                <a:latin typeface="Calibri" panose="020F0502020204030204" pitchFamily="34" charset="0"/>
                <a:ea typeface="华文楷体" panose="02010600040101010101" pitchFamily="2" charset="-122"/>
              </a:rPr>
              <a:t>，</a:t>
            </a:r>
            <a:r>
              <a:rPr lang="en-US" altLang="zh-CN" sz="2400" b="1" dirty="0" smtClean="0">
                <a:latin typeface="Calibri" panose="020F0502020204030204" pitchFamily="34" charset="0"/>
                <a:ea typeface="华文楷体" panose="02010600040101010101" pitchFamily="2" charset="-122"/>
              </a:rPr>
              <a:t>CPU</a:t>
            </a:r>
            <a:r>
              <a:rPr lang="zh-CN" altLang="en-US" sz="2400" b="1" dirty="0" smtClean="0">
                <a:latin typeface="Calibri" panose="020F0502020204030204" pitchFamily="34" charset="0"/>
                <a:ea typeface="华文楷体" panose="02010600040101010101" pitchFamily="2" charset="-122"/>
              </a:rPr>
              <a:t>开销约占</a:t>
            </a:r>
            <a:r>
              <a:rPr lang="en-US" altLang="zh-CN" sz="2400" b="1" dirty="0" smtClean="0">
                <a:latin typeface="Calibri" panose="020F0502020204030204" pitchFamily="34" charset="0"/>
                <a:ea typeface="华文楷体" panose="02010600040101010101" pitchFamily="2" charset="-122"/>
              </a:rPr>
              <a:t>1%</a:t>
            </a:r>
          </a:p>
        </p:txBody>
      </p:sp>
      <p:graphicFrame>
        <p:nvGraphicFramePr>
          <p:cNvPr id="4" name="Group 4"/>
          <p:cNvGraphicFramePr>
            <a:graphicFrameLocks/>
          </p:cNvGraphicFramePr>
          <p:nvPr>
            <p:extLst>
              <p:ext uri="{D42A27DB-BD31-4B8C-83A1-F6EECF244321}">
                <p14:modId xmlns:p14="http://schemas.microsoft.com/office/powerpoint/2010/main" val="2745948534"/>
              </p:ext>
            </p:extLst>
          </p:nvPr>
        </p:nvGraphicFramePr>
        <p:xfrm>
          <a:off x="2123728" y="4005064"/>
          <a:ext cx="4176465" cy="2304257"/>
        </p:xfrm>
        <a:graphic>
          <a:graphicData uri="http://schemas.openxmlformats.org/drawingml/2006/table">
            <a:tbl>
              <a:tblPr/>
              <a:tblGrid>
                <a:gridCol w="1392155"/>
                <a:gridCol w="1392155"/>
                <a:gridCol w="1392155"/>
              </a:tblGrid>
              <a:tr h="1025867">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900" b="1" i="0" u="none" strike="noStrike" cap="none" normalizeH="0" baseline="0" dirty="0" smtClean="0">
                          <a:ln>
                            <a:noFill/>
                          </a:ln>
                          <a:solidFill>
                            <a:schemeClr val="tx1"/>
                          </a:solidFill>
                          <a:effectLst/>
                          <a:latin typeface="Arial" pitchFamily="34" charset="0"/>
                          <a:ea typeface="宋体" pitchFamily="2" charset="-122"/>
                        </a:rPr>
                        <a:t>进程运行时间</a:t>
                      </a:r>
                    </a:p>
                  </a:txBody>
                  <a:tcPr marT="60960" marB="6096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900" b="1" i="0" u="none" strike="noStrike" cap="none" normalizeH="0" baseline="0" dirty="0" smtClean="0">
                          <a:ln>
                            <a:noFill/>
                          </a:ln>
                          <a:solidFill>
                            <a:schemeClr val="tx1"/>
                          </a:solidFill>
                          <a:effectLst/>
                          <a:latin typeface="Calibri" pitchFamily="34" charset="0"/>
                          <a:ea typeface="宋体" pitchFamily="2" charset="-122"/>
                        </a:rPr>
                        <a:t>时间片</a:t>
                      </a:r>
                    </a:p>
                  </a:txBody>
                  <a:tcPr marT="60960" marB="6096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900" b="1" i="0" u="none" strike="noStrike" cap="none" normalizeH="0" baseline="0" dirty="0" smtClean="0">
                          <a:ln>
                            <a:noFill/>
                          </a:ln>
                          <a:solidFill>
                            <a:schemeClr val="tx1"/>
                          </a:solidFill>
                          <a:effectLst/>
                          <a:latin typeface="Calibri" pitchFamily="34" charset="0"/>
                          <a:ea typeface="宋体" pitchFamily="2" charset="-122"/>
                        </a:rPr>
                        <a:t>上下文切换次数</a:t>
                      </a:r>
                    </a:p>
                  </a:txBody>
                  <a:tcPr marT="60960" marB="6096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426130">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dirty="0" smtClean="0">
                          <a:ln>
                            <a:noFill/>
                          </a:ln>
                          <a:solidFill>
                            <a:schemeClr val="tx1"/>
                          </a:solidFill>
                          <a:effectLst/>
                          <a:latin typeface="Calibri" panose="020F0502020204030204" pitchFamily="34" charset="0"/>
                          <a:ea typeface="宋体" pitchFamily="2" charset="-122"/>
                        </a:rPr>
                        <a:t>10</a:t>
                      </a:r>
                    </a:p>
                  </a:txBody>
                  <a:tcPr marT="60960" marB="6096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dirty="0" smtClean="0">
                          <a:ln>
                            <a:noFill/>
                          </a:ln>
                          <a:solidFill>
                            <a:schemeClr val="tx1"/>
                          </a:solidFill>
                          <a:effectLst/>
                          <a:latin typeface="Calibri" pitchFamily="34" charset="0"/>
                          <a:ea typeface="宋体" pitchFamily="2" charset="-122"/>
                        </a:rPr>
                        <a:t>12</a:t>
                      </a:r>
                    </a:p>
                  </a:txBody>
                  <a:tcPr marT="60960" marB="6096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dirty="0" smtClean="0">
                          <a:ln>
                            <a:noFill/>
                          </a:ln>
                          <a:solidFill>
                            <a:srgbClr val="000000"/>
                          </a:solidFill>
                          <a:effectLst/>
                          <a:latin typeface="Calibri" pitchFamily="34" charset="0"/>
                          <a:ea typeface="宋体" pitchFamily="2" charset="-122"/>
                        </a:rPr>
                        <a:t>0</a:t>
                      </a:r>
                    </a:p>
                  </a:txBody>
                  <a:tcPr marT="60960" marB="6096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26130">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dirty="0" smtClean="0">
                          <a:ln>
                            <a:noFill/>
                          </a:ln>
                          <a:solidFill>
                            <a:schemeClr val="tx1"/>
                          </a:solidFill>
                          <a:effectLst/>
                          <a:latin typeface="Calibri" panose="020F0502020204030204" pitchFamily="34" charset="0"/>
                          <a:ea typeface="宋体" pitchFamily="2" charset="-122"/>
                        </a:rPr>
                        <a:t>10</a:t>
                      </a:r>
                    </a:p>
                  </a:txBody>
                  <a:tcPr marT="60960" marB="6096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smtClean="0">
                          <a:ln>
                            <a:noFill/>
                          </a:ln>
                          <a:solidFill>
                            <a:schemeClr val="tx1"/>
                          </a:solidFill>
                          <a:effectLst/>
                          <a:latin typeface="Calibri" pitchFamily="34" charset="0"/>
                          <a:ea typeface="宋体" pitchFamily="2" charset="-122"/>
                        </a:rPr>
                        <a:t>6</a:t>
                      </a:r>
                    </a:p>
                  </a:txBody>
                  <a:tcPr marT="60960" marB="6096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dirty="0" smtClean="0">
                          <a:ln>
                            <a:noFill/>
                          </a:ln>
                          <a:solidFill>
                            <a:srgbClr val="000000"/>
                          </a:solidFill>
                          <a:effectLst/>
                          <a:latin typeface="Calibri" pitchFamily="34" charset="0"/>
                          <a:ea typeface="宋体" pitchFamily="2" charset="-122"/>
                        </a:rPr>
                        <a:t>1</a:t>
                      </a:r>
                    </a:p>
                  </a:txBody>
                  <a:tcPr marT="60960" marB="6096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426130">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900" b="0" i="0" u="none" strike="noStrike" cap="none" normalizeH="0" baseline="0" dirty="0" smtClean="0">
                          <a:ln>
                            <a:noFill/>
                          </a:ln>
                          <a:solidFill>
                            <a:schemeClr val="tx1"/>
                          </a:solidFill>
                          <a:effectLst/>
                          <a:latin typeface="Calibri" panose="020F0502020204030204" pitchFamily="34" charset="0"/>
                          <a:ea typeface="宋体" pitchFamily="2" charset="-122"/>
                        </a:rPr>
                        <a:t>10</a:t>
                      </a:r>
                    </a:p>
                  </a:txBody>
                  <a:tcPr marT="60960" marB="6096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smtClean="0">
                          <a:ln>
                            <a:noFill/>
                          </a:ln>
                          <a:solidFill>
                            <a:schemeClr val="tx1"/>
                          </a:solidFill>
                          <a:effectLst/>
                          <a:latin typeface="Calibri" pitchFamily="34" charset="0"/>
                          <a:ea typeface="宋体" pitchFamily="2" charset="-122"/>
                        </a:rPr>
                        <a:t>1</a:t>
                      </a:r>
                    </a:p>
                  </a:txBody>
                  <a:tcPr marT="60960" marB="6096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dirty="0" smtClean="0">
                          <a:ln>
                            <a:noFill/>
                          </a:ln>
                          <a:solidFill>
                            <a:srgbClr val="000000"/>
                          </a:solidFill>
                          <a:effectLst/>
                          <a:latin typeface="Calibri" pitchFamily="34" charset="0"/>
                          <a:ea typeface="宋体" pitchFamily="2" charset="-122"/>
                        </a:rPr>
                        <a:t>9</a:t>
                      </a:r>
                    </a:p>
                  </a:txBody>
                  <a:tcPr marT="60960" marB="6096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255691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Effect transition="in" filter="fade">
                                      <p:cBhvr>
                                        <p:cTn id="7" dur="1000"/>
                                        <p:tgtEl>
                                          <p:spTgt spid="22531">
                                            <p:txEl>
                                              <p:pRg st="2" end="2"/>
                                            </p:txEl>
                                          </p:spTgt>
                                        </p:tgtEl>
                                      </p:cBhvr>
                                    </p:animEffect>
                                    <p:anim calcmode="lin" valueType="num">
                                      <p:cBhvr>
                                        <p:cTn id="8" dur="10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25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531">
                                            <p:txEl>
                                              <p:pRg st="3" end="3"/>
                                            </p:txEl>
                                          </p:spTgt>
                                        </p:tgtEl>
                                        <p:attrNameLst>
                                          <p:attrName>style.visibility</p:attrName>
                                        </p:attrNameLst>
                                      </p:cBhvr>
                                      <p:to>
                                        <p:strVal val="visible"/>
                                      </p:to>
                                    </p:set>
                                    <p:animEffect transition="in" filter="fade">
                                      <p:cBhvr>
                                        <p:cTn id="14" dur="1000"/>
                                        <p:tgtEl>
                                          <p:spTgt spid="22531">
                                            <p:txEl>
                                              <p:pRg st="3" end="3"/>
                                            </p:txEl>
                                          </p:spTgt>
                                        </p:tgtEl>
                                      </p:cBhvr>
                                    </p:animEffect>
                                    <p:anim calcmode="lin" valueType="num">
                                      <p:cBhvr>
                                        <p:cTn id="15" dur="10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25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2531">
                                            <p:txEl>
                                              <p:pRg st="4" end="4"/>
                                            </p:txEl>
                                          </p:spTgt>
                                        </p:tgtEl>
                                        <p:attrNameLst>
                                          <p:attrName>style.visibility</p:attrName>
                                        </p:attrNameLst>
                                      </p:cBhvr>
                                      <p:to>
                                        <p:strVal val="visible"/>
                                      </p:to>
                                    </p:set>
                                    <p:animEffect transition="in" filter="fade">
                                      <p:cBhvr>
                                        <p:cTn id="26" dur="1000"/>
                                        <p:tgtEl>
                                          <p:spTgt spid="22531">
                                            <p:txEl>
                                              <p:pRg st="4" end="4"/>
                                            </p:txEl>
                                          </p:spTgt>
                                        </p:tgtEl>
                                      </p:cBhvr>
                                    </p:animEffect>
                                    <p:anim calcmode="lin" valueType="num">
                                      <p:cBhvr>
                                        <p:cTn id="27" dur="10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253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zh-CN" altLang="en-US" sz="4000" dirty="0" smtClean="0"/>
              <a:t>时间片轮转调度算法</a:t>
            </a:r>
            <a:r>
              <a:rPr lang="en-US" altLang="zh-CN" sz="4000" dirty="0" smtClean="0"/>
              <a:t>(5/5)</a:t>
            </a:r>
          </a:p>
        </p:txBody>
      </p:sp>
      <p:sp>
        <p:nvSpPr>
          <p:cNvPr id="22531" name="Rectangle 3"/>
          <p:cNvSpPr>
            <a:spLocks noGrp="1" noChangeArrowheads="1"/>
          </p:cNvSpPr>
          <p:nvPr>
            <p:ph type="body" idx="1"/>
          </p:nvPr>
        </p:nvSpPr>
        <p:spPr>
          <a:xfrm>
            <a:off x="611560" y="1556792"/>
            <a:ext cx="6131024" cy="1440160"/>
          </a:xfrm>
        </p:spPr>
        <p:txBody>
          <a:bodyPr>
            <a:normAutofit/>
          </a:bodyPr>
          <a:lstStyle/>
          <a:p>
            <a:pPr>
              <a:spcBef>
                <a:spcPts val="0"/>
              </a:spcBef>
            </a:pPr>
            <a:r>
              <a:rPr lang="zh-CN" altLang="en-US" sz="2400" dirty="0" smtClean="0"/>
              <a:t> 优缺点（续）</a:t>
            </a:r>
            <a:endParaRPr lang="en-US" altLang="zh-CN" sz="2400" dirty="0" smtClean="0"/>
          </a:p>
          <a:p>
            <a:pPr marL="589788" lvl="1" indent="-342900">
              <a:spcBef>
                <a:spcPts val="0"/>
              </a:spcBef>
            </a:pPr>
            <a:r>
              <a:rPr lang="en-US" altLang="zh-CN" sz="2400" dirty="0" smtClean="0"/>
              <a:t>RR</a:t>
            </a:r>
            <a:r>
              <a:rPr lang="zh-CN" altLang="en-US" sz="2400" dirty="0" smtClean="0"/>
              <a:t>对</a:t>
            </a:r>
            <a:r>
              <a:rPr lang="zh-CN" altLang="en-US" sz="2400" dirty="0"/>
              <a:t>不同大小</a:t>
            </a:r>
            <a:r>
              <a:rPr lang="zh-CN" altLang="en-US" sz="2400" dirty="0" smtClean="0"/>
              <a:t>的进程是</a:t>
            </a:r>
            <a:r>
              <a:rPr lang="zh-CN" altLang="en-US" sz="2400" dirty="0"/>
              <a:t>有利</a:t>
            </a:r>
            <a:r>
              <a:rPr lang="zh-CN" altLang="en-US" sz="2400" dirty="0" smtClean="0"/>
              <a:t>的</a:t>
            </a:r>
            <a:endParaRPr lang="en-US" altLang="zh-CN" sz="2400" dirty="0" smtClean="0"/>
          </a:p>
          <a:p>
            <a:pPr marL="246888" lvl="1" indent="0">
              <a:spcBef>
                <a:spcPts val="0"/>
              </a:spcBef>
              <a:buNone/>
            </a:pPr>
            <a:r>
              <a:rPr lang="en-US" altLang="zh-CN" sz="2400" dirty="0"/>
              <a:t> </a:t>
            </a:r>
            <a:r>
              <a:rPr lang="en-US" altLang="zh-CN" sz="2400" dirty="0" smtClean="0"/>
              <a:t>     </a:t>
            </a:r>
            <a:r>
              <a:rPr lang="zh-CN" altLang="en-US" sz="2400" dirty="0" smtClean="0"/>
              <a:t>但是</a:t>
            </a:r>
            <a:r>
              <a:rPr lang="zh-CN" altLang="en-US" sz="2400" dirty="0"/>
              <a:t>对于相同大小</a:t>
            </a:r>
            <a:r>
              <a:rPr lang="zh-CN" altLang="en-US" sz="2400" dirty="0" smtClean="0"/>
              <a:t>的进程呢</a:t>
            </a:r>
            <a:r>
              <a:rPr lang="zh-CN" altLang="en-US" sz="2400" dirty="0"/>
              <a:t>？</a:t>
            </a:r>
          </a:p>
          <a:p>
            <a:pPr marL="589788" lvl="1" indent="-342900">
              <a:spcBef>
                <a:spcPts val="0"/>
              </a:spcBef>
            </a:pPr>
            <a:endParaRPr lang="zh-CN" altLang="en-US" sz="2400" dirty="0" smtClean="0"/>
          </a:p>
        </p:txBody>
      </p:sp>
      <p:sp>
        <p:nvSpPr>
          <p:cNvPr id="2" name="横卷形 1"/>
          <p:cNvSpPr/>
          <p:nvPr/>
        </p:nvSpPr>
        <p:spPr>
          <a:xfrm>
            <a:off x="755576" y="2780928"/>
            <a:ext cx="7344816" cy="3816424"/>
          </a:xfrm>
          <a:prstGeom prst="horizontalScroll">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285750">
              <a:buFont typeface="Arial" panose="020B0604020202020204" pitchFamily="34" charset="0"/>
              <a:buChar char="•"/>
            </a:pPr>
            <a:r>
              <a:rPr lang="zh-CN" altLang="en-US" sz="2400" b="1" dirty="0" smtClean="0">
                <a:solidFill>
                  <a:srgbClr val="0000CC"/>
                </a:solidFill>
                <a:latin typeface="Calibri" panose="020F0502020204030204" pitchFamily="34" charset="0"/>
                <a:ea typeface="华文楷体" panose="02010600040101010101" pitchFamily="2" charset="-122"/>
              </a:rPr>
              <a:t>两个进程</a:t>
            </a:r>
            <a:r>
              <a:rPr lang="en-US" altLang="zh-CN" sz="2400" b="1" dirty="0" smtClean="0">
                <a:solidFill>
                  <a:srgbClr val="0000CC"/>
                </a:solidFill>
                <a:latin typeface="Calibri" panose="020F0502020204030204" pitchFamily="34" charset="0"/>
                <a:ea typeface="华文楷体" panose="02010600040101010101" pitchFamily="2" charset="-122"/>
              </a:rPr>
              <a:t>A</a:t>
            </a:r>
            <a:r>
              <a:rPr lang="zh-CN" altLang="en-US" sz="2400" b="1" dirty="0" smtClean="0">
                <a:solidFill>
                  <a:srgbClr val="0000CC"/>
                </a:solidFill>
                <a:latin typeface="Calibri" panose="020F0502020204030204" pitchFamily="34" charset="0"/>
                <a:ea typeface="华文楷体" panose="02010600040101010101" pitchFamily="2" charset="-122"/>
              </a:rPr>
              <a:t>、</a:t>
            </a:r>
            <a:r>
              <a:rPr lang="en-US" altLang="zh-CN" sz="2400" b="1" dirty="0" smtClean="0">
                <a:solidFill>
                  <a:srgbClr val="0000CC"/>
                </a:solidFill>
                <a:latin typeface="Calibri" panose="020F0502020204030204" pitchFamily="34" charset="0"/>
                <a:ea typeface="华文楷体" panose="02010600040101010101" pitchFamily="2" charset="-122"/>
              </a:rPr>
              <a:t>B</a:t>
            </a:r>
            <a:r>
              <a:rPr lang="zh-CN" altLang="en-US" sz="2400" b="1" dirty="0" smtClean="0">
                <a:solidFill>
                  <a:srgbClr val="0000CC"/>
                </a:solidFill>
                <a:latin typeface="Calibri" panose="020F0502020204030204" pitchFamily="34" charset="0"/>
                <a:ea typeface="华文楷体" panose="02010600040101010101" pitchFamily="2" charset="-122"/>
              </a:rPr>
              <a:t>，运行时间均为</a:t>
            </a:r>
            <a:r>
              <a:rPr lang="en-US" altLang="zh-CN" sz="2400" b="1" dirty="0" smtClean="0">
                <a:solidFill>
                  <a:srgbClr val="0000CC"/>
                </a:solidFill>
                <a:latin typeface="Calibri" panose="020F0502020204030204" pitchFamily="34" charset="0"/>
                <a:ea typeface="华文楷体" panose="02010600040101010101" pitchFamily="2" charset="-122"/>
              </a:rPr>
              <a:t>100ms</a:t>
            </a:r>
          </a:p>
          <a:p>
            <a:pPr indent="-285750">
              <a:buFont typeface="Arial" panose="020B0604020202020204" pitchFamily="34" charset="0"/>
              <a:buChar char="•"/>
            </a:pPr>
            <a:r>
              <a:rPr lang="zh-CN" altLang="en-US" sz="2400" b="1" dirty="0" smtClean="0">
                <a:solidFill>
                  <a:srgbClr val="0000CC"/>
                </a:solidFill>
                <a:latin typeface="Calibri" panose="020F0502020204030204" pitchFamily="34" charset="0"/>
                <a:ea typeface="华文楷体" panose="02010600040101010101" pitchFamily="2" charset="-122"/>
              </a:rPr>
              <a:t>时间片大小为</a:t>
            </a:r>
            <a:r>
              <a:rPr lang="en-US" altLang="zh-CN" sz="2400" b="1" dirty="0" smtClean="0">
                <a:solidFill>
                  <a:srgbClr val="0000CC"/>
                </a:solidFill>
                <a:latin typeface="Calibri" panose="020F0502020204030204" pitchFamily="34" charset="0"/>
                <a:ea typeface="华文楷体" panose="02010600040101010101" pitchFamily="2" charset="-122"/>
              </a:rPr>
              <a:t>1ms</a:t>
            </a:r>
            <a:endParaRPr lang="zh-CN" altLang="en-US" sz="2400" b="1" dirty="0" smtClean="0">
              <a:solidFill>
                <a:srgbClr val="0000CC"/>
              </a:solidFill>
              <a:latin typeface="Calibri" panose="020F0502020204030204" pitchFamily="34" charset="0"/>
              <a:ea typeface="华文楷体" panose="02010600040101010101" pitchFamily="2" charset="-122"/>
            </a:endParaRPr>
          </a:p>
          <a:p>
            <a:pPr indent="-285750">
              <a:buFont typeface="Arial" panose="020B0604020202020204" pitchFamily="34" charset="0"/>
              <a:buChar char="•"/>
            </a:pPr>
            <a:r>
              <a:rPr lang="zh-CN" altLang="en-US" sz="2400" b="1" dirty="0" smtClean="0">
                <a:solidFill>
                  <a:srgbClr val="0000CC"/>
                </a:solidFill>
                <a:latin typeface="Calibri" panose="020F0502020204030204" pitchFamily="34" charset="0"/>
                <a:ea typeface="华文楷体" panose="02010600040101010101" pitchFamily="2" charset="-122"/>
              </a:rPr>
              <a:t>上下文切换不耗时</a:t>
            </a:r>
            <a:endParaRPr lang="en-US" altLang="zh-CN" sz="2400" b="1" dirty="0" smtClean="0">
              <a:solidFill>
                <a:srgbClr val="0000CC"/>
              </a:solidFill>
              <a:latin typeface="Calibri" panose="020F0502020204030204" pitchFamily="34" charset="0"/>
              <a:ea typeface="华文楷体" panose="02010600040101010101" pitchFamily="2" charset="-122"/>
            </a:endParaRPr>
          </a:p>
          <a:p>
            <a:endParaRPr lang="en-US" altLang="zh-CN" sz="2000" b="1" dirty="0">
              <a:solidFill>
                <a:srgbClr val="0000CC"/>
              </a:solidFill>
              <a:latin typeface="Calibri" panose="020F0502020204030204" pitchFamily="34" charset="0"/>
              <a:ea typeface="华文楷体" panose="02010600040101010101" pitchFamily="2" charset="-122"/>
            </a:endParaRPr>
          </a:p>
          <a:p>
            <a:pPr marL="285750" indent="-285750">
              <a:buFont typeface="Wingdings" panose="05000000000000000000" pitchFamily="2" charset="2"/>
              <a:buChar char="Ø"/>
            </a:pPr>
            <a:r>
              <a:rPr lang="zh-CN" altLang="en-US" sz="2400" b="1" dirty="0" smtClean="0">
                <a:solidFill>
                  <a:srgbClr val="0000CC"/>
                </a:solidFill>
                <a:latin typeface="Calibri" panose="020F0502020204030204" pitchFamily="34" charset="0"/>
                <a:ea typeface="华文楷体" panose="02010600040101010101" pitchFamily="2" charset="-122"/>
              </a:rPr>
              <a:t>使用时间片轮转（</a:t>
            </a:r>
            <a:r>
              <a:rPr lang="en-US" altLang="zh-CN" sz="2400" b="1" dirty="0" smtClean="0">
                <a:solidFill>
                  <a:srgbClr val="0000CC"/>
                </a:solidFill>
                <a:latin typeface="Calibri" panose="020F0502020204030204" pitchFamily="34" charset="0"/>
                <a:ea typeface="华文楷体" panose="02010600040101010101" pitchFamily="2" charset="-122"/>
              </a:rPr>
              <a:t>RR</a:t>
            </a:r>
            <a:r>
              <a:rPr lang="zh-CN" altLang="en-US" sz="2400" b="1" dirty="0" smtClean="0">
                <a:solidFill>
                  <a:srgbClr val="0000CC"/>
                </a:solidFill>
                <a:latin typeface="Calibri" panose="020F0502020204030204" pitchFamily="34" charset="0"/>
                <a:ea typeface="华文楷体" panose="02010600040101010101" pitchFamily="2" charset="-122"/>
              </a:rPr>
              <a:t>）算法</a:t>
            </a:r>
            <a:r>
              <a:rPr lang="zh-CN" altLang="en-US" sz="2400" b="1" dirty="0">
                <a:solidFill>
                  <a:srgbClr val="0000CC"/>
                </a:solidFill>
                <a:latin typeface="Calibri" panose="020F0502020204030204" pitchFamily="34" charset="0"/>
                <a:ea typeface="华文楷体" panose="02010600040101010101" pitchFamily="2" charset="-122"/>
              </a:rPr>
              <a:t>的平均完成</a:t>
            </a:r>
            <a:r>
              <a:rPr lang="zh-CN" altLang="en-US" sz="2400" b="1" dirty="0" smtClean="0">
                <a:solidFill>
                  <a:srgbClr val="0000CC"/>
                </a:solidFill>
                <a:latin typeface="Calibri" panose="020F0502020204030204" pitchFamily="34" charset="0"/>
                <a:ea typeface="华文楷体" panose="02010600040101010101" pitchFamily="2" charset="-122"/>
              </a:rPr>
              <a:t>时间？</a:t>
            </a:r>
            <a:endParaRPr lang="en-US" altLang="zh-CN" sz="2400" b="1" dirty="0" smtClean="0">
              <a:solidFill>
                <a:srgbClr val="0000CC"/>
              </a:solidFill>
              <a:latin typeface="Calibri" panose="020F0502020204030204" pitchFamily="34" charset="0"/>
              <a:ea typeface="华文楷体" panose="02010600040101010101" pitchFamily="2" charset="-122"/>
            </a:endParaRPr>
          </a:p>
          <a:p>
            <a:r>
              <a:rPr lang="en-US" altLang="zh-CN" sz="2000" b="1" dirty="0">
                <a:solidFill>
                  <a:srgbClr val="0000CC"/>
                </a:solidFill>
                <a:latin typeface="Calibri" panose="020F0502020204030204" pitchFamily="34" charset="0"/>
                <a:ea typeface="华文楷体" panose="02010600040101010101" pitchFamily="2" charset="-122"/>
              </a:rPr>
              <a:t> </a:t>
            </a:r>
            <a:r>
              <a:rPr lang="en-US" altLang="zh-CN" sz="2000" b="1" dirty="0" smtClean="0">
                <a:solidFill>
                  <a:srgbClr val="0000CC"/>
                </a:solidFill>
                <a:latin typeface="Calibri" panose="020F0502020204030204" pitchFamily="34" charset="0"/>
                <a:ea typeface="华文楷体" panose="02010600040101010101" pitchFamily="2" charset="-122"/>
              </a:rPr>
              <a:t>             </a:t>
            </a:r>
            <a:r>
              <a:rPr lang="en-US" altLang="zh-CN" sz="2000" b="1" dirty="0" smtClean="0">
                <a:solidFill>
                  <a:srgbClr val="C00000"/>
                </a:solidFill>
                <a:latin typeface="Calibri" panose="020F0502020204030204" pitchFamily="34" charset="0"/>
                <a:ea typeface="华文楷体" panose="02010600040101010101" pitchFamily="2" charset="-122"/>
              </a:rPr>
              <a:t>199.5ms</a:t>
            </a:r>
          </a:p>
          <a:p>
            <a:r>
              <a:rPr lang="en-US" altLang="zh-CN" sz="2000" b="1" dirty="0" smtClean="0">
                <a:solidFill>
                  <a:srgbClr val="0000CC"/>
                </a:solidFill>
                <a:latin typeface="Calibri" panose="020F0502020204030204" pitchFamily="34" charset="0"/>
                <a:ea typeface="华文楷体" panose="02010600040101010101" pitchFamily="2" charset="-122"/>
              </a:rPr>
              <a:t>     </a:t>
            </a:r>
            <a:r>
              <a:rPr lang="en-US" altLang="zh-CN" sz="2000" b="1" dirty="0" smtClean="0">
                <a:solidFill>
                  <a:schemeClr val="tx1"/>
                </a:solidFill>
                <a:latin typeface="Calibri" panose="020F0502020204030204" pitchFamily="34" charset="0"/>
                <a:ea typeface="华文楷体" panose="02010600040101010101" pitchFamily="2" charset="-122"/>
              </a:rPr>
              <a:t>ABABABAB…… …… …… ……A(199)B(200)</a:t>
            </a:r>
            <a:endParaRPr lang="en-US" altLang="zh-CN" sz="2000" b="1" dirty="0">
              <a:solidFill>
                <a:schemeClr val="tx1"/>
              </a:solidFill>
              <a:latin typeface="Calibri" panose="020F0502020204030204" pitchFamily="34" charset="0"/>
              <a:ea typeface="华文楷体" panose="02010600040101010101" pitchFamily="2" charset="-122"/>
            </a:endParaRPr>
          </a:p>
          <a:p>
            <a:pPr marL="285750" indent="-285750">
              <a:buFont typeface="Wingdings" panose="05000000000000000000" pitchFamily="2" charset="2"/>
              <a:buChar char="Ø"/>
            </a:pPr>
            <a:r>
              <a:rPr lang="zh-CN" altLang="en-US" sz="2400" b="1" dirty="0" smtClean="0">
                <a:solidFill>
                  <a:srgbClr val="0000CC"/>
                </a:solidFill>
                <a:latin typeface="Calibri" panose="020F0502020204030204" pitchFamily="34" charset="0"/>
                <a:ea typeface="华文楷体" panose="02010600040101010101" pitchFamily="2" charset="-122"/>
              </a:rPr>
              <a:t>使用先</a:t>
            </a:r>
            <a:r>
              <a:rPr lang="zh-CN" altLang="en-US" sz="2400" b="1" dirty="0">
                <a:solidFill>
                  <a:srgbClr val="0000CC"/>
                </a:solidFill>
                <a:latin typeface="Calibri" panose="020F0502020204030204" pitchFamily="34" charset="0"/>
                <a:ea typeface="华文楷体" panose="02010600040101010101" pitchFamily="2" charset="-122"/>
              </a:rPr>
              <a:t>来先服务（</a:t>
            </a:r>
            <a:r>
              <a:rPr lang="en-US" altLang="zh-CN" sz="2400" b="1" dirty="0">
                <a:solidFill>
                  <a:srgbClr val="0000CC"/>
                </a:solidFill>
                <a:latin typeface="Calibri" panose="020F0502020204030204" pitchFamily="34" charset="0"/>
                <a:ea typeface="华文楷体" panose="02010600040101010101" pitchFamily="2" charset="-122"/>
              </a:rPr>
              <a:t>FCFS</a:t>
            </a:r>
            <a:r>
              <a:rPr lang="zh-CN" altLang="en-US" sz="2400" b="1" dirty="0">
                <a:solidFill>
                  <a:srgbClr val="0000CC"/>
                </a:solidFill>
                <a:latin typeface="Calibri" panose="020F0502020204030204" pitchFamily="34" charset="0"/>
                <a:ea typeface="华文楷体" panose="02010600040101010101" pitchFamily="2" charset="-122"/>
              </a:rPr>
              <a:t>）</a:t>
            </a:r>
            <a:r>
              <a:rPr lang="zh-CN" altLang="en-US" sz="2400" b="1" dirty="0" smtClean="0">
                <a:solidFill>
                  <a:srgbClr val="0000CC"/>
                </a:solidFill>
                <a:latin typeface="Calibri" panose="020F0502020204030204" pitchFamily="34" charset="0"/>
                <a:ea typeface="华文楷体" panose="02010600040101010101" pitchFamily="2" charset="-122"/>
              </a:rPr>
              <a:t>算法呢？</a:t>
            </a:r>
            <a:endParaRPr lang="en-US" altLang="zh-CN" sz="2400" b="1" dirty="0">
              <a:solidFill>
                <a:srgbClr val="C00000"/>
              </a:solidFill>
              <a:latin typeface="Calibri" panose="020F0502020204030204" pitchFamily="34" charset="0"/>
              <a:ea typeface="华文楷体" panose="02010600040101010101" pitchFamily="2" charset="-122"/>
            </a:endParaRPr>
          </a:p>
        </p:txBody>
      </p:sp>
      <p:sp>
        <p:nvSpPr>
          <p:cNvPr id="3" name="爆炸形 1 2"/>
          <p:cNvSpPr/>
          <p:nvPr/>
        </p:nvSpPr>
        <p:spPr>
          <a:xfrm>
            <a:off x="4355976" y="3501008"/>
            <a:ext cx="1368152" cy="1056117"/>
          </a:xfrm>
          <a:prstGeom prst="irregularSeal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华文行楷" panose="02010800040101010101" pitchFamily="2" charset="-122"/>
                <a:ea typeface="华文行楷" panose="02010800040101010101" pitchFamily="2" charset="-122"/>
              </a:rPr>
              <a:t>假设</a:t>
            </a:r>
          </a:p>
        </p:txBody>
      </p:sp>
      <p:sp>
        <p:nvSpPr>
          <p:cNvPr id="5" name="矩形 4"/>
          <p:cNvSpPr/>
          <p:nvPr/>
        </p:nvSpPr>
        <p:spPr>
          <a:xfrm>
            <a:off x="6156176" y="5691065"/>
            <a:ext cx="936104" cy="28803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C00000"/>
                </a:solidFill>
                <a:latin typeface="Calibri" panose="020F0502020204030204" pitchFamily="34" charset="0"/>
                <a:ea typeface="华文楷体" panose="02010600040101010101" pitchFamily="2" charset="-122"/>
              </a:rPr>
              <a:t>150ms</a:t>
            </a:r>
          </a:p>
        </p:txBody>
      </p:sp>
    </p:spTree>
    <p:extLst>
      <p:ext uri="{BB962C8B-B14F-4D97-AF65-F5344CB8AC3E}">
        <p14:creationId xmlns:p14="http://schemas.microsoft.com/office/powerpoint/2010/main" val="322064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wipe(left)">
                                      <p:cBhvr>
                                        <p:cTn id="14" dur="10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left)">
                                      <p:cBhvr>
                                        <p:cTn id="19" dur="10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wipe(left)">
                                      <p:cBhvr>
                                        <p:cTn id="24" dur="10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barn(outVertical)">
                                      <p:cBhvr>
                                        <p:cTn id="29" dur="1000"/>
                                        <p:tgtEl>
                                          <p:spTgt spid="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wipe(left)">
                                      <p:cBhvr>
                                        <p:cTn id="34" dur="4000"/>
                                        <p:tgtEl>
                                          <p:spTgt spid="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Effect transition="in" filter="barn(outVertical)">
                                      <p:cBhvr>
                                        <p:cTn id="43" dur="1000"/>
                                        <p:tgtEl>
                                          <p:spTgt spid="2">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1310130" y="374892"/>
            <a:ext cx="7348065" cy="677844"/>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zh-CN" altLang="en-US" sz="3600" b="0" dirty="0" smtClean="0">
                <a:solidFill>
                  <a:schemeClr val="tx1"/>
                </a:solidFill>
              </a:rPr>
              <a:t>FCFS和</a:t>
            </a:r>
            <a:r>
              <a:rPr lang="zh-CN" altLang="en-US" sz="3600" b="0" dirty="0">
                <a:solidFill>
                  <a:schemeClr val="tx1"/>
                </a:solidFill>
              </a:rPr>
              <a:t>RR比较</a:t>
            </a:r>
            <a:endParaRPr kumimoji="0" lang="zh-CN" altLang="en-US" sz="3600" b="0" i="0" u="none" strike="noStrike" kern="1200" cap="none" spc="0" normalizeH="0" baseline="0" noProof="0" dirty="0">
              <a:ln>
                <a:noFill/>
              </a:ln>
              <a:solidFill>
                <a:schemeClr val="tx1"/>
              </a:solidFill>
              <a:effectLst/>
              <a:uLnTx/>
              <a:uFillTx/>
              <a:cs typeface="+mj-cs"/>
            </a:endParaRPr>
          </a:p>
        </p:txBody>
      </p:sp>
      <p:grpSp>
        <p:nvGrpSpPr>
          <p:cNvPr id="2" name="组合 1"/>
          <p:cNvGrpSpPr/>
          <p:nvPr/>
        </p:nvGrpSpPr>
        <p:grpSpPr>
          <a:xfrm>
            <a:off x="467544" y="1667537"/>
            <a:ext cx="3512793" cy="2049495"/>
            <a:chOff x="844893" y="735000"/>
            <a:chExt cx="3512793" cy="1537121"/>
          </a:xfrm>
        </p:grpSpPr>
        <p:sp>
          <p:nvSpPr>
            <p:cNvPr id="9" name="内容占位符 2"/>
            <p:cNvSpPr txBox="1">
              <a:spLocks/>
            </p:cNvSpPr>
            <p:nvPr/>
          </p:nvSpPr>
          <p:spPr>
            <a:xfrm>
              <a:off x="1142976" y="735000"/>
              <a:ext cx="321471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solidFill>
                    <a:schemeClr val="tx1"/>
                  </a:solidFill>
                  <a:latin typeface="Arial" pitchFamily="34" charset="0"/>
                  <a:ea typeface="+mn-ea"/>
                  <a:cs typeface="Arial" pitchFamily="34" charset="0"/>
                </a:rPr>
                <a:t>示例: </a:t>
              </a:r>
              <a:r>
                <a:rPr lang="en-US" altLang="zh-CN" sz="1800" dirty="0" smtClean="0">
                  <a:solidFill>
                    <a:schemeClr val="tx1"/>
                  </a:solidFill>
                  <a:latin typeface="Arial" pitchFamily="34" charset="0"/>
                  <a:ea typeface="+mn-ea"/>
                  <a:cs typeface="Arial" pitchFamily="34" charset="0"/>
                </a:rPr>
                <a:t>4</a:t>
              </a:r>
              <a:r>
                <a:rPr lang="zh-CN" altLang="en-US" sz="1800" dirty="0">
                  <a:solidFill>
                    <a:schemeClr val="tx1"/>
                  </a:solidFill>
                  <a:latin typeface="Arial" pitchFamily="34" charset="0"/>
                  <a:ea typeface="+mn-ea"/>
                  <a:cs typeface="Arial" pitchFamily="34" charset="0"/>
                </a:rPr>
                <a:t>个进程的执行时间如下</a:t>
              </a:r>
            </a:p>
          </p:txBody>
        </p:sp>
        <p:sp>
          <p:nvSpPr>
            <p:cNvPr id="12" name="TextBox 11"/>
            <p:cNvSpPr txBox="1"/>
            <p:nvPr/>
          </p:nvSpPr>
          <p:spPr>
            <a:xfrm>
              <a:off x="844893" y="735000"/>
              <a:ext cx="433390" cy="300082"/>
            </a:xfrm>
            <a:prstGeom prst="rect">
              <a:avLst/>
            </a:prstGeom>
            <a:noFill/>
            <a:effectLst/>
          </p:spPr>
          <p:txBody>
            <a:bodyPr wrap="square" rtlCol="0">
              <a:spAutoFit/>
            </a:bodyPr>
            <a:lstStyle/>
            <a:p>
              <a:pPr marL="342900" indent="-342900">
                <a:spcBef>
                  <a:spcPct val="20000"/>
                </a:spcBef>
              </a:pPr>
              <a:r>
                <a:rPr lang="zh-CN" altLang="en-US" sz="2000" b="1" dirty="0" smtClean="0">
                  <a:latin typeface="Arial" pitchFamily="34" charset="0"/>
                  <a:cs typeface="Arial" pitchFamily="34" charset="0"/>
                </a:rPr>
                <a:t>■</a:t>
              </a:r>
              <a:endParaRPr lang="zh-CN" altLang="en-US" sz="2000" b="1" dirty="0">
                <a:latin typeface="Arial" pitchFamily="34" charset="0"/>
                <a:cs typeface="Arial" pitchFamily="34" charset="0"/>
              </a:endParaRPr>
            </a:p>
          </p:txBody>
        </p:sp>
        <p:sp>
          <p:nvSpPr>
            <p:cNvPr id="23" name="内容占位符 2"/>
            <p:cNvSpPr txBox="1">
              <a:spLocks/>
            </p:cNvSpPr>
            <p:nvPr/>
          </p:nvSpPr>
          <p:spPr>
            <a:xfrm>
              <a:off x="928662" y="986237"/>
              <a:ext cx="3071834" cy="12858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2630488" algn="ctr"/>
                  <a:tab pos="3206750" algn="l"/>
                  <a:tab pos="4459288" algn="ctr"/>
                </a:tabLst>
              </a:pPr>
              <a:r>
                <a:rPr lang="zh-CN" altLang="en-US" sz="1600" dirty="0" smtClean="0">
                  <a:solidFill>
                    <a:schemeClr val="tx1"/>
                  </a:solidFill>
                  <a:latin typeface="Arial" pitchFamily="34" charset="0"/>
                  <a:ea typeface="+mn-ea"/>
                  <a:cs typeface="Arial" pitchFamily="34" charset="0"/>
                </a:rPr>
                <a:t>    P1	53</a:t>
              </a:r>
              <a:br>
                <a:rPr lang="zh-CN" altLang="en-US" sz="1600" dirty="0" smtClean="0">
                  <a:solidFill>
                    <a:schemeClr val="tx1"/>
                  </a:solidFill>
                  <a:latin typeface="Arial" pitchFamily="34" charset="0"/>
                  <a:ea typeface="+mn-ea"/>
                  <a:cs typeface="Arial" pitchFamily="34" charset="0"/>
                </a:rPr>
              </a:br>
              <a:r>
                <a:rPr lang="zh-CN" altLang="en-US" sz="1600" dirty="0" smtClean="0">
                  <a:solidFill>
                    <a:schemeClr val="tx1"/>
                  </a:solidFill>
                  <a:latin typeface="Arial" pitchFamily="34" charset="0"/>
                  <a:ea typeface="+mn-ea"/>
                  <a:cs typeface="Arial" pitchFamily="34" charset="0"/>
                </a:rPr>
                <a:t>    P2	 8</a:t>
              </a:r>
              <a:br>
                <a:rPr lang="zh-CN" altLang="en-US" sz="1600" dirty="0" smtClean="0">
                  <a:solidFill>
                    <a:schemeClr val="tx1"/>
                  </a:solidFill>
                  <a:latin typeface="Arial" pitchFamily="34" charset="0"/>
                  <a:ea typeface="+mn-ea"/>
                  <a:cs typeface="Arial" pitchFamily="34" charset="0"/>
                </a:rPr>
              </a:br>
              <a:r>
                <a:rPr lang="zh-CN" altLang="en-US" sz="1600" dirty="0" smtClean="0">
                  <a:solidFill>
                    <a:schemeClr val="tx1"/>
                  </a:solidFill>
                  <a:latin typeface="Arial" pitchFamily="34" charset="0"/>
                  <a:ea typeface="+mn-ea"/>
                  <a:cs typeface="Arial" pitchFamily="34" charset="0"/>
                </a:rPr>
                <a:t>    P3	68</a:t>
              </a:r>
              <a:br>
                <a:rPr lang="zh-CN" altLang="en-US" sz="1600" dirty="0" smtClean="0">
                  <a:solidFill>
                    <a:schemeClr val="tx1"/>
                  </a:solidFill>
                  <a:latin typeface="Arial" pitchFamily="34" charset="0"/>
                  <a:ea typeface="+mn-ea"/>
                  <a:cs typeface="Arial" pitchFamily="34" charset="0"/>
                </a:rPr>
              </a:br>
              <a:r>
                <a:rPr lang="zh-CN" altLang="en-US" sz="1600" dirty="0" smtClean="0">
                  <a:solidFill>
                    <a:schemeClr val="tx1"/>
                  </a:solidFill>
                  <a:latin typeface="Arial" pitchFamily="34" charset="0"/>
                  <a:ea typeface="+mn-ea"/>
                  <a:cs typeface="Arial" pitchFamily="34" charset="0"/>
                </a:rPr>
                <a:t>    P4	24</a:t>
              </a:r>
              <a:endParaRPr lang="zh-CN" altLang="en-US" sz="1600" dirty="0">
                <a:solidFill>
                  <a:schemeClr val="tx1"/>
                </a:solidFill>
                <a:latin typeface="Arial" pitchFamily="34" charset="0"/>
                <a:ea typeface="+mn-ea"/>
                <a:cs typeface="Arial" pitchFamily="34" charset="0"/>
              </a:endParaRPr>
            </a:p>
          </p:txBody>
        </p:sp>
      </p:grpSp>
      <p:grpSp>
        <p:nvGrpSpPr>
          <p:cNvPr id="3" name="组合 2"/>
          <p:cNvGrpSpPr/>
          <p:nvPr/>
        </p:nvGrpSpPr>
        <p:grpSpPr>
          <a:xfrm>
            <a:off x="4211960" y="1844166"/>
            <a:ext cx="4268358" cy="1214751"/>
            <a:chOff x="1022724" y="2008005"/>
            <a:chExt cx="4135007" cy="456896"/>
          </a:xfrm>
        </p:grpSpPr>
        <p:sp>
          <p:nvSpPr>
            <p:cNvPr id="26" name="内容占位符 2"/>
            <p:cNvSpPr txBox="1">
              <a:spLocks/>
            </p:cNvSpPr>
            <p:nvPr/>
          </p:nvSpPr>
          <p:spPr>
            <a:xfrm>
              <a:off x="1142976" y="2008005"/>
              <a:ext cx="3071834" cy="1485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tabLst>
                  <a:tab pos="2630488" algn="ctr"/>
                  <a:tab pos="3206750" algn="l"/>
                  <a:tab pos="4459288" algn="ctr"/>
                </a:tabLst>
              </a:pPr>
              <a:r>
                <a:rPr lang="zh-CN" altLang="en-US" sz="1800" dirty="0" smtClean="0">
                  <a:solidFill>
                    <a:schemeClr val="tx1"/>
                  </a:solidFill>
                  <a:latin typeface="Arial" pitchFamily="34" charset="0"/>
                  <a:ea typeface="+mn-ea"/>
                  <a:cs typeface="Arial" pitchFamily="34" charset="0"/>
                </a:rPr>
                <a:t>假设上下文切换时间为零</a:t>
              </a:r>
              <a:endParaRPr lang="zh-CN" altLang="en-US" sz="1800" dirty="0">
                <a:solidFill>
                  <a:schemeClr val="tx1"/>
                </a:solidFill>
                <a:latin typeface="Arial" pitchFamily="34" charset="0"/>
                <a:ea typeface="+mn-ea"/>
                <a:cs typeface="Arial" pitchFamily="34" charset="0"/>
              </a:endParaRPr>
            </a:p>
          </p:txBody>
        </p:sp>
        <p:sp>
          <p:nvSpPr>
            <p:cNvPr id="28" name="内容占位符 2"/>
            <p:cNvSpPr txBox="1">
              <a:spLocks/>
            </p:cNvSpPr>
            <p:nvPr/>
          </p:nvSpPr>
          <p:spPr>
            <a:xfrm>
              <a:off x="1022724" y="2287138"/>
              <a:ext cx="4135007" cy="17776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tabLst>
                  <a:tab pos="2630488" algn="ctr"/>
                  <a:tab pos="3206750" algn="l"/>
                  <a:tab pos="4459288" algn="ctr"/>
                </a:tabLst>
              </a:pPr>
              <a:r>
                <a:rPr lang="zh-CN" altLang="en-US" sz="1800" dirty="0" smtClean="0">
                  <a:solidFill>
                    <a:schemeClr val="tx1"/>
                  </a:solidFill>
                  <a:latin typeface="Arial" pitchFamily="34" charset="0"/>
                  <a:ea typeface="+mn-ea"/>
                  <a:cs typeface="Arial" pitchFamily="34" charset="0"/>
                </a:rPr>
                <a:t>FCFS和RR各自的平均等待时间是多少？</a:t>
              </a:r>
              <a:endParaRPr lang="zh-CN" altLang="en-US" sz="1800" dirty="0">
                <a:solidFill>
                  <a:schemeClr val="tx1"/>
                </a:solidFill>
                <a:latin typeface="Arial" pitchFamily="34" charset="0"/>
                <a:ea typeface="+mn-ea"/>
                <a:cs typeface="Arial" pitchFamily="34" charset="0"/>
              </a:endParaRPr>
            </a:p>
          </p:txBody>
        </p:sp>
      </p:grpSp>
      <p:grpSp>
        <p:nvGrpSpPr>
          <p:cNvPr id="4" name="组合 44"/>
          <p:cNvGrpSpPr/>
          <p:nvPr/>
        </p:nvGrpSpPr>
        <p:grpSpPr>
          <a:xfrm>
            <a:off x="1403648" y="3629847"/>
            <a:ext cx="5761347" cy="3111521"/>
            <a:chOff x="949617" y="2566988"/>
            <a:chExt cx="5761347" cy="2333641"/>
          </a:xfrm>
        </p:grpSpPr>
        <p:sp>
          <p:nvSpPr>
            <p:cNvPr id="31" name="矩形 30"/>
            <p:cNvSpPr/>
            <p:nvPr/>
          </p:nvSpPr>
          <p:spPr>
            <a:xfrm>
              <a:off x="949617" y="2583180"/>
              <a:ext cx="5760000" cy="288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950964" y="2884629"/>
              <a:ext cx="5760000" cy="2016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p:nvCxnSpPr>
          <p:spPr>
            <a:xfrm rot="10800000" flipH="1">
              <a:off x="950964" y="3757621"/>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2678964" y="3729579"/>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flipH="1">
              <a:off x="342079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200000" flipH="1">
              <a:off x="410772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200000" flipH="1">
              <a:off x="122851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197034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flipH="1">
              <a:off x="950964" y="318611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0800000" flipH="1">
              <a:off x="950964" y="3471869"/>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800000" flipH="1">
              <a:off x="950964" y="4043373"/>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0800000" flipH="1">
              <a:off x="950964" y="4329125"/>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0800000" flipH="1">
              <a:off x="950964" y="461487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62026" y="2876552"/>
              <a:ext cx="962123" cy="253916"/>
            </a:xfrm>
            <a:prstGeom prst="rect">
              <a:avLst/>
            </a:prstGeom>
            <a:noFill/>
          </p:spPr>
          <p:txBody>
            <a:bodyPr wrap="none" rtlCol="0">
              <a:spAutoFit/>
            </a:bodyPr>
            <a:lstStyle/>
            <a:p>
              <a:r>
                <a:rPr lang="en-US" altLang="zh-CN" sz="1600" b="1" smtClean="0">
                  <a:solidFill>
                    <a:srgbClr val="005072"/>
                  </a:solidFill>
                  <a:latin typeface="+mj-ea"/>
                  <a:ea typeface="+mj-ea"/>
                </a:rPr>
                <a:t>RR(q=1)</a:t>
              </a:r>
              <a:endParaRPr lang="zh-CN" altLang="en-US" sz="1600" b="1">
                <a:solidFill>
                  <a:srgbClr val="005072"/>
                </a:solidFill>
                <a:latin typeface="+mj-ea"/>
                <a:ea typeface="+mj-ea"/>
              </a:endParaRPr>
            </a:p>
          </p:txBody>
        </p:sp>
        <p:sp>
          <p:nvSpPr>
            <p:cNvPr id="33" name="TextBox 32"/>
            <p:cNvSpPr txBox="1"/>
            <p:nvPr/>
          </p:nvSpPr>
          <p:spPr>
            <a:xfrm>
              <a:off x="1162026" y="3157542"/>
              <a:ext cx="997389" cy="253916"/>
            </a:xfrm>
            <a:prstGeom prst="rect">
              <a:avLst/>
            </a:prstGeom>
            <a:noFill/>
          </p:spPr>
          <p:txBody>
            <a:bodyPr wrap="none" rtlCol="0">
              <a:spAutoFit/>
            </a:bodyPr>
            <a:lstStyle/>
            <a:p>
              <a:r>
                <a:rPr lang="en-US" altLang="zh-CN" sz="1600" b="1" smtClean="0">
                  <a:solidFill>
                    <a:srgbClr val="005072"/>
                  </a:solidFill>
                  <a:latin typeface="+mj-ea"/>
                  <a:ea typeface="+mj-ea"/>
                </a:rPr>
                <a:t>RR(q=5)</a:t>
              </a:r>
              <a:endParaRPr lang="zh-CN" altLang="en-US" sz="1600" b="1">
                <a:solidFill>
                  <a:srgbClr val="005072"/>
                </a:solidFill>
                <a:latin typeface="+mj-ea"/>
                <a:ea typeface="+mj-ea"/>
              </a:endParaRPr>
            </a:p>
          </p:txBody>
        </p:sp>
        <p:sp>
          <p:nvSpPr>
            <p:cNvPr id="34" name="TextBox 33"/>
            <p:cNvSpPr txBox="1"/>
            <p:nvPr/>
          </p:nvSpPr>
          <p:spPr>
            <a:xfrm>
              <a:off x="1162026" y="3443294"/>
              <a:ext cx="997389" cy="253916"/>
            </a:xfrm>
            <a:prstGeom prst="rect">
              <a:avLst/>
            </a:prstGeom>
            <a:noFill/>
          </p:spPr>
          <p:txBody>
            <a:bodyPr wrap="none" rtlCol="0">
              <a:spAutoFit/>
            </a:bodyPr>
            <a:lstStyle/>
            <a:p>
              <a:r>
                <a:rPr lang="en-US" altLang="zh-CN" sz="1600" b="1" smtClean="0">
                  <a:solidFill>
                    <a:srgbClr val="005072"/>
                  </a:solidFill>
                  <a:latin typeface="+mj-ea"/>
                  <a:ea typeface="+mj-ea"/>
                </a:rPr>
                <a:t>RR(q=8)</a:t>
              </a:r>
              <a:endParaRPr lang="zh-CN" altLang="en-US" sz="1600" b="1">
                <a:solidFill>
                  <a:srgbClr val="005072"/>
                </a:solidFill>
                <a:latin typeface="+mj-ea"/>
                <a:ea typeface="+mj-ea"/>
              </a:endParaRPr>
            </a:p>
          </p:txBody>
        </p:sp>
        <p:sp>
          <p:nvSpPr>
            <p:cNvPr id="35" name="TextBox 34"/>
            <p:cNvSpPr txBox="1"/>
            <p:nvPr/>
          </p:nvSpPr>
          <p:spPr>
            <a:xfrm>
              <a:off x="1123926" y="3724284"/>
              <a:ext cx="1082348" cy="253916"/>
            </a:xfrm>
            <a:prstGeom prst="rect">
              <a:avLst/>
            </a:prstGeom>
            <a:noFill/>
          </p:spPr>
          <p:txBody>
            <a:bodyPr wrap="none" rtlCol="0">
              <a:spAutoFit/>
            </a:bodyPr>
            <a:lstStyle/>
            <a:p>
              <a:r>
                <a:rPr lang="en-US" altLang="zh-CN" sz="1600" b="1" smtClean="0">
                  <a:solidFill>
                    <a:srgbClr val="005072"/>
                  </a:solidFill>
                  <a:latin typeface="+mj-ea"/>
                  <a:ea typeface="+mj-ea"/>
                </a:rPr>
                <a:t>RR(q=10)</a:t>
              </a:r>
              <a:endParaRPr lang="zh-CN" altLang="en-US" sz="1600" b="1">
                <a:solidFill>
                  <a:srgbClr val="005072"/>
                </a:solidFill>
                <a:latin typeface="+mj-ea"/>
                <a:ea typeface="+mj-ea"/>
              </a:endParaRPr>
            </a:p>
          </p:txBody>
        </p:sp>
        <p:sp>
          <p:nvSpPr>
            <p:cNvPr id="36" name="TextBox 35"/>
            <p:cNvSpPr txBox="1"/>
            <p:nvPr/>
          </p:nvSpPr>
          <p:spPr>
            <a:xfrm>
              <a:off x="1123926" y="4014798"/>
              <a:ext cx="1117614" cy="253916"/>
            </a:xfrm>
            <a:prstGeom prst="rect">
              <a:avLst/>
            </a:prstGeom>
            <a:noFill/>
          </p:spPr>
          <p:txBody>
            <a:bodyPr wrap="none" rtlCol="0">
              <a:spAutoFit/>
            </a:bodyPr>
            <a:lstStyle/>
            <a:p>
              <a:r>
                <a:rPr lang="en-US" altLang="zh-CN" sz="1600" b="1" smtClean="0">
                  <a:solidFill>
                    <a:srgbClr val="005072"/>
                  </a:solidFill>
                  <a:latin typeface="+mj-ea"/>
                  <a:ea typeface="+mj-ea"/>
                </a:rPr>
                <a:t>RR(q=20)</a:t>
              </a:r>
              <a:endParaRPr lang="zh-CN" altLang="en-US" sz="1600" b="1">
                <a:solidFill>
                  <a:srgbClr val="005072"/>
                </a:solidFill>
                <a:latin typeface="+mj-ea"/>
                <a:ea typeface="+mj-ea"/>
              </a:endParaRPr>
            </a:p>
          </p:txBody>
        </p:sp>
        <p:sp>
          <p:nvSpPr>
            <p:cNvPr id="37" name="TextBox 36"/>
            <p:cNvSpPr txBox="1"/>
            <p:nvPr/>
          </p:nvSpPr>
          <p:spPr>
            <a:xfrm>
              <a:off x="1133451" y="4324363"/>
              <a:ext cx="981359" cy="253916"/>
            </a:xfrm>
            <a:prstGeom prst="rect">
              <a:avLst/>
            </a:prstGeom>
            <a:noFill/>
          </p:spPr>
          <p:txBody>
            <a:bodyPr wrap="none" rtlCol="0">
              <a:spAutoFit/>
            </a:bodyPr>
            <a:lstStyle/>
            <a:p>
              <a:r>
                <a:rPr lang="en-US" altLang="zh-CN" sz="1600" b="1" smtClean="0">
                  <a:solidFill>
                    <a:srgbClr val="005072"/>
                  </a:solidFill>
                  <a:latin typeface="+mj-ea"/>
                  <a:ea typeface="+mj-ea"/>
                </a:rPr>
                <a:t>BestFCFS</a:t>
              </a:r>
              <a:endParaRPr lang="zh-CN" altLang="en-US" sz="1600" b="1">
                <a:solidFill>
                  <a:srgbClr val="005072"/>
                </a:solidFill>
                <a:latin typeface="+mj-ea"/>
                <a:ea typeface="+mj-ea"/>
              </a:endParaRPr>
            </a:p>
          </p:txBody>
        </p:sp>
        <p:sp>
          <p:nvSpPr>
            <p:cNvPr id="38" name="TextBox 37"/>
            <p:cNvSpPr txBox="1"/>
            <p:nvPr/>
          </p:nvSpPr>
          <p:spPr>
            <a:xfrm>
              <a:off x="1042963" y="4590650"/>
              <a:ext cx="1164101" cy="253916"/>
            </a:xfrm>
            <a:prstGeom prst="rect">
              <a:avLst/>
            </a:prstGeom>
            <a:noFill/>
          </p:spPr>
          <p:txBody>
            <a:bodyPr wrap="none" rtlCol="0">
              <a:spAutoFit/>
            </a:bodyPr>
            <a:lstStyle/>
            <a:p>
              <a:r>
                <a:rPr lang="en-US" altLang="zh-CN" sz="1600" b="1" smtClean="0">
                  <a:solidFill>
                    <a:srgbClr val="005072"/>
                  </a:solidFill>
                  <a:latin typeface="+mj-ea"/>
                  <a:ea typeface="+mj-ea"/>
                </a:rPr>
                <a:t>WorstFCFS</a:t>
              </a:r>
              <a:endParaRPr lang="zh-CN" altLang="en-US" sz="1600" b="1">
                <a:solidFill>
                  <a:srgbClr val="005072"/>
                </a:solidFill>
                <a:latin typeface="+mj-ea"/>
                <a:ea typeface="+mj-ea"/>
              </a:endParaRPr>
            </a:p>
          </p:txBody>
        </p:sp>
        <p:sp>
          <p:nvSpPr>
            <p:cNvPr id="39" name="TextBox 38"/>
            <p:cNvSpPr txBox="1"/>
            <p:nvPr/>
          </p:nvSpPr>
          <p:spPr>
            <a:xfrm>
              <a:off x="1299947" y="2566988"/>
              <a:ext cx="800219" cy="253916"/>
            </a:xfrm>
            <a:prstGeom prst="rect">
              <a:avLst/>
            </a:prstGeom>
            <a:noFill/>
          </p:spPr>
          <p:txBody>
            <a:bodyPr wrap="none" rtlCol="0">
              <a:spAutoFit/>
            </a:bodyPr>
            <a:lstStyle/>
            <a:p>
              <a:r>
                <a:rPr lang="zh-CN" altLang="en-US" sz="1600" b="1" dirty="0">
                  <a:solidFill>
                    <a:schemeClr val="bg1"/>
                  </a:solidFill>
                  <a:latin typeface="+mj-ea"/>
                </a:rPr>
                <a:t>时间片</a:t>
              </a:r>
            </a:p>
          </p:txBody>
        </p:sp>
        <p:sp>
          <p:nvSpPr>
            <p:cNvPr id="40" name="TextBox 39"/>
            <p:cNvSpPr txBox="1"/>
            <p:nvPr/>
          </p:nvSpPr>
          <p:spPr>
            <a:xfrm>
              <a:off x="2543698" y="2566988"/>
              <a:ext cx="351378" cy="253916"/>
            </a:xfrm>
            <a:prstGeom prst="rect">
              <a:avLst/>
            </a:prstGeom>
            <a:noFill/>
          </p:spPr>
          <p:txBody>
            <a:bodyPr wrap="none" rtlCol="0">
              <a:spAutoFit/>
            </a:bodyPr>
            <a:lstStyle/>
            <a:p>
              <a:r>
                <a:rPr lang="en-US" altLang="zh-CN" sz="1600" b="1" smtClean="0">
                  <a:solidFill>
                    <a:schemeClr val="bg1"/>
                  </a:solidFill>
                  <a:latin typeface="+mj-ea"/>
                  <a:ea typeface="+mj-ea"/>
                </a:rPr>
                <a:t>P</a:t>
              </a:r>
              <a:r>
                <a:rPr lang="en-US" altLang="zh-CN" sz="1600" b="1" baseline="-25000" smtClean="0">
                  <a:solidFill>
                    <a:schemeClr val="bg1"/>
                  </a:solidFill>
                  <a:latin typeface="+mj-ea"/>
                  <a:ea typeface="+mj-ea"/>
                </a:rPr>
                <a:t>1</a:t>
              </a:r>
              <a:endParaRPr lang="zh-CN" altLang="en-US" sz="1600" b="1" baseline="-25000">
                <a:solidFill>
                  <a:schemeClr val="bg1"/>
                </a:solidFill>
                <a:latin typeface="+mj-ea"/>
                <a:ea typeface="+mj-ea"/>
              </a:endParaRPr>
            </a:p>
          </p:txBody>
        </p:sp>
        <p:sp>
          <p:nvSpPr>
            <p:cNvPr id="41" name="TextBox 40"/>
            <p:cNvSpPr txBox="1"/>
            <p:nvPr/>
          </p:nvSpPr>
          <p:spPr>
            <a:xfrm>
              <a:off x="3286116" y="2566988"/>
              <a:ext cx="375424" cy="253916"/>
            </a:xfrm>
            <a:prstGeom prst="rect">
              <a:avLst/>
            </a:prstGeom>
            <a:noFill/>
          </p:spPr>
          <p:txBody>
            <a:bodyPr wrap="none" rtlCol="0">
              <a:spAutoFit/>
            </a:bodyPr>
            <a:lstStyle/>
            <a:p>
              <a:r>
                <a:rPr lang="en-US" altLang="zh-CN" sz="1600" b="1" dirty="0" smtClean="0">
                  <a:solidFill>
                    <a:schemeClr val="bg1"/>
                  </a:solidFill>
                  <a:latin typeface="+mj-ea"/>
                  <a:ea typeface="+mj-ea"/>
                </a:rPr>
                <a:t>P</a:t>
              </a:r>
              <a:r>
                <a:rPr lang="en-US" altLang="zh-CN" sz="1600" b="1" baseline="-25000" dirty="0" smtClean="0">
                  <a:solidFill>
                    <a:schemeClr val="bg1"/>
                  </a:solidFill>
                  <a:latin typeface="+mj-ea"/>
                  <a:ea typeface="+mj-ea"/>
                </a:rPr>
                <a:t>2</a:t>
              </a:r>
              <a:endParaRPr lang="zh-CN" altLang="en-US" sz="1600" b="1" baseline="-25000" dirty="0">
                <a:solidFill>
                  <a:schemeClr val="bg1"/>
                </a:solidFill>
                <a:latin typeface="+mj-ea"/>
                <a:ea typeface="+mj-ea"/>
              </a:endParaRPr>
            </a:p>
          </p:txBody>
        </p:sp>
        <p:sp>
          <p:nvSpPr>
            <p:cNvPr id="42" name="TextBox 41"/>
            <p:cNvSpPr txBox="1"/>
            <p:nvPr/>
          </p:nvSpPr>
          <p:spPr>
            <a:xfrm>
              <a:off x="4000496" y="2566988"/>
              <a:ext cx="375424" cy="253916"/>
            </a:xfrm>
            <a:prstGeom prst="rect">
              <a:avLst/>
            </a:prstGeom>
            <a:noFill/>
          </p:spPr>
          <p:txBody>
            <a:bodyPr wrap="none" rtlCol="0">
              <a:spAutoFit/>
            </a:bodyPr>
            <a:lstStyle/>
            <a:p>
              <a:r>
                <a:rPr lang="en-US" altLang="zh-CN" sz="1600" b="1" dirty="0" smtClean="0">
                  <a:solidFill>
                    <a:schemeClr val="bg1"/>
                  </a:solidFill>
                  <a:latin typeface="+mj-ea"/>
                  <a:ea typeface="+mj-ea"/>
                </a:rPr>
                <a:t>P</a:t>
              </a:r>
              <a:r>
                <a:rPr lang="en-US" altLang="zh-CN" sz="1600" b="1" baseline="-25000" dirty="0" smtClean="0">
                  <a:solidFill>
                    <a:schemeClr val="bg1"/>
                  </a:solidFill>
                  <a:latin typeface="+mj-ea"/>
                  <a:ea typeface="+mj-ea"/>
                </a:rPr>
                <a:t>3</a:t>
              </a:r>
              <a:endParaRPr lang="zh-CN" altLang="en-US" sz="1600" b="1" baseline="-25000" dirty="0">
                <a:solidFill>
                  <a:schemeClr val="bg1"/>
                </a:solidFill>
                <a:latin typeface="+mj-ea"/>
                <a:ea typeface="+mj-ea"/>
              </a:endParaRPr>
            </a:p>
          </p:txBody>
        </p:sp>
        <p:sp>
          <p:nvSpPr>
            <p:cNvPr id="43" name="TextBox 42"/>
            <p:cNvSpPr txBox="1"/>
            <p:nvPr/>
          </p:nvSpPr>
          <p:spPr>
            <a:xfrm>
              <a:off x="4714876" y="2566988"/>
              <a:ext cx="375424" cy="253916"/>
            </a:xfrm>
            <a:prstGeom prst="rect">
              <a:avLst/>
            </a:prstGeom>
            <a:noFill/>
          </p:spPr>
          <p:txBody>
            <a:bodyPr wrap="none" rtlCol="0">
              <a:spAutoFit/>
            </a:bodyPr>
            <a:lstStyle/>
            <a:p>
              <a:r>
                <a:rPr lang="en-US" altLang="zh-CN" sz="1600" b="1" dirty="0" smtClean="0">
                  <a:solidFill>
                    <a:schemeClr val="bg1"/>
                  </a:solidFill>
                  <a:latin typeface="+mj-ea"/>
                  <a:ea typeface="+mj-ea"/>
                </a:rPr>
                <a:t>P</a:t>
              </a:r>
              <a:r>
                <a:rPr lang="en-US" altLang="zh-CN" sz="1600" b="1" baseline="-25000" dirty="0" smtClean="0">
                  <a:solidFill>
                    <a:schemeClr val="bg1"/>
                  </a:solidFill>
                  <a:latin typeface="+mj-ea"/>
                  <a:ea typeface="+mj-ea"/>
                </a:rPr>
                <a:t>4</a:t>
              </a:r>
              <a:endParaRPr lang="zh-CN" altLang="en-US" sz="1600" b="1" baseline="-25000" dirty="0">
                <a:solidFill>
                  <a:schemeClr val="bg1"/>
                </a:solidFill>
                <a:latin typeface="+mj-ea"/>
                <a:ea typeface="+mj-ea"/>
              </a:endParaRPr>
            </a:p>
          </p:txBody>
        </p:sp>
        <p:sp>
          <p:nvSpPr>
            <p:cNvPr id="44" name="TextBox 43"/>
            <p:cNvSpPr txBox="1"/>
            <p:nvPr/>
          </p:nvSpPr>
          <p:spPr>
            <a:xfrm>
              <a:off x="5277181" y="2566988"/>
              <a:ext cx="1415772" cy="253916"/>
            </a:xfrm>
            <a:prstGeom prst="rect">
              <a:avLst/>
            </a:prstGeom>
            <a:noFill/>
          </p:spPr>
          <p:txBody>
            <a:bodyPr wrap="none" rtlCol="0">
              <a:spAutoFit/>
            </a:bodyPr>
            <a:lstStyle/>
            <a:p>
              <a:r>
                <a:rPr lang="zh-CN" altLang="en-US" sz="1600" b="1" dirty="0">
                  <a:solidFill>
                    <a:schemeClr val="bg1"/>
                  </a:solidFill>
                  <a:latin typeface="+mj-ea"/>
                </a:rPr>
                <a:t>平均等待时间</a:t>
              </a:r>
            </a:p>
          </p:txBody>
        </p:sp>
      </p:grpSp>
      <p:grpSp>
        <p:nvGrpSpPr>
          <p:cNvPr id="5" name="组合 44"/>
          <p:cNvGrpSpPr/>
          <p:nvPr/>
        </p:nvGrpSpPr>
        <p:grpSpPr>
          <a:xfrm>
            <a:off x="1415356" y="3629847"/>
            <a:ext cx="5761347" cy="3111521"/>
            <a:chOff x="949617" y="2566988"/>
            <a:chExt cx="5761347" cy="2333641"/>
          </a:xfrm>
        </p:grpSpPr>
        <p:sp>
          <p:nvSpPr>
            <p:cNvPr id="47" name="矩形 46"/>
            <p:cNvSpPr/>
            <p:nvPr/>
          </p:nvSpPr>
          <p:spPr>
            <a:xfrm>
              <a:off x="949617" y="2583180"/>
              <a:ext cx="5760000" cy="288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itchFamily="34" charset="0"/>
                <a:cs typeface="Arial" pitchFamily="34" charset="0"/>
              </a:endParaRPr>
            </a:p>
          </p:txBody>
        </p:sp>
        <p:sp>
          <p:nvSpPr>
            <p:cNvPr id="48" name="矩形 47"/>
            <p:cNvSpPr/>
            <p:nvPr/>
          </p:nvSpPr>
          <p:spPr>
            <a:xfrm>
              <a:off x="950964" y="2884629"/>
              <a:ext cx="5760000" cy="2016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itchFamily="34" charset="0"/>
                <a:cs typeface="Arial" pitchFamily="34" charset="0"/>
              </a:endParaRPr>
            </a:p>
          </p:txBody>
        </p:sp>
        <p:cxnSp>
          <p:nvCxnSpPr>
            <p:cNvPr id="49" name="直接连接符 48"/>
            <p:cNvCxnSpPr/>
            <p:nvPr/>
          </p:nvCxnSpPr>
          <p:spPr>
            <a:xfrm rot="10800000" flipH="1">
              <a:off x="950964" y="3757621"/>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2678964" y="3729579"/>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16200000" flipH="1">
              <a:off x="342079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6200000" flipH="1">
              <a:off x="410772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122851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6200000" flipH="1">
              <a:off x="197034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flipH="1">
              <a:off x="950964" y="318611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0800000" flipH="1">
              <a:off x="950964" y="3471869"/>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0800000" flipH="1">
              <a:off x="950964" y="4043373"/>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0800000" flipH="1">
              <a:off x="950964" y="4329125"/>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0800000" flipH="1">
              <a:off x="950964" y="461487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31"/>
            <p:cNvSpPr txBox="1"/>
            <p:nvPr/>
          </p:nvSpPr>
          <p:spPr>
            <a:xfrm>
              <a:off x="1162026" y="2876552"/>
              <a:ext cx="976549" cy="253916"/>
            </a:xfrm>
            <a:prstGeom prst="rect">
              <a:avLst/>
            </a:prstGeom>
            <a:noFill/>
          </p:spPr>
          <p:txBody>
            <a:bodyPr wrap="none" rtlCol="0" anchor="ctr">
              <a:spAutoFit/>
            </a:bodyPr>
            <a:lstStyle/>
            <a:p>
              <a:r>
                <a:rPr lang="en-US" altLang="zh-CN" sz="1600" b="1" dirty="0" smtClean="0">
                  <a:solidFill>
                    <a:srgbClr val="005072"/>
                  </a:solidFill>
                  <a:latin typeface="Arial" pitchFamily="34" charset="0"/>
                  <a:cs typeface="Arial" pitchFamily="34" charset="0"/>
                </a:rPr>
                <a:t>RR(q=1)</a:t>
              </a:r>
              <a:endParaRPr lang="zh-CN" altLang="en-US" sz="1600" b="1" dirty="0">
                <a:solidFill>
                  <a:srgbClr val="005072"/>
                </a:solidFill>
                <a:latin typeface="Arial" pitchFamily="34" charset="0"/>
                <a:cs typeface="Arial" pitchFamily="34" charset="0"/>
              </a:endParaRPr>
            </a:p>
          </p:txBody>
        </p:sp>
        <p:sp>
          <p:nvSpPr>
            <p:cNvPr id="61" name="TextBox 32"/>
            <p:cNvSpPr txBox="1"/>
            <p:nvPr/>
          </p:nvSpPr>
          <p:spPr>
            <a:xfrm>
              <a:off x="1162026" y="3157542"/>
              <a:ext cx="976549"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RR(q=5)</a:t>
              </a:r>
              <a:endParaRPr lang="zh-CN" altLang="en-US" sz="1600" b="1">
                <a:solidFill>
                  <a:srgbClr val="005072"/>
                </a:solidFill>
                <a:latin typeface="Arial" pitchFamily="34" charset="0"/>
                <a:cs typeface="Arial" pitchFamily="34" charset="0"/>
              </a:endParaRPr>
            </a:p>
          </p:txBody>
        </p:sp>
        <p:sp>
          <p:nvSpPr>
            <p:cNvPr id="62" name="TextBox 33"/>
            <p:cNvSpPr txBox="1"/>
            <p:nvPr/>
          </p:nvSpPr>
          <p:spPr>
            <a:xfrm>
              <a:off x="1162026" y="3443294"/>
              <a:ext cx="976549"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RR(q=8)</a:t>
              </a:r>
              <a:endParaRPr lang="zh-CN" altLang="en-US" sz="1600" b="1">
                <a:solidFill>
                  <a:srgbClr val="005072"/>
                </a:solidFill>
                <a:latin typeface="Arial" pitchFamily="34" charset="0"/>
                <a:cs typeface="Arial" pitchFamily="34" charset="0"/>
              </a:endParaRPr>
            </a:p>
          </p:txBody>
        </p:sp>
        <p:sp>
          <p:nvSpPr>
            <p:cNvPr id="63" name="TextBox 34"/>
            <p:cNvSpPr txBox="1"/>
            <p:nvPr/>
          </p:nvSpPr>
          <p:spPr>
            <a:xfrm>
              <a:off x="1123926" y="3724284"/>
              <a:ext cx="1090363"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RR(q=10)</a:t>
              </a:r>
              <a:endParaRPr lang="zh-CN" altLang="en-US" sz="1600" b="1">
                <a:solidFill>
                  <a:srgbClr val="005072"/>
                </a:solidFill>
                <a:latin typeface="Arial" pitchFamily="34" charset="0"/>
                <a:cs typeface="Arial" pitchFamily="34" charset="0"/>
              </a:endParaRPr>
            </a:p>
          </p:txBody>
        </p:sp>
        <p:sp>
          <p:nvSpPr>
            <p:cNvPr id="64" name="TextBox 35"/>
            <p:cNvSpPr txBox="1"/>
            <p:nvPr/>
          </p:nvSpPr>
          <p:spPr>
            <a:xfrm>
              <a:off x="1123926" y="4014798"/>
              <a:ext cx="1090363"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RR(q=20)</a:t>
              </a:r>
              <a:endParaRPr lang="zh-CN" altLang="en-US" sz="1600" b="1">
                <a:solidFill>
                  <a:srgbClr val="005072"/>
                </a:solidFill>
                <a:latin typeface="Arial" pitchFamily="34" charset="0"/>
                <a:cs typeface="Arial" pitchFamily="34" charset="0"/>
              </a:endParaRPr>
            </a:p>
          </p:txBody>
        </p:sp>
        <p:sp>
          <p:nvSpPr>
            <p:cNvPr id="65" name="TextBox 36"/>
            <p:cNvSpPr txBox="1"/>
            <p:nvPr/>
          </p:nvSpPr>
          <p:spPr>
            <a:xfrm>
              <a:off x="1133451" y="4324363"/>
              <a:ext cx="1162498"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BestFCFS</a:t>
              </a:r>
              <a:endParaRPr lang="zh-CN" altLang="en-US" sz="1600" b="1">
                <a:solidFill>
                  <a:srgbClr val="005072"/>
                </a:solidFill>
                <a:latin typeface="Arial" pitchFamily="34" charset="0"/>
                <a:cs typeface="Arial" pitchFamily="34" charset="0"/>
              </a:endParaRPr>
            </a:p>
          </p:txBody>
        </p:sp>
        <p:sp>
          <p:nvSpPr>
            <p:cNvPr id="66" name="TextBox 37"/>
            <p:cNvSpPr txBox="1"/>
            <p:nvPr/>
          </p:nvSpPr>
          <p:spPr>
            <a:xfrm>
              <a:off x="1042963" y="4590650"/>
              <a:ext cx="1296637"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WorstFCFS</a:t>
              </a:r>
              <a:endParaRPr lang="zh-CN" altLang="en-US" sz="1600" b="1">
                <a:solidFill>
                  <a:srgbClr val="005072"/>
                </a:solidFill>
                <a:latin typeface="Arial" pitchFamily="34" charset="0"/>
                <a:cs typeface="Arial" pitchFamily="34" charset="0"/>
              </a:endParaRPr>
            </a:p>
          </p:txBody>
        </p:sp>
        <p:sp>
          <p:nvSpPr>
            <p:cNvPr id="67" name="TextBox 38"/>
            <p:cNvSpPr txBox="1"/>
            <p:nvPr/>
          </p:nvSpPr>
          <p:spPr>
            <a:xfrm>
              <a:off x="1311477" y="2566988"/>
              <a:ext cx="800219" cy="253916"/>
            </a:xfrm>
            <a:prstGeom prst="rect">
              <a:avLst/>
            </a:prstGeom>
            <a:noFill/>
          </p:spPr>
          <p:txBody>
            <a:bodyPr wrap="none" rtlCol="0" anchor="ctr">
              <a:spAutoFit/>
            </a:bodyPr>
            <a:lstStyle/>
            <a:p>
              <a:r>
                <a:rPr lang="zh-CN" altLang="en-US" sz="1600" b="1" dirty="0" smtClean="0">
                  <a:solidFill>
                    <a:schemeClr val="bg1"/>
                  </a:solidFill>
                  <a:latin typeface="Arial" pitchFamily="34" charset="0"/>
                  <a:cs typeface="Arial" pitchFamily="34" charset="0"/>
                </a:rPr>
                <a:t>时间片</a:t>
              </a:r>
              <a:endParaRPr lang="zh-CN" altLang="en-US" sz="1600" b="1" dirty="0">
                <a:solidFill>
                  <a:schemeClr val="bg1"/>
                </a:solidFill>
                <a:latin typeface="Arial" pitchFamily="34" charset="0"/>
                <a:cs typeface="Arial" pitchFamily="34" charset="0"/>
              </a:endParaRPr>
            </a:p>
          </p:txBody>
        </p:sp>
        <p:sp>
          <p:nvSpPr>
            <p:cNvPr id="68" name="TextBox 39"/>
            <p:cNvSpPr txBox="1"/>
            <p:nvPr/>
          </p:nvSpPr>
          <p:spPr>
            <a:xfrm>
              <a:off x="2543698" y="2566988"/>
              <a:ext cx="396262" cy="253916"/>
            </a:xfrm>
            <a:prstGeom prst="rect">
              <a:avLst/>
            </a:prstGeom>
            <a:noFill/>
          </p:spPr>
          <p:txBody>
            <a:bodyPr wrap="none" rtlCol="0" anchor="ctr">
              <a:spAutoFit/>
            </a:bodyPr>
            <a:lstStyle/>
            <a:p>
              <a:r>
                <a:rPr lang="en-US" altLang="zh-CN" sz="1600" b="1" smtClean="0">
                  <a:solidFill>
                    <a:schemeClr val="bg1"/>
                  </a:solidFill>
                  <a:latin typeface="Arial" pitchFamily="34" charset="0"/>
                  <a:cs typeface="Arial" pitchFamily="34" charset="0"/>
                </a:rPr>
                <a:t>P</a:t>
              </a:r>
              <a:r>
                <a:rPr lang="en-US" altLang="zh-CN" sz="1600" b="1" baseline="-25000" smtClean="0">
                  <a:solidFill>
                    <a:schemeClr val="bg1"/>
                  </a:solidFill>
                  <a:latin typeface="Arial" pitchFamily="34" charset="0"/>
                  <a:cs typeface="Arial" pitchFamily="34" charset="0"/>
                </a:rPr>
                <a:t>1</a:t>
              </a:r>
              <a:endParaRPr lang="zh-CN" altLang="en-US" sz="1600" b="1" baseline="-25000">
                <a:solidFill>
                  <a:schemeClr val="bg1"/>
                </a:solidFill>
                <a:latin typeface="Arial" pitchFamily="34" charset="0"/>
                <a:cs typeface="Arial" pitchFamily="34" charset="0"/>
              </a:endParaRPr>
            </a:p>
          </p:txBody>
        </p:sp>
        <p:sp>
          <p:nvSpPr>
            <p:cNvPr id="69" name="TextBox 40"/>
            <p:cNvSpPr txBox="1"/>
            <p:nvPr/>
          </p:nvSpPr>
          <p:spPr>
            <a:xfrm>
              <a:off x="3286116" y="2566988"/>
              <a:ext cx="396262" cy="253916"/>
            </a:xfrm>
            <a:prstGeom prst="rect">
              <a:avLst/>
            </a:prstGeom>
            <a:noFill/>
          </p:spPr>
          <p:txBody>
            <a:bodyPr wrap="none" rtlCol="0" anchor="ctr">
              <a:spAutoFit/>
            </a:bodyPr>
            <a:lstStyle/>
            <a:p>
              <a:r>
                <a:rPr lang="en-US" altLang="zh-CN" sz="1600" b="1" dirty="0" smtClean="0">
                  <a:solidFill>
                    <a:schemeClr val="bg1"/>
                  </a:solidFill>
                  <a:latin typeface="Arial" pitchFamily="34" charset="0"/>
                  <a:cs typeface="Arial" pitchFamily="34" charset="0"/>
                </a:rPr>
                <a:t>P</a:t>
              </a:r>
              <a:r>
                <a:rPr lang="en-US" altLang="zh-CN" sz="1600" b="1" baseline="-25000" dirty="0" smtClean="0">
                  <a:solidFill>
                    <a:schemeClr val="bg1"/>
                  </a:solidFill>
                  <a:latin typeface="Arial" pitchFamily="34" charset="0"/>
                  <a:cs typeface="Arial" pitchFamily="34" charset="0"/>
                </a:rPr>
                <a:t>2</a:t>
              </a:r>
              <a:endParaRPr lang="zh-CN" altLang="en-US" sz="1600" b="1" baseline="-25000" dirty="0">
                <a:solidFill>
                  <a:schemeClr val="bg1"/>
                </a:solidFill>
                <a:latin typeface="Arial" pitchFamily="34" charset="0"/>
                <a:cs typeface="Arial" pitchFamily="34" charset="0"/>
              </a:endParaRPr>
            </a:p>
          </p:txBody>
        </p:sp>
        <p:sp>
          <p:nvSpPr>
            <p:cNvPr id="70" name="TextBox 41"/>
            <p:cNvSpPr txBox="1"/>
            <p:nvPr/>
          </p:nvSpPr>
          <p:spPr>
            <a:xfrm>
              <a:off x="4000496" y="2566988"/>
              <a:ext cx="396262" cy="253916"/>
            </a:xfrm>
            <a:prstGeom prst="rect">
              <a:avLst/>
            </a:prstGeom>
            <a:noFill/>
          </p:spPr>
          <p:txBody>
            <a:bodyPr wrap="none" rtlCol="0" anchor="ctr">
              <a:spAutoFit/>
            </a:bodyPr>
            <a:lstStyle/>
            <a:p>
              <a:r>
                <a:rPr lang="en-US" altLang="zh-CN" sz="1600" b="1" dirty="0" smtClean="0">
                  <a:solidFill>
                    <a:schemeClr val="bg1"/>
                  </a:solidFill>
                  <a:latin typeface="Arial" pitchFamily="34" charset="0"/>
                  <a:cs typeface="Arial" pitchFamily="34" charset="0"/>
                </a:rPr>
                <a:t>P</a:t>
              </a:r>
              <a:r>
                <a:rPr lang="en-US" altLang="zh-CN" sz="1600" b="1" baseline="-25000" dirty="0" smtClean="0">
                  <a:solidFill>
                    <a:schemeClr val="bg1"/>
                  </a:solidFill>
                  <a:latin typeface="Arial" pitchFamily="34" charset="0"/>
                  <a:cs typeface="Arial" pitchFamily="34" charset="0"/>
                </a:rPr>
                <a:t>3</a:t>
              </a:r>
              <a:endParaRPr lang="zh-CN" altLang="en-US" sz="1600" b="1" baseline="-25000" dirty="0">
                <a:solidFill>
                  <a:schemeClr val="bg1"/>
                </a:solidFill>
                <a:latin typeface="Arial" pitchFamily="34" charset="0"/>
                <a:cs typeface="Arial" pitchFamily="34" charset="0"/>
              </a:endParaRPr>
            </a:p>
          </p:txBody>
        </p:sp>
        <p:sp>
          <p:nvSpPr>
            <p:cNvPr id="71" name="TextBox 42"/>
            <p:cNvSpPr txBox="1"/>
            <p:nvPr/>
          </p:nvSpPr>
          <p:spPr>
            <a:xfrm>
              <a:off x="4714876" y="2566988"/>
              <a:ext cx="396262" cy="253916"/>
            </a:xfrm>
            <a:prstGeom prst="rect">
              <a:avLst/>
            </a:prstGeom>
            <a:noFill/>
          </p:spPr>
          <p:txBody>
            <a:bodyPr wrap="none" rtlCol="0" anchor="ctr">
              <a:spAutoFit/>
            </a:bodyPr>
            <a:lstStyle/>
            <a:p>
              <a:r>
                <a:rPr lang="en-US" altLang="zh-CN" sz="1600" b="1" dirty="0" smtClean="0">
                  <a:solidFill>
                    <a:schemeClr val="bg1"/>
                  </a:solidFill>
                  <a:latin typeface="Arial" pitchFamily="34" charset="0"/>
                  <a:cs typeface="Arial" pitchFamily="34" charset="0"/>
                </a:rPr>
                <a:t>P</a:t>
              </a:r>
              <a:r>
                <a:rPr lang="en-US" altLang="zh-CN" sz="1600" b="1" baseline="-25000" dirty="0" smtClean="0">
                  <a:solidFill>
                    <a:schemeClr val="bg1"/>
                  </a:solidFill>
                  <a:latin typeface="Arial" pitchFamily="34" charset="0"/>
                  <a:cs typeface="Arial" pitchFamily="34" charset="0"/>
                </a:rPr>
                <a:t>4</a:t>
              </a:r>
              <a:endParaRPr lang="zh-CN" altLang="en-US" sz="1600" b="1" baseline="-25000" dirty="0">
                <a:solidFill>
                  <a:schemeClr val="bg1"/>
                </a:solidFill>
                <a:latin typeface="Arial" pitchFamily="34" charset="0"/>
                <a:cs typeface="Arial" pitchFamily="34" charset="0"/>
              </a:endParaRPr>
            </a:p>
          </p:txBody>
        </p:sp>
        <p:sp>
          <p:nvSpPr>
            <p:cNvPr id="72" name="TextBox 43"/>
            <p:cNvSpPr txBox="1"/>
            <p:nvPr/>
          </p:nvSpPr>
          <p:spPr>
            <a:xfrm>
              <a:off x="5279892" y="2566988"/>
              <a:ext cx="1415772" cy="253916"/>
            </a:xfrm>
            <a:prstGeom prst="rect">
              <a:avLst/>
            </a:prstGeom>
            <a:noFill/>
          </p:spPr>
          <p:txBody>
            <a:bodyPr wrap="none" rtlCol="0" anchor="ctr">
              <a:spAutoFit/>
            </a:bodyPr>
            <a:lstStyle/>
            <a:p>
              <a:r>
                <a:rPr lang="zh-CN" altLang="en-US" sz="1600" b="1" dirty="0" smtClean="0">
                  <a:solidFill>
                    <a:schemeClr val="bg1"/>
                  </a:solidFill>
                  <a:latin typeface="Arial" pitchFamily="34" charset="0"/>
                  <a:cs typeface="Arial" pitchFamily="34" charset="0"/>
                </a:rPr>
                <a:t>平均等待时间</a:t>
              </a:r>
              <a:endParaRPr lang="zh-CN" altLang="en-US" sz="1600" b="1" dirty="0">
                <a:solidFill>
                  <a:schemeClr val="bg1"/>
                </a:solidFill>
                <a:latin typeface="Arial" pitchFamily="34" charset="0"/>
                <a:cs typeface="Arial" pitchFamily="34" charset="0"/>
              </a:endParaRPr>
            </a:p>
          </p:txBody>
        </p:sp>
        <p:sp>
          <p:nvSpPr>
            <p:cNvPr id="73" name="TextBox 44"/>
            <p:cNvSpPr txBox="1"/>
            <p:nvPr/>
          </p:nvSpPr>
          <p:spPr>
            <a:xfrm>
              <a:off x="2543698" y="2870202"/>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84</a:t>
              </a:r>
              <a:endParaRPr lang="zh-CN" altLang="en-US" sz="1600" b="1" baseline="-25000">
                <a:solidFill>
                  <a:srgbClr val="005072"/>
                </a:solidFill>
                <a:latin typeface="Arial" pitchFamily="34" charset="0"/>
                <a:cs typeface="Arial" pitchFamily="34" charset="0"/>
              </a:endParaRPr>
            </a:p>
          </p:txBody>
        </p:sp>
        <p:sp>
          <p:nvSpPr>
            <p:cNvPr id="74" name="TextBox 45"/>
            <p:cNvSpPr txBox="1"/>
            <p:nvPr/>
          </p:nvSpPr>
          <p:spPr>
            <a:xfrm>
              <a:off x="2543698" y="3168654"/>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82</a:t>
              </a:r>
              <a:endParaRPr lang="zh-CN" altLang="en-US" sz="1600" b="1" baseline="-25000">
                <a:solidFill>
                  <a:srgbClr val="005072"/>
                </a:solidFill>
                <a:latin typeface="Arial" pitchFamily="34" charset="0"/>
                <a:cs typeface="Arial" pitchFamily="34" charset="0"/>
              </a:endParaRPr>
            </a:p>
          </p:txBody>
        </p:sp>
        <p:sp>
          <p:nvSpPr>
            <p:cNvPr id="75" name="TextBox 46"/>
            <p:cNvSpPr txBox="1"/>
            <p:nvPr/>
          </p:nvSpPr>
          <p:spPr>
            <a:xfrm>
              <a:off x="2543698" y="3454406"/>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80</a:t>
              </a:r>
              <a:endParaRPr lang="zh-CN" altLang="en-US" sz="1600" b="1" baseline="-25000">
                <a:solidFill>
                  <a:srgbClr val="005072"/>
                </a:solidFill>
                <a:latin typeface="Arial" pitchFamily="34" charset="0"/>
                <a:cs typeface="Arial" pitchFamily="34" charset="0"/>
              </a:endParaRPr>
            </a:p>
          </p:txBody>
        </p:sp>
        <p:sp>
          <p:nvSpPr>
            <p:cNvPr id="76" name="TextBox 47"/>
            <p:cNvSpPr txBox="1"/>
            <p:nvPr/>
          </p:nvSpPr>
          <p:spPr>
            <a:xfrm>
              <a:off x="2543698" y="3735396"/>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82</a:t>
              </a:r>
              <a:endParaRPr lang="zh-CN" altLang="en-US" sz="1600" b="1" baseline="-25000">
                <a:solidFill>
                  <a:srgbClr val="005072"/>
                </a:solidFill>
                <a:latin typeface="Arial" pitchFamily="34" charset="0"/>
                <a:cs typeface="Arial" pitchFamily="34" charset="0"/>
              </a:endParaRPr>
            </a:p>
          </p:txBody>
        </p:sp>
        <p:sp>
          <p:nvSpPr>
            <p:cNvPr id="77" name="TextBox 48"/>
            <p:cNvSpPr txBox="1"/>
            <p:nvPr/>
          </p:nvSpPr>
          <p:spPr>
            <a:xfrm>
              <a:off x="2543698" y="4033848"/>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72</a:t>
              </a:r>
              <a:endParaRPr lang="zh-CN" altLang="en-US" sz="1600" b="1" baseline="-25000">
                <a:solidFill>
                  <a:srgbClr val="005072"/>
                </a:solidFill>
                <a:latin typeface="Arial" pitchFamily="34" charset="0"/>
                <a:cs typeface="Arial" pitchFamily="34" charset="0"/>
              </a:endParaRPr>
            </a:p>
          </p:txBody>
        </p:sp>
        <p:sp>
          <p:nvSpPr>
            <p:cNvPr id="78" name="TextBox 49"/>
            <p:cNvSpPr txBox="1"/>
            <p:nvPr/>
          </p:nvSpPr>
          <p:spPr>
            <a:xfrm>
              <a:off x="2543698" y="4319600"/>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32</a:t>
              </a:r>
              <a:endParaRPr lang="zh-CN" altLang="en-US" sz="1600" b="1" baseline="-25000">
                <a:solidFill>
                  <a:srgbClr val="005072"/>
                </a:solidFill>
                <a:latin typeface="Arial" pitchFamily="34" charset="0"/>
                <a:cs typeface="Arial" pitchFamily="34" charset="0"/>
              </a:endParaRPr>
            </a:p>
          </p:txBody>
        </p:sp>
        <p:sp>
          <p:nvSpPr>
            <p:cNvPr id="79" name="TextBox 50"/>
            <p:cNvSpPr txBox="1"/>
            <p:nvPr/>
          </p:nvSpPr>
          <p:spPr>
            <a:xfrm>
              <a:off x="2543698" y="4610114"/>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68</a:t>
              </a:r>
              <a:endParaRPr lang="zh-CN" altLang="en-US" sz="1600" b="1" baseline="-25000">
                <a:solidFill>
                  <a:srgbClr val="005072"/>
                </a:solidFill>
                <a:latin typeface="Arial" pitchFamily="34" charset="0"/>
                <a:cs typeface="Arial" pitchFamily="34" charset="0"/>
              </a:endParaRPr>
            </a:p>
          </p:txBody>
        </p:sp>
        <p:sp>
          <p:nvSpPr>
            <p:cNvPr id="80" name="TextBox 51"/>
            <p:cNvSpPr txBox="1"/>
            <p:nvPr/>
          </p:nvSpPr>
          <p:spPr>
            <a:xfrm>
              <a:off x="3252778" y="2870202"/>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22</a:t>
              </a:r>
              <a:endParaRPr lang="zh-CN" altLang="en-US" sz="1600" b="1" baseline="-25000">
                <a:solidFill>
                  <a:srgbClr val="005072"/>
                </a:solidFill>
                <a:latin typeface="Arial" pitchFamily="34" charset="0"/>
                <a:cs typeface="Arial" pitchFamily="34" charset="0"/>
              </a:endParaRPr>
            </a:p>
          </p:txBody>
        </p:sp>
        <p:sp>
          <p:nvSpPr>
            <p:cNvPr id="81" name="TextBox 52"/>
            <p:cNvSpPr txBox="1"/>
            <p:nvPr/>
          </p:nvSpPr>
          <p:spPr>
            <a:xfrm>
              <a:off x="3252778" y="3168654"/>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20</a:t>
              </a:r>
              <a:endParaRPr lang="zh-CN" altLang="en-US" sz="1600" b="1" baseline="-25000">
                <a:solidFill>
                  <a:srgbClr val="005072"/>
                </a:solidFill>
                <a:latin typeface="Arial" pitchFamily="34" charset="0"/>
                <a:cs typeface="Arial" pitchFamily="34" charset="0"/>
              </a:endParaRPr>
            </a:p>
          </p:txBody>
        </p:sp>
        <p:sp>
          <p:nvSpPr>
            <p:cNvPr id="82" name="TextBox 53"/>
            <p:cNvSpPr txBox="1"/>
            <p:nvPr/>
          </p:nvSpPr>
          <p:spPr>
            <a:xfrm>
              <a:off x="3303578" y="3454406"/>
              <a:ext cx="298480"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8</a:t>
              </a:r>
              <a:endParaRPr lang="zh-CN" altLang="en-US" sz="1600" b="1" baseline="-25000">
                <a:solidFill>
                  <a:srgbClr val="005072"/>
                </a:solidFill>
                <a:latin typeface="Arial" pitchFamily="34" charset="0"/>
                <a:cs typeface="Arial" pitchFamily="34" charset="0"/>
              </a:endParaRPr>
            </a:p>
          </p:txBody>
        </p:sp>
        <p:sp>
          <p:nvSpPr>
            <p:cNvPr id="83" name="TextBox 54"/>
            <p:cNvSpPr txBox="1"/>
            <p:nvPr/>
          </p:nvSpPr>
          <p:spPr>
            <a:xfrm>
              <a:off x="3252778" y="3735396"/>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10</a:t>
              </a:r>
              <a:endParaRPr lang="zh-CN" altLang="en-US" sz="1600" b="1" baseline="-25000">
                <a:solidFill>
                  <a:srgbClr val="005072"/>
                </a:solidFill>
                <a:latin typeface="Arial" pitchFamily="34" charset="0"/>
                <a:cs typeface="Arial" pitchFamily="34" charset="0"/>
              </a:endParaRPr>
            </a:p>
          </p:txBody>
        </p:sp>
        <p:sp>
          <p:nvSpPr>
            <p:cNvPr id="84" name="TextBox 55"/>
            <p:cNvSpPr txBox="1"/>
            <p:nvPr/>
          </p:nvSpPr>
          <p:spPr>
            <a:xfrm>
              <a:off x="3252778" y="4033848"/>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20</a:t>
              </a:r>
              <a:endParaRPr lang="zh-CN" altLang="en-US" sz="1600" b="1" baseline="-25000">
                <a:solidFill>
                  <a:srgbClr val="005072"/>
                </a:solidFill>
                <a:latin typeface="Arial" pitchFamily="34" charset="0"/>
                <a:cs typeface="Arial" pitchFamily="34" charset="0"/>
              </a:endParaRPr>
            </a:p>
          </p:txBody>
        </p:sp>
        <p:sp>
          <p:nvSpPr>
            <p:cNvPr id="85" name="TextBox 56"/>
            <p:cNvSpPr txBox="1"/>
            <p:nvPr/>
          </p:nvSpPr>
          <p:spPr>
            <a:xfrm>
              <a:off x="3303578" y="4319600"/>
              <a:ext cx="298480"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0</a:t>
              </a:r>
              <a:endParaRPr lang="zh-CN" altLang="en-US" sz="1600" b="1" baseline="-25000">
                <a:solidFill>
                  <a:srgbClr val="005072"/>
                </a:solidFill>
                <a:latin typeface="Arial" pitchFamily="34" charset="0"/>
                <a:cs typeface="Arial" pitchFamily="34" charset="0"/>
              </a:endParaRPr>
            </a:p>
          </p:txBody>
        </p:sp>
        <p:sp>
          <p:nvSpPr>
            <p:cNvPr id="86" name="TextBox 57"/>
            <p:cNvSpPr txBox="1"/>
            <p:nvPr/>
          </p:nvSpPr>
          <p:spPr>
            <a:xfrm>
              <a:off x="3176578" y="4610114"/>
              <a:ext cx="526106"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145</a:t>
              </a:r>
              <a:endParaRPr lang="zh-CN" altLang="en-US" sz="1600" b="1" baseline="-25000">
                <a:solidFill>
                  <a:srgbClr val="005072"/>
                </a:solidFill>
                <a:latin typeface="Arial" pitchFamily="34" charset="0"/>
                <a:cs typeface="Arial" pitchFamily="34" charset="0"/>
              </a:endParaRPr>
            </a:p>
          </p:txBody>
        </p:sp>
        <p:sp>
          <p:nvSpPr>
            <p:cNvPr id="87" name="TextBox 58"/>
            <p:cNvSpPr txBox="1"/>
            <p:nvPr/>
          </p:nvSpPr>
          <p:spPr>
            <a:xfrm>
              <a:off x="3987796" y="2870202"/>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85</a:t>
              </a:r>
              <a:endParaRPr lang="zh-CN" altLang="en-US" sz="1600" b="1" baseline="-25000">
                <a:solidFill>
                  <a:srgbClr val="005072"/>
                </a:solidFill>
                <a:latin typeface="Arial" pitchFamily="34" charset="0"/>
                <a:cs typeface="Arial" pitchFamily="34" charset="0"/>
              </a:endParaRPr>
            </a:p>
          </p:txBody>
        </p:sp>
        <p:sp>
          <p:nvSpPr>
            <p:cNvPr id="88" name="TextBox 59"/>
            <p:cNvSpPr txBox="1"/>
            <p:nvPr/>
          </p:nvSpPr>
          <p:spPr>
            <a:xfrm>
              <a:off x="3987796" y="3168654"/>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85</a:t>
              </a:r>
              <a:endParaRPr lang="zh-CN" altLang="en-US" sz="1600" b="1" baseline="-25000">
                <a:solidFill>
                  <a:srgbClr val="005072"/>
                </a:solidFill>
                <a:latin typeface="Arial" pitchFamily="34" charset="0"/>
                <a:cs typeface="Arial" pitchFamily="34" charset="0"/>
              </a:endParaRPr>
            </a:p>
          </p:txBody>
        </p:sp>
        <p:sp>
          <p:nvSpPr>
            <p:cNvPr id="89" name="TextBox 60"/>
            <p:cNvSpPr txBox="1"/>
            <p:nvPr/>
          </p:nvSpPr>
          <p:spPr>
            <a:xfrm>
              <a:off x="3987796" y="3454406"/>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85</a:t>
              </a:r>
              <a:endParaRPr lang="zh-CN" altLang="en-US" sz="1600" b="1" baseline="-25000">
                <a:solidFill>
                  <a:srgbClr val="005072"/>
                </a:solidFill>
                <a:latin typeface="Arial" pitchFamily="34" charset="0"/>
                <a:cs typeface="Arial" pitchFamily="34" charset="0"/>
              </a:endParaRPr>
            </a:p>
          </p:txBody>
        </p:sp>
        <p:sp>
          <p:nvSpPr>
            <p:cNvPr id="90" name="TextBox 61"/>
            <p:cNvSpPr txBox="1"/>
            <p:nvPr/>
          </p:nvSpPr>
          <p:spPr>
            <a:xfrm>
              <a:off x="3987796" y="3735396"/>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85</a:t>
              </a:r>
              <a:endParaRPr lang="zh-CN" altLang="en-US" sz="1600" b="1" baseline="-25000">
                <a:solidFill>
                  <a:srgbClr val="005072"/>
                </a:solidFill>
                <a:latin typeface="Arial" pitchFamily="34" charset="0"/>
                <a:cs typeface="Arial" pitchFamily="34" charset="0"/>
              </a:endParaRPr>
            </a:p>
          </p:txBody>
        </p:sp>
        <p:sp>
          <p:nvSpPr>
            <p:cNvPr id="91" name="TextBox 62"/>
            <p:cNvSpPr txBox="1"/>
            <p:nvPr/>
          </p:nvSpPr>
          <p:spPr>
            <a:xfrm>
              <a:off x="3987796" y="4033848"/>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85</a:t>
              </a:r>
              <a:endParaRPr lang="zh-CN" altLang="en-US" sz="1600" b="1" baseline="-25000">
                <a:solidFill>
                  <a:srgbClr val="005072"/>
                </a:solidFill>
                <a:latin typeface="Arial" pitchFamily="34" charset="0"/>
                <a:cs typeface="Arial" pitchFamily="34" charset="0"/>
              </a:endParaRPr>
            </a:p>
          </p:txBody>
        </p:sp>
        <p:sp>
          <p:nvSpPr>
            <p:cNvPr id="92" name="TextBox 63"/>
            <p:cNvSpPr txBox="1"/>
            <p:nvPr/>
          </p:nvSpPr>
          <p:spPr>
            <a:xfrm>
              <a:off x="3987796" y="4319600"/>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85</a:t>
              </a:r>
              <a:endParaRPr lang="zh-CN" altLang="en-US" sz="1600" b="1" baseline="-25000">
                <a:solidFill>
                  <a:srgbClr val="005072"/>
                </a:solidFill>
                <a:latin typeface="Arial" pitchFamily="34" charset="0"/>
                <a:cs typeface="Arial" pitchFamily="34" charset="0"/>
              </a:endParaRPr>
            </a:p>
          </p:txBody>
        </p:sp>
        <p:sp>
          <p:nvSpPr>
            <p:cNvPr id="93" name="TextBox 64"/>
            <p:cNvSpPr txBox="1"/>
            <p:nvPr/>
          </p:nvSpPr>
          <p:spPr>
            <a:xfrm>
              <a:off x="4063996" y="4597414"/>
              <a:ext cx="298480"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0</a:t>
              </a:r>
              <a:endParaRPr lang="zh-CN" altLang="en-US" sz="1600" b="1" baseline="-25000">
                <a:solidFill>
                  <a:srgbClr val="005072"/>
                </a:solidFill>
                <a:latin typeface="Arial" pitchFamily="34" charset="0"/>
                <a:cs typeface="Arial" pitchFamily="34" charset="0"/>
              </a:endParaRPr>
            </a:p>
          </p:txBody>
        </p:sp>
        <p:sp>
          <p:nvSpPr>
            <p:cNvPr id="94" name="TextBox 65"/>
            <p:cNvSpPr txBox="1"/>
            <p:nvPr/>
          </p:nvSpPr>
          <p:spPr>
            <a:xfrm>
              <a:off x="4702176" y="2870202"/>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57</a:t>
              </a:r>
              <a:endParaRPr lang="zh-CN" altLang="en-US" sz="1600" b="1" baseline="-25000">
                <a:solidFill>
                  <a:srgbClr val="005072"/>
                </a:solidFill>
                <a:latin typeface="Arial" pitchFamily="34" charset="0"/>
                <a:cs typeface="Arial" pitchFamily="34" charset="0"/>
              </a:endParaRPr>
            </a:p>
          </p:txBody>
        </p:sp>
        <p:sp>
          <p:nvSpPr>
            <p:cNvPr id="95" name="TextBox 66"/>
            <p:cNvSpPr txBox="1"/>
            <p:nvPr/>
          </p:nvSpPr>
          <p:spPr>
            <a:xfrm>
              <a:off x="4702176" y="3168654"/>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58</a:t>
              </a:r>
              <a:endParaRPr lang="zh-CN" altLang="en-US" sz="1600" b="1" baseline="-25000">
                <a:solidFill>
                  <a:srgbClr val="005072"/>
                </a:solidFill>
                <a:latin typeface="Arial" pitchFamily="34" charset="0"/>
                <a:cs typeface="Arial" pitchFamily="34" charset="0"/>
              </a:endParaRPr>
            </a:p>
          </p:txBody>
        </p:sp>
        <p:sp>
          <p:nvSpPr>
            <p:cNvPr id="96" name="TextBox 67"/>
            <p:cNvSpPr txBox="1"/>
            <p:nvPr/>
          </p:nvSpPr>
          <p:spPr>
            <a:xfrm>
              <a:off x="4702176" y="3454406"/>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56</a:t>
              </a:r>
              <a:endParaRPr lang="zh-CN" altLang="en-US" sz="1600" b="1" baseline="-25000">
                <a:solidFill>
                  <a:srgbClr val="005072"/>
                </a:solidFill>
                <a:latin typeface="Arial" pitchFamily="34" charset="0"/>
                <a:cs typeface="Arial" pitchFamily="34" charset="0"/>
              </a:endParaRPr>
            </a:p>
          </p:txBody>
        </p:sp>
        <p:sp>
          <p:nvSpPr>
            <p:cNvPr id="97" name="TextBox 68"/>
            <p:cNvSpPr txBox="1"/>
            <p:nvPr/>
          </p:nvSpPr>
          <p:spPr>
            <a:xfrm>
              <a:off x="4702176" y="3735396"/>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68</a:t>
              </a:r>
              <a:endParaRPr lang="zh-CN" altLang="en-US" sz="1600" b="1" baseline="-25000">
                <a:solidFill>
                  <a:srgbClr val="005072"/>
                </a:solidFill>
                <a:latin typeface="Arial" pitchFamily="34" charset="0"/>
                <a:cs typeface="Arial" pitchFamily="34" charset="0"/>
              </a:endParaRPr>
            </a:p>
          </p:txBody>
        </p:sp>
        <p:sp>
          <p:nvSpPr>
            <p:cNvPr id="98" name="TextBox 69"/>
            <p:cNvSpPr txBox="1"/>
            <p:nvPr/>
          </p:nvSpPr>
          <p:spPr>
            <a:xfrm>
              <a:off x="4702176" y="4033848"/>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88</a:t>
              </a:r>
              <a:endParaRPr lang="zh-CN" altLang="en-US" sz="1600" b="1" baseline="-25000">
                <a:solidFill>
                  <a:srgbClr val="005072"/>
                </a:solidFill>
                <a:latin typeface="Arial" pitchFamily="34" charset="0"/>
                <a:cs typeface="Arial" pitchFamily="34" charset="0"/>
              </a:endParaRPr>
            </a:p>
          </p:txBody>
        </p:sp>
        <p:sp>
          <p:nvSpPr>
            <p:cNvPr id="99" name="TextBox 70"/>
            <p:cNvSpPr txBox="1"/>
            <p:nvPr/>
          </p:nvSpPr>
          <p:spPr>
            <a:xfrm>
              <a:off x="4765676" y="4319600"/>
              <a:ext cx="298480"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8</a:t>
              </a:r>
              <a:endParaRPr lang="zh-CN" altLang="en-US" sz="1600" b="1" baseline="-25000">
                <a:solidFill>
                  <a:srgbClr val="005072"/>
                </a:solidFill>
                <a:latin typeface="Arial" pitchFamily="34" charset="0"/>
                <a:cs typeface="Arial" pitchFamily="34" charset="0"/>
              </a:endParaRPr>
            </a:p>
          </p:txBody>
        </p:sp>
        <p:sp>
          <p:nvSpPr>
            <p:cNvPr id="100" name="TextBox 71"/>
            <p:cNvSpPr txBox="1"/>
            <p:nvPr/>
          </p:nvSpPr>
          <p:spPr>
            <a:xfrm>
              <a:off x="4638676" y="4610114"/>
              <a:ext cx="526106"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121</a:t>
              </a:r>
              <a:endParaRPr lang="zh-CN" altLang="en-US" sz="1600" b="1" baseline="-25000">
                <a:solidFill>
                  <a:srgbClr val="005072"/>
                </a:solidFill>
                <a:latin typeface="Arial" pitchFamily="34" charset="0"/>
                <a:cs typeface="Arial" pitchFamily="34" charset="0"/>
              </a:endParaRPr>
            </a:p>
          </p:txBody>
        </p:sp>
        <p:sp>
          <p:nvSpPr>
            <p:cNvPr id="101" name="TextBox 72"/>
            <p:cNvSpPr txBox="1"/>
            <p:nvPr/>
          </p:nvSpPr>
          <p:spPr>
            <a:xfrm>
              <a:off x="5727708" y="2870202"/>
              <a:ext cx="412292"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62</a:t>
              </a:r>
              <a:endParaRPr lang="zh-CN" altLang="en-US" sz="1600" b="1" baseline="-25000">
                <a:solidFill>
                  <a:srgbClr val="005072"/>
                </a:solidFill>
                <a:latin typeface="Arial" pitchFamily="34" charset="0"/>
                <a:cs typeface="Arial" pitchFamily="34" charset="0"/>
              </a:endParaRPr>
            </a:p>
          </p:txBody>
        </p:sp>
        <p:sp>
          <p:nvSpPr>
            <p:cNvPr id="102" name="TextBox 73"/>
            <p:cNvSpPr txBox="1"/>
            <p:nvPr/>
          </p:nvSpPr>
          <p:spPr>
            <a:xfrm>
              <a:off x="5588325" y="3168654"/>
              <a:ext cx="697627"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61.25</a:t>
              </a:r>
              <a:endParaRPr lang="zh-CN" altLang="en-US" sz="1600" b="1" baseline="-25000">
                <a:solidFill>
                  <a:srgbClr val="005072"/>
                </a:solidFill>
                <a:latin typeface="Arial" pitchFamily="34" charset="0"/>
                <a:cs typeface="Arial" pitchFamily="34" charset="0"/>
              </a:endParaRPr>
            </a:p>
          </p:txBody>
        </p:sp>
        <p:sp>
          <p:nvSpPr>
            <p:cNvPr id="103" name="TextBox 74"/>
            <p:cNvSpPr txBox="1"/>
            <p:nvPr/>
          </p:nvSpPr>
          <p:spPr>
            <a:xfrm>
              <a:off x="5588325" y="3454406"/>
              <a:ext cx="697627"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57.25</a:t>
              </a:r>
              <a:endParaRPr lang="zh-CN" altLang="en-US" sz="1600" b="1" baseline="-25000">
                <a:solidFill>
                  <a:srgbClr val="005072"/>
                </a:solidFill>
                <a:latin typeface="Arial" pitchFamily="34" charset="0"/>
                <a:cs typeface="Arial" pitchFamily="34" charset="0"/>
              </a:endParaRPr>
            </a:p>
          </p:txBody>
        </p:sp>
        <p:sp>
          <p:nvSpPr>
            <p:cNvPr id="104" name="TextBox 75"/>
            <p:cNvSpPr txBox="1"/>
            <p:nvPr/>
          </p:nvSpPr>
          <p:spPr>
            <a:xfrm>
              <a:off x="5588325" y="3735396"/>
              <a:ext cx="697627"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61.25</a:t>
              </a:r>
              <a:endParaRPr lang="zh-CN" altLang="en-US" sz="1600" b="1" baseline="-25000">
                <a:solidFill>
                  <a:srgbClr val="005072"/>
                </a:solidFill>
                <a:latin typeface="Arial" pitchFamily="34" charset="0"/>
                <a:cs typeface="Arial" pitchFamily="34" charset="0"/>
              </a:endParaRPr>
            </a:p>
          </p:txBody>
        </p:sp>
        <p:sp>
          <p:nvSpPr>
            <p:cNvPr id="105" name="TextBox 76"/>
            <p:cNvSpPr txBox="1"/>
            <p:nvPr/>
          </p:nvSpPr>
          <p:spPr>
            <a:xfrm>
              <a:off x="5588325" y="4033848"/>
              <a:ext cx="697627"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66.25</a:t>
              </a:r>
              <a:endParaRPr lang="zh-CN" altLang="en-US" sz="1600" b="1" baseline="-25000">
                <a:solidFill>
                  <a:srgbClr val="005072"/>
                </a:solidFill>
                <a:latin typeface="Arial" pitchFamily="34" charset="0"/>
                <a:cs typeface="Arial" pitchFamily="34" charset="0"/>
              </a:endParaRPr>
            </a:p>
          </p:txBody>
        </p:sp>
        <p:sp>
          <p:nvSpPr>
            <p:cNvPr id="106" name="TextBox 77"/>
            <p:cNvSpPr txBox="1"/>
            <p:nvPr/>
          </p:nvSpPr>
          <p:spPr>
            <a:xfrm>
              <a:off x="5588325" y="4319600"/>
              <a:ext cx="697627"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31.25</a:t>
              </a:r>
              <a:endParaRPr lang="zh-CN" altLang="en-US" sz="1600" b="1" baseline="-25000">
                <a:solidFill>
                  <a:srgbClr val="005072"/>
                </a:solidFill>
                <a:latin typeface="Arial" pitchFamily="34" charset="0"/>
                <a:cs typeface="Arial" pitchFamily="34" charset="0"/>
              </a:endParaRPr>
            </a:p>
          </p:txBody>
        </p:sp>
        <p:sp>
          <p:nvSpPr>
            <p:cNvPr id="107" name="TextBox 78"/>
            <p:cNvSpPr txBox="1"/>
            <p:nvPr/>
          </p:nvSpPr>
          <p:spPr>
            <a:xfrm>
              <a:off x="5651508" y="4610114"/>
              <a:ext cx="583814" cy="253916"/>
            </a:xfrm>
            <a:prstGeom prst="rect">
              <a:avLst/>
            </a:prstGeom>
            <a:noFill/>
          </p:spPr>
          <p:txBody>
            <a:bodyPr wrap="none" rtlCol="0" anchor="ctr">
              <a:spAutoFit/>
            </a:bodyPr>
            <a:lstStyle/>
            <a:p>
              <a:r>
                <a:rPr lang="en-US" altLang="zh-CN" sz="1600" b="1" smtClean="0">
                  <a:solidFill>
                    <a:srgbClr val="005072"/>
                  </a:solidFill>
                  <a:latin typeface="Arial" pitchFamily="34" charset="0"/>
                  <a:cs typeface="Arial" pitchFamily="34" charset="0"/>
                </a:rPr>
                <a:t>83.5</a:t>
              </a:r>
              <a:endParaRPr lang="zh-CN" altLang="en-US" sz="1600" b="1" baseline="-25000">
                <a:solidFill>
                  <a:srgbClr val="005072"/>
                </a:solidFill>
                <a:latin typeface="Arial" pitchFamily="34" charset="0"/>
                <a:cs typeface="Arial" pitchFamily="34" charset="0"/>
              </a:endParaRPr>
            </a:p>
          </p:txBody>
        </p:sp>
      </p:grpSp>
    </p:spTree>
    <p:extLst>
      <p:ext uri="{BB962C8B-B14F-4D97-AF65-F5344CB8AC3E}">
        <p14:creationId xmlns:p14="http://schemas.microsoft.com/office/powerpoint/2010/main" val="2673760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z="4000" dirty="0" smtClean="0"/>
              <a:t>虚拟轮转法</a:t>
            </a:r>
            <a:r>
              <a:rPr lang="en-US" altLang="zh-CN" sz="4000" dirty="0" smtClean="0"/>
              <a:t>(Virtual RR)</a:t>
            </a:r>
            <a:endParaRPr lang="zh-CN" altLang="en-US" sz="4000" dirty="0" smtClean="0"/>
          </a:p>
        </p:txBody>
      </p:sp>
      <p:grpSp>
        <p:nvGrpSpPr>
          <p:cNvPr id="3" name="组合 4"/>
          <p:cNvGrpSpPr>
            <a:grpSpLocks/>
          </p:cNvGrpSpPr>
          <p:nvPr/>
        </p:nvGrpSpPr>
        <p:grpSpPr bwMode="auto">
          <a:xfrm>
            <a:off x="3059832" y="1539577"/>
            <a:ext cx="4464496" cy="5057775"/>
            <a:chOff x="2000232" y="1014780"/>
            <a:chExt cx="4948238" cy="5414616"/>
          </a:xfrm>
        </p:grpSpPr>
        <p:pic>
          <p:nvPicPr>
            <p:cNvPr id="25604" name="Content Placeholder 3" descr="Fig09_07.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670" y="1014780"/>
              <a:ext cx="4876800" cy="541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000232" y="6072232"/>
              <a:ext cx="4929188" cy="3571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C00000"/>
                  </a:solidFill>
                  <a:latin typeface="华文楷体" pitchFamily="2" charset="-122"/>
                  <a:ea typeface="华文楷体" pitchFamily="2" charset="-122"/>
                </a:rPr>
                <a:t>虚拟轮转调度的队列图</a:t>
              </a:r>
            </a:p>
          </p:txBody>
        </p:sp>
      </p:grpSp>
      <p:sp>
        <p:nvSpPr>
          <p:cNvPr id="2" name="云形 1"/>
          <p:cNvSpPr/>
          <p:nvPr/>
        </p:nvSpPr>
        <p:spPr>
          <a:xfrm>
            <a:off x="907145" y="2420888"/>
            <a:ext cx="2224695" cy="2088232"/>
          </a:xfrm>
          <a:prstGeom prst="cloud">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SzPct val="80000"/>
              <a:defRPr/>
            </a:pPr>
            <a:r>
              <a:rPr lang="zh-CN" altLang="en-US" sz="2000" dirty="0">
                <a:solidFill>
                  <a:srgbClr val="C00000"/>
                </a:solidFill>
                <a:latin typeface="华文行楷" pitchFamily="2" charset="-122"/>
                <a:ea typeface="华文行楷" pitchFamily="2" charset="-122"/>
              </a:rPr>
              <a:t>对计算密集型进程如何分配时间片？ </a:t>
            </a:r>
          </a:p>
        </p:txBody>
      </p:sp>
      <p:sp>
        <p:nvSpPr>
          <p:cNvPr id="7" name="矩形 6"/>
          <p:cNvSpPr/>
          <p:nvPr/>
        </p:nvSpPr>
        <p:spPr>
          <a:xfrm>
            <a:off x="6757767" y="5949280"/>
            <a:ext cx="2304256" cy="19937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rgbClr val="C00000"/>
                </a:solidFill>
                <a:latin typeface="Calibri" panose="020F0502020204030204" pitchFamily="34" charset="0"/>
              </a:rPr>
              <a:t>Halder,S</a:t>
            </a:r>
            <a:r>
              <a:rPr lang="en-US" altLang="zh-CN" sz="1600" dirty="0" smtClean="0">
                <a:solidFill>
                  <a:srgbClr val="C00000"/>
                </a:solidFill>
                <a:latin typeface="Calibri" panose="020F0502020204030204" pitchFamily="34" charset="0"/>
              </a:rPr>
              <a:t>. etc.,1991</a:t>
            </a:r>
            <a:endParaRPr lang="zh-CN" altLang="en-US" sz="1600" dirty="0">
              <a:solidFill>
                <a:srgbClr val="C00000"/>
              </a:solidFill>
              <a:latin typeface="Calibri" panose="020F0502020204030204" pitchFamily="34" charset="0"/>
            </a:endParaRPr>
          </a:p>
        </p:txBody>
      </p:sp>
      <p:cxnSp>
        <p:nvCxnSpPr>
          <p:cNvPr id="5" name="直接箭头连接符 4"/>
          <p:cNvCxnSpPr/>
          <p:nvPr/>
        </p:nvCxnSpPr>
        <p:spPr>
          <a:xfrm flipH="1">
            <a:off x="5396316" y="3429000"/>
            <a:ext cx="2056004"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69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zh-CN" altLang="en-US" dirty="0"/>
              <a:t>处理器</a:t>
            </a:r>
            <a:r>
              <a:rPr lang="zh-CN" altLang="en-US" dirty="0" smtClean="0"/>
              <a:t>调度</a:t>
            </a:r>
          </a:p>
        </p:txBody>
      </p:sp>
      <p:sp>
        <p:nvSpPr>
          <p:cNvPr id="7171" name="Rectangle 3"/>
          <p:cNvSpPr>
            <a:spLocks noGrp="1" noChangeArrowheads="1"/>
          </p:cNvSpPr>
          <p:nvPr>
            <p:ph idx="1"/>
          </p:nvPr>
        </p:nvSpPr>
        <p:spPr>
          <a:xfrm>
            <a:off x="683568" y="1508787"/>
            <a:ext cx="7571184" cy="4872541"/>
          </a:xfrm>
        </p:spPr>
        <p:txBody>
          <a:bodyPr>
            <a:normAutofit fontScale="92500" lnSpcReduction="10000"/>
          </a:bodyPr>
          <a:lstStyle/>
          <a:p>
            <a:pPr marL="0" indent="0">
              <a:buNone/>
            </a:pPr>
            <a:r>
              <a:rPr lang="zh-CN" altLang="en-US" sz="2400" b="1" dirty="0" smtClean="0"/>
              <a:t>处理器调度</a:t>
            </a:r>
          </a:p>
          <a:p>
            <a:pPr marL="0" indent="0">
              <a:buNone/>
            </a:pPr>
            <a:r>
              <a:rPr lang="zh-CN" altLang="en-US" sz="2400" b="1" dirty="0"/>
              <a:t> </a:t>
            </a:r>
            <a:r>
              <a:rPr lang="zh-CN" altLang="en-US" sz="2400" b="1" dirty="0" smtClean="0"/>
              <a:t>   </a:t>
            </a:r>
            <a:r>
              <a:rPr lang="en-US" altLang="zh-CN" sz="2400" b="1" dirty="0" smtClean="0"/>
              <a:t>—— </a:t>
            </a:r>
            <a:r>
              <a:rPr lang="zh-CN" altLang="en-US" sz="2400" b="1" dirty="0" smtClean="0"/>
              <a:t>其任务是控制</a:t>
            </a:r>
            <a:r>
              <a:rPr lang="zh-CN" altLang="en-US" sz="2400" b="1" dirty="0"/>
              <a:t>、</a:t>
            </a:r>
            <a:r>
              <a:rPr lang="zh-CN" altLang="en-US" sz="2400" b="1" dirty="0" smtClean="0"/>
              <a:t>协调进程</a:t>
            </a:r>
            <a:r>
              <a:rPr lang="zh-CN" altLang="en-US" sz="2400" dirty="0"/>
              <a:t>对处理器的</a:t>
            </a:r>
            <a:r>
              <a:rPr lang="zh-CN" altLang="en-US" sz="2400" b="1" dirty="0" smtClean="0"/>
              <a:t>竞争</a:t>
            </a:r>
            <a:endParaRPr lang="en-US" altLang="zh-CN" sz="2400" b="1" dirty="0" smtClean="0"/>
          </a:p>
          <a:p>
            <a:pPr marL="0" indent="0">
              <a:lnSpc>
                <a:spcPct val="110000"/>
              </a:lnSpc>
              <a:buNone/>
            </a:pPr>
            <a:r>
              <a:rPr lang="en-US" altLang="zh-CN" sz="2400" b="1" dirty="0" smtClean="0"/>
              <a:t>    </a:t>
            </a:r>
            <a:r>
              <a:rPr lang="zh-CN" altLang="en-US" sz="2400" b="1" dirty="0" smtClean="0"/>
              <a:t>即按一定的调度算法从就绪队列中选择一个进程，</a:t>
            </a:r>
            <a:r>
              <a:rPr lang="zh-CN" altLang="en-US" sz="2400" dirty="0"/>
              <a:t>把处理器的</a:t>
            </a:r>
            <a:r>
              <a:rPr lang="zh-CN" altLang="en-US" sz="2400" b="1" dirty="0" smtClean="0"/>
              <a:t>使用权交给被选中的进程</a:t>
            </a:r>
            <a:endParaRPr lang="en-US" altLang="zh-CN" sz="2400" b="1" dirty="0" smtClean="0"/>
          </a:p>
          <a:p>
            <a:pPr marL="0" indent="0">
              <a:buNone/>
            </a:pPr>
            <a:r>
              <a:rPr lang="zh-CN" altLang="en-US" sz="2400" b="1" dirty="0" smtClean="0"/>
              <a:t>    如果</a:t>
            </a:r>
            <a:r>
              <a:rPr lang="zh-CN" altLang="en-US" sz="2400" b="1" dirty="0"/>
              <a:t>没有就绪进程，系统会安排一个</a:t>
            </a:r>
            <a:r>
              <a:rPr lang="zh-CN" altLang="en-US" sz="2400" b="1" dirty="0">
                <a:solidFill>
                  <a:srgbClr val="C00000"/>
                </a:solidFill>
                <a:ea typeface="华文楷体" panose="02010600040101010101" pitchFamily="2" charset="-122"/>
              </a:rPr>
              <a:t>系统空闲进程或</a:t>
            </a:r>
            <a:r>
              <a:rPr lang="en-US" altLang="zh-CN" sz="2400" b="1" dirty="0">
                <a:solidFill>
                  <a:srgbClr val="C00000"/>
                </a:solidFill>
                <a:ea typeface="华文楷体" panose="02010600040101010101" pitchFamily="2" charset="-122"/>
              </a:rPr>
              <a:t>idle</a:t>
            </a:r>
            <a:r>
              <a:rPr lang="zh-CN" altLang="en-US" sz="2400" b="1" dirty="0" smtClean="0">
                <a:solidFill>
                  <a:srgbClr val="C00000"/>
                </a:solidFill>
                <a:ea typeface="华文楷体" panose="02010600040101010101" pitchFamily="2" charset="-122"/>
              </a:rPr>
              <a:t>进程</a:t>
            </a:r>
            <a:endParaRPr lang="en-US" altLang="zh-CN" sz="2400" b="1" dirty="0" smtClean="0">
              <a:solidFill>
                <a:srgbClr val="C00000"/>
              </a:solidFill>
              <a:ea typeface="华文楷体" panose="02010600040101010101" pitchFamily="2" charset="-122"/>
            </a:endParaRPr>
          </a:p>
          <a:p>
            <a:pPr marL="0" indent="0">
              <a:buNone/>
            </a:pPr>
            <a:endParaRPr lang="en-US" altLang="zh-CN" sz="2400" b="1" dirty="0">
              <a:solidFill>
                <a:srgbClr val="C00000"/>
              </a:solidFill>
              <a:ea typeface="华文楷体" panose="02010600040101010101" pitchFamily="2" charset="-122"/>
            </a:endParaRPr>
          </a:p>
          <a:p>
            <a:pPr marL="0" indent="0">
              <a:buNone/>
            </a:pPr>
            <a:r>
              <a:rPr lang="zh-CN" altLang="en-US" sz="2400" b="1" dirty="0" smtClean="0">
                <a:solidFill>
                  <a:srgbClr val="C00000"/>
                </a:solidFill>
                <a:ea typeface="华文楷体" panose="02010600040101010101" pitchFamily="2" charset="-122"/>
              </a:rPr>
              <a:t>调度程序：</a:t>
            </a:r>
            <a:r>
              <a:rPr lang="zh-CN" altLang="en-US" sz="2400" b="1" dirty="0"/>
              <a:t>挑选就绪进程的内核函数</a:t>
            </a:r>
            <a:endParaRPr lang="en-US" altLang="zh-CN" sz="2400" b="1" dirty="0"/>
          </a:p>
          <a:p>
            <a:pPr>
              <a:lnSpc>
                <a:spcPct val="110000"/>
              </a:lnSpc>
              <a:spcBef>
                <a:spcPts val="1200"/>
              </a:spcBef>
            </a:pPr>
            <a:r>
              <a:rPr lang="zh-CN" altLang="en-US" sz="2400" b="1" dirty="0" smtClean="0"/>
              <a:t>系统场景</a:t>
            </a:r>
            <a:endParaRPr lang="en-US" altLang="zh-CN" sz="2400" b="1" dirty="0" smtClean="0"/>
          </a:p>
          <a:p>
            <a:pPr marL="589788" lvl="1" indent="-342900"/>
            <a:r>
              <a:rPr lang="en-US" altLang="zh-CN" sz="2400" b="1" dirty="0" smtClean="0"/>
              <a:t>N</a:t>
            </a:r>
            <a:r>
              <a:rPr lang="zh-CN" altLang="en-US" sz="2400" b="1" dirty="0" smtClean="0"/>
              <a:t>个进程就绪、等待</a:t>
            </a:r>
            <a:r>
              <a:rPr lang="zh-CN" altLang="en-US" sz="2400" dirty="0"/>
              <a:t>上处理器运行</a:t>
            </a:r>
            <a:endParaRPr lang="en-US" altLang="zh-CN" sz="2400" b="1" dirty="0" smtClean="0"/>
          </a:p>
          <a:p>
            <a:pPr marL="589788" lvl="1" indent="-342900"/>
            <a:r>
              <a:rPr lang="en-US" altLang="zh-CN" sz="2400" b="1" dirty="0" smtClean="0"/>
              <a:t>M</a:t>
            </a:r>
            <a:r>
              <a:rPr lang="zh-CN" altLang="en-US" sz="2400" dirty="0" smtClean="0"/>
              <a:t>个</a:t>
            </a:r>
            <a:r>
              <a:rPr lang="en-US" altLang="zh-CN" sz="2400" dirty="0" smtClean="0"/>
              <a:t>CPU</a:t>
            </a:r>
            <a:r>
              <a:rPr lang="zh-CN" altLang="en-US" sz="2400" dirty="0" smtClean="0"/>
              <a:t>，</a:t>
            </a:r>
            <a:r>
              <a:rPr lang="en-US" altLang="zh-CN" sz="2400" b="1" dirty="0" smtClean="0"/>
              <a:t>M </a:t>
            </a:r>
            <a:r>
              <a:rPr lang="en-US" altLang="zh-CN" sz="2400" b="1" dirty="0" smtClean="0">
                <a:latin typeface="Calibri"/>
              </a:rPr>
              <a:t>≥ 1</a:t>
            </a:r>
          </a:p>
          <a:p>
            <a:pPr marL="589788" lvl="1" indent="-342900"/>
            <a:r>
              <a:rPr lang="zh-CN" altLang="en-US" sz="2400" b="1" dirty="0" smtClean="0">
                <a:latin typeface="Calibri"/>
              </a:rPr>
              <a:t>需要决策：给哪一个进程分配哪一个</a:t>
            </a:r>
            <a:r>
              <a:rPr lang="en-US" altLang="zh-CN" sz="2400" dirty="0" smtClean="0"/>
              <a:t>CPU</a:t>
            </a:r>
            <a:r>
              <a:rPr lang="zh-CN" altLang="en-US" sz="2400" b="1" dirty="0" smtClean="0">
                <a:latin typeface="Calibri"/>
              </a:rPr>
              <a:t>？</a:t>
            </a:r>
            <a:endParaRPr lang="zh-CN" altLang="en-US" sz="2400" b="1" dirty="0" smtClean="0"/>
          </a:p>
        </p:txBody>
      </p:sp>
      <p:cxnSp>
        <p:nvCxnSpPr>
          <p:cNvPr id="3" name="直接连接符 2"/>
          <p:cNvCxnSpPr/>
          <p:nvPr/>
        </p:nvCxnSpPr>
        <p:spPr>
          <a:xfrm>
            <a:off x="1692001" y="2672750"/>
            <a:ext cx="2150301"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71320" y="2671603"/>
            <a:ext cx="1728192"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19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wipe(left)">
                                      <p:cBhvr>
                                        <p:cTn id="17" dur="1000"/>
                                        <p:tgtEl>
                                          <p:spTgt spid="7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71">
                                            <p:txEl>
                                              <p:pRg st="5" end="5"/>
                                            </p:txEl>
                                          </p:spTgt>
                                        </p:tgtEl>
                                        <p:attrNameLst>
                                          <p:attrName>style.visibility</p:attrName>
                                        </p:attrNameLst>
                                      </p:cBhvr>
                                      <p:to>
                                        <p:strVal val="visible"/>
                                      </p:to>
                                    </p:set>
                                    <p:animEffect transition="in" filter="wipe(left)">
                                      <p:cBhvr>
                                        <p:cTn id="22" dur="1000"/>
                                        <p:tgtEl>
                                          <p:spTgt spid="71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1000"/>
                                        <p:tgtEl>
                                          <p:spTgt spid="7171">
                                            <p:txEl>
                                              <p:pRg st="6" end="6"/>
                                            </p:txEl>
                                          </p:spTgt>
                                        </p:tgtEl>
                                      </p:cBhvr>
                                    </p:animEffect>
                                    <p:anim calcmode="lin" valueType="num">
                                      <p:cBhvr>
                                        <p:cTn id="28" dur="1000" fill="hold"/>
                                        <p:tgtEl>
                                          <p:spTgt spid="7171">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171">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1000"/>
                                        <p:tgtEl>
                                          <p:spTgt spid="7171">
                                            <p:txEl>
                                              <p:pRg st="7" end="7"/>
                                            </p:txEl>
                                          </p:spTgt>
                                        </p:tgtEl>
                                      </p:cBhvr>
                                    </p:animEffect>
                                    <p:anim calcmode="lin" valueType="num">
                                      <p:cBhvr>
                                        <p:cTn id="33" dur="1000" fill="hold"/>
                                        <p:tgtEl>
                                          <p:spTgt spid="7171">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7171">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171">
                                            <p:txEl>
                                              <p:pRg st="8" end="8"/>
                                            </p:txEl>
                                          </p:spTgt>
                                        </p:tgtEl>
                                        <p:attrNameLst>
                                          <p:attrName>style.visibility</p:attrName>
                                        </p:attrNameLst>
                                      </p:cBhvr>
                                      <p:to>
                                        <p:strVal val="visible"/>
                                      </p:to>
                                    </p:set>
                                    <p:animEffect transition="in" filter="fade">
                                      <p:cBhvr>
                                        <p:cTn id="37" dur="1000"/>
                                        <p:tgtEl>
                                          <p:spTgt spid="7171">
                                            <p:txEl>
                                              <p:pRg st="8" end="8"/>
                                            </p:txEl>
                                          </p:spTgt>
                                        </p:tgtEl>
                                      </p:cBhvr>
                                    </p:animEffect>
                                    <p:anim calcmode="lin" valueType="num">
                                      <p:cBhvr>
                                        <p:cTn id="38" dur="1000" fill="hold"/>
                                        <p:tgtEl>
                                          <p:spTgt spid="7171">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7171">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171">
                                            <p:txEl>
                                              <p:pRg st="9" end="9"/>
                                            </p:txEl>
                                          </p:spTgt>
                                        </p:tgtEl>
                                        <p:attrNameLst>
                                          <p:attrName>style.visibility</p:attrName>
                                        </p:attrNameLst>
                                      </p:cBhvr>
                                      <p:to>
                                        <p:strVal val="visible"/>
                                      </p:to>
                                    </p:set>
                                    <p:animEffect transition="in" filter="fade">
                                      <p:cBhvr>
                                        <p:cTn id="42" dur="1000"/>
                                        <p:tgtEl>
                                          <p:spTgt spid="7171">
                                            <p:txEl>
                                              <p:pRg st="9" end="9"/>
                                            </p:txEl>
                                          </p:spTgt>
                                        </p:tgtEl>
                                      </p:cBhvr>
                                    </p:animEffect>
                                    <p:anim calcmode="lin" valueType="num">
                                      <p:cBhvr>
                                        <p:cTn id="43" dur="1000" fill="hold"/>
                                        <p:tgtEl>
                                          <p:spTgt spid="7171">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717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7171">
                                            <p:txEl>
                                              <p:pRg st="9" end="9"/>
                                            </p:txEl>
                                          </p:spTgt>
                                        </p:tgtEl>
                                        <p:attrNameLst>
                                          <p:attrName>style.color</p:attrName>
                                        </p:attrNameLst>
                                      </p:cBhvr>
                                      <p:to>
                                        <a:srgbClr val="C00000"/>
                                      </p:to>
                                    </p:animClr>
                                    <p:animClr clrSpc="rgb" dir="cw">
                                      <p:cBhvr>
                                        <p:cTn id="49" dur="500" fill="hold"/>
                                        <p:tgtEl>
                                          <p:spTgt spid="7171">
                                            <p:txEl>
                                              <p:pRg st="9" end="9"/>
                                            </p:txEl>
                                          </p:spTgt>
                                        </p:tgtEl>
                                        <p:attrNameLst>
                                          <p:attrName>fillcolor</p:attrName>
                                        </p:attrNameLst>
                                      </p:cBhvr>
                                      <p:to>
                                        <a:srgbClr val="C00000"/>
                                      </p:to>
                                    </p:animClr>
                                    <p:set>
                                      <p:cBhvr>
                                        <p:cTn id="50" dur="500" fill="hold"/>
                                        <p:tgtEl>
                                          <p:spTgt spid="7171">
                                            <p:txEl>
                                              <p:pRg st="9" end="9"/>
                                            </p:txEl>
                                          </p:spTgt>
                                        </p:tgtEl>
                                        <p:attrNameLst>
                                          <p:attrName>fill.type</p:attrName>
                                        </p:attrNameLst>
                                      </p:cBhvr>
                                      <p:to>
                                        <p:strVal val="solid"/>
                                      </p:to>
                                    </p:set>
                                    <p:set>
                                      <p:cBhvr>
                                        <p:cTn id="51" dur="500" fill="hold"/>
                                        <p:tgtEl>
                                          <p:spTgt spid="7171">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defRPr/>
            </a:pPr>
            <a:r>
              <a:rPr lang="zh-CN" altLang="en-US" dirty="0"/>
              <a:t>例子</a:t>
            </a:r>
            <a:r>
              <a:rPr lang="en-US" altLang="zh-CN" dirty="0"/>
              <a:t>(1/4)</a:t>
            </a:r>
            <a:endParaRPr lang="zh-CN" altLang="en-US" dirty="0"/>
          </a:p>
        </p:txBody>
      </p:sp>
      <p:sp>
        <p:nvSpPr>
          <p:cNvPr id="27651" name="Rectangle 3"/>
          <p:cNvSpPr>
            <a:spLocks noGrp="1" noChangeArrowheads="1"/>
          </p:cNvSpPr>
          <p:nvPr>
            <p:ph type="body" idx="1"/>
          </p:nvPr>
        </p:nvSpPr>
        <p:spPr>
          <a:xfrm>
            <a:off x="539552" y="1556792"/>
            <a:ext cx="7239000" cy="4846638"/>
          </a:xfrm>
        </p:spPr>
        <p:txBody>
          <a:bodyPr>
            <a:normAutofit/>
          </a:bodyPr>
          <a:lstStyle/>
          <a:p>
            <a:pPr eaLnBrk="1" hangingPunct="1">
              <a:buFont typeface="Wingdings 2" pitchFamily="18" charset="2"/>
              <a:buNone/>
            </a:pPr>
            <a:r>
              <a:rPr lang="en-US" altLang="zh-CN" sz="2400" b="0" dirty="0" smtClean="0">
                <a:latin typeface="微软雅黑" pitchFamily="34" charset="-122"/>
                <a:ea typeface="微软雅黑" pitchFamily="34" charset="-122"/>
              </a:rPr>
              <a:t>Process A</a:t>
            </a:r>
          </a:p>
          <a:p>
            <a:pPr eaLnBrk="1" hangingPunct="1">
              <a:buFont typeface="Wingdings 2" pitchFamily="18" charset="2"/>
              <a:buNone/>
            </a:pP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需要</a:t>
            </a:r>
            <a:r>
              <a:rPr lang="en-US" altLang="zh-CN" sz="2400" b="0" dirty="0" smtClean="0">
                <a:latin typeface="微软雅黑" pitchFamily="34" charset="-122"/>
                <a:ea typeface="微软雅黑" pitchFamily="34" charset="-122"/>
              </a:rPr>
              <a:t>1000 </a:t>
            </a:r>
            <a:r>
              <a:rPr lang="en-US" altLang="zh-CN" sz="2400" b="0" dirty="0" err="1" smtClean="0">
                <a:latin typeface="微软雅黑" pitchFamily="34" charset="-122"/>
                <a:ea typeface="微软雅黑" pitchFamily="34" charset="-122"/>
              </a:rPr>
              <a:t>ms</a:t>
            </a: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进行计算</a:t>
            </a:r>
            <a:endParaRPr lang="en-US" altLang="zh-CN" sz="2400" b="0" dirty="0" smtClean="0">
              <a:latin typeface="微软雅黑" pitchFamily="34" charset="-122"/>
              <a:ea typeface="微软雅黑" pitchFamily="34" charset="-122"/>
            </a:endParaRPr>
          </a:p>
          <a:p>
            <a:pPr>
              <a:buNone/>
            </a:pPr>
            <a:r>
              <a:rPr lang="en-US" altLang="zh-CN" sz="2400" b="0" dirty="0">
                <a:latin typeface="微软雅黑" pitchFamily="34" charset="-122"/>
                <a:ea typeface="微软雅黑" pitchFamily="34" charset="-122"/>
              </a:rPr>
              <a:t>Process</a:t>
            </a:r>
            <a:r>
              <a:rPr lang="en-US" altLang="zh-CN" sz="2400" b="0" dirty="0" smtClean="0">
                <a:latin typeface="微软雅黑" pitchFamily="34" charset="-122"/>
                <a:ea typeface="微软雅黑" pitchFamily="34" charset="-122"/>
              </a:rPr>
              <a:t> B</a:t>
            </a:r>
          </a:p>
          <a:p>
            <a:pPr eaLnBrk="1" hangingPunct="1">
              <a:buFont typeface="Wingdings 2" pitchFamily="18" charset="2"/>
              <a:buNone/>
            </a:pP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需要</a:t>
            </a:r>
            <a:r>
              <a:rPr lang="en-US" altLang="zh-CN" sz="2400" b="0" dirty="0" smtClean="0">
                <a:latin typeface="微软雅黑" pitchFamily="34" charset="-122"/>
                <a:ea typeface="微软雅黑" pitchFamily="34" charset="-122"/>
              </a:rPr>
              <a:t>1000 </a:t>
            </a:r>
            <a:r>
              <a:rPr lang="en-US" altLang="zh-CN" sz="2400" b="0" dirty="0" err="1" smtClean="0">
                <a:latin typeface="微软雅黑" pitchFamily="34" charset="-122"/>
                <a:ea typeface="微软雅黑" pitchFamily="34" charset="-122"/>
              </a:rPr>
              <a:t>ms</a:t>
            </a: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进行计算</a:t>
            </a:r>
            <a:endParaRPr lang="en-US" altLang="zh-CN" sz="2400" b="0" dirty="0" smtClean="0">
              <a:latin typeface="微软雅黑" pitchFamily="34" charset="-122"/>
              <a:ea typeface="微软雅黑" pitchFamily="34" charset="-122"/>
            </a:endParaRPr>
          </a:p>
          <a:p>
            <a:pPr>
              <a:buNone/>
            </a:pPr>
            <a:r>
              <a:rPr lang="en-US" altLang="zh-CN" sz="2400" b="0" dirty="0">
                <a:latin typeface="微软雅黑" pitchFamily="34" charset="-122"/>
                <a:ea typeface="微软雅黑" pitchFamily="34" charset="-122"/>
              </a:rPr>
              <a:t>Process</a:t>
            </a:r>
            <a:r>
              <a:rPr lang="en-US" altLang="zh-CN" sz="2400" b="0" dirty="0" smtClean="0">
                <a:latin typeface="微软雅黑" pitchFamily="34" charset="-122"/>
                <a:ea typeface="微软雅黑" pitchFamily="34" charset="-122"/>
              </a:rPr>
              <a:t> C</a:t>
            </a:r>
          </a:p>
          <a:p>
            <a:pPr eaLnBrk="1" hangingPunct="1">
              <a:buFont typeface="Wingdings 2" pitchFamily="18" charset="2"/>
              <a:buNone/>
            </a:pPr>
            <a:r>
              <a:rPr lang="en-US" altLang="zh-CN" sz="2400" b="0" dirty="0" smtClean="0">
                <a:latin typeface="微软雅黑" pitchFamily="34" charset="-122"/>
                <a:ea typeface="微软雅黑" pitchFamily="34" charset="-122"/>
              </a:rPr>
              <a:t>      while(1) {</a:t>
            </a:r>
          </a:p>
          <a:p>
            <a:pPr eaLnBrk="1" hangingPunct="1">
              <a:buFont typeface="Wingdings 2" pitchFamily="18" charset="2"/>
              <a:buNone/>
            </a:pP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使用处理器</a:t>
            </a:r>
            <a:r>
              <a:rPr lang="en-US" altLang="zh-CN" sz="2400" b="0" dirty="0" smtClean="0">
                <a:latin typeface="微软雅黑" pitchFamily="34" charset="-122"/>
                <a:ea typeface="微软雅黑" pitchFamily="34" charset="-122"/>
              </a:rPr>
              <a:t> 1 </a:t>
            </a:r>
            <a:r>
              <a:rPr lang="en-US" altLang="zh-CN" sz="2400" b="0" dirty="0" err="1" smtClean="0">
                <a:latin typeface="微软雅黑" pitchFamily="34" charset="-122"/>
                <a:ea typeface="微软雅黑" pitchFamily="34" charset="-122"/>
              </a:rPr>
              <a:t>ms</a:t>
            </a:r>
            <a:endParaRPr lang="en-US" altLang="zh-CN" sz="2400" b="0" dirty="0" smtClean="0">
              <a:latin typeface="微软雅黑" pitchFamily="34" charset="-122"/>
              <a:ea typeface="微软雅黑" pitchFamily="34" charset="-122"/>
            </a:endParaRPr>
          </a:p>
          <a:p>
            <a:pPr eaLnBrk="1" hangingPunct="1">
              <a:buFont typeface="Wingdings 2" pitchFamily="18" charset="2"/>
              <a:buNone/>
            </a:pP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使用</a:t>
            </a:r>
            <a:r>
              <a:rPr lang="en-US" altLang="zh-CN" sz="2400" b="0" dirty="0" smtClean="0">
                <a:latin typeface="微软雅黑" pitchFamily="34" charset="-122"/>
                <a:ea typeface="微软雅黑" pitchFamily="34" charset="-122"/>
              </a:rPr>
              <a:t>I/O 10 </a:t>
            </a:r>
            <a:r>
              <a:rPr lang="en-US" altLang="zh-CN" sz="2400" b="0" dirty="0" err="1" smtClean="0">
                <a:latin typeface="微软雅黑" pitchFamily="34" charset="-122"/>
                <a:ea typeface="微软雅黑" pitchFamily="34" charset="-122"/>
              </a:rPr>
              <a:t>ms</a:t>
            </a:r>
            <a:endParaRPr lang="en-US" altLang="zh-CN" sz="2400" b="0" dirty="0" smtClean="0">
              <a:latin typeface="微软雅黑" pitchFamily="34" charset="-122"/>
              <a:ea typeface="微软雅黑" pitchFamily="34" charset="-122"/>
            </a:endParaRPr>
          </a:p>
          <a:p>
            <a:pPr eaLnBrk="1" hangingPunct="1">
              <a:buFont typeface="Wingdings 2" pitchFamily="18" charset="2"/>
              <a:buNone/>
            </a:pPr>
            <a:r>
              <a:rPr lang="en-US" altLang="zh-CN" sz="2400" b="0" dirty="0" smtClean="0">
                <a:latin typeface="微软雅黑" pitchFamily="34" charset="-122"/>
                <a:ea typeface="微软雅黑" pitchFamily="34" charset="-122"/>
              </a:rPr>
              <a:t>      }</a:t>
            </a:r>
          </a:p>
        </p:txBody>
      </p:sp>
      <p:sp>
        <p:nvSpPr>
          <p:cNvPr id="2" name="云形标注 1"/>
          <p:cNvSpPr/>
          <p:nvPr/>
        </p:nvSpPr>
        <p:spPr>
          <a:xfrm>
            <a:off x="5076056" y="2924944"/>
            <a:ext cx="4464496" cy="3096344"/>
          </a:xfrm>
          <a:prstGeom prst="cloudCallout">
            <a:avLst>
              <a:gd name="adj1" fmla="val -68088"/>
              <a:gd name="adj2" fmla="val -32615"/>
            </a:avLst>
          </a:prstGeom>
          <a:solidFill>
            <a:schemeClr val="bg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altLang="zh-CN" b="1" dirty="0">
                <a:solidFill>
                  <a:srgbClr val="C00000"/>
                </a:solidFill>
                <a:latin typeface="Calibri" pitchFamily="34" charset="0"/>
                <a:ea typeface="华文楷体" pitchFamily="2" charset="-122"/>
                <a:cs typeface="Calibri" pitchFamily="34" charset="0"/>
              </a:rPr>
              <a:t> C </a:t>
            </a:r>
            <a:r>
              <a:rPr lang="zh-CN" altLang="en-US" b="1" dirty="0">
                <a:solidFill>
                  <a:srgbClr val="C00000"/>
                </a:solidFill>
                <a:latin typeface="Calibri" pitchFamily="34" charset="0"/>
                <a:ea typeface="华文楷体" pitchFamily="2" charset="-122"/>
                <a:cs typeface="Calibri" pitchFamily="34" charset="0"/>
              </a:rPr>
              <a:t>可以使用磁盘的</a:t>
            </a:r>
            <a:r>
              <a:rPr lang="en-US" altLang="zh-CN" b="1" dirty="0">
                <a:solidFill>
                  <a:srgbClr val="C00000"/>
                </a:solidFill>
                <a:latin typeface="Calibri" pitchFamily="34" charset="0"/>
                <a:ea typeface="华文楷体" pitchFamily="2" charset="-122"/>
                <a:cs typeface="Calibri" pitchFamily="34" charset="0"/>
              </a:rPr>
              <a:t>91%</a:t>
            </a:r>
          </a:p>
          <a:p>
            <a:pPr marL="285750" indent="-285750">
              <a:buFont typeface="Wingdings" pitchFamily="2" charset="2"/>
              <a:buChar char="Ø"/>
            </a:pPr>
            <a:r>
              <a:rPr lang="en-US" altLang="zh-CN" b="1" dirty="0">
                <a:solidFill>
                  <a:srgbClr val="C00000"/>
                </a:solidFill>
                <a:latin typeface="Calibri" pitchFamily="34" charset="0"/>
                <a:ea typeface="华文楷体" pitchFamily="2" charset="-122"/>
                <a:cs typeface="Calibri" pitchFamily="34" charset="0"/>
              </a:rPr>
              <a:t> A </a:t>
            </a:r>
            <a:r>
              <a:rPr lang="zh-CN" altLang="en-US" b="1" dirty="0">
                <a:solidFill>
                  <a:srgbClr val="C00000"/>
                </a:solidFill>
                <a:latin typeface="Calibri" pitchFamily="34" charset="0"/>
                <a:ea typeface="华文楷体" pitchFamily="2" charset="-122"/>
                <a:cs typeface="Calibri" pitchFamily="34" charset="0"/>
              </a:rPr>
              <a:t>或者</a:t>
            </a:r>
            <a:r>
              <a:rPr lang="en-US" altLang="zh-CN" b="1" dirty="0">
                <a:solidFill>
                  <a:srgbClr val="C00000"/>
                </a:solidFill>
                <a:latin typeface="Calibri" pitchFamily="34" charset="0"/>
                <a:ea typeface="华文楷体" pitchFamily="2" charset="-122"/>
                <a:cs typeface="Calibri" pitchFamily="34" charset="0"/>
              </a:rPr>
              <a:t> B </a:t>
            </a:r>
            <a:r>
              <a:rPr lang="zh-CN" altLang="en-US" b="1" dirty="0">
                <a:solidFill>
                  <a:srgbClr val="C00000"/>
                </a:solidFill>
                <a:latin typeface="Calibri" pitchFamily="34" charset="0"/>
                <a:ea typeface="华文楷体" pitchFamily="2" charset="-122"/>
                <a:cs typeface="Calibri" pitchFamily="34" charset="0"/>
              </a:rPr>
              <a:t>每个都能使用处理器的</a:t>
            </a:r>
            <a:r>
              <a:rPr lang="en-US" altLang="zh-CN" b="1" dirty="0">
                <a:solidFill>
                  <a:srgbClr val="C00000"/>
                </a:solidFill>
                <a:latin typeface="Calibri" pitchFamily="34" charset="0"/>
                <a:ea typeface="华文楷体" pitchFamily="2" charset="-122"/>
                <a:cs typeface="Calibri" pitchFamily="34" charset="0"/>
              </a:rPr>
              <a:t>100%</a:t>
            </a:r>
          </a:p>
          <a:p>
            <a:pPr marL="285750" indent="-285750">
              <a:buFont typeface="Wingdings" pitchFamily="2" charset="2"/>
              <a:buChar char="Ø"/>
            </a:pPr>
            <a:r>
              <a:rPr lang="zh-CN" altLang="en-US" b="1" dirty="0">
                <a:solidFill>
                  <a:srgbClr val="C00000"/>
                </a:solidFill>
                <a:latin typeface="Calibri" pitchFamily="34" charset="0"/>
                <a:ea typeface="华文楷体" pitchFamily="2" charset="-122"/>
                <a:cs typeface="Calibri" pitchFamily="34" charset="0"/>
              </a:rPr>
              <a:t> 如果将它们一起运行会发生什么</a:t>
            </a:r>
            <a:r>
              <a:rPr lang="en-US" altLang="zh-CN" b="1" dirty="0">
                <a:solidFill>
                  <a:srgbClr val="C00000"/>
                </a:solidFill>
                <a:latin typeface="Calibri" pitchFamily="34" charset="0"/>
                <a:ea typeface="华文楷体" pitchFamily="2" charset="-122"/>
                <a:cs typeface="Calibri" pitchFamily="34" charset="0"/>
              </a:rPr>
              <a:t>?</a:t>
            </a:r>
          </a:p>
          <a:p>
            <a:pPr marL="285750" indent="-285750">
              <a:buFont typeface="Wingdings" pitchFamily="2" charset="2"/>
              <a:buChar char="Ø"/>
            </a:pPr>
            <a:r>
              <a:rPr lang="zh-CN" altLang="en-US" b="1" dirty="0">
                <a:solidFill>
                  <a:srgbClr val="C00000"/>
                </a:solidFill>
                <a:latin typeface="Calibri" pitchFamily="34" charset="0"/>
                <a:ea typeface="华文楷体" pitchFamily="2" charset="-122"/>
                <a:cs typeface="Calibri" pitchFamily="34" charset="0"/>
              </a:rPr>
              <a:t> </a:t>
            </a:r>
            <a:r>
              <a:rPr lang="zh-CN" altLang="en-US" b="1" dirty="0" smtClean="0">
                <a:solidFill>
                  <a:srgbClr val="C00000"/>
                </a:solidFill>
                <a:latin typeface="Calibri" pitchFamily="34" charset="0"/>
                <a:ea typeface="华文楷体" pitchFamily="2" charset="-122"/>
                <a:cs typeface="Calibri" pitchFamily="34" charset="0"/>
              </a:rPr>
              <a:t>目标</a:t>
            </a:r>
            <a:r>
              <a:rPr lang="en-US" altLang="zh-CN" b="1" dirty="0">
                <a:solidFill>
                  <a:srgbClr val="C00000"/>
                </a:solidFill>
                <a:latin typeface="Calibri" pitchFamily="34" charset="0"/>
                <a:ea typeface="华文楷体" pitchFamily="2" charset="-122"/>
                <a:cs typeface="Calibri" pitchFamily="34" charset="0"/>
              </a:rPr>
              <a:t>: </a:t>
            </a:r>
            <a:r>
              <a:rPr lang="zh-CN" altLang="en-US" b="1" dirty="0">
                <a:solidFill>
                  <a:srgbClr val="C00000"/>
                </a:solidFill>
                <a:latin typeface="Calibri" pitchFamily="34" charset="0"/>
                <a:ea typeface="华文楷体" pitchFamily="2" charset="-122"/>
                <a:cs typeface="Calibri" pitchFamily="34" charset="0"/>
              </a:rPr>
              <a:t>保持处理器和磁盘忙</a:t>
            </a:r>
            <a:endParaRPr lang="en-US" altLang="zh-CN" b="1" dirty="0">
              <a:solidFill>
                <a:srgbClr val="C00000"/>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336826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zh-CN" altLang="en-US" sz="4000" dirty="0" smtClean="0"/>
              <a:t>例子</a:t>
            </a:r>
            <a:r>
              <a:rPr lang="en-US" altLang="zh-CN" sz="4000" dirty="0" smtClean="0"/>
              <a:t>(2/4)</a:t>
            </a:r>
          </a:p>
        </p:txBody>
      </p:sp>
      <p:sp>
        <p:nvSpPr>
          <p:cNvPr id="29699" name="Rectangle 3"/>
          <p:cNvSpPr>
            <a:spLocks noGrp="1" noChangeArrowheads="1"/>
          </p:cNvSpPr>
          <p:nvPr>
            <p:ph type="body" idx="1"/>
          </p:nvPr>
        </p:nvSpPr>
        <p:spPr>
          <a:xfrm>
            <a:off x="539552" y="1508720"/>
            <a:ext cx="7498080" cy="4800600"/>
          </a:xfrm>
        </p:spPr>
        <p:txBody>
          <a:bodyPr>
            <a:normAutofit/>
          </a:bodyPr>
          <a:lstStyle/>
          <a:p>
            <a:r>
              <a:rPr lang="zh-CN" altLang="en-US" sz="2800" dirty="0" smtClean="0"/>
              <a:t>先来先服务</a:t>
            </a:r>
            <a:r>
              <a:rPr lang="en-US" altLang="zh-CN" sz="2800" dirty="0" smtClean="0"/>
              <a:t> </a:t>
            </a:r>
          </a:p>
          <a:p>
            <a:pPr lvl="1"/>
            <a:r>
              <a:rPr lang="zh-CN" altLang="en-US" sz="2400" dirty="0" smtClean="0"/>
              <a:t>如果</a:t>
            </a:r>
            <a:r>
              <a:rPr lang="en-US" altLang="zh-CN" sz="2400" dirty="0" smtClean="0"/>
              <a:t>A</a:t>
            </a:r>
            <a:r>
              <a:rPr lang="zh-CN" altLang="en-US" sz="2400" dirty="0" smtClean="0"/>
              <a:t>或者</a:t>
            </a:r>
            <a:r>
              <a:rPr lang="en-US" altLang="zh-CN" sz="2400" dirty="0" smtClean="0"/>
              <a:t>B</a:t>
            </a:r>
            <a:r>
              <a:rPr lang="zh-CN" altLang="en-US" sz="2400" dirty="0" smtClean="0"/>
              <a:t>在</a:t>
            </a:r>
            <a:r>
              <a:rPr lang="en-US" altLang="zh-CN" sz="2400" dirty="0" smtClean="0"/>
              <a:t>C</a:t>
            </a:r>
            <a:r>
              <a:rPr lang="zh-CN" altLang="en-US" sz="2400" dirty="0" smtClean="0"/>
              <a:t>之前运行，它们将阻止</a:t>
            </a:r>
            <a:r>
              <a:rPr lang="en-US" altLang="zh-CN" sz="2400" dirty="0" smtClean="0"/>
              <a:t>C</a:t>
            </a:r>
            <a:r>
              <a:rPr lang="zh-CN" altLang="en-US" sz="2400" dirty="0" smtClean="0"/>
              <a:t>发出磁盘</a:t>
            </a:r>
            <a:r>
              <a:rPr lang="en-US" altLang="zh-CN" sz="2400" dirty="0" smtClean="0"/>
              <a:t>I/O</a:t>
            </a:r>
            <a:r>
              <a:rPr lang="zh-CN" altLang="en-US" sz="2400" dirty="0" smtClean="0"/>
              <a:t>请求大约</a:t>
            </a:r>
            <a:r>
              <a:rPr lang="en-US" altLang="zh-CN" sz="2400" dirty="0" smtClean="0"/>
              <a:t> </a:t>
            </a:r>
          </a:p>
          <a:p>
            <a:pPr lvl="2"/>
            <a:r>
              <a:rPr lang="zh-CN" altLang="en-US" sz="2000" dirty="0" smtClean="0"/>
              <a:t>多达 </a:t>
            </a:r>
            <a:r>
              <a:rPr lang="en-US" altLang="zh-CN" sz="2000" dirty="0" smtClean="0"/>
              <a:t>2000 </a:t>
            </a:r>
            <a:r>
              <a:rPr lang="en-US" altLang="zh-CN" sz="2000" dirty="0" err="1" smtClean="0"/>
              <a:t>ms</a:t>
            </a:r>
            <a:endParaRPr lang="en-US" altLang="zh-CN" sz="2000" dirty="0" smtClean="0"/>
          </a:p>
          <a:p>
            <a:pPr lvl="2"/>
            <a:endParaRPr lang="en-US" altLang="zh-CN" sz="2000" dirty="0" smtClean="0"/>
          </a:p>
          <a:p>
            <a:r>
              <a:rPr lang="zh-CN" altLang="en-US" sz="2800" dirty="0" smtClean="0"/>
              <a:t>时间片轮转算法（</a:t>
            </a:r>
            <a:r>
              <a:rPr lang="zh-CN" altLang="en-US" sz="2800" dirty="0"/>
              <a:t>时间片</a:t>
            </a:r>
            <a:r>
              <a:rPr lang="en-US" altLang="zh-CN" sz="2800" dirty="0" smtClean="0"/>
              <a:t>100ms</a:t>
            </a:r>
            <a:r>
              <a:rPr lang="zh-CN" altLang="en-US" sz="2800" dirty="0" smtClean="0"/>
              <a:t>）</a:t>
            </a:r>
            <a:endParaRPr lang="en-US" altLang="zh-CN" sz="2800" dirty="0" smtClean="0"/>
          </a:p>
          <a:p>
            <a:pPr lvl="1"/>
            <a:r>
              <a:rPr lang="en-US" altLang="zh-CN" sz="2400" dirty="0" smtClean="0"/>
              <a:t>CA---------B---------CA---------B---------...</a:t>
            </a:r>
          </a:p>
          <a:p>
            <a:pPr lvl="1"/>
            <a:r>
              <a:rPr lang="zh-CN" altLang="en-US" sz="2400" dirty="0" smtClean="0"/>
              <a:t>当</a:t>
            </a:r>
            <a:r>
              <a:rPr lang="en-US" altLang="zh-CN" sz="2400" dirty="0" smtClean="0"/>
              <a:t>A</a:t>
            </a:r>
            <a:r>
              <a:rPr lang="zh-CN" altLang="en-US" sz="2400" dirty="0" smtClean="0"/>
              <a:t>和</a:t>
            </a:r>
            <a:r>
              <a:rPr lang="en-US" altLang="zh-CN" sz="2400" dirty="0" smtClean="0"/>
              <a:t>B</a:t>
            </a:r>
            <a:r>
              <a:rPr lang="zh-CN" altLang="en-US" sz="2400" dirty="0" smtClean="0"/>
              <a:t>运行时，磁盘大多数时间处于空闲状态</a:t>
            </a:r>
            <a:endParaRPr lang="en-US" altLang="zh-CN" sz="2400" dirty="0" smtClean="0"/>
          </a:p>
          <a:p>
            <a:pPr lvl="2"/>
            <a:r>
              <a:rPr lang="zh-CN" altLang="en-US" sz="2000" dirty="0" smtClean="0"/>
              <a:t>每 </a:t>
            </a:r>
            <a:r>
              <a:rPr lang="en-US" altLang="zh-CN" sz="2000" dirty="0" smtClean="0"/>
              <a:t>200ms </a:t>
            </a:r>
            <a:r>
              <a:rPr lang="zh-CN" altLang="en-US" sz="2000" dirty="0" smtClean="0"/>
              <a:t>中大约</a:t>
            </a:r>
            <a:r>
              <a:rPr lang="en-US" altLang="zh-CN" sz="2000" dirty="0" smtClean="0"/>
              <a:t>10 </a:t>
            </a:r>
            <a:r>
              <a:rPr lang="en-US" altLang="zh-CN" sz="2000" dirty="0" err="1" smtClean="0"/>
              <a:t>ms</a:t>
            </a:r>
            <a:r>
              <a:rPr lang="zh-CN" altLang="en-US" sz="2000" dirty="0" smtClean="0"/>
              <a:t>时间进行磁盘操作</a:t>
            </a:r>
            <a:endParaRPr lang="en-US" altLang="zh-CN" sz="2000" dirty="0" smtClean="0"/>
          </a:p>
        </p:txBody>
      </p:sp>
    </p:spTree>
    <p:extLst>
      <p:ext uri="{BB962C8B-B14F-4D97-AF65-F5344CB8AC3E}">
        <p14:creationId xmlns:p14="http://schemas.microsoft.com/office/powerpoint/2010/main" val="25911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circle(in)">
                                      <p:cBhvr>
                                        <p:cTn id="7" dur="2000"/>
                                        <p:tgtEl>
                                          <p:spTgt spid="29699">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9699">
                                            <p:txEl>
                                              <p:pRg st="1" end="1"/>
                                            </p:txEl>
                                          </p:spTgt>
                                        </p:tgtEl>
                                        <p:attrNameLst>
                                          <p:attrName>style.visibility</p:attrName>
                                        </p:attrNameLst>
                                      </p:cBhvr>
                                      <p:to>
                                        <p:strVal val="visible"/>
                                      </p:to>
                                    </p:set>
                                    <p:animEffect transition="in" filter="circle(in)">
                                      <p:cBhvr>
                                        <p:cTn id="10" dur="2000"/>
                                        <p:tgtEl>
                                          <p:spTgt spid="29699">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animEffect transition="in" filter="circle(in)">
                                      <p:cBhvr>
                                        <p:cTn id="13" dur="2000"/>
                                        <p:tgtEl>
                                          <p:spTgt spid="296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9699">
                                            <p:txEl>
                                              <p:pRg st="4" end="4"/>
                                            </p:txEl>
                                          </p:spTgt>
                                        </p:tgtEl>
                                        <p:attrNameLst>
                                          <p:attrName>style.visibility</p:attrName>
                                        </p:attrNameLst>
                                      </p:cBhvr>
                                      <p:to>
                                        <p:strVal val="visible"/>
                                      </p:to>
                                    </p:set>
                                    <p:animEffect transition="in" filter="circle(in)">
                                      <p:cBhvr>
                                        <p:cTn id="18" dur="2000"/>
                                        <p:tgtEl>
                                          <p:spTgt spid="29699">
                                            <p:txEl>
                                              <p:pRg st="4" end="4"/>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29699">
                                            <p:txEl>
                                              <p:pRg st="5" end="5"/>
                                            </p:txEl>
                                          </p:spTgt>
                                        </p:tgtEl>
                                        <p:attrNameLst>
                                          <p:attrName>style.visibility</p:attrName>
                                        </p:attrNameLst>
                                      </p:cBhvr>
                                      <p:to>
                                        <p:strVal val="visible"/>
                                      </p:to>
                                    </p:set>
                                    <p:animEffect transition="in" filter="circle(in)">
                                      <p:cBhvr>
                                        <p:cTn id="21" dur="2000"/>
                                        <p:tgtEl>
                                          <p:spTgt spid="29699">
                                            <p:txEl>
                                              <p:pRg st="5" end="5"/>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29699">
                                            <p:txEl>
                                              <p:pRg st="6" end="6"/>
                                            </p:txEl>
                                          </p:spTgt>
                                        </p:tgtEl>
                                        <p:attrNameLst>
                                          <p:attrName>style.visibility</p:attrName>
                                        </p:attrNameLst>
                                      </p:cBhvr>
                                      <p:to>
                                        <p:strVal val="visible"/>
                                      </p:to>
                                    </p:set>
                                    <p:animEffect transition="in" filter="circle(in)">
                                      <p:cBhvr>
                                        <p:cTn id="24" dur="2000"/>
                                        <p:tgtEl>
                                          <p:spTgt spid="29699">
                                            <p:txEl>
                                              <p:pRg st="6" end="6"/>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29699">
                                            <p:txEl>
                                              <p:pRg st="7" end="7"/>
                                            </p:txEl>
                                          </p:spTgt>
                                        </p:tgtEl>
                                        <p:attrNameLst>
                                          <p:attrName>style.visibility</p:attrName>
                                        </p:attrNameLst>
                                      </p:cBhvr>
                                      <p:to>
                                        <p:strVal val="visible"/>
                                      </p:to>
                                    </p:set>
                                    <p:animEffect transition="in" filter="circle(in)">
                                      <p:cBhvr>
                                        <p:cTn id="27" dur="2000"/>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zh-CN" altLang="en-US" sz="4000" dirty="0" smtClean="0"/>
              <a:t>例子</a:t>
            </a:r>
            <a:r>
              <a:rPr lang="en-US" altLang="zh-CN" sz="4000" dirty="0" smtClean="0"/>
              <a:t>(3/4)</a:t>
            </a:r>
          </a:p>
        </p:txBody>
      </p:sp>
      <p:sp>
        <p:nvSpPr>
          <p:cNvPr id="30723" name="Rectangle 3"/>
          <p:cNvSpPr>
            <a:spLocks noGrp="1" noChangeArrowheads="1"/>
          </p:cNvSpPr>
          <p:nvPr>
            <p:ph type="body" idx="1"/>
          </p:nvPr>
        </p:nvSpPr>
        <p:spPr/>
        <p:txBody>
          <a:bodyPr>
            <a:normAutofit/>
          </a:bodyPr>
          <a:lstStyle/>
          <a:p>
            <a:r>
              <a:rPr lang="zh-CN" altLang="en-US" sz="2400" dirty="0" smtClean="0"/>
              <a:t> 使用</a:t>
            </a:r>
            <a:r>
              <a:rPr lang="en-US" altLang="zh-CN" sz="2400" dirty="0" smtClean="0"/>
              <a:t>1ms</a:t>
            </a:r>
            <a:r>
              <a:rPr lang="zh-CN" altLang="en-US" sz="2400" dirty="0" smtClean="0"/>
              <a:t>的时间片</a:t>
            </a:r>
            <a:endParaRPr lang="en-US" altLang="zh-CN" sz="2400" dirty="0" smtClean="0"/>
          </a:p>
          <a:p>
            <a:pPr lvl="1"/>
            <a:r>
              <a:rPr lang="en-US" altLang="zh-CN" dirty="0" smtClean="0"/>
              <a:t>CABABABABABCABABABABABC...</a:t>
            </a:r>
          </a:p>
          <a:p>
            <a:pPr marL="0" indent="0">
              <a:buNone/>
            </a:pPr>
            <a:endParaRPr lang="en-US" altLang="zh-CN" sz="2400" dirty="0" smtClean="0"/>
          </a:p>
          <a:p>
            <a:r>
              <a:rPr lang="en-US" altLang="zh-CN" sz="2400" dirty="0" smtClean="0"/>
              <a:t>C </a:t>
            </a:r>
            <a:r>
              <a:rPr lang="zh-CN" altLang="en-US" sz="2400" dirty="0" smtClean="0"/>
              <a:t>频繁得到调度</a:t>
            </a:r>
            <a:endParaRPr lang="en-US" altLang="zh-CN" sz="2400" dirty="0" smtClean="0"/>
          </a:p>
          <a:p>
            <a:pPr lvl="1"/>
            <a:r>
              <a:rPr lang="zh-CN" altLang="en-US" dirty="0" smtClean="0"/>
              <a:t>因此</a:t>
            </a:r>
            <a:r>
              <a:rPr lang="en-US" altLang="zh-CN" dirty="0" smtClean="0"/>
              <a:t>C</a:t>
            </a:r>
            <a:r>
              <a:rPr lang="zh-CN" altLang="en-US" dirty="0" smtClean="0"/>
              <a:t>可以在上次</a:t>
            </a:r>
            <a:r>
              <a:rPr lang="en-US" altLang="zh-CN" dirty="0" smtClean="0"/>
              <a:t>I/O</a:t>
            </a:r>
            <a:r>
              <a:rPr lang="zh-CN" altLang="en-US" dirty="0" smtClean="0"/>
              <a:t>请求执行完成后立即进行下次</a:t>
            </a:r>
            <a:r>
              <a:rPr lang="en-US" altLang="zh-CN" dirty="0" smtClean="0"/>
              <a:t>I/O</a:t>
            </a:r>
            <a:r>
              <a:rPr lang="zh-CN" altLang="en-US" dirty="0" smtClean="0"/>
              <a:t>操作</a:t>
            </a:r>
            <a:endParaRPr lang="en-US" altLang="zh-CN" dirty="0" smtClean="0"/>
          </a:p>
          <a:p>
            <a:r>
              <a:rPr lang="zh-CN" altLang="en-US" sz="2400" dirty="0" smtClean="0"/>
              <a:t> 磁盘利用了接近</a:t>
            </a:r>
            <a:r>
              <a:rPr lang="en-US" altLang="zh-CN" sz="2400" dirty="0" smtClean="0"/>
              <a:t>90%</a:t>
            </a:r>
            <a:r>
              <a:rPr lang="zh-CN" altLang="en-US" sz="2400" dirty="0" smtClean="0"/>
              <a:t>的时间</a:t>
            </a:r>
            <a:endParaRPr lang="en-US" altLang="zh-CN" sz="2400" dirty="0" smtClean="0"/>
          </a:p>
          <a:p>
            <a:r>
              <a:rPr lang="zh-CN" altLang="en-US" sz="2400" dirty="0" smtClean="0"/>
              <a:t> 对</a:t>
            </a:r>
            <a:r>
              <a:rPr lang="en-US" altLang="zh-CN" sz="2400" dirty="0" smtClean="0"/>
              <a:t>A</a:t>
            </a:r>
            <a:r>
              <a:rPr lang="zh-CN" altLang="en-US" sz="2400" dirty="0" smtClean="0"/>
              <a:t>或是</a:t>
            </a:r>
            <a:r>
              <a:rPr lang="en-US" altLang="zh-CN" sz="2400" dirty="0" smtClean="0"/>
              <a:t>B</a:t>
            </a:r>
            <a:r>
              <a:rPr lang="zh-CN" altLang="en-US" sz="2400" dirty="0" smtClean="0"/>
              <a:t>的性能几乎没有影响</a:t>
            </a:r>
            <a:endParaRPr lang="en-US" altLang="zh-CN" sz="2400" dirty="0" smtClean="0"/>
          </a:p>
          <a:p>
            <a:pPr marL="0" indent="0">
              <a:buNone/>
            </a:pPr>
            <a:r>
              <a:rPr lang="zh-CN" altLang="en-US" sz="2400" dirty="0" smtClean="0"/>
              <a:t> </a:t>
            </a:r>
            <a:endParaRPr lang="en-US" altLang="zh-CN" sz="2400" dirty="0" smtClean="0"/>
          </a:p>
        </p:txBody>
      </p:sp>
      <p:sp>
        <p:nvSpPr>
          <p:cNvPr id="4" name="云形标注 3"/>
          <p:cNvSpPr/>
          <p:nvPr/>
        </p:nvSpPr>
        <p:spPr>
          <a:xfrm>
            <a:off x="6660232" y="404664"/>
            <a:ext cx="2376264" cy="1872208"/>
          </a:xfrm>
          <a:prstGeom prst="cloudCallout">
            <a:avLst>
              <a:gd name="adj1" fmla="val -79732"/>
              <a:gd name="adj2" fmla="val 28248"/>
            </a:avLst>
          </a:prstGeom>
          <a:solidFill>
            <a:schemeClr val="bg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latin typeface="华文楷体" pitchFamily="2" charset="-122"/>
                <a:ea typeface="华文楷体" pitchFamily="2" charset="-122"/>
              </a:rPr>
              <a:t>问题</a:t>
            </a:r>
            <a:r>
              <a:rPr lang="en-US" altLang="zh-CN" sz="2000" b="1" dirty="0">
                <a:solidFill>
                  <a:srgbClr val="0000CC"/>
                </a:solidFill>
                <a:latin typeface="华文楷体" pitchFamily="2" charset="-122"/>
                <a:ea typeface="华文楷体" pitchFamily="2" charset="-122"/>
              </a:rPr>
              <a:t>: </a:t>
            </a:r>
          </a:p>
          <a:p>
            <a:pPr algn="ctr"/>
            <a:r>
              <a:rPr lang="zh-CN" altLang="en-US" sz="2000" b="1" dirty="0">
                <a:solidFill>
                  <a:srgbClr val="0000CC"/>
                </a:solidFill>
                <a:latin typeface="华文楷体" pitchFamily="2" charset="-122"/>
                <a:ea typeface="华文楷体" pitchFamily="2" charset="-122"/>
              </a:rPr>
              <a:t>非常多的进程切换</a:t>
            </a:r>
            <a:r>
              <a:rPr lang="en-US" altLang="zh-CN" sz="2000" b="1" dirty="0">
                <a:solidFill>
                  <a:srgbClr val="0000CC"/>
                </a:solidFill>
                <a:latin typeface="华文楷体" pitchFamily="2" charset="-122"/>
                <a:ea typeface="华文楷体" pitchFamily="2" charset="-122"/>
              </a:rPr>
              <a:t>(</a:t>
            </a:r>
            <a:r>
              <a:rPr lang="zh-CN" altLang="en-US" sz="2000" b="1" dirty="0">
                <a:solidFill>
                  <a:srgbClr val="0000CC"/>
                </a:solidFill>
                <a:latin typeface="华文楷体" pitchFamily="2" charset="-122"/>
                <a:ea typeface="华文楷体" pitchFamily="2" charset="-122"/>
              </a:rPr>
              <a:t>以及进程切换的开销</a:t>
            </a:r>
            <a:r>
              <a:rPr lang="en-US" altLang="zh-CN" sz="2000" b="1" dirty="0">
                <a:solidFill>
                  <a:srgbClr val="0000CC"/>
                </a:solidFill>
                <a:latin typeface="华文楷体" pitchFamily="2" charset="-122"/>
                <a:ea typeface="华文楷体" pitchFamily="2" charset="-122"/>
              </a:rPr>
              <a:t>)</a:t>
            </a:r>
            <a:endParaRPr lang="zh-CN" altLang="en-US" sz="2000" b="1" dirty="0">
              <a:solidFill>
                <a:srgbClr val="0000CC"/>
              </a:solidFill>
              <a:latin typeface="华文楷体" pitchFamily="2" charset="-122"/>
              <a:ea typeface="华文楷体" pitchFamily="2" charset="-122"/>
            </a:endParaRPr>
          </a:p>
        </p:txBody>
      </p:sp>
    </p:spTree>
    <p:extLst>
      <p:ext uri="{BB962C8B-B14F-4D97-AF65-F5344CB8AC3E}">
        <p14:creationId xmlns:p14="http://schemas.microsoft.com/office/powerpoint/2010/main" val="265595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heel(1)">
                                      <p:cBhvr>
                                        <p:cTn id="7" dur="20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circle(in)">
                                      <p:cBhvr>
                                        <p:cTn id="12" dur="20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animEffect transition="in" filter="wheel(1)">
                                      <p:cBhvr>
                                        <p:cTn id="17" dur="2000"/>
                                        <p:tgtEl>
                                          <p:spTgt spid="30723">
                                            <p:txEl>
                                              <p:pRg st="3" end="3"/>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30723">
                                            <p:txEl>
                                              <p:pRg st="4" end="4"/>
                                            </p:txEl>
                                          </p:spTgt>
                                        </p:tgtEl>
                                        <p:attrNameLst>
                                          <p:attrName>style.visibility</p:attrName>
                                        </p:attrNameLst>
                                      </p:cBhvr>
                                      <p:to>
                                        <p:strVal val="visible"/>
                                      </p:to>
                                    </p:set>
                                    <p:animEffect transition="in" filter="wheel(1)">
                                      <p:cBhvr>
                                        <p:cTn id="20" dur="2000"/>
                                        <p:tgtEl>
                                          <p:spTgt spid="30723">
                                            <p:txEl>
                                              <p:pRg st="4" end="4"/>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animEffect transition="in" filter="wheel(1)">
                                      <p:cBhvr>
                                        <p:cTn id="23" dur="2000"/>
                                        <p:tgtEl>
                                          <p:spTgt spid="30723">
                                            <p:txEl>
                                              <p:pRg st="5" end="5"/>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30723">
                                            <p:txEl>
                                              <p:pRg st="6" end="6"/>
                                            </p:txEl>
                                          </p:spTgt>
                                        </p:tgtEl>
                                        <p:attrNameLst>
                                          <p:attrName>style.visibility</p:attrName>
                                        </p:attrNameLst>
                                      </p:cBhvr>
                                      <p:to>
                                        <p:strVal val="visible"/>
                                      </p:to>
                                    </p:set>
                                    <p:animEffect transition="in" filter="wheel(1)">
                                      <p:cBhvr>
                                        <p:cTn id="26" dur="2000"/>
                                        <p:tgtEl>
                                          <p:spTgt spid="3072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randombar(horizontal)">
                                      <p:cBhvr>
                                        <p:cTn id="3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3568" y="404664"/>
            <a:ext cx="6552728" cy="804704"/>
          </a:xfrm>
        </p:spPr>
        <p:txBody>
          <a:bodyPr>
            <a:normAutofit/>
          </a:bodyPr>
          <a:lstStyle/>
          <a:p>
            <a:r>
              <a:rPr lang="zh-CN" altLang="en-US" sz="4000" dirty="0" smtClean="0"/>
              <a:t>例子</a:t>
            </a:r>
            <a:r>
              <a:rPr lang="en-US" altLang="zh-CN" sz="4000" dirty="0" smtClean="0"/>
              <a:t>(4/4)</a:t>
            </a:r>
            <a:endParaRPr lang="zh-CN" altLang="en-US" sz="4000" dirty="0" smtClean="0"/>
          </a:p>
        </p:txBody>
      </p:sp>
      <p:sp>
        <p:nvSpPr>
          <p:cNvPr id="31747" name="Rectangle 3"/>
          <p:cNvSpPr>
            <a:spLocks noGrp="1" noChangeArrowheads="1"/>
          </p:cNvSpPr>
          <p:nvPr>
            <p:ph type="body" idx="1"/>
          </p:nvPr>
        </p:nvSpPr>
        <p:spPr>
          <a:xfrm>
            <a:off x="827584" y="1508720"/>
            <a:ext cx="7498080" cy="4800600"/>
          </a:xfrm>
        </p:spPr>
        <p:txBody>
          <a:bodyPr>
            <a:normAutofit/>
          </a:bodyPr>
          <a:lstStyle/>
          <a:p>
            <a:r>
              <a:rPr lang="zh-CN" altLang="en-US" sz="2800" dirty="0" smtClean="0"/>
              <a:t> </a:t>
            </a:r>
            <a:r>
              <a:rPr lang="en-US" altLang="zh-CN" sz="2800" dirty="0" smtClean="0"/>
              <a:t>SRTN</a:t>
            </a:r>
          </a:p>
          <a:p>
            <a:pPr marL="0" indent="0">
              <a:buNone/>
            </a:pPr>
            <a:r>
              <a:rPr lang="zh-CN" altLang="en-US" sz="2800" dirty="0" smtClean="0"/>
              <a:t>    当</a:t>
            </a:r>
            <a:r>
              <a:rPr lang="en-US" altLang="zh-CN" sz="2800" dirty="0" smtClean="0"/>
              <a:t>C</a:t>
            </a:r>
            <a:r>
              <a:rPr lang="zh-CN" altLang="en-US" sz="2800" dirty="0" smtClean="0"/>
              <a:t>的</a:t>
            </a:r>
            <a:r>
              <a:rPr lang="en-US" altLang="zh-CN" sz="2800" dirty="0" smtClean="0"/>
              <a:t>I/O</a:t>
            </a:r>
            <a:r>
              <a:rPr lang="zh-CN" altLang="en-US" sz="2800" dirty="0" smtClean="0"/>
              <a:t>磁盘操作一结束就运行</a:t>
            </a:r>
            <a:endParaRPr lang="en-US" altLang="zh-CN" sz="2800" dirty="0" smtClean="0"/>
          </a:p>
          <a:p>
            <a:pPr lvl="1"/>
            <a:r>
              <a:rPr lang="zh-CN" altLang="en-US" dirty="0" smtClean="0"/>
              <a:t>因为它具有最短的下次处理器突发</a:t>
            </a:r>
            <a:endParaRPr lang="en-US" altLang="zh-CN" dirty="0" smtClean="0"/>
          </a:p>
          <a:p>
            <a:pPr lvl="1"/>
            <a:r>
              <a:rPr lang="en-US" altLang="zh-CN" dirty="0" smtClean="0"/>
              <a:t>CA-------CA-------------CA--------- ...</a:t>
            </a:r>
          </a:p>
        </p:txBody>
      </p:sp>
    </p:spTree>
    <p:extLst>
      <p:ext uri="{BB962C8B-B14F-4D97-AF65-F5344CB8AC3E}">
        <p14:creationId xmlns:p14="http://schemas.microsoft.com/office/powerpoint/2010/main" val="38838378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最高优先级调度算法</a:t>
            </a:r>
            <a:endParaRPr lang="zh-CN" altLang="en-US" sz="4000" dirty="0"/>
          </a:p>
        </p:txBody>
      </p:sp>
      <p:sp>
        <p:nvSpPr>
          <p:cNvPr id="3" name="内容占位符 2"/>
          <p:cNvSpPr>
            <a:spLocks noGrp="1"/>
          </p:cNvSpPr>
          <p:nvPr>
            <p:ph idx="1"/>
          </p:nvPr>
        </p:nvSpPr>
        <p:spPr>
          <a:xfrm>
            <a:off x="611560" y="1609416"/>
            <a:ext cx="7355160" cy="4846320"/>
          </a:xfrm>
        </p:spPr>
        <p:txBody>
          <a:bodyPr>
            <a:normAutofit/>
          </a:bodyPr>
          <a:lstStyle/>
          <a:p>
            <a:r>
              <a:rPr lang="zh-CN" altLang="en-US" sz="2400" dirty="0" smtClean="0"/>
              <a:t>选择优先级最高的进程投入运行</a:t>
            </a:r>
            <a:endParaRPr lang="en-US" altLang="zh-CN" sz="2400" dirty="0" smtClean="0"/>
          </a:p>
          <a:p>
            <a:endParaRPr lang="en-US" altLang="zh-CN" sz="2400" dirty="0"/>
          </a:p>
          <a:p>
            <a:r>
              <a:rPr lang="zh-CN" altLang="en-US" sz="2400" dirty="0" smtClean="0"/>
              <a:t>通常：  系统进程优先级   </a:t>
            </a:r>
            <a:r>
              <a:rPr lang="zh-CN" altLang="en-US" sz="2400" dirty="0" smtClean="0">
                <a:solidFill>
                  <a:srgbClr val="0000CC"/>
                </a:solidFill>
              </a:rPr>
              <a:t>高于</a:t>
            </a:r>
            <a:r>
              <a:rPr lang="zh-CN" altLang="en-US" sz="2400" dirty="0" smtClean="0"/>
              <a:t>   用户进程</a:t>
            </a:r>
            <a:endParaRPr lang="en-US" altLang="zh-CN" sz="2400" dirty="0" smtClean="0"/>
          </a:p>
          <a:p>
            <a:pPr marL="0" indent="0">
              <a:buNone/>
            </a:pPr>
            <a:r>
              <a:rPr lang="zh-CN" altLang="en-US" sz="2400" dirty="0" smtClean="0"/>
              <a:t>          前台进程优先级   </a:t>
            </a:r>
            <a:r>
              <a:rPr lang="zh-CN" altLang="en-US" sz="2400" dirty="0" smtClean="0">
                <a:solidFill>
                  <a:srgbClr val="0000CC"/>
                </a:solidFill>
              </a:rPr>
              <a:t>高于</a:t>
            </a:r>
            <a:r>
              <a:rPr lang="zh-CN" altLang="en-US" sz="2400" dirty="0" smtClean="0"/>
              <a:t>   后台进程</a:t>
            </a:r>
            <a:endParaRPr lang="en-US" altLang="zh-CN" sz="2400" dirty="0" smtClean="0"/>
          </a:p>
          <a:p>
            <a:pPr marL="0" indent="0">
              <a:buNone/>
            </a:pPr>
            <a:r>
              <a:rPr lang="zh-CN" altLang="en-US" sz="2400" dirty="0"/>
              <a:t> </a:t>
            </a:r>
            <a:r>
              <a:rPr lang="zh-CN" altLang="en-US" sz="2400" dirty="0" smtClean="0"/>
              <a:t>         操作系统更偏好   </a:t>
            </a:r>
            <a:r>
              <a:rPr lang="en-US" altLang="zh-CN" sz="2400" dirty="0" smtClean="0"/>
              <a:t>I/O</a:t>
            </a:r>
            <a:r>
              <a:rPr lang="zh-CN" altLang="en-US" sz="2400" dirty="0" smtClean="0"/>
              <a:t>型进程</a:t>
            </a:r>
            <a:endParaRPr lang="en-US" altLang="zh-CN" sz="2400" dirty="0" smtClean="0"/>
          </a:p>
          <a:p>
            <a:r>
              <a:rPr lang="zh-CN" altLang="en-US" sz="2400" dirty="0"/>
              <a:t>优先级可以是静态不变的，也可以动态调整</a:t>
            </a:r>
            <a:endParaRPr lang="en-US" altLang="zh-CN" sz="2400" dirty="0"/>
          </a:p>
          <a:p>
            <a:pPr lvl="1"/>
            <a:r>
              <a:rPr lang="zh-CN" altLang="en-US" sz="2400" dirty="0">
                <a:solidFill>
                  <a:srgbClr val="C00000"/>
                </a:solidFill>
              </a:rPr>
              <a:t>优先数可以决定优先级</a:t>
            </a:r>
            <a:endParaRPr lang="en-US" altLang="zh-CN" sz="2400" dirty="0">
              <a:solidFill>
                <a:srgbClr val="C00000"/>
              </a:solidFill>
            </a:endParaRPr>
          </a:p>
          <a:p>
            <a:r>
              <a:rPr lang="zh-CN" altLang="en-US" sz="2400" dirty="0" smtClean="0"/>
              <a:t>就绪</a:t>
            </a:r>
            <a:r>
              <a:rPr lang="zh-CN" altLang="en-US" sz="2400" dirty="0"/>
              <a:t>队列可以按照优先级组织</a:t>
            </a:r>
            <a:endParaRPr lang="en-US" altLang="zh-CN" sz="2400" dirty="0"/>
          </a:p>
          <a:p>
            <a:r>
              <a:rPr lang="zh-CN" altLang="en-US" sz="2400" dirty="0" smtClean="0"/>
              <a:t>实现简单；不公平</a:t>
            </a:r>
            <a:endParaRPr lang="en-US" altLang="zh-CN" sz="2400" dirty="0"/>
          </a:p>
        </p:txBody>
      </p:sp>
      <p:cxnSp>
        <p:nvCxnSpPr>
          <p:cNvPr id="5" name="直接连接符 4"/>
          <p:cNvCxnSpPr/>
          <p:nvPr/>
        </p:nvCxnSpPr>
        <p:spPr>
          <a:xfrm>
            <a:off x="1053952" y="2060848"/>
            <a:ext cx="4320480"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
        <p:nvSpPr>
          <p:cNvPr id="4" name="云形 3"/>
          <p:cNvSpPr/>
          <p:nvPr/>
        </p:nvSpPr>
        <p:spPr>
          <a:xfrm>
            <a:off x="5590456" y="4648336"/>
            <a:ext cx="2016224" cy="1152128"/>
          </a:xfrm>
          <a:prstGeom prst="cloud">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华文行楷" panose="02010800040101010101" pitchFamily="2" charset="-122"/>
                <a:ea typeface="华文行楷" panose="02010800040101010101" pitchFamily="2" charset="-122"/>
              </a:rPr>
              <a:t>饥饿</a:t>
            </a:r>
            <a:endParaRPr lang="en-US" altLang="zh-CN" sz="2800" b="1" dirty="0" smtClean="0">
              <a:solidFill>
                <a:srgbClr val="C00000"/>
              </a:solidFill>
              <a:latin typeface="华文行楷" panose="02010800040101010101" pitchFamily="2" charset="-122"/>
              <a:ea typeface="华文行楷" panose="02010800040101010101" pitchFamily="2" charset="-122"/>
            </a:endParaRPr>
          </a:p>
          <a:p>
            <a:pPr algn="ctr"/>
            <a:r>
              <a:rPr lang="en-US" altLang="zh-CN" sz="2800" b="1" dirty="0" smtClean="0">
                <a:solidFill>
                  <a:srgbClr val="C00000"/>
                </a:solidFill>
                <a:latin typeface="华文行楷" panose="02010800040101010101" pitchFamily="2" charset="-122"/>
                <a:ea typeface="华文行楷" panose="02010800040101010101" pitchFamily="2" charset="-122"/>
              </a:rPr>
              <a:t>starvation</a:t>
            </a:r>
            <a:endParaRPr lang="zh-CN" altLang="en-US" sz="2800" b="1" dirty="0">
              <a:solidFill>
                <a:srgbClr val="C0000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48093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1000"/>
                                        <p:tgtEl>
                                          <p:spTgt spid="3">
                                            <p:txEl>
                                              <p:pRg st="8" end="8"/>
                                            </p:txEl>
                                          </p:spTgt>
                                        </p:tgtEl>
                                      </p:cBhvr>
                                    </p:animEffect>
                                    <p:anim calcmode="lin" valueType="num">
                                      <p:cBhvr>
                                        <p:cTn id="5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26" presetClass="entr" presetSubtype="0" fill="hold" grpId="0" nodeType="afterEffect">
                                  <p:stCondLst>
                                    <p:cond delay="500"/>
                                  </p:stCondLst>
                                  <p:childTnLst>
                                    <p:set>
                                      <p:cBhvr>
                                        <p:cTn id="55" dur="1" fill="hold">
                                          <p:stCondLst>
                                            <p:cond delay="0"/>
                                          </p:stCondLst>
                                        </p:cTn>
                                        <p:tgtEl>
                                          <p:spTgt spid="4"/>
                                        </p:tgtEl>
                                        <p:attrNameLst>
                                          <p:attrName>style.visibility</p:attrName>
                                        </p:attrNameLst>
                                      </p:cBhvr>
                                      <p:to>
                                        <p:strVal val="visible"/>
                                      </p:to>
                                    </p:set>
                                    <p:animEffect transition="in" filter="wipe(down)">
                                      <p:cBhvr>
                                        <p:cTn id="56" dur="580">
                                          <p:stCondLst>
                                            <p:cond delay="0"/>
                                          </p:stCondLst>
                                        </p:cTn>
                                        <p:tgtEl>
                                          <p:spTgt spid="4"/>
                                        </p:tgtEl>
                                      </p:cBhvr>
                                    </p:animEffect>
                                    <p:anim calcmode="lin" valueType="num">
                                      <p:cBhvr>
                                        <p:cTn id="57"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62" dur="26">
                                          <p:stCondLst>
                                            <p:cond delay="650"/>
                                          </p:stCondLst>
                                        </p:cTn>
                                        <p:tgtEl>
                                          <p:spTgt spid="4"/>
                                        </p:tgtEl>
                                      </p:cBhvr>
                                      <p:to x="100000" y="60000"/>
                                    </p:animScale>
                                    <p:animScale>
                                      <p:cBhvr>
                                        <p:cTn id="63" dur="166" decel="50000">
                                          <p:stCondLst>
                                            <p:cond delay="676"/>
                                          </p:stCondLst>
                                        </p:cTn>
                                        <p:tgtEl>
                                          <p:spTgt spid="4"/>
                                        </p:tgtEl>
                                      </p:cBhvr>
                                      <p:to x="100000" y="100000"/>
                                    </p:animScale>
                                    <p:animScale>
                                      <p:cBhvr>
                                        <p:cTn id="64" dur="26">
                                          <p:stCondLst>
                                            <p:cond delay="1312"/>
                                          </p:stCondLst>
                                        </p:cTn>
                                        <p:tgtEl>
                                          <p:spTgt spid="4"/>
                                        </p:tgtEl>
                                      </p:cBhvr>
                                      <p:to x="100000" y="80000"/>
                                    </p:animScale>
                                    <p:animScale>
                                      <p:cBhvr>
                                        <p:cTn id="65" dur="166" decel="50000">
                                          <p:stCondLst>
                                            <p:cond delay="1338"/>
                                          </p:stCondLst>
                                        </p:cTn>
                                        <p:tgtEl>
                                          <p:spTgt spid="4"/>
                                        </p:tgtEl>
                                      </p:cBhvr>
                                      <p:to x="100000" y="100000"/>
                                    </p:animScale>
                                    <p:animScale>
                                      <p:cBhvr>
                                        <p:cTn id="66" dur="26">
                                          <p:stCondLst>
                                            <p:cond delay="1642"/>
                                          </p:stCondLst>
                                        </p:cTn>
                                        <p:tgtEl>
                                          <p:spTgt spid="4"/>
                                        </p:tgtEl>
                                      </p:cBhvr>
                                      <p:to x="100000" y="90000"/>
                                    </p:animScale>
                                    <p:animScale>
                                      <p:cBhvr>
                                        <p:cTn id="67" dur="166" decel="50000">
                                          <p:stCondLst>
                                            <p:cond delay="1668"/>
                                          </p:stCondLst>
                                        </p:cTn>
                                        <p:tgtEl>
                                          <p:spTgt spid="4"/>
                                        </p:tgtEl>
                                      </p:cBhvr>
                                      <p:to x="100000" y="100000"/>
                                    </p:animScale>
                                    <p:animScale>
                                      <p:cBhvr>
                                        <p:cTn id="68" dur="26">
                                          <p:stCondLst>
                                            <p:cond delay="1808"/>
                                          </p:stCondLst>
                                        </p:cTn>
                                        <p:tgtEl>
                                          <p:spTgt spid="4"/>
                                        </p:tgtEl>
                                      </p:cBhvr>
                                      <p:to x="100000" y="95000"/>
                                    </p:animScale>
                                    <p:animScale>
                                      <p:cBhvr>
                                        <p:cTn id="69"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优先级</a:t>
            </a:r>
            <a:r>
              <a:rPr lang="zh-CN" altLang="en-US" sz="4000" dirty="0" smtClean="0"/>
              <a:t>反转问题</a:t>
            </a:r>
            <a:r>
              <a:rPr lang="en-US" altLang="zh-CN" sz="4000" dirty="0" smtClean="0"/>
              <a:t>(1/2)</a:t>
            </a:r>
            <a:endParaRPr lang="zh-CN" altLang="en-US" sz="4000" dirty="0"/>
          </a:p>
        </p:txBody>
      </p:sp>
      <p:sp>
        <p:nvSpPr>
          <p:cNvPr id="37891" name="内容占位符 2"/>
          <p:cNvSpPr>
            <a:spLocks noGrp="1"/>
          </p:cNvSpPr>
          <p:nvPr>
            <p:ph idx="1"/>
          </p:nvPr>
        </p:nvSpPr>
        <p:spPr>
          <a:xfrm>
            <a:off x="611560" y="1556792"/>
            <a:ext cx="7643192" cy="2395648"/>
          </a:xfrm>
        </p:spPr>
        <p:txBody>
          <a:bodyPr>
            <a:noAutofit/>
          </a:bodyPr>
          <a:lstStyle/>
          <a:p>
            <a:pPr>
              <a:spcBef>
                <a:spcPts val="0"/>
              </a:spcBef>
            </a:pPr>
            <a:r>
              <a:rPr lang="en-US" altLang="zh-CN" sz="2400" dirty="0" smtClean="0"/>
              <a:t>Priority Inversion</a:t>
            </a:r>
            <a:r>
              <a:rPr lang="zh-CN" altLang="en-US" sz="2400" dirty="0" smtClean="0"/>
              <a:t> </a:t>
            </a:r>
            <a:endParaRPr lang="en-US" altLang="zh-CN" sz="2400" dirty="0" smtClean="0"/>
          </a:p>
          <a:p>
            <a:r>
              <a:rPr lang="zh-CN" altLang="en-US" sz="2400" dirty="0"/>
              <a:t>又称：</a:t>
            </a:r>
            <a:r>
              <a:rPr lang="zh-CN" altLang="en-US" sz="2400" dirty="0" smtClean="0"/>
              <a:t>优先级反置、翻转、倒挂</a:t>
            </a:r>
            <a:endParaRPr lang="en-US" altLang="zh-CN" sz="2400" dirty="0" smtClean="0"/>
          </a:p>
          <a:p>
            <a:r>
              <a:rPr lang="zh-CN" altLang="en-US" sz="2400" dirty="0" smtClean="0"/>
              <a:t>现象</a:t>
            </a:r>
            <a:endParaRPr lang="en-US" altLang="zh-CN" sz="2400" dirty="0" smtClean="0"/>
          </a:p>
          <a:p>
            <a:pPr marL="0" indent="0">
              <a:spcBef>
                <a:spcPts val="0"/>
              </a:spcBef>
              <a:buNone/>
            </a:pPr>
            <a:r>
              <a:rPr lang="zh-CN" altLang="en-US" sz="2400" dirty="0" smtClean="0"/>
              <a:t>    一个低优先级进程持有一个高优先级进程所需要的资源，使得高优先级进程等待低优先级进程运行</a:t>
            </a:r>
            <a:endParaRPr lang="en-US" altLang="zh-CN" sz="2400" dirty="0" smtClean="0"/>
          </a:p>
        </p:txBody>
      </p:sp>
      <p:sp>
        <p:nvSpPr>
          <p:cNvPr id="4" name="爆炸形 2 3"/>
          <p:cNvSpPr/>
          <p:nvPr/>
        </p:nvSpPr>
        <p:spPr>
          <a:xfrm>
            <a:off x="6372200" y="548680"/>
            <a:ext cx="3024336" cy="2232248"/>
          </a:xfrm>
          <a:prstGeom prst="irregularSeal2">
            <a:avLst/>
          </a:prstGeom>
          <a:solidFill>
            <a:srgbClr val="FFCC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latin typeface="华文楷体" pitchFamily="2" charset="-122"/>
                <a:ea typeface="华文楷体" pitchFamily="2" charset="-122"/>
              </a:rPr>
              <a:t>基于</a:t>
            </a:r>
            <a:r>
              <a:rPr lang="zh-CN" altLang="en-US" sz="2400" b="1" dirty="0" smtClean="0">
                <a:solidFill>
                  <a:srgbClr val="C00000"/>
                </a:solidFill>
                <a:latin typeface="华文楷体" pitchFamily="2" charset="-122"/>
                <a:ea typeface="华文楷体" pitchFamily="2" charset="-122"/>
              </a:rPr>
              <a:t>优先级的</a:t>
            </a:r>
            <a:endParaRPr lang="zh-CN" altLang="en-US" sz="2400" b="1" dirty="0">
              <a:solidFill>
                <a:srgbClr val="C00000"/>
              </a:solidFill>
              <a:latin typeface="华文楷体" pitchFamily="2" charset="-122"/>
              <a:ea typeface="华文楷体" pitchFamily="2" charset="-122"/>
            </a:endParaRPr>
          </a:p>
          <a:p>
            <a:pPr algn="ctr"/>
            <a:r>
              <a:rPr lang="zh-CN" altLang="en-US" sz="2400" b="1" dirty="0" smtClean="0">
                <a:solidFill>
                  <a:srgbClr val="C00000"/>
                </a:solidFill>
                <a:latin typeface="华文楷体" pitchFamily="2" charset="-122"/>
                <a:ea typeface="华文楷体" pitchFamily="2" charset="-122"/>
              </a:rPr>
              <a:t>抢占式</a:t>
            </a:r>
            <a:endParaRPr lang="zh-CN" altLang="en-US" sz="2400" b="1" dirty="0">
              <a:solidFill>
                <a:srgbClr val="C00000"/>
              </a:solidFill>
              <a:latin typeface="华文楷体" pitchFamily="2" charset="-122"/>
              <a:ea typeface="华文楷体" pitchFamily="2" charset="-122"/>
            </a:endParaRPr>
          </a:p>
        </p:txBody>
      </p:sp>
      <p:sp>
        <p:nvSpPr>
          <p:cNvPr id="3" name="横卷形 2"/>
          <p:cNvSpPr/>
          <p:nvPr/>
        </p:nvSpPr>
        <p:spPr>
          <a:xfrm>
            <a:off x="755576" y="3717032"/>
            <a:ext cx="7344816" cy="2880320"/>
          </a:xfrm>
          <a:prstGeom prst="horizontalScroll">
            <a:avLst/>
          </a:prstGeom>
          <a:solidFill>
            <a:schemeClr val="bg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0000CC"/>
                </a:solidFill>
                <a:latin typeface="Calibri" panose="020F0502020204030204" pitchFamily="34" charset="0"/>
                <a:ea typeface="华文楷体" panose="02010600040101010101" pitchFamily="2" charset="-122"/>
              </a:rPr>
              <a:t>设</a:t>
            </a:r>
            <a:r>
              <a:rPr lang="en-US" altLang="zh-CN" sz="2400" b="1" dirty="0">
                <a:solidFill>
                  <a:srgbClr val="0000CC"/>
                </a:solidFill>
                <a:latin typeface="Calibri" panose="020F0502020204030204" pitchFamily="34" charset="0"/>
                <a:ea typeface="华文楷体" panose="02010600040101010101" pitchFamily="2" charset="-122"/>
              </a:rPr>
              <a:t>H</a:t>
            </a:r>
            <a:r>
              <a:rPr lang="zh-CN" altLang="en-US" sz="2400" b="1" dirty="0">
                <a:solidFill>
                  <a:srgbClr val="0000CC"/>
                </a:solidFill>
                <a:latin typeface="Calibri" panose="020F0502020204030204" pitchFamily="34" charset="0"/>
                <a:ea typeface="华文楷体" panose="02010600040101010101" pitchFamily="2" charset="-122"/>
              </a:rPr>
              <a:t>是高</a:t>
            </a:r>
            <a:r>
              <a:rPr lang="zh-CN" altLang="en-US" sz="2400" b="1" dirty="0" smtClean="0">
                <a:solidFill>
                  <a:srgbClr val="0000CC"/>
                </a:solidFill>
                <a:latin typeface="Calibri" panose="020F0502020204030204" pitchFamily="34" charset="0"/>
                <a:ea typeface="华文楷体" panose="02010600040101010101" pitchFamily="2" charset="-122"/>
              </a:rPr>
              <a:t>优先级进程</a:t>
            </a:r>
            <a:r>
              <a:rPr lang="zh-CN" altLang="en-US" sz="2400" b="1" dirty="0">
                <a:solidFill>
                  <a:srgbClr val="0000CC"/>
                </a:solidFill>
                <a:latin typeface="Calibri" panose="020F0502020204030204" pitchFamily="34" charset="0"/>
                <a:ea typeface="华文楷体" panose="02010600040101010101" pitchFamily="2" charset="-122"/>
              </a:rPr>
              <a:t>，</a:t>
            </a:r>
            <a:r>
              <a:rPr lang="en-US" altLang="zh-CN" sz="2400" b="1" dirty="0">
                <a:solidFill>
                  <a:srgbClr val="0000CC"/>
                </a:solidFill>
                <a:latin typeface="Calibri" panose="020F0502020204030204" pitchFamily="34" charset="0"/>
                <a:ea typeface="华文楷体" panose="02010600040101010101" pitchFamily="2" charset="-122"/>
              </a:rPr>
              <a:t>L</a:t>
            </a:r>
            <a:r>
              <a:rPr lang="zh-CN" altLang="en-US" sz="2400" b="1" dirty="0">
                <a:solidFill>
                  <a:srgbClr val="0000CC"/>
                </a:solidFill>
                <a:latin typeface="Calibri" panose="020F0502020204030204" pitchFamily="34" charset="0"/>
                <a:ea typeface="华文楷体" panose="02010600040101010101" pitchFamily="2" charset="-122"/>
              </a:rPr>
              <a:t>是低</a:t>
            </a:r>
            <a:r>
              <a:rPr lang="zh-CN" altLang="en-US" sz="2400" b="1" dirty="0" smtClean="0">
                <a:solidFill>
                  <a:srgbClr val="0000CC"/>
                </a:solidFill>
                <a:latin typeface="Calibri" panose="020F0502020204030204" pitchFamily="34" charset="0"/>
                <a:ea typeface="华文楷体" panose="02010600040101010101" pitchFamily="2" charset="-122"/>
              </a:rPr>
              <a:t>优先级进程，</a:t>
            </a:r>
            <a:r>
              <a:rPr lang="en-US" altLang="zh-CN" sz="2400" b="1" dirty="0">
                <a:solidFill>
                  <a:srgbClr val="0000CC"/>
                </a:solidFill>
                <a:latin typeface="Calibri" panose="020F0502020204030204" pitchFamily="34" charset="0"/>
                <a:ea typeface="华文楷体" panose="02010600040101010101" pitchFamily="2" charset="-122"/>
              </a:rPr>
              <a:t> </a:t>
            </a:r>
            <a:r>
              <a:rPr lang="en-US" altLang="zh-CN" sz="2400" b="1" dirty="0" smtClean="0">
                <a:solidFill>
                  <a:srgbClr val="0000CC"/>
                </a:solidFill>
                <a:latin typeface="Calibri" panose="020F0502020204030204" pitchFamily="34" charset="0"/>
                <a:ea typeface="华文楷体" panose="02010600040101010101" pitchFamily="2" charset="-122"/>
              </a:rPr>
              <a:t>M</a:t>
            </a:r>
            <a:r>
              <a:rPr lang="zh-CN" altLang="en-US" sz="2400" b="1" dirty="0" smtClean="0">
                <a:solidFill>
                  <a:srgbClr val="0000CC"/>
                </a:solidFill>
                <a:latin typeface="Calibri" panose="020F0502020204030204" pitchFamily="34" charset="0"/>
                <a:ea typeface="华文楷体" panose="02010600040101010101" pitchFamily="2" charset="-122"/>
              </a:rPr>
              <a:t>是中优先级进程（</a:t>
            </a:r>
            <a:r>
              <a:rPr lang="en-US" altLang="zh-CN" sz="2400" b="1" dirty="0" smtClean="0">
                <a:solidFill>
                  <a:srgbClr val="0000CC"/>
                </a:solidFill>
                <a:latin typeface="Calibri" panose="020F0502020204030204" pitchFamily="34" charset="0"/>
                <a:ea typeface="华文楷体" panose="02010600040101010101" pitchFamily="2" charset="-122"/>
              </a:rPr>
              <a:t>CPU</a:t>
            </a:r>
            <a:r>
              <a:rPr lang="zh-CN" altLang="en-US" sz="2400" b="1" dirty="0" smtClean="0">
                <a:solidFill>
                  <a:srgbClr val="0000CC"/>
                </a:solidFill>
                <a:latin typeface="Calibri" panose="020F0502020204030204" pitchFamily="34" charset="0"/>
                <a:ea typeface="华文楷体" panose="02010600040101010101" pitchFamily="2" charset="-122"/>
              </a:rPr>
              <a:t>型）</a:t>
            </a:r>
            <a:endParaRPr lang="zh-CN" altLang="en-US" sz="2400" b="1" dirty="0">
              <a:solidFill>
                <a:srgbClr val="0000CC"/>
              </a:solidFill>
              <a:latin typeface="Calibri" panose="020F0502020204030204" pitchFamily="34" charset="0"/>
              <a:ea typeface="华文楷体" panose="02010600040101010101" pitchFamily="2" charset="-122"/>
            </a:endParaRPr>
          </a:p>
          <a:p>
            <a:r>
              <a:rPr lang="zh-CN" altLang="en-US" sz="2400" b="1" dirty="0" smtClean="0">
                <a:solidFill>
                  <a:srgbClr val="0000CC"/>
                </a:solidFill>
                <a:latin typeface="Calibri" panose="020F0502020204030204" pitchFamily="34" charset="0"/>
                <a:ea typeface="华文楷体" panose="02010600040101010101" pitchFamily="2" charset="-122"/>
              </a:rPr>
              <a:t>场景：</a:t>
            </a:r>
            <a:r>
              <a:rPr lang="en-US" altLang="zh-CN" sz="2400" b="1" dirty="0" smtClean="0">
                <a:solidFill>
                  <a:srgbClr val="0000CC"/>
                </a:solidFill>
                <a:latin typeface="Calibri" panose="020F0502020204030204" pitchFamily="34" charset="0"/>
                <a:ea typeface="华文楷体" panose="02010600040101010101" pitchFamily="2" charset="-122"/>
              </a:rPr>
              <a:t>L</a:t>
            </a:r>
            <a:r>
              <a:rPr lang="zh-CN" altLang="en-US" sz="2400" b="1" dirty="0" smtClean="0">
                <a:solidFill>
                  <a:srgbClr val="0000CC"/>
                </a:solidFill>
                <a:latin typeface="Calibri" panose="020F0502020204030204" pitchFamily="34" charset="0"/>
                <a:ea typeface="华文楷体" panose="02010600040101010101" pitchFamily="2" charset="-122"/>
              </a:rPr>
              <a:t>进入临界区执行，之后被抢占； </a:t>
            </a:r>
            <a:endParaRPr lang="zh-CN" altLang="en-US" sz="2400" b="1" dirty="0">
              <a:solidFill>
                <a:srgbClr val="0000CC"/>
              </a:solidFill>
              <a:latin typeface="Calibri" panose="020F0502020204030204" pitchFamily="34" charset="0"/>
              <a:ea typeface="华文楷体" panose="02010600040101010101" pitchFamily="2" charset="-122"/>
            </a:endParaRPr>
          </a:p>
          <a:p>
            <a:r>
              <a:rPr lang="en-US" altLang="zh-CN" sz="2400" b="1" dirty="0" smtClean="0">
                <a:solidFill>
                  <a:srgbClr val="0000CC"/>
                </a:solidFill>
                <a:latin typeface="Calibri" panose="020F0502020204030204" pitchFamily="34" charset="0"/>
                <a:ea typeface="华文楷体" panose="02010600040101010101" pitchFamily="2" charset="-122"/>
              </a:rPr>
              <a:t>             H</a:t>
            </a:r>
            <a:r>
              <a:rPr lang="zh-CN" altLang="en-US" sz="2400" b="1" dirty="0">
                <a:solidFill>
                  <a:srgbClr val="0000CC"/>
                </a:solidFill>
                <a:latin typeface="Calibri" panose="020F0502020204030204" pitchFamily="34" charset="0"/>
                <a:ea typeface="华文楷体" panose="02010600040101010101" pitchFamily="2" charset="-122"/>
              </a:rPr>
              <a:t>也</a:t>
            </a:r>
            <a:r>
              <a:rPr lang="zh-CN" altLang="en-US" sz="2400" b="1" dirty="0" smtClean="0">
                <a:solidFill>
                  <a:srgbClr val="0000CC"/>
                </a:solidFill>
                <a:latin typeface="Calibri" panose="020F0502020204030204" pitchFamily="34" charset="0"/>
                <a:ea typeface="华文楷体" panose="02010600040101010101" pitchFamily="2" charset="-122"/>
              </a:rPr>
              <a:t>要进入临界区，失败，被阻塞；</a:t>
            </a:r>
            <a:endParaRPr lang="en-US" altLang="zh-CN" sz="2400" b="1" dirty="0" smtClean="0">
              <a:solidFill>
                <a:srgbClr val="0000CC"/>
              </a:solidFill>
              <a:latin typeface="Calibri" panose="020F0502020204030204" pitchFamily="34" charset="0"/>
              <a:ea typeface="华文楷体" panose="02010600040101010101" pitchFamily="2" charset="-122"/>
            </a:endParaRPr>
          </a:p>
          <a:p>
            <a:r>
              <a:rPr lang="en-US" altLang="zh-CN" sz="2400" b="1" dirty="0" smtClean="0">
                <a:solidFill>
                  <a:srgbClr val="0000CC"/>
                </a:solidFill>
                <a:latin typeface="Calibri" panose="020F0502020204030204" pitchFamily="34" charset="0"/>
                <a:ea typeface="华文楷体" panose="02010600040101010101" pitchFamily="2" charset="-122"/>
              </a:rPr>
              <a:t>             M</a:t>
            </a:r>
            <a:r>
              <a:rPr lang="zh-CN" altLang="en-US" sz="2400" b="1" dirty="0" smtClean="0">
                <a:solidFill>
                  <a:srgbClr val="0000CC"/>
                </a:solidFill>
                <a:latin typeface="Calibri" panose="020F0502020204030204" pitchFamily="34" charset="0"/>
                <a:ea typeface="华文楷体" panose="02010600040101010101" pitchFamily="2" charset="-122"/>
              </a:rPr>
              <a:t>上</a:t>
            </a:r>
            <a:r>
              <a:rPr lang="en-US" altLang="zh-CN" sz="2400" b="1" dirty="0" smtClean="0">
                <a:solidFill>
                  <a:srgbClr val="0000CC"/>
                </a:solidFill>
                <a:latin typeface="Calibri" panose="020F0502020204030204" pitchFamily="34" charset="0"/>
                <a:ea typeface="华文楷体" panose="02010600040101010101" pitchFamily="2" charset="-122"/>
              </a:rPr>
              <a:t>CPU</a:t>
            </a:r>
            <a:r>
              <a:rPr lang="zh-CN" altLang="en-US" sz="2400" b="1" dirty="0" smtClean="0">
                <a:solidFill>
                  <a:srgbClr val="0000CC"/>
                </a:solidFill>
                <a:latin typeface="Calibri" panose="020F0502020204030204" pitchFamily="34" charset="0"/>
                <a:ea typeface="华文楷体" panose="02010600040101010101" pitchFamily="2" charset="-122"/>
              </a:rPr>
              <a:t>执行</a:t>
            </a:r>
            <a:r>
              <a:rPr lang="zh-CN" altLang="en-US" sz="2400" b="1" dirty="0">
                <a:solidFill>
                  <a:srgbClr val="0000CC"/>
                </a:solidFill>
                <a:latin typeface="Calibri" panose="020F0502020204030204" pitchFamily="34" charset="0"/>
                <a:ea typeface="华文楷体" panose="02010600040101010101" pitchFamily="2" charset="-122"/>
              </a:rPr>
              <a:t>，</a:t>
            </a:r>
            <a:r>
              <a:rPr lang="en-US" altLang="zh-CN" sz="2400" b="1" dirty="0" smtClean="0">
                <a:solidFill>
                  <a:srgbClr val="0000CC"/>
                </a:solidFill>
                <a:latin typeface="Calibri" panose="020F0502020204030204" pitchFamily="34" charset="0"/>
                <a:ea typeface="华文楷体" panose="02010600040101010101" pitchFamily="2" charset="-122"/>
              </a:rPr>
              <a:t>L</a:t>
            </a:r>
            <a:r>
              <a:rPr lang="zh-CN" altLang="en-US" sz="2400" b="1" dirty="0" smtClean="0">
                <a:solidFill>
                  <a:srgbClr val="0000CC"/>
                </a:solidFill>
                <a:latin typeface="Calibri" panose="020F0502020204030204" pitchFamily="34" charset="0"/>
                <a:ea typeface="华文楷体" panose="02010600040101010101" pitchFamily="2" charset="-122"/>
              </a:rPr>
              <a:t>无法执行所以</a:t>
            </a:r>
            <a:r>
              <a:rPr lang="en-US" altLang="zh-CN" sz="2400" b="1" dirty="0" smtClean="0">
                <a:solidFill>
                  <a:srgbClr val="0000CC"/>
                </a:solidFill>
                <a:latin typeface="Calibri" panose="020F0502020204030204" pitchFamily="34" charset="0"/>
                <a:ea typeface="华文楷体" panose="02010600040101010101" pitchFamily="2" charset="-122"/>
              </a:rPr>
              <a:t>H</a:t>
            </a:r>
            <a:r>
              <a:rPr lang="zh-CN" altLang="en-US" sz="2400" b="1" dirty="0" smtClean="0">
                <a:solidFill>
                  <a:srgbClr val="0000CC"/>
                </a:solidFill>
                <a:latin typeface="Calibri" panose="020F0502020204030204" pitchFamily="34" charset="0"/>
                <a:ea typeface="华文楷体" panose="02010600040101010101" pitchFamily="2" charset="-122"/>
              </a:rPr>
              <a:t>也无法执行</a:t>
            </a:r>
            <a:endParaRPr lang="zh-CN" altLang="en-US" sz="2400" b="1" dirty="0">
              <a:solidFill>
                <a:srgbClr val="0000CC"/>
              </a:solidFill>
              <a:latin typeface="Calibri" panose="020F0502020204030204" pitchFamily="34" charset="0"/>
              <a:ea typeface="华文楷体" panose="02010600040101010101" pitchFamily="2" charset="-122"/>
            </a:endParaRPr>
          </a:p>
        </p:txBody>
      </p:sp>
    </p:spTree>
    <p:extLst>
      <p:ext uri="{BB962C8B-B14F-4D97-AF65-F5344CB8AC3E}">
        <p14:creationId xmlns:p14="http://schemas.microsoft.com/office/powerpoint/2010/main" val="163371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32"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out)">
                                      <p:cBhvr>
                                        <p:cTn id="14"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优先级</a:t>
            </a:r>
            <a:r>
              <a:rPr lang="zh-CN" altLang="en-US" sz="4000" dirty="0" smtClean="0"/>
              <a:t>反转问题</a:t>
            </a:r>
            <a:r>
              <a:rPr lang="en-US" altLang="zh-CN" sz="4000" dirty="0" smtClean="0"/>
              <a:t>(2/2)</a:t>
            </a:r>
            <a:endParaRPr lang="zh-CN" altLang="en-US" sz="4000" dirty="0"/>
          </a:p>
        </p:txBody>
      </p:sp>
      <p:sp>
        <p:nvSpPr>
          <p:cNvPr id="37891" name="内容占位符 2"/>
          <p:cNvSpPr>
            <a:spLocks noGrp="1"/>
          </p:cNvSpPr>
          <p:nvPr>
            <p:ph idx="1"/>
          </p:nvPr>
        </p:nvSpPr>
        <p:spPr>
          <a:xfrm>
            <a:off x="539552" y="1609416"/>
            <a:ext cx="7848872" cy="4195848"/>
          </a:xfrm>
        </p:spPr>
        <p:txBody>
          <a:bodyPr>
            <a:noAutofit/>
          </a:bodyPr>
          <a:lstStyle/>
          <a:p>
            <a:pPr>
              <a:spcBef>
                <a:spcPts val="0"/>
              </a:spcBef>
            </a:pPr>
            <a:r>
              <a:rPr lang="zh-CN" altLang="en-US" sz="2400" b="1" dirty="0" smtClean="0"/>
              <a:t>影响</a:t>
            </a:r>
            <a:endParaRPr lang="en-US" altLang="zh-CN" sz="2400" b="1" dirty="0" smtClean="0"/>
          </a:p>
          <a:p>
            <a:pPr lvl="1">
              <a:spcBef>
                <a:spcPts val="0"/>
              </a:spcBef>
            </a:pPr>
            <a:r>
              <a:rPr lang="zh-CN" altLang="en-US" sz="2400" b="1" dirty="0" smtClean="0"/>
              <a:t>系统错误</a:t>
            </a:r>
            <a:endParaRPr lang="en-US" altLang="zh-CN" sz="2400" b="1" dirty="0" smtClean="0"/>
          </a:p>
          <a:p>
            <a:pPr lvl="1">
              <a:spcBef>
                <a:spcPts val="0"/>
              </a:spcBef>
            </a:pPr>
            <a:r>
              <a:rPr lang="zh-CN" altLang="en-US" sz="2400" b="1" dirty="0" smtClean="0"/>
              <a:t>高</a:t>
            </a:r>
            <a:r>
              <a:rPr lang="zh-CN" altLang="en-US" sz="2400" b="1" dirty="0"/>
              <a:t>优先级进程</a:t>
            </a:r>
            <a:r>
              <a:rPr lang="zh-CN" altLang="en-US" sz="2400" b="1" dirty="0" smtClean="0"/>
              <a:t>停滞不前，导致系统性能降低</a:t>
            </a:r>
            <a:endParaRPr lang="en-US" altLang="zh-CN" sz="2400" b="1" dirty="0" smtClean="0"/>
          </a:p>
          <a:p>
            <a:pPr marL="0" indent="0">
              <a:buNone/>
            </a:pPr>
            <a:r>
              <a:rPr lang="zh-CN" altLang="en-US" sz="2400" b="1" dirty="0" smtClean="0"/>
              <a:t> </a:t>
            </a:r>
            <a:endParaRPr lang="en-US" altLang="zh-CN" sz="2400" b="1" dirty="0" smtClean="0"/>
          </a:p>
          <a:p>
            <a:r>
              <a:rPr lang="zh-CN" altLang="en-US" sz="2400" b="1" dirty="0" smtClean="0"/>
              <a:t>解决方案</a:t>
            </a:r>
            <a:endParaRPr lang="en-US" altLang="zh-CN" sz="2400" b="1" dirty="0" smtClean="0"/>
          </a:p>
          <a:p>
            <a:pPr lvl="1">
              <a:spcBef>
                <a:spcPts val="0"/>
              </a:spcBef>
            </a:pPr>
            <a:r>
              <a:rPr lang="zh-CN" altLang="en-US" sz="2400" b="1" dirty="0" smtClean="0"/>
              <a:t>设置优先级</a:t>
            </a:r>
            <a:r>
              <a:rPr lang="zh-CN" altLang="en-US" sz="2400" b="1" dirty="0"/>
              <a:t>上限（优先级天花板</a:t>
            </a:r>
            <a:r>
              <a:rPr lang="zh-CN" altLang="en-US" sz="2400" b="1" dirty="0" smtClean="0"/>
              <a:t>协议 </a:t>
            </a:r>
            <a:r>
              <a:rPr lang="en-US" altLang="zh-CN" sz="2400" b="1" dirty="0" smtClean="0"/>
              <a:t>priority </a:t>
            </a:r>
            <a:r>
              <a:rPr lang="en-US" altLang="zh-CN" sz="2400" b="1" dirty="0"/>
              <a:t>ceiling protocol</a:t>
            </a:r>
            <a:r>
              <a:rPr lang="zh-CN" altLang="en-US" sz="2400" b="1" dirty="0" smtClean="0"/>
              <a:t>）</a:t>
            </a:r>
            <a:endParaRPr lang="en-US" altLang="zh-CN" sz="2400" b="1" dirty="0"/>
          </a:p>
          <a:p>
            <a:pPr lvl="1">
              <a:spcBef>
                <a:spcPts val="0"/>
              </a:spcBef>
            </a:pPr>
            <a:r>
              <a:rPr lang="zh-CN" altLang="en-US" sz="2400" b="1" dirty="0" smtClean="0"/>
              <a:t>优先级</a:t>
            </a:r>
            <a:r>
              <a:rPr lang="zh-CN" altLang="en-US" sz="2400" b="1" dirty="0"/>
              <a:t>继承</a:t>
            </a:r>
            <a:endParaRPr lang="en-US" altLang="zh-CN" sz="2400" b="1" dirty="0"/>
          </a:p>
          <a:p>
            <a:pPr lvl="1">
              <a:spcBef>
                <a:spcPts val="0"/>
              </a:spcBef>
            </a:pPr>
            <a:r>
              <a:rPr lang="zh-CN" altLang="en-US" sz="2400" b="1" dirty="0" smtClean="0"/>
              <a:t>使用中断禁止</a:t>
            </a:r>
            <a:endParaRPr lang="en-US" altLang="zh-CN" sz="2400" b="1" dirty="0" smtClean="0"/>
          </a:p>
        </p:txBody>
      </p:sp>
    </p:spTree>
    <p:extLst>
      <p:ext uri="{BB962C8B-B14F-4D97-AF65-F5344CB8AC3E}">
        <p14:creationId xmlns:p14="http://schemas.microsoft.com/office/powerpoint/2010/main" val="15444620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39552" y="1556643"/>
            <a:ext cx="5416968" cy="2304405"/>
            <a:chOff x="323528" y="1484784"/>
            <a:chExt cx="5416968" cy="2304405"/>
          </a:xfrm>
        </p:grpSpPr>
        <p:pic>
          <p:nvPicPr>
            <p:cNvPr id="29699" name="Picture 6" descr="02-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484784"/>
              <a:ext cx="5416968" cy="230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02-4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1101" t="80294"/>
            <a:stretch/>
          </p:blipFill>
          <p:spPr bwMode="auto">
            <a:xfrm>
              <a:off x="2339752" y="3260424"/>
              <a:ext cx="1565445" cy="45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196337" y="3260424"/>
              <a:ext cx="1544159" cy="528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698" name="标题 1"/>
          <p:cNvSpPr>
            <a:spLocks noGrp="1"/>
          </p:cNvSpPr>
          <p:nvPr>
            <p:ph type="title"/>
          </p:nvPr>
        </p:nvSpPr>
        <p:spPr/>
        <p:txBody>
          <a:bodyPr>
            <a:normAutofit/>
          </a:bodyPr>
          <a:lstStyle/>
          <a:p>
            <a:r>
              <a:rPr lang="zh-CN" altLang="en-US" sz="4000" dirty="0" smtClean="0">
                <a:latin typeface="楷体_GB2312"/>
              </a:rPr>
              <a:t>多级队列</a:t>
            </a:r>
            <a:r>
              <a:rPr lang="zh-CN" altLang="en-US" sz="4000" dirty="0">
                <a:latin typeface="楷体_GB2312"/>
              </a:rPr>
              <a:t>调度</a:t>
            </a:r>
            <a:r>
              <a:rPr lang="zh-CN" altLang="en-US" sz="4000" dirty="0" smtClean="0">
                <a:latin typeface="楷体_GB2312"/>
              </a:rPr>
              <a:t>算法</a:t>
            </a:r>
            <a:endParaRPr lang="zh-CN" altLang="en-US" sz="4000" dirty="0" smtClean="0"/>
          </a:p>
        </p:txBody>
      </p:sp>
      <p:pic>
        <p:nvPicPr>
          <p:cNvPr id="4" name="Content Placeholder 3" descr="Fig09_10.gif"/>
          <p:cNvPicPr>
            <a:picLocks noChangeAspect="1"/>
          </p:cNvPicPr>
          <p:nvPr/>
        </p:nvPicPr>
        <p:blipFill rotWithShape="1">
          <a:blip r:embed="rId4" cstate="print"/>
          <a:srcRect b="15877"/>
          <a:stretch/>
        </p:blipFill>
        <p:spPr bwMode="auto">
          <a:xfrm>
            <a:off x="4547551" y="3143751"/>
            <a:ext cx="4632961" cy="3525609"/>
          </a:xfrm>
          <a:prstGeom prst="rect">
            <a:avLst/>
          </a:prstGeom>
          <a:noFill/>
          <a:ln w="9525">
            <a:noFill/>
            <a:miter lim="800000"/>
            <a:headEnd/>
            <a:tailEnd/>
          </a:ln>
        </p:spPr>
      </p:pic>
      <p:sp>
        <p:nvSpPr>
          <p:cNvPr id="6" name="云形标注 5"/>
          <p:cNvSpPr/>
          <p:nvPr/>
        </p:nvSpPr>
        <p:spPr>
          <a:xfrm>
            <a:off x="993303" y="4600230"/>
            <a:ext cx="3127917" cy="1853105"/>
          </a:xfrm>
          <a:prstGeom prst="cloudCallout">
            <a:avLst>
              <a:gd name="adj1" fmla="val 43170"/>
              <a:gd name="adj2" fmla="val -86436"/>
            </a:avLst>
          </a:prstGeom>
          <a:solidFill>
            <a:schemeClr val="accent3">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华文楷体" pitchFamily="2" charset="-122"/>
                <a:ea typeface="华文楷体" pitchFamily="2" charset="-122"/>
                <a:cs typeface="Calibri" pitchFamily="34" charset="0"/>
              </a:rPr>
              <a:t>根据什么分队</a:t>
            </a:r>
            <a:r>
              <a:rPr lang="zh-CN" altLang="en-US" b="1" dirty="0">
                <a:solidFill>
                  <a:srgbClr val="C00000"/>
                </a:solidFill>
                <a:latin typeface="华文楷体" pitchFamily="2" charset="-122"/>
                <a:ea typeface="华文楷体" pitchFamily="2" charset="-122"/>
                <a:cs typeface="Calibri" pitchFamily="34" charset="0"/>
              </a:rPr>
              <a:t>列</a:t>
            </a:r>
            <a:r>
              <a:rPr lang="zh-CN" altLang="en-US" b="1" dirty="0" smtClean="0">
                <a:solidFill>
                  <a:srgbClr val="C00000"/>
                </a:solidFill>
                <a:latin typeface="华文楷体" pitchFamily="2" charset="-122"/>
                <a:ea typeface="华文楷体" pitchFamily="2" charset="-122"/>
                <a:cs typeface="Calibri" pitchFamily="34" charset="0"/>
              </a:rPr>
              <a:t>？排队方式？</a:t>
            </a:r>
            <a:endParaRPr lang="en-US" altLang="zh-CN" b="1" dirty="0" smtClean="0">
              <a:solidFill>
                <a:srgbClr val="C00000"/>
              </a:solidFill>
              <a:latin typeface="华文楷体" pitchFamily="2" charset="-122"/>
              <a:ea typeface="华文楷体" pitchFamily="2" charset="-122"/>
              <a:cs typeface="Calibri" pitchFamily="34" charset="0"/>
            </a:endParaRPr>
          </a:p>
          <a:p>
            <a:pPr algn="ctr"/>
            <a:r>
              <a:rPr lang="zh-CN" altLang="en-US" b="1" dirty="0" smtClean="0">
                <a:solidFill>
                  <a:schemeClr val="accent1">
                    <a:lumMod val="50000"/>
                  </a:schemeClr>
                </a:solidFill>
                <a:latin typeface="华文楷体" pitchFamily="2" charset="-122"/>
                <a:ea typeface="华文楷体" pitchFamily="2" charset="-122"/>
                <a:cs typeface="Calibri" pitchFamily="34" charset="0"/>
              </a:rPr>
              <a:t>哪些进程优先级高？</a:t>
            </a:r>
            <a:endParaRPr lang="en-US" altLang="zh-CN" b="1" dirty="0" smtClean="0">
              <a:solidFill>
                <a:schemeClr val="accent1">
                  <a:lumMod val="50000"/>
                </a:schemeClr>
              </a:solidFill>
              <a:latin typeface="华文楷体" pitchFamily="2" charset="-122"/>
              <a:ea typeface="华文楷体" pitchFamily="2" charset="-122"/>
              <a:cs typeface="Calibri" pitchFamily="34" charset="0"/>
            </a:endParaRPr>
          </a:p>
          <a:p>
            <a:pPr algn="ctr"/>
            <a:r>
              <a:rPr lang="zh-CN" altLang="en-US" b="1" dirty="0">
                <a:solidFill>
                  <a:srgbClr val="990099"/>
                </a:solidFill>
                <a:latin typeface="华文楷体" pitchFamily="2" charset="-122"/>
                <a:ea typeface="华文楷体" pitchFamily="2" charset="-122"/>
                <a:cs typeface="Calibri" pitchFamily="34" charset="0"/>
              </a:rPr>
              <a:t>每</a:t>
            </a:r>
            <a:r>
              <a:rPr lang="zh-CN" altLang="en-US" b="1" dirty="0" smtClean="0">
                <a:solidFill>
                  <a:srgbClr val="990099"/>
                </a:solidFill>
                <a:latin typeface="华文楷体" pitchFamily="2" charset="-122"/>
                <a:ea typeface="华文楷体" pitchFamily="2" charset="-122"/>
                <a:cs typeface="Calibri" pitchFamily="34" charset="0"/>
              </a:rPr>
              <a:t>一级队列调度策略是否相同？</a:t>
            </a:r>
            <a:endParaRPr lang="zh-CN" altLang="en-US" b="1" dirty="0">
              <a:solidFill>
                <a:srgbClr val="990099"/>
              </a:solidFill>
              <a:latin typeface="华文楷体" pitchFamily="2" charset="-122"/>
              <a:ea typeface="华文楷体" pitchFamily="2" charset="-122"/>
              <a:cs typeface="Calibri" pitchFamily="34" charset="0"/>
            </a:endParaRPr>
          </a:p>
        </p:txBody>
      </p:sp>
    </p:spTree>
    <p:extLst>
      <p:ext uri="{BB962C8B-B14F-4D97-AF65-F5344CB8AC3E}">
        <p14:creationId xmlns:p14="http://schemas.microsoft.com/office/powerpoint/2010/main" val="218320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7544" y="461293"/>
            <a:ext cx="8064500" cy="879475"/>
          </a:xfrm>
        </p:spPr>
        <p:txBody>
          <a:bodyPr>
            <a:normAutofit/>
          </a:bodyPr>
          <a:lstStyle/>
          <a:p>
            <a:r>
              <a:rPr lang="zh-CN" altLang="en-US" sz="4000" dirty="0">
                <a:latin typeface="Calibri" panose="020F0502020204030204" pitchFamily="34" charset="0"/>
              </a:rPr>
              <a:t>多级反馈队列调度</a:t>
            </a:r>
            <a:r>
              <a:rPr lang="zh-CN" altLang="en-US" sz="4000" dirty="0" smtClean="0">
                <a:latin typeface="Calibri" panose="020F0502020204030204" pitchFamily="34" charset="0"/>
              </a:rPr>
              <a:t>算法</a:t>
            </a:r>
            <a:r>
              <a:rPr lang="en-US" altLang="zh-CN" sz="4000" dirty="0" smtClean="0">
                <a:latin typeface="Calibri" panose="020F0502020204030204" pitchFamily="34" charset="0"/>
              </a:rPr>
              <a:t>(1/3)</a:t>
            </a:r>
            <a:endParaRPr lang="zh-CN" altLang="en-US" sz="4000" dirty="0" smtClean="0">
              <a:latin typeface="Calibri" panose="020F0502020204030204" pitchFamily="34" charset="0"/>
            </a:endParaRPr>
          </a:p>
        </p:txBody>
      </p:sp>
      <p:sp>
        <p:nvSpPr>
          <p:cNvPr id="30723" name="Rectangle 3"/>
          <p:cNvSpPr>
            <a:spLocks noGrp="1" noChangeArrowheads="1"/>
          </p:cNvSpPr>
          <p:nvPr>
            <p:ph type="body" idx="4294967295"/>
          </p:nvPr>
        </p:nvSpPr>
        <p:spPr>
          <a:xfrm>
            <a:off x="683568" y="1628800"/>
            <a:ext cx="7056783" cy="2880320"/>
          </a:xfrm>
          <a:prstGeom prst="rect">
            <a:avLst/>
          </a:prstGeom>
        </p:spPr>
        <p:txBody>
          <a:bodyPr>
            <a:noAutofit/>
          </a:bodyPr>
          <a:lstStyle/>
          <a:p>
            <a:pPr marL="342900" indent="-342900">
              <a:spcBef>
                <a:spcPts val="0"/>
              </a:spcBef>
              <a:buClr>
                <a:srgbClr val="7030A0"/>
              </a:buClr>
              <a:buSzPct val="80000"/>
              <a:buFont typeface="Wingdings" pitchFamily="2" charset="2"/>
              <a:buChar char="Ø"/>
            </a:pPr>
            <a:r>
              <a:rPr lang="en-US" altLang="zh-CN" sz="2400" b="1" dirty="0">
                <a:latin typeface="Calibri" panose="020F0502020204030204" pitchFamily="34" charset="0"/>
                <a:ea typeface="华文楷体" panose="02010600040101010101" pitchFamily="2" charset="-122"/>
              </a:rPr>
              <a:t>Multilevel </a:t>
            </a:r>
            <a:r>
              <a:rPr lang="en-US" altLang="zh-CN" b="1" dirty="0">
                <a:latin typeface="Calibri" panose="020F0502020204030204" pitchFamily="34" charset="0"/>
                <a:ea typeface="华文楷体" panose="02010600040101010101" pitchFamily="2" charset="-122"/>
              </a:rPr>
              <a:t>Feedback </a:t>
            </a:r>
            <a:r>
              <a:rPr lang="en-US" altLang="zh-CN" b="1" dirty="0" smtClean="0">
                <a:latin typeface="Calibri" panose="020F0502020204030204" pitchFamily="34" charset="0"/>
                <a:ea typeface="华文楷体" panose="02010600040101010101" pitchFamily="2" charset="-122"/>
              </a:rPr>
              <a:t>Queues</a:t>
            </a:r>
            <a:endParaRPr lang="en-US" altLang="zh-CN" sz="2400" b="1" dirty="0" smtClean="0">
              <a:latin typeface="Calibri" panose="020F0502020204030204" pitchFamily="34" charset="0"/>
              <a:ea typeface="华文楷体" panose="02010600040101010101" pitchFamily="2" charset="-122"/>
            </a:endParaRPr>
          </a:p>
          <a:p>
            <a:pPr marL="0" indent="0">
              <a:spcBef>
                <a:spcPts val="0"/>
              </a:spcBef>
              <a:buClr>
                <a:srgbClr val="7030A0"/>
              </a:buClr>
              <a:buSzPct val="80000"/>
              <a:buNone/>
            </a:pPr>
            <a:endParaRPr lang="zh-CN" altLang="en-US" sz="2400" b="1" dirty="0">
              <a:latin typeface="Calibri" panose="020F0502020204030204" pitchFamily="34" charset="0"/>
              <a:ea typeface="华文楷体" panose="02010600040101010101" pitchFamily="2" charset="-122"/>
            </a:endParaRPr>
          </a:p>
          <a:p>
            <a:pPr marL="342900" indent="-342900">
              <a:spcBef>
                <a:spcPts val="0"/>
              </a:spcBef>
              <a:buClr>
                <a:srgbClr val="7030A0"/>
              </a:buClr>
              <a:buSzPct val="80000"/>
              <a:buFont typeface="Wingdings" pitchFamily="2" charset="2"/>
              <a:buChar char="Ø"/>
            </a:pPr>
            <a:r>
              <a:rPr lang="zh-CN" altLang="en-US" sz="2400" b="1" dirty="0" smtClean="0">
                <a:latin typeface="Calibri" panose="020F0502020204030204" pitchFamily="34" charset="0"/>
                <a:ea typeface="华文楷体" panose="02010600040101010101" pitchFamily="2" charset="-122"/>
              </a:rPr>
              <a:t>是</a:t>
            </a:r>
            <a:r>
              <a:rPr lang="en-US" altLang="zh-CN" sz="2400" b="1" dirty="0" smtClean="0">
                <a:latin typeface="Calibri" panose="020F0502020204030204" pitchFamily="34" charset="0"/>
                <a:ea typeface="华文楷体" panose="02010600040101010101" pitchFamily="2" charset="-122"/>
              </a:rPr>
              <a:t>UNIX</a:t>
            </a:r>
            <a:r>
              <a:rPr lang="zh-CN" altLang="en-US" sz="2400" b="1" dirty="0" smtClean="0">
                <a:latin typeface="Calibri" panose="020F0502020204030204" pitchFamily="34" charset="0"/>
                <a:ea typeface="华文楷体" panose="02010600040101010101" pitchFamily="2" charset="-122"/>
              </a:rPr>
              <a:t>的一个分支</a:t>
            </a:r>
            <a:r>
              <a:rPr lang="en-US" altLang="zh-CN" sz="2400" b="1" dirty="0" smtClean="0">
                <a:latin typeface="Calibri" panose="020F0502020204030204" pitchFamily="34" charset="0"/>
                <a:ea typeface="华文楷体" panose="02010600040101010101" pitchFamily="2" charset="-122"/>
              </a:rPr>
              <a:t>BSD </a:t>
            </a:r>
            <a:r>
              <a:rPr lang="zh-CN" altLang="en-US" sz="2400" b="1" dirty="0" smtClean="0">
                <a:latin typeface="Calibri" panose="020F0502020204030204" pitchFamily="34" charset="0"/>
                <a:ea typeface="华文楷体" panose="02010600040101010101" pitchFamily="2" charset="-122"/>
              </a:rPr>
              <a:t>（</a:t>
            </a:r>
            <a:r>
              <a:rPr lang="zh-CN" altLang="en-US" sz="2400" b="1" dirty="0">
                <a:latin typeface="Calibri" panose="020F0502020204030204" pitchFamily="34" charset="0"/>
                <a:ea typeface="华文楷体" panose="02010600040101010101" pitchFamily="2" charset="-122"/>
              </a:rPr>
              <a:t>加州大学伯克利</a:t>
            </a:r>
            <a:r>
              <a:rPr lang="zh-CN" altLang="en-US" sz="2400" b="1" dirty="0" smtClean="0">
                <a:latin typeface="Calibri" panose="020F0502020204030204" pitchFamily="34" charset="0"/>
                <a:ea typeface="华文楷体" panose="02010600040101010101" pitchFamily="2" charset="-122"/>
              </a:rPr>
              <a:t>分校开发和发布的）</a:t>
            </a:r>
            <a:r>
              <a:rPr lang="en-US" altLang="zh-CN" sz="2400" b="1" dirty="0">
                <a:latin typeface="Calibri" panose="020F0502020204030204" pitchFamily="34" charset="0"/>
                <a:ea typeface="华文楷体" panose="02010600040101010101" pitchFamily="2" charset="-122"/>
              </a:rPr>
              <a:t>5.3</a:t>
            </a:r>
            <a:r>
              <a:rPr lang="zh-CN" altLang="en-US" sz="2400" b="1" dirty="0">
                <a:latin typeface="Calibri" panose="020F0502020204030204" pitchFamily="34" charset="0"/>
                <a:ea typeface="华文楷体" panose="02010600040101010101" pitchFamily="2" charset="-122"/>
              </a:rPr>
              <a:t>版所</a:t>
            </a:r>
            <a:r>
              <a:rPr lang="zh-CN" altLang="en-US" sz="2400" b="1" dirty="0" smtClean="0">
                <a:latin typeface="Calibri" panose="020F0502020204030204" pitchFamily="34" charset="0"/>
                <a:ea typeface="华文楷体" panose="02010600040101010101" pitchFamily="2" charset="-122"/>
              </a:rPr>
              <a:t>采用的调度算法</a:t>
            </a:r>
            <a:endParaRPr lang="en-US" altLang="zh-CN" sz="2400" b="1" dirty="0" smtClean="0">
              <a:latin typeface="Calibri" panose="020F0502020204030204" pitchFamily="34" charset="0"/>
              <a:ea typeface="华文楷体" panose="02010600040101010101" pitchFamily="2" charset="-122"/>
            </a:endParaRPr>
          </a:p>
          <a:p>
            <a:pPr marL="342900" indent="-342900">
              <a:spcBef>
                <a:spcPts val="0"/>
              </a:spcBef>
              <a:buClr>
                <a:srgbClr val="7030A0"/>
              </a:buClr>
              <a:buSzPct val="80000"/>
              <a:buFont typeface="Wingdings" pitchFamily="2" charset="2"/>
              <a:buChar char="Ø"/>
            </a:pPr>
            <a:endParaRPr lang="en-US" altLang="zh-CN" sz="2400" b="1" dirty="0">
              <a:latin typeface="Calibri" panose="020F0502020204030204" pitchFamily="34" charset="0"/>
              <a:ea typeface="华文楷体" panose="02010600040101010101" pitchFamily="2" charset="-122"/>
            </a:endParaRPr>
          </a:p>
          <a:p>
            <a:pPr marL="342900" indent="-342900">
              <a:spcBef>
                <a:spcPts val="0"/>
              </a:spcBef>
              <a:buClr>
                <a:srgbClr val="7030A0"/>
              </a:buClr>
              <a:buSzPct val="80000"/>
              <a:buFont typeface="Wingdings" pitchFamily="2" charset="2"/>
              <a:buChar char="Ø"/>
            </a:pPr>
            <a:r>
              <a:rPr lang="zh-CN" altLang="en-US" sz="2400" b="1" dirty="0" smtClean="0">
                <a:latin typeface="Calibri" panose="020F0502020204030204" pitchFamily="34" charset="0"/>
                <a:ea typeface="华文楷体" panose="02010600040101010101" pitchFamily="2" charset="-122"/>
              </a:rPr>
              <a:t>是一个综合调度算法</a:t>
            </a:r>
            <a:endParaRPr lang="en-US" altLang="zh-CN" sz="2400" b="1" dirty="0" smtClean="0">
              <a:latin typeface="Calibri" panose="020F0502020204030204" pitchFamily="34" charset="0"/>
              <a:ea typeface="华文楷体" panose="02010600040101010101" pitchFamily="2" charset="-122"/>
            </a:endParaRPr>
          </a:p>
        </p:txBody>
      </p:sp>
      <p:sp>
        <p:nvSpPr>
          <p:cNvPr id="38" name="云形 37"/>
          <p:cNvSpPr/>
          <p:nvPr/>
        </p:nvSpPr>
        <p:spPr>
          <a:xfrm>
            <a:off x="3059832" y="4365104"/>
            <a:ext cx="2160240" cy="1152128"/>
          </a:xfrm>
          <a:prstGeom prst="cloud">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FF0000"/>
                </a:solidFill>
                <a:latin typeface="华文行楷" panose="02010800040101010101" pitchFamily="2" charset="-122"/>
                <a:ea typeface="华文行楷" panose="02010800040101010101" pitchFamily="2" charset="-122"/>
              </a:rPr>
              <a:t>折衷权衡</a:t>
            </a:r>
            <a:endParaRPr lang="en-US" altLang="zh-CN" sz="2400" dirty="0" smtClean="0">
              <a:solidFill>
                <a:srgbClr val="FF0000"/>
              </a:solidFill>
              <a:latin typeface="华文行楷" panose="02010800040101010101" pitchFamily="2" charset="-122"/>
              <a:ea typeface="华文行楷" panose="02010800040101010101" pitchFamily="2" charset="-122"/>
            </a:endParaRPr>
          </a:p>
          <a:p>
            <a:pPr algn="ctr"/>
            <a:r>
              <a:rPr lang="en-US" altLang="zh-CN" sz="2400" dirty="0" smtClean="0">
                <a:solidFill>
                  <a:srgbClr val="FF0000"/>
                </a:solidFill>
                <a:latin typeface="华文行楷" panose="02010800040101010101" pitchFamily="2" charset="-122"/>
                <a:ea typeface="华文行楷" panose="02010800040101010101" pitchFamily="2" charset="-122"/>
              </a:rPr>
              <a:t>tradeoff</a:t>
            </a:r>
            <a:endParaRPr lang="zh-CN" altLang="en-US" sz="2400" dirty="0">
              <a:solidFill>
                <a:srgbClr val="FF000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91325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7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723">
                                            <p:txEl>
                                              <p:pRg st="2" end="2"/>
                                            </p:txEl>
                                          </p:spTgt>
                                        </p:tgtEl>
                                        <p:attrNameLst>
                                          <p:attrName>style.visibility</p:attrName>
                                        </p:attrNameLst>
                                      </p:cBhvr>
                                      <p:to>
                                        <p:strVal val="visible"/>
                                      </p:to>
                                    </p:set>
                                    <p:animEffect transition="in" filter="fade">
                                      <p:cBhvr>
                                        <p:cTn id="14" dur="1000"/>
                                        <p:tgtEl>
                                          <p:spTgt spid="30723">
                                            <p:txEl>
                                              <p:pRg st="2" end="2"/>
                                            </p:txEl>
                                          </p:spTgt>
                                        </p:tgtEl>
                                      </p:cBhvr>
                                    </p:animEffect>
                                    <p:anim calcmode="lin" valueType="num">
                                      <p:cBhvr>
                                        <p:cTn id="15"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07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723">
                                            <p:txEl>
                                              <p:pRg st="4" end="4"/>
                                            </p:txEl>
                                          </p:spTgt>
                                        </p:tgtEl>
                                        <p:attrNameLst>
                                          <p:attrName>style.visibility</p:attrName>
                                        </p:attrNameLst>
                                      </p:cBhvr>
                                      <p:to>
                                        <p:strVal val="visible"/>
                                      </p:to>
                                    </p:set>
                                    <p:animEffect transition="in" filter="fade">
                                      <p:cBhvr>
                                        <p:cTn id="21" dur="1000"/>
                                        <p:tgtEl>
                                          <p:spTgt spid="30723">
                                            <p:txEl>
                                              <p:pRg st="4" end="4"/>
                                            </p:txEl>
                                          </p:spTgt>
                                        </p:tgtEl>
                                      </p:cBhvr>
                                    </p:animEffect>
                                    <p:anim calcmode="lin" valueType="num">
                                      <p:cBhvr>
                                        <p:cTn id="22"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072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Scale>
                                      <p:cBhvr>
                                        <p:cTn id="28" dur="15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500" decel="50000" fill="hold">
                                          <p:stCondLst>
                                            <p:cond delay="0"/>
                                          </p:stCondLst>
                                        </p:cTn>
                                        <p:tgtEl>
                                          <p:spTgt spid="38"/>
                                        </p:tgtEl>
                                        <p:attrNameLst>
                                          <p:attrName>ppt_x</p:attrName>
                                          <p:attrName>ppt_y</p:attrName>
                                        </p:attrNameLst>
                                      </p:cBhvr>
                                    </p:animMotion>
                                    <p:animEffect transition="in" filter="fade">
                                      <p:cBhvr>
                                        <p:cTn id="30" dur="1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3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95536" y="461293"/>
            <a:ext cx="7488634" cy="879475"/>
          </a:xfrm>
        </p:spPr>
        <p:txBody>
          <a:bodyPr>
            <a:normAutofit/>
          </a:bodyPr>
          <a:lstStyle/>
          <a:p>
            <a:r>
              <a:rPr lang="zh-CN" altLang="en-US" sz="4000" dirty="0">
                <a:latin typeface="Calibri" panose="020F0502020204030204" pitchFamily="34" charset="0"/>
              </a:rPr>
              <a:t>多级反馈队列调度</a:t>
            </a:r>
            <a:r>
              <a:rPr lang="zh-CN" altLang="en-US" sz="4000" dirty="0" smtClean="0">
                <a:latin typeface="Calibri" panose="020F0502020204030204" pitchFamily="34" charset="0"/>
              </a:rPr>
              <a:t>算法</a:t>
            </a:r>
            <a:r>
              <a:rPr lang="en-US" altLang="zh-CN" sz="4000" dirty="0" smtClean="0">
                <a:latin typeface="Calibri" panose="020F0502020204030204" pitchFamily="34" charset="0"/>
              </a:rPr>
              <a:t>(2/3)</a:t>
            </a:r>
            <a:endParaRPr lang="zh-CN" altLang="en-US" sz="4000" dirty="0" smtClean="0">
              <a:latin typeface="Calibri" panose="020F0502020204030204" pitchFamily="34" charset="0"/>
            </a:endParaRPr>
          </a:p>
        </p:txBody>
      </p:sp>
      <p:sp>
        <p:nvSpPr>
          <p:cNvPr id="30723" name="Rectangle 3"/>
          <p:cNvSpPr>
            <a:spLocks noGrp="1" noChangeArrowheads="1"/>
          </p:cNvSpPr>
          <p:nvPr>
            <p:ph type="body" idx="4294967295"/>
          </p:nvPr>
        </p:nvSpPr>
        <p:spPr>
          <a:xfrm>
            <a:off x="395536" y="1508787"/>
            <a:ext cx="7560839" cy="4992555"/>
          </a:xfrm>
          <a:prstGeom prst="rect">
            <a:avLst/>
          </a:prstGeom>
        </p:spPr>
        <p:txBody>
          <a:bodyPr>
            <a:noAutofit/>
          </a:bodyPr>
          <a:lstStyle/>
          <a:p>
            <a:pPr marL="342900" indent="-342900" eaLnBrk="1" hangingPunct="1">
              <a:spcBef>
                <a:spcPts val="0"/>
              </a:spcBef>
              <a:buClr>
                <a:srgbClr val="7030A0"/>
              </a:buClr>
              <a:buSzPct val="80000"/>
              <a:buFont typeface="Wingdings" pitchFamily="2" charset="2"/>
              <a:buChar char="Ø"/>
            </a:pPr>
            <a:r>
              <a:rPr lang="zh-CN" altLang="en-US" sz="2400" b="1" dirty="0" smtClean="0">
                <a:latin typeface="Calibri" panose="020F0502020204030204" pitchFamily="34" charset="0"/>
                <a:ea typeface="华文楷体" panose="02010600040101010101" pitchFamily="2" charset="-122"/>
              </a:rPr>
              <a:t>设置</a:t>
            </a:r>
            <a:r>
              <a:rPr lang="zh-CN" altLang="en-US" sz="2400" b="1" dirty="0" smtClean="0">
                <a:solidFill>
                  <a:srgbClr val="C00000"/>
                </a:solidFill>
                <a:latin typeface="Calibri" panose="020F0502020204030204" pitchFamily="34" charset="0"/>
                <a:ea typeface="华文楷体" panose="02010600040101010101" pitchFamily="2" charset="-122"/>
              </a:rPr>
              <a:t>多个</a:t>
            </a:r>
            <a:r>
              <a:rPr lang="zh-CN" altLang="en-US" sz="2400" b="1" dirty="0" smtClean="0">
                <a:latin typeface="Calibri" panose="020F0502020204030204" pitchFamily="34" charset="0"/>
                <a:ea typeface="华文楷体" panose="02010600040101010101" pitchFamily="2" charset="-122"/>
              </a:rPr>
              <a:t>就绪队列，第一级队列优先级最高</a:t>
            </a:r>
          </a:p>
          <a:p>
            <a:pPr marL="342900" indent="-342900">
              <a:spcBef>
                <a:spcPts val="0"/>
              </a:spcBef>
              <a:buClr>
                <a:srgbClr val="7030A0"/>
              </a:buClr>
              <a:buSzPct val="80000"/>
              <a:buFont typeface="Wingdings" pitchFamily="2" charset="2"/>
              <a:buChar char="Ø"/>
            </a:pPr>
            <a:r>
              <a:rPr lang="zh-CN" altLang="en-US" sz="2400" b="1" dirty="0" smtClean="0">
                <a:latin typeface="Calibri" panose="020F0502020204030204" pitchFamily="34" charset="0"/>
                <a:ea typeface="华文楷体" panose="02010600040101010101" pitchFamily="2" charset="-122"/>
              </a:rPr>
              <a:t>给不同就绪</a:t>
            </a:r>
            <a:r>
              <a:rPr lang="zh-CN" altLang="en-US" sz="2400" b="1" dirty="0">
                <a:latin typeface="Calibri" panose="020F0502020204030204" pitchFamily="34" charset="0"/>
                <a:ea typeface="华文楷体" panose="02010600040101010101" pitchFamily="2" charset="-122"/>
              </a:rPr>
              <a:t>队列中的进程</a:t>
            </a:r>
            <a:r>
              <a:rPr lang="zh-CN" altLang="en-US" sz="2400" b="1" dirty="0" smtClean="0">
                <a:latin typeface="Calibri" panose="020F0502020204030204" pitchFamily="34" charset="0"/>
                <a:ea typeface="华文楷体" panose="02010600040101010101" pitchFamily="2" charset="-122"/>
              </a:rPr>
              <a:t>分配长度</a:t>
            </a:r>
            <a:r>
              <a:rPr lang="zh-CN" altLang="en-US" sz="2400" b="1" dirty="0">
                <a:latin typeface="Calibri" panose="020F0502020204030204" pitchFamily="34" charset="0"/>
                <a:ea typeface="华文楷体" panose="02010600040101010101" pitchFamily="2" charset="-122"/>
              </a:rPr>
              <a:t>不同的时间片</a:t>
            </a:r>
            <a:r>
              <a:rPr lang="zh-CN" altLang="en-US" sz="2400" b="1" dirty="0" smtClean="0">
                <a:latin typeface="Calibri" panose="020F0502020204030204" pitchFamily="34" charset="0"/>
                <a:ea typeface="华文楷体" panose="02010600040101010101" pitchFamily="2" charset="-122"/>
              </a:rPr>
              <a:t>，第</a:t>
            </a:r>
            <a:r>
              <a:rPr lang="zh-CN" altLang="en-US" sz="2400" b="1" dirty="0">
                <a:latin typeface="Calibri" panose="020F0502020204030204" pitchFamily="34" charset="0"/>
                <a:ea typeface="华文楷体" panose="02010600040101010101" pitchFamily="2" charset="-122"/>
              </a:rPr>
              <a:t>一级</a:t>
            </a:r>
            <a:r>
              <a:rPr lang="zh-CN" altLang="en-US" sz="2400" b="1" dirty="0" smtClean="0">
                <a:latin typeface="Calibri" panose="020F0502020204030204" pitchFamily="34" charset="0"/>
                <a:ea typeface="华文楷体" panose="02010600040101010101" pitchFamily="2" charset="-122"/>
              </a:rPr>
              <a:t>队列时间片</a:t>
            </a:r>
            <a:r>
              <a:rPr lang="zh-CN" altLang="en-US" sz="2400" b="1" dirty="0">
                <a:latin typeface="Calibri" panose="020F0502020204030204" pitchFamily="34" charset="0"/>
                <a:ea typeface="华文楷体" panose="02010600040101010101" pitchFamily="2" charset="-122"/>
              </a:rPr>
              <a:t>最小；随着队列优先级别的降低，时间片增大</a:t>
            </a:r>
          </a:p>
          <a:p>
            <a:pPr marL="342900" indent="-342900" eaLnBrk="1" hangingPunct="1">
              <a:spcBef>
                <a:spcPts val="0"/>
              </a:spcBef>
              <a:buClr>
                <a:srgbClr val="7030A0"/>
              </a:buClr>
              <a:buSzPct val="80000"/>
              <a:buFont typeface="Wingdings" pitchFamily="2" charset="2"/>
              <a:buChar char="Ø"/>
            </a:pPr>
            <a:r>
              <a:rPr lang="zh-CN" altLang="en-US" sz="2400" b="1" dirty="0" smtClean="0">
                <a:latin typeface="Calibri" panose="020F0502020204030204" pitchFamily="34" charset="0"/>
                <a:ea typeface="华文楷体" panose="02010600040101010101" pitchFamily="2" charset="-122"/>
              </a:rPr>
              <a:t>当第一级队列为空时，在第二级队列调度，以此类推</a:t>
            </a:r>
          </a:p>
          <a:p>
            <a:pPr marL="342900" indent="-342900" eaLnBrk="1" hangingPunct="1">
              <a:spcBef>
                <a:spcPts val="0"/>
              </a:spcBef>
              <a:buClr>
                <a:srgbClr val="7030A0"/>
              </a:buClr>
              <a:buSzPct val="80000"/>
              <a:buFont typeface="Wingdings" pitchFamily="2" charset="2"/>
              <a:buChar char="Ø"/>
            </a:pPr>
            <a:r>
              <a:rPr lang="zh-CN" altLang="en-US" sz="2400" b="1" dirty="0" smtClean="0">
                <a:latin typeface="Calibri" panose="020F0502020204030204" pitchFamily="34" charset="0"/>
                <a:ea typeface="华文楷体" panose="02010600040101010101" pitchFamily="2" charset="-122"/>
              </a:rPr>
              <a:t>各级队列按照</a:t>
            </a:r>
            <a:r>
              <a:rPr lang="zh-CN" altLang="en-US" sz="2400" b="1" i="1" dirty="0" smtClean="0">
                <a:solidFill>
                  <a:srgbClr val="C00000"/>
                </a:solidFill>
                <a:effectLst>
                  <a:outerShdw blurRad="38100" dist="38100" dir="2700000" algn="tl">
                    <a:srgbClr val="000000">
                      <a:alpha val="43137"/>
                    </a:srgbClr>
                  </a:outerShdw>
                </a:effectLst>
                <a:latin typeface="Calibri" panose="020F0502020204030204" pitchFamily="34" charset="0"/>
                <a:ea typeface="华文楷体" panose="02010600040101010101" pitchFamily="2" charset="-122"/>
              </a:rPr>
              <a:t>时间片轮转方式 </a:t>
            </a:r>
            <a:r>
              <a:rPr lang="zh-CN" altLang="en-US" sz="2400" b="1" dirty="0" smtClean="0">
                <a:latin typeface="Calibri" panose="020F0502020204030204" pitchFamily="34" charset="0"/>
                <a:ea typeface="华文楷体" panose="02010600040101010101" pitchFamily="2" charset="-122"/>
              </a:rPr>
              <a:t>进行调度</a:t>
            </a:r>
          </a:p>
          <a:p>
            <a:pPr marL="342900" indent="-342900">
              <a:spcBef>
                <a:spcPts val="0"/>
              </a:spcBef>
              <a:buClr>
                <a:srgbClr val="7030A0"/>
              </a:buClr>
              <a:buSzPct val="80000"/>
              <a:buFont typeface="Wingdings" pitchFamily="2" charset="2"/>
              <a:buChar char="Ø"/>
            </a:pPr>
            <a:r>
              <a:rPr lang="zh-CN" altLang="en-US" sz="2400" b="1" dirty="0" smtClean="0">
                <a:latin typeface="Calibri" panose="020F0502020204030204" pitchFamily="34" charset="0"/>
                <a:ea typeface="华文楷体" panose="02010600040101010101" pitchFamily="2" charset="-122"/>
              </a:rPr>
              <a:t>当一个新</a:t>
            </a:r>
            <a:r>
              <a:rPr lang="zh-CN" altLang="en-US" sz="2400" b="1" dirty="0">
                <a:latin typeface="Calibri" panose="020F0502020204030204" pitchFamily="34" charset="0"/>
                <a:ea typeface="华文楷体" panose="02010600040101010101" pitchFamily="2" charset="-122"/>
              </a:rPr>
              <a:t>创建进程就绪后，进入第一级队列</a:t>
            </a:r>
          </a:p>
          <a:p>
            <a:pPr marL="342900" indent="-342900">
              <a:spcBef>
                <a:spcPts val="0"/>
              </a:spcBef>
              <a:buClr>
                <a:srgbClr val="7030A0"/>
              </a:buClr>
              <a:buSzPct val="80000"/>
              <a:buFont typeface="Wingdings" pitchFamily="2" charset="2"/>
              <a:buChar char="Ø"/>
            </a:pPr>
            <a:r>
              <a:rPr lang="zh-CN" altLang="en-US" sz="2400" b="1" dirty="0">
                <a:latin typeface="Calibri" panose="020F0502020204030204" pitchFamily="34" charset="0"/>
                <a:ea typeface="华文楷体" panose="02010600040101010101" pitchFamily="2" charset="-122"/>
              </a:rPr>
              <a:t>进程</a:t>
            </a:r>
            <a:r>
              <a:rPr lang="zh-CN" altLang="en-US" sz="2400" b="1" dirty="0" smtClean="0">
                <a:latin typeface="Calibri" panose="020F0502020204030204" pitchFamily="34" charset="0"/>
                <a:ea typeface="华文楷体" panose="02010600040101010101" pitchFamily="2" charset="-122"/>
              </a:rPr>
              <a:t>用完时间片而放弃</a:t>
            </a:r>
            <a:r>
              <a:rPr lang="en-US" altLang="zh-CN" sz="2400" b="1" dirty="0" smtClean="0">
                <a:latin typeface="Calibri" panose="020F0502020204030204" pitchFamily="34" charset="0"/>
                <a:ea typeface="华文楷体" panose="02010600040101010101" pitchFamily="2" charset="-122"/>
              </a:rPr>
              <a:t>CPU</a:t>
            </a:r>
            <a:r>
              <a:rPr lang="zh-CN" altLang="en-US" sz="2400" b="1" dirty="0" smtClean="0">
                <a:latin typeface="Calibri" panose="020F0502020204030204" pitchFamily="34" charset="0"/>
                <a:ea typeface="华文楷体" panose="02010600040101010101" pitchFamily="2" charset="-122"/>
              </a:rPr>
              <a:t>，</a:t>
            </a:r>
            <a:r>
              <a:rPr lang="zh-CN" altLang="en-US" sz="2400" b="1" dirty="0">
                <a:latin typeface="Calibri" panose="020F0502020204030204" pitchFamily="34" charset="0"/>
                <a:ea typeface="华文楷体" panose="02010600040101010101" pitchFamily="2" charset="-122"/>
              </a:rPr>
              <a:t>进入下</a:t>
            </a:r>
            <a:r>
              <a:rPr lang="zh-CN" altLang="en-US" sz="2400" b="1" dirty="0" smtClean="0">
                <a:latin typeface="Calibri" panose="020F0502020204030204" pitchFamily="34" charset="0"/>
                <a:ea typeface="华文楷体" panose="02010600040101010101" pitchFamily="2" charset="-122"/>
              </a:rPr>
              <a:t>一级就绪队列</a:t>
            </a:r>
            <a:endParaRPr lang="zh-CN" altLang="en-US" sz="2400" b="1" dirty="0">
              <a:latin typeface="Calibri" panose="020F0502020204030204" pitchFamily="34" charset="0"/>
              <a:ea typeface="华文楷体" panose="02010600040101010101" pitchFamily="2" charset="-122"/>
            </a:endParaRPr>
          </a:p>
          <a:p>
            <a:pPr marL="342900" indent="-342900">
              <a:spcBef>
                <a:spcPts val="0"/>
              </a:spcBef>
              <a:buClr>
                <a:srgbClr val="7030A0"/>
              </a:buClr>
              <a:buSzPct val="80000"/>
              <a:buFont typeface="Wingdings" pitchFamily="2" charset="2"/>
              <a:buChar char="Ø"/>
            </a:pPr>
            <a:r>
              <a:rPr lang="zh-CN" altLang="en-US" sz="2400" b="1" dirty="0">
                <a:latin typeface="Calibri" panose="020F0502020204030204" pitchFamily="34" charset="0"/>
                <a:ea typeface="华文楷体" panose="02010600040101010101" pitchFamily="2" charset="-122"/>
              </a:rPr>
              <a:t>由于</a:t>
            </a:r>
            <a:r>
              <a:rPr lang="zh-CN" altLang="en-US" sz="2400" b="1" dirty="0" smtClean="0">
                <a:latin typeface="Calibri" panose="020F0502020204030204" pitchFamily="34" charset="0"/>
                <a:ea typeface="华文楷体" panose="02010600040101010101" pitchFamily="2" charset="-122"/>
              </a:rPr>
              <a:t>阻塞而放弃</a:t>
            </a:r>
            <a:r>
              <a:rPr lang="en-US" altLang="zh-CN" sz="2400" b="1" dirty="0" smtClean="0">
                <a:latin typeface="Calibri" panose="020F0502020204030204" pitchFamily="34" charset="0"/>
                <a:ea typeface="华文楷体" panose="02010600040101010101" pitchFamily="2" charset="-122"/>
              </a:rPr>
              <a:t>CPU</a:t>
            </a:r>
            <a:r>
              <a:rPr lang="zh-CN" altLang="en-US" sz="2400" b="1" dirty="0" smtClean="0">
                <a:latin typeface="Calibri" panose="020F0502020204030204" pitchFamily="34" charset="0"/>
                <a:ea typeface="华文楷体" panose="02010600040101010101" pitchFamily="2" charset="-122"/>
              </a:rPr>
              <a:t>的进程进入相应的等待队列，一旦等待的事件发生，</a:t>
            </a:r>
            <a:r>
              <a:rPr lang="zh-CN" altLang="en-US" sz="2400" b="1" u="sng" dirty="0" smtClean="0">
                <a:solidFill>
                  <a:srgbClr val="0000CC"/>
                </a:solidFill>
                <a:latin typeface="Calibri" panose="020F0502020204030204" pitchFamily="34" charset="0"/>
                <a:ea typeface="华文楷体" panose="02010600040101010101" pitchFamily="2" charset="-122"/>
              </a:rPr>
              <a:t>该进程回到原来一级就绪队列</a:t>
            </a:r>
            <a:r>
              <a:rPr lang="zh-CN" altLang="en-US" sz="2400" b="1" i="1" u="sng" dirty="0" smtClean="0">
                <a:solidFill>
                  <a:srgbClr val="FF0000"/>
                </a:solidFill>
                <a:effectLst>
                  <a:outerShdw blurRad="38100" dist="38100" dir="2700000" algn="tl">
                    <a:srgbClr val="000000">
                      <a:alpha val="43137"/>
                    </a:srgbClr>
                  </a:outerShdw>
                </a:effectLst>
                <a:latin typeface="Calibri" panose="020F0502020204030204" pitchFamily="34" charset="0"/>
                <a:ea typeface="华文楷体" panose="02010600040101010101" pitchFamily="2" charset="-122"/>
              </a:rPr>
              <a:t>（？）</a:t>
            </a:r>
          </a:p>
        </p:txBody>
      </p:sp>
      <p:sp>
        <p:nvSpPr>
          <p:cNvPr id="3" name="流程图: 卡片 2"/>
          <p:cNvSpPr/>
          <p:nvPr/>
        </p:nvSpPr>
        <p:spPr>
          <a:xfrm>
            <a:off x="1691680" y="5805264"/>
            <a:ext cx="1800200" cy="672075"/>
          </a:xfrm>
          <a:prstGeom prst="flowChartPunchedCard">
            <a:avLst/>
          </a:prstGeom>
          <a:solidFill>
            <a:schemeClr val="bg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C00000"/>
                </a:solidFill>
                <a:latin typeface="Calibri" panose="020F0502020204030204" pitchFamily="34" charset="0"/>
                <a:ea typeface="华文行楷" panose="02010800040101010101" pitchFamily="2" charset="-122"/>
              </a:rPr>
              <a:t>队首 </a:t>
            </a:r>
            <a:r>
              <a:rPr lang="en-US" altLang="zh-CN" sz="2000" dirty="0" smtClean="0">
                <a:solidFill>
                  <a:srgbClr val="C00000"/>
                </a:solidFill>
                <a:latin typeface="Calibri" panose="020F0502020204030204" pitchFamily="34" charset="0"/>
                <a:ea typeface="华文行楷" panose="02010800040101010101" pitchFamily="2" charset="-122"/>
              </a:rPr>
              <a:t>or </a:t>
            </a:r>
            <a:r>
              <a:rPr lang="zh-CN" altLang="en-US" sz="2000" dirty="0" smtClean="0">
                <a:solidFill>
                  <a:srgbClr val="C00000"/>
                </a:solidFill>
                <a:latin typeface="Calibri" panose="020F0502020204030204" pitchFamily="34" charset="0"/>
                <a:ea typeface="华文行楷" panose="02010800040101010101" pitchFamily="2" charset="-122"/>
              </a:rPr>
              <a:t>队尾？</a:t>
            </a:r>
            <a:endParaRPr lang="zh-CN" altLang="en-US" sz="2000" dirty="0">
              <a:solidFill>
                <a:srgbClr val="C00000"/>
              </a:solidFill>
              <a:latin typeface="Calibri" panose="020F0502020204030204" pitchFamily="34" charset="0"/>
              <a:ea typeface="华文行楷" panose="02010800040101010101" pitchFamily="2" charset="-122"/>
            </a:endParaRPr>
          </a:p>
        </p:txBody>
      </p:sp>
      <p:sp>
        <p:nvSpPr>
          <p:cNvPr id="7" name="流程图: 卡片 6"/>
          <p:cNvSpPr/>
          <p:nvPr/>
        </p:nvSpPr>
        <p:spPr>
          <a:xfrm>
            <a:off x="4067944" y="5781261"/>
            <a:ext cx="2232248" cy="672075"/>
          </a:xfrm>
          <a:prstGeom prst="flowChartPunchedCard">
            <a:avLst/>
          </a:prstGeom>
          <a:solidFill>
            <a:schemeClr val="bg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Calibri" panose="020F0502020204030204" pitchFamily="34" charset="0"/>
                <a:ea typeface="华文行楷" panose="02010800040101010101" pitchFamily="2" charset="-122"/>
              </a:rPr>
              <a:t>再次被调度上</a:t>
            </a:r>
            <a:r>
              <a:rPr lang="en-US" altLang="zh-CN" dirty="0" smtClean="0">
                <a:solidFill>
                  <a:srgbClr val="C00000"/>
                </a:solidFill>
                <a:latin typeface="Calibri" panose="020F0502020204030204" pitchFamily="34" charset="0"/>
                <a:ea typeface="华文行楷" panose="02010800040101010101" pitchFamily="2" charset="-122"/>
              </a:rPr>
              <a:t>CPU</a:t>
            </a:r>
            <a:r>
              <a:rPr lang="zh-CN" altLang="en-US" dirty="0" smtClean="0">
                <a:solidFill>
                  <a:srgbClr val="C00000"/>
                </a:solidFill>
                <a:latin typeface="Calibri" panose="020F0502020204030204" pitchFamily="34" charset="0"/>
                <a:ea typeface="华文行楷" panose="02010800040101010101" pitchFamily="2" charset="-122"/>
              </a:rPr>
              <a:t>时</a:t>
            </a:r>
            <a:endParaRPr lang="en-US" altLang="zh-CN" dirty="0" smtClean="0">
              <a:solidFill>
                <a:srgbClr val="C00000"/>
              </a:solidFill>
              <a:latin typeface="Calibri" panose="020F0502020204030204" pitchFamily="34" charset="0"/>
              <a:ea typeface="华文行楷" panose="02010800040101010101" pitchFamily="2" charset="-122"/>
            </a:endParaRPr>
          </a:p>
          <a:p>
            <a:pPr algn="ctr"/>
            <a:r>
              <a:rPr lang="zh-CN" altLang="en-US" dirty="0" smtClean="0">
                <a:solidFill>
                  <a:srgbClr val="C00000"/>
                </a:solidFill>
                <a:latin typeface="Calibri" panose="020F0502020204030204" pitchFamily="34" charset="0"/>
                <a:ea typeface="华文行楷" panose="02010800040101010101" pitchFamily="2" charset="-122"/>
              </a:rPr>
              <a:t>对时间片的处理？</a:t>
            </a:r>
            <a:endParaRPr lang="zh-CN" altLang="en-US" dirty="0">
              <a:solidFill>
                <a:srgbClr val="C00000"/>
              </a:solidFill>
              <a:latin typeface="Calibri" panose="020F0502020204030204" pitchFamily="34" charset="0"/>
              <a:ea typeface="华文行楷" panose="02010800040101010101" pitchFamily="2" charset="-122"/>
            </a:endParaRPr>
          </a:p>
        </p:txBody>
      </p:sp>
      <p:sp>
        <p:nvSpPr>
          <p:cNvPr id="2" name="椭圆形标注 1"/>
          <p:cNvSpPr/>
          <p:nvPr/>
        </p:nvSpPr>
        <p:spPr>
          <a:xfrm>
            <a:off x="7092280" y="5589240"/>
            <a:ext cx="1080120" cy="960107"/>
          </a:xfrm>
          <a:prstGeom prst="wedgeEllipseCallout">
            <a:avLst>
              <a:gd name="adj1" fmla="val -62794"/>
              <a:gd name="adj2" fmla="val -35776"/>
            </a:avLst>
          </a:prstGeom>
          <a:solidFill>
            <a:schemeClr val="bg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00CC"/>
                </a:solidFill>
                <a:latin typeface="华文琥珀" panose="02010800040101010101" pitchFamily="2" charset="-122"/>
                <a:ea typeface="华文琥珀" panose="02010800040101010101" pitchFamily="2" charset="-122"/>
              </a:rPr>
              <a:t>非抢占式</a:t>
            </a:r>
            <a:endParaRPr lang="zh-CN" altLang="en-US" sz="2000" dirty="0">
              <a:solidFill>
                <a:srgbClr val="0000CC"/>
              </a:solidFill>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304342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7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723">
                                            <p:txEl>
                                              <p:pRg st="1" end="1"/>
                                            </p:txEl>
                                          </p:spTgt>
                                        </p:tgtEl>
                                        <p:attrNameLst>
                                          <p:attrName>style.visibility</p:attrName>
                                        </p:attrNameLst>
                                      </p:cBhvr>
                                      <p:to>
                                        <p:strVal val="visible"/>
                                      </p:to>
                                    </p:set>
                                    <p:animEffect transition="in" filter="fade">
                                      <p:cBhvr>
                                        <p:cTn id="14" dur="1000"/>
                                        <p:tgtEl>
                                          <p:spTgt spid="30723">
                                            <p:txEl>
                                              <p:pRg st="1" end="1"/>
                                            </p:txEl>
                                          </p:spTgt>
                                        </p:tgtEl>
                                      </p:cBhvr>
                                    </p:animEffect>
                                    <p:anim calcmode="lin" valueType="num">
                                      <p:cBhvr>
                                        <p:cTn id="15"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07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723">
                                            <p:txEl>
                                              <p:pRg st="2" end="2"/>
                                            </p:txEl>
                                          </p:spTgt>
                                        </p:tgtEl>
                                        <p:attrNameLst>
                                          <p:attrName>style.visibility</p:attrName>
                                        </p:attrNameLst>
                                      </p:cBhvr>
                                      <p:to>
                                        <p:strVal val="visible"/>
                                      </p:to>
                                    </p:set>
                                    <p:animEffect transition="in" filter="fade">
                                      <p:cBhvr>
                                        <p:cTn id="21" dur="1000"/>
                                        <p:tgtEl>
                                          <p:spTgt spid="30723">
                                            <p:txEl>
                                              <p:pRg st="2" end="2"/>
                                            </p:txEl>
                                          </p:spTgt>
                                        </p:tgtEl>
                                      </p:cBhvr>
                                    </p:animEffect>
                                    <p:anim calcmode="lin" valueType="num">
                                      <p:cBhvr>
                                        <p:cTn id="22"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07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0723">
                                            <p:txEl>
                                              <p:pRg st="3" end="3"/>
                                            </p:txEl>
                                          </p:spTgt>
                                        </p:tgtEl>
                                        <p:attrNameLst>
                                          <p:attrName>style.visibility</p:attrName>
                                        </p:attrNameLst>
                                      </p:cBhvr>
                                      <p:to>
                                        <p:strVal val="visible"/>
                                      </p:to>
                                    </p:set>
                                    <p:animEffect transition="in" filter="fade">
                                      <p:cBhvr>
                                        <p:cTn id="28" dur="1000"/>
                                        <p:tgtEl>
                                          <p:spTgt spid="30723">
                                            <p:txEl>
                                              <p:pRg st="3" end="3"/>
                                            </p:txEl>
                                          </p:spTgt>
                                        </p:tgtEl>
                                      </p:cBhvr>
                                    </p:animEffect>
                                    <p:anim calcmode="lin" valueType="num">
                                      <p:cBhvr>
                                        <p:cTn id="29"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07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0723">
                                            <p:txEl>
                                              <p:pRg st="4" end="4"/>
                                            </p:txEl>
                                          </p:spTgt>
                                        </p:tgtEl>
                                        <p:attrNameLst>
                                          <p:attrName>style.visibility</p:attrName>
                                        </p:attrNameLst>
                                      </p:cBhvr>
                                      <p:to>
                                        <p:strVal val="visible"/>
                                      </p:to>
                                    </p:set>
                                    <p:animEffect transition="in" filter="fade">
                                      <p:cBhvr>
                                        <p:cTn id="35" dur="1000"/>
                                        <p:tgtEl>
                                          <p:spTgt spid="30723">
                                            <p:txEl>
                                              <p:pRg st="4" end="4"/>
                                            </p:txEl>
                                          </p:spTgt>
                                        </p:tgtEl>
                                      </p:cBhvr>
                                    </p:animEffect>
                                    <p:anim calcmode="lin" valueType="num">
                                      <p:cBhvr>
                                        <p:cTn id="36"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072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0723">
                                            <p:txEl>
                                              <p:pRg st="5" end="5"/>
                                            </p:txEl>
                                          </p:spTgt>
                                        </p:tgtEl>
                                        <p:attrNameLst>
                                          <p:attrName>style.visibility</p:attrName>
                                        </p:attrNameLst>
                                      </p:cBhvr>
                                      <p:to>
                                        <p:strVal val="visible"/>
                                      </p:to>
                                    </p:set>
                                    <p:animEffect transition="in" filter="fade">
                                      <p:cBhvr>
                                        <p:cTn id="42" dur="1000"/>
                                        <p:tgtEl>
                                          <p:spTgt spid="30723">
                                            <p:txEl>
                                              <p:pRg st="5" end="5"/>
                                            </p:txEl>
                                          </p:spTgt>
                                        </p:tgtEl>
                                      </p:cBhvr>
                                    </p:animEffect>
                                    <p:anim calcmode="lin" valueType="num">
                                      <p:cBhvr>
                                        <p:cTn id="43"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07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0723">
                                            <p:txEl>
                                              <p:pRg st="6" end="6"/>
                                            </p:txEl>
                                          </p:spTgt>
                                        </p:tgtEl>
                                        <p:attrNameLst>
                                          <p:attrName>style.visibility</p:attrName>
                                        </p:attrNameLst>
                                      </p:cBhvr>
                                      <p:to>
                                        <p:strVal val="visible"/>
                                      </p:to>
                                    </p:set>
                                    <p:animEffect transition="in" filter="fade">
                                      <p:cBhvr>
                                        <p:cTn id="49" dur="1000"/>
                                        <p:tgtEl>
                                          <p:spTgt spid="30723">
                                            <p:txEl>
                                              <p:pRg st="6" end="6"/>
                                            </p:txEl>
                                          </p:spTgt>
                                        </p:tgtEl>
                                      </p:cBhvr>
                                    </p:animEffect>
                                    <p:anim calcmode="lin" valueType="num">
                                      <p:cBhvr>
                                        <p:cTn id="50"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072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1750" fill="hold"/>
                                        <p:tgtEl>
                                          <p:spTgt spid="3"/>
                                        </p:tgtEl>
                                        <p:attrNameLst>
                                          <p:attrName>ppt_x</p:attrName>
                                        </p:attrNameLst>
                                      </p:cBhvr>
                                      <p:tavLst>
                                        <p:tav tm="0">
                                          <p:val>
                                            <p:strVal val="1+#ppt_w/2"/>
                                          </p:val>
                                        </p:tav>
                                        <p:tav tm="100000">
                                          <p:val>
                                            <p:strVal val="#ppt_x"/>
                                          </p:val>
                                        </p:tav>
                                      </p:tavLst>
                                    </p:anim>
                                    <p:anim calcmode="lin" valueType="num">
                                      <p:cBhvr additive="base">
                                        <p:cTn id="57" dur="1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additive="base">
                                        <p:cTn id="62" dur="1750" fill="hold"/>
                                        <p:tgtEl>
                                          <p:spTgt spid="7"/>
                                        </p:tgtEl>
                                        <p:attrNameLst>
                                          <p:attrName>ppt_x</p:attrName>
                                        </p:attrNameLst>
                                      </p:cBhvr>
                                      <p:tavLst>
                                        <p:tav tm="0">
                                          <p:val>
                                            <p:strVal val="1+#ppt_w/2"/>
                                          </p:val>
                                        </p:tav>
                                        <p:tav tm="100000">
                                          <p:val>
                                            <p:strVal val="#ppt_x"/>
                                          </p:val>
                                        </p:tav>
                                      </p:tavLst>
                                    </p:anim>
                                    <p:anim calcmode="lin" valueType="num">
                                      <p:cBhvr additive="base">
                                        <p:cTn id="63" dur="17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3" grpId="0" animBg="1"/>
      <p:bldP spid="7"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zh-CN" altLang="en-US" dirty="0" smtClean="0"/>
              <a:t>处理器调度要解决的三个问题</a:t>
            </a:r>
          </a:p>
        </p:txBody>
      </p:sp>
      <p:sp>
        <p:nvSpPr>
          <p:cNvPr id="12291" name="Rectangle 3"/>
          <p:cNvSpPr>
            <a:spLocks noGrp="1" noChangeArrowheads="1"/>
          </p:cNvSpPr>
          <p:nvPr>
            <p:ph idx="1"/>
          </p:nvPr>
        </p:nvSpPr>
        <p:spPr>
          <a:xfrm>
            <a:off x="683568" y="1580728"/>
            <a:ext cx="7498080" cy="4800600"/>
          </a:xfrm>
        </p:spPr>
        <p:txBody>
          <a:bodyPr>
            <a:normAutofit/>
          </a:bodyPr>
          <a:lstStyle/>
          <a:p>
            <a:pPr marL="0" indent="0">
              <a:buNone/>
            </a:pPr>
            <a:r>
              <a:rPr lang="en-US" altLang="zh-CN" sz="2400" b="1" dirty="0" smtClean="0">
                <a:latin typeface="Calibri" panose="020F0502020204030204" pitchFamily="34" charset="0"/>
              </a:rPr>
              <a:t>WHAT</a:t>
            </a:r>
            <a:r>
              <a:rPr lang="zh-CN" altLang="en-US" sz="2400" b="1" dirty="0" smtClean="0">
                <a:latin typeface="Calibri" panose="020F0502020204030204" pitchFamily="34" charset="0"/>
              </a:rPr>
              <a:t>：依据何原则挑选进程</a:t>
            </a:r>
            <a:r>
              <a:rPr lang="en-US" altLang="zh-CN" sz="2400" b="1" dirty="0" smtClean="0">
                <a:latin typeface="Calibri" panose="020F0502020204030204" pitchFamily="34" charset="0"/>
              </a:rPr>
              <a:t>/</a:t>
            </a:r>
            <a:r>
              <a:rPr lang="zh-CN" altLang="en-US" sz="2400" b="1" dirty="0" smtClean="0">
                <a:latin typeface="Calibri" panose="020F0502020204030204" pitchFamily="34" charset="0"/>
              </a:rPr>
              <a:t>线程以分配</a:t>
            </a:r>
            <a:r>
              <a:rPr lang="zh-CN" altLang="en-US" sz="2400" dirty="0" smtClean="0"/>
              <a:t>处理器</a:t>
            </a:r>
            <a:endParaRPr lang="en-US" altLang="zh-CN" sz="2400" b="1" dirty="0" smtClean="0">
              <a:latin typeface="Calibri" panose="020F0502020204030204" pitchFamily="34" charset="0"/>
            </a:endParaRPr>
          </a:p>
          <a:p>
            <a:pPr marL="0" indent="0">
              <a:buNone/>
            </a:pPr>
            <a:r>
              <a:rPr lang="en-US" altLang="zh-CN" sz="2400" b="1" dirty="0" smtClean="0">
                <a:latin typeface="Calibri" panose="020F0502020204030204" pitchFamily="34" charset="0"/>
              </a:rPr>
              <a:t>      —</a:t>
            </a:r>
            <a:r>
              <a:rPr lang="zh-CN" altLang="en-US" sz="2400" b="1" dirty="0" smtClean="0">
                <a:latin typeface="Calibri" panose="020F0502020204030204" pitchFamily="34" charset="0"/>
              </a:rPr>
              <a:t>调度算法</a:t>
            </a:r>
          </a:p>
          <a:p>
            <a:pPr marL="0" indent="0">
              <a:buNone/>
            </a:pPr>
            <a:endParaRPr lang="en-US" altLang="zh-CN" sz="2400" b="1" dirty="0" smtClean="0">
              <a:latin typeface="Calibri" panose="020F0502020204030204" pitchFamily="34" charset="0"/>
            </a:endParaRPr>
          </a:p>
          <a:p>
            <a:pPr marL="0" indent="0">
              <a:buNone/>
            </a:pPr>
            <a:r>
              <a:rPr lang="en-US" altLang="zh-CN" sz="2400" b="1" dirty="0" smtClean="0">
                <a:latin typeface="Calibri" panose="020F0502020204030204" pitchFamily="34" charset="0"/>
              </a:rPr>
              <a:t>WHEN</a:t>
            </a:r>
            <a:r>
              <a:rPr lang="zh-CN" altLang="en-US" sz="2400" b="1" dirty="0" smtClean="0">
                <a:latin typeface="Calibri" panose="020F0502020204030204" pitchFamily="34" charset="0"/>
              </a:rPr>
              <a:t>：何时分配</a:t>
            </a:r>
            <a:r>
              <a:rPr lang="zh-CN" altLang="en-US" sz="2400" dirty="0" smtClean="0"/>
              <a:t>处理器</a:t>
            </a:r>
            <a:endParaRPr lang="en-US" altLang="zh-CN" sz="2400" b="1" dirty="0" smtClean="0">
              <a:latin typeface="Calibri" panose="020F0502020204030204" pitchFamily="34" charset="0"/>
            </a:endParaRPr>
          </a:p>
          <a:p>
            <a:pPr marL="0" indent="0">
              <a:buNone/>
            </a:pPr>
            <a:r>
              <a:rPr lang="en-US" altLang="zh-CN" sz="2400" b="1" dirty="0" smtClean="0">
                <a:latin typeface="Calibri" panose="020F0502020204030204" pitchFamily="34" charset="0"/>
              </a:rPr>
              <a:t>      —</a:t>
            </a:r>
            <a:r>
              <a:rPr lang="zh-CN" altLang="en-US" sz="2400" b="1" dirty="0" smtClean="0">
                <a:latin typeface="Calibri" panose="020F0502020204030204" pitchFamily="34" charset="0"/>
              </a:rPr>
              <a:t>调度时机</a:t>
            </a:r>
          </a:p>
          <a:p>
            <a:pPr marL="0" indent="0">
              <a:buNone/>
            </a:pPr>
            <a:endParaRPr lang="en-US" altLang="zh-CN" sz="2400" b="1" dirty="0" smtClean="0">
              <a:latin typeface="Calibri" panose="020F0502020204030204" pitchFamily="34" charset="0"/>
            </a:endParaRPr>
          </a:p>
          <a:p>
            <a:pPr marL="0" indent="0">
              <a:buNone/>
            </a:pPr>
            <a:r>
              <a:rPr lang="en-US" altLang="zh-CN" sz="2400" b="1" dirty="0" smtClean="0">
                <a:latin typeface="Calibri" panose="020F0502020204030204" pitchFamily="34" charset="0"/>
              </a:rPr>
              <a:t>HOW</a:t>
            </a:r>
            <a:r>
              <a:rPr lang="zh-CN" altLang="en-US" sz="2400" b="1" dirty="0" smtClean="0">
                <a:latin typeface="Calibri" panose="020F0502020204030204" pitchFamily="34" charset="0"/>
              </a:rPr>
              <a:t>： 如何分配</a:t>
            </a:r>
            <a:r>
              <a:rPr lang="zh-CN" altLang="en-US" sz="2400" dirty="0" smtClean="0"/>
              <a:t>处理器</a:t>
            </a:r>
            <a:endParaRPr lang="en-US" altLang="zh-CN" sz="2400" b="1" dirty="0" smtClean="0">
              <a:latin typeface="Calibri" panose="020F0502020204030204" pitchFamily="34" charset="0"/>
            </a:endParaRPr>
          </a:p>
          <a:p>
            <a:pPr marL="0" indent="0">
              <a:buNone/>
            </a:pPr>
            <a:r>
              <a:rPr lang="en-US" altLang="zh-CN" sz="2400" b="1" dirty="0" smtClean="0">
                <a:latin typeface="Calibri" panose="020F0502020204030204" pitchFamily="34" charset="0"/>
              </a:rPr>
              <a:t>      —</a:t>
            </a:r>
            <a:r>
              <a:rPr lang="zh-CN" altLang="en-US" sz="2400" b="1" dirty="0" smtClean="0">
                <a:latin typeface="Calibri" panose="020F0502020204030204" pitchFamily="34" charset="0"/>
              </a:rPr>
              <a:t>调度过程（进程的上下文切换）</a:t>
            </a:r>
          </a:p>
        </p:txBody>
      </p:sp>
    </p:spTree>
    <p:extLst>
      <p:ext uri="{BB962C8B-B14F-4D97-AF65-F5344CB8AC3E}">
        <p14:creationId xmlns:p14="http://schemas.microsoft.com/office/powerpoint/2010/main" val="9776384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95536" y="461293"/>
            <a:ext cx="7416428" cy="879475"/>
          </a:xfrm>
        </p:spPr>
        <p:txBody>
          <a:bodyPr>
            <a:normAutofit/>
          </a:bodyPr>
          <a:lstStyle/>
          <a:p>
            <a:r>
              <a:rPr lang="zh-CN" altLang="en-US" sz="4000" dirty="0">
                <a:latin typeface="Calibri" panose="020F0502020204030204" pitchFamily="34" charset="0"/>
              </a:rPr>
              <a:t>多级反馈队列调度</a:t>
            </a:r>
            <a:r>
              <a:rPr lang="zh-CN" altLang="en-US" sz="4000" dirty="0" smtClean="0">
                <a:latin typeface="Calibri" panose="020F0502020204030204" pitchFamily="34" charset="0"/>
              </a:rPr>
              <a:t>算法</a:t>
            </a:r>
            <a:r>
              <a:rPr lang="en-US" altLang="zh-CN" sz="4000" dirty="0" smtClean="0">
                <a:latin typeface="Calibri" panose="020F0502020204030204" pitchFamily="34" charset="0"/>
              </a:rPr>
              <a:t>(3/3)</a:t>
            </a:r>
            <a:endParaRPr lang="zh-CN" altLang="en-US" sz="4000" dirty="0" smtClean="0">
              <a:latin typeface="Calibri" panose="020F0502020204030204" pitchFamily="34" charset="0"/>
            </a:endParaRPr>
          </a:p>
        </p:txBody>
      </p:sp>
      <p:sp>
        <p:nvSpPr>
          <p:cNvPr id="30723" name="Rectangle 3"/>
          <p:cNvSpPr>
            <a:spLocks noGrp="1" noChangeArrowheads="1"/>
          </p:cNvSpPr>
          <p:nvPr>
            <p:ph type="body" idx="4294967295"/>
          </p:nvPr>
        </p:nvSpPr>
        <p:spPr>
          <a:xfrm>
            <a:off x="611560" y="1508787"/>
            <a:ext cx="7272807" cy="1416157"/>
          </a:xfrm>
          <a:prstGeom prst="rect">
            <a:avLst/>
          </a:prstGeom>
        </p:spPr>
        <p:txBody>
          <a:bodyPr>
            <a:noAutofit/>
          </a:bodyPr>
          <a:lstStyle/>
          <a:p>
            <a:pPr marL="0" indent="0">
              <a:spcBef>
                <a:spcPts val="0"/>
              </a:spcBef>
              <a:buClr>
                <a:srgbClr val="7030A0"/>
              </a:buClr>
              <a:buSzPct val="80000"/>
              <a:buNone/>
            </a:pPr>
            <a:r>
              <a:rPr lang="zh-CN" altLang="en-US" sz="2400" b="1" dirty="0">
                <a:solidFill>
                  <a:srgbClr val="008000"/>
                </a:solidFill>
                <a:latin typeface="Calibri" panose="020F0502020204030204" pitchFamily="34" charset="0"/>
                <a:ea typeface="华文楷体" panose="02010600040101010101" pitchFamily="2" charset="-122"/>
              </a:rPr>
              <a:t>若允许抢占</a:t>
            </a:r>
            <a:endParaRPr lang="en-US" altLang="zh-CN" sz="2400" b="1" dirty="0">
              <a:solidFill>
                <a:srgbClr val="008000"/>
              </a:solidFill>
              <a:latin typeface="Calibri" panose="020F0502020204030204" pitchFamily="34" charset="0"/>
              <a:ea typeface="华文楷体" panose="02010600040101010101" pitchFamily="2" charset="-122"/>
            </a:endParaRPr>
          </a:p>
          <a:p>
            <a:pPr marL="288000" indent="-288000">
              <a:spcBef>
                <a:spcPts val="0"/>
              </a:spcBef>
              <a:buClr>
                <a:srgbClr val="7030A0"/>
              </a:buClr>
              <a:buSzPct val="80000"/>
              <a:buFont typeface="Wingdings" pitchFamily="2" charset="2"/>
              <a:buChar char="Ø"/>
            </a:pPr>
            <a:r>
              <a:rPr lang="zh-CN" altLang="en-US" sz="2000" b="1" dirty="0">
                <a:latin typeface="Calibri" panose="020F0502020204030204" pitchFamily="34" charset="0"/>
                <a:ea typeface="华文楷体" panose="02010600040101010101" pitchFamily="2" charset="-122"/>
              </a:rPr>
              <a:t>当有一个优先级更高的进程就绪时，可以抢占</a:t>
            </a:r>
            <a:r>
              <a:rPr lang="en-US" altLang="zh-CN" sz="2000" b="1" dirty="0" smtClean="0">
                <a:latin typeface="Calibri" panose="020F0502020204030204" pitchFamily="34" charset="0"/>
                <a:ea typeface="华文楷体" panose="02010600040101010101" pitchFamily="2" charset="-122"/>
              </a:rPr>
              <a:t>CPU</a:t>
            </a:r>
          </a:p>
          <a:p>
            <a:pPr marL="0" indent="0">
              <a:spcBef>
                <a:spcPts val="0"/>
              </a:spcBef>
              <a:buClr>
                <a:srgbClr val="7030A0"/>
              </a:buClr>
              <a:buSzPct val="80000"/>
              <a:buNone/>
            </a:pPr>
            <a:r>
              <a:rPr lang="en-US" altLang="zh-CN" sz="2000" b="1" dirty="0" smtClean="0">
                <a:solidFill>
                  <a:srgbClr val="0000CC"/>
                </a:solidFill>
                <a:latin typeface="Calibri" panose="020F0502020204030204" pitchFamily="34" charset="0"/>
                <a:ea typeface="华文楷体" panose="02010600040101010101" pitchFamily="2" charset="-122"/>
              </a:rPr>
              <a:t>     </a:t>
            </a:r>
            <a:r>
              <a:rPr lang="zh-CN" altLang="en-US" sz="2000" b="1" u="sng" dirty="0" smtClean="0">
                <a:solidFill>
                  <a:srgbClr val="0000CC"/>
                </a:solidFill>
                <a:latin typeface="Calibri" panose="020F0502020204030204" pitchFamily="34" charset="0"/>
                <a:ea typeface="华文楷体" panose="02010600040101010101" pitchFamily="2" charset="-122"/>
              </a:rPr>
              <a:t>被抢占的进程</a:t>
            </a:r>
            <a:r>
              <a:rPr lang="zh-CN" altLang="en-US" sz="2000" b="1" u="sng" dirty="0">
                <a:solidFill>
                  <a:srgbClr val="0000CC"/>
                </a:solidFill>
                <a:latin typeface="Calibri" panose="020F0502020204030204" pitchFamily="34" charset="0"/>
                <a:ea typeface="华文楷体" panose="02010600040101010101" pitchFamily="2" charset="-122"/>
              </a:rPr>
              <a:t>回到原来一级就绪队列末尾</a:t>
            </a:r>
            <a:r>
              <a:rPr lang="zh-CN" altLang="en-US" sz="2000" b="1" i="1" u="sng" dirty="0">
                <a:solidFill>
                  <a:srgbClr val="FF0000"/>
                </a:solidFill>
                <a:effectLst>
                  <a:outerShdw blurRad="38100" dist="38100" dir="2700000" algn="tl">
                    <a:srgbClr val="000000">
                      <a:alpha val="43137"/>
                    </a:srgbClr>
                  </a:outerShdw>
                </a:effectLst>
                <a:latin typeface="Calibri" panose="020F0502020204030204" pitchFamily="34" charset="0"/>
                <a:ea typeface="华文楷体" panose="02010600040101010101" pitchFamily="2" charset="-122"/>
              </a:rPr>
              <a:t>（或者？）</a:t>
            </a:r>
          </a:p>
        </p:txBody>
      </p:sp>
      <p:grpSp>
        <p:nvGrpSpPr>
          <p:cNvPr id="3" name="组合 4"/>
          <p:cNvGrpSpPr/>
          <p:nvPr/>
        </p:nvGrpSpPr>
        <p:grpSpPr>
          <a:xfrm>
            <a:off x="1736836" y="2780928"/>
            <a:ext cx="5139420" cy="3296423"/>
            <a:chOff x="763791" y="1158056"/>
            <a:chExt cx="4960337" cy="3741251"/>
          </a:xfrm>
        </p:grpSpPr>
        <p:pic>
          <p:nvPicPr>
            <p:cNvPr id="6" name="图片 5"/>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45878" b="14930"/>
            <a:stretch/>
          </p:blipFill>
          <p:spPr>
            <a:xfrm>
              <a:off x="1227587" y="2873882"/>
              <a:ext cx="4362687" cy="1475037"/>
            </a:xfrm>
            <a:prstGeom prst="rect">
              <a:avLst/>
            </a:prstGeom>
          </p:spPr>
        </p:pic>
        <p:pic>
          <p:nvPicPr>
            <p:cNvPr id="7" name="图片 6"/>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14795" b="53115"/>
            <a:stretch/>
          </p:blipFill>
          <p:spPr>
            <a:xfrm>
              <a:off x="1168128" y="1692512"/>
              <a:ext cx="4362687" cy="1205784"/>
            </a:xfrm>
            <a:prstGeom prst="rect">
              <a:avLst/>
            </a:prstGeom>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28813" t="21836" r="47556" b="70496"/>
            <a:stretch/>
          </p:blipFill>
          <p:spPr>
            <a:xfrm>
              <a:off x="1982245" y="1460822"/>
              <a:ext cx="1049490" cy="264796"/>
            </a:xfrm>
            <a:prstGeom prst="rect">
              <a:avLst/>
            </a:prstGeom>
          </p:spPr>
        </p:pic>
        <p:pic>
          <p:nvPicPr>
            <p:cNvPr id="9" name="图片 8"/>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t="10027" r="78421" b="83830"/>
            <a:stretch/>
          </p:blipFill>
          <p:spPr>
            <a:xfrm>
              <a:off x="1113492" y="1464685"/>
              <a:ext cx="941397" cy="230802"/>
            </a:xfrm>
            <a:prstGeom prst="rect">
              <a:avLst/>
            </a:prstGeom>
          </p:spPr>
        </p:pic>
        <p:pic>
          <p:nvPicPr>
            <p:cNvPr id="10" name="图片 9"/>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t="10027" r="78421" b="83830"/>
            <a:stretch/>
          </p:blipFill>
          <p:spPr>
            <a:xfrm>
              <a:off x="2986822" y="1479717"/>
              <a:ext cx="941397" cy="230802"/>
            </a:xfrm>
            <a:prstGeom prst="rect">
              <a:avLst/>
            </a:prstGeom>
          </p:spPr>
        </p:pic>
        <p:pic>
          <p:nvPicPr>
            <p:cNvPr id="11" name="图片 10"/>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t="10027" r="78421" b="83830"/>
            <a:stretch/>
          </p:blipFill>
          <p:spPr>
            <a:xfrm>
              <a:off x="2962296" y="2697642"/>
              <a:ext cx="941397" cy="230802"/>
            </a:xfrm>
            <a:prstGeom prst="rect">
              <a:avLst/>
            </a:prstGeom>
          </p:spPr>
        </p:pic>
        <p:pic>
          <p:nvPicPr>
            <p:cNvPr id="12" name="图片 11"/>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t="10027" r="78421" b="83830"/>
            <a:stretch/>
          </p:blipFill>
          <p:spPr>
            <a:xfrm>
              <a:off x="3064257" y="4210322"/>
              <a:ext cx="941397" cy="230802"/>
            </a:xfrm>
            <a:prstGeom prst="rect">
              <a:avLst/>
            </a:prstGeom>
          </p:spPr>
        </p:pic>
        <p:pic>
          <p:nvPicPr>
            <p:cNvPr id="13" name="图片 12"/>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0612" t="6869" r="30443" b="90518"/>
            <a:stretch/>
          </p:blipFill>
          <p:spPr>
            <a:xfrm>
              <a:off x="4501310" y="1445533"/>
              <a:ext cx="1153151" cy="117066"/>
            </a:xfrm>
            <a:prstGeom prst="rect">
              <a:avLst/>
            </a:prstGeom>
          </p:spPr>
        </p:pic>
        <p:pic>
          <p:nvPicPr>
            <p:cNvPr id="14" name="图片 13"/>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0612" t="6869" r="30443" b="90518"/>
            <a:stretch/>
          </p:blipFill>
          <p:spPr>
            <a:xfrm>
              <a:off x="4570977" y="4233731"/>
              <a:ext cx="1153151" cy="117066"/>
            </a:xfrm>
            <a:prstGeom prst="rect">
              <a:avLst/>
            </a:prstGeom>
          </p:spPr>
        </p:pic>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l="28813" t="21836" r="47556" b="70496"/>
            <a:stretch/>
          </p:blipFill>
          <p:spPr>
            <a:xfrm>
              <a:off x="1982245" y="2684968"/>
              <a:ext cx="1049490" cy="264796"/>
            </a:xfrm>
            <a:prstGeom prst="rect">
              <a:avLst/>
            </a:prstGeom>
          </p:spPr>
        </p:pic>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l="28813" t="21836" r="47556" b="70496"/>
            <a:stretch/>
          </p:blipFill>
          <p:spPr>
            <a:xfrm>
              <a:off x="2054889" y="4176328"/>
              <a:ext cx="1049490" cy="264796"/>
            </a:xfrm>
            <a:prstGeom prst="rect">
              <a:avLst/>
            </a:prstGeom>
          </p:spPr>
        </p:pic>
        <p:pic>
          <p:nvPicPr>
            <p:cNvPr id="17" name="图片 16"/>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84271"/>
            <a:stretch/>
          </p:blipFill>
          <p:spPr>
            <a:xfrm>
              <a:off x="1209072" y="4308292"/>
              <a:ext cx="4362687" cy="591015"/>
            </a:xfrm>
            <a:prstGeom prst="rect">
              <a:avLst/>
            </a:prstGeom>
          </p:spPr>
        </p:pic>
        <p:sp>
          <p:nvSpPr>
            <p:cNvPr id="18" name="文本框 24"/>
            <p:cNvSpPr txBox="1"/>
            <p:nvPr/>
          </p:nvSpPr>
          <p:spPr>
            <a:xfrm>
              <a:off x="1993836" y="1158056"/>
              <a:ext cx="1158834" cy="349309"/>
            </a:xfrm>
            <a:prstGeom prst="rect">
              <a:avLst/>
            </a:prstGeom>
            <a:noFill/>
          </p:spPr>
          <p:txBody>
            <a:bodyPr wrap="square" rtlCol="0">
              <a:spAutoFit/>
            </a:bodyPr>
            <a:lstStyle/>
            <a:p>
              <a:r>
                <a:rPr lang="zh-CN" altLang="en-US" sz="1400" b="1" dirty="0">
                  <a:latin typeface="Calibri" panose="020F0502020204030204" pitchFamily="34" charset="0"/>
                  <a:ea typeface="华文楷体" panose="02010600040101010101" pitchFamily="2" charset="-122"/>
                </a:rPr>
                <a:t>就绪</a:t>
              </a:r>
              <a:r>
                <a:rPr lang="zh-CN" altLang="en-US" sz="1400" b="1" dirty="0" smtClean="0">
                  <a:latin typeface="Calibri" panose="020F0502020204030204" pitchFamily="34" charset="0"/>
                  <a:ea typeface="华文楷体" panose="02010600040101010101" pitchFamily="2" charset="-122"/>
                </a:rPr>
                <a:t>队列 </a:t>
              </a:r>
              <a:r>
                <a:rPr lang="en-US" altLang="zh-CN" sz="1400" b="1" dirty="0" smtClean="0">
                  <a:latin typeface="Calibri" panose="020F0502020204030204" pitchFamily="34" charset="0"/>
                  <a:ea typeface="华文楷体" panose="02010600040101010101" pitchFamily="2" charset="-122"/>
                </a:rPr>
                <a:t>1</a:t>
              </a:r>
              <a:endParaRPr lang="zh-CN" altLang="en-US" sz="1400" b="1" dirty="0">
                <a:latin typeface="Calibri" panose="020F0502020204030204" pitchFamily="34" charset="0"/>
                <a:ea typeface="华文楷体" panose="02010600040101010101" pitchFamily="2" charset="-122"/>
              </a:endParaRPr>
            </a:p>
          </p:txBody>
        </p:sp>
        <p:sp>
          <p:nvSpPr>
            <p:cNvPr id="19" name="文本框 24"/>
            <p:cNvSpPr txBox="1"/>
            <p:nvPr/>
          </p:nvSpPr>
          <p:spPr>
            <a:xfrm>
              <a:off x="1990077" y="2393506"/>
              <a:ext cx="1162592" cy="349309"/>
            </a:xfrm>
            <a:prstGeom prst="rect">
              <a:avLst/>
            </a:prstGeom>
            <a:noFill/>
          </p:spPr>
          <p:txBody>
            <a:bodyPr wrap="square" rtlCol="0">
              <a:spAutoFit/>
            </a:bodyPr>
            <a:lstStyle/>
            <a:p>
              <a:r>
                <a:rPr lang="zh-CN" altLang="en-US" sz="1400" b="1" dirty="0">
                  <a:latin typeface="Calibri" panose="020F0502020204030204" pitchFamily="34" charset="0"/>
                  <a:ea typeface="华文楷体" panose="02010600040101010101" pitchFamily="2" charset="-122"/>
                </a:rPr>
                <a:t>就绪</a:t>
              </a:r>
              <a:r>
                <a:rPr lang="zh-CN" altLang="en-US" sz="1400" b="1" dirty="0" smtClean="0">
                  <a:latin typeface="Calibri" panose="020F0502020204030204" pitchFamily="34" charset="0"/>
                  <a:ea typeface="华文楷体" panose="02010600040101010101" pitchFamily="2" charset="-122"/>
                </a:rPr>
                <a:t>队列 </a:t>
              </a:r>
              <a:r>
                <a:rPr lang="en-US" altLang="zh-CN" sz="1400" b="1" dirty="0" smtClean="0">
                  <a:latin typeface="Calibri" panose="020F0502020204030204" pitchFamily="34" charset="0"/>
                  <a:ea typeface="华文楷体" panose="02010600040101010101" pitchFamily="2" charset="-122"/>
                </a:rPr>
                <a:t>2</a:t>
              </a:r>
              <a:endParaRPr lang="zh-CN" altLang="en-US" sz="1400" b="1" dirty="0">
                <a:latin typeface="Calibri" panose="020F0502020204030204" pitchFamily="34" charset="0"/>
                <a:ea typeface="华文楷体" panose="02010600040101010101" pitchFamily="2" charset="-122"/>
              </a:endParaRPr>
            </a:p>
          </p:txBody>
        </p:sp>
        <p:sp>
          <p:nvSpPr>
            <p:cNvPr id="20" name="文本框 24"/>
            <p:cNvSpPr txBox="1"/>
            <p:nvPr/>
          </p:nvSpPr>
          <p:spPr>
            <a:xfrm>
              <a:off x="2065604" y="3868566"/>
              <a:ext cx="1226063" cy="349309"/>
            </a:xfrm>
            <a:prstGeom prst="rect">
              <a:avLst/>
            </a:prstGeom>
            <a:noFill/>
          </p:spPr>
          <p:txBody>
            <a:bodyPr wrap="square" rtlCol="0">
              <a:spAutoFit/>
            </a:bodyPr>
            <a:lstStyle/>
            <a:p>
              <a:r>
                <a:rPr lang="zh-CN" altLang="en-US" sz="1400" b="1" dirty="0">
                  <a:latin typeface="Calibri" panose="020F0502020204030204" pitchFamily="34" charset="0"/>
                  <a:ea typeface="华文楷体" panose="02010600040101010101" pitchFamily="2" charset="-122"/>
                </a:rPr>
                <a:t>就绪</a:t>
              </a:r>
              <a:r>
                <a:rPr lang="zh-CN" altLang="en-US" sz="1400" b="1" dirty="0" smtClean="0">
                  <a:latin typeface="Calibri" panose="020F0502020204030204" pitchFamily="34" charset="0"/>
                  <a:ea typeface="华文楷体" panose="02010600040101010101" pitchFamily="2" charset="-122"/>
                </a:rPr>
                <a:t>队列 </a:t>
              </a:r>
              <a:r>
                <a:rPr lang="en-US" altLang="zh-CN" sz="1400" b="1" dirty="0" smtClean="0">
                  <a:latin typeface="Calibri" panose="020F0502020204030204" pitchFamily="34" charset="0"/>
                  <a:ea typeface="华文楷体" panose="02010600040101010101" pitchFamily="2" charset="-122"/>
                </a:rPr>
                <a:t>n</a:t>
              </a:r>
              <a:endParaRPr lang="zh-CN" altLang="en-US" sz="1400" b="1" dirty="0">
                <a:latin typeface="Calibri" panose="020F0502020204030204" pitchFamily="34" charset="0"/>
                <a:ea typeface="华文楷体" panose="02010600040101010101" pitchFamily="2" charset="-122"/>
              </a:endParaRPr>
            </a:p>
          </p:txBody>
        </p:sp>
        <p:sp>
          <p:nvSpPr>
            <p:cNvPr id="21" name="文本框 23"/>
            <p:cNvSpPr txBox="1"/>
            <p:nvPr/>
          </p:nvSpPr>
          <p:spPr>
            <a:xfrm>
              <a:off x="763791" y="1290556"/>
              <a:ext cx="591073" cy="349309"/>
            </a:xfrm>
            <a:prstGeom prst="rect">
              <a:avLst/>
            </a:prstGeom>
            <a:noFill/>
          </p:spPr>
          <p:txBody>
            <a:bodyPr wrap="square" rtlCol="0">
              <a:spAutoFit/>
            </a:bodyPr>
            <a:lstStyle/>
            <a:p>
              <a:r>
                <a:rPr lang="zh-CN" altLang="en-US" sz="1400" b="1" dirty="0" smtClean="0">
                  <a:latin typeface="华文楷体" panose="02010600040101010101" pitchFamily="2" charset="-122"/>
                  <a:ea typeface="华文楷体" panose="02010600040101010101" pitchFamily="2" charset="-122"/>
                </a:rPr>
                <a:t>创建</a:t>
              </a:r>
              <a:endParaRPr lang="zh-CN" altLang="en-US" sz="1400" b="1" dirty="0">
                <a:latin typeface="华文楷体" panose="02010600040101010101" pitchFamily="2" charset="-122"/>
                <a:ea typeface="华文楷体" panose="02010600040101010101" pitchFamily="2" charset="-122"/>
              </a:endParaRPr>
            </a:p>
          </p:txBody>
        </p:sp>
        <p:sp>
          <p:nvSpPr>
            <p:cNvPr id="22" name="文本框 29"/>
            <p:cNvSpPr txBox="1"/>
            <p:nvPr/>
          </p:nvSpPr>
          <p:spPr>
            <a:xfrm>
              <a:off x="3084058" y="1246635"/>
              <a:ext cx="743146" cy="349309"/>
            </a:xfrm>
            <a:prstGeom prst="rect">
              <a:avLst/>
            </a:prstGeom>
            <a:noFill/>
          </p:spPr>
          <p:txBody>
            <a:bodyPr wrap="square" rtlCol="0">
              <a:spAutoFit/>
            </a:bodyPr>
            <a:lstStyle/>
            <a:p>
              <a:r>
                <a:rPr lang="zh-CN" altLang="en-US" sz="1400" b="1" dirty="0" smtClean="0">
                  <a:latin typeface="华文楷体" panose="02010600040101010101" pitchFamily="2" charset="-122"/>
                  <a:ea typeface="华文楷体" panose="02010600040101010101" pitchFamily="2" charset="-122"/>
                </a:rPr>
                <a:t>调度</a:t>
              </a:r>
              <a:endParaRPr lang="zh-CN" altLang="en-US" sz="1400" b="1" dirty="0">
                <a:latin typeface="华文楷体" panose="02010600040101010101" pitchFamily="2" charset="-122"/>
                <a:ea typeface="华文楷体" panose="02010600040101010101" pitchFamily="2" charset="-122"/>
              </a:endParaRPr>
            </a:p>
          </p:txBody>
        </p:sp>
        <p:sp>
          <p:nvSpPr>
            <p:cNvPr id="23" name="文本框 30"/>
            <p:cNvSpPr txBox="1"/>
            <p:nvPr/>
          </p:nvSpPr>
          <p:spPr>
            <a:xfrm>
              <a:off x="4795725" y="1180686"/>
              <a:ext cx="591073" cy="349309"/>
            </a:xfrm>
            <a:prstGeom prst="rect">
              <a:avLst/>
            </a:prstGeom>
            <a:noFill/>
          </p:spPr>
          <p:txBody>
            <a:bodyPr wrap="square" rtlCol="0">
              <a:spAutoFit/>
            </a:bodyPr>
            <a:lstStyle/>
            <a:p>
              <a:r>
                <a:rPr lang="zh-CN" altLang="en-US" sz="1400" b="1" dirty="0" smtClean="0">
                  <a:latin typeface="华文楷体" panose="02010600040101010101" pitchFamily="2" charset="-122"/>
                  <a:ea typeface="华文楷体" panose="02010600040101010101" pitchFamily="2" charset="-122"/>
                </a:rPr>
                <a:t>结束</a:t>
              </a:r>
              <a:endParaRPr lang="zh-CN" altLang="en-US" sz="1400" b="1" dirty="0">
                <a:latin typeface="华文楷体" panose="02010600040101010101" pitchFamily="2" charset="-122"/>
                <a:ea typeface="华文楷体" panose="02010600040101010101" pitchFamily="2" charset="-122"/>
              </a:endParaRPr>
            </a:p>
          </p:txBody>
        </p:sp>
        <p:pic>
          <p:nvPicPr>
            <p:cNvPr id="24" name="图片 23"/>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0612" t="6869" r="30443" b="90518"/>
            <a:stretch/>
          </p:blipFill>
          <p:spPr>
            <a:xfrm>
              <a:off x="4522703" y="2670708"/>
              <a:ext cx="1153151" cy="117066"/>
            </a:xfrm>
            <a:prstGeom prst="rect">
              <a:avLst/>
            </a:prstGeom>
          </p:spPr>
        </p:pic>
        <p:sp>
          <p:nvSpPr>
            <p:cNvPr id="25" name="文本框 30"/>
            <p:cNvSpPr txBox="1"/>
            <p:nvPr/>
          </p:nvSpPr>
          <p:spPr>
            <a:xfrm>
              <a:off x="4817118" y="2405860"/>
              <a:ext cx="591073" cy="349309"/>
            </a:xfrm>
            <a:prstGeom prst="rect">
              <a:avLst/>
            </a:prstGeom>
            <a:noFill/>
          </p:spPr>
          <p:txBody>
            <a:bodyPr wrap="square" rtlCol="0">
              <a:spAutoFit/>
            </a:bodyPr>
            <a:lstStyle/>
            <a:p>
              <a:r>
                <a:rPr lang="zh-CN" altLang="en-US" sz="1400" b="1" dirty="0" smtClean="0">
                  <a:latin typeface="华文楷体" panose="02010600040101010101" pitchFamily="2" charset="-122"/>
                  <a:ea typeface="华文楷体" panose="02010600040101010101" pitchFamily="2" charset="-122"/>
                </a:rPr>
                <a:t>结束</a:t>
              </a:r>
              <a:endParaRPr lang="zh-CN" altLang="en-US" sz="1400" b="1" dirty="0">
                <a:latin typeface="华文楷体" panose="02010600040101010101" pitchFamily="2" charset="-122"/>
                <a:ea typeface="华文楷体" panose="02010600040101010101" pitchFamily="2" charset="-122"/>
              </a:endParaRPr>
            </a:p>
          </p:txBody>
        </p:sp>
        <p:sp>
          <p:nvSpPr>
            <p:cNvPr id="26" name="文本框 30"/>
            <p:cNvSpPr txBox="1"/>
            <p:nvPr/>
          </p:nvSpPr>
          <p:spPr>
            <a:xfrm>
              <a:off x="4867733" y="3950934"/>
              <a:ext cx="591073" cy="349309"/>
            </a:xfrm>
            <a:prstGeom prst="rect">
              <a:avLst/>
            </a:prstGeom>
            <a:noFill/>
          </p:spPr>
          <p:txBody>
            <a:bodyPr wrap="square" rtlCol="0">
              <a:spAutoFit/>
            </a:bodyPr>
            <a:lstStyle/>
            <a:p>
              <a:r>
                <a:rPr lang="zh-CN" altLang="en-US" sz="1400" b="1" dirty="0" smtClean="0">
                  <a:latin typeface="华文楷体" panose="02010600040101010101" pitchFamily="2" charset="-122"/>
                  <a:ea typeface="华文楷体" panose="02010600040101010101" pitchFamily="2" charset="-122"/>
                </a:rPr>
                <a:t>结束</a:t>
              </a:r>
              <a:endParaRPr lang="zh-CN" altLang="en-US" sz="1400" b="1" dirty="0">
                <a:latin typeface="华文楷体" panose="02010600040101010101" pitchFamily="2" charset="-122"/>
                <a:ea typeface="华文楷体" panose="02010600040101010101" pitchFamily="2" charset="-122"/>
              </a:endParaRPr>
            </a:p>
          </p:txBody>
        </p:sp>
        <p:grpSp>
          <p:nvGrpSpPr>
            <p:cNvPr id="4" name="组合 26"/>
            <p:cNvGrpSpPr/>
            <p:nvPr/>
          </p:nvGrpSpPr>
          <p:grpSpPr>
            <a:xfrm>
              <a:off x="3815131" y="1257079"/>
              <a:ext cx="843164" cy="667279"/>
              <a:chOff x="3936436" y="1257079"/>
              <a:chExt cx="843164" cy="667279"/>
            </a:xfrm>
          </p:grpSpPr>
          <p:pic>
            <p:nvPicPr>
              <p:cNvPr id="36" name="图片 35"/>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67724" t="72" r="18423" b="85028"/>
              <a:stretch/>
            </p:blipFill>
            <p:spPr>
              <a:xfrm>
                <a:off x="3936436" y="1257079"/>
                <a:ext cx="843164" cy="667279"/>
              </a:xfrm>
              <a:prstGeom prst="rect">
                <a:avLst/>
              </a:prstGeom>
            </p:spPr>
          </p:pic>
          <p:sp>
            <p:nvSpPr>
              <p:cNvPr id="37" name="矩形 36"/>
              <p:cNvSpPr/>
              <p:nvPr/>
            </p:nvSpPr>
            <p:spPr>
              <a:xfrm>
                <a:off x="4067944" y="1506654"/>
                <a:ext cx="504056" cy="1888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schemeClr val="tx1"/>
                    </a:solidFill>
                  </a:rPr>
                  <a:t>CPU</a:t>
                </a:r>
                <a:endParaRPr lang="zh-CN" altLang="en-US" sz="900" b="1" dirty="0">
                  <a:solidFill>
                    <a:schemeClr val="tx1"/>
                  </a:solidFill>
                </a:endParaRPr>
              </a:p>
            </p:txBody>
          </p:sp>
        </p:grpSp>
        <p:grpSp>
          <p:nvGrpSpPr>
            <p:cNvPr id="5" name="组合 27"/>
            <p:cNvGrpSpPr/>
            <p:nvPr/>
          </p:nvGrpSpPr>
          <p:grpSpPr>
            <a:xfrm>
              <a:off x="3815131" y="2452612"/>
              <a:ext cx="843164" cy="667279"/>
              <a:chOff x="3936436" y="2452612"/>
              <a:chExt cx="843164" cy="667279"/>
            </a:xfrm>
          </p:grpSpPr>
          <p:pic>
            <p:nvPicPr>
              <p:cNvPr id="34" name="图片 33"/>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67724" t="72" r="18423" b="85028"/>
              <a:stretch/>
            </p:blipFill>
            <p:spPr>
              <a:xfrm>
                <a:off x="3936436" y="2452612"/>
                <a:ext cx="843164" cy="667279"/>
              </a:xfrm>
              <a:prstGeom prst="rect">
                <a:avLst/>
              </a:prstGeom>
            </p:spPr>
          </p:pic>
          <p:sp>
            <p:nvSpPr>
              <p:cNvPr id="35" name="矩形 34"/>
              <p:cNvSpPr/>
              <p:nvPr/>
            </p:nvSpPr>
            <p:spPr>
              <a:xfrm>
                <a:off x="4067944" y="2696827"/>
                <a:ext cx="504056" cy="1888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schemeClr val="tx1"/>
                    </a:solidFill>
                  </a:rPr>
                  <a:t>CPU</a:t>
                </a:r>
                <a:endParaRPr lang="zh-CN" altLang="en-US" sz="900" b="1" dirty="0">
                  <a:solidFill>
                    <a:schemeClr val="tx1"/>
                  </a:solidFill>
                </a:endParaRPr>
              </a:p>
            </p:txBody>
          </p:sp>
        </p:grpSp>
        <p:grpSp>
          <p:nvGrpSpPr>
            <p:cNvPr id="27" name="组合 28"/>
            <p:cNvGrpSpPr/>
            <p:nvPr/>
          </p:nvGrpSpPr>
          <p:grpSpPr>
            <a:xfrm>
              <a:off x="3888998" y="4033503"/>
              <a:ext cx="843164" cy="667279"/>
              <a:chOff x="4010303" y="4033503"/>
              <a:chExt cx="843164" cy="667279"/>
            </a:xfrm>
          </p:grpSpPr>
          <p:pic>
            <p:nvPicPr>
              <p:cNvPr id="32" name="图片 31"/>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67724" t="72" r="18423" b="85028"/>
              <a:stretch/>
            </p:blipFill>
            <p:spPr>
              <a:xfrm>
                <a:off x="4010303" y="4033503"/>
                <a:ext cx="843164" cy="667279"/>
              </a:xfrm>
              <a:prstGeom prst="rect">
                <a:avLst/>
              </a:prstGeom>
            </p:spPr>
          </p:pic>
          <p:sp>
            <p:nvSpPr>
              <p:cNvPr id="33" name="矩形 32"/>
              <p:cNvSpPr/>
              <p:nvPr/>
            </p:nvSpPr>
            <p:spPr>
              <a:xfrm>
                <a:off x="4148578" y="4289629"/>
                <a:ext cx="504056" cy="1888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schemeClr val="tx1"/>
                    </a:solidFill>
                  </a:rPr>
                  <a:t>CPU</a:t>
                </a:r>
                <a:endParaRPr lang="zh-CN" altLang="en-US" sz="900" b="1" dirty="0">
                  <a:solidFill>
                    <a:schemeClr val="tx1"/>
                  </a:solidFill>
                </a:endParaRPr>
              </a:p>
            </p:txBody>
          </p:sp>
        </p:grpSp>
        <p:sp>
          <p:nvSpPr>
            <p:cNvPr id="30" name="文本框 29"/>
            <p:cNvSpPr txBox="1"/>
            <p:nvPr/>
          </p:nvSpPr>
          <p:spPr>
            <a:xfrm>
              <a:off x="3071881" y="2475164"/>
              <a:ext cx="743146" cy="349309"/>
            </a:xfrm>
            <a:prstGeom prst="rect">
              <a:avLst/>
            </a:prstGeom>
            <a:noFill/>
          </p:spPr>
          <p:txBody>
            <a:bodyPr wrap="square" rtlCol="0">
              <a:spAutoFit/>
            </a:bodyPr>
            <a:lstStyle/>
            <a:p>
              <a:r>
                <a:rPr lang="zh-CN" altLang="en-US" sz="1400" b="1" dirty="0" smtClean="0">
                  <a:latin typeface="华文楷体" panose="02010600040101010101" pitchFamily="2" charset="-122"/>
                  <a:ea typeface="华文楷体" panose="02010600040101010101" pitchFamily="2" charset="-122"/>
                </a:rPr>
                <a:t>调度</a:t>
              </a:r>
              <a:endParaRPr lang="zh-CN" altLang="en-US" sz="1400" b="1" dirty="0">
                <a:latin typeface="华文楷体" panose="02010600040101010101" pitchFamily="2" charset="-122"/>
                <a:ea typeface="华文楷体" panose="02010600040101010101" pitchFamily="2" charset="-122"/>
              </a:endParaRPr>
            </a:p>
          </p:txBody>
        </p:sp>
        <p:sp>
          <p:nvSpPr>
            <p:cNvPr id="31" name="文本框 29"/>
            <p:cNvSpPr txBox="1"/>
            <p:nvPr/>
          </p:nvSpPr>
          <p:spPr>
            <a:xfrm>
              <a:off x="3145851" y="3995995"/>
              <a:ext cx="743146" cy="349309"/>
            </a:xfrm>
            <a:prstGeom prst="rect">
              <a:avLst/>
            </a:prstGeom>
            <a:noFill/>
          </p:spPr>
          <p:txBody>
            <a:bodyPr wrap="square" rtlCol="0">
              <a:spAutoFit/>
            </a:bodyPr>
            <a:lstStyle/>
            <a:p>
              <a:r>
                <a:rPr lang="zh-CN" altLang="en-US" sz="1400" b="1" dirty="0" smtClean="0">
                  <a:latin typeface="华文楷体" panose="02010600040101010101" pitchFamily="2" charset="-122"/>
                  <a:ea typeface="华文楷体" panose="02010600040101010101" pitchFamily="2" charset="-122"/>
                </a:rPr>
                <a:t>调度</a:t>
              </a:r>
              <a:endParaRPr lang="zh-CN" altLang="en-US" sz="1400" b="1" dirty="0">
                <a:latin typeface="华文楷体" panose="02010600040101010101" pitchFamily="2" charset="-122"/>
                <a:ea typeface="华文楷体" panose="02010600040101010101" pitchFamily="2" charset="-122"/>
              </a:endParaRPr>
            </a:p>
          </p:txBody>
        </p:sp>
      </p:grpSp>
      <p:sp>
        <p:nvSpPr>
          <p:cNvPr id="2" name="TextBox 1"/>
          <p:cNvSpPr txBox="1"/>
          <p:nvPr/>
        </p:nvSpPr>
        <p:spPr>
          <a:xfrm>
            <a:off x="2663538" y="6213310"/>
            <a:ext cx="1415772" cy="338554"/>
          </a:xfrm>
          <a:prstGeom prst="rect">
            <a:avLst/>
          </a:prstGeom>
          <a:solidFill>
            <a:schemeClr val="accent2">
              <a:lumMod val="20000"/>
              <a:lumOff val="80000"/>
            </a:schemeClr>
          </a:solidFill>
        </p:spPr>
        <p:txBody>
          <a:bodyPr wrap="none" rtlCol="0">
            <a:spAutoFit/>
          </a:bodyPr>
          <a:lstStyle/>
          <a:p>
            <a:r>
              <a:rPr lang="zh-CN" altLang="en-US" sz="1600" b="1" dirty="0" smtClean="0">
                <a:solidFill>
                  <a:srgbClr val="C00000"/>
                </a:solidFill>
                <a:latin typeface="华文楷体" panose="02010600040101010101" pitchFamily="2" charset="-122"/>
                <a:ea typeface="华文楷体" panose="02010600040101010101" pitchFamily="2" charset="-122"/>
              </a:rPr>
              <a:t>队列模型示意</a:t>
            </a:r>
            <a:endParaRPr lang="zh-CN" altLang="en-US" sz="1600" b="1"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1289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7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723">
                                            <p:txEl>
                                              <p:pRg st="1" end="1"/>
                                            </p:txEl>
                                          </p:spTgt>
                                        </p:tgtEl>
                                        <p:attrNameLst>
                                          <p:attrName>style.visibility</p:attrName>
                                        </p:attrNameLst>
                                      </p:cBhvr>
                                      <p:to>
                                        <p:strVal val="visible"/>
                                      </p:to>
                                    </p:set>
                                    <p:animEffect transition="in" filter="fade">
                                      <p:cBhvr>
                                        <p:cTn id="14" dur="1000"/>
                                        <p:tgtEl>
                                          <p:spTgt spid="30723">
                                            <p:txEl>
                                              <p:pRg st="1" end="1"/>
                                            </p:txEl>
                                          </p:spTgt>
                                        </p:tgtEl>
                                      </p:cBhvr>
                                    </p:animEffect>
                                    <p:anim calcmode="lin" valueType="num">
                                      <p:cBhvr>
                                        <p:cTn id="15"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07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723">
                                            <p:txEl>
                                              <p:pRg st="2" end="2"/>
                                            </p:txEl>
                                          </p:spTgt>
                                        </p:tgtEl>
                                        <p:attrNameLst>
                                          <p:attrName>style.visibility</p:attrName>
                                        </p:attrNameLst>
                                      </p:cBhvr>
                                      <p:to>
                                        <p:strVal val="visible"/>
                                      </p:to>
                                    </p:set>
                                    <p:animEffect transition="in" filter="fade">
                                      <p:cBhvr>
                                        <p:cTn id="21" dur="1000"/>
                                        <p:tgtEl>
                                          <p:spTgt spid="30723">
                                            <p:txEl>
                                              <p:pRg st="2" end="2"/>
                                            </p:txEl>
                                          </p:spTgt>
                                        </p:tgtEl>
                                      </p:cBhvr>
                                    </p:animEffect>
                                    <p:anim calcmode="lin" valueType="num">
                                      <p:cBhvr>
                                        <p:cTn id="22"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07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outVertical)">
                                      <p:cBhvr>
                                        <p:cTn id="28" dur="1000"/>
                                        <p:tgtEl>
                                          <p:spTgt spid="3"/>
                                        </p:tgtEl>
                                      </p:cBhvr>
                                    </p:animEffec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dirty="0">
                <a:latin typeface="Calibri" pitchFamily="34" charset="0"/>
                <a:cs typeface="Calibri" pitchFamily="34" charset="0"/>
              </a:rPr>
              <a:t>交互式系统中</a:t>
            </a:r>
            <a:r>
              <a:rPr lang="zh-CN" altLang="en-US" sz="4000" dirty="0" smtClean="0">
                <a:latin typeface="Calibri" pitchFamily="34" charset="0"/>
                <a:cs typeface="Calibri" pitchFamily="34" charset="0"/>
              </a:rPr>
              <a:t>采用的</a:t>
            </a:r>
            <a:r>
              <a:rPr lang="zh-CN" altLang="en-US" sz="4000" dirty="0" smtClean="0"/>
              <a:t>其他调度算法</a:t>
            </a:r>
            <a:endParaRPr lang="zh-CN" altLang="en-US" sz="4000" dirty="0"/>
          </a:p>
        </p:txBody>
      </p:sp>
      <p:sp>
        <p:nvSpPr>
          <p:cNvPr id="3" name="内容占位符 2"/>
          <p:cNvSpPr>
            <a:spLocks noGrp="1"/>
          </p:cNvSpPr>
          <p:nvPr>
            <p:ph idx="1"/>
          </p:nvPr>
        </p:nvSpPr>
        <p:spPr>
          <a:xfrm>
            <a:off x="539552" y="1580728"/>
            <a:ext cx="7498080" cy="4800600"/>
          </a:xfrm>
        </p:spPr>
        <p:txBody>
          <a:bodyPr>
            <a:normAutofit/>
          </a:bodyPr>
          <a:lstStyle/>
          <a:p>
            <a:pPr>
              <a:buClr>
                <a:srgbClr val="7030A0"/>
              </a:buClr>
              <a:buSzPct val="70000"/>
              <a:defRPr/>
            </a:pPr>
            <a:r>
              <a:rPr lang="zh-CN" altLang="en-US" sz="2400" b="1" dirty="0">
                <a:solidFill>
                  <a:srgbClr val="9900CC"/>
                </a:solidFill>
              </a:rPr>
              <a:t>公平共享调度（</a:t>
            </a:r>
            <a:r>
              <a:rPr lang="en-US" altLang="zh-CN" sz="2400" b="1" dirty="0">
                <a:solidFill>
                  <a:srgbClr val="9900CC"/>
                </a:solidFill>
              </a:rPr>
              <a:t>Fair-share scheduling</a:t>
            </a:r>
            <a:r>
              <a:rPr lang="zh-CN" altLang="en-US" sz="2400" b="1" dirty="0">
                <a:solidFill>
                  <a:srgbClr val="9900CC"/>
                </a:solidFill>
              </a:rPr>
              <a:t>）</a:t>
            </a:r>
            <a:endParaRPr lang="en-US" altLang="zh-CN" sz="2400" b="1" dirty="0">
              <a:solidFill>
                <a:srgbClr val="9900CC"/>
              </a:solidFill>
            </a:endParaRPr>
          </a:p>
          <a:p>
            <a:pPr>
              <a:buClr>
                <a:srgbClr val="7030A0"/>
              </a:buClr>
              <a:buSzPct val="70000"/>
              <a:defRPr/>
            </a:pPr>
            <a:r>
              <a:rPr lang="zh-CN" altLang="en-US" sz="2400" b="1" dirty="0" smtClean="0">
                <a:solidFill>
                  <a:schemeClr val="accent3">
                    <a:lumMod val="75000"/>
                  </a:schemeClr>
                </a:solidFill>
              </a:rPr>
              <a:t>保证</a:t>
            </a:r>
            <a:r>
              <a:rPr lang="zh-CN" altLang="en-US" sz="2400" b="1" dirty="0">
                <a:solidFill>
                  <a:schemeClr val="accent3">
                    <a:lumMod val="75000"/>
                  </a:schemeClr>
                </a:solidFill>
              </a:rPr>
              <a:t>调度（</a:t>
            </a:r>
            <a:r>
              <a:rPr lang="en-US" altLang="zh-CN" sz="2400" b="1" dirty="0">
                <a:solidFill>
                  <a:schemeClr val="accent3">
                    <a:lumMod val="75000"/>
                  </a:schemeClr>
                </a:solidFill>
              </a:rPr>
              <a:t>Guaranteed scheduling</a:t>
            </a:r>
            <a:r>
              <a:rPr lang="zh-CN" altLang="en-US" sz="2400" b="1" dirty="0">
                <a:solidFill>
                  <a:schemeClr val="accent3">
                    <a:lumMod val="75000"/>
                  </a:schemeClr>
                </a:solidFill>
              </a:rPr>
              <a:t>）</a:t>
            </a:r>
            <a:endParaRPr lang="en-US" altLang="zh-CN" sz="2400" b="1" dirty="0">
              <a:solidFill>
                <a:schemeClr val="accent3">
                  <a:lumMod val="75000"/>
                </a:schemeClr>
              </a:solidFill>
            </a:endParaRPr>
          </a:p>
          <a:p>
            <a:pPr>
              <a:buClr>
                <a:srgbClr val="7030A0"/>
              </a:buClr>
              <a:buSzPct val="70000"/>
              <a:defRPr/>
            </a:pPr>
            <a:r>
              <a:rPr lang="zh-CN" altLang="en-US" sz="2400" b="1" dirty="0" smtClean="0">
                <a:solidFill>
                  <a:schemeClr val="accent3">
                    <a:lumMod val="75000"/>
                  </a:schemeClr>
                </a:solidFill>
              </a:rPr>
              <a:t>彩票</a:t>
            </a:r>
            <a:r>
              <a:rPr lang="zh-CN" altLang="en-US" sz="2400" b="1" dirty="0">
                <a:solidFill>
                  <a:schemeClr val="accent3">
                    <a:lumMod val="75000"/>
                  </a:schemeClr>
                </a:solidFill>
              </a:rPr>
              <a:t>调度（</a:t>
            </a:r>
            <a:r>
              <a:rPr lang="en-US" altLang="zh-CN" sz="2400" b="1" dirty="0">
                <a:solidFill>
                  <a:schemeClr val="accent3">
                    <a:lumMod val="75000"/>
                  </a:schemeClr>
                </a:solidFill>
              </a:rPr>
              <a:t>Lottery scheduling</a:t>
            </a:r>
            <a:r>
              <a:rPr lang="zh-CN" altLang="en-US" sz="2400" b="1" dirty="0">
                <a:solidFill>
                  <a:schemeClr val="accent3">
                    <a:lumMod val="75000"/>
                  </a:schemeClr>
                </a:solidFill>
              </a:rPr>
              <a:t>）</a:t>
            </a:r>
            <a:endParaRPr lang="en-US" altLang="zh-CN" sz="2400" b="1" dirty="0">
              <a:solidFill>
                <a:schemeClr val="accent3">
                  <a:lumMod val="75000"/>
                </a:schemeClr>
              </a:solidFill>
            </a:endParaRPr>
          </a:p>
          <a:p>
            <a:pPr marL="0" indent="0">
              <a:buNone/>
            </a:pPr>
            <a:endParaRPr lang="zh-CN" altLang="en-US" sz="2000" b="1" dirty="0"/>
          </a:p>
        </p:txBody>
      </p:sp>
    </p:spTree>
    <p:extLst>
      <p:ext uri="{BB962C8B-B14F-4D97-AF65-F5344CB8AC3E}">
        <p14:creationId xmlns:p14="http://schemas.microsoft.com/office/powerpoint/2010/main" val="10201928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z="4000" dirty="0" smtClean="0"/>
              <a:t>各种调度算法的比较</a:t>
            </a:r>
          </a:p>
        </p:txBody>
      </p:sp>
      <p:graphicFrame>
        <p:nvGraphicFramePr>
          <p:cNvPr id="4" name="表格 3"/>
          <p:cNvGraphicFramePr>
            <a:graphicFrameLocks noGrp="1"/>
          </p:cNvGraphicFramePr>
          <p:nvPr>
            <p:extLst>
              <p:ext uri="{D42A27DB-BD31-4B8C-83A1-F6EECF244321}">
                <p14:modId xmlns:p14="http://schemas.microsoft.com/office/powerpoint/2010/main" val="3734841133"/>
              </p:ext>
            </p:extLst>
          </p:nvPr>
        </p:nvGraphicFramePr>
        <p:xfrm>
          <a:off x="323528" y="1268760"/>
          <a:ext cx="8136904" cy="4971252"/>
        </p:xfrm>
        <a:graphic>
          <a:graphicData uri="http://schemas.openxmlformats.org/drawingml/2006/table">
            <a:tbl>
              <a:tblPr firstRow="1" bandRow="1">
                <a:tableStyleId>{5C22544A-7EE6-4342-B048-85BDC9FD1C3A}</a:tableStyleId>
              </a:tblPr>
              <a:tblGrid>
                <a:gridCol w="1017113"/>
                <a:gridCol w="1017113"/>
                <a:gridCol w="1017113"/>
                <a:gridCol w="1017113"/>
                <a:gridCol w="1017113"/>
                <a:gridCol w="1017113"/>
                <a:gridCol w="1017113"/>
                <a:gridCol w="1017113"/>
              </a:tblGrid>
              <a:tr h="678933">
                <a:tc>
                  <a:txBody>
                    <a:bodyPr/>
                    <a:lstStyle/>
                    <a:p>
                      <a:pPr algn="ctr"/>
                      <a:r>
                        <a:rPr lang="zh-CN" altLang="en-US" sz="1600" b="1" dirty="0" smtClean="0">
                          <a:latin typeface="Calibri" pitchFamily="34" charset="0"/>
                          <a:ea typeface="华文楷体" pitchFamily="2" charset="-122"/>
                          <a:cs typeface="Calibri" pitchFamily="34" charset="0"/>
                        </a:rPr>
                        <a:t>调度算法</a:t>
                      </a:r>
                      <a:endParaRPr lang="zh-CN" altLang="en-US" sz="1600" b="1" dirty="0">
                        <a:latin typeface="Calibri" pitchFamily="34" charset="0"/>
                        <a:ea typeface="华文楷体" pitchFamily="2" charset="-122"/>
                        <a:cs typeface="Calibri" pitchFamily="34" charset="0"/>
                      </a:endParaRPr>
                    </a:p>
                  </a:txBody>
                  <a:tcPr anchor="ctr">
                    <a:solidFill>
                      <a:srgbClr val="00B050"/>
                    </a:solidFill>
                  </a:tcPr>
                </a:tc>
                <a:tc>
                  <a:txBody>
                    <a:bodyPr/>
                    <a:lstStyle/>
                    <a:p>
                      <a:pPr algn="ctr"/>
                      <a:r>
                        <a:rPr lang="zh-CN" altLang="en-US" sz="1600" b="1" dirty="0" smtClean="0">
                          <a:latin typeface="Calibri" pitchFamily="34" charset="0"/>
                          <a:ea typeface="华文楷体" pitchFamily="2" charset="-122"/>
                          <a:cs typeface="Calibri" pitchFamily="34" charset="0"/>
                        </a:rPr>
                        <a:t>选择函数</a:t>
                      </a:r>
                      <a:endParaRPr lang="zh-CN" altLang="en-US" sz="1600" b="1" dirty="0">
                        <a:latin typeface="Calibri" pitchFamily="34" charset="0"/>
                        <a:ea typeface="华文楷体" pitchFamily="2" charset="-122"/>
                        <a:cs typeface="Calibri" pitchFamily="34" charset="0"/>
                      </a:endParaRPr>
                    </a:p>
                  </a:txBody>
                  <a:tcPr anchor="ctr">
                    <a:solidFill>
                      <a:srgbClr val="00B050"/>
                    </a:solidFill>
                  </a:tcPr>
                </a:tc>
                <a:tc>
                  <a:txBody>
                    <a:bodyPr/>
                    <a:lstStyle/>
                    <a:p>
                      <a:pPr algn="ctr"/>
                      <a:r>
                        <a:rPr lang="zh-CN" altLang="en-US" sz="1600" b="1" dirty="0" smtClean="0">
                          <a:latin typeface="Calibri" pitchFamily="34" charset="0"/>
                          <a:ea typeface="华文楷体" pitchFamily="2" charset="-122"/>
                          <a:cs typeface="Calibri" pitchFamily="34" charset="0"/>
                        </a:rPr>
                        <a:t>决策模式</a:t>
                      </a:r>
                      <a:endParaRPr lang="zh-CN" altLang="en-US" sz="1600" b="1" dirty="0">
                        <a:latin typeface="Calibri" pitchFamily="34" charset="0"/>
                        <a:ea typeface="华文楷体" pitchFamily="2" charset="-122"/>
                        <a:cs typeface="Calibri" pitchFamily="34" charset="0"/>
                      </a:endParaRPr>
                    </a:p>
                  </a:txBody>
                  <a:tcPr anchor="ctr">
                    <a:solidFill>
                      <a:srgbClr val="00B050"/>
                    </a:solidFill>
                  </a:tcPr>
                </a:tc>
                <a:tc>
                  <a:txBody>
                    <a:bodyPr/>
                    <a:lstStyle/>
                    <a:p>
                      <a:pPr algn="ctr"/>
                      <a:r>
                        <a:rPr lang="zh-CN" altLang="en-US" sz="1600" b="1" dirty="0" smtClean="0">
                          <a:latin typeface="Calibri" pitchFamily="34" charset="0"/>
                          <a:ea typeface="华文楷体" pitchFamily="2" charset="-122"/>
                          <a:cs typeface="Calibri" pitchFamily="34" charset="0"/>
                        </a:rPr>
                        <a:t>吞吐量</a:t>
                      </a:r>
                      <a:endParaRPr lang="zh-CN" altLang="en-US" sz="1600" b="1" dirty="0">
                        <a:latin typeface="Calibri" pitchFamily="34" charset="0"/>
                        <a:ea typeface="华文楷体" pitchFamily="2" charset="-122"/>
                        <a:cs typeface="Calibri" pitchFamily="34" charset="0"/>
                      </a:endParaRPr>
                    </a:p>
                  </a:txBody>
                  <a:tcPr anchor="ctr">
                    <a:solidFill>
                      <a:srgbClr val="00B050"/>
                    </a:solidFill>
                  </a:tcPr>
                </a:tc>
                <a:tc>
                  <a:txBody>
                    <a:bodyPr/>
                    <a:lstStyle/>
                    <a:p>
                      <a:pPr algn="ctr"/>
                      <a:r>
                        <a:rPr lang="zh-CN" altLang="en-US" sz="1600" b="1" dirty="0" smtClean="0">
                          <a:latin typeface="Calibri" pitchFamily="34" charset="0"/>
                          <a:ea typeface="华文楷体" pitchFamily="2" charset="-122"/>
                          <a:cs typeface="Calibri" pitchFamily="34" charset="0"/>
                        </a:rPr>
                        <a:t>响应时间</a:t>
                      </a:r>
                      <a:endParaRPr lang="zh-CN" altLang="en-US" sz="1600" b="1" dirty="0">
                        <a:latin typeface="Calibri" pitchFamily="34" charset="0"/>
                        <a:ea typeface="华文楷体" pitchFamily="2" charset="-122"/>
                        <a:cs typeface="Calibri" pitchFamily="34" charset="0"/>
                      </a:endParaRPr>
                    </a:p>
                  </a:txBody>
                  <a:tcPr anchor="ctr">
                    <a:solidFill>
                      <a:srgbClr val="00B050"/>
                    </a:solidFill>
                  </a:tcPr>
                </a:tc>
                <a:tc>
                  <a:txBody>
                    <a:bodyPr/>
                    <a:lstStyle/>
                    <a:p>
                      <a:pPr algn="ctr"/>
                      <a:r>
                        <a:rPr lang="zh-CN" altLang="en-US" sz="1600" b="1" dirty="0" smtClean="0">
                          <a:latin typeface="Calibri" pitchFamily="34" charset="0"/>
                          <a:ea typeface="华文楷体" pitchFamily="2" charset="-122"/>
                          <a:cs typeface="Calibri" pitchFamily="34" charset="0"/>
                        </a:rPr>
                        <a:t>开销</a:t>
                      </a:r>
                      <a:endParaRPr lang="zh-CN" altLang="en-US" sz="1600" b="1" dirty="0">
                        <a:latin typeface="Calibri" pitchFamily="34" charset="0"/>
                        <a:ea typeface="华文楷体" pitchFamily="2" charset="-122"/>
                        <a:cs typeface="Calibri" pitchFamily="34" charset="0"/>
                      </a:endParaRPr>
                    </a:p>
                  </a:txBody>
                  <a:tcPr anchor="ctr">
                    <a:solidFill>
                      <a:srgbClr val="00B050"/>
                    </a:solidFill>
                  </a:tcPr>
                </a:tc>
                <a:tc>
                  <a:txBody>
                    <a:bodyPr/>
                    <a:lstStyle/>
                    <a:p>
                      <a:pPr algn="ctr"/>
                      <a:r>
                        <a:rPr lang="zh-CN" altLang="en-US" sz="1600" b="1" dirty="0" smtClean="0">
                          <a:latin typeface="Calibri" pitchFamily="34" charset="0"/>
                          <a:ea typeface="华文楷体" pitchFamily="2" charset="-122"/>
                          <a:cs typeface="Calibri" pitchFamily="34" charset="0"/>
                        </a:rPr>
                        <a:t>对进程的影响</a:t>
                      </a:r>
                      <a:endParaRPr lang="zh-CN" altLang="en-US" sz="1600" b="1" dirty="0">
                        <a:latin typeface="Calibri" pitchFamily="34" charset="0"/>
                        <a:ea typeface="华文楷体" pitchFamily="2" charset="-122"/>
                        <a:cs typeface="Calibri" pitchFamily="34" charset="0"/>
                      </a:endParaRPr>
                    </a:p>
                  </a:txBody>
                  <a:tcPr anchor="ctr">
                    <a:solidFill>
                      <a:srgbClr val="00B050"/>
                    </a:solidFill>
                  </a:tcPr>
                </a:tc>
                <a:tc>
                  <a:txBody>
                    <a:bodyPr/>
                    <a:lstStyle/>
                    <a:p>
                      <a:pPr algn="ctr"/>
                      <a:r>
                        <a:rPr lang="zh-CN" altLang="en-US" sz="1600" b="1" dirty="0" smtClean="0">
                          <a:latin typeface="Calibri" pitchFamily="34" charset="0"/>
                          <a:ea typeface="华文楷体" pitchFamily="2" charset="-122"/>
                          <a:cs typeface="Calibri" pitchFamily="34" charset="0"/>
                        </a:rPr>
                        <a:t>饥饿问题</a:t>
                      </a:r>
                      <a:endParaRPr lang="zh-CN" altLang="en-US" sz="1600" b="1" dirty="0">
                        <a:latin typeface="Calibri" pitchFamily="34" charset="0"/>
                        <a:ea typeface="华文楷体" pitchFamily="2" charset="-122"/>
                        <a:cs typeface="Calibri" pitchFamily="34" charset="0"/>
                      </a:endParaRPr>
                    </a:p>
                  </a:txBody>
                  <a:tcPr anchor="ctr">
                    <a:solidFill>
                      <a:srgbClr val="00B050"/>
                    </a:solidFill>
                  </a:tcPr>
                </a:tc>
              </a:tr>
              <a:tr h="678933">
                <a:tc>
                  <a:txBody>
                    <a:bodyPr/>
                    <a:lstStyle/>
                    <a:p>
                      <a:pPr algn="ctr"/>
                      <a:r>
                        <a:rPr lang="en-US" altLang="zh-CN" sz="1600" b="1" dirty="0" smtClean="0">
                          <a:latin typeface="Calibri" pitchFamily="34" charset="0"/>
                          <a:ea typeface="华文楷体" pitchFamily="2" charset="-122"/>
                          <a:cs typeface="Calibri" pitchFamily="34" charset="0"/>
                        </a:rPr>
                        <a:t>FCFS</a:t>
                      </a:r>
                      <a:endParaRPr lang="zh-CN" altLang="en-US" sz="1600" b="1" dirty="0">
                        <a:latin typeface="Calibri" pitchFamily="34" charset="0"/>
                        <a:ea typeface="华文楷体" pitchFamily="2" charset="-122"/>
                        <a:cs typeface="Calibri" pitchFamily="34" charset="0"/>
                      </a:endParaRPr>
                    </a:p>
                  </a:txBody>
                  <a:tcPr anchor="ctr"/>
                </a:tc>
                <a:tc>
                  <a:txBody>
                    <a:bodyPr/>
                    <a:lstStyle/>
                    <a:p>
                      <a:pPr algn="ctr"/>
                      <a:r>
                        <a:rPr lang="en-US" altLang="zh-CN" sz="1600" b="1" dirty="0" smtClean="0">
                          <a:latin typeface="Calibri" pitchFamily="34" charset="0"/>
                          <a:ea typeface="华文楷体" pitchFamily="2" charset="-122"/>
                          <a:cs typeface="Calibri" pitchFamily="34" charset="0"/>
                        </a:rPr>
                        <a:t>max[w]</a:t>
                      </a:r>
                      <a:endParaRPr lang="zh-CN" altLang="en-US" sz="1600" b="1" dirty="0">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latin typeface="Calibri" pitchFamily="34" charset="0"/>
                          <a:ea typeface="华文楷体" pitchFamily="2" charset="-122"/>
                          <a:cs typeface="Calibri" pitchFamily="34" charset="0"/>
                        </a:rPr>
                        <a:t>非抢占</a:t>
                      </a:r>
                      <a:endParaRPr lang="zh-CN" altLang="en-US" sz="1600" b="1" dirty="0">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latin typeface="Calibri" pitchFamily="34" charset="0"/>
                          <a:ea typeface="华文楷体" pitchFamily="2" charset="-122"/>
                          <a:cs typeface="Calibri" pitchFamily="34" charset="0"/>
                        </a:rPr>
                        <a:t>不强调</a:t>
                      </a:r>
                      <a:endParaRPr lang="zh-CN" altLang="en-US" sz="1600" b="1" dirty="0">
                        <a:latin typeface="Calibri" pitchFamily="34" charset="0"/>
                        <a:ea typeface="华文楷体" pitchFamily="2" charset="-122"/>
                        <a:cs typeface="Calibri" pitchFamily="34" charset="0"/>
                      </a:endParaRPr>
                    </a:p>
                  </a:txBody>
                  <a:tcPr anchor="ctr"/>
                </a:tc>
                <a:tc>
                  <a:txBody>
                    <a:bodyPr/>
                    <a:lstStyle/>
                    <a:p>
                      <a:pPr algn="ctr"/>
                      <a:r>
                        <a:rPr lang="zh-CN" altLang="zh-CN" sz="1000" b="1" kern="1200" dirty="0" smtClean="0">
                          <a:solidFill>
                            <a:schemeClr val="dk1"/>
                          </a:solidFill>
                          <a:effectLst/>
                          <a:latin typeface="Calibri" pitchFamily="34" charset="0"/>
                          <a:ea typeface="华文楷体" pitchFamily="2" charset="-122"/>
                          <a:cs typeface="Calibri" pitchFamily="34" charset="0"/>
                        </a:rPr>
                        <a:t>可能很高，特别是当进程的执行时间差别很大时</a:t>
                      </a:r>
                      <a:endParaRPr lang="zh-CN" altLang="en-US" sz="1000" b="1" dirty="0">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latin typeface="Calibri" pitchFamily="34" charset="0"/>
                          <a:ea typeface="华文楷体" pitchFamily="2" charset="-122"/>
                          <a:cs typeface="Calibri" pitchFamily="34" charset="0"/>
                        </a:rPr>
                        <a:t>最小</a:t>
                      </a:r>
                      <a:endParaRPr lang="zh-CN" altLang="en-US" sz="1600" b="1" dirty="0">
                        <a:latin typeface="Calibri" pitchFamily="34" charset="0"/>
                        <a:ea typeface="华文楷体" pitchFamily="2" charset="-122"/>
                        <a:cs typeface="Calibri" pitchFamily="34" charset="0"/>
                      </a:endParaRPr>
                    </a:p>
                  </a:txBody>
                  <a:tcPr anchor="ctr"/>
                </a:tc>
                <a:tc>
                  <a:txBody>
                    <a:bodyPr/>
                    <a:lstStyle/>
                    <a:p>
                      <a:pPr algn="ctr"/>
                      <a:r>
                        <a:rPr lang="zh-CN" altLang="zh-CN" sz="1000" b="1" kern="1200" dirty="0" smtClean="0">
                          <a:solidFill>
                            <a:schemeClr val="dk1"/>
                          </a:solidFill>
                          <a:effectLst/>
                          <a:latin typeface="Calibri" pitchFamily="34" charset="0"/>
                          <a:ea typeface="华文楷体" pitchFamily="2" charset="-122"/>
                          <a:cs typeface="Calibri" pitchFamily="34" charset="0"/>
                        </a:rPr>
                        <a:t>对短进程不利；对</a:t>
                      </a:r>
                      <a:r>
                        <a:rPr lang="en-US" altLang="zh-CN" sz="1000" b="1" kern="1200" dirty="0" smtClean="0">
                          <a:solidFill>
                            <a:schemeClr val="dk1"/>
                          </a:solidFill>
                          <a:effectLst/>
                          <a:latin typeface="Calibri" pitchFamily="34" charset="0"/>
                          <a:ea typeface="华文楷体" pitchFamily="2" charset="-122"/>
                          <a:cs typeface="Calibri" pitchFamily="34" charset="0"/>
                        </a:rPr>
                        <a:t>I/O</a:t>
                      </a:r>
                      <a:r>
                        <a:rPr lang="zh-CN" altLang="zh-CN" sz="1000" b="1" kern="1200" dirty="0" smtClean="0">
                          <a:solidFill>
                            <a:schemeClr val="dk1"/>
                          </a:solidFill>
                          <a:effectLst/>
                          <a:latin typeface="Calibri" pitchFamily="34" charset="0"/>
                          <a:ea typeface="华文楷体" pitchFamily="2" charset="-122"/>
                          <a:cs typeface="Calibri" pitchFamily="34" charset="0"/>
                        </a:rPr>
                        <a:t>密集型的进程不利</a:t>
                      </a:r>
                      <a:endParaRPr lang="zh-CN" altLang="en-US" sz="1000" b="1" dirty="0">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latin typeface="Calibri" pitchFamily="34" charset="0"/>
                          <a:ea typeface="华文楷体" pitchFamily="2" charset="-122"/>
                          <a:cs typeface="Calibri" pitchFamily="34" charset="0"/>
                        </a:rPr>
                        <a:t>无</a:t>
                      </a:r>
                      <a:endParaRPr lang="zh-CN" altLang="en-US" sz="1600" b="1" dirty="0">
                        <a:latin typeface="Calibri" pitchFamily="34" charset="0"/>
                        <a:ea typeface="华文楷体" pitchFamily="2" charset="-122"/>
                        <a:cs typeface="Calibri" pitchFamily="34" charset="0"/>
                      </a:endParaRPr>
                    </a:p>
                  </a:txBody>
                  <a:tcPr anchor="ctr"/>
                </a:tc>
              </a:tr>
              <a:tr h="678933">
                <a:tc>
                  <a:txBody>
                    <a:bodyPr/>
                    <a:lstStyle/>
                    <a:p>
                      <a:pPr algn="ctr"/>
                      <a:r>
                        <a:rPr lang="en-US" altLang="zh-CN" sz="1600" b="1" dirty="0" smtClean="0">
                          <a:solidFill>
                            <a:srgbClr val="0000CC"/>
                          </a:solidFill>
                          <a:latin typeface="Calibri" pitchFamily="34" charset="0"/>
                          <a:ea typeface="华文楷体" pitchFamily="2" charset="-122"/>
                          <a:cs typeface="Calibri" pitchFamily="34" charset="0"/>
                        </a:rPr>
                        <a:t>Round Robin</a:t>
                      </a:r>
                      <a:endParaRPr lang="zh-CN" altLang="en-US" sz="1600" b="1" dirty="0">
                        <a:solidFill>
                          <a:srgbClr val="0000CC"/>
                        </a:solidFill>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solidFill>
                            <a:srgbClr val="0000CC"/>
                          </a:solidFill>
                          <a:latin typeface="Calibri" pitchFamily="34" charset="0"/>
                          <a:ea typeface="华文楷体" pitchFamily="2" charset="-122"/>
                          <a:cs typeface="Calibri" pitchFamily="34" charset="0"/>
                        </a:rPr>
                        <a:t>常数</a:t>
                      </a:r>
                      <a:endParaRPr lang="zh-CN" altLang="en-US" sz="1600" b="1" dirty="0">
                        <a:solidFill>
                          <a:srgbClr val="0000CC"/>
                        </a:solidFill>
                        <a:latin typeface="Calibri" pitchFamily="34" charset="0"/>
                        <a:ea typeface="华文楷体" pitchFamily="2" charset="-122"/>
                        <a:cs typeface="Calibri" pitchFamily="34" charset="0"/>
                      </a:endParaRPr>
                    </a:p>
                  </a:txBody>
                  <a:tcPr anchor="ctr"/>
                </a:tc>
                <a:tc>
                  <a:txBody>
                    <a:bodyPr/>
                    <a:lstStyle/>
                    <a:p>
                      <a:pPr algn="ctr"/>
                      <a:r>
                        <a:rPr lang="zh-CN" altLang="en-US" sz="1400" b="1" dirty="0" smtClean="0">
                          <a:solidFill>
                            <a:srgbClr val="0000CC"/>
                          </a:solidFill>
                          <a:latin typeface="Calibri" pitchFamily="34" charset="0"/>
                          <a:ea typeface="华文楷体" pitchFamily="2" charset="-122"/>
                          <a:cs typeface="Calibri" pitchFamily="34" charset="0"/>
                        </a:rPr>
                        <a:t>抢占（时间片用完时）</a:t>
                      </a:r>
                      <a:endParaRPr lang="zh-CN" altLang="en-US" sz="1400" b="1" dirty="0">
                        <a:solidFill>
                          <a:srgbClr val="0000CC"/>
                        </a:solidFill>
                        <a:latin typeface="Calibri" pitchFamily="34" charset="0"/>
                        <a:ea typeface="华文楷体" pitchFamily="2" charset="-122"/>
                        <a:cs typeface="Calibri" pitchFamily="34" charset="0"/>
                      </a:endParaRPr>
                    </a:p>
                  </a:txBody>
                  <a:tcPr anchor="ctr"/>
                </a:tc>
                <a:tc>
                  <a:txBody>
                    <a:bodyPr/>
                    <a:lstStyle/>
                    <a:p>
                      <a:pPr algn="ctr"/>
                      <a:r>
                        <a:rPr lang="zh-CN" altLang="zh-CN" sz="1200" b="1" kern="1200" dirty="0" smtClean="0">
                          <a:solidFill>
                            <a:srgbClr val="0000CC"/>
                          </a:solidFill>
                          <a:effectLst/>
                          <a:latin typeface="Calibri" pitchFamily="34" charset="0"/>
                          <a:ea typeface="华文楷体" pitchFamily="2" charset="-122"/>
                          <a:cs typeface="Calibri" pitchFamily="34" charset="0"/>
                        </a:rPr>
                        <a:t>如果时间片小，吞吐量会很低</a:t>
                      </a:r>
                      <a:endParaRPr lang="zh-CN" altLang="en-US" sz="1100" b="1" dirty="0">
                        <a:solidFill>
                          <a:srgbClr val="0000CC"/>
                        </a:solidFill>
                        <a:latin typeface="Calibri" pitchFamily="34" charset="0"/>
                        <a:ea typeface="华文楷体" pitchFamily="2" charset="-122"/>
                        <a:cs typeface="Calibri" pitchFamily="34" charset="0"/>
                      </a:endParaRPr>
                    </a:p>
                  </a:txBody>
                  <a:tcPr anchor="ctr"/>
                </a:tc>
                <a:tc>
                  <a:txBody>
                    <a:bodyPr/>
                    <a:lstStyle/>
                    <a:p>
                      <a:pPr algn="ctr"/>
                      <a:r>
                        <a:rPr lang="zh-CN" altLang="zh-CN" sz="1200" b="1" kern="1200" dirty="0" smtClean="0">
                          <a:solidFill>
                            <a:srgbClr val="0000CC"/>
                          </a:solidFill>
                          <a:effectLst/>
                          <a:latin typeface="Calibri" pitchFamily="34" charset="0"/>
                          <a:ea typeface="华文楷体" pitchFamily="2" charset="-122"/>
                          <a:cs typeface="Calibri" pitchFamily="34" charset="0"/>
                        </a:rPr>
                        <a:t>为短进程提供好的响应时间</a:t>
                      </a:r>
                      <a:endParaRPr lang="zh-CN" altLang="en-US" sz="1200" b="1" dirty="0">
                        <a:solidFill>
                          <a:srgbClr val="0000CC"/>
                        </a:solidFill>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solidFill>
                            <a:srgbClr val="0000CC"/>
                          </a:solidFill>
                          <a:latin typeface="Calibri" pitchFamily="34" charset="0"/>
                          <a:ea typeface="华文楷体" pitchFamily="2" charset="-122"/>
                          <a:cs typeface="Calibri" pitchFamily="34" charset="0"/>
                        </a:rPr>
                        <a:t>最小</a:t>
                      </a:r>
                      <a:endParaRPr lang="zh-CN" altLang="en-US" sz="1600" b="1" dirty="0">
                        <a:solidFill>
                          <a:srgbClr val="0000CC"/>
                        </a:solidFill>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solidFill>
                            <a:srgbClr val="0000CC"/>
                          </a:solidFill>
                          <a:latin typeface="Calibri" pitchFamily="34" charset="0"/>
                          <a:ea typeface="华文楷体" pitchFamily="2" charset="-122"/>
                          <a:cs typeface="Calibri" pitchFamily="34" charset="0"/>
                        </a:rPr>
                        <a:t>公平对待</a:t>
                      </a:r>
                      <a:endParaRPr lang="zh-CN" altLang="en-US" sz="1600" b="1" dirty="0">
                        <a:solidFill>
                          <a:srgbClr val="0000CC"/>
                        </a:solidFill>
                        <a:latin typeface="Calibri" pitchFamily="34" charset="0"/>
                        <a:ea typeface="华文楷体" pitchFamily="2" charset="-122"/>
                        <a:cs typeface="Calibri"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00CC"/>
                          </a:solidFill>
                          <a:latin typeface="Calibri" pitchFamily="34" charset="0"/>
                          <a:ea typeface="华文楷体" pitchFamily="2" charset="-122"/>
                          <a:cs typeface="Calibri" pitchFamily="34" charset="0"/>
                        </a:rPr>
                        <a:t>无</a:t>
                      </a:r>
                      <a:endParaRPr lang="zh-CN" altLang="en-US" sz="1600" b="1" dirty="0">
                        <a:solidFill>
                          <a:srgbClr val="0000CC"/>
                        </a:solidFill>
                        <a:latin typeface="Calibri" pitchFamily="34" charset="0"/>
                        <a:ea typeface="华文楷体" pitchFamily="2" charset="-122"/>
                        <a:cs typeface="Calibri" pitchFamily="34" charset="0"/>
                      </a:endParaRPr>
                    </a:p>
                  </a:txBody>
                  <a:tcPr anchor="ctr"/>
                </a:tc>
              </a:tr>
              <a:tr h="678933">
                <a:tc>
                  <a:txBody>
                    <a:bodyPr/>
                    <a:lstStyle/>
                    <a:p>
                      <a:pPr algn="ctr"/>
                      <a:r>
                        <a:rPr lang="en-US" altLang="zh-CN" sz="1600" b="1" dirty="0" smtClean="0">
                          <a:latin typeface="Calibri" pitchFamily="34" charset="0"/>
                          <a:ea typeface="华文楷体" pitchFamily="2" charset="-122"/>
                          <a:cs typeface="Calibri" pitchFamily="34" charset="0"/>
                        </a:rPr>
                        <a:t>SJF</a:t>
                      </a:r>
                      <a:endParaRPr lang="zh-CN" altLang="en-US" sz="1600" b="1" dirty="0">
                        <a:latin typeface="Calibri" pitchFamily="34" charset="0"/>
                        <a:ea typeface="华文楷体" pitchFamily="2" charset="-122"/>
                        <a:cs typeface="Calibri" pitchFamily="34" charset="0"/>
                      </a:endParaRPr>
                    </a:p>
                  </a:txBody>
                  <a:tcPr anchor="ctr"/>
                </a:tc>
                <a:tc>
                  <a:txBody>
                    <a:bodyPr/>
                    <a:lstStyle/>
                    <a:p>
                      <a:pPr algn="ctr"/>
                      <a:r>
                        <a:rPr lang="en-US" altLang="zh-CN" sz="1600" b="1" dirty="0" smtClean="0">
                          <a:latin typeface="Calibri" pitchFamily="34" charset="0"/>
                          <a:ea typeface="华文楷体" pitchFamily="2" charset="-122"/>
                          <a:cs typeface="Calibri" pitchFamily="34" charset="0"/>
                        </a:rPr>
                        <a:t>min[s]</a:t>
                      </a:r>
                      <a:endParaRPr lang="zh-CN" altLang="en-US" sz="1600" b="1" dirty="0">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latin typeface="Calibri" pitchFamily="34" charset="0"/>
                          <a:ea typeface="华文楷体" pitchFamily="2" charset="-122"/>
                          <a:cs typeface="Calibri" pitchFamily="34" charset="0"/>
                        </a:rPr>
                        <a:t>非抢占</a:t>
                      </a:r>
                      <a:endParaRPr lang="zh-CN" altLang="en-US" sz="1600" b="1" dirty="0">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latin typeface="Calibri" pitchFamily="34" charset="0"/>
                          <a:ea typeface="华文楷体" pitchFamily="2" charset="-122"/>
                          <a:cs typeface="Calibri" pitchFamily="34" charset="0"/>
                        </a:rPr>
                        <a:t>高</a:t>
                      </a:r>
                      <a:endParaRPr lang="zh-CN" altLang="en-US" sz="1600" b="1" dirty="0">
                        <a:latin typeface="Calibri" pitchFamily="34" charset="0"/>
                        <a:ea typeface="华文楷体" pitchFamily="2" charset="-122"/>
                        <a:cs typeface="Calibri" pitchFamily="34" charset="0"/>
                      </a:endParaRPr>
                    </a:p>
                  </a:txBody>
                  <a:tcPr anchor="ctr"/>
                </a:tc>
                <a:tc>
                  <a:txBody>
                    <a:bodyPr/>
                    <a:lstStyle/>
                    <a:p>
                      <a:pPr algn="ctr"/>
                      <a:r>
                        <a:rPr lang="zh-CN" altLang="zh-CN" sz="1200" b="1" kern="1200" dirty="0" smtClean="0">
                          <a:solidFill>
                            <a:schemeClr val="dk1"/>
                          </a:solidFill>
                          <a:effectLst/>
                          <a:latin typeface="Calibri" pitchFamily="34" charset="0"/>
                          <a:ea typeface="华文楷体" pitchFamily="2" charset="-122"/>
                          <a:cs typeface="Calibri" pitchFamily="34" charset="0"/>
                        </a:rPr>
                        <a:t>为短进程提供好的响应时间</a:t>
                      </a:r>
                      <a:endParaRPr lang="zh-CN" altLang="en-US" sz="1200" b="1" dirty="0">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latin typeface="Calibri" pitchFamily="34" charset="0"/>
                          <a:ea typeface="华文楷体" pitchFamily="2" charset="-122"/>
                          <a:cs typeface="Calibri" pitchFamily="34" charset="0"/>
                        </a:rPr>
                        <a:t>可能较高</a:t>
                      </a:r>
                      <a:endParaRPr lang="zh-CN" altLang="en-US" sz="1600" b="1" dirty="0">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latin typeface="Calibri" pitchFamily="34" charset="0"/>
                          <a:ea typeface="华文楷体" pitchFamily="2" charset="-122"/>
                          <a:cs typeface="Calibri" pitchFamily="34" charset="0"/>
                        </a:rPr>
                        <a:t>对长进程不利</a:t>
                      </a:r>
                      <a:endParaRPr lang="zh-CN" altLang="en-US" sz="1600" b="1" dirty="0">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latin typeface="Calibri" pitchFamily="34" charset="0"/>
                          <a:ea typeface="华文楷体" pitchFamily="2" charset="-122"/>
                          <a:cs typeface="Calibri" pitchFamily="34" charset="0"/>
                        </a:rPr>
                        <a:t>可能</a:t>
                      </a:r>
                      <a:endParaRPr lang="zh-CN" altLang="en-US" sz="1600" b="1" dirty="0">
                        <a:latin typeface="Calibri" pitchFamily="34" charset="0"/>
                        <a:ea typeface="华文楷体" pitchFamily="2" charset="-122"/>
                        <a:cs typeface="Calibri" pitchFamily="34" charset="0"/>
                      </a:endParaRPr>
                    </a:p>
                  </a:txBody>
                  <a:tcPr anchor="ctr"/>
                </a:tc>
              </a:tr>
              <a:tr h="678933">
                <a:tc>
                  <a:txBody>
                    <a:bodyPr/>
                    <a:lstStyle/>
                    <a:p>
                      <a:pPr algn="ctr"/>
                      <a:r>
                        <a:rPr lang="en-US" altLang="zh-CN" sz="1600" b="1" dirty="0" smtClean="0">
                          <a:solidFill>
                            <a:srgbClr val="0000CC"/>
                          </a:solidFill>
                          <a:latin typeface="Calibri" pitchFamily="34" charset="0"/>
                          <a:ea typeface="华文楷体" pitchFamily="2" charset="-122"/>
                          <a:cs typeface="Calibri" pitchFamily="34" charset="0"/>
                        </a:rPr>
                        <a:t>SRTN</a:t>
                      </a:r>
                      <a:endParaRPr lang="zh-CN" altLang="en-US" sz="1600" b="1" dirty="0">
                        <a:solidFill>
                          <a:srgbClr val="0000CC"/>
                        </a:solidFill>
                        <a:latin typeface="Calibri" pitchFamily="34" charset="0"/>
                        <a:ea typeface="华文楷体" pitchFamily="2" charset="-122"/>
                        <a:cs typeface="Calibri" pitchFamily="34" charset="0"/>
                      </a:endParaRPr>
                    </a:p>
                  </a:txBody>
                  <a:tcPr anchor="ctr"/>
                </a:tc>
                <a:tc>
                  <a:txBody>
                    <a:bodyPr/>
                    <a:lstStyle/>
                    <a:p>
                      <a:pPr algn="ctr"/>
                      <a:r>
                        <a:rPr lang="en-US" altLang="zh-CN" sz="1600" b="1" dirty="0" smtClean="0">
                          <a:solidFill>
                            <a:srgbClr val="0000CC"/>
                          </a:solidFill>
                          <a:latin typeface="Calibri" pitchFamily="34" charset="0"/>
                          <a:ea typeface="华文楷体" pitchFamily="2" charset="-122"/>
                          <a:cs typeface="Calibri" pitchFamily="34" charset="0"/>
                        </a:rPr>
                        <a:t>min[s-e]</a:t>
                      </a:r>
                      <a:endParaRPr lang="zh-CN" altLang="en-US" sz="1600" b="1" dirty="0">
                        <a:solidFill>
                          <a:srgbClr val="0000CC"/>
                        </a:solidFill>
                        <a:latin typeface="Calibri" pitchFamily="34" charset="0"/>
                        <a:ea typeface="华文楷体" pitchFamily="2" charset="-122"/>
                        <a:cs typeface="Calibri"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00CC"/>
                          </a:solidFill>
                          <a:latin typeface="Calibri" pitchFamily="34" charset="0"/>
                          <a:ea typeface="华文楷体" pitchFamily="2" charset="-122"/>
                          <a:cs typeface="Calibri" pitchFamily="34" charset="0"/>
                        </a:rPr>
                        <a:t>抢占（到达时）</a:t>
                      </a:r>
                    </a:p>
                  </a:txBody>
                  <a:tcPr anchor="ctr"/>
                </a:tc>
                <a:tc>
                  <a:txBody>
                    <a:bodyPr/>
                    <a:lstStyle/>
                    <a:p>
                      <a:pPr algn="ctr"/>
                      <a:r>
                        <a:rPr lang="zh-CN" altLang="en-US" sz="1600" b="1" dirty="0" smtClean="0">
                          <a:solidFill>
                            <a:srgbClr val="0000CC"/>
                          </a:solidFill>
                          <a:latin typeface="Calibri" pitchFamily="34" charset="0"/>
                          <a:ea typeface="华文楷体" pitchFamily="2" charset="-122"/>
                          <a:cs typeface="Calibri" pitchFamily="34" charset="0"/>
                        </a:rPr>
                        <a:t>高</a:t>
                      </a:r>
                      <a:endParaRPr lang="zh-CN" altLang="en-US" sz="1600" b="1" dirty="0">
                        <a:solidFill>
                          <a:srgbClr val="0000CC"/>
                        </a:solidFill>
                        <a:latin typeface="Calibri" pitchFamily="34" charset="0"/>
                        <a:ea typeface="华文楷体" pitchFamily="2" charset="-122"/>
                        <a:cs typeface="Calibri" pitchFamily="34" charset="0"/>
                      </a:endParaRPr>
                    </a:p>
                  </a:txBody>
                  <a:tcPr anchor="ctr"/>
                </a:tc>
                <a:tc>
                  <a:txBody>
                    <a:bodyPr/>
                    <a:lstStyle/>
                    <a:p>
                      <a:pPr algn="ctr"/>
                      <a:r>
                        <a:rPr lang="zh-CN" altLang="zh-CN" sz="1200" b="1" kern="1200" dirty="0" smtClean="0">
                          <a:solidFill>
                            <a:srgbClr val="0000CC"/>
                          </a:solidFill>
                          <a:effectLst/>
                          <a:latin typeface="Calibri" pitchFamily="34" charset="0"/>
                          <a:ea typeface="华文楷体" pitchFamily="2" charset="-122"/>
                          <a:cs typeface="Calibri" pitchFamily="34" charset="0"/>
                        </a:rPr>
                        <a:t>提供好的响应时间</a:t>
                      </a:r>
                      <a:endParaRPr lang="zh-CN" altLang="en-US" sz="1200" b="1" dirty="0">
                        <a:solidFill>
                          <a:srgbClr val="0000CC"/>
                        </a:solidFill>
                        <a:latin typeface="Calibri" pitchFamily="34" charset="0"/>
                        <a:ea typeface="华文楷体" pitchFamily="2" charset="-122"/>
                        <a:cs typeface="Calibri"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00CC"/>
                          </a:solidFill>
                          <a:latin typeface="Calibri" pitchFamily="34" charset="0"/>
                          <a:ea typeface="华文楷体" pitchFamily="2" charset="-122"/>
                          <a:cs typeface="Calibri" pitchFamily="34" charset="0"/>
                        </a:rPr>
                        <a:t>可能较高</a:t>
                      </a:r>
                    </a:p>
                  </a:txBody>
                  <a:tcPr anchor="ctr"/>
                </a:tc>
                <a:tc>
                  <a:txBody>
                    <a:bodyPr/>
                    <a:lstStyle/>
                    <a:p>
                      <a:pPr algn="ctr"/>
                      <a:r>
                        <a:rPr lang="zh-CN" altLang="en-US" sz="1600" b="1" dirty="0" smtClean="0">
                          <a:solidFill>
                            <a:srgbClr val="0000CC"/>
                          </a:solidFill>
                          <a:latin typeface="Calibri" pitchFamily="34" charset="0"/>
                          <a:ea typeface="华文楷体" pitchFamily="2" charset="-122"/>
                          <a:cs typeface="Calibri" pitchFamily="34" charset="0"/>
                        </a:rPr>
                        <a:t>对长进程不利</a:t>
                      </a:r>
                      <a:endParaRPr lang="zh-CN" altLang="en-US" sz="1600" b="1" dirty="0">
                        <a:solidFill>
                          <a:srgbClr val="0000CC"/>
                        </a:solidFill>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solidFill>
                            <a:srgbClr val="0000CC"/>
                          </a:solidFill>
                          <a:latin typeface="Calibri" pitchFamily="34" charset="0"/>
                          <a:ea typeface="华文楷体" pitchFamily="2" charset="-122"/>
                          <a:cs typeface="Calibri" pitchFamily="34" charset="0"/>
                        </a:rPr>
                        <a:t>可能</a:t>
                      </a:r>
                      <a:endParaRPr lang="zh-CN" altLang="en-US" sz="1600" b="1" dirty="0">
                        <a:solidFill>
                          <a:srgbClr val="0000CC"/>
                        </a:solidFill>
                        <a:latin typeface="Calibri" pitchFamily="34" charset="0"/>
                        <a:ea typeface="华文楷体" pitchFamily="2" charset="-122"/>
                        <a:cs typeface="Calibri" pitchFamily="34" charset="0"/>
                      </a:endParaRPr>
                    </a:p>
                  </a:txBody>
                  <a:tcPr anchor="ctr"/>
                </a:tc>
              </a:tr>
              <a:tr h="678933">
                <a:tc>
                  <a:txBody>
                    <a:bodyPr/>
                    <a:lstStyle/>
                    <a:p>
                      <a:pPr algn="ctr"/>
                      <a:r>
                        <a:rPr lang="en-US" altLang="zh-CN" sz="1600" b="1" dirty="0" smtClean="0">
                          <a:latin typeface="Calibri" pitchFamily="34" charset="0"/>
                          <a:ea typeface="华文楷体" pitchFamily="2" charset="-122"/>
                          <a:cs typeface="Calibri" pitchFamily="34" charset="0"/>
                        </a:rPr>
                        <a:t>HRRN</a:t>
                      </a:r>
                      <a:endParaRPr lang="zh-CN" altLang="en-US" sz="1600" b="1" dirty="0">
                        <a:latin typeface="Calibri" pitchFamily="34" charset="0"/>
                        <a:ea typeface="华文楷体" pitchFamily="2" charset="-122"/>
                        <a:cs typeface="Calibri" pitchFamily="34" charset="0"/>
                      </a:endParaRPr>
                    </a:p>
                  </a:txBody>
                  <a:tcPr anchor="ctr"/>
                </a:tc>
                <a:tc>
                  <a:txBody>
                    <a:bodyPr/>
                    <a:lstStyle/>
                    <a:p>
                      <a:pPr algn="ctr"/>
                      <a:r>
                        <a:rPr lang="en-US" altLang="zh-CN" sz="1200" b="1" dirty="0" smtClean="0">
                          <a:latin typeface="Calibri" pitchFamily="34" charset="0"/>
                          <a:ea typeface="华文楷体" pitchFamily="2" charset="-122"/>
                          <a:cs typeface="Calibri" pitchFamily="34" charset="0"/>
                        </a:rPr>
                        <a:t>max((</a:t>
                      </a:r>
                      <a:r>
                        <a:rPr lang="en-US" altLang="zh-CN" sz="1200" b="1" dirty="0" err="1" smtClean="0">
                          <a:latin typeface="Calibri" pitchFamily="34" charset="0"/>
                          <a:ea typeface="华文楷体" pitchFamily="2" charset="-122"/>
                          <a:cs typeface="Calibri" pitchFamily="34" charset="0"/>
                        </a:rPr>
                        <a:t>w+s</a:t>
                      </a:r>
                      <a:r>
                        <a:rPr lang="en-US" altLang="zh-CN" sz="1200" b="1" dirty="0" smtClean="0">
                          <a:latin typeface="Calibri" pitchFamily="34" charset="0"/>
                          <a:ea typeface="华文楷体" pitchFamily="2" charset="-122"/>
                          <a:cs typeface="Calibri" pitchFamily="34" charset="0"/>
                        </a:rPr>
                        <a:t>)/s)</a:t>
                      </a:r>
                      <a:r>
                        <a:rPr lang="zh-CN" altLang="en-US" sz="1200" b="1" dirty="0" smtClean="0">
                          <a:latin typeface="Calibri" pitchFamily="34" charset="0"/>
                          <a:ea typeface="华文楷体" pitchFamily="2" charset="-122"/>
                          <a:cs typeface="Calibri" pitchFamily="34" charset="0"/>
                        </a:rPr>
                        <a:t>）</a:t>
                      </a:r>
                      <a:endParaRPr lang="zh-CN" altLang="en-US" sz="1200" b="1" dirty="0">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latin typeface="Calibri" pitchFamily="34" charset="0"/>
                          <a:ea typeface="华文楷体" pitchFamily="2" charset="-122"/>
                          <a:cs typeface="Calibri" pitchFamily="34" charset="0"/>
                        </a:rPr>
                        <a:t>非抢占</a:t>
                      </a:r>
                      <a:endParaRPr lang="zh-CN" altLang="en-US" sz="1600" b="1" dirty="0">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latin typeface="Calibri" pitchFamily="34" charset="0"/>
                          <a:ea typeface="华文楷体" pitchFamily="2" charset="-122"/>
                          <a:cs typeface="Calibri" pitchFamily="34" charset="0"/>
                        </a:rPr>
                        <a:t>高</a:t>
                      </a:r>
                      <a:endParaRPr lang="zh-CN" altLang="en-US" sz="1600" b="1" dirty="0">
                        <a:latin typeface="Calibri" pitchFamily="34" charset="0"/>
                        <a:ea typeface="华文楷体" pitchFamily="2" charset="-122"/>
                        <a:cs typeface="Calibri" pitchFamily="34" charset="0"/>
                      </a:endParaRPr>
                    </a:p>
                  </a:txBody>
                  <a:tcPr anchor="ctr"/>
                </a:tc>
                <a:tc>
                  <a:txBody>
                    <a:bodyPr/>
                    <a:lstStyle/>
                    <a:p>
                      <a:pPr algn="ctr"/>
                      <a:r>
                        <a:rPr lang="zh-CN" altLang="zh-CN" sz="1200" b="1" kern="1200" dirty="0" smtClean="0">
                          <a:solidFill>
                            <a:schemeClr val="dk1"/>
                          </a:solidFill>
                          <a:effectLst/>
                          <a:latin typeface="Calibri" pitchFamily="34" charset="0"/>
                          <a:ea typeface="华文楷体" pitchFamily="2" charset="-122"/>
                          <a:cs typeface="Calibri" pitchFamily="34" charset="0"/>
                        </a:rPr>
                        <a:t>提供好的响应时间</a:t>
                      </a:r>
                      <a:endParaRPr lang="zh-CN" altLang="en-US" sz="1200" b="1" dirty="0">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latin typeface="Calibri" pitchFamily="34" charset="0"/>
                          <a:ea typeface="华文楷体" pitchFamily="2" charset="-122"/>
                          <a:cs typeface="Calibri" pitchFamily="34" charset="0"/>
                        </a:rPr>
                        <a:t>可能较高</a:t>
                      </a:r>
                      <a:endParaRPr lang="zh-CN" altLang="en-US" sz="1600" b="1" dirty="0">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latin typeface="Calibri" pitchFamily="34" charset="0"/>
                          <a:ea typeface="华文楷体" pitchFamily="2" charset="-122"/>
                          <a:cs typeface="Calibri" pitchFamily="34" charset="0"/>
                        </a:rPr>
                        <a:t>很好的平衡</a:t>
                      </a:r>
                      <a:endParaRPr lang="zh-CN" altLang="en-US" sz="1600" b="1" dirty="0">
                        <a:latin typeface="Calibri" pitchFamily="34" charset="0"/>
                        <a:ea typeface="华文楷体" pitchFamily="2" charset="-122"/>
                        <a:cs typeface="Calibri"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Calibri" pitchFamily="34" charset="0"/>
                          <a:ea typeface="华文楷体" pitchFamily="2" charset="-122"/>
                          <a:cs typeface="Calibri" pitchFamily="34" charset="0"/>
                        </a:rPr>
                        <a:t>无</a:t>
                      </a:r>
                      <a:endParaRPr lang="zh-CN" altLang="en-US" sz="1600" b="1" dirty="0">
                        <a:latin typeface="Calibri" pitchFamily="34" charset="0"/>
                        <a:ea typeface="华文楷体" pitchFamily="2" charset="-122"/>
                        <a:cs typeface="Calibri" pitchFamily="34" charset="0"/>
                      </a:endParaRPr>
                    </a:p>
                  </a:txBody>
                  <a:tcPr anchor="ctr"/>
                </a:tc>
              </a:tr>
              <a:tr h="678933">
                <a:tc>
                  <a:txBody>
                    <a:bodyPr/>
                    <a:lstStyle/>
                    <a:p>
                      <a:pPr algn="ctr"/>
                      <a:r>
                        <a:rPr lang="en-US" altLang="zh-CN" sz="1600" b="1" dirty="0" smtClean="0">
                          <a:solidFill>
                            <a:srgbClr val="0000CC"/>
                          </a:solidFill>
                          <a:latin typeface="Calibri" pitchFamily="34" charset="0"/>
                          <a:ea typeface="华文楷体" pitchFamily="2" charset="-122"/>
                          <a:cs typeface="Calibri" pitchFamily="34" charset="0"/>
                        </a:rPr>
                        <a:t>Feedback</a:t>
                      </a:r>
                      <a:endParaRPr lang="zh-CN" altLang="en-US" sz="1600" b="1" dirty="0">
                        <a:solidFill>
                          <a:srgbClr val="0000CC"/>
                        </a:solidFill>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solidFill>
                            <a:srgbClr val="0000CC"/>
                          </a:solidFill>
                          <a:latin typeface="Calibri" pitchFamily="34" charset="0"/>
                          <a:ea typeface="华文楷体" pitchFamily="2" charset="-122"/>
                          <a:cs typeface="Calibri" pitchFamily="34" charset="0"/>
                        </a:rPr>
                        <a:t>见算法思想</a:t>
                      </a:r>
                      <a:endParaRPr lang="zh-CN" altLang="en-US" sz="1600" b="1" dirty="0">
                        <a:solidFill>
                          <a:srgbClr val="0000CC"/>
                        </a:solidFill>
                        <a:latin typeface="Calibri" pitchFamily="34" charset="0"/>
                        <a:ea typeface="华文楷体" pitchFamily="2" charset="-122"/>
                        <a:cs typeface="Calibri"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00CC"/>
                          </a:solidFill>
                          <a:latin typeface="Calibri" pitchFamily="34" charset="0"/>
                          <a:ea typeface="华文楷体" pitchFamily="2" charset="-122"/>
                          <a:cs typeface="Calibri" pitchFamily="34" charset="0"/>
                        </a:rPr>
                        <a:t>抢占（时间片用完时）</a:t>
                      </a:r>
                    </a:p>
                  </a:txBody>
                  <a:tcPr anchor="ctr"/>
                </a:tc>
                <a:tc>
                  <a:txBody>
                    <a:bodyPr/>
                    <a:lstStyle/>
                    <a:p>
                      <a:pPr algn="ctr"/>
                      <a:r>
                        <a:rPr lang="zh-CN" altLang="en-US" sz="1600" b="1" dirty="0" smtClean="0">
                          <a:solidFill>
                            <a:srgbClr val="0000CC"/>
                          </a:solidFill>
                          <a:latin typeface="Calibri" pitchFamily="34" charset="0"/>
                          <a:ea typeface="华文楷体" pitchFamily="2" charset="-122"/>
                          <a:cs typeface="Calibri" pitchFamily="34" charset="0"/>
                        </a:rPr>
                        <a:t>不强调</a:t>
                      </a:r>
                      <a:endParaRPr lang="zh-CN" altLang="en-US" sz="1600" b="1" dirty="0">
                        <a:solidFill>
                          <a:srgbClr val="0000CC"/>
                        </a:solidFill>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solidFill>
                            <a:srgbClr val="0000CC"/>
                          </a:solidFill>
                          <a:latin typeface="Calibri" pitchFamily="34" charset="0"/>
                          <a:ea typeface="华文楷体" pitchFamily="2" charset="-122"/>
                          <a:cs typeface="Calibri" pitchFamily="34" charset="0"/>
                        </a:rPr>
                        <a:t>不强调</a:t>
                      </a:r>
                      <a:endParaRPr lang="zh-CN" altLang="en-US" sz="1600" b="1" dirty="0">
                        <a:solidFill>
                          <a:srgbClr val="0000CC"/>
                        </a:solidFill>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solidFill>
                            <a:srgbClr val="0000CC"/>
                          </a:solidFill>
                          <a:latin typeface="Calibri" pitchFamily="34" charset="0"/>
                          <a:ea typeface="华文楷体" pitchFamily="2" charset="-122"/>
                          <a:cs typeface="Calibri" pitchFamily="34" charset="0"/>
                        </a:rPr>
                        <a:t>可能较高</a:t>
                      </a:r>
                      <a:endParaRPr lang="zh-CN" altLang="en-US" sz="1600" b="1" dirty="0">
                        <a:solidFill>
                          <a:srgbClr val="0000CC"/>
                        </a:solidFill>
                        <a:latin typeface="Calibri" pitchFamily="34" charset="0"/>
                        <a:ea typeface="华文楷体" pitchFamily="2" charset="-122"/>
                        <a:cs typeface="Calibri" pitchFamily="34" charset="0"/>
                      </a:endParaRPr>
                    </a:p>
                  </a:txBody>
                  <a:tcPr anchor="ctr"/>
                </a:tc>
                <a:tc>
                  <a:txBody>
                    <a:bodyPr/>
                    <a:lstStyle/>
                    <a:p>
                      <a:pPr algn="ctr"/>
                      <a:r>
                        <a:rPr lang="zh-CN" altLang="zh-CN" sz="1200" b="1" kern="1200" dirty="0" smtClean="0">
                          <a:solidFill>
                            <a:srgbClr val="0000CC"/>
                          </a:solidFill>
                          <a:effectLst/>
                          <a:latin typeface="Calibri" pitchFamily="34" charset="0"/>
                          <a:ea typeface="华文楷体" pitchFamily="2" charset="-122"/>
                          <a:cs typeface="Calibri" pitchFamily="34" charset="0"/>
                        </a:rPr>
                        <a:t>可能对</a:t>
                      </a:r>
                      <a:r>
                        <a:rPr lang="en-US" altLang="zh-CN" sz="1200" b="1" kern="1200" dirty="0" smtClean="0">
                          <a:solidFill>
                            <a:srgbClr val="0000CC"/>
                          </a:solidFill>
                          <a:effectLst/>
                          <a:latin typeface="Calibri" pitchFamily="34" charset="0"/>
                          <a:ea typeface="华文楷体" pitchFamily="2" charset="-122"/>
                          <a:cs typeface="Calibri" pitchFamily="34" charset="0"/>
                        </a:rPr>
                        <a:t>I/O</a:t>
                      </a:r>
                      <a:r>
                        <a:rPr lang="zh-CN" altLang="zh-CN" sz="1200" b="1" kern="1200" dirty="0" smtClean="0">
                          <a:solidFill>
                            <a:srgbClr val="0000CC"/>
                          </a:solidFill>
                          <a:effectLst/>
                          <a:latin typeface="Calibri" pitchFamily="34" charset="0"/>
                          <a:ea typeface="华文楷体" pitchFamily="2" charset="-122"/>
                          <a:cs typeface="Calibri" pitchFamily="34" charset="0"/>
                        </a:rPr>
                        <a:t>密集型的进程有利</a:t>
                      </a:r>
                      <a:endParaRPr lang="zh-CN" altLang="en-US" sz="1200" b="1" dirty="0">
                        <a:solidFill>
                          <a:srgbClr val="0000CC"/>
                        </a:solidFill>
                        <a:latin typeface="Calibri" pitchFamily="34" charset="0"/>
                        <a:ea typeface="华文楷体" pitchFamily="2" charset="-122"/>
                        <a:cs typeface="Calibri" pitchFamily="34" charset="0"/>
                      </a:endParaRPr>
                    </a:p>
                  </a:txBody>
                  <a:tcPr anchor="ctr"/>
                </a:tc>
                <a:tc>
                  <a:txBody>
                    <a:bodyPr/>
                    <a:lstStyle/>
                    <a:p>
                      <a:pPr algn="ctr"/>
                      <a:r>
                        <a:rPr lang="zh-CN" altLang="en-US" sz="1600" b="1" dirty="0" smtClean="0">
                          <a:solidFill>
                            <a:srgbClr val="0000CC"/>
                          </a:solidFill>
                          <a:latin typeface="Calibri" pitchFamily="34" charset="0"/>
                          <a:ea typeface="华文楷体" pitchFamily="2" charset="-122"/>
                          <a:cs typeface="Calibri" pitchFamily="34" charset="0"/>
                        </a:rPr>
                        <a:t>可能</a:t>
                      </a:r>
                      <a:endParaRPr lang="zh-CN" altLang="en-US" sz="1600" b="1" dirty="0">
                        <a:solidFill>
                          <a:srgbClr val="0000CC"/>
                        </a:solidFill>
                        <a:latin typeface="Calibri" pitchFamily="34" charset="0"/>
                        <a:ea typeface="华文楷体" pitchFamily="2" charset="-122"/>
                        <a:cs typeface="Calibri" pitchFamily="34" charset="0"/>
                      </a:endParaRPr>
                    </a:p>
                  </a:txBody>
                  <a:tcPr anchor="ctr"/>
                </a:tc>
              </a:tr>
            </a:tbl>
          </a:graphicData>
        </a:graphic>
      </p:graphicFrame>
      <p:sp>
        <p:nvSpPr>
          <p:cNvPr id="5" name="矩形 4"/>
          <p:cNvSpPr/>
          <p:nvPr/>
        </p:nvSpPr>
        <p:spPr>
          <a:xfrm>
            <a:off x="467544" y="6309320"/>
            <a:ext cx="7992888" cy="40466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i="1" dirty="0">
                <a:solidFill>
                  <a:srgbClr val="C00000"/>
                </a:solidFill>
                <a:latin typeface="Calibri" pitchFamily="34" charset="0"/>
                <a:ea typeface="华文楷体" pitchFamily="2" charset="-122"/>
                <a:cs typeface="Calibri" pitchFamily="34" charset="0"/>
              </a:rPr>
              <a:t>w</a:t>
            </a:r>
            <a:r>
              <a:rPr lang="zh-CN" altLang="zh-CN" sz="1400" b="1" dirty="0">
                <a:solidFill>
                  <a:srgbClr val="C00000"/>
                </a:solidFill>
                <a:latin typeface="Calibri" pitchFamily="34" charset="0"/>
                <a:ea typeface="华文楷体" pitchFamily="2" charset="-122"/>
                <a:cs typeface="Calibri" pitchFamily="34" charset="0"/>
              </a:rPr>
              <a:t>：花费的</a:t>
            </a:r>
            <a:r>
              <a:rPr lang="zh-CN" altLang="zh-CN" sz="1400" b="1" dirty="0" smtClean="0">
                <a:solidFill>
                  <a:srgbClr val="C00000"/>
                </a:solidFill>
                <a:latin typeface="Calibri" pitchFamily="34" charset="0"/>
                <a:ea typeface="华文楷体" pitchFamily="2" charset="-122"/>
                <a:cs typeface="Calibri" pitchFamily="34" charset="0"/>
              </a:rPr>
              <a:t>等待时间</a:t>
            </a:r>
            <a:r>
              <a:rPr lang="zh-CN" altLang="en-US" sz="1400" b="1" dirty="0" smtClean="0">
                <a:solidFill>
                  <a:srgbClr val="C00000"/>
                </a:solidFill>
                <a:latin typeface="Calibri" pitchFamily="34" charset="0"/>
                <a:ea typeface="华文楷体" pitchFamily="2" charset="-122"/>
                <a:cs typeface="Calibri" pitchFamily="34" charset="0"/>
              </a:rPr>
              <a:t>；</a:t>
            </a:r>
            <a:r>
              <a:rPr lang="en-US" altLang="zh-CN" sz="1400" b="1" i="1" dirty="0" smtClean="0">
                <a:solidFill>
                  <a:srgbClr val="C00000"/>
                </a:solidFill>
                <a:latin typeface="Calibri" pitchFamily="34" charset="0"/>
                <a:ea typeface="华文楷体" pitchFamily="2" charset="-122"/>
                <a:cs typeface="Calibri" pitchFamily="34" charset="0"/>
              </a:rPr>
              <a:t>e</a:t>
            </a:r>
            <a:r>
              <a:rPr lang="zh-CN" altLang="zh-CN" sz="1400" b="1" dirty="0">
                <a:solidFill>
                  <a:srgbClr val="C00000"/>
                </a:solidFill>
                <a:latin typeface="Calibri" pitchFamily="34" charset="0"/>
                <a:ea typeface="华文楷体" pitchFamily="2" charset="-122"/>
                <a:cs typeface="Calibri" pitchFamily="34" charset="0"/>
              </a:rPr>
              <a:t>：到现在为止，花费的</a:t>
            </a:r>
            <a:r>
              <a:rPr lang="zh-CN" altLang="zh-CN" sz="1400" b="1" dirty="0" smtClean="0">
                <a:solidFill>
                  <a:srgbClr val="C00000"/>
                </a:solidFill>
                <a:latin typeface="Calibri" pitchFamily="34" charset="0"/>
                <a:ea typeface="华文楷体" pitchFamily="2" charset="-122"/>
                <a:cs typeface="Calibri" pitchFamily="34" charset="0"/>
              </a:rPr>
              <a:t>执行时间</a:t>
            </a:r>
            <a:r>
              <a:rPr lang="zh-CN" altLang="en-US" sz="1400" b="1" dirty="0" smtClean="0">
                <a:solidFill>
                  <a:srgbClr val="C00000"/>
                </a:solidFill>
                <a:latin typeface="Calibri" pitchFamily="34" charset="0"/>
                <a:ea typeface="华文楷体" pitchFamily="2" charset="-122"/>
                <a:cs typeface="Calibri" pitchFamily="34" charset="0"/>
              </a:rPr>
              <a:t>；</a:t>
            </a:r>
            <a:r>
              <a:rPr lang="en-US" altLang="zh-CN" sz="1400" b="1" i="1" dirty="0" smtClean="0">
                <a:solidFill>
                  <a:srgbClr val="C00000"/>
                </a:solidFill>
                <a:latin typeface="Calibri" pitchFamily="34" charset="0"/>
                <a:ea typeface="华文楷体" pitchFamily="2" charset="-122"/>
                <a:cs typeface="Calibri" pitchFamily="34" charset="0"/>
              </a:rPr>
              <a:t>s</a:t>
            </a:r>
            <a:r>
              <a:rPr lang="zh-CN" altLang="zh-CN" sz="1400" b="1" dirty="0">
                <a:solidFill>
                  <a:srgbClr val="C00000"/>
                </a:solidFill>
                <a:latin typeface="Calibri" pitchFamily="34" charset="0"/>
                <a:ea typeface="华文楷体" pitchFamily="2" charset="-122"/>
                <a:cs typeface="Calibri" pitchFamily="34" charset="0"/>
              </a:rPr>
              <a:t>：进程所需要的总服务时间，</a:t>
            </a:r>
            <a:r>
              <a:rPr lang="zh-CN" altLang="zh-CN" sz="1400" b="1" dirty="0" smtClean="0">
                <a:solidFill>
                  <a:srgbClr val="C00000"/>
                </a:solidFill>
                <a:latin typeface="Calibri" pitchFamily="34" charset="0"/>
                <a:ea typeface="华文楷体" pitchFamily="2" charset="-122"/>
                <a:cs typeface="Calibri" pitchFamily="34" charset="0"/>
              </a:rPr>
              <a:t>包括</a:t>
            </a:r>
            <a:r>
              <a:rPr lang="en-US" altLang="zh-CN" sz="1400" b="1" dirty="0" smtClean="0">
                <a:solidFill>
                  <a:srgbClr val="C00000"/>
                </a:solidFill>
                <a:latin typeface="Calibri" pitchFamily="34" charset="0"/>
                <a:ea typeface="华文楷体" pitchFamily="2" charset="-122"/>
                <a:cs typeface="Calibri" pitchFamily="34" charset="0"/>
              </a:rPr>
              <a:t> </a:t>
            </a:r>
            <a:r>
              <a:rPr lang="en-US" altLang="zh-CN" sz="1400" b="1" i="1" dirty="0" smtClean="0">
                <a:solidFill>
                  <a:srgbClr val="C00000"/>
                </a:solidFill>
                <a:latin typeface="Calibri" pitchFamily="34" charset="0"/>
                <a:ea typeface="华文楷体" pitchFamily="2" charset="-122"/>
                <a:cs typeface="Calibri" pitchFamily="34" charset="0"/>
              </a:rPr>
              <a:t>e</a:t>
            </a:r>
            <a:endParaRPr lang="zh-CN" altLang="zh-CN" sz="1400" b="1" dirty="0">
              <a:solidFill>
                <a:srgbClr val="C00000"/>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1467789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74638"/>
            <a:ext cx="7620000" cy="922114"/>
          </a:xfrm>
        </p:spPr>
        <p:txBody>
          <a:bodyPr>
            <a:normAutofit/>
          </a:bodyPr>
          <a:lstStyle/>
          <a:p>
            <a:r>
              <a:rPr lang="zh-CN" altLang="en-US" sz="4000" dirty="0" smtClean="0"/>
              <a:t>典型系统所采用的调度算法</a:t>
            </a:r>
            <a:endParaRPr lang="zh-CN" altLang="en-US" sz="4000" dirty="0"/>
          </a:p>
        </p:txBody>
      </p:sp>
      <p:sp>
        <p:nvSpPr>
          <p:cNvPr id="32770" name="Rectangle 2"/>
          <p:cNvSpPr>
            <a:spLocks noGrp="1" noChangeArrowheads="1"/>
          </p:cNvSpPr>
          <p:nvPr>
            <p:ph sz="quarter" idx="1"/>
          </p:nvPr>
        </p:nvSpPr>
        <p:spPr>
          <a:xfrm>
            <a:off x="611560" y="1556792"/>
            <a:ext cx="7887072" cy="4846638"/>
          </a:xfrm>
        </p:spPr>
        <p:txBody>
          <a:bodyPr>
            <a:normAutofit/>
          </a:bodyPr>
          <a:lstStyle/>
          <a:p>
            <a:pPr>
              <a:spcBef>
                <a:spcPts val="600"/>
              </a:spcBef>
            </a:pPr>
            <a:r>
              <a:rPr lang="en-US" altLang="zh-CN" sz="2800" dirty="0" smtClean="0"/>
              <a:t>UNIX  </a:t>
            </a:r>
            <a:r>
              <a:rPr lang="zh-CN" altLang="en-US" sz="2800" dirty="0" smtClean="0"/>
              <a:t>动态优先数法</a:t>
            </a:r>
          </a:p>
          <a:p>
            <a:pPr>
              <a:spcBef>
                <a:spcPts val="600"/>
              </a:spcBef>
            </a:pPr>
            <a:r>
              <a:rPr lang="en-US" altLang="zh-CN" sz="2800" dirty="0" smtClean="0"/>
              <a:t>5.3BSD </a:t>
            </a:r>
            <a:r>
              <a:rPr lang="zh-CN" altLang="en-US" sz="2800" dirty="0" smtClean="0"/>
              <a:t>多级反馈队列法</a:t>
            </a:r>
          </a:p>
          <a:p>
            <a:pPr>
              <a:spcBef>
                <a:spcPts val="600"/>
              </a:spcBef>
            </a:pPr>
            <a:r>
              <a:rPr lang="en-US" altLang="zh-CN" sz="2800" dirty="0" smtClean="0"/>
              <a:t>Windows </a:t>
            </a:r>
            <a:r>
              <a:rPr lang="zh-CN" altLang="en-US" sz="2800" dirty="0" smtClean="0"/>
              <a:t>基于优先级的抢占式多任务调度</a:t>
            </a:r>
          </a:p>
          <a:p>
            <a:pPr>
              <a:spcBef>
                <a:spcPts val="600"/>
              </a:spcBef>
            </a:pPr>
            <a:r>
              <a:rPr lang="en-US" altLang="zh-CN" sz="2800" dirty="0" smtClean="0"/>
              <a:t>Linux </a:t>
            </a:r>
            <a:r>
              <a:rPr lang="zh-CN" altLang="en-US" sz="2800" dirty="0" smtClean="0"/>
              <a:t>抢占式调度</a:t>
            </a:r>
          </a:p>
          <a:p>
            <a:pPr>
              <a:spcBef>
                <a:spcPts val="600"/>
              </a:spcBef>
            </a:pPr>
            <a:r>
              <a:rPr lang="en-US" altLang="zh-CN" sz="2800" dirty="0" smtClean="0"/>
              <a:t>Solaris </a:t>
            </a:r>
            <a:r>
              <a:rPr lang="zh-CN" altLang="en-US" sz="2800" dirty="0" smtClean="0"/>
              <a:t>综合调度算法</a:t>
            </a:r>
          </a:p>
        </p:txBody>
      </p:sp>
    </p:spTree>
    <p:extLst>
      <p:ext uri="{BB962C8B-B14F-4D97-AF65-F5344CB8AC3E}">
        <p14:creationId xmlns:p14="http://schemas.microsoft.com/office/powerpoint/2010/main" val="1256907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8888" y="3219053"/>
            <a:ext cx="6745560" cy="1362075"/>
          </a:xfrm>
        </p:spPr>
        <p:txBody>
          <a:bodyPr anchor="ctr">
            <a:noAutofit/>
          </a:bodyPr>
          <a:lstStyle/>
          <a:p>
            <a:pPr algn="ctr"/>
            <a:r>
              <a:rPr lang="en-US" altLang="zh-CN" sz="4800" i="1" dirty="0">
                <a:effectLst>
                  <a:outerShdw blurRad="38100" dist="38100" dir="2700000" algn="tl">
                    <a:srgbClr val="000000">
                      <a:alpha val="43137"/>
                    </a:srgbClr>
                  </a:outerShdw>
                </a:effectLst>
              </a:rPr>
              <a:t>Windows</a:t>
            </a:r>
            <a:r>
              <a:rPr lang="zh-CN" altLang="en-US" sz="4800" i="1" dirty="0">
                <a:effectLst>
                  <a:outerShdw blurRad="38100" dist="38100" dir="2700000" algn="tl">
                    <a:srgbClr val="000000">
                      <a:alpha val="43137"/>
                    </a:srgbClr>
                  </a:outerShdw>
                </a:effectLst>
              </a:rPr>
              <a:t>线程调度</a:t>
            </a:r>
          </a:p>
        </p:txBody>
      </p:sp>
      <p:sp>
        <p:nvSpPr>
          <p:cNvPr id="3" name="文本占位符 2"/>
          <p:cNvSpPr>
            <a:spLocks noGrp="1"/>
          </p:cNvSpPr>
          <p:nvPr>
            <p:ph type="body" idx="1"/>
          </p:nvPr>
        </p:nvSpPr>
        <p:spPr>
          <a:xfrm>
            <a:off x="1826674" y="2057151"/>
            <a:ext cx="6417734" cy="939801"/>
          </a:xfrm>
        </p:spPr>
        <p:txBody>
          <a:bodyPr anchor="ctr">
            <a:normAutofit/>
          </a:bodyPr>
          <a:lstStyle/>
          <a:p>
            <a:pPr algn="r"/>
            <a:r>
              <a:rPr lang="zh-CN" altLang="en-US" sz="3600" b="1" i="1" dirty="0">
                <a:solidFill>
                  <a:schemeClr val="tx2">
                    <a:lumMod val="75000"/>
                  </a:schemeClr>
                </a:solidFill>
              </a:rPr>
              <a:t>一个实例</a:t>
            </a:r>
          </a:p>
        </p:txBody>
      </p:sp>
    </p:spTree>
    <p:extLst>
      <p:ext uri="{BB962C8B-B14F-4D97-AF65-F5344CB8AC3E}">
        <p14:creationId xmlns:p14="http://schemas.microsoft.com/office/powerpoint/2010/main" val="32335431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52909" y="581025"/>
            <a:ext cx="6975475" cy="677863"/>
          </a:xfrm>
          <a:noFill/>
        </p:spPr>
        <p:txBody>
          <a:bodyPr>
            <a:noAutofit/>
          </a:bodyPr>
          <a:lstStyle/>
          <a:p>
            <a:r>
              <a:rPr kumimoji="1" lang="en-US" altLang="zh-CN" dirty="0" smtClean="0"/>
              <a:t>Windows </a:t>
            </a:r>
            <a:r>
              <a:rPr kumimoji="1" lang="zh-CN" altLang="en-US" dirty="0" smtClean="0"/>
              <a:t>线程调度</a:t>
            </a:r>
          </a:p>
        </p:txBody>
      </p:sp>
      <p:sp>
        <p:nvSpPr>
          <p:cNvPr id="33795" name="Text Box 3"/>
          <p:cNvSpPr txBox="1">
            <a:spLocks noChangeArrowheads="1"/>
          </p:cNvSpPr>
          <p:nvPr/>
        </p:nvSpPr>
        <p:spPr bwMode="auto">
          <a:xfrm>
            <a:off x="683568" y="1898829"/>
            <a:ext cx="7632847" cy="1461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marL="457200" indent="-457200">
              <a:spcBef>
                <a:spcPts val="600"/>
              </a:spcBef>
              <a:buSzPct val="80000"/>
              <a:buFont typeface="Wingdings" pitchFamily="2" charset="2"/>
              <a:buChar char="Ø"/>
            </a:pPr>
            <a:r>
              <a:rPr kumimoji="1" lang="zh-CN" altLang="en-US" sz="2800" b="1" dirty="0">
                <a:solidFill>
                  <a:srgbClr val="0000CC"/>
                </a:solidFill>
                <a:latin typeface="Calibri" pitchFamily="34" charset="0"/>
                <a:ea typeface="华文楷体" pitchFamily="2" charset="-122"/>
                <a:cs typeface="Calibri" pitchFamily="34" charset="0"/>
              </a:rPr>
              <a:t>调度</a:t>
            </a:r>
            <a:r>
              <a:rPr kumimoji="1" lang="zh-CN" altLang="en-US" sz="2800" b="1" dirty="0" smtClean="0">
                <a:solidFill>
                  <a:srgbClr val="0000CC"/>
                </a:solidFill>
                <a:latin typeface="Calibri" pitchFamily="34" charset="0"/>
                <a:ea typeface="华文楷体" pitchFamily="2" charset="-122"/>
                <a:cs typeface="Calibri" pitchFamily="34" charset="0"/>
              </a:rPr>
              <a:t>单位是</a:t>
            </a:r>
            <a:r>
              <a:rPr kumimoji="1" lang="zh-CN" altLang="en-US" sz="2800" b="1" dirty="0" smtClean="0">
                <a:solidFill>
                  <a:srgbClr val="C00000"/>
                </a:solidFill>
                <a:latin typeface="Calibri" pitchFamily="34" charset="0"/>
                <a:ea typeface="华文楷体" pitchFamily="2" charset="-122"/>
                <a:cs typeface="Calibri" pitchFamily="34" charset="0"/>
              </a:rPr>
              <a:t>线程</a:t>
            </a:r>
            <a:endParaRPr kumimoji="1" lang="en-US" altLang="zh-CN" sz="2800" b="1" dirty="0" smtClean="0">
              <a:solidFill>
                <a:srgbClr val="C00000"/>
              </a:solidFill>
              <a:latin typeface="Calibri" pitchFamily="34" charset="0"/>
              <a:ea typeface="华文楷体" pitchFamily="2" charset="-122"/>
              <a:cs typeface="Calibri" pitchFamily="34" charset="0"/>
            </a:endParaRPr>
          </a:p>
          <a:p>
            <a:pPr marL="457200" indent="-457200">
              <a:spcBef>
                <a:spcPts val="600"/>
              </a:spcBef>
              <a:buSzPct val="80000"/>
              <a:buFont typeface="Wingdings" pitchFamily="2" charset="2"/>
              <a:buChar char="Ø"/>
            </a:pPr>
            <a:r>
              <a:rPr kumimoji="1" lang="zh-CN" altLang="en-US" sz="2800" b="1" dirty="0" smtClean="0">
                <a:solidFill>
                  <a:srgbClr val="0000CC"/>
                </a:solidFill>
                <a:latin typeface="Calibri" pitchFamily="34" charset="0"/>
                <a:ea typeface="华文楷体" pitchFamily="2" charset="-122"/>
                <a:cs typeface="Calibri" pitchFamily="34" charset="0"/>
              </a:rPr>
              <a:t>采用</a:t>
            </a:r>
            <a:r>
              <a:rPr kumimoji="1" lang="zh-CN" altLang="en-US" sz="2800" b="1" dirty="0" smtClean="0">
                <a:solidFill>
                  <a:srgbClr val="C00000"/>
                </a:solidFill>
                <a:latin typeface="Calibri" pitchFamily="34" charset="0"/>
                <a:ea typeface="华文楷体" pitchFamily="2" charset="-122"/>
                <a:cs typeface="Calibri" pitchFamily="34" charset="0"/>
              </a:rPr>
              <a:t>基于动态优先级的、抢占</a:t>
            </a:r>
            <a:r>
              <a:rPr kumimoji="1" lang="zh-CN" altLang="en-US" sz="2800" b="1" dirty="0">
                <a:solidFill>
                  <a:srgbClr val="C00000"/>
                </a:solidFill>
                <a:latin typeface="Calibri" pitchFamily="34" charset="0"/>
                <a:ea typeface="华文楷体" pitchFamily="2" charset="-122"/>
                <a:cs typeface="Calibri" pitchFamily="34" charset="0"/>
              </a:rPr>
              <a:t>式调度</a:t>
            </a:r>
            <a:r>
              <a:rPr kumimoji="1" lang="zh-CN" altLang="en-US" sz="2800" b="1" dirty="0" smtClean="0">
                <a:solidFill>
                  <a:srgbClr val="C00000"/>
                </a:solidFill>
                <a:latin typeface="Calibri" pitchFamily="34" charset="0"/>
                <a:ea typeface="华文楷体" pitchFamily="2" charset="-122"/>
                <a:cs typeface="Calibri" pitchFamily="34" charset="0"/>
              </a:rPr>
              <a:t>，</a:t>
            </a:r>
            <a:r>
              <a:rPr kumimoji="1" lang="zh-CN" altLang="en-US" sz="2800" b="1" dirty="0" smtClean="0">
                <a:solidFill>
                  <a:srgbClr val="0000CC"/>
                </a:solidFill>
                <a:latin typeface="Calibri" pitchFamily="34" charset="0"/>
                <a:ea typeface="华文楷体" pitchFamily="2" charset="-122"/>
                <a:cs typeface="Calibri" pitchFamily="34" charset="0"/>
              </a:rPr>
              <a:t>结合</a:t>
            </a:r>
            <a:r>
              <a:rPr kumimoji="1" lang="zh-CN" altLang="en-US" sz="2800" b="1" u="sng" dirty="0" smtClean="0">
                <a:solidFill>
                  <a:srgbClr val="7030A0"/>
                </a:solidFill>
                <a:latin typeface="Calibri" pitchFamily="34" charset="0"/>
                <a:ea typeface="华文楷体" pitchFamily="2" charset="-122"/>
                <a:cs typeface="Calibri" pitchFamily="34" charset="0"/>
              </a:rPr>
              <a:t>时间配额</a:t>
            </a:r>
            <a:r>
              <a:rPr kumimoji="1" lang="zh-CN" altLang="en-US" sz="2800" b="1" dirty="0" smtClean="0">
                <a:solidFill>
                  <a:srgbClr val="0000CC"/>
                </a:solidFill>
                <a:latin typeface="Calibri" pitchFamily="34" charset="0"/>
                <a:ea typeface="华文楷体" pitchFamily="2" charset="-122"/>
                <a:cs typeface="Calibri" pitchFamily="34" charset="0"/>
              </a:rPr>
              <a:t>调整</a:t>
            </a:r>
            <a:endParaRPr kumimoji="1" lang="en-US" altLang="zh-CN" sz="2800" b="1" dirty="0" smtClean="0">
              <a:solidFill>
                <a:srgbClr val="0000CC"/>
              </a:solidFill>
              <a:latin typeface="Calibri" pitchFamily="34" charset="0"/>
              <a:ea typeface="华文楷体" pitchFamily="2" charset="-122"/>
              <a:cs typeface="Calibri" pitchFamily="34" charset="0"/>
            </a:endParaRPr>
          </a:p>
        </p:txBody>
      </p:sp>
      <p:sp>
        <p:nvSpPr>
          <p:cNvPr id="33796" name="Rectangle 4"/>
          <p:cNvSpPr>
            <a:spLocks noGrp="1" noChangeArrowheads="1"/>
          </p:cNvSpPr>
          <p:nvPr>
            <p:ph type="body" idx="4294967295"/>
          </p:nvPr>
        </p:nvSpPr>
        <p:spPr>
          <a:xfrm>
            <a:off x="755575" y="3645024"/>
            <a:ext cx="7704856" cy="2016224"/>
          </a:xfrm>
          <a:prstGeom prst="rect">
            <a:avLst/>
          </a:prstGeom>
          <a:solidFill>
            <a:schemeClr val="accent4">
              <a:lumMod val="20000"/>
              <a:lumOff val="80000"/>
            </a:schemeClr>
          </a:solidFill>
          <a:ln>
            <a:solidFill>
              <a:srgbClr val="7030A0"/>
            </a:solidFill>
          </a:ln>
        </p:spPr>
        <p:txBody>
          <a:bodyPr>
            <a:noAutofit/>
          </a:bodyPr>
          <a:lstStyle/>
          <a:p>
            <a:pPr>
              <a:lnSpc>
                <a:spcPct val="130000"/>
              </a:lnSpc>
              <a:spcBef>
                <a:spcPct val="0"/>
              </a:spcBef>
              <a:buClr>
                <a:srgbClr val="800080"/>
              </a:buClr>
              <a:buSzPct val="60000"/>
            </a:pPr>
            <a:r>
              <a:rPr kumimoji="1" lang="zh-CN" altLang="en-US" sz="2400" b="1" dirty="0" smtClean="0">
                <a:solidFill>
                  <a:srgbClr val="800080"/>
                </a:solidFill>
              </a:rPr>
              <a:t> 就绪线程</a:t>
            </a:r>
            <a:r>
              <a:rPr kumimoji="1" lang="zh-CN" altLang="en-US" sz="2400" b="1" dirty="0" smtClean="0"/>
              <a:t>按优先级进入相应队列</a:t>
            </a:r>
          </a:p>
          <a:p>
            <a:pPr>
              <a:lnSpc>
                <a:spcPct val="130000"/>
              </a:lnSpc>
              <a:spcBef>
                <a:spcPct val="0"/>
              </a:spcBef>
              <a:buClr>
                <a:srgbClr val="800080"/>
              </a:buClr>
              <a:buSzPct val="60000"/>
            </a:pPr>
            <a:r>
              <a:rPr kumimoji="1" lang="zh-CN" altLang="en-US" sz="2400" b="1" dirty="0" smtClean="0"/>
              <a:t> 系统总是选择</a:t>
            </a:r>
            <a:r>
              <a:rPr kumimoji="1" lang="zh-CN" altLang="en-US" sz="2400" b="1" dirty="0" smtClean="0">
                <a:solidFill>
                  <a:srgbClr val="800080"/>
                </a:solidFill>
              </a:rPr>
              <a:t>优先级最高的就绪线程</a:t>
            </a:r>
            <a:r>
              <a:rPr kumimoji="1" lang="zh-CN" altLang="en-US" sz="2400" b="1" dirty="0" smtClean="0"/>
              <a:t>让其运行</a:t>
            </a:r>
          </a:p>
          <a:p>
            <a:pPr>
              <a:lnSpc>
                <a:spcPct val="130000"/>
              </a:lnSpc>
              <a:spcBef>
                <a:spcPct val="0"/>
              </a:spcBef>
              <a:buClr>
                <a:srgbClr val="800080"/>
              </a:buClr>
              <a:buSzPct val="60000"/>
            </a:pPr>
            <a:r>
              <a:rPr kumimoji="1" lang="zh-CN" altLang="en-US" sz="2400" b="1" dirty="0" smtClean="0"/>
              <a:t> 同一优先级的各线程按</a:t>
            </a:r>
            <a:r>
              <a:rPr kumimoji="1" lang="zh-CN" altLang="en-US" sz="2400" b="1" dirty="0" smtClean="0">
                <a:solidFill>
                  <a:srgbClr val="800080"/>
                </a:solidFill>
              </a:rPr>
              <a:t>时间片轮转</a:t>
            </a:r>
            <a:r>
              <a:rPr kumimoji="1" lang="zh-CN" altLang="en-US" sz="2400" b="1" dirty="0" smtClean="0"/>
              <a:t>进行调度</a:t>
            </a:r>
          </a:p>
          <a:p>
            <a:pPr>
              <a:lnSpc>
                <a:spcPct val="130000"/>
              </a:lnSpc>
              <a:spcBef>
                <a:spcPct val="0"/>
              </a:spcBef>
              <a:buClr>
                <a:srgbClr val="800080"/>
              </a:buClr>
              <a:buSzPct val="60000"/>
            </a:pPr>
            <a:r>
              <a:rPr kumimoji="1" lang="zh-CN" altLang="en-US" sz="2400" b="1" dirty="0" smtClean="0"/>
              <a:t> 多处理机系统中允许多个线程</a:t>
            </a:r>
            <a:r>
              <a:rPr kumimoji="1" lang="zh-CN" altLang="en-US" sz="2400" b="1" dirty="0" smtClean="0">
                <a:solidFill>
                  <a:srgbClr val="800080"/>
                </a:solidFill>
              </a:rPr>
              <a:t>并行</a:t>
            </a:r>
            <a:r>
              <a:rPr kumimoji="1" lang="zh-CN" altLang="en-US" sz="2400" b="1" dirty="0" smtClean="0"/>
              <a:t>运行</a:t>
            </a:r>
          </a:p>
        </p:txBody>
      </p:sp>
    </p:spTree>
    <p:extLst>
      <p:ext uri="{BB962C8B-B14F-4D97-AF65-F5344CB8AC3E}">
        <p14:creationId xmlns:p14="http://schemas.microsoft.com/office/powerpoint/2010/main" val="221564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6">
                                            <p:bg/>
                                          </p:spTgt>
                                        </p:tgtEl>
                                        <p:attrNameLst>
                                          <p:attrName>style.visibility</p:attrName>
                                        </p:attrNameLst>
                                      </p:cBhvr>
                                      <p:to>
                                        <p:strVal val="visible"/>
                                      </p:to>
                                    </p:set>
                                    <p:animEffect transition="in" filter="wipe(left)">
                                      <p:cBhvr>
                                        <p:cTn id="7" dur="1000"/>
                                        <p:tgtEl>
                                          <p:spTgt spid="3379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6">
                                            <p:txEl>
                                              <p:pRg st="0" end="0"/>
                                            </p:txEl>
                                          </p:spTgt>
                                        </p:tgtEl>
                                        <p:attrNameLst>
                                          <p:attrName>style.visibility</p:attrName>
                                        </p:attrNameLst>
                                      </p:cBhvr>
                                      <p:to>
                                        <p:strVal val="visible"/>
                                      </p:to>
                                    </p:set>
                                    <p:animEffect transition="in" filter="wipe(left)">
                                      <p:cBhvr>
                                        <p:cTn id="12" dur="1000"/>
                                        <p:tgtEl>
                                          <p:spTgt spid="337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6">
                                            <p:txEl>
                                              <p:pRg st="1" end="1"/>
                                            </p:txEl>
                                          </p:spTgt>
                                        </p:tgtEl>
                                        <p:attrNameLst>
                                          <p:attrName>style.visibility</p:attrName>
                                        </p:attrNameLst>
                                      </p:cBhvr>
                                      <p:to>
                                        <p:strVal val="visible"/>
                                      </p:to>
                                    </p:set>
                                    <p:animEffect transition="in" filter="wipe(left)">
                                      <p:cBhvr>
                                        <p:cTn id="17" dur="1000"/>
                                        <p:tgtEl>
                                          <p:spTgt spid="337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6">
                                            <p:txEl>
                                              <p:pRg st="2" end="2"/>
                                            </p:txEl>
                                          </p:spTgt>
                                        </p:tgtEl>
                                        <p:attrNameLst>
                                          <p:attrName>style.visibility</p:attrName>
                                        </p:attrNameLst>
                                      </p:cBhvr>
                                      <p:to>
                                        <p:strVal val="visible"/>
                                      </p:to>
                                    </p:set>
                                    <p:animEffect transition="in" filter="wipe(left)">
                                      <p:cBhvr>
                                        <p:cTn id="22" dur="1000"/>
                                        <p:tgtEl>
                                          <p:spTgt spid="3379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796">
                                            <p:txEl>
                                              <p:pRg st="3" end="3"/>
                                            </p:txEl>
                                          </p:spTgt>
                                        </p:tgtEl>
                                        <p:attrNameLst>
                                          <p:attrName>style.visibility</p:attrName>
                                        </p:attrNameLst>
                                      </p:cBhvr>
                                      <p:to>
                                        <p:strVal val="visible"/>
                                      </p:to>
                                    </p:set>
                                    <p:animEffect transition="in" filter="wipe(left)">
                                      <p:cBhvr>
                                        <p:cTn id="27" dur="1000"/>
                                        <p:tgtEl>
                                          <p:spTgt spid="337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p:txBody>
          <a:bodyPr>
            <a:normAutofit/>
          </a:bodyPr>
          <a:lstStyle/>
          <a:p>
            <a:r>
              <a:rPr lang="en-US" altLang="zh-CN" dirty="0" smtClean="0"/>
              <a:t>Windows </a:t>
            </a:r>
            <a:r>
              <a:rPr lang="zh-CN" altLang="en-US" dirty="0" smtClean="0"/>
              <a:t>线程调度</a:t>
            </a:r>
          </a:p>
        </p:txBody>
      </p:sp>
      <p:sp>
        <p:nvSpPr>
          <p:cNvPr id="34818" name="Rectangle 2"/>
          <p:cNvSpPr>
            <a:spLocks noGrp="1" noChangeArrowheads="1"/>
          </p:cNvSpPr>
          <p:nvPr>
            <p:ph type="body" idx="1"/>
          </p:nvPr>
        </p:nvSpPr>
        <p:spPr>
          <a:xfrm>
            <a:off x="755576" y="1844824"/>
            <a:ext cx="7653536" cy="1584176"/>
          </a:xfrm>
        </p:spPr>
        <p:txBody>
          <a:bodyPr>
            <a:noAutofit/>
          </a:bodyPr>
          <a:lstStyle/>
          <a:p>
            <a:pPr marL="0" indent="0">
              <a:buNone/>
            </a:pPr>
            <a:r>
              <a:rPr lang="zh-CN" altLang="en-US" sz="2800" dirty="0">
                <a:latin typeface="Calibri" panose="020F0502020204030204" pitchFamily="34" charset="0"/>
              </a:rPr>
              <a:t>引发线程调度的条件：</a:t>
            </a:r>
          </a:p>
          <a:p>
            <a:r>
              <a:rPr lang="zh-CN" altLang="en-US" sz="2800" dirty="0">
                <a:latin typeface="Calibri" panose="020F0502020204030204" pitchFamily="34" charset="0"/>
              </a:rPr>
              <a:t> </a:t>
            </a:r>
            <a:r>
              <a:rPr lang="zh-CN" altLang="en-US" sz="2800" dirty="0">
                <a:solidFill>
                  <a:srgbClr val="0000CC"/>
                </a:solidFill>
                <a:latin typeface="Calibri" panose="020F0502020204030204" pitchFamily="34" charset="0"/>
              </a:rPr>
              <a:t>一个线程的优先级改变了</a:t>
            </a:r>
          </a:p>
          <a:p>
            <a:r>
              <a:rPr lang="zh-CN" altLang="en-US" sz="2800" dirty="0">
                <a:solidFill>
                  <a:srgbClr val="0000CC"/>
                </a:solidFill>
                <a:latin typeface="Calibri" panose="020F0502020204030204" pitchFamily="34" charset="0"/>
              </a:rPr>
              <a:t> 一个线程改变了它的亲和</a:t>
            </a:r>
            <a:r>
              <a:rPr lang="en-US" altLang="zh-CN" sz="2800" dirty="0">
                <a:solidFill>
                  <a:srgbClr val="0000CC"/>
                </a:solidFill>
                <a:latin typeface="Calibri" panose="020F0502020204030204" pitchFamily="34" charset="0"/>
              </a:rPr>
              <a:t>(Affinity)</a:t>
            </a:r>
            <a:r>
              <a:rPr lang="zh-CN" altLang="en-US" sz="2800" dirty="0">
                <a:solidFill>
                  <a:srgbClr val="0000CC"/>
                </a:solidFill>
                <a:latin typeface="Calibri" panose="020F0502020204030204" pitchFamily="34" charset="0"/>
              </a:rPr>
              <a:t>处理机集合</a:t>
            </a:r>
          </a:p>
        </p:txBody>
      </p:sp>
      <p:sp>
        <p:nvSpPr>
          <p:cNvPr id="4" name="Rectangle 3"/>
          <p:cNvSpPr txBox="1">
            <a:spLocks noChangeArrowheads="1"/>
          </p:cNvSpPr>
          <p:nvPr/>
        </p:nvSpPr>
        <p:spPr>
          <a:xfrm>
            <a:off x="765920" y="3717032"/>
            <a:ext cx="7499176" cy="2160240"/>
          </a:xfrm>
          <a:prstGeom prst="rect">
            <a:avLst/>
          </a:prstGeom>
          <a:solidFill>
            <a:schemeClr val="accent4">
              <a:lumMod val="20000"/>
              <a:lumOff val="80000"/>
            </a:schemeClr>
          </a:solidFill>
        </p:spPr>
        <p:txBody>
          <a:bodyPr vert="horz" anchor="ctr">
            <a:noAutofit/>
          </a:bodyPr>
          <a:lstStyle>
            <a:lvl1pPr marL="274320" indent="-274320" algn="l" rtl="0" eaLnBrk="1" latinLnBrk="0" hangingPunct="1">
              <a:spcBef>
                <a:spcPts val="600"/>
              </a:spcBef>
              <a:buClr>
                <a:schemeClr val="tx2"/>
              </a:buClr>
              <a:buSzPct val="73000"/>
              <a:buFont typeface="Wingdings 2"/>
              <a:buChar char=""/>
              <a:defRPr kumimoji="0" sz="2600" b="1" kern="1200" baseline="0">
                <a:solidFill>
                  <a:schemeClr val="tx1"/>
                </a:solidFill>
                <a:latin typeface="Calibri" pitchFamily="34" charset="0"/>
                <a:ea typeface="新宋体" pitchFamily="49" charset="-122"/>
                <a:cs typeface="Calibri" pitchFamily="34" charset="0"/>
              </a:defRPr>
            </a:lvl1pPr>
            <a:lvl2pPr marL="521208" indent="-228600" algn="l" rtl="0" eaLnBrk="1" latinLnBrk="0" hangingPunct="1">
              <a:spcBef>
                <a:spcPts val="500"/>
              </a:spcBef>
              <a:buClr>
                <a:schemeClr val="accent5">
                  <a:lumMod val="75000"/>
                </a:schemeClr>
              </a:buClr>
              <a:buSzPct val="85000"/>
              <a:buFont typeface="Wingdings 2"/>
              <a:buChar char=""/>
              <a:defRPr kumimoji="0" sz="2300" b="1" kern="1200">
                <a:solidFill>
                  <a:schemeClr val="tx1"/>
                </a:solidFill>
                <a:latin typeface="Calibri" pitchFamily="34" charset="0"/>
                <a:ea typeface="新宋体" pitchFamily="49" charset="-122"/>
                <a:cs typeface="Calibri" pitchFamily="34" charset="0"/>
              </a:defRPr>
            </a:lvl2pPr>
            <a:lvl3pPr marL="758952" indent="-228600" algn="l" rtl="0" eaLnBrk="1" latinLnBrk="0" hangingPunct="1">
              <a:spcBef>
                <a:spcPts val="400"/>
              </a:spcBef>
              <a:buClr>
                <a:schemeClr val="accent5">
                  <a:lumMod val="75000"/>
                </a:schemeClr>
              </a:buClr>
              <a:buSzPct val="75000"/>
              <a:buFont typeface="Wingdings"/>
              <a:buChar char=""/>
              <a:defRPr kumimoji="0" sz="2000" b="1" kern="1200">
                <a:solidFill>
                  <a:schemeClr val="tx1"/>
                </a:solidFill>
                <a:latin typeface="Calibri" pitchFamily="34" charset="0"/>
                <a:ea typeface="新宋体" pitchFamily="49" charset="-122"/>
                <a:cs typeface="Calibri" pitchFamily="34" charset="0"/>
              </a:defRPr>
            </a:lvl3pPr>
            <a:lvl4pPr marL="1005840" indent="-228600" algn="l" rtl="0" eaLnBrk="1" latinLnBrk="0" hangingPunct="1">
              <a:spcBef>
                <a:spcPct val="20000"/>
              </a:spcBef>
              <a:buClr>
                <a:schemeClr val="accent5">
                  <a:lumMod val="75000"/>
                </a:schemeClr>
              </a:buClr>
              <a:buSzPct val="80000"/>
              <a:buFont typeface="Wingdings" pitchFamily="2" charset="2"/>
              <a:buChar char="Ø"/>
              <a:defRPr kumimoji="0" sz="2000" b="1" kern="1200">
                <a:solidFill>
                  <a:schemeClr val="tx1"/>
                </a:solidFill>
                <a:latin typeface="Calibri" pitchFamily="34" charset="0"/>
                <a:ea typeface="新宋体" pitchFamily="49" charset="-122"/>
                <a:cs typeface="Calibri" pitchFamily="34" charset="0"/>
              </a:defRPr>
            </a:lvl4pPr>
            <a:lvl5pPr marL="1280160" indent="-228600" algn="l" rtl="0" eaLnBrk="1" latinLnBrk="0" hangingPunct="1">
              <a:spcBef>
                <a:spcPts val="400"/>
              </a:spcBef>
              <a:buClr>
                <a:schemeClr val="accent5">
                  <a:lumMod val="75000"/>
                </a:schemeClr>
              </a:buClr>
              <a:buSzPct val="75000"/>
              <a:buFont typeface="Wingdings"/>
              <a:buChar char=""/>
              <a:defRPr kumimoji="0" sz="1800" b="1" kern="1200">
                <a:solidFill>
                  <a:schemeClr val="tx1"/>
                </a:solidFill>
                <a:latin typeface="Calibri" pitchFamily="34" charset="0"/>
                <a:ea typeface="新宋体" pitchFamily="49" charset="-122"/>
                <a:cs typeface="Calibri" pitchFamily="34" charset="0"/>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r>
              <a:rPr lang="zh-CN" altLang="en-US" sz="2400" dirty="0" smtClean="0">
                <a:latin typeface="华文楷体" pitchFamily="2" charset="-122"/>
                <a:ea typeface="华文楷体" pitchFamily="2" charset="-122"/>
              </a:rPr>
              <a:t> 线程</a:t>
            </a:r>
            <a:r>
              <a:rPr lang="zh-CN" altLang="en-US" sz="2400" dirty="0">
                <a:latin typeface="华文楷体" pitchFamily="2" charset="-122"/>
                <a:ea typeface="华文楷体" pitchFamily="2" charset="-122"/>
              </a:rPr>
              <a:t>正常终止   或   由于某种错误而终止</a:t>
            </a:r>
          </a:p>
          <a:p>
            <a:r>
              <a:rPr lang="zh-CN" altLang="en-US" sz="2400" dirty="0" smtClean="0">
                <a:latin typeface="华文楷体" pitchFamily="2" charset="-122"/>
                <a:ea typeface="华文楷体" pitchFamily="2" charset="-122"/>
              </a:rPr>
              <a:t> 新</a:t>
            </a:r>
            <a:r>
              <a:rPr lang="zh-CN" altLang="en-US" sz="2400" dirty="0">
                <a:latin typeface="华文楷体" pitchFamily="2" charset="-122"/>
                <a:ea typeface="华文楷体" pitchFamily="2" charset="-122"/>
              </a:rPr>
              <a:t>线程创建   或  一个等待线程变成就绪</a:t>
            </a:r>
            <a:endParaRPr lang="en-US" altLang="zh-CN" sz="2400" dirty="0">
              <a:latin typeface="华文楷体" pitchFamily="2" charset="-122"/>
              <a:ea typeface="华文楷体" pitchFamily="2" charset="-122"/>
            </a:endParaRPr>
          </a:p>
          <a:p>
            <a:r>
              <a:rPr lang="zh-CN" altLang="en-US" sz="2400" dirty="0" smtClean="0">
                <a:latin typeface="华文楷体" pitchFamily="2" charset="-122"/>
                <a:ea typeface="华文楷体" pitchFamily="2" charset="-122"/>
              </a:rPr>
              <a:t> 当</a:t>
            </a:r>
            <a:r>
              <a:rPr lang="zh-CN" altLang="en-US" sz="2400" dirty="0">
                <a:latin typeface="华文楷体" pitchFamily="2" charset="-122"/>
                <a:ea typeface="华文楷体" pitchFamily="2" charset="-122"/>
              </a:rPr>
              <a:t>一个线程从运行态进入阻塞态</a:t>
            </a:r>
          </a:p>
          <a:p>
            <a:r>
              <a:rPr lang="zh-CN" altLang="en-US" sz="2400" dirty="0" smtClean="0">
                <a:latin typeface="华文楷体" pitchFamily="2" charset="-122"/>
                <a:ea typeface="华文楷体" pitchFamily="2" charset="-122"/>
              </a:rPr>
              <a:t> 当</a:t>
            </a:r>
            <a:r>
              <a:rPr lang="zh-CN" altLang="en-US" sz="2400" dirty="0">
                <a:latin typeface="华文楷体" pitchFamily="2" charset="-122"/>
                <a:ea typeface="华文楷体" pitchFamily="2" charset="-122"/>
              </a:rPr>
              <a:t>一个线程从运行态变为就绪态</a:t>
            </a:r>
            <a:endParaRPr lang="en-US" altLang="zh-CN" sz="2400" dirty="0">
              <a:latin typeface="华文楷体" pitchFamily="2" charset="-122"/>
              <a:ea typeface="华文楷体" pitchFamily="2" charset="-122"/>
            </a:endParaRPr>
          </a:p>
        </p:txBody>
      </p:sp>
    </p:spTree>
    <p:extLst>
      <p:ext uri="{BB962C8B-B14F-4D97-AF65-F5344CB8AC3E}">
        <p14:creationId xmlns:p14="http://schemas.microsoft.com/office/powerpoint/2010/main" val="92605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4818">
                                            <p:txEl>
                                              <p:pRg st="1" end="1"/>
                                            </p:txEl>
                                          </p:spTgt>
                                        </p:tgtEl>
                                        <p:attrNameLst>
                                          <p:attrName>style.visibility</p:attrName>
                                        </p:attrNameLst>
                                      </p:cBhvr>
                                      <p:to>
                                        <p:strVal val="visible"/>
                                      </p:to>
                                    </p:set>
                                    <p:animEffect transition="in" filter="fade">
                                      <p:cBhvr>
                                        <p:cTn id="12" dur="1000"/>
                                        <p:tgtEl>
                                          <p:spTgt spid="34818">
                                            <p:txEl>
                                              <p:pRg st="1" end="1"/>
                                            </p:txEl>
                                          </p:spTgt>
                                        </p:tgtEl>
                                      </p:cBhvr>
                                    </p:animEffect>
                                    <p:anim calcmode="lin" valueType="num">
                                      <p:cBhvr>
                                        <p:cTn id="13" dur="10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48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4818">
                                            <p:txEl>
                                              <p:pRg st="2" end="2"/>
                                            </p:txEl>
                                          </p:spTgt>
                                        </p:tgtEl>
                                        <p:attrNameLst>
                                          <p:attrName>style.visibility</p:attrName>
                                        </p:attrNameLst>
                                      </p:cBhvr>
                                      <p:to>
                                        <p:strVal val="visible"/>
                                      </p:to>
                                    </p:set>
                                    <p:animEffect transition="in" filter="fade">
                                      <p:cBhvr>
                                        <p:cTn id="19" dur="1000"/>
                                        <p:tgtEl>
                                          <p:spTgt spid="34818">
                                            <p:txEl>
                                              <p:pRg st="2" end="2"/>
                                            </p:txEl>
                                          </p:spTgt>
                                        </p:tgtEl>
                                      </p:cBhvr>
                                    </p:animEffect>
                                    <p:anim calcmode="lin" valueType="num">
                                      <p:cBhvr>
                                        <p:cTn id="20" dur="10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481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eaLnBrk="1" hangingPunct="1"/>
            <a:r>
              <a:rPr lang="zh-CN" altLang="en-US" sz="4000" dirty="0" smtClean="0">
                <a:latin typeface="宋体" pitchFamily="2" charset="-122"/>
              </a:rPr>
              <a:t>线程优先级</a:t>
            </a:r>
            <a:r>
              <a:rPr lang="zh-CN" altLang="en-US" sz="4000" dirty="0" smtClean="0"/>
              <a:t> </a:t>
            </a:r>
          </a:p>
        </p:txBody>
      </p:sp>
      <p:sp>
        <p:nvSpPr>
          <p:cNvPr id="36867" name="Rectangle 3"/>
          <p:cNvSpPr>
            <a:spLocks noGrp="1" noChangeArrowheads="1"/>
          </p:cNvSpPr>
          <p:nvPr>
            <p:ph type="body" idx="4294967295"/>
          </p:nvPr>
        </p:nvSpPr>
        <p:spPr>
          <a:xfrm>
            <a:off x="827584" y="1623070"/>
            <a:ext cx="7772400" cy="581794"/>
          </a:xfrm>
          <a:prstGeom prst="rect">
            <a:avLst/>
          </a:prstGeom>
        </p:spPr>
        <p:txBody>
          <a:bodyPr>
            <a:normAutofit/>
          </a:bodyPr>
          <a:lstStyle/>
          <a:p>
            <a:pPr>
              <a:buClr>
                <a:srgbClr val="7030A0"/>
              </a:buClr>
              <a:buSzPct val="60000"/>
            </a:pPr>
            <a:r>
              <a:rPr lang="en-US" altLang="zh-CN" sz="2400" b="1" dirty="0" smtClean="0">
                <a:latin typeface="Calibri" panose="020F0502020204030204" pitchFamily="34" charset="0"/>
              </a:rPr>
              <a:t>  Windows</a:t>
            </a:r>
            <a:r>
              <a:rPr lang="zh-CN" altLang="en-US" sz="2400" b="1" dirty="0" smtClean="0">
                <a:latin typeface="Calibri" panose="020F0502020204030204" pitchFamily="34" charset="0"/>
              </a:rPr>
              <a:t>使用</a:t>
            </a:r>
            <a:r>
              <a:rPr lang="en-US" altLang="zh-CN" sz="2400" b="1" dirty="0" smtClean="0">
                <a:latin typeface="Calibri" panose="020F0502020204030204" pitchFamily="34" charset="0"/>
              </a:rPr>
              <a:t>32</a:t>
            </a:r>
            <a:r>
              <a:rPr lang="zh-CN" altLang="en-US" sz="2400" b="1" dirty="0" smtClean="0">
                <a:latin typeface="Calibri" panose="020F0502020204030204" pitchFamily="34" charset="0"/>
              </a:rPr>
              <a:t>个线程优先级，分成三类</a:t>
            </a:r>
          </a:p>
        </p:txBody>
      </p:sp>
      <p:sp>
        <p:nvSpPr>
          <p:cNvPr id="6" name="圆角矩形标注 5"/>
          <p:cNvSpPr/>
          <p:nvPr/>
        </p:nvSpPr>
        <p:spPr>
          <a:xfrm>
            <a:off x="4207496" y="5445224"/>
            <a:ext cx="2880320" cy="1008111"/>
          </a:xfrm>
          <a:prstGeom prst="wedgeRoundRectCallout">
            <a:avLst>
              <a:gd name="adj1" fmla="val -124497"/>
              <a:gd name="adj2" fmla="val -37330"/>
              <a:gd name="adj3" fmla="val 16667"/>
            </a:avLst>
          </a:prstGeom>
          <a:solidFill>
            <a:srgbClr val="FFFF99"/>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smtClean="0">
                <a:solidFill>
                  <a:srgbClr val="0000CC"/>
                </a:solidFill>
                <a:latin typeface="Calibri" pitchFamily="34" charset="0"/>
                <a:ea typeface="华文楷体" pitchFamily="2" charset="-122"/>
                <a:cs typeface="Calibri" pitchFamily="34" charset="0"/>
              </a:rPr>
              <a:t>零页线程：用于</a:t>
            </a:r>
            <a:r>
              <a:rPr lang="zh-CN" altLang="en-US" sz="2000" b="1" dirty="0">
                <a:solidFill>
                  <a:srgbClr val="0000CC"/>
                </a:solidFill>
                <a:latin typeface="Calibri" pitchFamily="34" charset="0"/>
                <a:ea typeface="华文楷体" pitchFamily="2" charset="-122"/>
                <a:cs typeface="Calibri" pitchFamily="34" charset="0"/>
              </a:rPr>
              <a:t>对系统中空闲物理</a:t>
            </a:r>
            <a:r>
              <a:rPr lang="zh-CN" altLang="en-US" sz="2000" b="1" dirty="0" smtClean="0">
                <a:solidFill>
                  <a:srgbClr val="0000CC"/>
                </a:solidFill>
                <a:latin typeface="Calibri" pitchFamily="34" charset="0"/>
                <a:ea typeface="华文楷体" pitchFamily="2" charset="-122"/>
                <a:cs typeface="Calibri" pitchFamily="34" charset="0"/>
              </a:rPr>
              <a:t>页面清</a:t>
            </a:r>
            <a:r>
              <a:rPr lang="zh-CN" altLang="en-US" sz="2000" b="1" dirty="0">
                <a:solidFill>
                  <a:srgbClr val="0000CC"/>
                </a:solidFill>
                <a:latin typeface="Calibri" pitchFamily="34" charset="0"/>
                <a:ea typeface="华文楷体" pitchFamily="2" charset="-122"/>
                <a:cs typeface="Calibri" pitchFamily="34" charset="0"/>
              </a:rPr>
              <a:t>零</a:t>
            </a:r>
            <a:endParaRPr lang="zh-CN" altLang="en-US" sz="1600" dirty="0">
              <a:solidFill>
                <a:srgbClr val="0000CC"/>
              </a:solidFill>
              <a:latin typeface="Calibri" pitchFamily="34" charset="0"/>
              <a:ea typeface="华文楷体" pitchFamily="2" charset="-122"/>
              <a:cs typeface="Calibri" pitchFamily="34" charset="0"/>
            </a:endParaRPr>
          </a:p>
        </p:txBody>
      </p:sp>
      <p:grpSp>
        <p:nvGrpSpPr>
          <p:cNvPr id="2" name="组合 7"/>
          <p:cNvGrpSpPr/>
          <p:nvPr/>
        </p:nvGrpSpPr>
        <p:grpSpPr>
          <a:xfrm>
            <a:off x="1039144" y="2420888"/>
            <a:ext cx="1159496" cy="3343146"/>
            <a:chOff x="1043608" y="2420888"/>
            <a:chExt cx="1159496" cy="3343146"/>
          </a:xfrm>
        </p:grpSpPr>
        <p:sp>
          <p:nvSpPr>
            <p:cNvPr id="4" name="矩形 3"/>
            <p:cNvSpPr/>
            <p:nvPr/>
          </p:nvSpPr>
          <p:spPr>
            <a:xfrm>
              <a:off x="1043608" y="2492896"/>
              <a:ext cx="720080" cy="1440160"/>
            </a:xfrm>
            <a:prstGeom prst="rect">
              <a:avLst/>
            </a:prstGeom>
            <a:solidFill>
              <a:schemeClr val="accent3">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7030A0"/>
                  </a:solidFill>
                  <a:latin typeface="Calibri" pitchFamily="34" charset="0"/>
                  <a:ea typeface="华文楷体" pitchFamily="2" charset="-122"/>
                  <a:cs typeface="Calibri" pitchFamily="34" charset="0"/>
                </a:rPr>
                <a:t>实时优先级</a:t>
              </a:r>
              <a:endParaRPr lang="zh-CN" altLang="en-US" sz="2000" b="1" dirty="0">
                <a:solidFill>
                  <a:srgbClr val="7030A0"/>
                </a:solidFill>
                <a:latin typeface="Calibri" pitchFamily="34" charset="0"/>
                <a:ea typeface="华文楷体" pitchFamily="2" charset="-122"/>
                <a:cs typeface="Calibri" pitchFamily="34" charset="0"/>
              </a:endParaRPr>
            </a:p>
          </p:txBody>
        </p:sp>
        <p:sp>
          <p:nvSpPr>
            <p:cNvPr id="9" name="矩形 8"/>
            <p:cNvSpPr/>
            <p:nvPr/>
          </p:nvSpPr>
          <p:spPr>
            <a:xfrm>
              <a:off x="1043608" y="4005064"/>
              <a:ext cx="720080" cy="1440160"/>
            </a:xfrm>
            <a:prstGeom prst="rect">
              <a:avLst/>
            </a:prstGeom>
            <a:solidFill>
              <a:schemeClr val="accent3">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7030A0"/>
                  </a:solidFill>
                  <a:latin typeface="Calibri" pitchFamily="34" charset="0"/>
                  <a:ea typeface="华文楷体" pitchFamily="2" charset="-122"/>
                  <a:cs typeface="Calibri" pitchFamily="34" charset="0"/>
                </a:rPr>
                <a:t>可变优先级</a:t>
              </a:r>
              <a:endParaRPr lang="zh-CN" altLang="en-US" sz="2000" b="1" dirty="0">
                <a:solidFill>
                  <a:srgbClr val="7030A0"/>
                </a:solidFill>
                <a:latin typeface="Calibri" pitchFamily="34" charset="0"/>
                <a:ea typeface="华文楷体" pitchFamily="2" charset="-122"/>
                <a:cs typeface="Calibri" pitchFamily="34" charset="0"/>
              </a:endParaRPr>
            </a:p>
          </p:txBody>
        </p:sp>
        <p:sp>
          <p:nvSpPr>
            <p:cNvPr id="5" name="矩形 4"/>
            <p:cNvSpPr/>
            <p:nvPr/>
          </p:nvSpPr>
          <p:spPr>
            <a:xfrm>
              <a:off x="1043608" y="5517232"/>
              <a:ext cx="720080" cy="216024"/>
            </a:xfrm>
            <a:prstGeom prst="rect">
              <a:avLst/>
            </a:prstGeom>
            <a:solidFill>
              <a:schemeClr val="accent3">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smtClean="0">
                  <a:solidFill>
                    <a:srgbClr val="7030A0"/>
                  </a:solidFill>
                  <a:latin typeface="Calibri" pitchFamily="34" charset="0"/>
                  <a:ea typeface="华文楷体" pitchFamily="2" charset="-122"/>
                  <a:cs typeface="Calibri" pitchFamily="34" charset="0"/>
                </a:rPr>
                <a:t>系统线程</a:t>
              </a:r>
              <a:endParaRPr lang="zh-CN" altLang="en-US" sz="1050" b="1" dirty="0">
                <a:solidFill>
                  <a:srgbClr val="7030A0"/>
                </a:solidFill>
                <a:latin typeface="Calibri" pitchFamily="34" charset="0"/>
                <a:ea typeface="华文楷体" pitchFamily="2" charset="-122"/>
                <a:cs typeface="Calibri" pitchFamily="34" charset="0"/>
              </a:endParaRPr>
            </a:p>
          </p:txBody>
        </p:sp>
        <p:sp>
          <p:nvSpPr>
            <p:cNvPr id="7" name="TextBox 6"/>
            <p:cNvSpPr txBox="1"/>
            <p:nvPr/>
          </p:nvSpPr>
          <p:spPr>
            <a:xfrm>
              <a:off x="1835696" y="2420888"/>
              <a:ext cx="367408" cy="307777"/>
            </a:xfrm>
            <a:prstGeom prst="rect">
              <a:avLst/>
            </a:prstGeom>
            <a:noFill/>
            <a:ln w="12700">
              <a:noFill/>
            </a:ln>
          </p:spPr>
          <p:txBody>
            <a:bodyPr wrap="none" rtlCol="0">
              <a:spAutoFit/>
            </a:bodyPr>
            <a:lstStyle/>
            <a:p>
              <a:r>
                <a:rPr lang="en-US" altLang="zh-CN" sz="1400" b="1" dirty="0" smtClean="0">
                  <a:solidFill>
                    <a:srgbClr val="7030A0"/>
                  </a:solidFill>
                  <a:latin typeface="Calibri" pitchFamily="34" charset="0"/>
                  <a:ea typeface="华文楷体" pitchFamily="2" charset="-122"/>
                  <a:cs typeface="Calibri" pitchFamily="34" charset="0"/>
                </a:rPr>
                <a:t>31</a:t>
              </a:r>
              <a:endParaRPr lang="zh-CN" altLang="en-US" sz="1400" b="1" dirty="0">
                <a:solidFill>
                  <a:srgbClr val="7030A0"/>
                </a:solidFill>
                <a:latin typeface="Calibri" pitchFamily="34" charset="0"/>
                <a:ea typeface="华文楷体" pitchFamily="2" charset="-122"/>
                <a:cs typeface="Calibri" pitchFamily="34" charset="0"/>
              </a:endParaRPr>
            </a:p>
          </p:txBody>
        </p:sp>
        <p:sp>
          <p:nvSpPr>
            <p:cNvPr id="12" name="TextBox 11"/>
            <p:cNvSpPr txBox="1"/>
            <p:nvPr/>
          </p:nvSpPr>
          <p:spPr>
            <a:xfrm>
              <a:off x="1835696" y="3728065"/>
              <a:ext cx="367408" cy="307777"/>
            </a:xfrm>
            <a:prstGeom prst="rect">
              <a:avLst/>
            </a:prstGeom>
            <a:noFill/>
            <a:ln w="12700">
              <a:noFill/>
            </a:ln>
          </p:spPr>
          <p:txBody>
            <a:bodyPr wrap="none" rtlCol="0">
              <a:spAutoFit/>
            </a:bodyPr>
            <a:lstStyle/>
            <a:p>
              <a:r>
                <a:rPr lang="en-US" altLang="zh-CN" sz="1400" b="1" dirty="0" smtClean="0">
                  <a:solidFill>
                    <a:srgbClr val="7030A0"/>
                  </a:solidFill>
                  <a:latin typeface="Calibri" pitchFamily="34" charset="0"/>
                  <a:ea typeface="华文楷体" pitchFamily="2" charset="-122"/>
                  <a:cs typeface="Calibri" pitchFamily="34" charset="0"/>
                </a:rPr>
                <a:t>16</a:t>
              </a:r>
              <a:endParaRPr lang="zh-CN" altLang="en-US" sz="1400" b="1" dirty="0">
                <a:solidFill>
                  <a:srgbClr val="7030A0"/>
                </a:solidFill>
                <a:latin typeface="Calibri" pitchFamily="34" charset="0"/>
                <a:ea typeface="华文楷体" pitchFamily="2" charset="-122"/>
                <a:cs typeface="Calibri" pitchFamily="34" charset="0"/>
              </a:endParaRPr>
            </a:p>
          </p:txBody>
        </p:sp>
        <p:sp>
          <p:nvSpPr>
            <p:cNvPr id="13" name="TextBox 12"/>
            <p:cNvSpPr txBox="1"/>
            <p:nvPr/>
          </p:nvSpPr>
          <p:spPr>
            <a:xfrm>
              <a:off x="1835696" y="3880465"/>
              <a:ext cx="367408" cy="307777"/>
            </a:xfrm>
            <a:prstGeom prst="rect">
              <a:avLst/>
            </a:prstGeom>
            <a:noFill/>
            <a:ln w="12700">
              <a:noFill/>
            </a:ln>
          </p:spPr>
          <p:txBody>
            <a:bodyPr wrap="none" rtlCol="0">
              <a:spAutoFit/>
            </a:bodyPr>
            <a:lstStyle/>
            <a:p>
              <a:r>
                <a:rPr lang="en-US" altLang="zh-CN" sz="1400" b="1" dirty="0" smtClean="0">
                  <a:solidFill>
                    <a:srgbClr val="7030A0"/>
                  </a:solidFill>
                  <a:latin typeface="Calibri" pitchFamily="34" charset="0"/>
                  <a:ea typeface="华文楷体" pitchFamily="2" charset="-122"/>
                  <a:cs typeface="Calibri" pitchFamily="34" charset="0"/>
                </a:rPr>
                <a:t>15</a:t>
              </a:r>
              <a:endParaRPr lang="zh-CN" altLang="en-US" sz="1400" b="1" dirty="0">
                <a:solidFill>
                  <a:srgbClr val="7030A0"/>
                </a:solidFill>
                <a:latin typeface="Calibri" pitchFamily="34" charset="0"/>
                <a:ea typeface="华文楷体" pitchFamily="2" charset="-122"/>
                <a:cs typeface="Calibri" pitchFamily="34" charset="0"/>
              </a:endParaRPr>
            </a:p>
          </p:txBody>
        </p:sp>
        <p:sp>
          <p:nvSpPr>
            <p:cNvPr id="14" name="TextBox 13"/>
            <p:cNvSpPr txBox="1"/>
            <p:nvPr/>
          </p:nvSpPr>
          <p:spPr>
            <a:xfrm>
              <a:off x="1835696" y="5240233"/>
              <a:ext cx="276038" cy="307777"/>
            </a:xfrm>
            <a:prstGeom prst="rect">
              <a:avLst/>
            </a:prstGeom>
            <a:noFill/>
            <a:ln w="12700">
              <a:noFill/>
            </a:ln>
          </p:spPr>
          <p:txBody>
            <a:bodyPr wrap="none" rtlCol="0">
              <a:spAutoFit/>
            </a:bodyPr>
            <a:lstStyle/>
            <a:p>
              <a:r>
                <a:rPr lang="en-US" altLang="zh-CN" sz="1400" b="1" dirty="0" smtClean="0">
                  <a:solidFill>
                    <a:srgbClr val="7030A0"/>
                  </a:solidFill>
                  <a:latin typeface="Calibri" pitchFamily="34" charset="0"/>
                  <a:ea typeface="华文楷体" pitchFamily="2" charset="-122"/>
                  <a:cs typeface="Calibri" pitchFamily="34" charset="0"/>
                </a:rPr>
                <a:t>1</a:t>
              </a:r>
              <a:endParaRPr lang="zh-CN" altLang="en-US" sz="1400" b="1" dirty="0">
                <a:solidFill>
                  <a:srgbClr val="7030A0"/>
                </a:solidFill>
                <a:latin typeface="Calibri" pitchFamily="34" charset="0"/>
                <a:ea typeface="华文楷体" pitchFamily="2" charset="-122"/>
                <a:cs typeface="Calibri" pitchFamily="34" charset="0"/>
              </a:endParaRPr>
            </a:p>
          </p:txBody>
        </p:sp>
        <p:sp>
          <p:nvSpPr>
            <p:cNvPr id="15" name="TextBox 14"/>
            <p:cNvSpPr txBox="1"/>
            <p:nvPr/>
          </p:nvSpPr>
          <p:spPr>
            <a:xfrm>
              <a:off x="1835696" y="5456257"/>
              <a:ext cx="276038" cy="307777"/>
            </a:xfrm>
            <a:prstGeom prst="rect">
              <a:avLst/>
            </a:prstGeom>
            <a:noFill/>
            <a:ln w="12700">
              <a:noFill/>
            </a:ln>
          </p:spPr>
          <p:txBody>
            <a:bodyPr wrap="none" rtlCol="0">
              <a:spAutoFit/>
            </a:bodyPr>
            <a:lstStyle/>
            <a:p>
              <a:r>
                <a:rPr lang="en-US" altLang="zh-CN" sz="1400" b="1" dirty="0" smtClean="0">
                  <a:solidFill>
                    <a:srgbClr val="7030A0"/>
                  </a:solidFill>
                  <a:latin typeface="Calibri" pitchFamily="34" charset="0"/>
                  <a:ea typeface="华文楷体" pitchFamily="2" charset="-122"/>
                  <a:cs typeface="Calibri" pitchFamily="34" charset="0"/>
                </a:rPr>
                <a:t>0</a:t>
              </a:r>
              <a:endParaRPr lang="zh-CN" altLang="en-US" sz="1400" b="1" dirty="0">
                <a:solidFill>
                  <a:srgbClr val="7030A0"/>
                </a:solidFill>
                <a:latin typeface="Calibri" pitchFamily="34" charset="0"/>
                <a:ea typeface="华文楷体" pitchFamily="2" charset="-122"/>
                <a:cs typeface="Calibri" pitchFamily="34" charset="0"/>
              </a:endParaRPr>
            </a:p>
          </p:txBody>
        </p:sp>
      </p:grpSp>
      <p:sp>
        <p:nvSpPr>
          <p:cNvPr id="17" name="矩形 16"/>
          <p:cNvSpPr/>
          <p:nvPr/>
        </p:nvSpPr>
        <p:spPr>
          <a:xfrm>
            <a:off x="2623320" y="2492895"/>
            <a:ext cx="5112568" cy="1944217"/>
          </a:xfrm>
          <a:prstGeom prst="rect">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ct val="0"/>
              </a:spcBef>
              <a:buClr>
                <a:srgbClr val="800080"/>
              </a:buClr>
              <a:buSzPct val="60000"/>
              <a:buFont typeface="Wingdings" pitchFamily="2" charset="2"/>
              <a:buChar char="l"/>
            </a:pPr>
            <a:r>
              <a:rPr kumimoji="1" lang="zh-CN" altLang="en-US" sz="2400" b="1" dirty="0" smtClean="0">
                <a:solidFill>
                  <a:schemeClr val="tx1"/>
                </a:solidFill>
                <a:latin typeface="Calibri" pitchFamily="34" charset="0"/>
                <a:ea typeface="华文楷体" pitchFamily="2" charset="-122"/>
                <a:cs typeface="Calibri" pitchFamily="34" charset="0"/>
              </a:rPr>
              <a:t> 实时优先级线程不改变其优先级</a:t>
            </a:r>
            <a:endParaRPr kumimoji="1" lang="en-US" altLang="zh-CN" sz="2400" b="1" dirty="0" smtClean="0">
              <a:solidFill>
                <a:schemeClr val="tx1"/>
              </a:solidFill>
              <a:latin typeface="Calibri" pitchFamily="34" charset="0"/>
              <a:ea typeface="华文楷体" pitchFamily="2" charset="-122"/>
              <a:cs typeface="Calibri" pitchFamily="34" charset="0"/>
            </a:endParaRPr>
          </a:p>
          <a:p>
            <a:pPr>
              <a:spcBef>
                <a:spcPct val="0"/>
              </a:spcBef>
              <a:buClr>
                <a:srgbClr val="800080"/>
              </a:buClr>
              <a:buSzPct val="60000"/>
            </a:pPr>
            <a:r>
              <a:rPr kumimoji="1" lang="zh-CN" altLang="en-US" sz="2400" b="1" dirty="0" smtClean="0">
                <a:solidFill>
                  <a:prstClr val="black"/>
                </a:solidFill>
                <a:latin typeface="Calibri" pitchFamily="34" charset="0"/>
                <a:ea typeface="华文楷体" pitchFamily="2" charset="-122"/>
                <a:cs typeface="Calibri" pitchFamily="34" charset="0"/>
              </a:rPr>
              <a:t> </a:t>
            </a:r>
            <a:endParaRPr kumimoji="1" lang="en-US" altLang="zh-CN" sz="2400" b="1" dirty="0" smtClean="0">
              <a:solidFill>
                <a:prstClr val="black"/>
              </a:solidFill>
              <a:latin typeface="Calibri" pitchFamily="34" charset="0"/>
              <a:ea typeface="华文楷体" pitchFamily="2" charset="-122"/>
              <a:cs typeface="Calibri" pitchFamily="34" charset="0"/>
            </a:endParaRPr>
          </a:p>
          <a:p>
            <a:pPr lvl="0">
              <a:spcBef>
                <a:spcPct val="0"/>
              </a:spcBef>
              <a:buClr>
                <a:srgbClr val="800080"/>
              </a:buClr>
              <a:buSzPct val="60000"/>
              <a:buFont typeface="Wingdings" pitchFamily="2" charset="2"/>
              <a:buChar char="l"/>
            </a:pPr>
            <a:r>
              <a:rPr kumimoji="1" lang="zh-CN" altLang="en-US" sz="2400" b="1" dirty="0" smtClean="0">
                <a:solidFill>
                  <a:prstClr val="black"/>
                </a:solidFill>
                <a:latin typeface="Calibri" pitchFamily="34" charset="0"/>
                <a:ea typeface="华文楷体" pitchFamily="2" charset="-122"/>
                <a:cs typeface="Calibri" pitchFamily="34" charset="0"/>
              </a:rPr>
              <a:t>可变优先级线程：其优先级可以在</a:t>
            </a:r>
            <a:r>
              <a:rPr kumimoji="1" lang="zh-CN" altLang="en-US" sz="2400" b="1" dirty="0">
                <a:solidFill>
                  <a:prstClr val="black"/>
                </a:solidFill>
                <a:latin typeface="Calibri" pitchFamily="34" charset="0"/>
                <a:ea typeface="华文楷体" pitchFamily="2" charset="-122"/>
                <a:cs typeface="Calibri" pitchFamily="34" charset="0"/>
              </a:rPr>
              <a:t>一定范围内升高或</a:t>
            </a:r>
            <a:r>
              <a:rPr kumimoji="1" lang="zh-CN" altLang="en-US" sz="2400" b="1" dirty="0" smtClean="0">
                <a:solidFill>
                  <a:prstClr val="black"/>
                </a:solidFill>
                <a:latin typeface="Calibri" pitchFamily="34" charset="0"/>
                <a:ea typeface="华文楷体" pitchFamily="2" charset="-122"/>
                <a:cs typeface="Calibri" pitchFamily="34" charset="0"/>
              </a:rPr>
              <a:t>降低</a:t>
            </a:r>
            <a:endParaRPr kumimoji="1" lang="en-US" altLang="zh-CN" sz="2400" b="1" dirty="0" smtClean="0">
              <a:solidFill>
                <a:prstClr val="black"/>
              </a:solidFill>
              <a:latin typeface="Calibri" pitchFamily="34" charset="0"/>
              <a:ea typeface="华文楷体" pitchFamily="2" charset="-122"/>
              <a:cs typeface="Calibri" pitchFamily="34" charset="0"/>
            </a:endParaRPr>
          </a:p>
          <a:p>
            <a:pPr lvl="0">
              <a:spcBef>
                <a:spcPct val="0"/>
              </a:spcBef>
              <a:buClr>
                <a:srgbClr val="800080"/>
              </a:buClr>
              <a:buSzPct val="60000"/>
            </a:pPr>
            <a:r>
              <a:rPr kumimoji="1" lang="en-US" altLang="zh-CN" sz="2400" b="1" dirty="0">
                <a:solidFill>
                  <a:prstClr val="black"/>
                </a:solidFill>
                <a:latin typeface="Calibri" pitchFamily="34" charset="0"/>
                <a:ea typeface="华文楷体" pitchFamily="2" charset="-122"/>
                <a:cs typeface="Calibri" pitchFamily="34" charset="0"/>
              </a:rPr>
              <a:t> </a:t>
            </a:r>
            <a:r>
              <a:rPr kumimoji="1" lang="en-US" altLang="zh-CN" sz="2400" b="1" dirty="0" smtClean="0">
                <a:solidFill>
                  <a:prstClr val="black"/>
                </a:solidFill>
                <a:latin typeface="Calibri" pitchFamily="34" charset="0"/>
                <a:ea typeface="华文楷体" pitchFamily="2" charset="-122"/>
                <a:cs typeface="Calibri" pitchFamily="34" charset="0"/>
              </a:rPr>
              <a:t>    </a:t>
            </a:r>
            <a:r>
              <a:rPr kumimoji="1" lang="zh-CN" altLang="en-US" sz="2400" b="1" dirty="0" smtClean="0">
                <a:solidFill>
                  <a:srgbClr val="C00000"/>
                </a:solidFill>
                <a:latin typeface="Calibri" pitchFamily="34" charset="0"/>
                <a:ea typeface="华文楷体" pitchFamily="2" charset="-122"/>
                <a:cs typeface="Calibri" pitchFamily="34" charset="0"/>
              </a:rPr>
              <a:t>基本优先级</a:t>
            </a:r>
            <a:r>
              <a:rPr kumimoji="1" lang="zh-CN" altLang="en-US" sz="2400" b="1" dirty="0" smtClean="0">
                <a:solidFill>
                  <a:prstClr val="black"/>
                </a:solidFill>
                <a:latin typeface="Calibri" pitchFamily="34" charset="0"/>
                <a:ea typeface="华文楷体" pitchFamily="2" charset="-122"/>
                <a:cs typeface="Calibri" pitchFamily="34" charset="0"/>
              </a:rPr>
              <a:t>    </a:t>
            </a:r>
            <a:r>
              <a:rPr kumimoji="1" lang="zh-CN" altLang="en-US" sz="2400" b="1" dirty="0" smtClean="0">
                <a:solidFill>
                  <a:srgbClr val="C00000"/>
                </a:solidFill>
                <a:latin typeface="Calibri" pitchFamily="34" charset="0"/>
                <a:ea typeface="华文楷体" pitchFamily="2" charset="-122"/>
                <a:cs typeface="Calibri" pitchFamily="34" charset="0"/>
              </a:rPr>
              <a:t>和</a:t>
            </a:r>
            <a:r>
              <a:rPr kumimoji="1" lang="zh-CN" altLang="en-US" sz="2400" b="1" dirty="0" smtClean="0">
                <a:solidFill>
                  <a:prstClr val="black"/>
                </a:solidFill>
                <a:latin typeface="Calibri" pitchFamily="34" charset="0"/>
                <a:ea typeface="华文楷体" pitchFamily="2" charset="-122"/>
                <a:cs typeface="Calibri" pitchFamily="34" charset="0"/>
              </a:rPr>
              <a:t>  </a:t>
            </a:r>
            <a:r>
              <a:rPr kumimoji="1" lang="zh-CN" altLang="en-US" sz="2400" b="1" dirty="0" smtClean="0">
                <a:solidFill>
                  <a:srgbClr val="C00000"/>
                </a:solidFill>
                <a:latin typeface="Calibri" pitchFamily="34" charset="0"/>
                <a:ea typeface="华文楷体" pitchFamily="2" charset="-122"/>
                <a:cs typeface="Calibri" pitchFamily="34" charset="0"/>
              </a:rPr>
              <a:t>当前优先级</a:t>
            </a:r>
            <a:endParaRPr kumimoji="1" lang="zh-CN" altLang="en-US" sz="2400" b="1" dirty="0">
              <a:solidFill>
                <a:srgbClr val="C00000"/>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152699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1+#ppt_w/2"/>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amond(in)">
                                      <p:cBhvr>
                                        <p:cTn id="1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矩形 3"/>
          <p:cNvSpPr>
            <a:spLocks noChangeArrowheads="1"/>
          </p:cNvSpPr>
          <p:nvPr/>
        </p:nvSpPr>
        <p:spPr bwMode="auto">
          <a:xfrm>
            <a:off x="710556" y="1585317"/>
            <a:ext cx="27146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rgbClr val="660066"/>
                </a:solidFill>
                <a:latin typeface="Calibri" pitchFamily="34" charset="0"/>
                <a:ea typeface="华文楷体" pitchFamily="2" charset="-122"/>
                <a:cs typeface="Calibri" pitchFamily="34" charset="0"/>
              </a:rPr>
              <a:t>所有线程都运行在中断优先级</a:t>
            </a:r>
            <a:r>
              <a:rPr lang="en-US" altLang="zh-CN" sz="2400" b="1" dirty="0">
                <a:solidFill>
                  <a:srgbClr val="660066"/>
                </a:solidFill>
                <a:latin typeface="Calibri" pitchFamily="34" charset="0"/>
                <a:ea typeface="华文楷体" pitchFamily="2" charset="-122"/>
                <a:cs typeface="Calibri" pitchFamily="34" charset="0"/>
              </a:rPr>
              <a:t>0</a:t>
            </a:r>
            <a:r>
              <a:rPr lang="zh-CN" altLang="en-US" sz="2400" b="1" dirty="0">
                <a:solidFill>
                  <a:srgbClr val="660066"/>
                </a:solidFill>
                <a:latin typeface="Calibri" pitchFamily="34" charset="0"/>
                <a:ea typeface="华文楷体" pitchFamily="2" charset="-122"/>
                <a:cs typeface="Calibri" pitchFamily="34" charset="0"/>
              </a:rPr>
              <a:t>和</a:t>
            </a:r>
            <a:r>
              <a:rPr lang="en-US" altLang="zh-CN" sz="2400" b="1" dirty="0">
                <a:solidFill>
                  <a:srgbClr val="660066"/>
                </a:solidFill>
                <a:latin typeface="Calibri" pitchFamily="34" charset="0"/>
                <a:ea typeface="华文楷体" pitchFamily="2" charset="-122"/>
                <a:cs typeface="Calibri" pitchFamily="34" charset="0"/>
              </a:rPr>
              <a:t>1</a:t>
            </a:r>
            <a:endParaRPr lang="zh-CN" altLang="en-US" sz="2400" b="1" dirty="0">
              <a:solidFill>
                <a:srgbClr val="660066"/>
              </a:solidFill>
              <a:latin typeface="Calibri" pitchFamily="34" charset="0"/>
              <a:ea typeface="华文楷体" pitchFamily="2" charset="-122"/>
              <a:cs typeface="Calibri" pitchFamily="34" charset="0"/>
            </a:endParaRPr>
          </a:p>
        </p:txBody>
      </p:sp>
      <p:sp>
        <p:nvSpPr>
          <p:cNvPr id="38917" name="矩形 14"/>
          <p:cNvSpPr>
            <a:spLocks noChangeArrowheads="1"/>
          </p:cNvSpPr>
          <p:nvPr/>
        </p:nvSpPr>
        <p:spPr bwMode="auto">
          <a:xfrm>
            <a:off x="683568" y="3125192"/>
            <a:ext cx="2714625" cy="175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buSzPct val="60000"/>
            </a:pPr>
            <a:r>
              <a:rPr lang="zh-CN" altLang="en-US" sz="2400" b="1">
                <a:solidFill>
                  <a:srgbClr val="660066"/>
                </a:solidFill>
                <a:latin typeface="Calibri" pitchFamily="34" charset="0"/>
                <a:ea typeface="华文楷体" pitchFamily="2" charset="-122"/>
                <a:cs typeface="Calibri" pitchFamily="34" charset="0"/>
              </a:rPr>
              <a:t>用户态线程运行在中断优先级</a:t>
            </a:r>
            <a:r>
              <a:rPr lang="en-US" altLang="zh-CN" sz="2400" b="1">
                <a:solidFill>
                  <a:srgbClr val="660066"/>
                </a:solidFill>
                <a:latin typeface="Calibri" pitchFamily="34" charset="0"/>
                <a:ea typeface="华文楷体" pitchFamily="2" charset="-122"/>
                <a:cs typeface="Calibri" pitchFamily="34" charset="0"/>
              </a:rPr>
              <a:t>0</a:t>
            </a:r>
            <a:r>
              <a:rPr lang="zh-CN" altLang="en-US" sz="2400" b="1">
                <a:solidFill>
                  <a:srgbClr val="660066"/>
                </a:solidFill>
                <a:latin typeface="Calibri" pitchFamily="34" charset="0"/>
                <a:ea typeface="华文楷体" pitchFamily="2" charset="-122"/>
                <a:cs typeface="Calibri" pitchFamily="34" charset="0"/>
              </a:rPr>
              <a:t>，内核态的异步过程调用运行在中断优先级</a:t>
            </a:r>
            <a:r>
              <a:rPr lang="en-US" altLang="zh-CN" sz="2400" b="1">
                <a:solidFill>
                  <a:srgbClr val="660066"/>
                </a:solidFill>
                <a:latin typeface="Calibri" pitchFamily="34" charset="0"/>
                <a:ea typeface="华文楷体" pitchFamily="2" charset="-122"/>
                <a:cs typeface="Calibri" pitchFamily="34" charset="0"/>
              </a:rPr>
              <a:t>1</a:t>
            </a:r>
            <a:endParaRPr lang="zh-CN" altLang="en-US" sz="2400" b="1">
              <a:solidFill>
                <a:srgbClr val="660066"/>
              </a:solidFill>
              <a:latin typeface="Calibri" pitchFamily="34" charset="0"/>
              <a:ea typeface="华文楷体" pitchFamily="2" charset="-122"/>
              <a:cs typeface="Calibri" pitchFamily="34" charset="0"/>
            </a:endParaRPr>
          </a:p>
        </p:txBody>
      </p:sp>
      <p:sp>
        <p:nvSpPr>
          <p:cNvPr id="38918" name="AutoShape 4"/>
          <p:cNvSpPr>
            <a:spLocks noChangeAspect="1" noChangeArrowheads="1"/>
          </p:cNvSpPr>
          <p:nvPr/>
        </p:nvSpPr>
        <p:spPr bwMode="auto">
          <a:xfrm>
            <a:off x="1619945" y="1125538"/>
            <a:ext cx="7278687"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标题 1"/>
          <p:cNvSpPr>
            <a:spLocks noGrp="1"/>
          </p:cNvSpPr>
          <p:nvPr>
            <p:ph type="title"/>
          </p:nvPr>
        </p:nvSpPr>
        <p:spPr/>
        <p:txBody>
          <a:bodyPr>
            <a:normAutofit/>
          </a:bodyPr>
          <a:lstStyle/>
          <a:p>
            <a:r>
              <a:rPr lang="zh-CN" altLang="en-US" sz="4000" dirty="0"/>
              <a:t>中断优先级与线程优先级的</a:t>
            </a:r>
            <a:r>
              <a:rPr lang="zh-CN" altLang="en-US" sz="4000" dirty="0" smtClean="0"/>
              <a:t>关系</a:t>
            </a:r>
            <a:endParaRPr lang="zh-CN" altLang="en-US" sz="4000" dirty="0"/>
          </a:p>
        </p:txBody>
      </p:sp>
      <p:grpSp>
        <p:nvGrpSpPr>
          <p:cNvPr id="3" name="组合 17"/>
          <p:cNvGrpSpPr/>
          <p:nvPr/>
        </p:nvGrpSpPr>
        <p:grpSpPr>
          <a:xfrm>
            <a:off x="1907704" y="1587201"/>
            <a:ext cx="6965373" cy="5010151"/>
            <a:chOff x="1365250" y="1306513"/>
            <a:chExt cx="7522861" cy="5435600"/>
          </a:xfrm>
        </p:grpSpPr>
        <p:sp>
          <p:nvSpPr>
            <p:cNvPr id="19" name="AutoShape 3"/>
            <p:cNvSpPr>
              <a:spLocks noChangeAspect="1" noChangeArrowheads="1" noTextEdit="1"/>
            </p:cNvSpPr>
            <p:nvPr/>
          </p:nvSpPr>
          <p:spPr bwMode="auto">
            <a:xfrm>
              <a:off x="1365250" y="1306513"/>
              <a:ext cx="7278688"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0"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919"/>
            <a:stretch/>
          </p:blipFill>
          <p:spPr bwMode="auto">
            <a:xfrm>
              <a:off x="3494088" y="1358901"/>
              <a:ext cx="5394023"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Line 6"/>
            <p:cNvSpPr>
              <a:spLocks noChangeShapeType="1"/>
            </p:cNvSpPr>
            <p:nvPr/>
          </p:nvSpPr>
          <p:spPr bwMode="auto">
            <a:xfrm>
              <a:off x="3478213" y="5468938"/>
              <a:ext cx="287338" cy="0"/>
            </a:xfrm>
            <a:prstGeom prst="line">
              <a:avLst/>
            </a:prstGeom>
            <a:noFill/>
            <a:ln w="1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7"/>
            <p:cNvSpPr>
              <a:spLocks noChangeShapeType="1"/>
            </p:cNvSpPr>
            <p:nvPr/>
          </p:nvSpPr>
          <p:spPr bwMode="auto">
            <a:xfrm flipH="1">
              <a:off x="3478213" y="6240463"/>
              <a:ext cx="287338" cy="0"/>
            </a:xfrm>
            <a:prstGeom prst="line">
              <a:avLst/>
            </a:prstGeom>
            <a:noFill/>
            <a:ln w="1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8"/>
            <p:cNvSpPr>
              <a:spLocks noChangeShapeType="1"/>
            </p:cNvSpPr>
            <p:nvPr/>
          </p:nvSpPr>
          <p:spPr bwMode="auto">
            <a:xfrm>
              <a:off x="3478213" y="5468938"/>
              <a:ext cx="0" cy="771525"/>
            </a:xfrm>
            <a:prstGeom prst="line">
              <a:avLst/>
            </a:prstGeom>
            <a:noFill/>
            <a:ln w="1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9"/>
            <p:cNvSpPr>
              <a:spLocks noChangeShapeType="1"/>
            </p:cNvSpPr>
            <p:nvPr/>
          </p:nvSpPr>
          <p:spPr bwMode="auto">
            <a:xfrm>
              <a:off x="3189288" y="5842001"/>
              <a:ext cx="288925" cy="0"/>
            </a:xfrm>
            <a:prstGeom prst="line">
              <a:avLst/>
            </a:prstGeom>
            <a:noFill/>
            <a:ln w="1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10"/>
            <p:cNvSpPr>
              <a:spLocks noChangeArrowheads="1"/>
            </p:cNvSpPr>
            <p:nvPr/>
          </p:nvSpPr>
          <p:spPr bwMode="auto">
            <a:xfrm>
              <a:off x="1536700" y="5707063"/>
              <a:ext cx="4873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900" b="1" i="0" u="none" strike="noStrike" cap="none" normalizeH="0" baseline="0" dirty="0" smtClean="0">
                  <a:ln>
                    <a:noFill/>
                  </a:ln>
                  <a:solidFill>
                    <a:srgbClr val="0000CC"/>
                  </a:solidFill>
                  <a:effectLst/>
                  <a:latin typeface="华文楷体" pitchFamily="2" charset="-122"/>
                  <a:ea typeface="华文楷体" pitchFamily="2" charset="-122"/>
                  <a:cs typeface="宋体" pitchFamily="2" charset="-122"/>
                </a:rPr>
                <a:t>线程</a:t>
              </a:r>
              <a:endParaRPr kumimoji="0" lang="zh-CN" sz="1800" b="1" i="0" u="none" strike="noStrike" cap="none" normalizeH="0" baseline="0" dirty="0" smtClean="0">
                <a:ln>
                  <a:noFill/>
                </a:ln>
                <a:solidFill>
                  <a:srgbClr val="0000CC"/>
                </a:solidFill>
                <a:effectLst/>
                <a:latin typeface="华文楷体" pitchFamily="2" charset="-122"/>
                <a:ea typeface="华文楷体" pitchFamily="2" charset="-122"/>
                <a:cs typeface="宋体" pitchFamily="2" charset="-122"/>
              </a:endParaRPr>
            </a:p>
          </p:txBody>
        </p:sp>
        <p:sp>
          <p:nvSpPr>
            <p:cNvPr id="26" name="Rectangle 11"/>
            <p:cNvSpPr>
              <a:spLocks noChangeArrowheads="1"/>
            </p:cNvSpPr>
            <p:nvPr/>
          </p:nvSpPr>
          <p:spPr bwMode="auto">
            <a:xfrm>
              <a:off x="2011363" y="5707063"/>
              <a:ext cx="11766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900" b="1" i="0" u="none" strike="noStrike" cap="none" normalizeH="0" baseline="0" dirty="0" smtClean="0">
                  <a:ln>
                    <a:noFill/>
                  </a:ln>
                  <a:solidFill>
                    <a:srgbClr val="0000CC"/>
                  </a:solidFill>
                  <a:effectLst/>
                  <a:latin typeface="Calibri" pitchFamily="34" charset="0"/>
                  <a:ea typeface="华文楷体" pitchFamily="2" charset="-122"/>
                  <a:cs typeface="Calibri" pitchFamily="34" charset="0"/>
                </a:rPr>
                <a:t>优先级</a:t>
              </a:r>
              <a:r>
                <a:rPr kumimoji="0" lang="zh-CN" altLang="zh-CN" sz="1900" b="1" i="0" u="none" strike="noStrike" cap="none" normalizeH="0" baseline="0" dirty="0" smtClean="0">
                  <a:ln>
                    <a:noFill/>
                  </a:ln>
                  <a:solidFill>
                    <a:srgbClr val="0000CC"/>
                  </a:solidFill>
                  <a:effectLst/>
                  <a:latin typeface="Calibri" pitchFamily="34" charset="0"/>
                  <a:ea typeface="华文楷体" pitchFamily="2" charset="-122"/>
                  <a:cs typeface="Calibri" pitchFamily="34" charset="0"/>
                </a:rPr>
                <a:t>0-31</a:t>
              </a:r>
              <a:endParaRPr kumimoji="0" lang="zh-CN" altLang="zh-CN" sz="1800" b="1" i="0" u="none" strike="noStrike" cap="none" normalizeH="0" baseline="0" dirty="0" smtClean="0">
                <a:ln>
                  <a:noFill/>
                </a:ln>
                <a:solidFill>
                  <a:srgbClr val="0000CC"/>
                </a:solidFill>
                <a:effectLst/>
                <a:latin typeface="Calibri" pitchFamily="34" charset="0"/>
                <a:ea typeface="华文楷体" pitchFamily="2" charset="-122"/>
                <a:cs typeface="Calibri" pitchFamily="34" charset="0"/>
              </a:endParaRPr>
            </a:p>
          </p:txBody>
        </p:sp>
        <p:sp>
          <p:nvSpPr>
            <p:cNvPr id="27" name="Rectangle 12"/>
            <p:cNvSpPr>
              <a:spLocks noChangeArrowheads="1"/>
            </p:cNvSpPr>
            <p:nvPr/>
          </p:nvSpPr>
          <p:spPr bwMode="auto">
            <a:xfrm>
              <a:off x="6580188" y="5892801"/>
              <a:ext cx="2173336" cy="423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662330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15616" y="404664"/>
            <a:ext cx="6271841" cy="790575"/>
          </a:xfrm>
          <a:noFill/>
        </p:spPr>
        <p:txBody>
          <a:bodyPr anchor="t">
            <a:normAutofit/>
          </a:bodyPr>
          <a:lstStyle/>
          <a:p>
            <a:r>
              <a:rPr kumimoji="1" lang="zh-CN" altLang="en-US" sz="4000" dirty="0" smtClean="0">
                <a:latin typeface="宋体" pitchFamily="2" charset="-122"/>
              </a:rPr>
              <a:t>线程的时间配额</a:t>
            </a:r>
            <a:endParaRPr kumimoji="1" lang="zh-CN" altLang="en-US" sz="4000" dirty="0" smtClean="0">
              <a:solidFill>
                <a:srgbClr val="C00000"/>
              </a:solidFill>
              <a:latin typeface="宋体" pitchFamily="2" charset="-122"/>
            </a:endParaRPr>
          </a:p>
        </p:txBody>
      </p:sp>
      <p:sp>
        <p:nvSpPr>
          <p:cNvPr id="39939" name="Rectangle 3"/>
          <p:cNvSpPr>
            <a:spLocks noGrp="1" noChangeArrowheads="1"/>
          </p:cNvSpPr>
          <p:nvPr>
            <p:ph type="body" idx="4294967295"/>
          </p:nvPr>
        </p:nvSpPr>
        <p:spPr>
          <a:xfrm>
            <a:off x="179511" y="1628800"/>
            <a:ext cx="4608513" cy="4680520"/>
          </a:xfrm>
          <a:prstGeom prst="rect">
            <a:avLst/>
          </a:prstGeom>
          <a:solidFill>
            <a:schemeClr val="accent4">
              <a:lumMod val="20000"/>
              <a:lumOff val="80000"/>
            </a:schemeClr>
          </a:solidFill>
        </p:spPr>
        <p:txBody>
          <a:bodyPr>
            <a:normAutofit fontScale="85000" lnSpcReduction="10000"/>
          </a:bodyPr>
          <a:lstStyle/>
          <a:p>
            <a:pPr algn="just">
              <a:lnSpc>
                <a:spcPct val="120000"/>
              </a:lnSpc>
              <a:spcBef>
                <a:spcPct val="0"/>
              </a:spcBef>
              <a:buClr>
                <a:srgbClr val="800080"/>
              </a:buClr>
              <a:buSzPct val="60000"/>
            </a:pPr>
            <a:r>
              <a:rPr kumimoji="1" lang="zh-CN" altLang="en-US" sz="2400" b="1" dirty="0" smtClean="0"/>
              <a:t>时间配额不是一个时间长度值，而一个称为</a:t>
            </a:r>
            <a:r>
              <a:rPr kumimoji="1" lang="zh-CN" altLang="en-US" sz="2400" b="1" dirty="0" smtClean="0">
                <a:solidFill>
                  <a:srgbClr val="800080"/>
                </a:solidFill>
              </a:rPr>
              <a:t>配额单位</a:t>
            </a:r>
            <a:r>
              <a:rPr kumimoji="1" lang="en-US" altLang="zh-CN" sz="2400" b="1" dirty="0" smtClean="0"/>
              <a:t>(quantum </a:t>
            </a:r>
            <a:r>
              <a:rPr lang="en-US" altLang="zh-CN" sz="2400" b="1" dirty="0" smtClean="0"/>
              <a:t>unit</a:t>
            </a:r>
            <a:r>
              <a:rPr kumimoji="1" lang="en-US" altLang="zh-CN" sz="2400" b="1" dirty="0" smtClean="0"/>
              <a:t>)</a:t>
            </a:r>
            <a:r>
              <a:rPr kumimoji="1" lang="zh-CN" altLang="en-US" sz="2400" b="1" dirty="0" smtClean="0"/>
              <a:t>的整数</a:t>
            </a:r>
            <a:endParaRPr kumimoji="1" lang="en-US" altLang="zh-CN" sz="2400" b="1" dirty="0" smtClean="0"/>
          </a:p>
          <a:p>
            <a:pPr algn="just">
              <a:lnSpc>
                <a:spcPct val="120000"/>
              </a:lnSpc>
              <a:spcBef>
                <a:spcPct val="0"/>
              </a:spcBef>
              <a:buClr>
                <a:srgbClr val="800080"/>
              </a:buClr>
              <a:buSzPct val="60000"/>
            </a:pPr>
            <a:endParaRPr kumimoji="1" lang="zh-CN" altLang="en-US" sz="2400" b="1" dirty="0" smtClean="0"/>
          </a:p>
          <a:p>
            <a:pPr algn="just">
              <a:lnSpc>
                <a:spcPct val="120000"/>
              </a:lnSpc>
              <a:spcBef>
                <a:spcPct val="0"/>
              </a:spcBef>
              <a:buClr>
                <a:srgbClr val="800080"/>
              </a:buClr>
              <a:buSzPct val="60000"/>
            </a:pPr>
            <a:r>
              <a:rPr kumimoji="1" lang="zh-CN" altLang="en-US" sz="2400" b="1" dirty="0" smtClean="0"/>
              <a:t> </a:t>
            </a:r>
            <a:r>
              <a:rPr kumimoji="1" lang="en-US" altLang="zh-CN" sz="2400" b="1" dirty="0" smtClean="0"/>
              <a:t>KTHREAD</a:t>
            </a:r>
            <a:r>
              <a:rPr kumimoji="1" lang="zh-CN" altLang="en-US" sz="2400" b="1" dirty="0" smtClean="0"/>
              <a:t>：</a:t>
            </a:r>
            <a:endParaRPr kumimoji="1" lang="en-US" altLang="zh-CN" sz="2400" b="1" dirty="0" smtClean="0"/>
          </a:p>
          <a:p>
            <a:pPr marL="0" indent="0" algn="just">
              <a:lnSpc>
                <a:spcPct val="120000"/>
              </a:lnSpc>
              <a:spcBef>
                <a:spcPct val="0"/>
              </a:spcBef>
              <a:buClr>
                <a:srgbClr val="800080"/>
              </a:buClr>
              <a:buSzPct val="60000"/>
              <a:buNone/>
            </a:pPr>
            <a:r>
              <a:rPr kumimoji="1" lang="en-US" altLang="zh-CN" sz="2400" dirty="0"/>
              <a:t> </a:t>
            </a:r>
            <a:r>
              <a:rPr kumimoji="1" lang="en-US" altLang="zh-CN" sz="2400" dirty="0" smtClean="0"/>
              <a:t>    </a:t>
            </a:r>
            <a:r>
              <a:rPr kumimoji="1" lang="en-US" altLang="zh-CN" sz="2400" b="1" dirty="0" smtClean="0"/>
              <a:t>Quantum </a:t>
            </a:r>
            <a:r>
              <a:rPr kumimoji="1" lang="zh-CN" altLang="en-US" sz="2400" b="1" dirty="0" smtClean="0"/>
              <a:t>和 </a:t>
            </a:r>
            <a:r>
              <a:rPr kumimoji="1" lang="en-US" altLang="zh-CN" sz="2400" b="1" dirty="0" err="1" smtClean="0"/>
              <a:t>QuantumReset</a:t>
            </a:r>
            <a:endParaRPr kumimoji="1" lang="en-US" altLang="zh-CN" sz="2400" b="1" dirty="0" smtClean="0">
              <a:solidFill>
                <a:srgbClr val="800080"/>
              </a:solidFill>
            </a:endParaRPr>
          </a:p>
          <a:p>
            <a:pPr marL="0" indent="0" algn="just">
              <a:lnSpc>
                <a:spcPct val="120000"/>
              </a:lnSpc>
              <a:spcBef>
                <a:spcPct val="0"/>
              </a:spcBef>
              <a:buClr>
                <a:srgbClr val="800080"/>
              </a:buClr>
              <a:buSzPct val="60000"/>
              <a:buNone/>
            </a:pPr>
            <a:r>
              <a:rPr kumimoji="1" lang="en-US" altLang="zh-CN" sz="1700" b="1" dirty="0" smtClean="0">
                <a:solidFill>
                  <a:srgbClr val="800080"/>
                </a:solidFill>
              </a:rPr>
              <a:t>       #define CLOCK_QUANTUM_DECREMENT 3</a:t>
            </a:r>
          </a:p>
          <a:p>
            <a:pPr marL="0" indent="0" algn="just">
              <a:lnSpc>
                <a:spcPct val="120000"/>
              </a:lnSpc>
              <a:spcBef>
                <a:spcPct val="0"/>
              </a:spcBef>
              <a:buClr>
                <a:srgbClr val="800080"/>
              </a:buClr>
              <a:buSzPct val="60000"/>
              <a:buNone/>
            </a:pPr>
            <a:r>
              <a:rPr kumimoji="1" lang="en-US" altLang="zh-CN" sz="1900" dirty="0" smtClean="0">
                <a:solidFill>
                  <a:srgbClr val="800080"/>
                </a:solidFill>
              </a:rPr>
              <a:t>      </a:t>
            </a:r>
            <a:r>
              <a:rPr kumimoji="1" lang="en-US" altLang="zh-CN" sz="1600" b="1" dirty="0" smtClean="0">
                <a:solidFill>
                  <a:srgbClr val="800080"/>
                </a:solidFill>
              </a:rPr>
              <a:t>#</a:t>
            </a:r>
            <a:r>
              <a:rPr kumimoji="1" lang="en-US" altLang="zh-CN" sz="1600" b="1" dirty="0">
                <a:solidFill>
                  <a:srgbClr val="800080"/>
                </a:solidFill>
              </a:rPr>
              <a:t>define </a:t>
            </a:r>
            <a:r>
              <a:rPr kumimoji="1" lang="en-US" altLang="zh-CN" sz="1600" b="1" dirty="0" smtClean="0">
                <a:solidFill>
                  <a:srgbClr val="800080"/>
                </a:solidFill>
              </a:rPr>
              <a:t>WAIT_QUANTUM_DECREMENT 1</a:t>
            </a:r>
            <a:endParaRPr kumimoji="1" lang="en-US" altLang="zh-CN" sz="1600" b="1" dirty="0">
              <a:solidFill>
                <a:srgbClr val="800080"/>
              </a:solidFill>
            </a:endParaRPr>
          </a:p>
          <a:p>
            <a:pPr algn="just">
              <a:lnSpc>
                <a:spcPct val="120000"/>
              </a:lnSpc>
              <a:spcBef>
                <a:spcPct val="0"/>
              </a:spcBef>
              <a:buClr>
                <a:srgbClr val="800080"/>
              </a:buClr>
              <a:buSzPct val="60000"/>
            </a:pPr>
            <a:endParaRPr kumimoji="1" lang="zh-CN" altLang="en-US" sz="2400" b="1" dirty="0" smtClean="0">
              <a:solidFill>
                <a:srgbClr val="800080"/>
              </a:solidFill>
            </a:endParaRPr>
          </a:p>
          <a:p>
            <a:pPr algn="just">
              <a:lnSpc>
                <a:spcPct val="120000"/>
              </a:lnSpc>
              <a:spcBef>
                <a:spcPct val="0"/>
              </a:spcBef>
              <a:buClr>
                <a:srgbClr val="800080"/>
              </a:buClr>
              <a:buSzPct val="60000"/>
            </a:pPr>
            <a:r>
              <a:rPr kumimoji="1" lang="zh-CN" altLang="en-US" sz="2400" b="1" dirty="0" smtClean="0"/>
              <a:t> 一个线程用完了自己的时间配额时，如果没有其它相同优先级线程，</a:t>
            </a:r>
            <a:r>
              <a:rPr kumimoji="1" lang="en-US" altLang="zh-CN" sz="2400" b="1" dirty="0" smtClean="0"/>
              <a:t>Windows</a:t>
            </a:r>
            <a:r>
              <a:rPr kumimoji="1" lang="zh-CN" altLang="en-US" sz="2400" b="1" dirty="0" smtClean="0"/>
              <a:t>将重新给该线程</a:t>
            </a:r>
            <a:r>
              <a:rPr kumimoji="1" lang="zh-CN" altLang="en-US" sz="2400" b="1" dirty="0" smtClean="0">
                <a:solidFill>
                  <a:srgbClr val="800080"/>
                </a:solidFill>
              </a:rPr>
              <a:t>分配一个新的时间配额</a:t>
            </a:r>
            <a:r>
              <a:rPr kumimoji="1" lang="zh-CN" altLang="en-US" sz="2400" b="1" dirty="0" smtClean="0"/>
              <a:t>，并继续运行</a:t>
            </a:r>
          </a:p>
        </p:txBody>
      </p:sp>
      <p:sp>
        <p:nvSpPr>
          <p:cNvPr id="3" name="圆角矩形 2"/>
          <p:cNvSpPr/>
          <p:nvPr/>
        </p:nvSpPr>
        <p:spPr>
          <a:xfrm>
            <a:off x="5004048" y="1556792"/>
            <a:ext cx="3960440" cy="4896544"/>
          </a:xfrm>
          <a:prstGeom prst="roundRect">
            <a:avLst/>
          </a:prstGeom>
          <a:solidFill>
            <a:srgbClr val="FFFF99"/>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buClr>
                <a:srgbClr val="800080"/>
              </a:buClr>
            </a:pPr>
            <a:r>
              <a:rPr kumimoji="1" lang="zh-CN" altLang="en-US" sz="2000" b="1" dirty="0" smtClean="0">
                <a:solidFill>
                  <a:srgbClr val="C00000"/>
                </a:solidFill>
                <a:latin typeface="Calibri" pitchFamily="34" charset="0"/>
                <a:ea typeface="华文楷体" pitchFamily="2" charset="-122"/>
                <a:cs typeface="Calibri" pitchFamily="34" charset="0"/>
              </a:rPr>
              <a:t>时间</a:t>
            </a:r>
            <a:r>
              <a:rPr kumimoji="1" lang="zh-CN" altLang="en-US" sz="2000" b="1" dirty="0">
                <a:solidFill>
                  <a:srgbClr val="C00000"/>
                </a:solidFill>
                <a:latin typeface="Calibri" pitchFamily="34" charset="0"/>
                <a:ea typeface="华文楷体" pitchFamily="2" charset="-122"/>
                <a:cs typeface="Calibri" pitchFamily="34" charset="0"/>
              </a:rPr>
              <a:t>配额的一种</a:t>
            </a:r>
            <a:r>
              <a:rPr kumimoji="1" lang="zh-CN" altLang="en-US" sz="2000" b="1" dirty="0" smtClean="0">
                <a:solidFill>
                  <a:srgbClr val="C00000"/>
                </a:solidFill>
                <a:latin typeface="Calibri" pitchFamily="34" charset="0"/>
                <a:ea typeface="华文楷体" pitchFamily="2" charset="-122"/>
                <a:cs typeface="Calibri" pitchFamily="34" charset="0"/>
              </a:rPr>
              <a:t>作用</a:t>
            </a:r>
            <a:endParaRPr kumimoji="1" lang="en-US" altLang="zh-CN" sz="2000" b="1" dirty="0" smtClean="0">
              <a:solidFill>
                <a:srgbClr val="C00000"/>
              </a:solidFill>
              <a:latin typeface="Calibri" pitchFamily="34" charset="0"/>
              <a:ea typeface="华文楷体" pitchFamily="2" charset="-122"/>
              <a:cs typeface="Calibri" pitchFamily="34" charset="0"/>
            </a:endParaRPr>
          </a:p>
          <a:p>
            <a:pPr>
              <a:spcBef>
                <a:spcPct val="0"/>
              </a:spcBef>
              <a:buClr>
                <a:srgbClr val="800080"/>
              </a:buClr>
            </a:pPr>
            <a:endParaRPr kumimoji="1" lang="en-US" altLang="zh-CN" sz="1200" b="1" dirty="0" smtClean="0">
              <a:solidFill>
                <a:srgbClr val="C00000"/>
              </a:solidFill>
              <a:latin typeface="Calibri" pitchFamily="34" charset="0"/>
              <a:ea typeface="华文楷体" pitchFamily="2" charset="-122"/>
              <a:cs typeface="Calibri" pitchFamily="34" charset="0"/>
            </a:endParaRPr>
          </a:p>
          <a:p>
            <a:pPr>
              <a:spcBef>
                <a:spcPts val="600"/>
              </a:spcBef>
              <a:buClr>
                <a:srgbClr val="800080"/>
              </a:buClr>
              <a:buFont typeface="Wingdings" pitchFamily="2" charset="2"/>
              <a:buChar char="Ø"/>
            </a:pPr>
            <a:r>
              <a:rPr kumimoji="1" lang="zh-CN" altLang="en-US" sz="2000" b="1" dirty="0" smtClean="0">
                <a:solidFill>
                  <a:srgbClr val="0000CC"/>
                </a:solidFill>
                <a:latin typeface="Calibri" pitchFamily="34" charset="0"/>
                <a:ea typeface="华文楷体" pitchFamily="2" charset="-122"/>
                <a:cs typeface="Calibri" pitchFamily="34" charset="0"/>
              </a:rPr>
              <a:t> 假设</a:t>
            </a:r>
            <a:r>
              <a:rPr kumimoji="1" lang="zh-CN" altLang="en-US" sz="2000" b="1" dirty="0">
                <a:solidFill>
                  <a:srgbClr val="0000CC"/>
                </a:solidFill>
                <a:latin typeface="Calibri" pitchFamily="34" charset="0"/>
                <a:ea typeface="华文楷体" pitchFamily="2" charset="-122"/>
                <a:cs typeface="Calibri" pitchFamily="34" charset="0"/>
              </a:rPr>
              <a:t>用户首先启动了一个运行时间很长的电子表格计算程序，然后切换到一</a:t>
            </a:r>
            <a:r>
              <a:rPr kumimoji="1" lang="zh-CN" altLang="en-US" sz="2000" b="1" dirty="0" smtClean="0">
                <a:solidFill>
                  <a:srgbClr val="0000CC"/>
                </a:solidFill>
                <a:latin typeface="Calibri" pitchFamily="34" charset="0"/>
                <a:ea typeface="华文楷体" pitchFamily="2" charset="-122"/>
                <a:cs typeface="Calibri" pitchFamily="34" charset="0"/>
              </a:rPr>
              <a:t>个游戏程序</a:t>
            </a:r>
            <a:r>
              <a:rPr kumimoji="1" lang="en-US" altLang="zh-CN" sz="2000" b="1" dirty="0" smtClean="0">
                <a:solidFill>
                  <a:srgbClr val="0000CC"/>
                </a:solidFill>
                <a:latin typeface="Calibri" pitchFamily="34" charset="0"/>
                <a:ea typeface="华文楷体" pitchFamily="2" charset="-122"/>
                <a:cs typeface="Calibri" pitchFamily="34" charset="0"/>
              </a:rPr>
              <a:t>(</a:t>
            </a:r>
            <a:r>
              <a:rPr kumimoji="1" lang="zh-CN" altLang="en-US" sz="2000" b="1" dirty="0" smtClean="0">
                <a:solidFill>
                  <a:srgbClr val="0000CC"/>
                </a:solidFill>
                <a:latin typeface="Calibri" pitchFamily="34" charset="0"/>
                <a:ea typeface="华文楷体" pitchFamily="2" charset="-122"/>
                <a:cs typeface="Calibri" pitchFamily="34" charset="0"/>
              </a:rPr>
              <a:t>需要</a:t>
            </a:r>
            <a:r>
              <a:rPr kumimoji="1" lang="zh-CN" altLang="en-US" sz="2000" b="1" dirty="0">
                <a:solidFill>
                  <a:srgbClr val="0000CC"/>
                </a:solidFill>
                <a:latin typeface="Calibri" pitchFamily="34" charset="0"/>
                <a:ea typeface="华文楷体" pitchFamily="2" charset="-122"/>
                <a:cs typeface="Calibri" pitchFamily="34" charset="0"/>
              </a:rPr>
              <a:t>复杂</a:t>
            </a:r>
            <a:r>
              <a:rPr kumimoji="1" lang="zh-CN" altLang="en-US" sz="2000" b="1" dirty="0" smtClean="0">
                <a:solidFill>
                  <a:srgbClr val="0000CC"/>
                </a:solidFill>
                <a:latin typeface="Calibri" pitchFamily="34" charset="0"/>
                <a:ea typeface="华文楷体" pitchFamily="2" charset="-122"/>
                <a:cs typeface="Calibri" pitchFamily="34" charset="0"/>
              </a:rPr>
              <a:t>图形计算并显示，</a:t>
            </a:r>
            <a:r>
              <a:rPr kumimoji="1" lang="en-US" altLang="zh-CN" sz="2000" b="1" dirty="0" smtClean="0">
                <a:solidFill>
                  <a:srgbClr val="0000CC"/>
                </a:solidFill>
                <a:latin typeface="Calibri" pitchFamily="34" charset="0"/>
                <a:ea typeface="华文楷体" pitchFamily="2" charset="-122"/>
                <a:cs typeface="Calibri" pitchFamily="34" charset="0"/>
              </a:rPr>
              <a:t>CPU</a:t>
            </a:r>
            <a:r>
              <a:rPr kumimoji="1" lang="zh-CN" altLang="en-US" sz="2000" b="1" dirty="0" smtClean="0">
                <a:solidFill>
                  <a:srgbClr val="0000CC"/>
                </a:solidFill>
                <a:latin typeface="Calibri" pitchFamily="34" charset="0"/>
                <a:ea typeface="华文楷体" pitchFamily="2" charset="-122"/>
                <a:cs typeface="Calibri" pitchFamily="34" charset="0"/>
              </a:rPr>
              <a:t>型</a:t>
            </a:r>
            <a:r>
              <a:rPr kumimoji="1" lang="en-US" altLang="zh-CN" sz="2000" b="1" dirty="0" smtClean="0">
                <a:solidFill>
                  <a:srgbClr val="0000CC"/>
                </a:solidFill>
                <a:latin typeface="Calibri" pitchFamily="34" charset="0"/>
                <a:ea typeface="华文楷体" pitchFamily="2" charset="-122"/>
                <a:cs typeface="Calibri" pitchFamily="34" charset="0"/>
              </a:rPr>
              <a:t>)</a:t>
            </a:r>
            <a:endParaRPr kumimoji="1" lang="en-US" altLang="zh-CN" sz="2000" b="1" dirty="0">
              <a:solidFill>
                <a:srgbClr val="0000CC"/>
              </a:solidFill>
              <a:latin typeface="Calibri" pitchFamily="34" charset="0"/>
              <a:ea typeface="华文楷体" pitchFamily="2" charset="-122"/>
              <a:cs typeface="Calibri" pitchFamily="34" charset="0"/>
            </a:endParaRPr>
          </a:p>
          <a:p>
            <a:pPr>
              <a:spcBef>
                <a:spcPts val="600"/>
              </a:spcBef>
              <a:buClr>
                <a:srgbClr val="800080"/>
              </a:buClr>
              <a:buFont typeface="Wingdings" pitchFamily="2" charset="2"/>
              <a:buChar char="Ø"/>
            </a:pPr>
            <a:r>
              <a:rPr kumimoji="1" lang="zh-CN" altLang="en-US" sz="2000" b="1" dirty="0" smtClean="0">
                <a:solidFill>
                  <a:srgbClr val="0000CC"/>
                </a:solidFill>
                <a:latin typeface="Calibri" pitchFamily="34" charset="0"/>
                <a:ea typeface="华文楷体" pitchFamily="2" charset="-122"/>
                <a:cs typeface="Calibri" pitchFamily="34" charset="0"/>
              </a:rPr>
              <a:t> 如果</a:t>
            </a:r>
            <a:r>
              <a:rPr kumimoji="1" lang="zh-CN" altLang="en-US" sz="2000" b="1" dirty="0">
                <a:solidFill>
                  <a:srgbClr val="0000CC"/>
                </a:solidFill>
                <a:latin typeface="Calibri" pitchFamily="34" charset="0"/>
                <a:ea typeface="华文楷体" pitchFamily="2" charset="-122"/>
                <a:cs typeface="Calibri" pitchFamily="34" charset="0"/>
              </a:rPr>
              <a:t>前台的游戏进程提高它的优先级</a:t>
            </a:r>
            <a:r>
              <a:rPr kumimoji="1" lang="zh-CN" altLang="en-US" sz="2000" b="1" dirty="0" smtClean="0">
                <a:solidFill>
                  <a:srgbClr val="0000CC"/>
                </a:solidFill>
                <a:latin typeface="Calibri" pitchFamily="34" charset="0"/>
                <a:ea typeface="华文楷体" pitchFamily="2" charset="-122"/>
                <a:cs typeface="Calibri" pitchFamily="34" charset="0"/>
              </a:rPr>
              <a:t>，则后台</a:t>
            </a:r>
            <a:r>
              <a:rPr kumimoji="1" lang="zh-CN" altLang="en-US" sz="2000" b="1" dirty="0">
                <a:solidFill>
                  <a:srgbClr val="0000CC"/>
                </a:solidFill>
                <a:latin typeface="Calibri" pitchFamily="34" charset="0"/>
                <a:ea typeface="华文楷体" pitchFamily="2" charset="-122"/>
                <a:cs typeface="Calibri" pitchFamily="34" charset="0"/>
              </a:rPr>
              <a:t>的</a:t>
            </a:r>
            <a:r>
              <a:rPr kumimoji="1" lang="zh-CN" altLang="en-US" sz="2000" b="1" dirty="0" smtClean="0">
                <a:solidFill>
                  <a:srgbClr val="0000CC"/>
                </a:solidFill>
                <a:latin typeface="Calibri" pitchFamily="34" charset="0"/>
                <a:ea typeface="华文楷体" pitchFamily="2" charset="-122"/>
                <a:cs typeface="Calibri" pitchFamily="34" charset="0"/>
              </a:rPr>
              <a:t>电子表格将</a:t>
            </a:r>
            <a:r>
              <a:rPr kumimoji="1" lang="zh-CN" altLang="en-US" sz="2000" b="1" dirty="0">
                <a:solidFill>
                  <a:srgbClr val="0000CC"/>
                </a:solidFill>
                <a:latin typeface="Calibri" pitchFamily="34" charset="0"/>
                <a:ea typeface="华文楷体" pitchFamily="2" charset="-122"/>
                <a:cs typeface="Calibri" pitchFamily="34" charset="0"/>
              </a:rPr>
              <a:t>会几乎得不到</a:t>
            </a:r>
            <a:r>
              <a:rPr kumimoji="1" lang="en-US" altLang="zh-CN" sz="2000" b="1" dirty="0">
                <a:solidFill>
                  <a:srgbClr val="0000CC"/>
                </a:solidFill>
                <a:latin typeface="Calibri" pitchFamily="34" charset="0"/>
                <a:ea typeface="华文楷体" pitchFamily="2" charset="-122"/>
                <a:cs typeface="Calibri" pitchFamily="34" charset="0"/>
              </a:rPr>
              <a:t>CPU</a:t>
            </a:r>
            <a:r>
              <a:rPr kumimoji="1" lang="zh-CN" altLang="en-US" sz="2000" b="1" dirty="0" smtClean="0">
                <a:solidFill>
                  <a:srgbClr val="0000CC"/>
                </a:solidFill>
                <a:latin typeface="Calibri" pitchFamily="34" charset="0"/>
                <a:ea typeface="华文楷体" pitchFamily="2" charset="-122"/>
                <a:cs typeface="Calibri" pitchFamily="34" charset="0"/>
              </a:rPr>
              <a:t>时间了</a:t>
            </a:r>
            <a:endParaRPr kumimoji="1" lang="zh-CN" altLang="en-US" sz="2000" b="1" dirty="0">
              <a:solidFill>
                <a:srgbClr val="0000CC"/>
              </a:solidFill>
              <a:latin typeface="Calibri" pitchFamily="34" charset="0"/>
              <a:ea typeface="华文楷体" pitchFamily="2" charset="-122"/>
              <a:cs typeface="Calibri" pitchFamily="34" charset="0"/>
            </a:endParaRPr>
          </a:p>
          <a:p>
            <a:pPr>
              <a:spcBef>
                <a:spcPts val="600"/>
              </a:spcBef>
              <a:buClr>
                <a:srgbClr val="800080"/>
              </a:buClr>
              <a:buFont typeface="Wingdings" pitchFamily="2" charset="2"/>
              <a:buChar char="Ø"/>
            </a:pPr>
            <a:r>
              <a:rPr kumimoji="1" lang="zh-CN" altLang="en-US" sz="2000" b="1" dirty="0" smtClean="0">
                <a:solidFill>
                  <a:srgbClr val="0000CC"/>
                </a:solidFill>
                <a:latin typeface="Calibri" pitchFamily="34" charset="0"/>
                <a:ea typeface="华文楷体" pitchFamily="2" charset="-122"/>
                <a:cs typeface="Calibri" pitchFamily="34" charset="0"/>
              </a:rPr>
              <a:t> 但</a:t>
            </a:r>
            <a:r>
              <a:rPr kumimoji="1" lang="zh-CN" altLang="en-US" sz="2000" b="1" dirty="0">
                <a:solidFill>
                  <a:srgbClr val="0000CC"/>
                </a:solidFill>
                <a:latin typeface="Calibri" pitchFamily="34" charset="0"/>
                <a:ea typeface="华文楷体" pitchFamily="2" charset="-122"/>
                <a:cs typeface="Calibri" pitchFamily="34" charset="0"/>
              </a:rPr>
              <a:t>增加游戏进程的时间配额，则不会停止执行电子表格</a:t>
            </a:r>
            <a:r>
              <a:rPr kumimoji="1" lang="zh-CN" altLang="en-US" sz="2000" b="1" dirty="0" smtClean="0">
                <a:solidFill>
                  <a:srgbClr val="0000CC"/>
                </a:solidFill>
                <a:latin typeface="Calibri" pitchFamily="34" charset="0"/>
                <a:ea typeface="华文楷体" pitchFamily="2" charset="-122"/>
                <a:cs typeface="Calibri" pitchFamily="34" charset="0"/>
              </a:rPr>
              <a:t>计算，</a:t>
            </a:r>
            <a:r>
              <a:rPr kumimoji="1" lang="zh-CN" altLang="en-US" sz="2000" b="1" dirty="0">
                <a:solidFill>
                  <a:srgbClr val="0000CC"/>
                </a:solidFill>
                <a:latin typeface="Calibri" pitchFamily="34" charset="0"/>
                <a:ea typeface="华文楷体" pitchFamily="2" charset="-122"/>
                <a:cs typeface="Calibri" pitchFamily="34" charset="0"/>
              </a:rPr>
              <a:t>只是给游戏进程的</a:t>
            </a:r>
            <a:r>
              <a:rPr kumimoji="1" lang="en-US" altLang="zh-CN" sz="2000" b="1" dirty="0">
                <a:solidFill>
                  <a:srgbClr val="0000CC"/>
                </a:solidFill>
                <a:latin typeface="Calibri" pitchFamily="34" charset="0"/>
                <a:ea typeface="华文楷体" pitchFamily="2" charset="-122"/>
                <a:cs typeface="Calibri" pitchFamily="34" charset="0"/>
              </a:rPr>
              <a:t>CPU</a:t>
            </a:r>
            <a:r>
              <a:rPr kumimoji="1" lang="zh-CN" altLang="en-US" sz="2000" b="1" dirty="0">
                <a:solidFill>
                  <a:srgbClr val="0000CC"/>
                </a:solidFill>
                <a:latin typeface="Calibri" pitchFamily="34" charset="0"/>
                <a:ea typeface="华文楷体" pitchFamily="2" charset="-122"/>
                <a:cs typeface="Calibri" pitchFamily="34" charset="0"/>
              </a:rPr>
              <a:t>时间多</a:t>
            </a:r>
            <a:r>
              <a:rPr kumimoji="1" lang="zh-CN" altLang="en-US" sz="2000" b="1" dirty="0" smtClean="0">
                <a:solidFill>
                  <a:srgbClr val="0000CC"/>
                </a:solidFill>
                <a:latin typeface="Calibri" pitchFamily="34" charset="0"/>
                <a:ea typeface="华文楷体" pitchFamily="2" charset="-122"/>
                <a:cs typeface="Calibri" pitchFamily="34" charset="0"/>
              </a:rPr>
              <a:t>一些而已</a:t>
            </a:r>
            <a:endParaRPr kumimoji="1" lang="zh-CN" altLang="en-US" sz="2000" b="1" dirty="0">
              <a:solidFill>
                <a:srgbClr val="0000CC"/>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233630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zh-CN" altLang="en-US" sz="4000" dirty="0"/>
              <a:t>处理器</a:t>
            </a:r>
            <a:r>
              <a:rPr lang="zh-CN" altLang="en-US" sz="4000" dirty="0" smtClean="0"/>
              <a:t>调度的时机</a:t>
            </a:r>
            <a:r>
              <a:rPr lang="en-US" altLang="zh-CN" sz="4000" dirty="0" smtClean="0"/>
              <a:t>(1/2)</a:t>
            </a:r>
            <a:endParaRPr lang="zh-CN" altLang="en-US" sz="4000" dirty="0" smtClean="0"/>
          </a:p>
        </p:txBody>
      </p:sp>
      <p:sp>
        <p:nvSpPr>
          <p:cNvPr id="13315" name="Rectangle 3"/>
          <p:cNvSpPr>
            <a:spLocks noGrp="1" noChangeArrowheads="1"/>
          </p:cNvSpPr>
          <p:nvPr>
            <p:ph idx="1"/>
          </p:nvPr>
        </p:nvSpPr>
        <p:spPr>
          <a:xfrm>
            <a:off x="611560" y="1508787"/>
            <a:ext cx="7272808" cy="2496277"/>
          </a:xfrm>
        </p:spPr>
        <p:txBody>
          <a:bodyPr>
            <a:noAutofit/>
          </a:bodyPr>
          <a:lstStyle/>
          <a:p>
            <a:pPr marL="0" indent="0">
              <a:spcBef>
                <a:spcPts val="0"/>
              </a:spcBef>
              <a:buNone/>
            </a:pPr>
            <a:r>
              <a:rPr lang="zh-CN" altLang="en-US" sz="2400" b="1" dirty="0" smtClean="0">
                <a:cs typeface="Times New Roman" pitchFamily="18" charset="0"/>
              </a:rPr>
              <a:t>事件发生   </a:t>
            </a:r>
            <a:r>
              <a:rPr lang="zh-CN" altLang="en-US" sz="2400" b="1" dirty="0" smtClean="0">
                <a:effectLst>
                  <a:outerShdw blurRad="38100" dist="38100" dir="2700000" algn="tl">
                    <a:srgbClr val="000000">
                      <a:alpha val="43137"/>
                    </a:srgbClr>
                  </a:outerShdw>
                </a:effectLst>
                <a:latin typeface="华文楷体"/>
                <a:ea typeface="华文楷体"/>
                <a:cs typeface="Times New Roman" pitchFamily="18" charset="0"/>
              </a:rPr>
              <a:t>→</a:t>
            </a:r>
            <a:r>
              <a:rPr lang="zh-CN" altLang="en-US" sz="2400" b="1" dirty="0" smtClean="0">
                <a:latin typeface="华文楷体"/>
                <a:ea typeface="华文楷体"/>
                <a:cs typeface="Times New Roman" pitchFamily="18" charset="0"/>
              </a:rPr>
              <a:t>  </a:t>
            </a:r>
            <a:r>
              <a:rPr lang="zh-CN" altLang="en-US" sz="2400" b="1" dirty="0" smtClean="0">
                <a:cs typeface="Times New Roman" pitchFamily="18" charset="0"/>
              </a:rPr>
              <a:t>当前</a:t>
            </a:r>
            <a:r>
              <a:rPr lang="zh-CN" altLang="en-US" sz="2400" b="1" dirty="0">
                <a:cs typeface="Times New Roman" pitchFamily="18" charset="0"/>
              </a:rPr>
              <a:t>运行的进程暂停</a:t>
            </a:r>
            <a:r>
              <a:rPr lang="zh-CN" altLang="en-US" sz="2400" b="1" dirty="0" smtClean="0">
                <a:cs typeface="Times New Roman" pitchFamily="18" charset="0"/>
              </a:rPr>
              <a:t>运行   </a:t>
            </a:r>
            <a:r>
              <a:rPr lang="zh-CN" altLang="en-US" sz="2400" b="1" dirty="0" smtClean="0">
                <a:effectLst>
                  <a:outerShdw blurRad="38100" dist="38100" dir="2700000" algn="tl">
                    <a:srgbClr val="000000">
                      <a:alpha val="43137"/>
                    </a:srgbClr>
                  </a:outerShdw>
                </a:effectLst>
                <a:latin typeface="华文楷体"/>
                <a:ea typeface="华文楷体"/>
                <a:cs typeface="Times New Roman" pitchFamily="18" charset="0"/>
              </a:rPr>
              <a:t>→</a:t>
            </a:r>
            <a:r>
              <a:rPr lang="zh-CN" altLang="en-US" sz="2400" b="1" dirty="0" smtClean="0">
                <a:latin typeface="华文楷体"/>
                <a:ea typeface="华文楷体"/>
                <a:cs typeface="Times New Roman" pitchFamily="18" charset="0"/>
              </a:rPr>
              <a:t>  </a:t>
            </a:r>
            <a:r>
              <a:rPr lang="zh-CN" altLang="en-US" sz="2400" b="1" dirty="0" smtClean="0">
                <a:cs typeface="Times New Roman" pitchFamily="18" charset="0"/>
              </a:rPr>
              <a:t>硬件</a:t>
            </a:r>
            <a:r>
              <a:rPr lang="zh-CN" altLang="en-US" sz="2400" b="1" dirty="0">
                <a:cs typeface="Times New Roman" pitchFamily="18" charset="0"/>
              </a:rPr>
              <a:t>机制响应</a:t>
            </a:r>
            <a:r>
              <a:rPr lang="zh-CN" altLang="en-US" sz="2400" b="1" dirty="0" smtClean="0">
                <a:cs typeface="Times New Roman" pitchFamily="18" charset="0"/>
              </a:rPr>
              <a:t>后  </a:t>
            </a:r>
            <a:r>
              <a:rPr lang="zh-CN" altLang="en-US" sz="2400" b="1" dirty="0" smtClean="0">
                <a:effectLst>
                  <a:outerShdw blurRad="38100" dist="38100" dir="2700000" algn="tl">
                    <a:srgbClr val="000000">
                      <a:alpha val="43137"/>
                    </a:srgbClr>
                  </a:outerShdw>
                </a:effectLst>
                <a:latin typeface="华文楷体"/>
                <a:ea typeface="华文楷体"/>
                <a:cs typeface="Times New Roman" pitchFamily="18" charset="0"/>
              </a:rPr>
              <a:t>→</a:t>
            </a:r>
            <a:r>
              <a:rPr lang="zh-CN" altLang="en-US" sz="2400" b="1" dirty="0" smtClean="0">
                <a:latin typeface="华文楷体"/>
                <a:ea typeface="华文楷体"/>
                <a:cs typeface="Times New Roman" pitchFamily="18" charset="0"/>
              </a:rPr>
              <a:t>  </a:t>
            </a:r>
            <a:r>
              <a:rPr lang="zh-CN" altLang="en-US" sz="2400" b="1" dirty="0" smtClean="0">
                <a:latin typeface="新宋体" panose="02010609030101010101" pitchFamily="49" charset="-122"/>
                <a:cs typeface="Times New Roman" pitchFamily="18" charset="0"/>
              </a:rPr>
              <a:t>进入</a:t>
            </a:r>
            <a:r>
              <a:rPr lang="zh-CN" altLang="en-US" sz="2400" b="1" dirty="0" smtClean="0">
                <a:cs typeface="Times New Roman" pitchFamily="18" charset="0"/>
              </a:rPr>
              <a:t>操作系统，处理相应的事件   </a:t>
            </a:r>
            <a:r>
              <a:rPr lang="zh-CN" altLang="en-US" sz="2400" b="1" dirty="0" smtClean="0">
                <a:effectLst>
                  <a:outerShdw blurRad="38100" dist="38100" dir="2700000" algn="tl">
                    <a:srgbClr val="000000">
                      <a:alpha val="43137"/>
                    </a:srgbClr>
                  </a:outerShdw>
                </a:effectLst>
                <a:latin typeface="华文楷体"/>
                <a:ea typeface="华文楷体"/>
                <a:cs typeface="Times New Roman" pitchFamily="18" charset="0"/>
              </a:rPr>
              <a:t>→</a:t>
            </a:r>
            <a:r>
              <a:rPr lang="zh-CN" altLang="en-US" sz="2400" b="1" dirty="0" smtClean="0">
                <a:latin typeface="华文楷体"/>
                <a:ea typeface="华文楷体"/>
                <a:cs typeface="Times New Roman" pitchFamily="18" charset="0"/>
              </a:rPr>
              <a:t>  </a:t>
            </a:r>
            <a:r>
              <a:rPr lang="zh-CN" altLang="en-US" sz="2400" b="1" dirty="0">
                <a:cs typeface="Times New Roman" pitchFamily="18" charset="0"/>
              </a:rPr>
              <a:t>结束</a:t>
            </a:r>
            <a:r>
              <a:rPr lang="zh-CN" altLang="en-US" sz="2400" b="1" dirty="0" smtClean="0">
                <a:cs typeface="Times New Roman" pitchFamily="18" charset="0"/>
              </a:rPr>
              <a:t>处理后：</a:t>
            </a:r>
            <a:endParaRPr lang="en-US" altLang="zh-CN" sz="2400" b="1" dirty="0" smtClean="0">
              <a:cs typeface="Times New Roman" pitchFamily="18" charset="0"/>
            </a:endParaRPr>
          </a:p>
          <a:p>
            <a:pPr marL="0" indent="0">
              <a:spcBef>
                <a:spcPts val="0"/>
              </a:spcBef>
              <a:buNone/>
            </a:pPr>
            <a:r>
              <a:rPr lang="zh-CN" altLang="en-US" sz="2400" b="1" dirty="0" smtClean="0">
                <a:solidFill>
                  <a:srgbClr val="C00000"/>
                </a:solidFill>
                <a:latin typeface="华文楷体" panose="02010600040101010101" pitchFamily="2" charset="-122"/>
                <a:ea typeface="华文楷体" panose="02010600040101010101" pitchFamily="2" charset="-122"/>
                <a:cs typeface="Times New Roman" pitchFamily="18" charset="0"/>
              </a:rPr>
              <a:t>        某些</a:t>
            </a:r>
            <a:r>
              <a:rPr lang="zh-CN" altLang="en-US" sz="2400" b="1" dirty="0">
                <a:solidFill>
                  <a:srgbClr val="C00000"/>
                </a:solidFill>
                <a:latin typeface="华文楷体" panose="02010600040101010101" pitchFamily="2" charset="-122"/>
                <a:ea typeface="华文楷体" panose="02010600040101010101" pitchFamily="2" charset="-122"/>
                <a:cs typeface="Times New Roman" pitchFamily="18" charset="0"/>
              </a:rPr>
              <a:t>进程的状态会发生变化，也可能又创建了一些新的</a:t>
            </a:r>
            <a:r>
              <a:rPr lang="zh-CN" altLang="en-US" sz="2400" b="1" dirty="0" smtClean="0">
                <a:solidFill>
                  <a:srgbClr val="C00000"/>
                </a:solidFill>
                <a:latin typeface="华文楷体" panose="02010600040101010101" pitchFamily="2" charset="-122"/>
                <a:ea typeface="华文楷体" panose="02010600040101010101" pitchFamily="2" charset="-122"/>
                <a:cs typeface="Times New Roman" pitchFamily="18" charset="0"/>
              </a:rPr>
              <a:t>进程 </a:t>
            </a:r>
            <a:endParaRPr lang="en-US" altLang="zh-CN" sz="2400" b="1" dirty="0" smtClean="0">
              <a:solidFill>
                <a:srgbClr val="C00000"/>
              </a:solidFill>
              <a:latin typeface="华文楷体" panose="02010600040101010101" pitchFamily="2" charset="-122"/>
              <a:ea typeface="华文楷体" panose="02010600040101010101" pitchFamily="2" charset="-122"/>
              <a:cs typeface="Times New Roman" pitchFamily="18" charset="0"/>
            </a:endParaRPr>
          </a:p>
          <a:p>
            <a:pPr marL="0" indent="0">
              <a:spcBef>
                <a:spcPts val="0"/>
              </a:spcBef>
              <a:buNone/>
            </a:pPr>
            <a:r>
              <a:rPr lang="zh-CN" altLang="en-US" sz="2400" b="1" dirty="0" smtClean="0">
                <a:effectLst>
                  <a:outerShdw blurRad="38100" dist="38100" dir="2700000" algn="tl">
                    <a:srgbClr val="000000">
                      <a:alpha val="43137"/>
                    </a:srgbClr>
                  </a:outerShdw>
                </a:effectLst>
                <a:latin typeface="华文楷体"/>
                <a:ea typeface="华文楷体"/>
                <a:cs typeface="Times New Roman" pitchFamily="18" charset="0"/>
              </a:rPr>
              <a:t>→</a:t>
            </a:r>
            <a:r>
              <a:rPr lang="zh-CN" altLang="en-US" sz="2400" b="1" dirty="0" smtClean="0">
                <a:latin typeface="华文楷体"/>
                <a:ea typeface="华文楷体"/>
                <a:cs typeface="Times New Roman" pitchFamily="18" charset="0"/>
              </a:rPr>
              <a:t>  </a:t>
            </a:r>
            <a:r>
              <a:rPr lang="zh-CN" altLang="en-US" sz="2400" b="1" dirty="0" smtClean="0">
                <a:latin typeface="新宋体" panose="02010609030101010101" pitchFamily="49" charset="-122"/>
                <a:cs typeface="Times New Roman" pitchFamily="18" charset="0"/>
              </a:rPr>
              <a:t>就绪</a:t>
            </a:r>
            <a:r>
              <a:rPr lang="zh-CN" altLang="en-US" sz="2400" b="1" dirty="0" smtClean="0">
                <a:cs typeface="Times New Roman" pitchFamily="18" charset="0"/>
              </a:rPr>
              <a:t>队列有调整   </a:t>
            </a:r>
            <a:r>
              <a:rPr lang="zh-CN" altLang="en-US" sz="2400" b="1" dirty="0" smtClean="0">
                <a:latin typeface="华文楷体"/>
                <a:ea typeface="华文楷体"/>
                <a:cs typeface="Times New Roman" pitchFamily="18" charset="0"/>
              </a:rPr>
              <a:t>→  </a:t>
            </a:r>
            <a:r>
              <a:rPr lang="zh-CN" altLang="en-US" sz="2400" b="1" dirty="0">
                <a:cs typeface="Times New Roman" pitchFamily="18" charset="0"/>
              </a:rPr>
              <a:t>需要</a:t>
            </a:r>
            <a:r>
              <a:rPr lang="zh-CN" altLang="en-US" sz="2400" b="1" dirty="0" smtClean="0">
                <a:cs typeface="Times New Roman" pitchFamily="18" charset="0"/>
              </a:rPr>
              <a:t>进程调度</a:t>
            </a:r>
            <a:r>
              <a:rPr lang="zh-CN" altLang="en-US" sz="2400" b="1" dirty="0">
                <a:cs typeface="Times New Roman" pitchFamily="18" charset="0"/>
              </a:rPr>
              <a:t>根据</a:t>
            </a:r>
            <a:r>
              <a:rPr lang="zh-CN" altLang="en-US" sz="2400" b="1" dirty="0" smtClean="0">
                <a:cs typeface="Times New Roman" pitchFamily="18" charset="0"/>
              </a:rPr>
              <a:t>预设的</a:t>
            </a:r>
            <a:r>
              <a:rPr lang="zh-CN" altLang="en-US" sz="2400" b="1" dirty="0">
                <a:cs typeface="Times New Roman" pitchFamily="18" charset="0"/>
              </a:rPr>
              <a:t>调度算法从就绪队列选一个</a:t>
            </a:r>
            <a:r>
              <a:rPr lang="zh-CN" altLang="en-US" sz="2400" b="1" dirty="0" smtClean="0">
                <a:cs typeface="Times New Roman" pitchFamily="18" charset="0"/>
              </a:rPr>
              <a:t>进程</a:t>
            </a:r>
            <a:endParaRPr lang="en-US" altLang="zh-CN" sz="2400" b="1" dirty="0" smtClean="0"/>
          </a:p>
        </p:txBody>
      </p:sp>
      <p:sp>
        <p:nvSpPr>
          <p:cNvPr id="3" name="横卷形 2"/>
          <p:cNvSpPr/>
          <p:nvPr/>
        </p:nvSpPr>
        <p:spPr>
          <a:xfrm>
            <a:off x="1331640" y="3912435"/>
            <a:ext cx="7344816" cy="3044957"/>
          </a:xfrm>
          <a:prstGeom prst="horizontalScroll">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B13F9A"/>
              </a:buClr>
              <a:buSzPct val="73000"/>
            </a:pPr>
            <a:r>
              <a:rPr lang="zh-CN" altLang="en-US" sz="2000" b="1" dirty="0">
                <a:solidFill>
                  <a:prstClr val="black"/>
                </a:solidFill>
                <a:latin typeface="Calibri" panose="020F0502020204030204" pitchFamily="34" charset="0"/>
                <a:ea typeface="华文楷体" panose="02010600040101010101" pitchFamily="2" charset="-122"/>
              </a:rPr>
              <a:t>典型的事件举例：</a:t>
            </a:r>
            <a:endParaRPr lang="en-US" altLang="zh-CN" sz="2000" b="1" dirty="0">
              <a:solidFill>
                <a:prstClr val="black"/>
              </a:solidFill>
              <a:latin typeface="Calibri" panose="020F0502020204030204" pitchFamily="34" charset="0"/>
              <a:ea typeface="华文楷体" panose="02010600040101010101" pitchFamily="2" charset="-122"/>
            </a:endParaRPr>
          </a:p>
          <a:p>
            <a:pPr marL="342900" lvl="0" indent="-342900">
              <a:spcBef>
                <a:spcPts val="600"/>
              </a:spcBef>
              <a:buClr>
                <a:srgbClr val="B13F9A"/>
              </a:buClr>
              <a:buSzPct val="73000"/>
              <a:buFont typeface="Arial" panose="020B0604020202020204" pitchFamily="34" charset="0"/>
              <a:buChar char="•"/>
            </a:pPr>
            <a:r>
              <a:rPr lang="zh-CN" altLang="en-US" sz="2000" b="1" dirty="0" smtClean="0">
                <a:solidFill>
                  <a:prstClr val="black"/>
                </a:solidFill>
                <a:latin typeface="Calibri" panose="020F0502020204030204" pitchFamily="34" charset="0"/>
                <a:ea typeface="华文楷体" panose="02010600040101010101" pitchFamily="2" charset="-122"/>
              </a:rPr>
              <a:t>创建、</a:t>
            </a:r>
            <a:r>
              <a:rPr lang="zh-CN" altLang="en-US" sz="2000" b="1" dirty="0">
                <a:solidFill>
                  <a:prstClr val="black"/>
                </a:solidFill>
                <a:latin typeface="Calibri" panose="020F0502020204030204" pitchFamily="34" charset="0"/>
                <a:ea typeface="华文楷体" panose="02010600040101010101" pitchFamily="2" charset="-122"/>
              </a:rPr>
              <a:t>唤醒、退出</a:t>
            </a:r>
            <a:r>
              <a:rPr lang="zh-CN" altLang="en-US" sz="2000" b="1" dirty="0" smtClean="0">
                <a:solidFill>
                  <a:prstClr val="black"/>
                </a:solidFill>
                <a:latin typeface="Calibri" panose="020F0502020204030204" pitchFamily="34" charset="0"/>
                <a:ea typeface="华文楷体" panose="02010600040101010101" pitchFamily="2" charset="-122"/>
              </a:rPr>
              <a:t>等进程控制</a:t>
            </a:r>
            <a:r>
              <a:rPr lang="zh-CN" altLang="en-US" sz="2000" b="1" dirty="0">
                <a:solidFill>
                  <a:prstClr val="black"/>
                </a:solidFill>
                <a:latin typeface="Calibri" panose="020F0502020204030204" pitchFamily="34" charset="0"/>
                <a:ea typeface="华文楷体" panose="02010600040101010101" pitchFamily="2" charset="-122"/>
              </a:rPr>
              <a:t>操作</a:t>
            </a:r>
            <a:endParaRPr lang="en-US" altLang="zh-CN" sz="2000" b="1" dirty="0">
              <a:solidFill>
                <a:prstClr val="black"/>
              </a:solidFill>
              <a:latin typeface="Calibri" panose="020F0502020204030204" pitchFamily="34" charset="0"/>
              <a:ea typeface="华文楷体" panose="02010600040101010101" pitchFamily="2" charset="-122"/>
            </a:endParaRPr>
          </a:p>
          <a:p>
            <a:pPr marL="342900" lvl="0" indent="-342900">
              <a:spcBef>
                <a:spcPts val="600"/>
              </a:spcBef>
              <a:buClr>
                <a:srgbClr val="B13F9A"/>
              </a:buClr>
              <a:buSzPct val="73000"/>
              <a:buFont typeface="Arial" panose="020B0604020202020204" pitchFamily="34" charset="0"/>
              <a:buChar char="•"/>
            </a:pPr>
            <a:r>
              <a:rPr lang="zh-CN" altLang="en-US" sz="2000" b="1" dirty="0">
                <a:solidFill>
                  <a:prstClr val="black"/>
                </a:solidFill>
                <a:latin typeface="Calibri" panose="020F0502020204030204" pitchFamily="34" charset="0"/>
                <a:ea typeface="华文楷体" panose="02010600040101010101" pitchFamily="2" charset="-122"/>
              </a:rPr>
              <a:t>进程等待</a:t>
            </a:r>
            <a:r>
              <a:rPr lang="en-US" altLang="zh-CN" sz="2000" b="1" dirty="0">
                <a:solidFill>
                  <a:prstClr val="black"/>
                </a:solidFill>
                <a:latin typeface="Calibri" panose="020F0502020204030204" pitchFamily="34" charset="0"/>
                <a:ea typeface="华文楷体" panose="02010600040101010101" pitchFamily="2" charset="-122"/>
              </a:rPr>
              <a:t>I/O</a:t>
            </a:r>
            <a:r>
              <a:rPr lang="zh-CN" altLang="en-US" sz="2000" b="1" dirty="0">
                <a:solidFill>
                  <a:prstClr val="black"/>
                </a:solidFill>
                <a:latin typeface="Calibri" panose="020F0502020204030204" pitchFamily="34" charset="0"/>
                <a:ea typeface="华文楷体" panose="02010600040101010101" pitchFamily="2" charset="-122"/>
              </a:rPr>
              <a:t>、</a:t>
            </a:r>
            <a:r>
              <a:rPr lang="en-US" altLang="zh-CN" sz="2000" b="1" dirty="0">
                <a:solidFill>
                  <a:prstClr val="black"/>
                </a:solidFill>
                <a:latin typeface="Calibri" panose="020F0502020204030204" pitchFamily="34" charset="0"/>
                <a:ea typeface="华文楷体" panose="02010600040101010101" pitchFamily="2" charset="-122"/>
              </a:rPr>
              <a:t>I/O</a:t>
            </a:r>
            <a:r>
              <a:rPr lang="zh-CN" altLang="en-US" sz="2000" b="1" dirty="0">
                <a:solidFill>
                  <a:prstClr val="black"/>
                </a:solidFill>
                <a:latin typeface="Calibri" panose="020F0502020204030204" pitchFamily="34" charset="0"/>
                <a:ea typeface="华文楷体" panose="02010600040101010101" pitchFamily="2" charset="-122"/>
              </a:rPr>
              <a:t>中断</a:t>
            </a:r>
            <a:endParaRPr lang="en-US" altLang="zh-CN" sz="2000" b="1" dirty="0">
              <a:solidFill>
                <a:prstClr val="black"/>
              </a:solidFill>
              <a:latin typeface="Calibri" panose="020F0502020204030204" pitchFamily="34" charset="0"/>
              <a:ea typeface="华文楷体" panose="02010600040101010101" pitchFamily="2" charset="-122"/>
            </a:endParaRPr>
          </a:p>
          <a:p>
            <a:pPr marL="342900" lvl="0" indent="-342900">
              <a:spcBef>
                <a:spcPts val="600"/>
              </a:spcBef>
              <a:buClr>
                <a:srgbClr val="B13F9A"/>
              </a:buClr>
              <a:buSzPct val="73000"/>
              <a:buFont typeface="Arial" panose="020B0604020202020204" pitchFamily="34" charset="0"/>
              <a:buChar char="•"/>
            </a:pPr>
            <a:r>
              <a:rPr lang="zh-CN" altLang="en-US" sz="2000" b="1" dirty="0">
                <a:solidFill>
                  <a:prstClr val="black"/>
                </a:solidFill>
                <a:latin typeface="Calibri" panose="020F0502020204030204" pitchFamily="34" charset="0"/>
                <a:ea typeface="华文楷体" panose="02010600040101010101" pitchFamily="2" charset="-122"/>
              </a:rPr>
              <a:t>时钟中断，如：时间片用完、计时器到时</a:t>
            </a:r>
            <a:endParaRPr lang="en-US" altLang="zh-CN" sz="2000" b="1" dirty="0">
              <a:solidFill>
                <a:prstClr val="black"/>
              </a:solidFill>
              <a:latin typeface="Calibri" panose="020F0502020204030204" pitchFamily="34" charset="0"/>
              <a:ea typeface="华文楷体" panose="02010600040101010101" pitchFamily="2" charset="-122"/>
            </a:endParaRPr>
          </a:p>
          <a:p>
            <a:pPr marL="342900" lvl="0" indent="-342900">
              <a:spcBef>
                <a:spcPts val="600"/>
              </a:spcBef>
              <a:buClr>
                <a:srgbClr val="B13F9A"/>
              </a:buClr>
              <a:buSzPct val="73000"/>
              <a:buFont typeface="Arial" panose="020B0604020202020204" pitchFamily="34" charset="0"/>
              <a:buChar char="•"/>
            </a:pPr>
            <a:r>
              <a:rPr lang="zh-CN" altLang="en-US" sz="2000" b="1" dirty="0">
                <a:solidFill>
                  <a:prstClr val="black"/>
                </a:solidFill>
                <a:latin typeface="Calibri" panose="020F0502020204030204" pitchFamily="34" charset="0"/>
                <a:ea typeface="华文楷体" panose="02010600040101010101" pitchFamily="2" charset="-122"/>
              </a:rPr>
              <a:t>进程执行过程中出现</a:t>
            </a:r>
            <a:r>
              <a:rPr lang="en-US" altLang="zh-CN" sz="2000" b="1" dirty="0">
                <a:solidFill>
                  <a:prstClr val="black"/>
                </a:solidFill>
                <a:latin typeface="Calibri" panose="020F0502020204030204" pitchFamily="34" charset="0"/>
                <a:ea typeface="华文楷体" panose="02010600040101010101" pitchFamily="2" charset="-122"/>
              </a:rPr>
              <a:t>abort</a:t>
            </a:r>
            <a:r>
              <a:rPr lang="zh-CN" altLang="en-US" sz="2000" b="1" dirty="0">
                <a:solidFill>
                  <a:prstClr val="black"/>
                </a:solidFill>
                <a:latin typeface="Calibri" panose="020F0502020204030204" pitchFamily="34" charset="0"/>
                <a:ea typeface="华文楷体" panose="02010600040101010101" pitchFamily="2" charset="-122"/>
              </a:rPr>
              <a:t>异常</a:t>
            </a:r>
          </a:p>
        </p:txBody>
      </p:sp>
    </p:spTree>
    <p:extLst>
      <p:ext uri="{BB962C8B-B14F-4D97-AF65-F5344CB8AC3E}">
        <p14:creationId xmlns:p14="http://schemas.microsoft.com/office/powerpoint/2010/main" val="413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1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nodeType="clickEffect">
                                  <p:stCondLst>
                                    <p:cond delay="0"/>
                                  </p:stCondLst>
                                  <p:iterate type="lt">
                                    <p:tmPct val="10000"/>
                                  </p:iterate>
                                  <p:childTnLst>
                                    <p:set>
                                      <p:cBhvr>
                                        <p:cTn id="11" dur="1" fill="hold">
                                          <p:stCondLst>
                                            <p:cond delay="0"/>
                                          </p:stCondLst>
                                        </p:cTn>
                                        <p:tgtEl>
                                          <p:spTgt spid="13315">
                                            <p:txEl>
                                              <p:pRg st="0" end="0"/>
                                            </p:txEl>
                                          </p:spTgt>
                                        </p:tgtEl>
                                        <p:attrNameLst>
                                          <p:attrName>style.visibility</p:attrName>
                                        </p:attrNameLst>
                                      </p:cBhvr>
                                      <p:to>
                                        <p:strVal val="visible"/>
                                      </p:to>
                                    </p:set>
                                    <p:anim calcmode="lin" valueType="num">
                                      <p:cBhvr>
                                        <p:cTn id="12" dur="2000" fill="hold"/>
                                        <p:tgtEl>
                                          <p:spTgt spid="133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2000" fill="hold"/>
                                        <p:tgtEl>
                                          <p:spTgt spid="13315">
                                            <p:txEl>
                                              <p:pRg st="0" end="0"/>
                                            </p:txEl>
                                          </p:spTgt>
                                        </p:tgtEl>
                                        <p:attrNameLst>
                                          <p:attrName>ppt_y</p:attrName>
                                        </p:attrNameLst>
                                      </p:cBhvr>
                                      <p:tavLst>
                                        <p:tav tm="0">
                                          <p:val>
                                            <p:strVal val="#ppt_y"/>
                                          </p:val>
                                        </p:tav>
                                        <p:tav tm="100000">
                                          <p:val>
                                            <p:strVal val="#ppt_y"/>
                                          </p:val>
                                        </p:tav>
                                      </p:tavLst>
                                    </p:anim>
                                    <p:anim calcmode="lin" valueType="num">
                                      <p:cBhvr>
                                        <p:cTn id="14" dur="2000" fill="hold"/>
                                        <p:tgtEl>
                                          <p:spTgt spid="133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2000" fill="hold"/>
                                        <p:tgtEl>
                                          <p:spTgt spid="133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2000" tmFilter="0,0; .5, 1; 1, 1"/>
                                        <p:tgtEl>
                                          <p:spTgt spid="1331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315">
                                            <p:txEl>
                                              <p:pRg st="1" end="1"/>
                                            </p:txEl>
                                          </p:spTgt>
                                        </p:tgtEl>
                                        <p:attrNameLst>
                                          <p:attrName>style.visibility</p:attrName>
                                        </p:attrNameLst>
                                      </p:cBhvr>
                                      <p:to>
                                        <p:strVal val="visible"/>
                                      </p:to>
                                    </p:set>
                                    <p:animEffect transition="in" filter="wipe(left)">
                                      <p:cBhvr>
                                        <p:cTn id="21" dur="1000"/>
                                        <p:tgtEl>
                                          <p:spTgt spid="1331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nodeType="clickEffect">
                                  <p:stCondLst>
                                    <p:cond delay="0"/>
                                  </p:stCondLst>
                                  <p:iterate type="lt">
                                    <p:tmPct val="10000"/>
                                  </p:iterate>
                                  <p:childTnLst>
                                    <p:set>
                                      <p:cBhvr>
                                        <p:cTn id="25" dur="1" fill="hold">
                                          <p:stCondLst>
                                            <p:cond delay="0"/>
                                          </p:stCondLst>
                                        </p:cTn>
                                        <p:tgtEl>
                                          <p:spTgt spid="13315">
                                            <p:txEl>
                                              <p:pRg st="2" end="2"/>
                                            </p:txEl>
                                          </p:spTgt>
                                        </p:tgtEl>
                                        <p:attrNameLst>
                                          <p:attrName>style.visibility</p:attrName>
                                        </p:attrNameLst>
                                      </p:cBhvr>
                                      <p:to>
                                        <p:strVal val="visible"/>
                                      </p:to>
                                    </p:set>
                                    <p:anim calcmode="lin" valueType="num">
                                      <p:cBhvr>
                                        <p:cTn id="26" dur="2000" fill="hold"/>
                                        <p:tgtEl>
                                          <p:spTgt spid="1331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7" dur="2000" fill="hold"/>
                                        <p:tgtEl>
                                          <p:spTgt spid="13315">
                                            <p:txEl>
                                              <p:pRg st="2" end="2"/>
                                            </p:txEl>
                                          </p:spTgt>
                                        </p:tgtEl>
                                        <p:attrNameLst>
                                          <p:attrName>ppt_y</p:attrName>
                                        </p:attrNameLst>
                                      </p:cBhvr>
                                      <p:tavLst>
                                        <p:tav tm="0">
                                          <p:val>
                                            <p:strVal val="#ppt_y"/>
                                          </p:val>
                                        </p:tav>
                                        <p:tav tm="100000">
                                          <p:val>
                                            <p:strVal val="#ppt_y"/>
                                          </p:val>
                                        </p:tav>
                                      </p:tavLst>
                                    </p:anim>
                                    <p:anim calcmode="lin" valueType="num">
                                      <p:cBhvr>
                                        <p:cTn id="28" dur="2000" fill="hold"/>
                                        <p:tgtEl>
                                          <p:spTgt spid="1331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9" dur="2000" fill="hold"/>
                                        <p:tgtEl>
                                          <p:spTgt spid="1331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0" dur="2000" tmFilter="0,0; .5, 1; 1, 1"/>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52488" y="476672"/>
            <a:ext cx="6919912" cy="654050"/>
          </a:xfrm>
          <a:noFill/>
        </p:spPr>
        <p:txBody>
          <a:bodyPr anchor="t">
            <a:normAutofit fontScale="90000"/>
          </a:bodyPr>
          <a:lstStyle/>
          <a:p>
            <a:r>
              <a:rPr kumimoji="1" lang="zh-CN" altLang="en-US" dirty="0" smtClean="0">
                <a:latin typeface="宋体" pitchFamily="2" charset="-122"/>
              </a:rPr>
              <a:t>调度器数据结构</a:t>
            </a:r>
          </a:p>
        </p:txBody>
      </p:sp>
      <p:pic>
        <p:nvPicPr>
          <p:cNvPr id="419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1931" y="1391004"/>
            <a:ext cx="6994525" cy="5302250"/>
          </a:xfrm>
          <a:prstGeom prst="rect">
            <a:avLst/>
          </a:prstGeom>
          <a:solidFill>
            <a:schemeClr val="bg1"/>
          </a:solidFill>
          <a:ln>
            <a:noFill/>
          </a:ln>
          <a:extLst/>
        </p:spPr>
      </p:pic>
      <p:sp>
        <p:nvSpPr>
          <p:cNvPr id="2" name="云形标注 1"/>
          <p:cNvSpPr/>
          <p:nvPr/>
        </p:nvSpPr>
        <p:spPr>
          <a:xfrm>
            <a:off x="-540568" y="2060848"/>
            <a:ext cx="2592288" cy="3168352"/>
          </a:xfrm>
          <a:prstGeom prst="cloudCallout">
            <a:avLst>
              <a:gd name="adj1" fmla="val 73178"/>
              <a:gd name="adj2" fmla="val 75527"/>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smtClean="0">
                <a:solidFill>
                  <a:srgbClr val="0000CC"/>
                </a:solidFill>
                <a:latin typeface="Calibri" pitchFamily="34" charset="0"/>
                <a:ea typeface="华文楷体" pitchFamily="2" charset="-122"/>
                <a:cs typeface="Calibri" pitchFamily="34" charset="0"/>
              </a:rPr>
              <a:t>Windows</a:t>
            </a:r>
            <a:r>
              <a:rPr kumimoji="1" lang="zh-CN" altLang="en-US" b="1" dirty="0" smtClean="0">
                <a:solidFill>
                  <a:srgbClr val="0000CC"/>
                </a:solidFill>
                <a:latin typeface="Calibri" pitchFamily="34" charset="0"/>
                <a:ea typeface="华文楷体" pitchFamily="2" charset="-122"/>
                <a:cs typeface="Calibri" pitchFamily="34" charset="0"/>
              </a:rPr>
              <a:t>维护一个就绪位图，其中每</a:t>
            </a:r>
            <a:r>
              <a:rPr kumimoji="1" lang="zh-CN" altLang="en-US" b="1" dirty="0">
                <a:solidFill>
                  <a:srgbClr val="0000CC"/>
                </a:solidFill>
                <a:latin typeface="Calibri" pitchFamily="34" charset="0"/>
                <a:ea typeface="华文楷体" pitchFamily="2" charset="-122"/>
                <a:cs typeface="Calibri" pitchFamily="34" charset="0"/>
              </a:rPr>
              <a:t>一位指示一个调度优先级的就绪队列中是否有线程等待运行</a:t>
            </a:r>
            <a:endParaRPr lang="zh-CN" altLang="en-US" dirty="0">
              <a:solidFill>
                <a:srgbClr val="0000CC"/>
              </a:solidFill>
              <a:latin typeface="Calibri" pitchFamily="34" charset="0"/>
              <a:ea typeface="华文楷体" pitchFamily="2" charset="-122"/>
              <a:cs typeface="Calibri" pitchFamily="34" charset="0"/>
            </a:endParaRPr>
          </a:p>
        </p:txBody>
      </p:sp>
      <p:sp>
        <p:nvSpPr>
          <p:cNvPr id="5" name="云形标注 4"/>
          <p:cNvSpPr/>
          <p:nvPr/>
        </p:nvSpPr>
        <p:spPr>
          <a:xfrm>
            <a:off x="6804248" y="3861048"/>
            <a:ext cx="2339752" cy="2232248"/>
          </a:xfrm>
          <a:prstGeom prst="cloudCallout">
            <a:avLst>
              <a:gd name="adj1" fmla="val -122698"/>
              <a:gd name="adj2" fmla="val 44982"/>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1">
              <a:lnSpc>
                <a:spcPct val="90000"/>
              </a:lnSpc>
              <a:spcAft>
                <a:spcPts val="1200"/>
              </a:spcAft>
              <a:buClr>
                <a:schemeClr val="bg1"/>
              </a:buClr>
              <a:buFont typeface="Times New Roman" pitchFamily="18" charset="0"/>
              <a:buNone/>
            </a:pPr>
            <a:endParaRPr kumimoji="1" lang="en-US" altLang="zh-CN" b="1" dirty="0" smtClean="0">
              <a:solidFill>
                <a:srgbClr val="0000CC"/>
              </a:solidFill>
              <a:latin typeface="Calibri" pitchFamily="34" charset="0"/>
              <a:ea typeface="华文楷体" pitchFamily="2" charset="-122"/>
              <a:cs typeface="Calibri" pitchFamily="34" charset="0"/>
            </a:endParaRPr>
          </a:p>
          <a:p>
            <a:pPr marL="0" lvl="1">
              <a:lnSpc>
                <a:spcPct val="90000"/>
              </a:lnSpc>
              <a:spcAft>
                <a:spcPts val="1200"/>
              </a:spcAft>
              <a:buClr>
                <a:schemeClr val="bg1"/>
              </a:buClr>
              <a:buFont typeface="Times New Roman" pitchFamily="18" charset="0"/>
              <a:buNone/>
            </a:pPr>
            <a:r>
              <a:rPr kumimoji="1" lang="en-US" altLang="zh-CN" b="1" dirty="0" smtClean="0">
                <a:solidFill>
                  <a:srgbClr val="0000CC"/>
                </a:solidFill>
                <a:latin typeface="Calibri" pitchFamily="34" charset="0"/>
                <a:ea typeface="华文楷体" pitchFamily="2" charset="-122"/>
                <a:cs typeface="Calibri" pitchFamily="34" charset="0"/>
              </a:rPr>
              <a:t>Windows </a:t>
            </a:r>
            <a:r>
              <a:rPr kumimoji="1" lang="zh-CN" altLang="en-US" b="1" dirty="0" smtClean="0">
                <a:solidFill>
                  <a:srgbClr val="0000CC"/>
                </a:solidFill>
                <a:latin typeface="Calibri" pitchFamily="34" charset="0"/>
                <a:ea typeface="华文楷体" pitchFamily="2" charset="-122"/>
                <a:cs typeface="Calibri" pitchFamily="34" charset="0"/>
              </a:rPr>
              <a:t>还维护一个空闲位图，其中每一位指示一个处理机是否处于空闲状态</a:t>
            </a:r>
          </a:p>
          <a:p>
            <a:pPr marL="0" lvl="1">
              <a:lnSpc>
                <a:spcPct val="90000"/>
              </a:lnSpc>
              <a:spcAft>
                <a:spcPts val="1200"/>
              </a:spcAft>
              <a:buClr>
                <a:schemeClr val="bg1"/>
              </a:buClr>
              <a:buFont typeface="Times New Roman" pitchFamily="18" charset="0"/>
              <a:buNone/>
            </a:pPr>
            <a:endParaRPr kumimoji="1" lang="zh-CN" altLang="en-US" b="1" dirty="0">
              <a:solidFill>
                <a:srgbClr val="0000CC"/>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13472735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zh-CN" altLang="en-US" sz="4000" dirty="0" smtClean="0"/>
              <a:t>调度策略</a:t>
            </a:r>
          </a:p>
        </p:txBody>
      </p:sp>
      <p:sp>
        <p:nvSpPr>
          <p:cNvPr id="3" name="内容占位符 2"/>
          <p:cNvSpPr>
            <a:spLocks noGrp="1"/>
          </p:cNvSpPr>
          <p:nvPr>
            <p:ph idx="1"/>
          </p:nvPr>
        </p:nvSpPr>
        <p:spPr/>
        <p:txBody>
          <a:bodyPr>
            <a:normAutofit/>
          </a:bodyPr>
          <a:lstStyle/>
          <a:p>
            <a:r>
              <a:rPr lang="zh-CN" altLang="en-US" sz="2400" dirty="0"/>
              <a:t>主动切换</a:t>
            </a:r>
          </a:p>
          <a:p>
            <a:r>
              <a:rPr lang="zh-CN" altLang="en-US" sz="2400" dirty="0"/>
              <a:t>抢占</a:t>
            </a:r>
          </a:p>
          <a:p>
            <a:r>
              <a:rPr lang="zh-CN" altLang="en-US" sz="2400" dirty="0"/>
              <a:t>时间配额</a:t>
            </a:r>
            <a:r>
              <a:rPr lang="zh-CN" altLang="en-US" sz="2400" dirty="0" smtClean="0"/>
              <a:t>用完</a:t>
            </a:r>
            <a:endParaRPr lang="zh-CN" altLang="en-US" sz="2400" dirty="0"/>
          </a:p>
        </p:txBody>
      </p:sp>
    </p:spTree>
    <p:extLst>
      <p:ext uri="{BB962C8B-B14F-4D97-AF65-F5344CB8AC3E}">
        <p14:creationId xmlns:p14="http://schemas.microsoft.com/office/powerpoint/2010/main" val="37218354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11560" y="332656"/>
            <a:ext cx="6392458" cy="836613"/>
          </a:xfrm>
          <a:noFill/>
        </p:spPr>
        <p:txBody>
          <a:bodyPr>
            <a:normAutofit/>
          </a:bodyPr>
          <a:lstStyle/>
          <a:p>
            <a:pPr eaLnBrk="1" hangingPunct="1"/>
            <a:r>
              <a:rPr kumimoji="1" lang="en-US" altLang="zh-CN" sz="4000" dirty="0" smtClean="0">
                <a:latin typeface="Calibri" pitchFamily="34" charset="0"/>
                <a:cs typeface="Calibri" pitchFamily="34" charset="0"/>
              </a:rPr>
              <a:t>(1)</a:t>
            </a:r>
            <a:r>
              <a:rPr kumimoji="1" lang="zh-CN" altLang="en-US" sz="4000" dirty="0" smtClean="0">
                <a:latin typeface="Calibri" pitchFamily="34" charset="0"/>
                <a:cs typeface="Calibri" pitchFamily="34" charset="0"/>
              </a:rPr>
              <a:t>主动切换</a:t>
            </a:r>
          </a:p>
        </p:txBody>
      </p:sp>
      <p:sp>
        <p:nvSpPr>
          <p:cNvPr id="2" name="矩形 1"/>
          <p:cNvSpPr/>
          <p:nvPr/>
        </p:nvSpPr>
        <p:spPr>
          <a:xfrm>
            <a:off x="3036434" y="2843644"/>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468482" y="2987660"/>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756514" y="2843644"/>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4188562" y="2987660"/>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476594" y="2843644"/>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4908642" y="2987660"/>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196674" y="2843644"/>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11" idx="3"/>
          </p:cNvCxnSpPr>
          <p:nvPr/>
        </p:nvCxnSpPr>
        <p:spPr>
          <a:xfrm>
            <a:off x="5628722" y="2987660"/>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916754" y="2843644"/>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13" idx="3"/>
          </p:cNvCxnSpPr>
          <p:nvPr/>
        </p:nvCxnSpPr>
        <p:spPr>
          <a:xfrm>
            <a:off x="6348802" y="2987660"/>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636834" y="2843644"/>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3"/>
          </p:cNvCxnSpPr>
          <p:nvPr/>
        </p:nvCxnSpPr>
        <p:spPr>
          <a:xfrm>
            <a:off x="7068882" y="2987660"/>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356914" y="2843644"/>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036434" y="4571836"/>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9" idx="3"/>
          </p:cNvCxnSpPr>
          <p:nvPr/>
        </p:nvCxnSpPr>
        <p:spPr>
          <a:xfrm>
            <a:off x="3468482" y="4715852"/>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756514" y="4571836"/>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a:stCxn id="21" idx="3"/>
          </p:cNvCxnSpPr>
          <p:nvPr/>
        </p:nvCxnSpPr>
        <p:spPr>
          <a:xfrm>
            <a:off x="4188562" y="4715852"/>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476594" y="4571836"/>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3"/>
          </p:cNvCxnSpPr>
          <p:nvPr/>
        </p:nvCxnSpPr>
        <p:spPr>
          <a:xfrm>
            <a:off x="4908642" y="4715852"/>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196674" y="4571836"/>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32178" y="4067780"/>
            <a:ext cx="77048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057" name="直接连接符 45056"/>
          <p:cNvCxnSpPr/>
          <p:nvPr/>
        </p:nvCxnSpPr>
        <p:spPr>
          <a:xfrm>
            <a:off x="2532378" y="1619508"/>
            <a:ext cx="0" cy="41764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060" name="TextBox 45059"/>
          <p:cNvSpPr txBox="1"/>
          <p:nvPr/>
        </p:nvSpPr>
        <p:spPr>
          <a:xfrm>
            <a:off x="2663327" y="1619508"/>
            <a:ext cx="877163" cy="369332"/>
          </a:xfrm>
          <a:prstGeom prst="rect">
            <a:avLst/>
          </a:prstGeom>
          <a:noFill/>
        </p:spPr>
        <p:txBody>
          <a:bodyPr wrap="none" rtlCol="0">
            <a:spAutoFit/>
          </a:bodyPr>
          <a:lstStyle/>
          <a:p>
            <a:r>
              <a:rPr lang="zh-CN" altLang="en-US" b="1" dirty="0" smtClean="0">
                <a:solidFill>
                  <a:schemeClr val="accent1">
                    <a:lumMod val="50000"/>
                  </a:schemeClr>
                </a:solidFill>
                <a:latin typeface="华文楷体" pitchFamily="2" charset="-122"/>
                <a:ea typeface="华文楷体" pitchFamily="2" charset="-122"/>
              </a:rPr>
              <a:t>就绪态</a:t>
            </a:r>
            <a:endParaRPr lang="zh-CN" altLang="en-US" b="1" dirty="0">
              <a:solidFill>
                <a:schemeClr val="accent1">
                  <a:lumMod val="50000"/>
                </a:schemeClr>
              </a:solidFill>
              <a:latin typeface="华文楷体" pitchFamily="2" charset="-122"/>
              <a:ea typeface="华文楷体" pitchFamily="2" charset="-122"/>
            </a:endParaRPr>
          </a:p>
        </p:txBody>
      </p:sp>
      <p:sp>
        <p:nvSpPr>
          <p:cNvPr id="37" name="TextBox 36"/>
          <p:cNvSpPr txBox="1"/>
          <p:nvPr/>
        </p:nvSpPr>
        <p:spPr>
          <a:xfrm>
            <a:off x="1452258" y="1619508"/>
            <a:ext cx="877163" cy="369332"/>
          </a:xfrm>
          <a:prstGeom prst="rect">
            <a:avLst/>
          </a:prstGeom>
          <a:noFill/>
        </p:spPr>
        <p:txBody>
          <a:bodyPr wrap="none" rtlCol="0">
            <a:spAutoFit/>
          </a:bodyPr>
          <a:lstStyle/>
          <a:p>
            <a:r>
              <a:rPr lang="zh-CN" altLang="en-US" b="1" dirty="0" smtClean="0">
                <a:solidFill>
                  <a:schemeClr val="accent1">
                    <a:lumMod val="50000"/>
                  </a:schemeClr>
                </a:solidFill>
                <a:latin typeface="华文楷体" pitchFamily="2" charset="-122"/>
                <a:ea typeface="华文楷体" pitchFamily="2" charset="-122"/>
              </a:rPr>
              <a:t>运行态</a:t>
            </a:r>
            <a:endParaRPr lang="zh-CN" altLang="en-US" b="1" dirty="0">
              <a:solidFill>
                <a:schemeClr val="accent1">
                  <a:lumMod val="50000"/>
                </a:schemeClr>
              </a:solidFill>
              <a:latin typeface="华文楷体" pitchFamily="2" charset="-122"/>
              <a:ea typeface="华文楷体" pitchFamily="2" charset="-122"/>
            </a:endParaRPr>
          </a:p>
        </p:txBody>
      </p:sp>
      <p:sp>
        <p:nvSpPr>
          <p:cNvPr id="38" name="矩形 37"/>
          <p:cNvSpPr/>
          <p:nvPr/>
        </p:nvSpPr>
        <p:spPr>
          <a:xfrm>
            <a:off x="1674815" y="2123564"/>
            <a:ext cx="432048" cy="28803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380250" y="2267580"/>
            <a:ext cx="487191" cy="4104456"/>
            <a:chOff x="1187624" y="2060848"/>
            <a:chExt cx="487191" cy="4104456"/>
          </a:xfrm>
        </p:grpSpPr>
        <p:cxnSp>
          <p:nvCxnSpPr>
            <p:cNvPr id="45064" name="直接连接符 45063"/>
            <p:cNvCxnSpPr>
              <a:endCxn id="38" idx="1"/>
            </p:cNvCxnSpPr>
            <p:nvPr/>
          </p:nvCxnSpPr>
          <p:spPr>
            <a:xfrm>
              <a:off x="1380250" y="2267580"/>
              <a:ext cx="294565"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066" name="直接箭头连接符 45065"/>
            <p:cNvCxnSpPr/>
            <p:nvPr/>
          </p:nvCxnSpPr>
          <p:spPr>
            <a:xfrm>
              <a:off x="1187624" y="2060848"/>
              <a:ext cx="0" cy="4104456"/>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45068" name="TextBox 45067"/>
          <p:cNvSpPr txBox="1"/>
          <p:nvPr/>
        </p:nvSpPr>
        <p:spPr>
          <a:xfrm>
            <a:off x="1380250" y="6300028"/>
            <a:ext cx="1338828" cy="369332"/>
          </a:xfrm>
          <a:prstGeom prst="rect">
            <a:avLst/>
          </a:prstGeom>
          <a:noFill/>
        </p:spPr>
        <p:txBody>
          <a:bodyPr wrap="none" rtlCol="0">
            <a:spAutoFit/>
          </a:bodyPr>
          <a:lstStyle/>
          <a:p>
            <a:r>
              <a:rPr lang="zh-CN" altLang="en-US" b="1" dirty="0" smtClean="0">
                <a:solidFill>
                  <a:schemeClr val="accent1">
                    <a:lumMod val="50000"/>
                  </a:schemeClr>
                </a:solidFill>
                <a:latin typeface="华文楷体" pitchFamily="2" charset="-122"/>
                <a:ea typeface="华文楷体" pitchFamily="2" charset="-122"/>
              </a:rPr>
              <a:t>转到阻塞态</a:t>
            </a:r>
            <a:endParaRPr lang="zh-CN" altLang="en-US" b="1" dirty="0">
              <a:solidFill>
                <a:schemeClr val="accent1">
                  <a:lumMod val="50000"/>
                </a:schemeClr>
              </a:solidFill>
              <a:latin typeface="华文楷体" pitchFamily="2" charset="-122"/>
              <a:ea typeface="华文楷体" pitchFamily="2" charset="-122"/>
            </a:endParaRPr>
          </a:p>
        </p:txBody>
      </p:sp>
      <p:sp>
        <p:nvSpPr>
          <p:cNvPr id="45072" name="TextBox 45071"/>
          <p:cNvSpPr txBox="1"/>
          <p:nvPr/>
        </p:nvSpPr>
        <p:spPr>
          <a:xfrm>
            <a:off x="804186" y="1763524"/>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21</a:t>
            </a:r>
            <a:endParaRPr lang="zh-CN" altLang="en-US" sz="1400" b="1" dirty="0">
              <a:latin typeface="Arial" pitchFamily="34" charset="0"/>
              <a:cs typeface="Arial" pitchFamily="34" charset="0"/>
            </a:endParaRPr>
          </a:p>
        </p:txBody>
      </p:sp>
      <p:sp>
        <p:nvSpPr>
          <p:cNvPr id="51" name="TextBox 50"/>
          <p:cNvSpPr txBox="1"/>
          <p:nvPr/>
        </p:nvSpPr>
        <p:spPr>
          <a:xfrm>
            <a:off x="804186" y="2123564"/>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20</a:t>
            </a:r>
            <a:endParaRPr lang="zh-CN" altLang="en-US" sz="1400" b="1" dirty="0">
              <a:latin typeface="Arial" pitchFamily="34" charset="0"/>
              <a:cs typeface="Arial" pitchFamily="34" charset="0"/>
            </a:endParaRPr>
          </a:p>
        </p:txBody>
      </p:sp>
      <p:sp>
        <p:nvSpPr>
          <p:cNvPr id="52" name="TextBox 51"/>
          <p:cNvSpPr txBox="1"/>
          <p:nvPr/>
        </p:nvSpPr>
        <p:spPr>
          <a:xfrm>
            <a:off x="804186" y="2483604"/>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19</a:t>
            </a:r>
            <a:endParaRPr lang="zh-CN" altLang="en-US" sz="1400" b="1" dirty="0">
              <a:latin typeface="Arial" pitchFamily="34" charset="0"/>
              <a:cs typeface="Arial" pitchFamily="34" charset="0"/>
            </a:endParaRPr>
          </a:p>
        </p:txBody>
      </p:sp>
      <p:sp>
        <p:nvSpPr>
          <p:cNvPr id="53" name="TextBox 52"/>
          <p:cNvSpPr txBox="1"/>
          <p:nvPr/>
        </p:nvSpPr>
        <p:spPr>
          <a:xfrm>
            <a:off x="804186" y="2843644"/>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18</a:t>
            </a:r>
            <a:endParaRPr lang="zh-CN" altLang="en-US" sz="1400" b="1" dirty="0">
              <a:latin typeface="Arial" pitchFamily="34" charset="0"/>
              <a:cs typeface="Arial" pitchFamily="34" charset="0"/>
            </a:endParaRPr>
          </a:p>
        </p:txBody>
      </p:sp>
      <p:sp>
        <p:nvSpPr>
          <p:cNvPr id="54" name="TextBox 53"/>
          <p:cNvSpPr txBox="1"/>
          <p:nvPr/>
        </p:nvSpPr>
        <p:spPr>
          <a:xfrm>
            <a:off x="804186" y="3183939"/>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17</a:t>
            </a:r>
            <a:endParaRPr lang="zh-CN" altLang="en-US" sz="1400" b="1" dirty="0">
              <a:latin typeface="Arial" pitchFamily="34" charset="0"/>
              <a:cs typeface="Arial" pitchFamily="34" charset="0"/>
            </a:endParaRPr>
          </a:p>
        </p:txBody>
      </p:sp>
      <p:sp>
        <p:nvSpPr>
          <p:cNvPr id="55" name="TextBox 54"/>
          <p:cNvSpPr txBox="1"/>
          <p:nvPr/>
        </p:nvSpPr>
        <p:spPr>
          <a:xfrm>
            <a:off x="804186" y="3554432"/>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16</a:t>
            </a:r>
            <a:endParaRPr lang="zh-CN" altLang="en-US" sz="1400" b="1" dirty="0">
              <a:latin typeface="Arial" pitchFamily="34" charset="0"/>
              <a:cs typeface="Arial" pitchFamily="34" charset="0"/>
            </a:endParaRPr>
          </a:p>
        </p:txBody>
      </p:sp>
      <p:sp>
        <p:nvSpPr>
          <p:cNvPr id="56" name="TextBox 55"/>
          <p:cNvSpPr txBox="1"/>
          <p:nvPr/>
        </p:nvSpPr>
        <p:spPr>
          <a:xfrm>
            <a:off x="804186" y="4201343"/>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15</a:t>
            </a:r>
            <a:endParaRPr lang="zh-CN" altLang="en-US" sz="1400" b="1" dirty="0">
              <a:latin typeface="Arial" pitchFamily="34" charset="0"/>
              <a:cs typeface="Arial" pitchFamily="34" charset="0"/>
            </a:endParaRPr>
          </a:p>
        </p:txBody>
      </p:sp>
      <p:sp>
        <p:nvSpPr>
          <p:cNvPr id="57" name="TextBox 56"/>
          <p:cNvSpPr txBox="1"/>
          <p:nvPr/>
        </p:nvSpPr>
        <p:spPr>
          <a:xfrm>
            <a:off x="804186" y="4541638"/>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14</a:t>
            </a:r>
            <a:endParaRPr lang="zh-CN" altLang="en-US" sz="1400" b="1" dirty="0">
              <a:latin typeface="Arial" pitchFamily="34" charset="0"/>
              <a:cs typeface="Arial" pitchFamily="34" charset="0"/>
            </a:endParaRPr>
          </a:p>
        </p:txBody>
      </p:sp>
      <p:sp>
        <p:nvSpPr>
          <p:cNvPr id="58" name="TextBox 57"/>
          <p:cNvSpPr txBox="1"/>
          <p:nvPr/>
        </p:nvSpPr>
        <p:spPr>
          <a:xfrm>
            <a:off x="804186" y="4912131"/>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13</a:t>
            </a:r>
            <a:endParaRPr lang="zh-CN" altLang="en-US" sz="1400" b="1" dirty="0">
              <a:latin typeface="Arial" pitchFamily="34" charset="0"/>
              <a:cs typeface="Arial" pitchFamily="34" charset="0"/>
            </a:endParaRPr>
          </a:p>
        </p:txBody>
      </p:sp>
      <p:grpSp>
        <p:nvGrpSpPr>
          <p:cNvPr id="5" name="组合 45073"/>
          <p:cNvGrpSpPr/>
          <p:nvPr/>
        </p:nvGrpSpPr>
        <p:grpSpPr>
          <a:xfrm>
            <a:off x="1517733" y="2771636"/>
            <a:ext cx="582597" cy="360040"/>
            <a:chOff x="1325107" y="2564904"/>
            <a:chExt cx="582597" cy="360040"/>
          </a:xfrm>
        </p:grpSpPr>
        <p:sp>
          <p:nvSpPr>
            <p:cNvPr id="59" name="矩形 58"/>
            <p:cNvSpPr/>
            <p:nvPr/>
          </p:nvSpPr>
          <p:spPr>
            <a:xfrm>
              <a:off x="1475656" y="2636912"/>
              <a:ext cx="432048" cy="28803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73" name="同心圆 45072"/>
            <p:cNvSpPr/>
            <p:nvPr/>
          </p:nvSpPr>
          <p:spPr>
            <a:xfrm>
              <a:off x="1325107" y="2564904"/>
              <a:ext cx="438581" cy="206151"/>
            </a:xfrm>
            <a:prstGeom prst="donut">
              <a:avLst/>
            </a:prstGeom>
            <a:solidFill>
              <a:schemeClr val="accent3">
                <a:lumMod val="60000"/>
                <a:lumOff val="40000"/>
              </a:schemeClr>
            </a:solidFill>
            <a:ln w="12700">
              <a:solidFill>
                <a:schemeClr val="accent3">
                  <a:lumMod val="75000"/>
                </a:schemeClr>
              </a:solid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8" name="组合 61"/>
          <p:cNvGrpSpPr/>
          <p:nvPr/>
        </p:nvGrpSpPr>
        <p:grpSpPr>
          <a:xfrm flipH="1" flipV="1">
            <a:off x="2106861" y="2677550"/>
            <a:ext cx="929572" cy="310105"/>
            <a:chOff x="1907704" y="2740865"/>
            <a:chExt cx="888216" cy="236342"/>
          </a:xfrm>
        </p:grpSpPr>
        <p:cxnSp>
          <p:nvCxnSpPr>
            <p:cNvPr id="63" name="直接连接符 62"/>
            <p:cNvCxnSpPr/>
            <p:nvPr/>
          </p:nvCxnSpPr>
          <p:spPr>
            <a:xfrm>
              <a:off x="1907704" y="2791561"/>
              <a:ext cx="432048" cy="18564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V="1">
              <a:off x="2339752" y="2740865"/>
              <a:ext cx="456168" cy="236342"/>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955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500"/>
                                        <p:tgtEl>
                                          <p:spTgt spid="3"/>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45068"/>
                                        </p:tgtEl>
                                        <p:attrNameLst>
                                          <p:attrName>style.visibility</p:attrName>
                                        </p:attrNameLst>
                                      </p:cBhvr>
                                      <p:to>
                                        <p:strVal val="visible"/>
                                      </p:to>
                                    </p:set>
                                    <p:animEffect transition="in" filter="fade">
                                      <p:cBhvr>
                                        <p:cTn id="10" dur="1000"/>
                                        <p:tgtEl>
                                          <p:spTgt spid="45068"/>
                                        </p:tgtEl>
                                      </p:cBhvr>
                                    </p:animEffect>
                                    <p:anim calcmode="lin" valueType="num">
                                      <p:cBhvr>
                                        <p:cTn id="11" dur="1000" fill="hold"/>
                                        <p:tgtEl>
                                          <p:spTgt spid="45068"/>
                                        </p:tgtEl>
                                        <p:attrNameLst>
                                          <p:attrName>ppt_x</p:attrName>
                                        </p:attrNameLst>
                                      </p:cBhvr>
                                      <p:tavLst>
                                        <p:tav tm="0">
                                          <p:val>
                                            <p:strVal val="#ppt_x"/>
                                          </p:val>
                                        </p:tav>
                                        <p:tav tm="100000">
                                          <p:val>
                                            <p:strVal val="#ppt_x"/>
                                          </p:val>
                                        </p:tav>
                                      </p:tavLst>
                                    </p:anim>
                                    <p:anim calcmode="lin" valueType="num">
                                      <p:cBhvr>
                                        <p:cTn id="12" dur="1000" fill="hold"/>
                                        <p:tgtEl>
                                          <p:spTgt spid="4506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right)">
                                      <p:cBhvr>
                                        <p:cTn id="17" dur="1500"/>
                                        <p:tgtEl>
                                          <p:spTgt spid="18"/>
                                        </p:tgtEl>
                                      </p:cBhvr>
                                    </p:animEffect>
                                  </p:childTnLst>
                                </p:cTn>
                              </p:par>
                            </p:childTnLst>
                          </p:cTn>
                        </p:par>
                        <p:par>
                          <p:cTn id="18" fill="hold">
                            <p:stCondLst>
                              <p:cond delay="1500"/>
                            </p:stCondLst>
                            <p:childTnLst>
                              <p:par>
                                <p:cTn id="19" presetID="22" presetClass="entr" presetSubtype="2"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right)">
                                      <p:cBhvr>
                                        <p:cTn id="21"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27584" y="404664"/>
            <a:ext cx="6343848" cy="687388"/>
          </a:xfrm>
          <a:noFill/>
        </p:spPr>
        <p:txBody>
          <a:bodyPr>
            <a:noAutofit/>
          </a:bodyPr>
          <a:lstStyle/>
          <a:p>
            <a:pPr eaLnBrk="1" hangingPunct="1"/>
            <a:r>
              <a:rPr kumimoji="1" lang="en-US" altLang="zh-CN" sz="4000" dirty="0" smtClean="0">
                <a:latin typeface="Calibri" pitchFamily="34" charset="0"/>
                <a:cs typeface="Calibri" pitchFamily="34" charset="0"/>
              </a:rPr>
              <a:t>(2)</a:t>
            </a:r>
            <a:r>
              <a:rPr kumimoji="1" lang="zh-CN" altLang="en-US" sz="4000" dirty="0" smtClean="0">
                <a:latin typeface="Calibri" pitchFamily="34" charset="0"/>
                <a:cs typeface="Calibri" pitchFamily="34" charset="0"/>
              </a:rPr>
              <a:t>抢占</a:t>
            </a:r>
          </a:p>
        </p:txBody>
      </p:sp>
      <p:cxnSp>
        <p:nvCxnSpPr>
          <p:cNvPr id="6" name="直接连接符 5"/>
          <p:cNvCxnSpPr/>
          <p:nvPr/>
        </p:nvCxnSpPr>
        <p:spPr>
          <a:xfrm>
            <a:off x="3563888" y="2924944"/>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851920" y="2780928"/>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a:stCxn id="7" idx="3"/>
          </p:cNvCxnSpPr>
          <p:nvPr/>
        </p:nvCxnSpPr>
        <p:spPr>
          <a:xfrm>
            <a:off x="4283968" y="2924944"/>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572000" y="2780928"/>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9" idx="3"/>
          </p:cNvCxnSpPr>
          <p:nvPr/>
        </p:nvCxnSpPr>
        <p:spPr>
          <a:xfrm>
            <a:off x="5004048" y="2924944"/>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292080" y="2780928"/>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11" idx="3"/>
          </p:cNvCxnSpPr>
          <p:nvPr/>
        </p:nvCxnSpPr>
        <p:spPr>
          <a:xfrm>
            <a:off x="5724128" y="2924944"/>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012160" y="2780928"/>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13" idx="3"/>
          </p:cNvCxnSpPr>
          <p:nvPr/>
        </p:nvCxnSpPr>
        <p:spPr>
          <a:xfrm>
            <a:off x="6444208" y="2924944"/>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732240" y="2780928"/>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3"/>
          </p:cNvCxnSpPr>
          <p:nvPr/>
        </p:nvCxnSpPr>
        <p:spPr>
          <a:xfrm>
            <a:off x="7164288" y="2924944"/>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452320" y="2780928"/>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31840" y="4509120"/>
            <a:ext cx="432048" cy="288032"/>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18" idx="3"/>
          </p:cNvCxnSpPr>
          <p:nvPr/>
        </p:nvCxnSpPr>
        <p:spPr>
          <a:xfrm>
            <a:off x="3563888" y="4653136"/>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851920" y="4509120"/>
            <a:ext cx="432048" cy="288032"/>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3"/>
          </p:cNvCxnSpPr>
          <p:nvPr/>
        </p:nvCxnSpPr>
        <p:spPr>
          <a:xfrm>
            <a:off x="4283968" y="4653136"/>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572000" y="4509120"/>
            <a:ext cx="432048" cy="288032"/>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3"/>
          </p:cNvCxnSpPr>
          <p:nvPr/>
        </p:nvCxnSpPr>
        <p:spPr>
          <a:xfrm>
            <a:off x="5004048" y="4653136"/>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292080" y="4509120"/>
            <a:ext cx="432048" cy="288032"/>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a:off x="827584" y="4005064"/>
            <a:ext cx="77048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627784" y="1556792"/>
            <a:ext cx="0" cy="41764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58733" y="1556792"/>
            <a:ext cx="877163" cy="369332"/>
          </a:xfrm>
          <a:prstGeom prst="rect">
            <a:avLst/>
          </a:prstGeom>
          <a:noFill/>
        </p:spPr>
        <p:txBody>
          <a:bodyPr wrap="none" rtlCol="0">
            <a:spAutoFit/>
          </a:bodyPr>
          <a:lstStyle/>
          <a:p>
            <a:r>
              <a:rPr lang="zh-CN" altLang="en-US" b="1" dirty="0" smtClean="0">
                <a:solidFill>
                  <a:schemeClr val="accent1">
                    <a:lumMod val="50000"/>
                  </a:schemeClr>
                </a:solidFill>
              </a:rPr>
              <a:t>就绪态</a:t>
            </a:r>
            <a:endParaRPr lang="zh-CN" altLang="en-US" b="1" dirty="0">
              <a:solidFill>
                <a:schemeClr val="accent1">
                  <a:lumMod val="50000"/>
                </a:schemeClr>
              </a:solidFill>
            </a:endParaRPr>
          </a:p>
        </p:txBody>
      </p:sp>
      <p:sp>
        <p:nvSpPr>
          <p:cNvPr id="28" name="TextBox 27"/>
          <p:cNvSpPr txBox="1"/>
          <p:nvPr/>
        </p:nvSpPr>
        <p:spPr>
          <a:xfrm>
            <a:off x="1547664" y="1556792"/>
            <a:ext cx="877163" cy="369332"/>
          </a:xfrm>
          <a:prstGeom prst="rect">
            <a:avLst/>
          </a:prstGeom>
          <a:noFill/>
        </p:spPr>
        <p:txBody>
          <a:bodyPr wrap="none" rtlCol="0">
            <a:spAutoFit/>
          </a:bodyPr>
          <a:lstStyle/>
          <a:p>
            <a:r>
              <a:rPr lang="zh-CN" altLang="en-US" b="1" dirty="0" smtClean="0">
                <a:solidFill>
                  <a:schemeClr val="accent1">
                    <a:lumMod val="50000"/>
                  </a:schemeClr>
                </a:solidFill>
              </a:rPr>
              <a:t>运行态</a:t>
            </a:r>
            <a:endParaRPr lang="zh-CN" altLang="en-US" b="1" dirty="0">
              <a:solidFill>
                <a:schemeClr val="accent1">
                  <a:lumMod val="50000"/>
                </a:schemeClr>
              </a:solidFill>
            </a:endParaRPr>
          </a:p>
        </p:txBody>
      </p:sp>
      <p:sp>
        <p:nvSpPr>
          <p:cNvPr id="29" name="矩形 28"/>
          <p:cNvSpPr/>
          <p:nvPr/>
        </p:nvSpPr>
        <p:spPr>
          <a:xfrm>
            <a:off x="1763688" y="2791561"/>
            <a:ext cx="432048" cy="28803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5447164" y="2011447"/>
            <a:ext cx="1569660" cy="369332"/>
          </a:xfrm>
          <a:prstGeom prst="rect">
            <a:avLst/>
          </a:prstGeom>
          <a:noFill/>
        </p:spPr>
        <p:txBody>
          <a:bodyPr wrap="none" rtlCol="0">
            <a:spAutoFit/>
          </a:bodyPr>
          <a:lstStyle/>
          <a:p>
            <a:r>
              <a:rPr lang="zh-CN" altLang="en-US" b="1" dirty="0">
                <a:solidFill>
                  <a:schemeClr val="accent1">
                    <a:lumMod val="50000"/>
                  </a:schemeClr>
                </a:solidFill>
              </a:rPr>
              <a:t>从</a:t>
            </a:r>
            <a:r>
              <a:rPr lang="zh-CN" altLang="en-US" b="1" dirty="0" smtClean="0">
                <a:solidFill>
                  <a:schemeClr val="accent1">
                    <a:lumMod val="50000"/>
                  </a:schemeClr>
                </a:solidFill>
              </a:rPr>
              <a:t>阻塞态唤醒</a:t>
            </a:r>
            <a:endParaRPr lang="zh-CN" altLang="en-US" b="1" dirty="0">
              <a:solidFill>
                <a:schemeClr val="accent1">
                  <a:lumMod val="50000"/>
                </a:schemeClr>
              </a:solidFill>
            </a:endParaRPr>
          </a:p>
        </p:txBody>
      </p:sp>
      <p:sp>
        <p:nvSpPr>
          <p:cNvPr id="35" name="TextBox 34"/>
          <p:cNvSpPr txBox="1"/>
          <p:nvPr/>
        </p:nvSpPr>
        <p:spPr>
          <a:xfrm>
            <a:off x="899592" y="1700808"/>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21</a:t>
            </a:r>
            <a:endParaRPr lang="zh-CN" altLang="en-US" sz="1400" b="1" dirty="0">
              <a:latin typeface="Arial" pitchFamily="34" charset="0"/>
              <a:cs typeface="Arial" pitchFamily="34" charset="0"/>
            </a:endParaRPr>
          </a:p>
        </p:txBody>
      </p:sp>
      <p:sp>
        <p:nvSpPr>
          <p:cNvPr id="36" name="TextBox 35"/>
          <p:cNvSpPr txBox="1"/>
          <p:nvPr/>
        </p:nvSpPr>
        <p:spPr>
          <a:xfrm>
            <a:off x="899592" y="2060848"/>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20</a:t>
            </a:r>
            <a:endParaRPr lang="zh-CN" altLang="en-US" sz="1400" b="1" dirty="0">
              <a:latin typeface="Arial" pitchFamily="34" charset="0"/>
              <a:cs typeface="Arial" pitchFamily="34" charset="0"/>
            </a:endParaRPr>
          </a:p>
        </p:txBody>
      </p:sp>
      <p:sp>
        <p:nvSpPr>
          <p:cNvPr id="37" name="TextBox 36"/>
          <p:cNvSpPr txBox="1"/>
          <p:nvPr/>
        </p:nvSpPr>
        <p:spPr>
          <a:xfrm>
            <a:off x="899592" y="2420888"/>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19</a:t>
            </a:r>
            <a:endParaRPr lang="zh-CN" altLang="en-US" sz="1400" b="1" dirty="0">
              <a:latin typeface="Arial" pitchFamily="34" charset="0"/>
              <a:cs typeface="Arial" pitchFamily="34" charset="0"/>
            </a:endParaRPr>
          </a:p>
        </p:txBody>
      </p:sp>
      <p:sp>
        <p:nvSpPr>
          <p:cNvPr id="38" name="TextBox 37"/>
          <p:cNvSpPr txBox="1"/>
          <p:nvPr/>
        </p:nvSpPr>
        <p:spPr>
          <a:xfrm>
            <a:off x="899592" y="2780928"/>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18</a:t>
            </a:r>
            <a:endParaRPr lang="zh-CN" altLang="en-US" sz="1400" b="1" dirty="0">
              <a:latin typeface="Arial" pitchFamily="34" charset="0"/>
              <a:cs typeface="Arial" pitchFamily="34" charset="0"/>
            </a:endParaRPr>
          </a:p>
        </p:txBody>
      </p:sp>
      <p:sp>
        <p:nvSpPr>
          <p:cNvPr id="39" name="TextBox 38"/>
          <p:cNvSpPr txBox="1"/>
          <p:nvPr/>
        </p:nvSpPr>
        <p:spPr>
          <a:xfrm>
            <a:off x="899592" y="3121223"/>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17</a:t>
            </a:r>
            <a:endParaRPr lang="zh-CN" altLang="en-US" sz="1400" b="1" dirty="0">
              <a:latin typeface="Arial" pitchFamily="34" charset="0"/>
              <a:cs typeface="Arial" pitchFamily="34" charset="0"/>
            </a:endParaRPr>
          </a:p>
        </p:txBody>
      </p:sp>
      <p:sp>
        <p:nvSpPr>
          <p:cNvPr id="40" name="TextBox 39"/>
          <p:cNvSpPr txBox="1"/>
          <p:nvPr/>
        </p:nvSpPr>
        <p:spPr>
          <a:xfrm>
            <a:off x="899592" y="3491716"/>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16</a:t>
            </a:r>
            <a:endParaRPr lang="zh-CN" altLang="en-US" sz="1400" b="1" dirty="0">
              <a:latin typeface="Arial" pitchFamily="34" charset="0"/>
              <a:cs typeface="Arial" pitchFamily="34" charset="0"/>
            </a:endParaRPr>
          </a:p>
        </p:txBody>
      </p:sp>
      <p:sp>
        <p:nvSpPr>
          <p:cNvPr id="41" name="TextBox 40"/>
          <p:cNvSpPr txBox="1"/>
          <p:nvPr/>
        </p:nvSpPr>
        <p:spPr>
          <a:xfrm>
            <a:off x="899592" y="4138627"/>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15</a:t>
            </a:r>
            <a:endParaRPr lang="zh-CN" altLang="en-US" sz="1400" b="1" dirty="0">
              <a:latin typeface="Arial" pitchFamily="34" charset="0"/>
              <a:cs typeface="Arial" pitchFamily="34" charset="0"/>
            </a:endParaRPr>
          </a:p>
        </p:txBody>
      </p:sp>
      <p:sp>
        <p:nvSpPr>
          <p:cNvPr id="42" name="TextBox 41"/>
          <p:cNvSpPr txBox="1"/>
          <p:nvPr/>
        </p:nvSpPr>
        <p:spPr>
          <a:xfrm>
            <a:off x="899592" y="4478922"/>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14</a:t>
            </a:r>
            <a:endParaRPr lang="zh-CN" altLang="en-US" sz="1400" b="1" dirty="0">
              <a:latin typeface="Arial" pitchFamily="34" charset="0"/>
              <a:cs typeface="Arial" pitchFamily="34" charset="0"/>
            </a:endParaRPr>
          </a:p>
        </p:txBody>
      </p:sp>
      <p:sp>
        <p:nvSpPr>
          <p:cNvPr id="43" name="TextBox 42"/>
          <p:cNvSpPr txBox="1"/>
          <p:nvPr/>
        </p:nvSpPr>
        <p:spPr>
          <a:xfrm>
            <a:off x="899592" y="4849415"/>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13</a:t>
            </a:r>
            <a:endParaRPr lang="zh-CN" altLang="en-US" sz="1400" b="1" dirty="0">
              <a:latin typeface="Arial" pitchFamily="34" charset="0"/>
              <a:cs typeface="Arial" pitchFamily="34" charset="0"/>
            </a:endParaRPr>
          </a:p>
        </p:txBody>
      </p:sp>
      <p:cxnSp>
        <p:nvCxnSpPr>
          <p:cNvPr id="48" name="直接箭头连接符 47"/>
          <p:cNvCxnSpPr>
            <a:stCxn id="33" idx="1"/>
            <a:endCxn id="57" idx="3"/>
          </p:cNvCxnSpPr>
          <p:nvPr/>
        </p:nvCxnSpPr>
        <p:spPr>
          <a:xfrm flipH="1">
            <a:off x="2195736" y="2196113"/>
            <a:ext cx="3251428" cy="8751"/>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2" name="组合 55"/>
          <p:cNvGrpSpPr/>
          <p:nvPr/>
        </p:nvGrpSpPr>
        <p:grpSpPr>
          <a:xfrm>
            <a:off x="1613139" y="1988840"/>
            <a:ext cx="582597" cy="360040"/>
            <a:chOff x="1325107" y="2564904"/>
            <a:chExt cx="582597" cy="360040"/>
          </a:xfrm>
        </p:grpSpPr>
        <p:sp>
          <p:nvSpPr>
            <p:cNvPr id="57" name="矩形 56"/>
            <p:cNvSpPr/>
            <p:nvPr/>
          </p:nvSpPr>
          <p:spPr>
            <a:xfrm>
              <a:off x="1475656" y="2636912"/>
              <a:ext cx="432048" cy="28803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同心圆 57"/>
            <p:cNvSpPr/>
            <p:nvPr/>
          </p:nvSpPr>
          <p:spPr>
            <a:xfrm>
              <a:off x="1325107" y="2564904"/>
              <a:ext cx="438581" cy="206151"/>
            </a:xfrm>
            <a:prstGeom prst="donut">
              <a:avLst/>
            </a:prstGeom>
            <a:solidFill>
              <a:schemeClr val="accent3">
                <a:lumMod val="60000"/>
                <a:lumOff val="40000"/>
              </a:schemeClr>
            </a:solidFill>
            <a:ln w="12700">
              <a:solidFill>
                <a:schemeClr val="accent3">
                  <a:lumMod val="75000"/>
                </a:schemeClr>
              </a:solid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 name="组合 60"/>
          <p:cNvGrpSpPr/>
          <p:nvPr/>
        </p:nvGrpSpPr>
        <p:grpSpPr>
          <a:xfrm>
            <a:off x="3019723" y="2708920"/>
            <a:ext cx="582597" cy="360040"/>
            <a:chOff x="1325107" y="2564904"/>
            <a:chExt cx="582597" cy="360040"/>
          </a:xfrm>
        </p:grpSpPr>
        <p:sp>
          <p:nvSpPr>
            <p:cNvPr id="62" name="矩形 61"/>
            <p:cNvSpPr/>
            <p:nvPr/>
          </p:nvSpPr>
          <p:spPr>
            <a:xfrm>
              <a:off x="1475656" y="2636912"/>
              <a:ext cx="432048" cy="28803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同心圆 62"/>
            <p:cNvSpPr/>
            <p:nvPr/>
          </p:nvSpPr>
          <p:spPr>
            <a:xfrm>
              <a:off x="1325107" y="2564904"/>
              <a:ext cx="438581" cy="206151"/>
            </a:xfrm>
            <a:prstGeom prst="donut">
              <a:avLst/>
            </a:prstGeom>
            <a:solidFill>
              <a:schemeClr val="accent3">
                <a:lumMod val="60000"/>
                <a:lumOff val="40000"/>
              </a:schemeClr>
            </a:solidFill>
            <a:ln w="12700">
              <a:solidFill>
                <a:schemeClr val="accent3">
                  <a:lumMod val="75000"/>
                </a:schemeClr>
              </a:solid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 name="组合 46085"/>
          <p:cNvGrpSpPr/>
          <p:nvPr/>
        </p:nvGrpSpPr>
        <p:grpSpPr>
          <a:xfrm>
            <a:off x="2483768" y="3028897"/>
            <a:ext cx="888216" cy="236342"/>
            <a:chOff x="2195736" y="2884881"/>
            <a:chExt cx="888216" cy="236342"/>
          </a:xfrm>
          <a:solidFill>
            <a:schemeClr val="tx2">
              <a:lumMod val="25000"/>
              <a:lumOff val="75000"/>
            </a:schemeClr>
          </a:solidFill>
        </p:grpSpPr>
        <p:cxnSp>
          <p:nvCxnSpPr>
            <p:cNvPr id="46080" name="直接连接符 46079"/>
            <p:cNvCxnSpPr>
              <a:stCxn id="29" idx="3"/>
            </p:cNvCxnSpPr>
            <p:nvPr/>
          </p:nvCxnSpPr>
          <p:spPr>
            <a:xfrm>
              <a:off x="2195736" y="2935577"/>
              <a:ext cx="432048" cy="185646"/>
            </a:xfrm>
            <a:prstGeom prst="line">
              <a:avLst/>
            </a:prstGeom>
            <a:grpFill/>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085" name="直接箭头连接符 46084"/>
            <p:cNvCxnSpPr>
              <a:endCxn id="63" idx="3"/>
            </p:cNvCxnSpPr>
            <p:nvPr/>
          </p:nvCxnSpPr>
          <p:spPr>
            <a:xfrm flipV="1">
              <a:off x="2627784" y="2884881"/>
              <a:ext cx="456168" cy="236342"/>
            </a:xfrm>
            <a:prstGeom prst="straightConnector1">
              <a:avLst/>
            </a:prstGeom>
            <a:grpFill/>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47" name="Rectangle 2"/>
          <p:cNvSpPr txBox="1">
            <a:spLocks noChangeArrowheads="1"/>
          </p:cNvSpPr>
          <p:nvPr/>
        </p:nvSpPr>
        <p:spPr>
          <a:xfrm>
            <a:off x="539552" y="5229201"/>
            <a:ext cx="8288338" cy="1584175"/>
          </a:xfrm>
          <a:prstGeom prst="rect">
            <a:avLst/>
          </a:prstGeom>
          <a:solidFill>
            <a:schemeClr val="accent4">
              <a:lumMod val="20000"/>
              <a:lumOff val="80000"/>
            </a:schemeClr>
          </a:solidFill>
          <a:ln w="19050">
            <a:noFill/>
          </a:ln>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90000"/>
              </a:lnSpc>
              <a:spcBef>
                <a:spcPct val="0"/>
              </a:spcBef>
              <a:buClr>
                <a:schemeClr val="bg1"/>
              </a:buClr>
              <a:buFont typeface="Times New Roman" pitchFamily="18" charset="0"/>
              <a:buNone/>
            </a:pPr>
            <a:r>
              <a:rPr kumimoji="1" lang="zh-CN" altLang="en-US" sz="2000" b="1" dirty="0" smtClean="0">
                <a:solidFill>
                  <a:srgbClr val="800080"/>
                </a:solidFill>
                <a:latin typeface="Calibri" pitchFamily="34" charset="0"/>
                <a:ea typeface="华文楷体" pitchFamily="2" charset="-122"/>
                <a:cs typeface="Calibri" pitchFamily="34" charset="0"/>
              </a:rPr>
              <a:t>当线程被抢占时，它被放回相应优先级的就绪队列的队首</a:t>
            </a:r>
            <a:endParaRPr kumimoji="1" lang="zh-CN" altLang="en-US" sz="2000" b="1" dirty="0" smtClean="0">
              <a:latin typeface="Calibri" pitchFamily="34" charset="0"/>
              <a:ea typeface="华文楷体" pitchFamily="2" charset="-122"/>
              <a:cs typeface="Calibri" pitchFamily="34" charset="0"/>
            </a:endParaRPr>
          </a:p>
          <a:p>
            <a:pPr lvl="1">
              <a:lnSpc>
                <a:spcPct val="90000"/>
              </a:lnSpc>
              <a:spcBef>
                <a:spcPct val="0"/>
              </a:spcBef>
              <a:buClr>
                <a:srgbClr val="800080"/>
              </a:buClr>
              <a:buSzPct val="80000"/>
              <a:buFont typeface="Wingdings" pitchFamily="2" charset="2"/>
              <a:buChar char="Ø"/>
            </a:pPr>
            <a:r>
              <a:rPr kumimoji="1" lang="zh-CN" altLang="en-US" sz="2000" b="1" dirty="0" smtClean="0">
                <a:latin typeface="Calibri" pitchFamily="34" charset="0"/>
                <a:ea typeface="华文楷体" pitchFamily="2" charset="-122"/>
                <a:cs typeface="Calibri" pitchFamily="34" charset="0"/>
              </a:rPr>
              <a:t> 处于实时优先级的线程在被抢占时，时间配额被重置为一个完整的时间配额</a:t>
            </a:r>
          </a:p>
          <a:p>
            <a:pPr lvl="1">
              <a:lnSpc>
                <a:spcPct val="90000"/>
              </a:lnSpc>
              <a:spcBef>
                <a:spcPct val="0"/>
              </a:spcBef>
              <a:buClr>
                <a:srgbClr val="800080"/>
              </a:buClr>
              <a:buSzPct val="80000"/>
              <a:buFont typeface="Wingdings" pitchFamily="2" charset="2"/>
              <a:buChar char="Ø"/>
            </a:pPr>
            <a:r>
              <a:rPr kumimoji="1" lang="zh-CN" altLang="en-US" sz="2000" b="1" dirty="0" smtClean="0">
                <a:latin typeface="Calibri" pitchFamily="34" charset="0"/>
                <a:ea typeface="华文楷体" pitchFamily="2" charset="-122"/>
                <a:cs typeface="Calibri" pitchFamily="34" charset="0"/>
              </a:rPr>
              <a:t> 处于可变优先级的线程在被抢占时，时间配额不变，重新得到处理机后将运行剩余的时间配额</a:t>
            </a:r>
          </a:p>
        </p:txBody>
      </p:sp>
    </p:spTree>
    <p:extLst>
      <p:ext uri="{BB962C8B-B14F-4D97-AF65-F5344CB8AC3E}">
        <p14:creationId xmlns:p14="http://schemas.microsoft.com/office/powerpoint/2010/main" val="343034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right)">
                                      <p:cBhvr>
                                        <p:cTn id="10" dur="500"/>
                                        <p:tgtEl>
                                          <p:spTgt spid="4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right)">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1000"/>
                                        <p:tgtEl>
                                          <p:spTgt spid="4"/>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1000"/>
                                        <p:tgtEl>
                                          <p:spTgt spid="3"/>
                                        </p:tgtEl>
                                      </p:cBhvr>
                                    </p:animEffect>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1000"/>
                                        <p:tgtEl>
                                          <p:spTgt spid="47"/>
                                        </p:tgtEl>
                                      </p:cBhvr>
                                    </p:animEffect>
                                    <p:anim calcmode="lin" valueType="num">
                                      <p:cBhvr>
                                        <p:cTn id="31" dur="1000" fill="hold"/>
                                        <p:tgtEl>
                                          <p:spTgt spid="47"/>
                                        </p:tgtEl>
                                        <p:attrNameLst>
                                          <p:attrName>ppt_x</p:attrName>
                                        </p:attrNameLst>
                                      </p:cBhvr>
                                      <p:tavLst>
                                        <p:tav tm="0">
                                          <p:val>
                                            <p:strVal val="#ppt_x"/>
                                          </p:val>
                                        </p:tav>
                                        <p:tav tm="100000">
                                          <p:val>
                                            <p:strVal val="#ppt_x"/>
                                          </p:val>
                                        </p:tav>
                                      </p:tavLst>
                                    </p:anim>
                                    <p:anim calcmode="lin" valueType="num">
                                      <p:cBhvr>
                                        <p:cTn id="32"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55576" y="214313"/>
            <a:ext cx="7124328" cy="982439"/>
          </a:xfrm>
          <a:noFill/>
        </p:spPr>
        <p:txBody>
          <a:bodyPr>
            <a:normAutofit/>
          </a:bodyPr>
          <a:lstStyle/>
          <a:p>
            <a:pPr eaLnBrk="1" hangingPunct="1"/>
            <a:r>
              <a:rPr kumimoji="1" lang="en-US" altLang="zh-CN" sz="4000" dirty="0" smtClean="0">
                <a:latin typeface="Calibri" pitchFamily="34" charset="0"/>
                <a:cs typeface="Calibri" pitchFamily="34" charset="0"/>
              </a:rPr>
              <a:t>(3)</a:t>
            </a:r>
            <a:r>
              <a:rPr kumimoji="1" lang="zh-CN" altLang="en-US" sz="4000" dirty="0" smtClean="0">
                <a:latin typeface="Calibri" pitchFamily="34" charset="0"/>
                <a:cs typeface="Calibri" pitchFamily="34" charset="0"/>
              </a:rPr>
              <a:t>时间配额用完</a:t>
            </a:r>
          </a:p>
        </p:txBody>
      </p:sp>
      <p:sp>
        <p:nvSpPr>
          <p:cNvPr id="4" name="矩形 3"/>
          <p:cNvSpPr/>
          <p:nvPr/>
        </p:nvSpPr>
        <p:spPr>
          <a:xfrm>
            <a:off x="2915816" y="2852936"/>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a:stCxn id="4" idx="3"/>
          </p:cNvCxnSpPr>
          <p:nvPr/>
        </p:nvCxnSpPr>
        <p:spPr>
          <a:xfrm>
            <a:off x="3347864" y="2996952"/>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635896" y="2852936"/>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3"/>
          </p:cNvCxnSpPr>
          <p:nvPr/>
        </p:nvCxnSpPr>
        <p:spPr>
          <a:xfrm>
            <a:off x="4067944" y="2996952"/>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355976" y="2852936"/>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3"/>
          </p:cNvCxnSpPr>
          <p:nvPr/>
        </p:nvCxnSpPr>
        <p:spPr>
          <a:xfrm>
            <a:off x="4788024" y="2996952"/>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076056" y="2852936"/>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10" idx="3"/>
          </p:cNvCxnSpPr>
          <p:nvPr/>
        </p:nvCxnSpPr>
        <p:spPr>
          <a:xfrm>
            <a:off x="5508104" y="2996952"/>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796136" y="2852936"/>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3"/>
          </p:cNvCxnSpPr>
          <p:nvPr/>
        </p:nvCxnSpPr>
        <p:spPr>
          <a:xfrm>
            <a:off x="6228184" y="2996952"/>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516216" y="2852936"/>
            <a:ext cx="432048" cy="288032"/>
          </a:xfrm>
          <a:prstGeom prst="rect">
            <a:avLst/>
          </a:prstGeom>
          <a:solidFill>
            <a:schemeClr val="tx2">
              <a:lumMod val="25000"/>
              <a:lumOff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stCxn id="14" idx="3"/>
          </p:cNvCxnSpPr>
          <p:nvPr/>
        </p:nvCxnSpPr>
        <p:spPr>
          <a:xfrm>
            <a:off x="6948264" y="2996952"/>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411760" y="1628800"/>
            <a:ext cx="0" cy="288032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42709" y="1628800"/>
            <a:ext cx="877163" cy="369332"/>
          </a:xfrm>
          <a:prstGeom prst="rect">
            <a:avLst/>
          </a:prstGeom>
          <a:noFill/>
        </p:spPr>
        <p:txBody>
          <a:bodyPr wrap="none" rtlCol="0">
            <a:spAutoFit/>
          </a:bodyPr>
          <a:lstStyle/>
          <a:p>
            <a:r>
              <a:rPr lang="zh-CN" altLang="en-US" b="1" dirty="0" smtClean="0">
                <a:solidFill>
                  <a:schemeClr val="accent1">
                    <a:lumMod val="50000"/>
                  </a:schemeClr>
                </a:solidFill>
                <a:latin typeface="华文楷体" pitchFamily="2" charset="-122"/>
                <a:ea typeface="华文楷体" pitchFamily="2" charset="-122"/>
              </a:rPr>
              <a:t>就绪态</a:t>
            </a:r>
            <a:endParaRPr lang="zh-CN" altLang="en-US" b="1" dirty="0">
              <a:solidFill>
                <a:schemeClr val="accent1">
                  <a:lumMod val="50000"/>
                </a:schemeClr>
              </a:solidFill>
              <a:latin typeface="华文楷体" pitchFamily="2" charset="-122"/>
              <a:ea typeface="华文楷体" pitchFamily="2" charset="-122"/>
            </a:endParaRPr>
          </a:p>
        </p:txBody>
      </p:sp>
      <p:sp>
        <p:nvSpPr>
          <p:cNvPr id="27" name="TextBox 26"/>
          <p:cNvSpPr txBox="1"/>
          <p:nvPr/>
        </p:nvSpPr>
        <p:spPr>
          <a:xfrm>
            <a:off x="1331640" y="1628800"/>
            <a:ext cx="877163" cy="369332"/>
          </a:xfrm>
          <a:prstGeom prst="rect">
            <a:avLst/>
          </a:prstGeom>
          <a:noFill/>
        </p:spPr>
        <p:txBody>
          <a:bodyPr wrap="none" rtlCol="0">
            <a:spAutoFit/>
          </a:bodyPr>
          <a:lstStyle/>
          <a:p>
            <a:r>
              <a:rPr lang="zh-CN" altLang="en-US" b="1" dirty="0" smtClean="0">
                <a:solidFill>
                  <a:schemeClr val="accent1">
                    <a:lumMod val="50000"/>
                  </a:schemeClr>
                </a:solidFill>
                <a:latin typeface="华文楷体" pitchFamily="2" charset="-122"/>
                <a:ea typeface="华文楷体" pitchFamily="2" charset="-122"/>
              </a:rPr>
              <a:t>运行态</a:t>
            </a:r>
            <a:endParaRPr lang="zh-CN" altLang="en-US" b="1" dirty="0">
              <a:solidFill>
                <a:schemeClr val="accent1">
                  <a:lumMod val="50000"/>
                </a:schemeClr>
              </a:solidFill>
              <a:latin typeface="华文楷体" pitchFamily="2" charset="-122"/>
              <a:ea typeface="华文楷体" pitchFamily="2" charset="-122"/>
            </a:endParaRPr>
          </a:p>
        </p:txBody>
      </p:sp>
      <p:sp>
        <p:nvSpPr>
          <p:cNvPr id="33" name="TextBox 32"/>
          <p:cNvSpPr txBox="1"/>
          <p:nvPr/>
        </p:nvSpPr>
        <p:spPr>
          <a:xfrm>
            <a:off x="683568" y="2132856"/>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15</a:t>
            </a:r>
            <a:endParaRPr lang="zh-CN" altLang="en-US" sz="1400" b="1" dirty="0">
              <a:latin typeface="Arial" pitchFamily="34" charset="0"/>
              <a:cs typeface="Arial" pitchFamily="34" charset="0"/>
            </a:endParaRPr>
          </a:p>
        </p:txBody>
      </p:sp>
      <p:sp>
        <p:nvSpPr>
          <p:cNvPr id="34" name="TextBox 33"/>
          <p:cNvSpPr txBox="1"/>
          <p:nvPr/>
        </p:nvSpPr>
        <p:spPr>
          <a:xfrm>
            <a:off x="683568" y="2492896"/>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14</a:t>
            </a:r>
            <a:endParaRPr lang="zh-CN" altLang="en-US" sz="1400" b="1" dirty="0">
              <a:latin typeface="Arial" pitchFamily="34" charset="0"/>
              <a:cs typeface="Arial" pitchFamily="34" charset="0"/>
            </a:endParaRPr>
          </a:p>
        </p:txBody>
      </p:sp>
      <p:sp>
        <p:nvSpPr>
          <p:cNvPr id="35" name="TextBox 34"/>
          <p:cNvSpPr txBox="1"/>
          <p:nvPr/>
        </p:nvSpPr>
        <p:spPr>
          <a:xfrm>
            <a:off x="683568" y="2852936"/>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13</a:t>
            </a:r>
            <a:endParaRPr lang="zh-CN" altLang="en-US" sz="1400" b="1" dirty="0">
              <a:latin typeface="Arial" pitchFamily="34" charset="0"/>
              <a:cs typeface="Arial" pitchFamily="34" charset="0"/>
            </a:endParaRPr>
          </a:p>
        </p:txBody>
      </p:sp>
      <p:sp>
        <p:nvSpPr>
          <p:cNvPr id="36" name="TextBox 35"/>
          <p:cNvSpPr txBox="1"/>
          <p:nvPr/>
        </p:nvSpPr>
        <p:spPr>
          <a:xfrm>
            <a:off x="683568" y="3193231"/>
            <a:ext cx="383438"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12</a:t>
            </a:r>
            <a:endParaRPr lang="zh-CN" altLang="en-US" sz="1400" b="1" dirty="0">
              <a:latin typeface="Arial" pitchFamily="34" charset="0"/>
              <a:cs typeface="Arial" pitchFamily="34" charset="0"/>
            </a:endParaRPr>
          </a:p>
        </p:txBody>
      </p:sp>
      <p:sp>
        <p:nvSpPr>
          <p:cNvPr id="37" name="TextBox 36"/>
          <p:cNvSpPr txBox="1"/>
          <p:nvPr/>
        </p:nvSpPr>
        <p:spPr>
          <a:xfrm>
            <a:off x="683568" y="3563724"/>
            <a:ext cx="373564" cy="307777"/>
          </a:xfrm>
          <a:prstGeom prst="rect">
            <a:avLst/>
          </a:prstGeom>
          <a:noFill/>
        </p:spPr>
        <p:txBody>
          <a:bodyPr wrap="none" rtlCol="0">
            <a:spAutoFit/>
          </a:bodyPr>
          <a:lstStyle/>
          <a:p>
            <a:r>
              <a:rPr lang="en-US" altLang="zh-CN" sz="1400" b="1" dirty="0" smtClean="0">
                <a:latin typeface="Arial" pitchFamily="34" charset="0"/>
                <a:cs typeface="Arial" pitchFamily="34" charset="0"/>
              </a:rPr>
              <a:t>11</a:t>
            </a:r>
            <a:endParaRPr lang="zh-CN" altLang="en-US" sz="1400" b="1" dirty="0">
              <a:latin typeface="Arial" pitchFamily="34" charset="0"/>
              <a:cs typeface="Arial" pitchFamily="34" charset="0"/>
            </a:endParaRPr>
          </a:p>
        </p:txBody>
      </p:sp>
      <p:grpSp>
        <p:nvGrpSpPr>
          <p:cNvPr id="2" name="组合 40"/>
          <p:cNvGrpSpPr/>
          <p:nvPr/>
        </p:nvGrpSpPr>
        <p:grpSpPr>
          <a:xfrm>
            <a:off x="1397115" y="2780928"/>
            <a:ext cx="582597" cy="360040"/>
            <a:chOff x="1325107" y="2564904"/>
            <a:chExt cx="582597" cy="360040"/>
          </a:xfrm>
        </p:grpSpPr>
        <p:sp>
          <p:nvSpPr>
            <p:cNvPr id="42" name="矩形 41"/>
            <p:cNvSpPr/>
            <p:nvPr/>
          </p:nvSpPr>
          <p:spPr>
            <a:xfrm>
              <a:off x="1475656" y="2636912"/>
              <a:ext cx="432048" cy="28803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同心圆 42"/>
            <p:cNvSpPr/>
            <p:nvPr/>
          </p:nvSpPr>
          <p:spPr>
            <a:xfrm>
              <a:off x="1325107" y="2564904"/>
              <a:ext cx="438581" cy="206151"/>
            </a:xfrm>
            <a:prstGeom prst="donut">
              <a:avLst/>
            </a:prstGeom>
            <a:solidFill>
              <a:schemeClr val="accent3">
                <a:lumMod val="60000"/>
                <a:lumOff val="40000"/>
              </a:schemeClr>
            </a:solidFill>
            <a:ln w="12700">
              <a:solidFill>
                <a:schemeClr val="accent3">
                  <a:lumMod val="75000"/>
                </a:schemeClr>
              </a:solid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 name="组合 43"/>
          <p:cNvGrpSpPr/>
          <p:nvPr/>
        </p:nvGrpSpPr>
        <p:grpSpPr>
          <a:xfrm flipH="1" flipV="1">
            <a:off x="1986243" y="2686842"/>
            <a:ext cx="929572" cy="310105"/>
            <a:chOff x="1907704" y="2740865"/>
            <a:chExt cx="888216" cy="236342"/>
          </a:xfrm>
        </p:grpSpPr>
        <p:cxnSp>
          <p:nvCxnSpPr>
            <p:cNvPr id="45" name="直接连接符 44"/>
            <p:cNvCxnSpPr/>
            <p:nvPr/>
          </p:nvCxnSpPr>
          <p:spPr>
            <a:xfrm>
              <a:off x="1907704" y="2791561"/>
              <a:ext cx="432048" cy="18564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2339752" y="2740865"/>
              <a:ext cx="456168" cy="236342"/>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组合 46"/>
          <p:cNvGrpSpPr/>
          <p:nvPr/>
        </p:nvGrpSpPr>
        <p:grpSpPr>
          <a:xfrm>
            <a:off x="7164288" y="2780928"/>
            <a:ext cx="582597" cy="360040"/>
            <a:chOff x="1325107" y="2564904"/>
            <a:chExt cx="582597" cy="360040"/>
          </a:xfrm>
        </p:grpSpPr>
        <p:sp>
          <p:nvSpPr>
            <p:cNvPr id="48" name="矩形 47"/>
            <p:cNvSpPr/>
            <p:nvPr/>
          </p:nvSpPr>
          <p:spPr>
            <a:xfrm>
              <a:off x="1475656" y="2636912"/>
              <a:ext cx="432048" cy="28803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同心圆 48"/>
            <p:cNvSpPr/>
            <p:nvPr/>
          </p:nvSpPr>
          <p:spPr>
            <a:xfrm>
              <a:off x="1325107" y="2564904"/>
              <a:ext cx="438581" cy="206151"/>
            </a:xfrm>
            <a:prstGeom prst="donut">
              <a:avLst/>
            </a:prstGeom>
            <a:solidFill>
              <a:schemeClr val="accent3">
                <a:lumMod val="60000"/>
                <a:lumOff val="40000"/>
              </a:schemeClr>
            </a:solidFill>
            <a:ln w="12700">
              <a:solidFill>
                <a:schemeClr val="accent3">
                  <a:lumMod val="75000"/>
                </a:schemeClr>
              </a:solid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7" name="组合 53"/>
          <p:cNvGrpSpPr/>
          <p:nvPr/>
        </p:nvGrpSpPr>
        <p:grpSpPr>
          <a:xfrm>
            <a:off x="1835695" y="3151601"/>
            <a:ext cx="5767173" cy="628147"/>
            <a:chOff x="1763687" y="2935577"/>
            <a:chExt cx="5767173" cy="628147"/>
          </a:xfrm>
        </p:grpSpPr>
        <p:cxnSp>
          <p:nvCxnSpPr>
            <p:cNvPr id="51" name="肘形连接符 50"/>
            <p:cNvCxnSpPr>
              <a:stCxn id="42" idx="2"/>
            </p:cNvCxnSpPr>
            <p:nvPr/>
          </p:nvCxnSpPr>
          <p:spPr>
            <a:xfrm rot="16200000" flipH="1">
              <a:off x="4435896" y="468759"/>
              <a:ext cx="422756" cy="5767173"/>
            </a:xfrm>
            <a:prstGeom prst="bentConnector2">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7448220" y="2935577"/>
              <a:ext cx="0" cy="422756"/>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9" name="内容占位符 2"/>
          <p:cNvSpPr>
            <a:spLocks noGrp="1"/>
          </p:cNvSpPr>
          <p:nvPr>
            <p:ph sz="quarter" idx="4294967295"/>
          </p:nvPr>
        </p:nvSpPr>
        <p:spPr>
          <a:xfrm>
            <a:off x="834117" y="4149080"/>
            <a:ext cx="7331292" cy="2664296"/>
          </a:xfrm>
          <a:prstGeom prst="rect">
            <a:avLst/>
          </a:prstGeom>
          <a:solidFill>
            <a:schemeClr val="accent4">
              <a:lumMod val="20000"/>
              <a:lumOff val="80000"/>
            </a:schemeClr>
          </a:solidFill>
          <a:ln w="19050">
            <a:noFill/>
          </a:ln>
        </p:spPr>
        <p:txBody>
          <a:bodyPr>
            <a:noAutofit/>
          </a:bodyPr>
          <a:lstStyle/>
          <a:p>
            <a:pPr marL="0" indent="0">
              <a:spcBef>
                <a:spcPts val="0"/>
              </a:spcBef>
              <a:buClr>
                <a:srgbClr val="800080"/>
              </a:buClr>
              <a:buSzPct val="60000"/>
              <a:buNone/>
            </a:pPr>
            <a:r>
              <a:rPr lang="zh-CN" altLang="en-US" sz="2000" b="1" dirty="0" smtClean="0">
                <a:latin typeface="Calibri" panose="020F0502020204030204" pitchFamily="34" charset="0"/>
                <a:ea typeface="华文楷体" pitchFamily="2" charset="-122"/>
              </a:rPr>
              <a:t>假设线程</a:t>
            </a:r>
            <a:r>
              <a:rPr lang="en-US" altLang="zh-CN" sz="2000" b="1" dirty="0" smtClean="0">
                <a:latin typeface="Calibri" panose="020F0502020204030204" pitchFamily="34" charset="0"/>
                <a:ea typeface="华文楷体" pitchFamily="2" charset="-122"/>
              </a:rPr>
              <a:t>A</a:t>
            </a:r>
            <a:r>
              <a:rPr lang="zh-CN" altLang="en-US" sz="2000" b="1" dirty="0" smtClean="0">
                <a:latin typeface="Calibri" panose="020F0502020204030204" pitchFamily="34" charset="0"/>
                <a:ea typeface="华文楷体" pitchFamily="2" charset="-122"/>
              </a:rPr>
              <a:t>的时间配额用完</a:t>
            </a:r>
            <a:endParaRPr lang="en-US" altLang="zh-CN" sz="2000" b="1" dirty="0" smtClean="0">
              <a:latin typeface="Calibri" panose="020F0502020204030204" pitchFamily="34" charset="0"/>
              <a:ea typeface="华文楷体" pitchFamily="2" charset="-122"/>
            </a:endParaRPr>
          </a:p>
          <a:p>
            <a:pPr>
              <a:spcBef>
                <a:spcPts val="0"/>
              </a:spcBef>
              <a:buClr>
                <a:srgbClr val="800080"/>
              </a:buClr>
              <a:buSzPct val="60000"/>
            </a:pPr>
            <a:r>
              <a:rPr lang="en-US" altLang="zh-CN" sz="2000" b="1" dirty="0" smtClean="0">
                <a:solidFill>
                  <a:srgbClr val="800080"/>
                </a:solidFill>
                <a:latin typeface="Calibri" panose="020F0502020204030204" pitchFamily="34" charset="0"/>
                <a:ea typeface="华文楷体" pitchFamily="2" charset="-122"/>
              </a:rPr>
              <a:t>A</a:t>
            </a:r>
            <a:r>
              <a:rPr lang="zh-CN" altLang="en-US" sz="2000" b="1" dirty="0">
                <a:solidFill>
                  <a:srgbClr val="800080"/>
                </a:solidFill>
                <a:latin typeface="Calibri" panose="020F0502020204030204" pitchFamily="34" charset="0"/>
                <a:ea typeface="华文楷体" pitchFamily="2" charset="-122"/>
              </a:rPr>
              <a:t>的优先级没有</a:t>
            </a:r>
            <a:r>
              <a:rPr lang="zh-CN" altLang="en-US" sz="2000" b="1" dirty="0" smtClean="0">
                <a:solidFill>
                  <a:srgbClr val="800080"/>
                </a:solidFill>
                <a:latin typeface="Calibri" panose="020F0502020204030204" pitchFamily="34" charset="0"/>
                <a:ea typeface="华文楷体" pitchFamily="2" charset="-122"/>
              </a:rPr>
              <a:t>降低</a:t>
            </a:r>
            <a:endParaRPr lang="en-US" altLang="zh-CN" sz="2000" b="1" dirty="0" smtClean="0">
              <a:latin typeface="Calibri" panose="020F0502020204030204" pitchFamily="34" charset="0"/>
              <a:ea typeface="华文楷体" pitchFamily="2" charset="-122"/>
            </a:endParaRPr>
          </a:p>
          <a:p>
            <a:pPr>
              <a:spcBef>
                <a:spcPts val="0"/>
              </a:spcBef>
              <a:buClr>
                <a:srgbClr val="800080"/>
              </a:buClr>
              <a:buSzPct val="60000"/>
              <a:buFont typeface="Wingdings" panose="05000000000000000000" pitchFamily="2" charset="2"/>
              <a:buChar char="ü"/>
            </a:pPr>
            <a:r>
              <a:rPr lang="zh-CN" altLang="en-US" sz="2000" b="1" dirty="0">
                <a:solidFill>
                  <a:srgbClr val="000000"/>
                </a:solidFill>
                <a:latin typeface="Calibri" panose="020F0502020204030204" pitchFamily="34" charset="0"/>
                <a:ea typeface="华文楷体" pitchFamily="2" charset="-122"/>
              </a:rPr>
              <a:t>如果</a:t>
            </a:r>
            <a:r>
              <a:rPr lang="zh-CN" altLang="en-US" sz="2000" b="1" dirty="0" smtClean="0">
                <a:latin typeface="Calibri" panose="020F0502020204030204" pitchFamily="34" charset="0"/>
                <a:ea typeface="华文楷体" pitchFamily="2" charset="-122"/>
              </a:rPr>
              <a:t>队列中</a:t>
            </a:r>
            <a:r>
              <a:rPr lang="zh-CN" altLang="en-US" sz="2000" b="1" dirty="0" smtClean="0">
                <a:solidFill>
                  <a:srgbClr val="800080"/>
                </a:solidFill>
                <a:latin typeface="Calibri" panose="020F0502020204030204" pitchFamily="34" charset="0"/>
                <a:ea typeface="华文楷体" pitchFamily="2" charset="-122"/>
              </a:rPr>
              <a:t>有其他就绪</a:t>
            </a:r>
            <a:r>
              <a:rPr lang="zh-CN" altLang="en-US" sz="2000" b="1" dirty="0">
                <a:solidFill>
                  <a:srgbClr val="800080"/>
                </a:solidFill>
                <a:latin typeface="Calibri" panose="020F0502020204030204" pitchFamily="34" charset="0"/>
                <a:ea typeface="华文楷体" pitchFamily="2" charset="-122"/>
              </a:rPr>
              <a:t>线程</a:t>
            </a:r>
            <a:r>
              <a:rPr lang="zh-CN" altLang="en-US" sz="2000" b="1" dirty="0" smtClean="0">
                <a:solidFill>
                  <a:srgbClr val="000000"/>
                </a:solidFill>
                <a:latin typeface="Calibri" panose="020F0502020204030204" pitchFamily="34" charset="0"/>
                <a:ea typeface="华文楷体" pitchFamily="2" charset="-122"/>
              </a:rPr>
              <a:t>，选择下</a:t>
            </a:r>
            <a:r>
              <a:rPr lang="zh-CN" altLang="en-US" sz="2000" b="1" dirty="0">
                <a:solidFill>
                  <a:srgbClr val="000000"/>
                </a:solidFill>
                <a:latin typeface="Calibri" panose="020F0502020204030204" pitchFamily="34" charset="0"/>
                <a:ea typeface="华文楷体" pitchFamily="2" charset="-122"/>
              </a:rPr>
              <a:t>一个</a:t>
            </a:r>
            <a:r>
              <a:rPr lang="zh-CN" altLang="en-US" sz="2000" b="1" dirty="0" smtClean="0">
                <a:solidFill>
                  <a:srgbClr val="000000"/>
                </a:solidFill>
                <a:latin typeface="Calibri" panose="020F0502020204030204" pitchFamily="34" charset="0"/>
                <a:ea typeface="华文楷体" pitchFamily="2" charset="-122"/>
              </a:rPr>
              <a:t>线程执行</a:t>
            </a:r>
            <a:r>
              <a:rPr lang="zh-CN" altLang="en-US" sz="2000" b="1" dirty="0">
                <a:latin typeface="Calibri" panose="020F0502020204030204" pitchFamily="34" charset="0"/>
                <a:ea typeface="华文楷体" pitchFamily="2" charset="-122"/>
              </a:rPr>
              <a:t>，</a:t>
            </a:r>
            <a:r>
              <a:rPr lang="en-US" altLang="zh-CN" sz="2000" b="1" dirty="0">
                <a:latin typeface="Calibri" panose="020F0502020204030204" pitchFamily="34" charset="0"/>
                <a:ea typeface="华文楷体" pitchFamily="2" charset="-122"/>
              </a:rPr>
              <a:t>A</a:t>
            </a:r>
            <a:r>
              <a:rPr lang="zh-CN" altLang="en-US" sz="2000" b="1" dirty="0">
                <a:latin typeface="Calibri" panose="020F0502020204030204" pitchFamily="34" charset="0"/>
                <a:ea typeface="华文楷体" pitchFamily="2" charset="-122"/>
              </a:rPr>
              <a:t>回到原来就绪队列末尾</a:t>
            </a:r>
            <a:endParaRPr lang="en-US" altLang="zh-CN" sz="2000" b="1" dirty="0">
              <a:solidFill>
                <a:srgbClr val="000000"/>
              </a:solidFill>
              <a:latin typeface="Calibri" panose="020F0502020204030204" pitchFamily="34" charset="0"/>
              <a:ea typeface="华文楷体" pitchFamily="2" charset="-122"/>
            </a:endParaRPr>
          </a:p>
          <a:p>
            <a:pPr>
              <a:spcBef>
                <a:spcPts val="0"/>
              </a:spcBef>
              <a:buClr>
                <a:srgbClr val="800080"/>
              </a:buClr>
              <a:buSzPct val="60000"/>
              <a:buFont typeface="Wingdings" panose="05000000000000000000" pitchFamily="2" charset="2"/>
              <a:buChar char="ü"/>
            </a:pPr>
            <a:r>
              <a:rPr lang="zh-CN" altLang="en-US" sz="2000" b="1" dirty="0" smtClean="0">
                <a:solidFill>
                  <a:srgbClr val="000000"/>
                </a:solidFill>
                <a:latin typeface="Calibri" panose="020F0502020204030204" pitchFamily="34" charset="0"/>
                <a:ea typeface="华文楷体" pitchFamily="2" charset="-122"/>
              </a:rPr>
              <a:t>如果队列中</a:t>
            </a:r>
            <a:r>
              <a:rPr lang="zh-CN" altLang="en-US" sz="2000" b="1" dirty="0" smtClean="0">
                <a:solidFill>
                  <a:srgbClr val="800080"/>
                </a:solidFill>
                <a:latin typeface="Calibri" panose="020F0502020204030204" pitchFamily="34" charset="0"/>
                <a:ea typeface="华文楷体" pitchFamily="2" charset="-122"/>
              </a:rPr>
              <a:t>没有其他就绪线程</a:t>
            </a:r>
            <a:r>
              <a:rPr lang="zh-CN" altLang="en-US" sz="2000" b="1" dirty="0" smtClean="0">
                <a:solidFill>
                  <a:srgbClr val="000000"/>
                </a:solidFill>
                <a:latin typeface="Calibri" panose="020F0502020204030204" pitchFamily="34" charset="0"/>
                <a:ea typeface="华文楷体" pitchFamily="2" charset="-122"/>
              </a:rPr>
              <a:t>，系统给线程</a:t>
            </a:r>
            <a:r>
              <a:rPr lang="en-US" altLang="zh-CN" sz="2000" b="1" dirty="0" smtClean="0">
                <a:solidFill>
                  <a:srgbClr val="000000"/>
                </a:solidFill>
                <a:latin typeface="Calibri" panose="020F0502020204030204" pitchFamily="34" charset="0"/>
                <a:ea typeface="华文楷体" pitchFamily="2" charset="-122"/>
              </a:rPr>
              <a:t>A</a:t>
            </a:r>
            <a:r>
              <a:rPr lang="zh-CN" altLang="en-US" sz="2000" b="1" dirty="0" smtClean="0">
                <a:solidFill>
                  <a:srgbClr val="000000"/>
                </a:solidFill>
                <a:latin typeface="Calibri" panose="020F0502020204030204" pitchFamily="34" charset="0"/>
                <a:ea typeface="华文楷体" pitchFamily="2" charset="-122"/>
              </a:rPr>
              <a:t>分配一</a:t>
            </a:r>
            <a:r>
              <a:rPr lang="zh-CN" altLang="en-US" sz="2000" b="1" dirty="0">
                <a:solidFill>
                  <a:srgbClr val="000000"/>
                </a:solidFill>
                <a:latin typeface="Calibri" panose="020F0502020204030204" pitchFamily="34" charset="0"/>
                <a:ea typeface="华文楷体" pitchFamily="2" charset="-122"/>
              </a:rPr>
              <a:t>个新的时间</a:t>
            </a:r>
            <a:r>
              <a:rPr lang="zh-CN" altLang="en-US" sz="2000" b="1" dirty="0" smtClean="0">
                <a:solidFill>
                  <a:srgbClr val="000000"/>
                </a:solidFill>
                <a:latin typeface="Calibri" panose="020F0502020204030204" pitchFamily="34" charset="0"/>
                <a:ea typeface="华文楷体" pitchFamily="2" charset="-122"/>
              </a:rPr>
              <a:t>配额，让它继续</a:t>
            </a:r>
            <a:r>
              <a:rPr lang="zh-CN" altLang="en-US" sz="2000" b="1" dirty="0">
                <a:solidFill>
                  <a:srgbClr val="000000"/>
                </a:solidFill>
                <a:latin typeface="Calibri" panose="020F0502020204030204" pitchFamily="34" charset="0"/>
                <a:ea typeface="华文楷体" pitchFamily="2" charset="-122"/>
              </a:rPr>
              <a:t>运行</a:t>
            </a:r>
          </a:p>
          <a:p>
            <a:pPr marL="0" indent="0">
              <a:spcBef>
                <a:spcPts val="0"/>
              </a:spcBef>
              <a:buClr>
                <a:srgbClr val="800080"/>
              </a:buClr>
              <a:buSzPct val="60000"/>
              <a:buNone/>
            </a:pPr>
            <a:endParaRPr lang="en-US" altLang="zh-CN" sz="2000" b="1" dirty="0" smtClean="0">
              <a:solidFill>
                <a:srgbClr val="000000"/>
              </a:solidFill>
              <a:latin typeface="Calibri" panose="020F0502020204030204" pitchFamily="34" charset="0"/>
              <a:ea typeface="华文楷体" pitchFamily="2" charset="-122"/>
            </a:endParaRPr>
          </a:p>
          <a:p>
            <a:pPr>
              <a:spcBef>
                <a:spcPts val="0"/>
              </a:spcBef>
              <a:buClr>
                <a:srgbClr val="800080"/>
              </a:buClr>
              <a:buSzPct val="60000"/>
            </a:pPr>
            <a:r>
              <a:rPr lang="en-US" altLang="zh-CN" sz="2000" b="1" dirty="0">
                <a:solidFill>
                  <a:srgbClr val="800080"/>
                </a:solidFill>
                <a:latin typeface="Calibri" panose="020F0502020204030204" pitchFamily="34" charset="0"/>
                <a:ea typeface="华文楷体" pitchFamily="2" charset="-122"/>
              </a:rPr>
              <a:t>A</a:t>
            </a:r>
            <a:r>
              <a:rPr lang="zh-CN" altLang="en-US" sz="2000" b="1" dirty="0">
                <a:solidFill>
                  <a:srgbClr val="800080"/>
                </a:solidFill>
                <a:latin typeface="Calibri" panose="020F0502020204030204" pitchFamily="34" charset="0"/>
                <a:ea typeface="华文楷体" pitchFamily="2" charset="-122"/>
              </a:rPr>
              <a:t>的</a:t>
            </a:r>
            <a:r>
              <a:rPr lang="zh-CN" altLang="en-US" sz="2000" b="1" dirty="0" smtClean="0">
                <a:solidFill>
                  <a:srgbClr val="800080"/>
                </a:solidFill>
                <a:latin typeface="Calibri" panose="020F0502020204030204" pitchFamily="34" charset="0"/>
                <a:ea typeface="华文楷体" pitchFamily="2" charset="-122"/>
              </a:rPr>
              <a:t>优先级</a:t>
            </a:r>
            <a:r>
              <a:rPr lang="zh-CN" altLang="en-US" sz="2000" b="1" dirty="0">
                <a:solidFill>
                  <a:srgbClr val="800080"/>
                </a:solidFill>
                <a:latin typeface="Calibri" panose="020F0502020204030204" pitchFamily="34" charset="0"/>
                <a:ea typeface="华文楷体" pitchFamily="2" charset="-122"/>
              </a:rPr>
              <a:t>降低了</a:t>
            </a:r>
            <a:r>
              <a:rPr lang="zh-CN" altLang="en-US" sz="2000" b="1" dirty="0">
                <a:solidFill>
                  <a:srgbClr val="000000"/>
                </a:solidFill>
                <a:latin typeface="Calibri" panose="020F0502020204030204" pitchFamily="34" charset="0"/>
                <a:ea typeface="华文楷体" pitchFamily="2" charset="-122"/>
              </a:rPr>
              <a:t>，</a:t>
            </a:r>
            <a:r>
              <a:rPr lang="en-US" altLang="zh-CN" sz="2000" b="1" dirty="0">
                <a:solidFill>
                  <a:srgbClr val="000000"/>
                </a:solidFill>
                <a:latin typeface="Calibri" panose="020F0502020204030204" pitchFamily="34" charset="0"/>
                <a:ea typeface="华文楷体" pitchFamily="2" charset="-122"/>
              </a:rPr>
              <a:t>Windows </a:t>
            </a:r>
            <a:r>
              <a:rPr lang="zh-CN" altLang="en-US" sz="2000" b="1" dirty="0" smtClean="0">
                <a:solidFill>
                  <a:srgbClr val="000000"/>
                </a:solidFill>
                <a:latin typeface="Calibri" panose="020F0502020204030204" pitchFamily="34" charset="0"/>
                <a:ea typeface="华文楷体" pitchFamily="2" charset="-122"/>
              </a:rPr>
              <a:t>将选择一个更</a:t>
            </a:r>
            <a:r>
              <a:rPr lang="zh-CN" altLang="en-US" sz="2000" b="1" dirty="0">
                <a:solidFill>
                  <a:srgbClr val="000000"/>
                </a:solidFill>
                <a:latin typeface="Calibri" panose="020F0502020204030204" pitchFamily="34" charset="0"/>
                <a:ea typeface="华文楷体" pitchFamily="2" charset="-122"/>
              </a:rPr>
              <a:t>高</a:t>
            </a:r>
            <a:r>
              <a:rPr lang="zh-CN" altLang="en-US" sz="2000" b="1" dirty="0" smtClean="0">
                <a:solidFill>
                  <a:srgbClr val="000000"/>
                </a:solidFill>
                <a:latin typeface="Calibri" panose="020F0502020204030204" pitchFamily="34" charset="0"/>
                <a:ea typeface="华文楷体" pitchFamily="2" charset="-122"/>
              </a:rPr>
              <a:t>优先级的线程</a:t>
            </a:r>
            <a:endParaRPr lang="zh-CN" altLang="en-US" sz="2000" b="1" dirty="0">
              <a:solidFill>
                <a:srgbClr val="000000"/>
              </a:solidFill>
              <a:latin typeface="Calibri" panose="020F0502020204030204" pitchFamily="34" charset="0"/>
              <a:ea typeface="华文楷体" pitchFamily="2" charset="-122"/>
            </a:endParaRPr>
          </a:p>
        </p:txBody>
      </p:sp>
      <p:sp>
        <p:nvSpPr>
          <p:cNvPr id="102" name="TextBox 2"/>
          <p:cNvSpPr txBox="1"/>
          <p:nvPr/>
        </p:nvSpPr>
        <p:spPr>
          <a:xfrm>
            <a:off x="1547664" y="2370366"/>
            <a:ext cx="306494" cy="338554"/>
          </a:xfrm>
          <a:prstGeom prst="rect">
            <a:avLst/>
          </a:prstGeom>
          <a:solidFill>
            <a:schemeClr val="accent2">
              <a:lumMod val="20000"/>
              <a:lumOff val="80000"/>
            </a:schemeClr>
          </a:solidFill>
        </p:spPr>
        <p:txBody>
          <a:bodyPr wrap="none" rtlCol="0">
            <a:spAutoFit/>
          </a:bodyPr>
          <a:lstStyle/>
          <a:p>
            <a:r>
              <a:rPr lang="en-US" altLang="zh-CN" sz="1600" dirty="0" smtClean="0">
                <a:solidFill>
                  <a:srgbClr val="C00000"/>
                </a:solidFill>
              </a:rPr>
              <a:t>A</a:t>
            </a:r>
            <a:endParaRPr lang="zh-CN" altLang="en-US" sz="1600" dirty="0">
              <a:solidFill>
                <a:srgbClr val="C00000"/>
              </a:solidFill>
            </a:endParaRPr>
          </a:p>
        </p:txBody>
      </p:sp>
    </p:spTree>
    <p:extLst>
      <p:ext uri="{BB962C8B-B14F-4D97-AF65-F5344CB8AC3E}">
        <p14:creationId xmlns:p14="http://schemas.microsoft.com/office/powerpoint/2010/main" val="314375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outVertical)">
                                      <p:cBhvr>
                                        <p:cTn id="7" dur="1000"/>
                                        <p:tgtEl>
                                          <p:spTgt spid="39"/>
                                        </p:tgtEl>
                                      </p:cBhvr>
                                    </p:animEffect>
                                  </p:childTnLst>
                                </p:cTn>
                              </p:par>
                              <p:par>
                                <p:cTn id="8" presetID="16" presetClass="entr" presetSubtype="37" fill="hold" nodeType="withEffect">
                                  <p:stCondLst>
                                    <p:cond delay="0"/>
                                  </p:stCondLst>
                                  <p:childTnLst>
                                    <p:set>
                                      <p:cBhvr>
                                        <p:cTn id="9" dur="1" fill="hold">
                                          <p:stCondLst>
                                            <p:cond delay="0"/>
                                          </p:stCondLst>
                                        </p:cTn>
                                        <p:tgtEl>
                                          <p:spTgt spid="39">
                                            <p:txEl>
                                              <p:pRg st="0" end="0"/>
                                            </p:txEl>
                                          </p:spTgt>
                                        </p:tgtEl>
                                        <p:attrNameLst>
                                          <p:attrName>style.visibility</p:attrName>
                                        </p:attrNameLst>
                                      </p:cBhvr>
                                      <p:to>
                                        <p:strVal val="visible"/>
                                      </p:to>
                                    </p:set>
                                    <p:animEffect transition="in" filter="barn(outVertical)">
                                      <p:cBhvr>
                                        <p:cTn id="10" dur="1000"/>
                                        <p:tgtEl>
                                          <p:spTgt spid="3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9">
                                            <p:txEl>
                                              <p:pRg st="1" end="1"/>
                                            </p:txEl>
                                          </p:spTgt>
                                        </p:tgtEl>
                                        <p:attrNameLst>
                                          <p:attrName>style.visibility</p:attrName>
                                        </p:attrNameLst>
                                      </p:cBhvr>
                                      <p:to>
                                        <p:strVal val="visible"/>
                                      </p:to>
                                    </p:set>
                                    <p:animEffect transition="in" filter="wipe(down)">
                                      <p:cBhvr>
                                        <p:cTn id="15" dur="1000"/>
                                        <p:tgtEl>
                                          <p:spTgt spid="3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9">
                                            <p:txEl>
                                              <p:pRg st="2" end="2"/>
                                            </p:txEl>
                                          </p:spTgt>
                                        </p:tgtEl>
                                        <p:attrNameLst>
                                          <p:attrName>style.visibility</p:attrName>
                                        </p:attrNameLst>
                                      </p:cBhvr>
                                      <p:to>
                                        <p:strVal val="visible"/>
                                      </p:to>
                                    </p:set>
                                    <p:animEffect transition="in" filter="wipe(left)">
                                      <p:cBhvr>
                                        <p:cTn id="20" dur="1000"/>
                                        <p:tgtEl>
                                          <p:spTgt spid="3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1500"/>
                                        <p:tgtEl>
                                          <p:spTgt spid="17"/>
                                        </p:tgtEl>
                                      </p:cBhvr>
                                    </p:animEffect>
                                  </p:childTnLst>
                                </p:cTn>
                              </p:par>
                            </p:childTnLst>
                          </p:cTn>
                        </p:par>
                        <p:par>
                          <p:cTn id="26" fill="hold">
                            <p:stCondLst>
                              <p:cond delay="1500"/>
                            </p:stCondLst>
                            <p:childTnLst>
                              <p:par>
                                <p:cTn id="27" presetID="63" presetClass="path" presetSubtype="0" accel="50000" decel="50000" fill="hold" grpId="0" nodeType="afterEffect">
                                  <p:stCondLst>
                                    <p:cond delay="0"/>
                                  </p:stCondLst>
                                  <p:childTnLst>
                                    <p:animMotion origin="layout" path="M 5E-6 2.59259E-6 L 0.63646 -0.00093 " pathEditMode="relative" rAng="0" ptsTypes="AA">
                                      <p:cBhvr>
                                        <p:cTn id="28" dur="2000" fill="hold"/>
                                        <p:tgtEl>
                                          <p:spTgt spid="102"/>
                                        </p:tgtEl>
                                        <p:attrNameLst>
                                          <p:attrName>ppt_x</p:attrName>
                                          <p:attrName>ppt_y</p:attrName>
                                        </p:attrNameLst>
                                      </p:cBhvr>
                                      <p:rCtr x="31823" y="-46"/>
                                    </p:animMotion>
                                  </p:childTnLst>
                                </p:cTn>
                              </p:par>
                            </p:childTnLst>
                          </p:cTn>
                        </p:par>
                        <p:par>
                          <p:cTn id="29" fill="hold">
                            <p:stCondLst>
                              <p:cond delay="3500"/>
                            </p:stCondLst>
                            <p:childTnLst>
                              <p:par>
                                <p:cTn id="30" presetID="22" presetClass="entr" presetSubtype="8"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1000"/>
                                        <p:tgtEl>
                                          <p:spTgt spid="15"/>
                                        </p:tgtEl>
                                      </p:cBhvr>
                                    </p:animEffect>
                                  </p:childTnLst>
                                </p:cTn>
                              </p:par>
                            </p:childTnLst>
                          </p:cTn>
                        </p:par>
                        <p:par>
                          <p:cTn id="33" fill="hold">
                            <p:stCondLst>
                              <p:cond delay="4500"/>
                            </p:stCondLst>
                            <p:childTnLst>
                              <p:par>
                                <p:cTn id="34" presetID="22" presetClass="entr" presetSubtype="8"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10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9">
                                            <p:txEl>
                                              <p:pRg st="3" end="3"/>
                                            </p:txEl>
                                          </p:spTgt>
                                        </p:tgtEl>
                                        <p:attrNameLst>
                                          <p:attrName>style.visibility</p:attrName>
                                        </p:attrNameLst>
                                      </p:cBhvr>
                                      <p:to>
                                        <p:strVal val="visible"/>
                                      </p:to>
                                    </p:set>
                                    <p:animEffect transition="in" filter="wipe(left)">
                                      <p:cBhvr>
                                        <p:cTn id="41" dur="1000"/>
                                        <p:tgtEl>
                                          <p:spTgt spid="39">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9">
                                            <p:txEl>
                                              <p:pRg st="5" end="5"/>
                                            </p:txEl>
                                          </p:spTgt>
                                        </p:tgtEl>
                                        <p:attrNameLst>
                                          <p:attrName>style.visibility</p:attrName>
                                        </p:attrNameLst>
                                      </p:cBhvr>
                                      <p:to>
                                        <p:strVal val="visible"/>
                                      </p:to>
                                    </p:set>
                                    <p:animEffect transition="in" filter="wipe(left)">
                                      <p:cBhvr>
                                        <p:cTn id="46" dur="1000"/>
                                        <p:tgtEl>
                                          <p:spTgt spid="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10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3568" y="332656"/>
            <a:ext cx="7056784" cy="1008112"/>
          </a:xfrm>
        </p:spPr>
        <p:txBody>
          <a:bodyPr>
            <a:noAutofit/>
          </a:bodyPr>
          <a:lstStyle/>
          <a:p>
            <a:r>
              <a:rPr lang="zh-CN" altLang="en-US" sz="3600" dirty="0"/>
              <a:t>线程优先级提升与时间配额调整</a:t>
            </a:r>
          </a:p>
        </p:txBody>
      </p:sp>
      <p:sp>
        <p:nvSpPr>
          <p:cNvPr id="50179" name="Rectangle 3"/>
          <p:cNvSpPr>
            <a:spLocks noGrp="1" noChangeArrowheads="1"/>
          </p:cNvSpPr>
          <p:nvPr>
            <p:ph type="body" idx="1"/>
          </p:nvPr>
        </p:nvSpPr>
        <p:spPr>
          <a:xfrm>
            <a:off x="611560" y="1556792"/>
            <a:ext cx="7571184" cy="4392488"/>
          </a:xfrm>
        </p:spPr>
        <p:txBody>
          <a:bodyPr>
            <a:noAutofit/>
          </a:bodyPr>
          <a:lstStyle/>
          <a:p>
            <a:pPr>
              <a:spcBef>
                <a:spcPts val="0"/>
              </a:spcBef>
            </a:pPr>
            <a:r>
              <a:rPr lang="en-US" altLang="zh-CN" sz="2400" b="1" dirty="0"/>
              <a:t>Windows</a:t>
            </a:r>
            <a:r>
              <a:rPr lang="zh-CN" altLang="en-US" sz="2400" b="1" dirty="0"/>
              <a:t>的调度策略</a:t>
            </a:r>
            <a:endParaRPr lang="en-US" altLang="zh-CN" sz="2400" b="1" dirty="0"/>
          </a:p>
          <a:p>
            <a:pPr lvl="1">
              <a:spcBef>
                <a:spcPts val="600"/>
              </a:spcBef>
            </a:pPr>
            <a:r>
              <a:rPr lang="zh-CN" altLang="en-US" sz="2400" b="1" dirty="0"/>
              <a:t>如何体现对某类线程具有倾向性？</a:t>
            </a:r>
            <a:endParaRPr lang="en-US" altLang="zh-CN" sz="2400" b="1" dirty="0"/>
          </a:p>
          <a:p>
            <a:pPr lvl="1">
              <a:spcBef>
                <a:spcPts val="0"/>
              </a:spcBef>
            </a:pPr>
            <a:r>
              <a:rPr lang="zh-CN" altLang="en-US" sz="2400" b="1" dirty="0"/>
              <a:t>如何解决由于调度策略中潜在的不公平性而带来饥饿现象？</a:t>
            </a:r>
            <a:endParaRPr lang="en-US" altLang="zh-CN" sz="2400" b="1" dirty="0"/>
          </a:p>
          <a:p>
            <a:pPr lvl="1">
              <a:spcBef>
                <a:spcPts val="0"/>
              </a:spcBef>
            </a:pPr>
            <a:r>
              <a:rPr lang="zh-CN" altLang="en-US" sz="2400" b="1" dirty="0"/>
              <a:t>如何改善系统吞吐量、响应时间等整体特征？</a:t>
            </a:r>
            <a:endParaRPr lang="en-US" altLang="zh-CN" sz="2400" b="1" dirty="0"/>
          </a:p>
          <a:p>
            <a:pPr marL="0" indent="0">
              <a:spcBef>
                <a:spcPts val="0"/>
              </a:spcBef>
              <a:buNone/>
            </a:pPr>
            <a:endParaRPr lang="en-US" altLang="zh-CN" sz="2400" b="1" dirty="0" smtClean="0"/>
          </a:p>
          <a:p>
            <a:pPr marL="0" indent="0">
              <a:spcBef>
                <a:spcPts val="0"/>
              </a:spcBef>
              <a:buNone/>
            </a:pPr>
            <a:endParaRPr lang="en-US" altLang="zh-CN" sz="2400" b="1" dirty="0"/>
          </a:p>
          <a:p>
            <a:pPr>
              <a:spcBef>
                <a:spcPts val="0"/>
              </a:spcBef>
            </a:pPr>
            <a:r>
              <a:rPr lang="zh-CN" altLang="en-US" sz="2400" b="1" dirty="0"/>
              <a:t>解决方案</a:t>
            </a:r>
            <a:endParaRPr lang="en-US" altLang="zh-CN" sz="2400" b="1" dirty="0"/>
          </a:p>
          <a:p>
            <a:pPr lvl="1">
              <a:spcBef>
                <a:spcPts val="600"/>
              </a:spcBef>
            </a:pPr>
            <a:r>
              <a:rPr lang="zh-CN" altLang="en-US" sz="2400" b="1" dirty="0"/>
              <a:t>提升线程的优先级</a:t>
            </a:r>
            <a:endParaRPr lang="en-US" altLang="zh-CN" sz="2400" b="1" dirty="0"/>
          </a:p>
          <a:p>
            <a:pPr lvl="1">
              <a:spcBef>
                <a:spcPts val="0"/>
              </a:spcBef>
            </a:pPr>
            <a:r>
              <a:rPr lang="zh-CN" altLang="en-US" sz="2400" b="1" dirty="0"/>
              <a:t>给线程分配一个很大的时间配额</a:t>
            </a:r>
            <a:endParaRPr lang="en-US" altLang="zh-CN" sz="2400" b="1" dirty="0"/>
          </a:p>
        </p:txBody>
      </p:sp>
    </p:spTree>
    <p:extLst>
      <p:ext uri="{BB962C8B-B14F-4D97-AF65-F5344CB8AC3E}">
        <p14:creationId xmlns:p14="http://schemas.microsoft.com/office/powerpoint/2010/main" val="405754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fade">
                                      <p:cBhvr>
                                        <p:cTn id="7" dur="1000"/>
                                        <p:tgtEl>
                                          <p:spTgt spid="50179">
                                            <p:txEl>
                                              <p:pRg st="0" end="0"/>
                                            </p:txEl>
                                          </p:spTgt>
                                        </p:tgtEl>
                                      </p:cBhvr>
                                    </p:animEffect>
                                    <p:anim calcmode="lin" valueType="num">
                                      <p:cBhvr>
                                        <p:cTn id="8" dur="10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17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fade">
                                      <p:cBhvr>
                                        <p:cTn id="12" dur="1000"/>
                                        <p:tgtEl>
                                          <p:spTgt spid="50179">
                                            <p:txEl>
                                              <p:pRg st="1" end="1"/>
                                            </p:txEl>
                                          </p:spTgt>
                                        </p:tgtEl>
                                      </p:cBhvr>
                                    </p:animEffect>
                                    <p:anim calcmode="lin" valueType="num">
                                      <p:cBhvr>
                                        <p:cTn id="13" dur="10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017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animEffect transition="in" filter="fade">
                                      <p:cBhvr>
                                        <p:cTn id="17" dur="1000"/>
                                        <p:tgtEl>
                                          <p:spTgt spid="50179">
                                            <p:txEl>
                                              <p:pRg st="2" end="2"/>
                                            </p:txEl>
                                          </p:spTgt>
                                        </p:tgtEl>
                                      </p:cBhvr>
                                    </p:animEffect>
                                    <p:anim calcmode="lin" valueType="num">
                                      <p:cBhvr>
                                        <p:cTn id="18" dur="10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017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0179">
                                            <p:txEl>
                                              <p:pRg st="3" end="3"/>
                                            </p:txEl>
                                          </p:spTgt>
                                        </p:tgtEl>
                                        <p:attrNameLst>
                                          <p:attrName>style.visibility</p:attrName>
                                        </p:attrNameLst>
                                      </p:cBhvr>
                                      <p:to>
                                        <p:strVal val="visible"/>
                                      </p:to>
                                    </p:set>
                                    <p:animEffect transition="in" filter="fade">
                                      <p:cBhvr>
                                        <p:cTn id="22" dur="1000"/>
                                        <p:tgtEl>
                                          <p:spTgt spid="50179">
                                            <p:txEl>
                                              <p:pRg st="3" end="3"/>
                                            </p:txEl>
                                          </p:spTgt>
                                        </p:tgtEl>
                                      </p:cBhvr>
                                    </p:animEffect>
                                    <p:anim calcmode="lin" valueType="num">
                                      <p:cBhvr>
                                        <p:cTn id="23" dur="10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017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0179">
                                            <p:txEl>
                                              <p:pRg st="6" end="6"/>
                                            </p:txEl>
                                          </p:spTgt>
                                        </p:tgtEl>
                                        <p:attrNameLst>
                                          <p:attrName>style.visibility</p:attrName>
                                        </p:attrNameLst>
                                      </p:cBhvr>
                                      <p:to>
                                        <p:strVal val="visible"/>
                                      </p:to>
                                    </p:set>
                                    <p:animEffect transition="in" filter="fade">
                                      <p:cBhvr>
                                        <p:cTn id="29" dur="1000"/>
                                        <p:tgtEl>
                                          <p:spTgt spid="50179">
                                            <p:txEl>
                                              <p:pRg st="6" end="6"/>
                                            </p:txEl>
                                          </p:spTgt>
                                        </p:tgtEl>
                                      </p:cBhvr>
                                    </p:animEffect>
                                    <p:anim calcmode="lin" valueType="num">
                                      <p:cBhvr>
                                        <p:cTn id="30" dur="1000" fill="hold"/>
                                        <p:tgtEl>
                                          <p:spTgt spid="50179">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50179">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0179">
                                            <p:txEl>
                                              <p:pRg st="7" end="7"/>
                                            </p:txEl>
                                          </p:spTgt>
                                        </p:tgtEl>
                                        <p:attrNameLst>
                                          <p:attrName>style.visibility</p:attrName>
                                        </p:attrNameLst>
                                      </p:cBhvr>
                                      <p:to>
                                        <p:strVal val="visible"/>
                                      </p:to>
                                    </p:set>
                                    <p:animEffect transition="in" filter="fade">
                                      <p:cBhvr>
                                        <p:cTn id="34" dur="1000"/>
                                        <p:tgtEl>
                                          <p:spTgt spid="50179">
                                            <p:txEl>
                                              <p:pRg st="7" end="7"/>
                                            </p:txEl>
                                          </p:spTgt>
                                        </p:tgtEl>
                                      </p:cBhvr>
                                    </p:animEffect>
                                    <p:anim calcmode="lin" valueType="num">
                                      <p:cBhvr>
                                        <p:cTn id="35" dur="1000" fill="hold"/>
                                        <p:tgtEl>
                                          <p:spTgt spid="50179">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50179">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0179">
                                            <p:txEl>
                                              <p:pRg st="8" end="8"/>
                                            </p:txEl>
                                          </p:spTgt>
                                        </p:tgtEl>
                                        <p:attrNameLst>
                                          <p:attrName>style.visibility</p:attrName>
                                        </p:attrNameLst>
                                      </p:cBhvr>
                                      <p:to>
                                        <p:strVal val="visible"/>
                                      </p:to>
                                    </p:set>
                                    <p:animEffect transition="in" filter="fade">
                                      <p:cBhvr>
                                        <p:cTn id="39" dur="1000"/>
                                        <p:tgtEl>
                                          <p:spTgt spid="50179">
                                            <p:txEl>
                                              <p:pRg st="8" end="8"/>
                                            </p:txEl>
                                          </p:spTgt>
                                        </p:tgtEl>
                                      </p:cBhvr>
                                    </p:animEffect>
                                    <p:anim calcmode="lin" valueType="num">
                                      <p:cBhvr>
                                        <p:cTn id="40" dur="1000" fill="hold"/>
                                        <p:tgtEl>
                                          <p:spTgt spid="50179">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5017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r>
              <a:rPr lang="zh-CN" altLang="en-US" smtClean="0"/>
              <a:t>线程优先级提升</a:t>
            </a:r>
            <a:endParaRPr lang="zh-CN" altLang="en-US" dirty="0" smtClean="0"/>
          </a:p>
        </p:txBody>
      </p:sp>
      <p:sp>
        <p:nvSpPr>
          <p:cNvPr id="50179" name="Rectangle 3"/>
          <p:cNvSpPr>
            <a:spLocks noGrp="1" noChangeArrowheads="1"/>
          </p:cNvSpPr>
          <p:nvPr>
            <p:ph type="body" idx="1"/>
          </p:nvPr>
        </p:nvSpPr>
        <p:spPr>
          <a:xfrm>
            <a:off x="611560" y="1572994"/>
            <a:ext cx="7427168" cy="4592310"/>
          </a:xfrm>
        </p:spPr>
        <p:txBody>
          <a:bodyPr>
            <a:noAutofit/>
          </a:bodyPr>
          <a:lstStyle/>
          <a:p>
            <a:pPr>
              <a:spcBef>
                <a:spcPts val="0"/>
              </a:spcBef>
            </a:pPr>
            <a:r>
              <a:rPr lang="zh-CN" altLang="en-US" sz="2600" b="1" dirty="0">
                <a:latin typeface="Calibri" panose="020F0502020204030204" pitchFamily="34" charset="0"/>
              </a:rPr>
              <a:t>下列</a:t>
            </a:r>
            <a:r>
              <a:rPr lang="en-US" altLang="zh-CN" sz="2600" b="1" dirty="0">
                <a:latin typeface="Calibri" panose="020F0502020204030204" pitchFamily="34" charset="0"/>
              </a:rPr>
              <a:t>5</a:t>
            </a:r>
            <a:r>
              <a:rPr lang="zh-CN" altLang="en-US" sz="2600" b="1" dirty="0">
                <a:latin typeface="Calibri" panose="020F0502020204030204" pitchFamily="34" charset="0"/>
              </a:rPr>
              <a:t>种情况，</a:t>
            </a:r>
            <a:r>
              <a:rPr lang="en-US" altLang="zh-CN" sz="2600" b="1" dirty="0">
                <a:latin typeface="Calibri" panose="020F0502020204030204" pitchFamily="34" charset="0"/>
              </a:rPr>
              <a:t>Windows </a:t>
            </a:r>
            <a:r>
              <a:rPr lang="zh-CN" altLang="en-US" sz="2600" b="1" dirty="0">
                <a:latin typeface="Calibri" panose="020F0502020204030204" pitchFamily="34" charset="0"/>
              </a:rPr>
              <a:t>会提升线程的当前优先级：</a:t>
            </a:r>
            <a:endParaRPr lang="en-US" altLang="zh-CN" sz="2600" b="1" dirty="0">
              <a:latin typeface="Calibri" panose="020F0502020204030204" pitchFamily="34" charset="0"/>
            </a:endParaRPr>
          </a:p>
          <a:p>
            <a:pPr marL="0" indent="0">
              <a:spcBef>
                <a:spcPts val="0"/>
              </a:spcBef>
              <a:buNone/>
            </a:pPr>
            <a:endParaRPr lang="zh-CN" altLang="en-US" sz="2600" b="1" dirty="0">
              <a:latin typeface="Calibri" panose="020F0502020204030204" pitchFamily="34" charset="0"/>
            </a:endParaRPr>
          </a:p>
          <a:p>
            <a:pPr lvl="1">
              <a:spcBef>
                <a:spcPts val="0"/>
              </a:spcBef>
            </a:pPr>
            <a:r>
              <a:rPr lang="en-US" altLang="zh-CN" sz="2600" b="1" dirty="0">
                <a:latin typeface="Calibri" panose="020F0502020204030204" pitchFamily="34" charset="0"/>
              </a:rPr>
              <a:t> I/O</a:t>
            </a:r>
            <a:r>
              <a:rPr lang="zh-CN" altLang="en-US" sz="2600" b="1" dirty="0">
                <a:latin typeface="Calibri" panose="020F0502020204030204" pitchFamily="34" charset="0"/>
              </a:rPr>
              <a:t>操作完成</a:t>
            </a:r>
          </a:p>
          <a:p>
            <a:pPr lvl="1">
              <a:spcBef>
                <a:spcPts val="0"/>
              </a:spcBef>
            </a:pPr>
            <a:r>
              <a:rPr lang="zh-CN" altLang="en-US" sz="2600" b="1" dirty="0">
                <a:latin typeface="Calibri" panose="020F0502020204030204" pitchFamily="34" charset="0"/>
              </a:rPr>
              <a:t> 信号量或事件等待结束</a:t>
            </a:r>
          </a:p>
          <a:p>
            <a:pPr lvl="1">
              <a:spcBef>
                <a:spcPts val="0"/>
              </a:spcBef>
            </a:pPr>
            <a:r>
              <a:rPr lang="zh-CN" altLang="en-US" sz="2600" b="1" dirty="0">
                <a:latin typeface="Calibri" panose="020F0502020204030204" pitchFamily="34" charset="0"/>
              </a:rPr>
              <a:t> 前台进程中的线程完成一个等待操作</a:t>
            </a:r>
          </a:p>
          <a:p>
            <a:pPr lvl="1">
              <a:spcBef>
                <a:spcPts val="0"/>
              </a:spcBef>
            </a:pPr>
            <a:r>
              <a:rPr lang="zh-CN" altLang="en-US" sz="2600" b="1" dirty="0">
                <a:latin typeface="Calibri" panose="020F0502020204030204" pitchFamily="34" charset="0"/>
              </a:rPr>
              <a:t> 由于窗口活动而唤醒窗口线程</a:t>
            </a:r>
          </a:p>
          <a:p>
            <a:pPr lvl="1">
              <a:spcBef>
                <a:spcPts val="0"/>
              </a:spcBef>
            </a:pPr>
            <a:r>
              <a:rPr lang="zh-CN" altLang="en-US" sz="2600" b="1" dirty="0">
                <a:latin typeface="Calibri" panose="020F0502020204030204" pitchFamily="34" charset="0"/>
              </a:rPr>
              <a:t> 线程处于就绪态超过了一定的时间还没有</a:t>
            </a:r>
            <a:r>
              <a:rPr lang="zh-CN" altLang="en-US" sz="2600" b="1" dirty="0" smtClean="0">
                <a:latin typeface="Calibri" panose="020F0502020204030204" pitchFamily="34" charset="0"/>
              </a:rPr>
              <a:t>运行 </a:t>
            </a:r>
            <a:r>
              <a:rPr lang="en-US" altLang="zh-CN" sz="2600" b="1" dirty="0" smtClean="0">
                <a:latin typeface="Calibri" panose="020F0502020204030204" pitchFamily="34" charset="0"/>
              </a:rPr>
              <a:t>—— </a:t>
            </a:r>
            <a:r>
              <a:rPr lang="zh-CN" altLang="en-US" sz="2600" b="1" dirty="0">
                <a:solidFill>
                  <a:srgbClr val="C00000"/>
                </a:solidFill>
                <a:latin typeface="Calibri" panose="020F0502020204030204" pitchFamily="34" charset="0"/>
              </a:rPr>
              <a:t>“饥饿”</a:t>
            </a:r>
            <a:r>
              <a:rPr lang="zh-CN" altLang="en-US" sz="2600" b="1" dirty="0">
                <a:latin typeface="Calibri" panose="020F0502020204030204" pitchFamily="34" charset="0"/>
              </a:rPr>
              <a:t>现象</a:t>
            </a:r>
            <a:endParaRPr lang="en-US" altLang="zh-CN" sz="2600" b="1" dirty="0">
              <a:latin typeface="Calibri" panose="020F0502020204030204" pitchFamily="34" charset="0"/>
            </a:endParaRPr>
          </a:p>
          <a:p>
            <a:pPr marL="292608" lvl="1" indent="0">
              <a:spcBef>
                <a:spcPts val="0"/>
              </a:spcBef>
              <a:buNone/>
            </a:pPr>
            <a:endParaRPr lang="en-US" altLang="zh-CN" sz="2600" b="1" dirty="0">
              <a:latin typeface="Calibri" panose="020F0502020204030204" pitchFamily="34" charset="0"/>
            </a:endParaRPr>
          </a:p>
          <a:p>
            <a:pPr marL="0" lvl="1" indent="0">
              <a:spcBef>
                <a:spcPts val="0"/>
              </a:spcBef>
              <a:buNone/>
            </a:pPr>
            <a:r>
              <a:rPr lang="zh-CN" altLang="en-US" sz="2600" b="1" dirty="0">
                <a:latin typeface="Calibri" panose="020F0502020204030204" pitchFamily="34" charset="0"/>
              </a:rPr>
              <a:t>针对可变优先级范围内</a:t>
            </a:r>
            <a:r>
              <a:rPr lang="en-US" altLang="zh-CN" sz="2600" b="1" dirty="0">
                <a:latin typeface="Calibri" panose="020F0502020204030204" pitchFamily="34" charset="0"/>
              </a:rPr>
              <a:t>(1</a:t>
            </a:r>
            <a:r>
              <a:rPr lang="zh-CN" altLang="en-US" sz="2600" b="1" dirty="0">
                <a:latin typeface="Calibri" panose="020F0502020204030204" pitchFamily="34" charset="0"/>
              </a:rPr>
              <a:t>至</a:t>
            </a:r>
            <a:r>
              <a:rPr lang="en-US" altLang="zh-CN" sz="2600" b="1" dirty="0">
                <a:latin typeface="Calibri" panose="020F0502020204030204" pitchFamily="34" charset="0"/>
              </a:rPr>
              <a:t>15)</a:t>
            </a:r>
            <a:r>
              <a:rPr lang="zh-CN" altLang="en-US" sz="2600" b="1" dirty="0">
                <a:latin typeface="Calibri" panose="020F0502020204030204" pitchFamily="34" charset="0"/>
              </a:rPr>
              <a:t>的线程优先级</a:t>
            </a:r>
            <a:endParaRPr lang="en-US" altLang="zh-CN" sz="2600" b="1" dirty="0">
              <a:latin typeface="Calibri" panose="020F0502020204030204" pitchFamily="34" charset="0"/>
            </a:endParaRPr>
          </a:p>
          <a:p>
            <a:pPr marL="292608" lvl="1" indent="0">
              <a:spcBef>
                <a:spcPts val="0"/>
              </a:spcBef>
              <a:buNone/>
            </a:pPr>
            <a:endParaRPr lang="en-US" altLang="zh-CN" sz="2600" b="1" dirty="0">
              <a:latin typeface="Calibri" panose="020F0502020204030204" pitchFamily="34" charset="0"/>
            </a:endParaRPr>
          </a:p>
        </p:txBody>
      </p:sp>
    </p:spTree>
    <p:extLst>
      <p:ext uri="{BB962C8B-B14F-4D97-AF65-F5344CB8AC3E}">
        <p14:creationId xmlns:p14="http://schemas.microsoft.com/office/powerpoint/2010/main" val="31016325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4638"/>
            <a:ext cx="7859216" cy="922114"/>
          </a:xfrm>
        </p:spPr>
        <p:txBody>
          <a:bodyPr>
            <a:normAutofit/>
          </a:bodyPr>
          <a:lstStyle/>
          <a:p>
            <a:r>
              <a:rPr lang="en-US" altLang="zh-CN" sz="4000" dirty="0" smtClean="0"/>
              <a:t>I/O</a:t>
            </a:r>
            <a:r>
              <a:rPr lang="zh-CN" altLang="en-US" sz="4000" dirty="0" smtClean="0"/>
              <a:t>操作完成后的线程优先级提升</a:t>
            </a:r>
          </a:p>
        </p:txBody>
      </p:sp>
      <p:sp>
        <p:nvSpPr>
          <p:cNvPr id="51203" name="Rectangle 3"/>
          <p:cNvSpPr>
            <a:spLocks noGrp="1" noChangeArrowheads="1"/>
          </p:cNvSpPr>
          <p:nvPr>
            <p:ph type="body" idx="1"/>
          </p:nvPr>
        </p:nvSpPr>
        <p:spPr>
          <a:xfrm>
            <a:off x="539552" y="1580728"/>
            <a:ext cx="7498080" cy="4800600"/>
          </a:xfrm>
        </p:spPr>
        <p:txBody>
          <a:bodyPr>
            <a:noAutofit/>
          </a:bodyPr>
          <a:lstStyle/>
          <a:p>
            <a:pPr>
              <a:spcBef>
                <a:spcPts val="1200"/>
              </a:spcBef>
            </a:pPr>
            <a:r>
              <a:rPr lang="zh-CN" altLang="en-US" sz="2200" b="1" dirty="0" smtClean="0">
                <a:latin typeface="Calibri" panose="020F0502020204030204" pitchFamily="34" charset="0"/>
              </a:rPr>
              <a:t>在完成</a:t>
            </a:r>
            <a:r>
              <a:rPr lang="en-US" altLang="zh-CN" sz="2200" b="1" dirty="0" smtClean="0">
                <a:latin typeface="Calibri" panose="020F0502020204030204" pitchFamily="34" charset="0"/>
              </a:rPr>
              <a:t>I/O</a:t>
            </a:r>
            <a:r>
              <a:rPr lang="zh-CN" altLang="en-US" sz="2200" b="1" dirty="0" smtClean="0">
                <a:latin typeface="Calibri" panose="020F0502020204030204" pitchFamily="34" charset="0"/>
              </a:rPr>
              <a:t>操作后，</a:t>
            </a:r>
            <a:r>
              <a:rPr lang="en-US" altLang="zh-CN" sz="2200" b="1" dirty="0" smtClean="0">
                <a:latin typeface="Calibri" panose="020F0502020204030204" pitchFamily="34" charset="0"/>
              </a:rPr>
              <a:t>Windows </a:t>
            </a:r>
            <a:r>
              <a:rPr lang="zh-CN" altLang="en-US" sz="2200" b="1" dirty="0" smtClean="0">
                <a:latin typeface="Calibri" panose="020F0502020204030204" pitchFamily="34" charset="0"/>
              </a:rPr>
              <a:t>将临时提升等待该操作线程的优先级，以保证该线程能更快上</a:t>
            </a:r>
            <a:r>
              <a:rPr lang="en-US" altLang="zh-CN" sz="2200" b="1" dirty="0" smtClean="0">
                <a:latin typeface="Calibri" panose="020F0502020204030204" pitchFamily="34" charset="0"/>
              </a:rPr>
              <a:t>CPU</a:t>
            </a:r>
            <a:r>
              <a:rPr lang="zh-CN" altLang="en-US" sz="2200" b="1" dirty="0" smtClean="0">
                <a:latin typeface="Calibri" panose="020F0502020204030204" pitchFamily="34" charset="0"/>
              </a:rPr>
              <a:t>运行进行数据处理</a:t>
            </a:r>
            <a:endParaRPr lang="en-US" altLang="zh-CN" sz="2200" b="1" dirty="0" smtClean="0">
              <a:latin typeface="Calibri" panose="020F0502020204030204" pitchFamily="34" charset="0"/>
            </a:endParaRPr>
          </a:p>
          <a:p>
            <a:pPr>
              <a:spcBef>
                <a:spcPts val="1200"/>
              </a:spcBef>
            </a:pPr>
            <a:r>
              <a:rPr lang="zh-CN" altLang="en-US" sz="2200" b="1" dirty="0" smtClean="0">
                <a:latin typeface="Calibri" panose="020F0502020204030204" pitchFamily="34" charset="0"/>
              </a:rPr>
              <a:t>线程优先级的实际提升值由设备驱动程序</a:t>
            </a:r>
            <a:r>
              <a:rPr lang="zh-CN" altLang="en-US" sz="2200" b="1" dirty="0">
                <a:latin typeface="Calibri" panose="020F0502020204030204" pitchFamily="34" charset="0"/>
              </a:rPr>
              <a:t>决定，提升建议值在文件“</a:t>
            </a:r>
            <a:r>
              <a:rPr lang="en-US" altLang="zh-CN" sz="2200" b="1" dirty="0" err="1">
                <a:latin typeface="Calibri" panose="020F0502020204030204" pitchFamily="34" charset="0"/>
              </a:rPr>
              <a:t>Wdm.h</a:t>
            </a:r>
            <a:r>
              <a:rPr lang="en-US" altLang="zh-CN" sz="2200" b="1" dirty="0">
                <a:latin typeface="Calibri" panose="020F0502020204030204" pitchFamily="34" charset="0"/>
              </a:rPr>
              <a:t>”</a:t>
            </a:r>
            <a:r>
              <a:rPr lang="zh-CN" altLang="en-US" sz="2200" b="1" dirty="0">
                <a:latin typeface="Calibri" panose="020F0502020204030204" pitchFamily="34" charset="0"/>
              </a:rPr>
              <a:t>或“</a:t>
            </a:r>
            <a:r>
              <a:rPr lang="en-US" altLang="zh-CN" sz="2200" b="1" dirty="0" err="1">
                <a:latin typeface="Calibri" panose="020F0502020204030204" pitchFamily="34" charset="0"/>
              </a:rPr>
              <a:t>Ntddk.h</a:t>
            </a:r>
            <a:r>
              <a:rPr lang="en-US" altLang="zh-CN" sz="2200" b="1" dirty="0">
                <a:latin typeface="Calibri" panose="020F0502020204030204" pitchFamily="34" charset="0"/>
              </a:rPr>
              <a:t>”</a:t>
            </a:r>
            <a:r>
              <a:rPr lang="zh-CN" altLang="en-US" sz="2200" b="1" dirty="0">
                <a:latin typeface="Calibri" panose="020F0502020204030204" pitchFamily="34" charset="0"/>
              </a:rPr>
              <a:t>中</a:t>
            </a:r>
            <a:endParaRPr lang="en-US" altLang="zh-CN" sz="2200" b="1" dirty="0" smtClean="0">
              <a:latin typeface="Calibri" panose="020F0502020204030204" pitchFamily="34" charset="0"/>
            </a:endParaRPr>
          </a:p>
          <a:p>
            <a:pPr>
              <a:spcBef>
                <a:spcPts val="1200"/>
              </a:spcBef>
            </a:pPr>
            <a:r>
              <a:rPr lang="zh-CN" altLang="en-US" sz="2200" b="1" dirty="0">
                <a:latin typeface="Calibri" panose="020F0502020204030204" pitchFamily="34" charset="0"/>
              </a:rPr>
              <a:t>线程优先级的提升幅度与</a:t>
            </a:r>
            <a:r>
              <a:rPr lang="en-US" altLang="zh-CN" sz="2200" b="1" dirty="0">
                <a:latin typeface="Calibri" panose="020F0502020204030204" pitchFamily="34" charset="0"/>
              </a:rPr>
              <a:t>I/O</a:t>
            </a:r>
            <a:r>
              <a:rPr lang="zh-CN" altLang="en-US" sz="2200" b="1" dirty="0">
                <a:latin typeface="Calibri" panose="020F0502020204030204" pitchFamily="34" charset="0"/>
              </a:rPr>
              <a:t>请求的响应时间要求是一致的，响应时间要求越高，优先级提升幅度越大</a:t>
            </a:r>
          </a:p>
          <a:p>
            <a:pPr>
              <a:spcBef>
                <a:spcPts val="1200"/>
              </a:spcBef>
            </a:pPr>
            <a:r>
              <a:rPr lang="zh-CN" altLang="en-US" sz="2200" b="1" dirty="0" smtClean="0">
                <a:latin typeface="Calibri" panose="020F0502020204030204" pitchFamily="34" charset="0"/>
              </a:rPr>
              <a:t>设备驱动程序在完成</a:t>
            </a:r>
            <a:r>
              <a:rPr lang="en-US" altLang="zh-CN" sz="2200" b="1" dirty="0" smtClean="0">
                <a:latin typeface="Calibri" panose="020F0502020204030204" pitchFamily="34" charset="0"/>
              </a:rPr>
              <a:t>I/O</a:t>
            </a:r>
            <a:r>
              <a:rPr lang="zh-CN" altLang="en-US" sz="2200" b="1" dirty="0" smtClean="0">
                <a:latin typeface="Calibri" panose="020F0502020204030204" pitchFamily="34" charset="0"/>
              </a:rPr>
              <a:t>请求时通过内核函数</a:t>
            </a:r>
            <a:r>
              <a:rPr lang="en-US" altLang="zh-CN" sz="2200" b="1" dirty="0" err="1" smtClean="0">
                <a:latin typeface="Calibri" panose="020F0502020204030204" pitchFamily="34" charset="0"/>
              </a:rPr>
              <a:t>IoCompleteRequest</a:t>
            </a:r>
            <a:r>
              <a:rPr lang="zh-CN" altLang="en-US" sz="2200" b="1" dirty="0" smtClean="0">
                <a:latin typeface="Calibri" panose="020F0502020204030204" pitchFamily="34" charset="0"/>
              </a:rPr>
              <a:t>来指定优先级提升的幅度</a:t>
            </a:r>
          </a:p>
          <a:p>
            <a:pPr>
              <a:spcBef>
                <a:spcPts val="1200"/>
              </a:spcBef>
            </a:pPr>
            <a:r>
              <a:rPr lang="zh-CN" altLang="en-US" sz="2200" b="1" dirty="0">
                <a:latin typeface="Calibri" panose="020F0502020204030204" pitchFamily="34" charset="0"/>
              </a:rPr>
              <a:t>为了</a:t>
            </a:r>
            <a:r>
              <a:rPr lang="zh-CN" altLang="en-US" sz="2200" b="1" dirty="0" smtClean="0">
                <a:latin typeface="Calibri" panose="020F0502020204030204" pitchFamily="34" charset="0"/>
              </a:rPr>
              <a:t>避免不公平，</a:t>
            </a:r>
            <a:r>
              <a:rPr lang="zh-CN" altLang="en-US" sz="2200" b="1" dirty="0">
                <a:latin typeface="Calibri" panose="020F0502020204030204" pitchFamily="34" charset="0"/>
              </a:rPr>
              <a:t>在</a:t>
            </a:r>
            <a:r>
              <a:rPr lang="en-US" altLang="zh-CN" sz="2200" b="1" dirty="0">
                <a:latin typeface="Calibri" panose="020F0502020204030204" pitchFamily="34" charset="0"/>
              </a:rPr>
              <a:t>I/O</a:t>
            </a:r>
            <a:r>
              <a:rPr lang="zh-CN" altLang="en-US" sz="2200" b="1" dirty="0">
                <a:latin typeface="Calibri" panose="020F0502020204030204" pitchFamily="34" charset="0"/>
              </a:rPr>
              <a:t>操作</a:t>
            </a:r>
            <a:r>
              <a:rPr lang="zh-CN" altLang="en-US" sz="2200" b="1" dirty="0" smtClean="0">
                <a:latin typeface="Calibri" panose="020F0502020204030204" pitchFamily="34" charset="0"/>
              </a:rPr>
              <a:t>完成唤醒</a:t>
            </a:r>
            <a:r>
              <a:rPr lang="zh-CN" altLang="en-US" sz="2200" b="1" dirty="0">
                <a:latin typeface="Calibri" panose="020F0502020204030204" pitchFamily="34" charset="0"/>
              </a:rPr>
              <a:t>等待线程时将把该线程的时间配额减</a:t>
            </a:r>
            <a:r>
              <a:rPr lang="en-US" altLang="zh-CN" sz="2200" b="1" dirty="0" smtClean="0">
                <a:latin typeface="Calibri" panose="020F0502020204030204" pitchFamily="34" charset="0"/>
              </a:rPr>
              <a:t>1</a:t>
            </a:r>
            <a:endParaRPr lang="en-US" altLang="zh-CN" sz="2200" b="1" dirty="0">
              <a:latin typeface="Calibri" panose="020F0502020204030204" pitchFamily="34" charset="0"/>
            </a:endParaRPr>
          </a:p>
        </p:txBody>
      </p:sp>
    </p:spTree>
    <p:extLst>
      <p:ext uri="{BB962C8B-B14F-4D97-AF65-F5344CB8AC3E}">
        <p14:creationId xmlns:p14="http://schemas.microsoft.com/office/powerpoint/2010/main" val="14217468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r>
              <a:rPr lang="zh-CN" altLang="en-US" sz="3200" dirty="0" smtClean="0"/>
              <a:t>等待事件和信号量后的线程优先级提升</a:t>
            </a:r>
          </a:p>
        </p:txBody>
      </p:sp>
      <p:sp>
        <p:nvSpPr>
          <p:cNvPr id="52227" name="Rectangle 3"/>
          <p:cNvSpPr>
            <a:spLocks noGrp="1" noChangeArrowheads="1"/>
          </p:cNvSpPr>
          <p:nvPr>
            <p:ph type="body" idx="1"/>
          </p:nvPr>
        </p:nvSpPr>
        <p:spPr>
          <a:xfrm>
            <a:off x="251520" y="1556792"/>
            <a:ext cx="8229600" cy="4686320"/>
          </a:xfrm>
        </p:spPr>
        <p:txBody>
          <a:bodyPr>
            <a:noAutofit/>
          </a:bodyPr>
          <a:lstStyle/>
          <a:p>
            <a:pPr>
              <a:spcBef>
                <a:spcPts val="600"/>
              </a:spcBef>
            </a:pPr>
            <a:r>
              <a:rPr lang="zh-CN" altLang="en-US" sz="2400" b="1" dirty="0" smtClean="0">
                <a:latin typeface="Calibri" panose="020F0502020204030204" pitchFamily="34" charset="0"/>
              </a:rPr>
              <a:t>当一个等待事件对象或信号量对象的线程完成等待后，它的优先级将提升一个优先级</a:t>
            </a:r>
          </a:p>
          <a:p>
            <a:pPr>
              <a:spcBef>
                <a:spcPts val="600"/>
              </a:spcBef>
            </a:pPr>
            <a:r>
              <a:rPr lang="zh-CN" altLang="en-US" sz="2400" b="1" dirty="0" smtClean="0">
                <a:latin typeface="Calibri" panose="020F0502020204030204" pitchFamily="34" charset="0"/>
              </a:rPr>
              <a:t>阻塞于事件或信号量的线程得到的</a:t>
            </a:r>
            <a:r>
              <a:rPr lang="zh-CN" altLang="en-US" sz="2400" b="1" dirty="0">
                <a:latin typeface="Calibri" panose="020F0502020204030204" pitchFamily="34" charset="0"/>
              </a:rPr>
              <a:t>处理器</a:t>
            </a:r>
            <a:r>
              <a:rPr lang="zh-CN" altLang="en-US" sz="2400" b="1" dirty="0" smtClean="0">
                <a:latin typeface="Calibri" panose="020F0502020204030204" pitchFamily="34" charset="0"/>
              </a:rPr>
              <a:t>时间比</a:t>
            </a:r>
            <a:r>
              <a:rPr lang="en-US" altLang="zh-CN" sz="2400" b="1" dirty="0" smtClean="0">
                <a:latin typeface="Calibri" panose="020F0502020204030204" pitchFamily="34" charset="0"/>
              </a:rPr>
              <a:t>CPU</a:t>
            </a:r>
            <a:r>
              <a:rPr lang="zh-CN" altLang="en-US" sz="2400" b="1" dirty="0" smtClean="0">
                <a:latin typeface="Calibri" panose="020F0502020204030204" pitchFamily="34" charset="0"/>
              </a:rPr>
              <a:t>型线程要少，这种提升可减少这种不平衡带来的影响 </a:t>
            </a:r>
            <a:endParaRPr lang="en-US" altLang="zh-CN" sz="2400" b="1" dirty="0" smtClean="0">
              <a:latin typeface="Calibri" panose="020F0502020204030204" pitchFamily="34" charset="0"/>
            </a:endParaRPr>
          </a:p>
          <a:p>
            <a:pPr>
              <a:spcBef>
                <a:spcPts val="600"/>
              </a:spcBef>
            </a:pPr>
            <a:r>
              <a:rPr lang="en-US" altLang="zh-CN" sz="2400" b="1" dirty="0" smtClean="0">
                <a:latin typeface="Calibri" panose="020F0502020204030204" pitchFamily="34" charset="0"/>
              </a:rPr>
              <a:t> </a:t>
            </a:r>
            <a:r>
              <a:rPr lang="en-US" altLang="zh-CN" sz="2400" b="1" dirty="0" err="1" smtClean="0">
                <a:latin typeface="Calibri" panose="020F0502020204030204" pitchFamily="34" charset="0"/>
              </a:rPr>
              <a:t>SetEvent</a:t>
            </a:r>
            <a:r>
              <a:rPr lang="zh-CN" altLang="en-US" sz="2400" b="1" dirty="0" smtClean="0">
                <a:latin typeface="Calibri" panose="020F0502020204030204" pitchFamily="34" charset="0"/>
              </a:rPr>
              <a:t>、</a:t>
            </a:r>
            <a:r>
              <a:rPr lang="en-US" altLang="zh-CN" sz="2400" b="1" dirty="0" err="1" smtClean="0">
                <a:latin typeface="Calibri" panose="020F0502020204030204" pitchFamily="34" charset="0"/>
              </a:rPr>
              <a:t>PulseEvent</a:t>
            </a:r>
            <a:r>
              <a:rPr lang="zh-CN" altLang="en-US" sz="2400" b="1" dirty="0" smtClean="0">
                <a:latin typeface="Calibri" panose="020F0502020204030204" pitchFamily="34" charset="0"/>
              </a:rPr>
              <a:t>、</a:t>
            </a:r>
            <a:r>
              <a:rPr lang="en-US" altLang="zh-CN" sz="2400" b="1" dirty="0" err="1" smtClean="0">
                <a:latin typeface="Calibri" panose="020F0502020204030204" pitchFamily="34" charset="0"/>
              </a:rPr>
              <a:t>ReleaseSemaphore</a:t>
            </a:r>
            <a:r>
              <a:rPr lang="zh-CN" altLang="en-US" sz="2400" b="1" dirty="0" smtClean="0">
                <a:latin typeface="Calibri" panose="020F0502020204030204" pitchFamily="34" charset="0"/>
              </a:rPr>
              <a:t>等函数调用可导致事件对象或信号量对象等待的结束</a:t>
            </a:r>
            <a:endParaRPr lang="en-US" altLang="zh-CN" sz="2400" b="1" dirty="0" smtClean="0">
              <a:latin typeface="Calibri" panose="020F0502020204030204" pitchFamily="34" charset="0"/>
            </a:endParaRPr>
          </a:p>
          <a:p>
            <a:pPr>
              <a:spcBef>
                <a:spcPts val="600"/>
              </a:spcBef>
            </a:pPr>
            <a:r>
              <a:rPr lang="zh-CN" altLang="en-US" sz="2400" b="1" dirty="0" smtClean="0">
                <a:latin typeface="Calibri" panose="020F0502020204030204" pitchFamily="34" charset="0"/>
              </a:rPr>
              <a:t>提升是以线程的基本优先级为基准，提升后的优先级不会超过</a:t>
            </a:r>
            <a:r>
              <a:rPr lang="en-US" altLang="zh-CN" sz="2400" b="1" dirty="0" smtClean="0">
                <a:latin typeface="Calibri" panose="020F0502020204030204" pitchFamily="34" charset="0"/>
              </a:rPr>
              <a:t>15</a:t>
            </a:r>
          </a:p>
          <a:p>
            <a:pPr>
              <a:spcBef>
                <a:spcPts val="600"/>
              </a:spcBef>
            </a:pPr>
            <a:r>
              <a:rPr lang="zh-CN" altLang="en-US" sz="2400" b="1" dirty="0" smtClean="0">
                <a:latin typeface="Calibri" panose="020F0502020204030204" pitchFamily="34" charset="0"/>
              </a:rPr>
              <a:t>在等待结束时，线程的时间配额减</a:t>
            </a:r>
            <a:r>
              <a:rPr lang="en-US" altLang="zh-CN" sz="2400" b="1" dirty="0" smtClean="0">
                <a:latin typeface="Calibri" panose="020F0502020204030204" pitchFamily="34" charset="0"/>
              </a:rPr>
              <a:t>1</a:t>
            </a:r>
            <a:r>
              <a:rPr lang="zh-CN" altLang="en-US" sz="2400" b="1" dirty="0" smtClean="0">
                <a:latin typeface="Calibri" panose="020F0502020204030204" pitchFamily="34" charset="0"/>
              </a:rPr>
              <a:t>，并在提升后的优先级上执行完剩余的时间配额；随后降低</a:t>
            </a:r>
            <a:r>
              <a:rPr lang="en-US" altLang="zh-CN" sz="2400" b="1" dirty="0" smtClean="0">
                <a:latin typeface="Calibri" panose="020F0502020204030204" pitchFamily="34" charset="0"/>
              </a:rPr>
              <a:t>1</a:t>
            </a:r>
            <a:r>
              <a:rPr lang="zh-CN" altLang="en-US" sz="2400" b="1" dirty="0" smtClean="0">
                <a:latin typeface="Calibri" panose="020F0502020204030204" pitchFamily="34" charset="0"/>
              </a:rPr>
              <a:t>个优先级，运行一个新的时间配额，直到优先级降低到基本优先级</a:t>
            </a:r>
          </a:p>
        </p:txBody>
      </p:sp>
    </p:spTree>
    <p:extLst>
      <p:ext uri="{BB962C8B-B14F-4D97-AF65-F5344CB8AC3E}">
        <p14:creationId xmlns:p14="http://schemas.microsoft.com/office/powerpoint/2010/main" val="35785458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r>
              <a:rPr lang="zh-CN" altLang="en-US" sz="3200" dirty="0" smtClean="0"/>
              <a:t>前台线程在等待结束后的优先级提升</a:t>
            </a:r>
          </a:p>
        </p:txBody>
      </p:sp>
      <p:sp>
        <p:nvSpPr>
          <p:cNvPr id="53251" name="Rectangle 3"/>
          <p:cNvSpPr>
            <a:spLocks noGrp="1" noChangeArrowheads="1"/>
          </p:cNvSpPr>
          <p:nvPr>
            <p:ph type="body" idx="1"/>
          </p:nvPr>
        </p:nvSpPr>
        <p:spPr>
          <a:xfrm>
            <a:off x="683568" y="1556792"/>
            <a:ext cx="7408333" cy="4209331"/>
          </a:xfrm>
        </p:spPr>
        <p:txBody>
          <a:bodyPr>
            <a:noAutofit/>
          </a:bodyPr>
          <a:lstStyle/>
          <a:p>
            <a:pPr>
              <a:spcBef>
                <a:spcPts val="1200"/>
              </a:spcBef>
            </a:pPr>
            <a:r>
              <a:rPr lang="zh-CN" altLang="en-US" sz="2400" b="1" dirty="0" smtClean="0">
                <a:latin typeface="Calibri" panose="020F0502020204030204" pitchFamily="34" charset="0"/>
              </a:rPr>
              <a:t> 对于前台进程中的线程，一个内核对象上的等待操作完成时，内核函数</a:t>
            </a:r>
            <a:r>
              <a:rPr lang="en-US" altLang="zh-CN" sz="2400" b="1" dirty="0" err="1" smtClean="0">
                <a:latin typeface="Calibri" panose="020F0502020204030204" pitchFamily="34" charset="0"/>
              </a:rPr>
              <a:t>KiUnwaitThread</a:t>
            </a:r>
            <a:r>
              <a:rPr lang="zh-CN" altLang="en-US" sz="2400" b="1" dirty="0" smtClean="0">
                <a:latin typeface="Calibri" panose="020F0502020204030204" pitchFamily="34" charset="0"/>
              </a:rPr>
              <a:t>会提升线程的当前优先级</a:t>
            </a:r>
            <a:r>
              <a:rPr lang="en-US" altLang="zh-CN" sz="2400" b="1" dirty="0" smtClean="0">
                <a:latin typeface="Calibri" panose="020F0502020204030204" pitchFamily="34" charset="0"/>
              </a:rPr>
              <a:t>(</a:t>
            </a:r>
            <a:r>
              <a:rPr lang="zh-CN" altLang="en-US" sz="2400" b="1" dirty="0" smtClean="0">
                <a:latin typeface="Calibri" panose="020F0502020204030204" pitchFamily="34" charset="0"/>
              </a:rPr>
              <a:t>不是线程的基本优先级</a:t>
            </a:r>
            <a:r>
              <a:rPr lang="en-US" altLang="zh-CN" sz="2400" b="1" dirty="0" smtClean="0">
                <a:latin typeface="Calibri" panose="020F0502020204030204" pitchFamily="34" charset="0"/>
              </a:rPr>
              <a:t>)</a:t>
            </a:r>
            <a:r>
              <a:rPr lang="zh-CN" altLang="en-US" sz="2400" b="1" dirty="0" smtClean="0">
                <a:latin typeface="Calibri" panose="020F0502020204030204" pitchFamily="34" charset="0"/>
              </a:rPr>
              <a:t>，提升幅度为变量</a:t>
            </a:r>
            <a:r>
              <a:rPr lang="en-US" altLang="zh-CN" sz="2400" b="1" dirty="0" err="1" smtClean="0">
                <a:latin typeface="Calibri" panose="020F0502020204030204" pitchFamily="34" charset="0"/>
              </a:rPr>
              <a:t>PsPrioritySeparation</a:t>
            </a:r>
            <a:r>
              <a:rPr lang="zh-CN" altLang="en-US" sz="2400" b="1" dirty="0" smtClean="0">
                <a:latin typeface="Calibri" panose="020F0502020204030204" pitchFamily="34" charset="0"/>
              </a:rPr>
              <a:t>的值</a:t>
            </a:r>
          </a:p>
          <a:p>
            <a:pPr>
              <a:spcBef>
                <a:spcPts val="1200"/>
              </a:spcBef>
            </a:pPr>
            <a:r>
              <a:rPr lang="zh-CN" altLang="en-US" sz="2400" b="1" dirty="0" smtClean="0">
                <a:latin typeface="Calibri" panose="020F0502020204030204" pitchFamily="34" charset="0"/>
              </a:rPr>
              <a:t> 在前台应用完成它的等待操作时小幅提升它的优先级，以使它更有可能马上进入运行状态，有效改进前台应用的响应时间特征</a:t>
            </a:r>
          </a:p>
          <a:p>
            <a:pPr>
              <a:spcBef>
                <a:spcPts val="1200"/>
              </a:spcBef>
            </a:pPr>
            <a:r>
              <a:rPr lang="zh-CN" altLang="en-US" sz="2400" b="1" dirty="0" smtClean="0">
                <a:latin typeface="Calibri" panose="020F0502020204030204" pitchFamily="34" charset="0"/>
              </a:rPr>
              <a:t>用户不能禁止这种优先级提升，甚至是在用户已利用</a:t>
            </a:r>
            <a:r>
              <a:rPr lang="en-US" altLang="zh-CN" sz="2400" b="1" dirty="0" smtClean="0">
                <a:latin typeface="Calibri" panose="020F0502020204030204" pitchFamily="34" charset="0"/>
              </a:rPr>
              <a:t>Win32</a:t>
            </a:r>
            <a:r>
              <a:rPr lang="zh-CN" altLang="en-US" sz="2400" b="1" dirty="0" smtClean="0">
                <a:latin typeface="Calibri" panose="020F0502020204030204" pitchFamily="34" charset="0"/>
              </a:rPr>
              <a:t>的函数</a:t>
            </a:r>
            <a:r>
              <a:rPr lang="en-US" altLang="zh-CN" sz="2400" b="1" dirty="0" err="1" smtClean="0">
                <a:latin typeface="Calibri" panose="020F0502020204030204" pitchFamily="34" charset="0"/>
              </a:rPr>
              <a:t>SetThreadPriorityBoost</a:t>
            </a:r>
            <a:r>
              <a:rPr lang="zh-CN" altLang="en-US" sz="2400" b="1" dirty="0" smtClean="0">
                <a:latin typeface="Calibri" panose="020F0502020204030204" pitchFamily="34" charset="0"/>
              </a:rPr>
              <a:t>禁止了其他的优先级提升策略时，也是如此</a:t>
            </a:r>
          </a:p>
        </p:txBody>
      </p:sp>
    </p:spTree>
    <p:extLst>
      <p:ext uri="{BB962C8B-B14F-4D97-AF65-F5344CB8AC3E}">
        <p14:creationId xmlns:p14="http://schemas.microsoft.com/office/powerpoint/2010/main" val="1695230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爆炸形 2 3"/>
          <p:cNvSpPr/>
          <p:nvPr/>
        </p:nvSpPr>
        <p:spPr>
          <a:xfrm>
            <a:off x="1979712" y="3525011"/>
            <a:ext cx="5976664" cy="3072341"/>
          </a:xfrm>
          <a:prstGeom prst="irregularSeal2">
            <a:avLst/>
          </a:prstGeom>
          <a:solidFill>
            <a:schemeClr val="accent4">
              <a:lumMod val="20000"/>
              <a:lumOff val="80000"/>
            </a:schemeClr>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rgbClr val="0000CC"/>
                </a:solidFill>
                <a:latin typeface="华文行楷" panose="02010800040101010101" pitchFamily="2" charset="-122"/>
                <a:ea typeface="华文行楷" panose="02010800040101010101" pitchFamily="2" charset="-122"/>
              </a:rPr>
              <a:t>内核对中断</a:t>
            </a:r>
            <a:r>
              <a:rPr lang="en-US" altLang="zh-CN" sz="2400" dirty="0">
                <a:solidFill>
                  <a:srgbClr val="0000CC"/>
                </a:solidFill>
                <a:latin typeface="华文行楷" panose="02010800040101010101" pitchFamily="2" charset="-122"/>
                <a:ea typeface="华文行楷" panose="02010800040101010101" pitchFamily="2" charset="-122"/>
              </a:rPr>
              <a:t>/</a:t>
            </a:r>
            <a:r>
              <a:rPr lang="zh-CN" altLang="en-US" sz="2400" dirty="0">
                <a:solidFill>
                  <a:srgbClr val="0000CC"/>
                </a:solidFill>
                <a:latin typeface="华文行楷" panose="02010800040101010101" pitchFamily="2" charset="-122"/>
                <a:ea typeface="华文行楷" panose="02010800040101010101" pitchFamily="2" charset="-122"/>
              </a:rPr>
              <a:t>异常</a:t>
            </a:r>
            <a:r>
              <a:rPr lang="en-US" altLang="zh-CN" sz="2400" dirty="0">
                <a:solidFill>
                  <a:srgbClr val="0000CC"/>
                </a:solidFill>
                <a:latin typeface="华文行楷" panose="02010800040101010101" pitchFamily="2" charset="-122"/>
                <a:ea typeface="华文行楷" panose="02010800040101010101" pitchFamily="2" charset="-122"/>
              </a:rPr>
              <a:t>/</a:t>
            </a:r>
            <a:r>
              <a:rPr lang="zh-CN" altLang="en-US" sz="2400" dirty="0">
                <a:solidFill>
                  <a:srgbClr val="0000CC"/>
                </a:solidFill>
                <a:latin typeface="华文行楷" panose="02010800040101010101" pitchFamily="2" charset="-122"/>
                <a:ea typeface="华文行楷" panose="02010800040101010101" pitchFamily="2" charset="-122"/>
              </a:rPr>
              <a:t>系统</a:t>
            </a:r>
            <a:r>
              <a:rPr lang="zh-CN" altLang="en-US" sz="2400" dirty="0" smtClean="0">
                <a:solidFill>
                  <a:srgbClr val="0000CC"/>
                </a:solidFill>
                <a:latin typeface="华文行楷" panose="02010800040101010101" pitchFamily="2" charset="-122"/>
                <a:ea typeface="华文行楷" panose="02010800040101010101" pitchFamily="2" charset="-122"/>
              </a:rPr>
              <a:t>调用</a:t>
            </a:r>
            <a:r>
              <a:rPr lang="zh-CN" altLang="en-US" sz="2400" dirty="0">
                <a:solidFill>
                  <a:srgbClr val="0000CC"/>
                </a:solidFill>
                <a:latin typeface="华文行楷" panose="02010800040101010101" pitchFamily="2" charset="-122"/>
                <a:ea typeface="华文行楷" panose="02010800040101010101" pitchFamily="2" charset="-122"/>
              </a:rPr>
              <a:t>处理后</a:t>
            </a:r>
            <a:r>
              <a:rPr lang="zh-CN" altLang="en-US" sz="2400" dirty="0" smtClean="0">
                <a:solidFill>
                  <a:srgbClr val="0000CC"/>
                </a:solidFill>
                <a:latin typeface="华文行楷" panose="02010800040101010101" pitchFamily="2" charset="-122"/>
                <a:ea typeface="华文行楷" panose="02010800040101010101" pitchFamily="2" charset="-122"/>
              </a:rPr>
              <a:t>返回</a:t>
            </a:r>
            <a:r>
              <a:rPr lang="zh-CN" altLang="en-US" sz="2400" dirty="0">
                <a:solidFill>
                  <a:srgbClr val="0000CC"/>
                </a:solidFill>
                <a:latin typeface="华文行楷" panose="02010800040101010101" pitchFamily="2" charset="-122"/>
                <a:ea typeface="华文行楷" panose="02010800040101010101" pitchFamily="2" charset="-122"/>
              </a:rPr>
              <a:t>到用户态时</a:t>
            </a:r>
          </a:p>
        </p:txBody>
      </p:sp>
      <p:sp>
        <p:nvSpPr>
          <p:cNvPr id="13314" name="Rectangle 2"/>
          <p:cNvSpPr>
            <a:spLocks noGrp="1" noChangeArrowheads="1"/>
          </p:cNvSpPr>
          <p:nvPr>
            <p:ph type="title"/>
          </p:nvPr>
        </p:nvSpPr>
        <p:spPr/>
        <p:txBody>
          <a:bodyPr>
            <a:normAutofit/>
          </a:bodyPr>
          <a:lstStyle/>
          <a:p>
            <a:r>
              <a:rPr lang="zh-CN" altLang="en-US" sz="4000" dirty="0" smtClean="0"/>
              <a:t>处理器调度的时机</a:t>
            </a:r>
            <a:r>
              <a:rPr lang="en-US" altLang="zh-CN" sz="4000" dirty="0" smtClean="0"/>
              <a:t>(2/2)</a:t>
            </a:r>
            <a:endParaRPr lang="zh-CN" altLang="en-US" sz="4000" dirty="0" smtClean="0"/>
          </a:p>
        </p:txBody>
      </p:sp>
      <p:sp>
        <p:nvSpPr>
          <p:cNvPr id="13315" name="Rectangle 3"/>
          <p:cNvSpPr>
            <a:spLocks noGrp="1" noChangeArrowheads="1"/>
          </p:cNvSpPr>
          <p:nvPr>
            <p:ph idx="1"/>
          </p:nvPr>
        </p:nvSpPr>
        <p:spPr>
          <a:xfrm>
            <a:off x="467544" y="1609416"/>
            <a:ext cx="7344816" cy="2299637"/>
          </a:xfrm>
        </p:spPr>
        <p:txBody>
          <a:bodyPr>
            <a:normAutofit/>
          </a:bodyPr>
          <a:lstStyle/>
          <a:p>
            <a:r>
              <a:rPr lang="zh-CN" altLang="en-US" sz="2400" b="1" dirty="0"/>
              <a:t>进程正常终止   或   由于某种错误而终止</a:t>
            </a:r>
          </a:p>
          <a:p>
            <a:r>
              <a:rPr lang="zh-CN" altLang="en-US" sz="2400" b="1" dirty="0" smtClean="0"/>
              <a:t>新进程创建   或  一个等待进程变成就绪</a:t>
            </a:r>
            <a:endParaRPr lang="en-US" altLang="zh-CN" sz="2400" b="1" dirty="0" smtClean="0"/>
          </a:p>
          <a:p>
            <a:r>
              <a:rPr lang="zh-CN" altLang="en-US" sz="2400" b="1" dirty="0" smtClean="0"/>
              <a:t>当一个进程从运行态进入阻塞态</a:t>
            </a:r>
          </a:p>
          <a:p>
            <a:r>
              <a:rPr lang="zh-CN" altLang="en-US" sz="2400" b="1" dirty="0" smtClean="0"/>
              <a:t>当一个进程从运行态变为就绪态</a:t>
            </a:r>
            <a:endParaRPr lang="en-US" altLang="zh-CN" sz="2400" b="1" dirty="0" smtClean="0"/>
          </a:p>
        </p:txBody>
      </p:sp>
    </p:spTree>
    <p:extLst>
      <p:ext uri="{BB962C8B-B14F-4D97-AF65-F5344CB8AC3E}">
        <p14:creationId xmlns:p14="http://schemas.microsoft.com/office/powerpoint/2010/main" val="137413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Effect transition="in" filter="fade">
                                      <p:cBhvr>
                                        <p:cTn id="21" dur="1000"/>
                                        <p:tgtEl>
                                          <p:spTgt spid="13315">
                                            <p:txEl>
                                              <p:pRg st="2" end="2"/>
                                            </p:txEl>
                                          </p:spTgt>
                                        </p:tgtEl>
                                      </p:cBhvr>
                                    </p:animEffect>
                                    <p:anim calcmode="lin" valueType="num">
                                      <p:cBhvr>
                                        <p:cTn id="22"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3" end="3"/>
                                            </p:txEl>
                                          </p:spTgt>
                                        </p:tgtEl>
                                        <p:attrNameLst>
                                          <p:attrName>style.visibility</p:attrName>
                                        </p:attrNameLst>
                                      </p:cBhvr>
                                      <p:to>
                                        <p:strVal val="visible"/>
                                      </p:to>
                                    </p:set>
                                    <p:animEffect transition="in" filter="fade">
                                      <p:cBhvr>
                                        <p:cTn id="28" dur="1000"/>
                                        <p:tgtEl>
                                          <p:spTgt spid="13315">
                                            <p:txEl>
                                              <p:pRg st="3" end="3"/>
                                            </p:txEl>
                                          </p:spTgt>
                                        </p:tgtEl>
                                      </p:cBhvr>
                                    </p:animEffect>
                                    <p:anim calcmode="lin" valueType="num">
                                      <p:cBhvr>
                                        <p:cTn id="29"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1000" fill="hold"/>
                                        <p:tgtEl>
                                          <p:spTgt spid="4"/>
                                        </p:tgtEl>
                                        <p:attrNameLst>
                                          <p:attrName>ppt_w</p:attrName>
                                        </p:attrNameLst>
                                      </p:cBhvr>
                                      <p:tavLst>
                                        <p:tav tm="0">
                                          <p:val>
                                            <p:fltVal val="0"/>
                                          </p:val>
                                        </p:tav>
                                        <p:tav tm="100000">
                                          <p:val>
                                            <p:strVal val="#ppt_w"/>
                                          </p:val>
                                        </p:tav>
                                      </p:tavLst>
                                    </p:anim>
                                    <p:anim calcmode="lin" valueType="num">
                                      <p:cBhvr>
                                        <p:cTn id="36" dur="1000" fill="hold"/>
                                        <p:tgtEl>
                                          <p:spTgt spid="4"/>
                                        </p:tgtEl>
                                        <p:attrNameLst>
                                          <p:attrName>ppt_h</p:attrName>
                                        </p:attrNameLst>
                                      </p:cBhvr>
                                      <p:tavLst>
                                        <p:tav tm="0">
                                          <p:val>
                                            <p:fltVal val="0"/>
                                          </p:val>
                                        </p:tav>
                                        <p:tav tm="100000">
                                          <p:val>
                                            <p:strVal val="#ppt_h"/>
                                          </p:val>
                                        </p:tav>
                                      </p:tavLst>
                                    </p:anim>
                                    <p:animEffect transition="in" filter="fade">
                                      <p:cBhvr>
                                        <p:cTn id="3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Autofit/>
          </a:bodyPr>
          <a:lstStyle/>
          <a:p>
            <a:r>
              <a:rPr lang="zh-CN" altLang="en-US" sz="3200" dirty="0" smtClean="0"/>
              <a:t>窗口线程被唤醒后的优先级提升</a:t>
            </a:r>
          </a:p>
        </p:txBody>
      </p:sp>
      <p:sp>
        <p:nvSpPr>
          <p:cNvPr id="54275" name="Rectangle 3"/>
          <p:cNvSpPr>
            <a:spLocks noGrp="1" noChangeArrowheads="1"/>
          </p:cNvSpPr>
          <p:nvPr>
            <p:ph type="body" idx="1"/>
          </p:nvPr>
        </p:nvSpPr>
        <p:spPr>
          <a:xfrm>
            <a:off x="467544" y="1580728"/>
            <a:ext cx="7498080" cy="4800600"/>
          </a:xfrm>
        </p:spPr>
        <p:txBody>
          <a:bodyPr>
            <a:normAutofit/>
          </a:bodyPr>
          <a:lstStyle/>
          <a:p>
            <a:r>
              <a:rPr lang="zh-CN" altLang="en-US" sz="2400" b="1" dirty="0" smtClean="0">
                <a:latin typeface="Calibri" panose="020F0502020204030204" pitchFamily="34" charset="0"/>
              </a:rPr>
              <a:t> 这种优先级提升是为了改进交互应用的响应时间</a:t>
            </a:r>
            <a:endParaRPr lang="en-US" altLang="zh-CN" sz="2400" b="1" dirty="0" smtClean="0">
              <a:latin typeface="Calibri" panose="020F0502020204030204" pitchFamily="34" charset="0"/>
            </a:endParaRPr>
          </a:p>
          <a:p>
            <a:endParaRPr lang="en-US" altLang="zh-CN" sz="2400" b="1" dirty="0" smtClean="0">
              <a:latin typeface="Calibri" panose="020F0502020204030204" pitchFamily="34" charset="0"/>
            </a:endParaRPr>
          </a:p>
          <a:p>
            <a:r>
              <a:rPr lang="zh-CN" altLang="en-US" sz="2400" b="1" dirty="0" smtClean="0">
                <a:latin typeface="Calibri" panose="020F0502020204030204" pitchFamily="34" charset="0"/>
              </a:rPr>
              <a:t> 窗口线程在被窗口活动唤醒</a:t>
            </a:r>
            <a:r>
              <a:rPr lang="en-US" altLang="zh-CN" sz="2400" b="1" dirty="0" smtClean="0">
                <a:latin typeface="Calibri" panose="020F0502020204030204" pitchFamily="34" charset="0"/>
              </a:rPr>
              <a:t>(</a:t>
            </a:r>
            <a:r>
              <a:rPr lang="zh-CN" altLang="en-US" sz="2400" b="1" dirty="0" smtClean="0">
                <a:latin typeface="Calibri" panose="020F0502020204030204" pitchFamily="34" charset="0"/>
              </a:rPr>
              <a:t>如收到窗口消息</a:t>
            </a:r>
            <a:r>
              <a:rPr lang="en-US" altLang="zh-CN" sz="2400" b="1" dirty="0" smtClean="0">
                <a:latin typeface="Calibri" panose="020F0502020204030204" pitchFamily="34" charset="0"/>
              </a:rPr>
              <a:t>)</a:t>
            </a:r>
            <a:r>
              <a:rPr lang="zh-CN" altLang="en-US" sz="2400" b="1" dirty="0" smtClean="0">
                <a:latin typeface="Calibri" panose="020F0502020204030204" pitchFamily="34" charset="0"/>
              </a:rPr>
              <a:t>时将得到一个幅度为</a:t>
            </a:r>
            <a:r>
              <a:rPr lang="en-US" altLang="zh-CN" sz="2400" b="1" dirty="0" smtClean="0">
                <a:latin typeface="Calibri" panose="020F0502020204030204" pitchFamily="34" charset="0"/>
              </a:rPr>
              <a:t>2</a:t>
            </a:r>
            <a:r>
              <a:rPr lang="zh-CN" altLang="en-US" sz="2400" b="1" dirty="0" smtClean="0">
                <a:latin typeface="Calibri" panose="020F0502020204030204" pitchFamily="34" charset="0"/>
              </a:rPr>
              <a:t>的额外优先级提升</a:t>
            </a:r>
            <a:endParaRPr lang="en-US" altLang="zh-CN" sz="2400" b="1" dirty="0" smtClean="0">
              <a:latin typeface="Calibri" panose="020F0502020204030204" pitchFamily="34" charset="0"/>
            </a:endParaRPr>
          </a:p>
          <a:p>
            <a:endParaRPr lang="zh-CN" altLang="en-US" sz="2400" b="1" dirty="0" smtClean="0">
              <a:latin typeface="Calibri" panose="020F0502020204030204" pitchFamily="34" charset="0"/>
            </a:endParaRPr>
          </a:p>
          <a:p>
            <a:r>
              <a:rPr lang="zh-CN" altLang="en-US" sz="2400" b="1" dirty="0" smtClean="0">
                <a:latin typeface="Calibri" panose="020F0502020204030204" pitchFamily="34" charset="0"/>
              </a:rPr>
              <a:t> 窗口系统</a:t>
            </a:r>
            <a:r>
              <a:rPr lang="en-US" altLang="zh-CN" sz="2400" b="1" dirty="0" smtClean="0">
                <a:latin typeface="Calibri" panose="020F0502020204030204" pitchFamily="34" charset="0"/>
              </a:rPr>
              <a:t>(Win32k.sys)</a:t>
            </a:r>
            <a:r>
              <a:rPr lang="zh-CN" altLang="en-US" sz="2400" b="1" dirty="0" smtClean="0">
                <a:latin typeface="Calibri" panose="020F0502020204030204" pitchFamily="34" charset="0"/>
              </a:rPr>
              <a:t>在调用函数</a:t>
            </a:r>
            <a:r>
              <a:rPr lang="en-US" altLang="zh-CN" sz="2400" b="1" dirty="0" err="1" smtClean="0">
                <a:latin typeface="Calibri" panose="020F0502020204030204" pitchFamily="34" charset="0"/>
              </a:rPr>
              <a:t>KeSetEvent</a:t>
            </a:r>
            <a:r>
              <a:rPr lang="zh-CN" altLang="en-US" sz="2400" b="1" dirty="0" smtClean="0">
                <a:latin typeface="Calibri" panose="020F0502020204030204" pitchFamily="34" charset="0"/>
              </a:rPr>
              <a:t>时实施这种优先级提升，</a:t>
            </a:r>
            <a:r>
              <a:rPr lang="en-US" altLang="zh-CN" sz="2400" b="1" dirty="0" err="1" smtClean="0">
                <a:latin typeface="Calibri" panose="020F0502020204030204" pitchFamily="34" charset="0"/>
              </a:rPr>
              <a:t>KeSetEvent</a:t>
            </a:r>
            <a:r>
              <a:rPr lang="zh-CN" altLang="en-US" sz="2400" b="1" dirty="0" smtClean="0">
                <a:latin typeface="Calibri" panose="020F0502020204030204" pitchFamily="34" charset="0"/>
              </a:rPr>
              <a:t>函数调用设置一个事件，用于唤醒一个窗口线程</a:t>
            </a:r>
            <a:endParaRPr lang="en-US" altLang="zh-CN" sz="2400" b="1" dirty="0" smtClean="0">
              <a:latin typeface="Calibri" panose="020F0502020204030204" pitchFamily="34" charset="0"/>
            </a:endParaRPr>
          </a:p>
          <a:p>
            <a:endParaRPr lang="zh-CN" altLang="en-US" sz="2400" b="1" dirty="0" smtClean="0">
              <a:latin typeface="Calibri" panose="020F0502020204030204" pitchFamily="34" charset="0"/>
            </a:endParaRPr>
          </a:p>
        </p:txBody>
      </p:sp>
    </p:spTree>
    <p:extLst>
      <p:ext uri="{BB962C8B-B14F-4D97-AF65-F5344CB8AC3E}">
        <p14:creationId xmlns:p14="http://schemas.microsoft.com/office/powerpoint/2010/main" val="26947343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zh-CN" altLang="en-US" sz="4000" dirty="0" smtClean="0"/>
              <a:t>“饥饿”线程的优先级提升</a:t>
            </a:r>
          </a:p>
        </p:txBody>
      </p:sp>
      <p:sp>
        <p:nvSpPr>
          <p:cNvPr id="55299" name="Rectangle 3"/>
          <p:cNvSpPr>
            <a:spLocks noGrp="1" noChangeArrowheads="1"/>
          </p:cNvSpPr>
          <p:nvPr>
            <p:ph type="body" idx="1"/>
          </p:nvPr>
        </p:nvSpPr>
        <p:spPr>
          <a:xfrm>
            <a:off x="539552" y="1508720"/>
            <a:ext cx="7498080" cy="4800600"/>
          </a:xfrm>
        </p:spPr>
        <p:txBody>
          <a:bodyPr>
            <a:noAutofit/>
          </a:bodyPr>
          <a:lstStyle/>
          <a:p>
            <a:r>
              <a:rPr lang="zh-CN" altLang="en-US" sz="2400" b="1" dirty="0" smtClean="0">
                <a:latin typeface="Calibri" panose="020F0502020204030204" pitchFamily="34" charset="0"/>
              </a:rPr>
              <a:t>系统线程“平衡集管理器</a:t>
            </a:r>
            <a:r>
              <a:rPr lang="en-US" altLang="zh-CN" sz="2400" b="1" dirty="0" smtClean="0">
                <a:latin typeface="Calibri" panose="020F0502020204030204" pitchFamily="34" charset="0"/>
              </a:rPr>
              <a:t>(balance set manager)</a:t>
            </a:r>
            <a:r>
              <a:rPr lang="zh-CN" altLang="en-US" sz="2400" b="1" dirty="0" smtClean="0">
                <a:latin typeface="Calibri" panose="020F0502020204030204" pitchFamily="34" charset="0"/>
              </a:rPr>
              <a:t>”</a:t>
            </a:r>
            <a:r>
              <a:rPr lang="en-US" altLang="zh-CN" sz="2400" b="1" dirty="0" smtClean="0">
                <a:latin typeface="Calibri" panose="020F0502020204030204" pitchFamily="34" charset="0"/>
              </a:rPr>
              <a:t> </a:t>
            </a:r>
            <a:r>
              <a:rPr lang="zh-CN" altLang="en-US" sz="2400" b="1" dirty="0" smtClean="0">
                <a:latin typeface="Calibri" panose="020F0502020204030204" pitchFamily="34" charset="0"/>
              </a:rPr>
              <a:t>每秒钟扫描一次就绪队列，发现其中存在的排队超过</a:t>
            </a:r>
            <a:r>
              <a:rPr lang="en-US" altLang="zh-CN" sz="2400" b="1" dirty="0" smtClean="0">
                <a:latin typeface="Calibri" panose="020F0502020204030204" pitchFamily="34" charset="0"/>
              </a:rPr>
              <a:t>300</a:t>
            </a:r>
            <a:r>
              <a:rPr lang="zh-CN" altLang="en-US" sz="2400" b="1" dirty="0" smtClean="0">
                <a:latin typeface="Calibri" panose="020F0502020204030204" pitchFamily="34" charset="0"/>
              </a:rPr>
              <a:t>个时钟中断间隔的线程</a:t>
            </a:r>
            <a:endParaRPr lang="en-US" altLang="zh-CN" sz="2400" b="1" dirty="0" smtClean="0">
              <a:latin typeface="Calibri" panose="020F0502020204030204" pitchFamily="34" charset="0"/>
            </a:endParaRPr>
          </a:p>
          <a:p>
            <a:pPr marL="0" indent="0">
              <a:buNone/>
            </a:pPr>
            <a:endParaRPr lang="zh-CN" altLang="en-US" sz="2400" b="1" dirty="0" smtClean="0">
              <a:latin typeface="Calibri" panose="020F0502020204030204" pitchFamily="34" charset="0"/>
            </a:endParaRPr>
          </a:p>
          <a:p>
            <a:r>
              <a:rPr lang="zh-CN" altLang="en-US" sz="2400" b="1" dirty="0" smtClean="0">
                <a:latin typeface="Calibri" panose="020F0502020204030204" pitchFamily="34" charset="0"/>
              </a:rPr>
              <a:t>对这些线程，平衡集管理器将把该线程的优先级提升到</a:t>
            </a:r>
            <a:r>
              <a:rPr lang="en-US" altLang="zh-CN" sz="2400" b="1" dirty="0" smtClean="0">
                <a:solidFill>
                  <a:srgbClr val="C00000"/>
                </a:solidFill>
                <a:latin typeface="Calibri" panose="020F0502020204030204" pitchFamily="34" charset="0"/>
              </a:rPr>
              <a:t>15</a:t>
            </a:r>
            <a:r>
              <a:rPr lang="zh-CN" altLang="en-US" sz="2400" b="1" dirty="0" smtClean="0">
                <a:latin typeface="Calibri" panose="020F0502020204030204" pitchFamily="34" charset="0"/>
              </a:rPr>
              <a:t>，并分配给它一个长度为正常值</a:t>
            </a:r>
            <a:r>
              <a:rPr lang="en-US" altLang="zh-CN" sz="2400" b="1" dirty="0" smtClean="0">
                <a:solidFill>
                  <a:srgbClr val="C00000"/>
                </a:solidFill>
                <a:latin typeface="Calibri" panose="020F0502020204030204" pitchFamily="34" charset="0"/>
              </a:rPr>
              <a:t>4</a:t>
            </a:r>
            <a:r>
              <a:rPr lang="zh-CN" altLang="en-US" sz="2400" b="1" dirty="0" smtClean="0">
                <a:solidFill>
                  <a:srgbClr val="C00000"/>
                </a:solidFill>
                <a:latin typeface="Calibri" panose="020F0502020204030204" pitchFamily="34" charset="0"/>
              </a:rPr>
              <a:t>倍</a:t>
            </a:r>
            <a:r>
              <a:rPr lang="zh-CN" altLang="en-US" sz="2400" b="1" dirty="0" smtClean="0">
                <a:latin typeface="Calibri" panose="020F0502020204030204" pitchFamily="34" charset="0"/>
              </a:rPr>
              <a:t>的时间配额</a:t>
            </a:r>
            <a:endParaRPr lang="en-US" altLang="zh-CN" sz="2400" b="1" dirty="0" smtClean="0">
              <a:latin typeface="Calibri" panose="020F0502020204030204" pitchFamily="34" charset="0"/>
            </a:endParaRPr>
          </a:p>
          <a:p>
            <a:endParaRPr lang="zh-CN" altLang="en-US" sz="2400" b="1" dirty="0" smtClean="0">
              <a:latin typeface="Calibri" panose="020F0502020204030204" pitchFamily="34" charset="0"/>
            </a:endParaRPr>
          </a:p>
          <a:p>
            <a:r>
              <a:rPr lang="zh-CN" altLang="en-US" sz="2400" b="1" dirty="0" smtClean="0">
                <a:latin typeface="Calibri" panose="020F0502020204030204" pitchFamily="34" charset="0"/>
              </a:rPr>
              <a:t>当被提升线程用完它的时间配额后，该线程的优先级立即衰减到它原来的基本优先级</a:t>
            </a:r>
          </a:p>
        </p:txBody>
      </p:sp>
    </p:spTree>
    <p:extLst>
      <p:ext uri="{BB962C8B-B14F-4D97-AF65-F5344CB8AC3E}">
        <p14:creationId xmlns:p14="http://schemas.microsoft.com/office/powerpoint/2010/main" val="199659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wipe(left)">
                                      <p:cBhvr>
                                        <p:cTn id="7" dur="10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mph" presetSubtype="0" fill="hold" nodeType="clickEffect">
                                  <p:stCondLst>
                                    <p:cond delay="0"/>
                                  </p:stCondLst>
                                  <p:childTnLst>
                                    <p:animClr clrSpc="rgb" dir="cw">
                                      <p:cBhvr override="childStyle">
                                        <p:cTn id="11" dur="500" fill="hold"/>
                                        <p:tgtEl>
                                          <p:spTgt spid="55299">
                                            <p:txEl>
                                              <p:pRg st="0" end="0"/>
                                            </p:txEl>
                                          </p:spTgt>
                                        </p:tgtEl>
                                        <p:attrNameLst>
                                          <p:attrName>style.color</p:attrName>
                                        </p:attrNameLst>
                                      </p:cBhvr>
                                      <p:to>
                                        <a:srgbClr val="C00000"/>
                                      </p:to>
                                    </p:animClr>
                                    <p:animClr clrSpc="rgb" dir="cw">
                                      <p:cBhvr>
                                        <p:cTn id="12" dur="500" fill="hold"/>
                                        <p:tgtEl>
                                          <p:spTgt spid="55299">
                                            <p:txEl>
                                              <p:pRg st="0" end="0"/>
                                            </p:txEl>
                                          </p:spTgt>
                                        </p:tgtEl>
                                        <p:attrNameLst>
                                          <p:attrName>fillcolor</p:attrName>
                                        </p:attrNameLst>
                                      </p:cBhvr>
                                      <p:to>
                                        <a:srgbClr val="C00000"/>
                                      </p:to>
                                    </p:animClr>
                                    <p:set>
                                      <p:cBhvr>
                                        <p:cTn id="13" dur="500" fill="hold"/>
                                        <p:tgtEl>
                                          <p:spTgt spid="55299">
                                            <p:txEl>
                                              <p:pRg st="0" end="0"/>
                                            </p:txEl>
                                          </p:spTgt>
                                        </p:tgtEl>
                                        <p:attrNameLst>
                                          <p:attrName>fill.type</p:attrName>
                                        </p:attrNameLst>
                                      </p:cBhvr>
                                      <p:to>
                                        <p:strVal val="solid"/>
                                      </p:to>
                                    </p:set>
                                    <p:set>
                                      <p:cBhvr>
                                        <p:cTn id="14" dur="500" fill="hold"/>
                                        <p:tgtEl>
                                          <p:spTgt spid="55299">
                                            <p:txEl>
                                              <p:pRg st="0" end="0"/>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Effect transition="in" filter="wipe(left)">
                                      <p:cBhvr>
                                        <p:cTn id="19" dur="1000"/>
                                        <p:tgtEl>
                                          <p:spTgt spid="5529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5299">
                                            <p:txEl>
                                              <p:pRg st="4" end="4"/>
                                            </p:txEl>
                                          </p:spTgt>
                                        </p:tgtEl>
                                        <p:attrNameLst>
                                          <p:attrName>style.visibility</p:attrName>
                                        </p:attrNameLst>
                                      </p:cBhvr>
                                      <p:to>
                                        <p:strVal val="visible"/>
                                      </p:to>
                                    </p:set>
                                    <p:animEffect transition="in" filter="wipe(left)">
                                      <p:cBhvr>
                                        <p:cTn id="24" dur="1000"/>
                                        <p:tgtEl>
                                          <p:spTgt spid="55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zh-CN" altLang="en-US" sz="4000" dirty="0" smtClean="0"/>
              <a:t>空闲线程</a:t>
            </a:r>
          </a:p>
        </p:txBody>
      </p:sp>
      <p:sp>
        <p:nvSpPr>
          <p:cNvPr id="56323" name="Rectangle 3"/>
          <p:cNvSpPr>
            <a:spLocks noGrp="1" noChangeArrowheads="1"/>
          </p:cNvSpPr>
          <p:nvPr>
            <p:ph type="body" idx="1"/>
          </p:nvPr>
        </p:nvSpPr>
        <p:spPr>
          <a:xfrm>
            <a:off x="611560" y="1652736"/>
            <a:ext cx="7498080" cy="4800600"/>
          </a:xfrm>
        </p:spPr>
        <p:txBody>
          <a:bodyPr>
            <a:normAutofit/>
          </a:bodyPr>
          <a:lstStyle/>
          <a:p>
            <a:r>
              <a:rPr lang="zh-CN" altLang="en-US" sz="2400" dirty="0" smtClean="0">
                <a:latin typeface="Calibri" panose="020F0502020204030204" pitchFamily="34" charset="0"/>
              </a:rPr>
              <a:t> 如果在一个处理机上没有可运行的线程，</a:t>
            </a:r>
            <a:r>
              <a:rPr lang="en-US" altLang="zh-CN" sz="2400" dirty="0" smtClean="0">
                <a:latin typeface="Calibri" panose="020F0502020204030204" pitchFamily="34" charset="0"/>
              </a:rPr>
              <a:t>Windows</a:t>
            </a:r>
            <a:r>
              <a:rPr lang="zh-CN" altLang="en-US" sz="2400" dirty="0" smtClean="0">
                <a:latin typeface="Calibri" panose="020F0502020204030204" pitchFamily="34" charset="0"/>
              </a:rPr>
              <a:t>会调度相应处理机对应的空闲线程</a:t>
            </a:r>
          </a:p>
          <a:p>
            <a:r>
              <a:rPr lang="zh-CN" altLang="en-US" sz="2400" dirty="0" smtClean="0">
                <a:latin typeface="Calibri" panose="020F0502020204030204" pitchFamily="34" charset="0"/>
              </a:rPr>
              <a:t> 由于在多处理机系统中可能两个处理机同时运行空闲线程，所以系统中的每个处理机都有一个对应的空闲线程</a:t>
            </a:r>
          </a:p>
          <a:p>
            <a:r>
              <a:rPr lang="en-US" altLang="zh-CN" sz="2400" dirty="0" smtClean="0">
                <a:latin typeface="Calibri" panose="020F0502020204030204" pitchFamily="34" charset="0"/>
              </a:rPr>
              <a:t> Windows</a:t>
            </a:r>
            <a:r>
              <a:rPr lang="zh-CN" altLang="en-US" sz="2400" dirty="0" smtClean="0">
                <a:latin typeface="Calibri" panose="020F0502020204030204" pitchFamily="34" charset="0"/>
              </a:rPr>
              <a:t>给空闲线程指定的线程优先级为</a:t>
            </a:r>
            <a:r>
              <a:rPr lang="en-US" altLang="zh-CN" sz="2400" dirty="0" smtClean="0">
                <a:latin typeface="Calibri" panose="020F0502020204030204" pitchFamily="34" charset="0"/>
              </a:rPr>
              <a:t>0</a:t>
            </a:r>
            <a:r>
              <a:rPr lang="zh-CN" altLang="en-US" sz="2400" dirty="0" smtClean="0">
                <a:latin typeface="Calibri" panose="020F0502020204030204" pitchFamily="34" charset="0"/>
              </a:rPr>
              <a:t>，该空闲线程只在没有其他线程要运行时才运行</a:t>
            </a:r>
          </a:p>
        </p:txBody>
      </p:sp>
    </p:spTree>
    <p:extLst>
      <p:ext uri="{BB962C8B-B14F-4D97-AF65-F5344CB8AC3E}">
        <p14:creationId xmlns:p14="http://schemas.microsoft.com/office/powerpoint/2010/main" val="34159089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p:txBody>
          <a:bodyPr>
            <a:normAutofit/>
          </a:bodyPr>
          <a:lstStyle/>
          <a:p>
            <a:r>
              <a:rPr lang="zh-CN" altLang="en-US" sz="4000" dirty="0" smtClean="0"/>
              <a:t>空闲线程的功能</a:t>
            </a:r>
          </a:p>
        </p:txBody>
      </p:sp>
      <p:sp>
        <p:nvSpPr>
          <p:cNvPr id="57346" name="Rectangle 2"/>
          <p:cNvSpPr>
            <a:spLocks noGrp="1" noChangeArrowheads="1"/>
          </p:cNvSpPr>
          <p:nvPr>
            <p:ph type="body" idx="1"/>
          </p:nvPr>
        </p:nvSpPr>
        <p:spPr>
          <a:xfrm>
            <a:off x="611560" y="1447800"/>
            <a:ext cx="7498080" cy="4800600"/>
          </a:xfrm>
        </p:spPr>
        <p:txBody>
          <a:bodyPr>
            <a:noAutofit/>
          </a:bodyPr>
          <a:lstStyle/>
          <a:p>
            <a:r>
              <a:rPr lang="zh-CN" altLang="en-US" sz="2400" dirty="0" smtClean="0">
                <a:latin typeface="Calibri" panose="020F0502020204030204" pitchFamily="34" charset="0"/>
              </a:rPr>
              <a:t>空闲线程的功能就是在一个循环中检测是否有要进行的工作</a:t>
            </a:r>
            <a:endParaRPr lang="en-US" altLang="zh-CN" sz="2400" dirty="0" smtClean="0">
              <a:latin typeface="Calibri" panose="020F0502020204030204" pitchFamily="34" charset="0"/>
            </a:endParaRPr>
          </a:p>
          <a:p>
            <a:pPr marL="0" indent="0">
              <a:buNone/>
            </a:pPr>
            <a:endParaRPr lang="en-US" altLang="zh-CN" sz="2400" dirty="0">
              <a:latin typeface="Calibri" panose="020F0502020204030204" pitchFamily="34" charset="0"/>
            </a:endParaRPr>
          </a:p>
          <a:p>
            <a:pPr marL="0" indent="0">
              <a:buNone/>
            </a:pPr>
            <a:r>
              <a:rPr lang="zh-CN" altLang="en-US" sz="2400" dirty="0" smtClean="0">
                <a:latin typeface="Calibri" panose="020F0502020204030204" pitchFamily="34" charset="0"/>
              </a:rPr>
              <a:t>其基本的控制流程如下：</a:t>
            </a:r>
            <a:endParaRPr lang="en-US" altLang="zh-CN" sz="2400" dirty="0" smtClean="0">
              <a:latin typeface="Calibri" panose="020F0502020204030204" pitchFamily="34" charset="0"/>
            </a:endParaRPr>
          </a:p>
          <a:p>
            <a:pPr lvl="1"/>
            <a:r>
              <a:rPr lang="zh-CN" altLang="en-US" sz="2400" dirty="0" smtClean="0">
                <a:latin typeface="Calibri" panose="020F0502020204030204" pitchFamily="34" charset="0"/>
              </a:rPr>
              <a:t> 处理所有待处理的中断请求</a:t>
            </a:r>
          </a:p>
          <a:p>
            <a:pPr lvl="1"/>
            <a:r>
              <a:rPr lang="zh-CN" altLang="en-US" sz="2400" dirty="0" smtClean="0">
                <a:latin typeface="Calibri" panose="020F0502020204030204" pitchFamily="34" charset="0"/>
              </a:rPr>
              <a:t> 检查是否有待处理的</a:t>
            </a:r>
            <a:r>
              <a:rPr lang="en-US" altLang="zh-CN" sz="2400" dirty="0" smtClean="0">
                <a:latin typeface="Calibri" panose="020F0502020204030204" pitchFamily="34" charset="0"/>
              </a:rPr>
              <a:t>DPC</a:t>
            </a:r>
            <a:r>
              <a:rPr lang="zh-CN" altLang="en-US" sz="2400" dirty="0" smtClean="0">
                <a:latin typeface="Calibri" panose="020F0502020204030204" pitchFamily="34" charset="0"/>
              </a:rPr>
              <a:t>请求。如果有，则清除相应软中断并执行</a:t>
            </a:r>
            <a:r>
              <a:rPr lang="en-US" altLang="zh-CN" sz="2400" dirty="0" smtClean="0">
                <a:latin typeface="Calibri" panose="020F0502020204030204" pitchFamily="34" charset="0"/>
              </a:rPr>
              <a:t>DPC</a:t>
            </a:r>
          </a:p>
          <a:p>
            <a:pPr lvl="1"/>
            <a:r>
              <a:rPr lang="zh-CN" altLang="en-US" sz="2400" dirty="0" smtClean="0">
                <a:latin typeface="Calibri" panose="020F0502020204030204" pitchFamily="34" charset="0"/>
              </a:rPr>
              <a:t> 检查是否有就绪线程可进入运行状态。如果有，调度相应线程进入运行状态</a:t>
            </a:r>
          </a:p>
          <a:p>
            <a:pPr lvl="1"/>
            <a:r>
              <a:rPr lang="zh-CN" altLang="en-US" sz="2400" dirty="0" smtClean="0">
                <a:latin typeface="Calibri" panose="020F0502020204030204" pitchFamily="34" charset="0"/>
              </a:rPr>
              <a:t> 调用硬件抽象层的处理机空闲例程，执行相应的电源管理功能</a:t>
            </a:r>
          </a:p>
        </p:txBody>
      </p:sp>
    </p:spTree>
    <p:extLst>
      <p:ext uri="{BB962C8B-B14F-4D97-AF65-F5344CB8AC3E}">
        <p14:creationId xmlns:p14="http://schemas.microsoft.com/office/powerpoint/2010/main" val="27051759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zh-CN" altLang="en-US" sz="4000" dirty="0" smtClean="0"/>
              <a:t>对称多处理机系统上的线程调度</a:t>
            </a:r>
          </a:p>
        </p:txBody>
      </p:sp>
      <p:sp>
        <p:nvSpPr>
          <p:cNvPr id="58371" name="Rectangle 3"/>
          <p:cNvSpPr>
            <a:spLocks noGrp="1" noChangeArrowheads="1"/>
          </p:cNvSpPr>
          <p:nvPr>
            <p:ph type="body" idx="1"/>
          </p:nvPr>
        </p:nvSpPr>
        <p:spPr>
          <a:xfrm>
            <a:off x="683568" y="1580728"/>
            <a:ext cx="7498080" cy="4800600"/>
          </a:xfrm>
        </p:spPr>
        <p:txBody>
          <a:bodyPr>
            <a:normAutofit/>
          </a:bodyPr>
          <a:lstStyle/>
          <a:p>
            <a:r>
              <a:rPr lang="zh-CN" altLang="en-US" sz="2400" dirty="0" smtClean="0"/>
              <a:t>亲合关系 </a:t>
            </a:r>
          </a:p>
          <a:p>
            <a:r>
              <a:rPr lang="zh-CN" altLang="en-US" sz="2400" dirty="0" smtClean="0"/>
              <a:t>线程的首选处理机和第二处理机</a:t>
            </a:r>
          </a:p>
          <a:p>
            <a:r>
              <a:rPr lang="zh-CN" altLang="en-US" sz="2400" dirty="0" smtClean="0"/>
              <a:t>就绪线程</a:t>
            </a:r>
          </a:p>
          <a:p>
            <a:r>
              <a:rPr lang="zh-CN" altLang="en-US" sz="2400" dirty="0" smtClean="0"/>
              <a:t>为特定的处理机调度线程的运行处理机选择</a:t>
            </a:r>
          </a:p>
          <a:p>
            <a:r>
              <a:rPr lang="zh-CN" altLang="en-US" sz="2400" dirty="0" smtClean="0"/>
              <a:t>最高优先级就绪线程可能不处于运行状态</a:t>
            </a:r>
          </a:p>
        </p:txBody>
      </p:sp>
    </p:spTree>
    <p:extLst>
      <p:ext uri="{BB962C8B-B14F-4D97-AF65-F5344CB8AC3E}">
        <p14:creationId xmlns:p14="http://schemas.microsoft.com/office/powerpoint/2010/main" val="14051504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8888" y="3219053"/>
            <a:ext cx="6745560" cy="1362075"/>
          </a:xfrm>
        </p:spPr>
        <p:txBody>
          <a:bodyPr anchor="ctr">
            <a:noAutofit/>
          </a:bodyPr>
          <a:lstStyle/>
          <a:p>
            <a:pPr algn="ctr"/>
            <a:r>
              <a:rPr lang="zh-CN" altLang="en-US" sz="4800" i="1" dirty="0" smtClean="0">
                <a:effectLst>
                  <a:outerShdw blurRad="38100" dist="38100" dir="2700000" algn="tl">
                    <a:srgbClr val="000000">
                      <a:alpha val="43137"/>
                    </a:srgbClr>
                  </a:outerShdw>
                </a:effectLst>
              </a:rPr>
              <a:t>多处理器</a:t>
            </a:r>
            <a:r>
              <a:rPr lang="zh-CN" altLang="en-US" sz="4800" i="1" dirty="0">
                <a:effectLst>
                  <a:outerShdw blurRad="38100" dist="38100" dir="2700000" algn="tl">
                    <a:srgbClr val="000000">
                      <a:alpha val="43137"/>
                    </a:srgbClr>
                  </a:outerShdw>
                </a:effectLst>
              </a:rPr>
              <a:t>调度</a:t>
            </a:r>
          </a:p>
        </p:txBody>
      </p:sp>
      <p:sp>
        <p:nvSpPr>
          <p:cNvPr id="3" name="文本占位符 2"/>
          <p:cNvSpPr>
            <a:spLocks noGrp="1"/>
          </p:cNvSpPr>
          <p:nvPr>
            <p:ph type="body" idx="1"/>
          </p:nvPr>
        </p:nvSpPr>
        <p:spPr>
          <a:xfrm>
            <a:off x="2159453" y="1985143"/>
            <a:ext cx="6417734" cy="939801"/>
          </a:xfrm>
        </p:spPr>
        <p:txBody>
          <a:bodyPr anchor="ctr">
            <a:normAutofit/>
          </a:bodyPr>
          <a:lstStyle/>
          <a:p>
            <a:pPr algn="r"/>
            <a:endParaRPr lang="zh-CN" altLang="en-US" sz="3600" b="1" i="1" dirty="0">
              <a:solidFill>
                <a:srgbClr val="7030A0"/>
              </a:solidFill>
            </a:endParaRPr>
          </a:p>
        </p:txBody>
      </p:sp>
    </p:spTree>
    <p:extLst>
      <p:ext uri="{BB962C8B-B14F-4D97-AF65-F5344CB8AC3E}">
        <p14:creationId xmlns:p14="http://schemas.microsoft.com/office/powerpoint/2010/main" val="6279479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a:xfrm>
            <a:off x="755576" y="1373699"/>
            <a:ext cx="3571900" cy="571504"/>
          </a:xfrm>
          <a:prstGeom prst="rect">
            <a:avLst/>
          </a:prstGeom>
        </p:spPr>
        <p:txBody>
          <a:bodyPr anchor="ct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indent="-342900">
              <a:buFont typeface="Wingdings" pitchFamily="2" charset="2"/>
              <a:buChar char="l"/>
            </a:pPr>
            <a:r>
              <a:rPr lang="zh-CN" altLang="en-US" sz="2200" dirty="0" smtClean="0">
                <a:solidFill>
                  <a:schemeClr val="tx1"/>
                </a:solidFill>
                <a:latin typeface="Arial" pitchFamily="34" charset="0"/>
                <a:ea typeface="+mn-ea"/>
                <a:cs typeface="Arial" pitchFamily="34" charset="0"/>
              </a:rPr>
              <a:t>多处理器调度的特征</a:t>
            </a:r>
            <a:endParaRPr lang="zh-CN" altLang="en-US" sz="2200" dirty="0">
              <a:solidFill>
                <a:schemeClr val="tx1"/>
              </a:solidFill>
              <a:latin typeface="Arial" pitchFamily="34" charset="0"/>
              <a:ea typeface="+mn-ea"/>
              <a:cs typeface="Arial" pitchFamily="34" charset="0"/>
            </a:endParaRPr>
          </a:p>
        </p:txBody>
      </p:sp>
      <p:sp>
        <p:nvSpPr>
          <p:cNvPr id="30" name="内容占位符 2"/>
          <p:cNvSpPr txBox="1">
            <a:spLocks/>
          </p:cNvSpPr>
          <p:nvPr/>
        </p:nvSpPr>
        <p:spPr>
          <a:xfrm>
            <a:off x="1132152" y="1788561"/>
            <a:ext cx="5198400" cy="553661"/>
          </a:xfrm>
          <a:prstGeom prst="rect">
            <a:avLst/>
          </a:prstGeom>
        </p:spPr>
        <p:txBody>
          <a:bodyPr anchor="ct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lvl="1" indent="-342900">
              <a:buFont typeface="Wingdings" pitchFamily="2" charset="2"/>
              <a:buChar char="ü"/>
            </a:pPr>
            <a:r>
              <a:rPr lang="zh-CN" altLang="en-US" sz="2200" dirty="0" smtClean="0">
                <a:solidFill>
                  <a:schemeClr val="tx1"/>
                </a:solidFill>
                <a:latin typeface="Arial" pitchFamily="34" charset="0"/>
                <a:ea typeface="+mn-ea"/>
                <a:cs typeface="Arial" pitchFamily="34" charset="0"/>
              </a:rPr>
              <a:t>多个处理器组成一个多处理机系统</a:t>
            </a:r>
            <a:endParaRPr kumimoji="0" lang="zh-CN" altLang="en-US" sz="22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5" name="内容占位符 2"/>
          <p:cNvSpPr txBox="1">
            <a:spLocks/>
          </p:cNvSpPr>
          <p:nvPr/>
        </p:nvSpPr>
        <p:spPr>
          <a:xfrm>
            <a:off x="827584" y="2647819"/>
            <a:ext cx="7992888" cy="571504"/>
          </a:xfrm>
          <a:prstGeom prst="rect">
            <a:avLst/>
          </a:prstGeom>
        </p:spPr>
        <p:txBody>
          <a:bodyPr anchor="ct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indent="-342900">
              <a:buFont typeface="Wingdings" pitchFamily="2" charset="2"/>
              <a:buChar char="l"/>
            </a:pPr>
            <a:r>
              <a:rPr lang="zh-CN" altLang="en-US" sz="2200" dirty="0" smtClean="0">
                <a:solidFill>
                  <a:schemeClr val="tx1"/>
                </a:solidFill>
                <a:latin typeface="Arial" pitchFamily="34" charset="0"/>
                <a:ea typeface="+mn-ea"/>
                <a:cs typeface="Arial" pitchFamily="34" charset="0"/>
              </a:rPr>
              <a:t>对称多处理器(SMP</a:t>
            </a:r>
            <a:r>
              <a:rPr lang="en-US" altLang="zh-CN" sz="2200" dirty="0" smtClean="0">
                <a:solidFill>
                  <a:schemeClr val="tx1"/>
                </a:solidFill>
                <a:latin typeface="Arial" pitchFamily="34" charset="0"/>
                <a:ea typeface="+mn-ea"/>
                <a:cs typeface="Arial" pitchFamily="34" charset="0"/>
              </a:rPr>
              <a:t>, Symmetric multiprocessing)</a:t>
            </a:r>
            <a:r>
              <a:rPr lang="zh-CN" altLang="en-US" sz="2200" dirty="0" smtClean="0">
                <a:solidFill>
                  <a:schemeClr val="tx1"/>
                </a:solidFill>
                <a:latin typeface="Arial" pitchFamily="34" charset="0"/>
                <a:ea typeface="+mn-ea"/>
                <a:cs typeface="Arial" pitchFamily="34" charset="0"/>
              </a:rPr>
              <a:t>调度</a:t>
            </a:r>
            <a:endParaRPr lang="zh-CN" altLang="en-US" sz="2200" dirty="0">
              <a:solidFill>
                <a:schemeClr val="tx1"/>
              </a:solidFill>
              <a:latin typeface="Arial" pitchFamily="34" charset="0"/>
              <a:ea typeface="+mn-ea"/>
              <a:cs typeface="Arial" pitchFamily="34" charset="0"/>
            </a:endParaRPr>
          </a:p>
        </p:txBody>
      </p:sp>
      <p:sp>
        <p:nvSpPr>
          <p:cNvPr id="18" name="内容占位符 2"/>
          <p:cNvSpPr txBox="1">
            <a:spLocks/>
          </p:cNvSpPr>
          <p:nvPr/>
        </p:nvSpPr>
        <p:spPr>
          <a:xfrm>
            <a:off x="1237508" y="3080169"/>
            <a:ext cx="5003188" cy="534309"/>
          </a:xfrm>
          <a:prstGeom prst="rect">
            <a:avLst/>
          </a:prstGeom>
        </p:spPr>
        <p:txBody>
          <a:bodyPr anchor="ct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lvl="1" indent="-342900">
              <a:buFont typeface="Wingdings" pitchFamily="2" charset="2"/>
              <a:buChar char="ü"/>
            </a:pPr>
            <a:r>
              <a:rPr lang="zh-CN" altLang="en-US" sz="2200" dirty="0" smtClean="0">
                <a:solidFill>
                  <a:schemeClr val="tx1"/>
                </a:solidFill>
                <a:latin typeface="Arial" pitchFamily="34" charset="0"/>
                <a:ea typeface="+mn-ea"/>
                <a:cs typeface="Arial" pitchFamily="34" charset="0"/>
              </a:rPr>
              <a:t>每个处理器运行自己的调度程序</a:t>
            </a:r>
            <a:endParaRPr lang="zh-CN" altLang="en-US" sz="2200" dirty="0">
              <a:solidFill>
                <a:schemeClr val="tx1"/>
              </a:solidFill>
              <a:latin typeface="Arial" pitchFamily="34" charset="0"/>
              <a:ea typeface="+mn-ea"/>
              <a:cs typeface="Arial" pitchFamily="34" charset="0"/>
            </a:endParaRPr>
          </a:p>
        </p:txBody>
      </p:sp>
      <p:sp>
        <p:nvSpPr>
          <p:cNvPr id="11" name="内容占位符 2"/>
          <p:cNvSpPr txBox="1">
            <a:spLocks/>
          </p:cNvSpPr>
          <p:nvPr/>
        </p:nvSpPr>
        <p:spPr>
          <a:xfrm>
            <a:off x="1115616" y="2218944"/>
            <a:ext cx="3609062" cy="571504"/>
          </a:xfrm>
          <a:prstGeom prst="rect">
            <a:avLst/>
          </a:prstGeom>
        </p:spPr>
        <p:txBody>
          <a:bodyPr anchor="ct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lvl="1" indent="-342900">
              <a:buFont typeface="Wingdings" pitchFamily="2" charset="2"/>
              <a:buChar char="ü"/>
            </a:pPr>
            <a:r>
              <a:rPr lang="zh-CN" altLang="en-US" sz="2200" dirty="0" smtClean="0">
                <a:solidFill>
                  <a:schemeClr val="tx1"/>
                </a:solidFill>
                <a:latin typeface="Arial" pitchFamily="34" charset="0"/>
                <a:ea typeface="+mn-ea"/>
                <a:cs typeface="Arial" pitchFamily="34" charset="0"/>
              </a:rPr>
              <a:t>处理器间可负载共享</a:t>
            </a:r>
            <a:endParaRPr kumimoji="0" lang="zh-CN" altLang="en-US" sz="22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4" name="内容占位符 2"/>
          <p:cNvSpPr txBox="1">
            <a:spLocks/>
          </p:cNvSpPr>
          <p:nvPr/>
        </p:nvSpPr>
        <p:spPr>
          <a:xfrm>
            <a:off x="1187624" y="3505568"/>
            <a:ext cx="6048672" cy="571504"/>
          </a:xfrm>
          <a:prstGeom prst="rect">
            <a:avLst/>
          </a:prstGeom>
        </p:spPr>
        <p:txBody>
          <a:bodyPr anchor="ct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lvl="1" indent="-342900">
              <a:buFont typeface="Wingdings" pitchFamily="2" charset="2"/>
              <a:buChar char="ü"/>
            </a:pPr>
            <a:r>
              <a:rPr lang="zh-CN" altLang="en-US" sz="2200" dirty="0" smtClean="0">
                <a:solidFill>
                  <a:schemeClr val="tx1"/>
                </a:solidFill>
                <a:latin typeface="Arial" pitchFamily="34" charset="0"/>
                <a:ea typeface="+mn-ea"/>
                <a:cs typeface="Arial" pitchFamily="34" charset="0"/>
              </a:rPr>
              <a:t>调度程序对共享资源的访问需要进行同步</a:t>
            </a:r>
            <a:endParaRPr lang="zh-CN" altLang="en-US" sz="2200" dirty="0">
              <a:solidFill>
                <a:schemeClr val="tx1"/>
              </a:solidFill>
              <a:latin typeface="Arial" pitchFamily="34" charset="0"/>
              <a:ea typeface="+mn-ea"/>
              <a:cs typeface="Arial" pitchFamily="34" charset="0"/>
            </a:endParaRPr>
          </a:p>
        </p:txBody>
      </p:sp>
      <p:grpSp>
        <p:nvGrpSpPr>
          <p:cNvPr id="3" name="组合 9"/>
          <p:cNvGrpSpPr/>
          <p:nvPr/>
        </p:nvGrpSpPr>
        <p:grpSpPr>
          <a:xfrm>
            <a:off x="959528" y="4156485"/>
            <a:ext cx="5988736" cy="2440867"/>
            <a:chOff x="1136636" y="2808794"/>
            <a:chExt cx="6552728" cy="2355726"/>
          </a:xfrm>
        </p:grpSpPr>
        <p:sp>
          <p:nvSpPr>
            <p:cNvPr id="45" name="矩形 44"/>
            <p:cNvSpPr/>
            <p:nvPr/>
          </p:nvSpPr>
          <p:spPr>
            <a:xfrm>
              <a:off x="1136636" y="2808794"/>
              <a:ext cx="6552728" cy="2232248"/>
            </a:xfrm>
            <a:prstGeom prst="rect">
              <a:avLst/>
            </a:prstGeom>
            <a:gradFill>
              <a:gsLst>
                <a:gs pos="100000">
                  <a:schemeClr val="tx1">
                    <a:lumMod val="50000"/>
                    <a:lumOff val="50000"/>
                  </a:schemeClr>
                </a:gs>
                <a:gs pos="0">
                  <a:schemeClr val="bg1">
                    <a:lumMod val="75000"/>
                  </a:schemeClr>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1763688" y="2891312"/>
              <a:ext cx="2016224" cy="1800200"/>
            </a:xfrm>
            <a:prstGeom prst="rect">
              <a:avLst/>
            </a:prstGeom>
            <a:gradFill>
              <a:gsLst>
                <a:gs pos="100000">
                  <a:srgbClr val="11576A"/>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1877736" y="3003798"/>
              <a:ext cx="843076" cy="658582"/>
            </a:xfrm>
            <a:prstGeom prst="rect">
              <a:avLst/>
            </a:prstGeom>
            <a:gradFill>
              <a:gsLst>
                <a:gs pos="0">
                  <a:srgbClr val="D3E11F"/>
                </a:gs>
                <a:gs pos="100000">
                  <a:srgbClr val="FFC000"/>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2833298" y="3003798"/>
              <a:ext cx="843076" cy="658582"/>
            </a:xfrm>
            <a:prstGeom prst="rect">
              <a:avLst/>
            </a:prstGeom>
            <a:gradFill>
              <a:gsLst>
                <a:gs pos="0">
                  <a:srgbClr val="D3E11F"/>
                </a:gs>
                <a:gs pos="100000">
                  <a:srgbClr val="FFC000"/>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 name="直接连接符 23"/>
            <p:cNvCxnSpPr/>
            <p:nvPr/>
          </p:nvCxnSpPr>
          <p:spPr>
            <a:xfrm>
              <a:off x="1837258" y="3770392"/>
              <a:ext cx="198000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内容占位符 2"/>
            <p:cNvSpPr txBox="1">
              <a:spLocks/>
            </p:cNvSpPr>
            <p:nvPr/>
          </p:nvSpPr>
          <p:spPr>
            <a:xfrm>
              <a:off x="1979712" y="3045838"/>
              <a:ext cx="915084"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逻辑</a:t>
              </a:r>
              <a:r>
                <a:rPr lang="en-US" altLang="zh-CN" sz="1600" dirty="0" smtClean="0"/>
                <a:t>   CPU</a:t>
              </a:r>
              <a:endParaRPr lang="zh-CN" altLang="en-US" sz="1600" dirty="0"/>
            </a:p>
          </p:txBody>
        </p:sp>
        <p:sp>
          <p:nvSpPr>
            <p:cNvPr id="28" name="内容占位符 2"/>
            <p:cNvSpPr txBox="1">
              <a:spLocks/>
            </p:cNvSpPr>
            <p:nvPr/>
          </p:nvSpPr>
          <p:spPr>
            <a:xfrm>
              <a:off x="2938398" y="3045838"/>
              <a:ext cx="915084"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逻辑</a:t>
              </a:r>
              <a:r>
                <a:rPr lang="en-US" altLang="zh-CN" sz="1600" dirty="0" smtClean="0"/>
                <a:t>   CPU</a:t>
              </a:r>
              <a:endParaRPr lang="zh-CN" altLang="en-US" sz="1600" dirty="0"/>
            </a:p>
          </p:txBody>
        </p:sp>
        <p:sp>
          <p:nvSpPr>
            <p:cNvPr id="29" name="内容占位符 2"/>
            <p:cNvSpPr txBox="1">
              <a:spLocks/>
            </p:cNvSpPr>
            <p:nvPr/>
          </p:nvSpPr>
          <p:spPr>
            <a:xfrm>
              <a:off x="2452238" y="3939902"/>
              <a:ext cx="1080120"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solidFill>
                    <a:schemeClr val="bg1"/>
                  </a:solidFill>
                </a:rPr>
                <a:t>物理</a:t>
              </a:r>
              <a:r>
                <a:rPr lang="en-US" altLang="zh-CN" sz="1600" dirty="0" smtClean="0">
                  <a:solidFill>
                    <a:schemeClr val="bg1"/>
                  </a:solidFill>
                </a:rPr>
                <a:t>   CPU</a:t>
              </a:r>
              <a:endParaRPr lang="zh-CN" altLang="en-US" sz="1600" dirty="0">
                <a:solidFill>
                  <a:schemeClr val="bg1"/>
                </a:solidFill>
              </a:endParaRPr>
            </a:p>
          </p:txBody>
        </p:sp>
        <p:sp>
          <p:nvSpPr>
            <p:cNvPr id="31" name="内容占位符 2"/>
            <p:cNvSpPr txBox="1">
              <a:spLocks/>
            </p:cNvSpPr>
            <p:nvPr/>
          </p:nvSpPr>
          <p:spPr>
            <a:xfrm>
              <a:off x="3884844" y="4660464"/>
              <a:ext cx="1440160" cy="5040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系统总线</a:t>
              </a:r>
              <a:endParaRPr lang="zh-CN" altLang="en-US" sz="1600" dirty="0"/>
            </a:p>
          </p:txBody>
        </p:sp>
        <p:cxnSp>
          <p:nvCxnSpPr>
            <p:cNvPr id="32" name="直接连接符 31"/>
            <p:cNvCxnSpPr/>
            <p:nvPr/>
          </p:nvCxnSpPr>
          <p:spPr>
            <a:xfrm>
              <a:off x="2740270" y="4700942"/>
              <a:ext cx="0" cy="360000"/>
            </a:xfrm>
            <a:prstGeom prst="line">
              <a:avLst/>
            </a:prstGeom>
            <a:ln w="28575">
              <a:solidFill>
                <a:srgbClr val="11576A"/>
              </a:solidFill>
              <a:prstDash val="soli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035578" y="2891312"/>
              <a:ext cx="2016224" cy="1800200"/>
            </a:xfrm>
            <a:prstGeom prst="rect">
              <a:avLst/>
            </a:prstGeom>
            <a:gradFill>
              <a:gsLst>
                <a:gs pos="100000">
                  <a:srgbClr val="11576A"/>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5149626" y="3003798"/>
              <a:ext cx="843076" cy="658582"/>
            </a:xfrm>
            <a:prstGeom prst="rect">
              <a:avLst/>
            </a:prstGeom>
            <a:gradFill>
              <a:gsLst>
                <a:gs pos="0">
                  <a:srgbClr val="D3E11F"/>
                </a:gs>
                <a:gs pos="100000">
                  <a:srgbClr val="FFC000"/>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6105188" y="3003798"/>
              <a:ext cx="843076" cy="658582"/>
            </a:xfrm>
            <a:prstGeom prst="rect">
              <a:avLst/>
            </a:prstGeom>
            <a:gradFill>
              <a:gsLst>
                <a:gs pos="0">
                  <a:srgbClr val="D3E11F"/>
                </a:gs>
                <a:gs pos="100000">
                  <a:srgbClr val="FFC000"/>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0" name="直接连接符 39"/>
            <p:cNvCxnSpPr/>
            <p:nvPr/>
          </p:nvCxnSpPr>
          <p:spPr>
            <a:xfrm>
              <a:off x="5109148" y="3770392"/>
              <a:ext cx="198000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内容占位符 2"/>
            <p:cNvSpPr txBox="1">
              <a:spLocks/>
            </p:cNvSpPr>
            <p:nvPr/>
          </p:nvSpPr>
          <p:spPr>
            <a:xfrm>
              <a:off x="5251602" y="3045838"/>
              <a:ext cx="915084"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逻辑</a:t>
              </a:r>
              <a:r>
                <a:rPr lang="en-US" altLang="zh-CN" sz="1600" dirty="0" smtClean="0"/>
                <a:t>   CPU</a:t>
              </a:r>
              <a:endParaRPr lang="zh-CN" altLang="en-US" sz="1600" dirty="0"/>
            </a:p>
          </p:txBody>
        </p:sp>
        <p:sp>
          <p:nvSpPr>
            <p:cNvPr id="42" name="内容占位符 2"/>
            <p:cNvSpPr txBox="1">
              <a:spLocks/>
            </p:cNvSpPr>
            <p:nvPr/>
          </p:nvSpPr>
          <p:spPr>
            <a:xfrm>
              <a:off x="6210288" y="3045838"/>
              <a:ext cx="915084"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逻辑</a:t>
              </a:r>
              <a:r>
                <a:rPr lang="en-US" altLang="zh-CN" sz="1600" dirty="0" smtClean="0"/>
                <a:t>   CPU</a:t>
              </a:r>
              <a:endParaRPr lang="zh-CN" altLang="en-US" sz="1600" dirty="0"/>
            </a:p>
          </p:txBody>
        </p:sp>
        <p:sp>
          <p:nvSpPr>
            <p:cNvPr id="43" name="内容占位符 2"/>
            <p:cNvSpPr txBox="1">
              <a:spLocks/>
            </p:cNvSpPr>
            <p:nvPr/>
          </p:nvSpPr>
          <p:spPr>
            <a:xfrm>
              <a:off x="5724128" y="3939902"/>
              <a:ext cx="1080120"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solidFill>
                    <a:schemeClr val="bg1"/>
                  </a:solidFill>
                </a:rPr>
                <a:t>物理</a:t>
              </a:r>
              <a:r>
                <a:rPr lang="en-US" altLang="zh-CN" sz="1600" dirty="0" smtClean="0">
                  <a:solidFill>
                    <a:schemeClr val="bg1"/>
                  </a:solidFill>
                </a:rPr>
                <a:t>   CPU</a:t>
              </a:r>
              <a:endParaRPr lang="zh-CN" altLang="en-US" sz="1600" dirty="0">
                <a:solidFill>
                  <a:schemeClr val="bg1"/>
                </a:solidFill>
              </a:endParaRPr>
            </a:p>
          </p:txBody>
        </p:sp>
        <p:cxnSp>
          <p:nvCxnSpPr>
            <p:cNvPr id="46" name="直接连接符 45"/>
            <p:cNvCxnSpPr/>
            <p:nvPr/>
          </p:nvCxnSpPr>
          <p:spPr>
            <a:xfrm>
              <a:off x="6031618" y="4700942"/>
              <a:ext cx="0" cy="360000"/>
            </a:xfrm>
            <a:prstGeom prst="line">
              <a:avLst/>
            </a:prstGeom>
            <a:ln w="28575">
              <a:solidFill>
                <a:srgbClr val="11576A"/>
              </a:solidFill>
              <a:prstDash val="solid"/>
            </a:ln>
          </p:spPr>
          <p:style>
            <a:lnRef idx="1">
              <a:schemeClr val="accent1"/>
            </a:lnRef>
            <a:fillRef idx="0">
              <a:schemeClr val="accent1"/>
            </a:fillRef>
            <a:effectRef idx="0">
              <a:schemeClr val="accent1"/>
            </a:effectRef>
            <a:fontRef idx="minor">
              <a:schemeClr val="tx1"/>
            </a:fontRef>
          </p:style>
        </p:cxnSp>
      </p:grpSp>
      <p:sp>
        <p:nvSpPr>
          <p:cNvPr id="44" name="文本框 4"/>
          <p:cNvSpPr txBox="1"/>
          <p:nvPr/>
        </p:nvSpPr>
        <p:spPr>
          <a:xfrm>
            <a:off x="4785267" y="6444044"/>
            <a:ext cx="4179221" cy="369332"/>
          </a:xfrm>
          <a:prstGeom prst="rect">
            <a:avLst/>
          </a:prstGeom>
          <a:noFill/>
        </p:spPr>
        <p:txBody>
          <a:bodyPr wrap="none" rtlCol="0">
            <a:spAutoFit/>
          </a:bodyPr>
          <a:lstStyle/>
          <a:p>
            <a:r>
              <a:rPr lang="en-US" altLang="zh-CN" dirty="0">
                <a:solidFill>
                  <a:schemeClr val="accent4">
                    <a:lumMod val="75000"/>
                  </a:schemeClr>
                </a:solidFill>
                <a:latin typeface="Calibri" pitchFamily="34" charset="0"/>
                <a:cs typeface="Calibri" pitchFamily="34" charset="0"/>
              </a:rPr>
              <a:t>Acknowledgement</a:t>
            </a:r>
            <a:r>
              <a:rPr lang="en-US" altLang="zh-CN" dirty="0" smtClean="0">
                <a:solidFill>
                  <a:schemeClr val="accent4">
                    <a:lumMod val="75000"/>
                  </a:schemeClr>
                </a:solidFill>
                <a:latin typeface="Calibri" pitchFamily="34" charset="0"/>
                <a:cs typeface="Calibri" pitchFamily="34" charset="0"/>
              </a:rPr>
              <a:t>: </a:t>
            </a:r>
            <a:r>
              <a:rPr lang="zh-CN" altLang="en-US" dirty="0" smtClean="0">
                <a:solidFill>
                  <a:schemeClr val="accent4">
                    <a:lumMod val="75000"/>
                  </a:schemeClr>
                </a:solidFill>
              </a:rPr>
              <a:t>清华大学 向勇、陈渝</a:t>
            </a:r>
            <a:endParaRPr lang="zh-CN" altLang="en-US" dirty="0">
              <a:solidFill>
                <a:schemeClr val="accent4">
                  <a:lumMod val="75000"/>
                </a:schemeClr>
              </a:solidFill>
            </a:endParaRPr>
          </a:p>
        </p:txBody>
      </p:sp>
      <p:sp>
        <p:nvSpPr>
          <p:cNvPr id="2" name="标题 1"/>
          <p:cNvSpPr>
            <a:spLocks noGrp="1"/>
          </p:cNvSpPr>
          <p:nvPr>
            <p:ph type="title"/>
          </p:nvPr>
        </p:nvSpPr>
        <p:spPr>
          <a:xfrm>
            <a:off x="827584" y="274638"/>
            <a:ext cx="7498080" cy="994122"/>
          </a:xfrm>
        </p:spPr>
        <p:txBody>
          <a:bodyPr>
            <a:normAutofit/>
          </a:bodyPr>
          <a:lstStyle/>
          <a:p>
            <a:pPr lvl="0"/>
            <a:r>
              <a:rPr lang="zh-CN" altLang="en-US" dirty="0"/>
              <a:t>多处理器</a:t>
            </a:r>
            <a:r>
              <a:rPr lang="zh-CN" altLang="en-US" dirty="0" smtClean="0"/>
              <a:t>调度</a:t>
            </a:r>
            <a:endParaRPr lang="zh-CN" altLang="en-US" dirty="0"/>
          </a:p>
        </p:txBody>
      </p:sp>
    </p:spTree>
    <p:extLst>
      <p:ext uri="{BB962C8B-B14F-4D97-AF65-F5344CB8AC3E}">
        <p14:creationId xmlns:p14="http://schemas.microsoft.com/office/powerpoint/2010/main" val="1204112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多处理器调度算法设计</a:t>
            </a:r>
            <a:endParaRPr lang="zh-CN" altLang="en-US" dirty="0"/>
          </a:p>
        </p:txBody>
      </p:sp>
      <p:sp>
        <p:nvSpPr>
          <p:cNvPr id="3" name="内容占位符 2"/>
          <p:cNvSpPr>
            <a:spLocks noGrp="1"/>
          </p:cNvSpPr>
          <p:nvPr>
            <p:ph idx="1"/>
          </p:nvPr>
        </p:nvSpPr>
        <p:spPr>
          <a:xfrm>
            <a:off x="539552" y="1484784"/>
            <a:ext cx="7571184" cy="4915928"/>
          </a:xfrm>
        </p:spPr>
        <p:txBody>
          <a:bodyPr lIns="68580" tIns="34290" rIns="68580" bIns="34290">
            <a:noAutofit/>
          </a:bodyPr>
          <a:lstStyle/>
          <a:p>
            <a:r>
              <a:rPr lang="zh-CN" altLang="en-US" sz="2400" b="1" dirty="0" smtClean="0"/>
              <a:t>不仅要决定选择哪一个</a:t>
            </a:r>
            <a:r>
              <a:rPr lang="zh-CN" altLang="en-US" sz="2400" b="1" dirty="0"/>
              <a:t>进程执行</a:t>
            </a:r>
            <a:endParaRPr lang="en-US" altLang="zh-CN" sz="2400" b="1" dirty="0" smtClean="0"/>
          </a:p>
          <a:p>
            <a:pPr lvl="1"/>
            <a:r>
              <a:rPr lang="zh-CN" altLang="en-US" sz="2400" b="1" dirty="0" smtClean="0"/>
              <a:t>还需要决定在哪一个</a:t>
            </a:r>
            <a:r>
              <a:rPr lang="en-US" altLang="zh-CN" sz="2400" b="1" dirty="0" smtClean="0"/>
              <a:t>CPU</a:t>
            </a:r>
            <a:r>
              <a:rPr lang="zh-CN" altLang="en-US" sz="2400" b="1" dirty="0" smtClean="0"/>
              <a:t>上执行</a:t>
            </a:r>
            <a:endParaRPr lang="en-US" altLang="zh-CN" sz="2400" b="1" dirty="0" smtClean="0"/>
          </a:p>
          <a:p>
            <a:r>
              <a:rPr lang="zh-CN" altLang="en-US" sz="2400" b="1" dirty="0"/>
              <a:t>要</a:t>
            </a:r>
            <a:r>
              <a:rPr lang="zh-CN" altLang="en-US" sz="2400" b="1" dirty="0" smtClean="0"/>
              <a:t>考虑进程在多个</a:t>
            </a:r>
            <a:r>
              <a:rPr lang="en-US" altLang="zh-CN" sz="2400" b="1" dirty="0" smtClean="0"/>
              <a:t>CPU</a:t>
            </a:r>
            <a:r>
              <a:rPr lang="zh-CN" altLang="en-US" sz="2400" b="1" dirty="0" smtClean="0"/>
              <a:t>之间迁移时的开销</a:t>
            </a:r>
            <a:endParaRPr lang="en-US" altLang="zh-CN" sz="2400" b="1" dirty="0" smtClean="0"/>
          </a:p>
          <a:p>
            <a:pPr lvl="1"/>
            <a:r>
              <a:rPr lang="zh-CN" altLang="en-US" sz="2400" b="1" dirty="0" smtClean="0"/>
              <a:t>高速缓存失效、</a:t>
            </a:r>
            <a:r>
              <a:rPr lang="en-US" altLang="zh-CN" sz="2400" b="1" dirty="0" smtClean="0"/>
              <a:t>TLB</a:t>
            </a:r>
            <a:r>
              <a:rPr lang="zh-CN" altLang="en-US" sz="2400" b="1" dirty="0" smtClean="0"/>
              <a:t>失效</a:t>
            </a:r>
            <a:endParaRPr lang="en-US" altLang="zh-CN" sz="2400" b="1" dirty="0" smtClean="0"/>
          </a:p>
          <a:p>
            <a:pPr lvl="1"/>
            <a:r>
              <a:rPr lang="zh-CN" altLang="en-US" sz="2400" b="1" dirty="0" smtClean="0"/>
              <a:t>尽可能使进程总是在同一个</a:t>
            </a:r>
            <a:r>
              <a:rPr lang="en-US" altLang="zh-CN" sz="2400" b="1" dirty="0" smtClean="0"/>
              <a:t>CPU</a:t>
            </a:r>
            <a:r>
              <a:rPr lang="zh-CN" altLang="en-US" sz="2400" b="1" dirty="0" smtClean="0"/>
              <a:t>上执行</a:t>
            </a:r>
            <a:endParaRPr lang="en-US" altLang="zh-CN" sz="2400" b="1" dirty="0" smtClean="0"/>
          </a:p>
          <a:p>
            <a:pPr lvl="2"/>
            <a:r>
              <a:rPr lang="zh-CN" altLang="en-US" sz="2000" b="1" dirty="0" smtClean="0"/>
              <a:t>如果每个进程可以调度到所有</a:t>
            </a:r>
            <a:r>
              <a:rPr lang="en-US" altLang="zh-CN" sz="2000" b="1" dirty="0" smtClean="0"/>
              <a:t>CPU</a:t>
            </a:r>
            <a:r>
              <a:rPr lang="zh-CN" altLang="en-US" sz="2000" b="1" dirty="0" smtClean="0"/>
              <a:t>上，假如进程上次在</a:t>
            </a:r>
            <a:r>
              <a:rPr lang="en-US" altLang="zh-CN" sz="2000" b="1" dirty="0" smtClean="0"/>
              <a:t>CPU1</a:t>
            </a:r>
            <a:r>
              <a:rPr lang="zh-CN" altLang="en-US" sz="2000" b="1" dirty="0" smtClean="0"/>
              <a:t>上执行，本次被调度到</a:t>
            </a:r>
            <a:r>
              <a:rPr lang="en-US" altLang="zh-CN" sz="2000" b="1" dirty="0" smtClean="0"/>
              <a:t>CPU2</a:t>
            </a:r>
            <a:r>
              <a:rPr lang="zh-CN" altLang="en-US" sz="2000" b="1" dirty="0" smtClean="0"/>
              <a:t>，则会</a:t>
            </a:r>
            <a:r>
              <a:rPr lang="zh-CN" altLang="en-US" sz="2000" b="1" dirty="0"/>
              <a:t>增加高速缓存</a:t>
            </a:r>
            <a:r>
              <a:rPr lang="zh-CN" altLang="en-US" sz="2000" b="1" dirty="0" smtClean="0"/>
              <a:t>失效、</a:t>
            </a:r>
            <a:r>
              <a:rPr lang="en-US" altLang="zh-CN" sz="2000" b="1" dirty="0" smtClean="0"/>
              <a:t>TLB</a:t>
            </a:r>
            <a:r>
              <a:rPr lang="zh-CN" altLang="en-US" sz="2000" b="1" dirty="0" smtClean="0"/>
              <a:t>失效；</a:t>
            </a:r>
            <a:r>
              <a:rPr lang="zh-CN" altLang="en-US" sz="2000" b="1" dirty="0"/>
              <a:t>如果</a:t>
            </a:r>
            <a:r>
              <a:rPr lang="zh-CN" altLang="en-US" sz="2000" b="1" dirty="0" smtClean="0"/>
              <a:t>每个进程尽量调度到指定的</a:t>
            </a:r>
            <a:r>
              <a:rPr lang="en-US" altLang="zh-CN" sz="2000" b="1" dirty="0" smtClean="0"/>
              <a:t>CPU</a:t>
            </a:r>
            <a:r>
              <a:rPr lang="zh-CN" altLang="en-US" sz="2000" b="1" dirty="0" smtClean="0"/>
              <a:t>上，各种失效就会减少</a:t>
            </a:r>
            <a:endParaRPr lang="en-US" altLang="zh-CN" sz="2000" b="1" dirty="0" smtClean="0"/>
          </a:p>
          <a:p>
            <a:pPr marL="0" lvl="1" indent="0">
              <a:spcBef>
                <a:spcPts val="600"/>
              </a:spcBef>
              <a:buClr>
                <a:schemeClr val="tx2"/>
              </a:buClr>
              <a:buSzPct val="73000"/>
              <a:buFont typeface="Wingdings 2"/>
              <a:buChar char=""/>
            </a:pPr>
            <a:r>
              <a:rPr lang="zh-CN" altLang="en-US" sz="2400" b="1" dirty="0" smtClean="0"/>
              <a:t>  考虑</a:t>
            </a:r>
            <a:r>
              <a:rPr lang="zh-CN" altLang="en-US" sz="2400" b="1" dirty="0"/>
              <a:t>负载</a:t>
            </a:r>
            <a:r>
              <a:rPr lang="zh-CN" altLang="en-US" sz="2400" b="1" dirty="0" smtClean="0"/>
              <a:t>均衡问题</a:t>
            </a:r>
            <a:endParaRPr lang="en-US" altLang="zh-CN" sz="2400" b="1" dirty="0"/>
          </a:p>
        </p:txBody>
      </p:sp>
      <p:cxnSp>
        <p:nvCxnSpPr>
          <p:cNvPr id="5" name="直接连接符 4"/>
          <p:cNvCxnSpPr/>
          <p:nvPr/>
        </p:nvCxnSpPr>
        <p:spPr>
          <a:xfrm>
            <a:off x="2350096" y="2358325"/>
            <a:ext cx="3168352"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782144" y="2800312"/>
            <a:ext cx="3528392"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403648" y="3664408"/>
            <a:ext cx="504056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81944" y="5424852"/>
            <a:ext cx="2376264"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91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11560" y="1491010"/>
            <a:ext cx="7416824" cy="2820325"/>
            <a:chOff x="1142976" y="1028010"/>
            <a:chExt cx="6073798" cy="2115244"/>
          </a:xfrm>
        </p:grpSpPr>
        <p:sp>
          <p:nvSpPr>
            <p:cNvPr id="9" name="内容占位符 2"/>
            <p:cNvSpPr txBox="1">
              <a:spLocks/>
            </p:cNvSpPr>
            <p:nvPr/>
          </p:nvSpPr>
          <p:spPr>
            <a:xfrm>
              <a:off x="1142976" y="1028010"/>
              <a:ext cx="256492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74320" indent="-274320">
                <a:spcBef>
                  <a:spcPct val="20000"/>
                </a:spcBef>
                <a:buClr>
                  <a:schemeClr val="accent1"/>
                </a:buClr>
                <a:buSzPct val="100000"/>
                <a:buFont typeface="Symbol" pitchFamily="18" charset="2"/>
                <a:buChar char=""/>
              </a:pPr>
              <a:r>
                <a:rPr lang="zh-CN" altLang="en-US" sz="2400" dirty="0">
                  <a:solidFill>
                    <a:schemeClr val="tx1"/>
                  </a:solidFill>
                  <a:latin typeface="+mn-lt"/>
                  <a:ea typeface="+mn-ea"/>
                </a:rPr>
                <a:t>静态进程分配</a:t>
              </a:r>
            </a:p>
          </p:txBody>
        </p:sp>
        <p:sp>
          <p:nvSpPr>
            <p:cNvPr id="30" name="内容占位符 2"/>
            <p:cNvSpPr txBox="1">
              <a:spLocks/>
            </p:cNvSpPr>
            <p:nvPr/>
          </p:nvSpPr>
          <p:spPr>
            <a:xfrm>
              <a:off x="1394986" y="1370686"/>
              <a:ext cx="5821788" cy="7009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74320" lvl="1" indent="-274320">
                <a:spcBef>
                  <a:spcPct val="20000"/>
                </a:spcBef>
                <a:buClr>
                  <a:schemeClr val="accent1"/>
                </a:buClr>
                <a:buSzPct val="100000"/>
                <a:buFont typeface="Symbol" pitchFamily="18" charset="2"/>
                <a:buChar char=""/>
              </a:pPr>
              <a:r>
                <a:rPr lang="zh-CN" altLang="en-US" sz="2400" dirty="0">
                  <a:solidFill>
                    <a:schemeClr val="tx1"/>
                  </a:solidFill>
                  <a:latin typeface="+mn-lt"/>
                  <a:ea typeface="+mn-ea"/>
                </a:rPr>
                <a:t>进程从开始到结束都被分配到一个固定的处理机上执行</a:t>
              </a:r>
            </a:p>
          </p:txBody>
        </p:sp>
        <p:sp>
          <p:nvSpPr>
            <p:cNvPr id="11" name="内容占位符 2"/>
            <p:cNvSpPr txBox="1">
              <a:spLocks/>
            </p:cNvSpPr>
            <p:nvPr/>
          </p:nvSpPr>
          <p:spPr>
            <a:xfrm>
              <a:off x="1394986" y="2028142"/>
              <a:ext cx="37485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74320" lvl="1" indent="-274320">
                <a:spcBef>
                  <a:spcPct val="20000"/>
                </a:spcBef>
                <a:buClr>
                  <a:schemeClr val="accent1"/>
                </a:buClr>
                <a:buSzPct val="100000"/>
                <a:buFont typeface="Symbol" pitchFamily="18" charset="2"/>
                <a:buChar char=""/>
              </a:pPr>
              <a:r>
                <a:rPr lang="zh-CN" altLang="en-US" sz="2400" dirty="0">
                  <a:solidFill>
                    <a:schemeClr val="tx1"/>
                  </a:solidFill>
                  <a:latin typeface="+mn-lt"/>
                  <a:ea typeface="+mn-ea"/>
                </a:rPr>
                <a:t>每个处理机有自己的就绪队列</a:t>
              </a:r>
            </a:p>
          </p:txBody>
        </p:sp>
        <p:sp>
          <p:nvSpPr>
            <p:cNvPr id="16" name="内容占位符 2"/>
            <p:cNvSpPr txBox="1">
              <a:spLocks/>
            </p:cNvSpPr>
            <p:nvPr/>
          </p:nvSpPr>
          <p:spPr>
            <a:xfrm>
              <a:off x="1394986" y="2370818"/>
              <a:ext cx="1676816"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74320" lvl="1" indent="-274320">
                <a:spcBef>
                  <a:spcPct val="20000"/>
                </a:spcBef>
                <a:buClr>
                  <a:schemeClr val="accent1"/>
                </a:buClr>
                <a:buSzPct val="100000"/>
                <a:buFont typeface="Symbol" pitchFamily="18" charset="2"/>
                <a:buChar char=""/>
              </a:pPr>
              <a:r>
                <a:rPr lang="zh-CN" altLang="en-US" sz="2400" dirty="0">
                  <a:solidFill>
                    <a:schemeClr val="tx1"/>
                  </a:solidFill>
                  <a:latin typeface="+mn-lt"/>
                  <a:ea typeface="+mn-ea"/>
                </a:rPr>
                <a:t>调度开销小</a:t>
              </a:r>
            </a:p>
          </p:txBody>
        </p:sp>
        <p:sp>
          <p:nvSpPr>
            <p:cNvPr id="21" name="内容占位符 2"/>
            <p:cNvSpPr txBox="1">
              <a:spLocks/>
            </p:cNvSpPr>
            <p:nvPr/>
          </p:nvSpPr>
          <p:spPr>
            <a:xfrm>
              <a:off x="1394985" y="2714626"/>
              <a:ext cx="315077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74320" lvl="1" indent="-274320">
                <a:spcBef>
                  <a:spcPct val="20000"/>
                </a:spcBef>
                <a:buClr>
                  <a:schemeClr val="accent1"/>
                </a:buClr>
                <a:buSzPct val="100000"/>
                <a:buFont typeface="Symbol" pitchFamily="18" charset="2"/>
                <a:buChar char=""/>
              </a:pPr>
              <a:r>
                <a:rPr lang="zh-CN" altLang="en-US" sz="2400" dirty="0">
                  <a:solidFill>
                    <a:schemeClr val="tx1"/>
                  </a:solidFill>
                  <a:latin typeface="+mn-lt"/>
                  <a:ea typeface="+mn-ea"/>
                </a:rPr>
                <a:t>各处理机可能忙闲不均</a:t>
              </a:r>
            </a:p>
          </p:txBody>
        </p:sp>
      </p:grpSp>
      <p:grpSp>
        <p:nvGrpSpPr>
          <p:cNvPr id="3" name="组合 2"/>
          <p:cNvGrpSpPr/>
          <p:nvPr/>
        </p:nvGrpSpPr>
        <p:grpSpPr>
          <a:xfrm>
            <a:off x="611560" y="4196733"/>
            <a:ext cx="6629801" cy="2400619"/>
            <a:chOff x="1142976" y="3057302"/>
            <a:chExt cx="5429288" cy="1800464"/>
          </a:xfrm>
        </p:grpSpPr>
        <p:sp>
          <p:nvSpPr>
            <p:cNvPr id="25" name="内容占位符 2"/>
            <p:cNvSpPr txBox="1">
              <a:spLocks/>
            </p:cNvSpPr>
            <p:nvPr/>
          </p:nvSpPr>
          <p:spPr>
            <a:xfrm>
              <a:off x="1142976" y="3057302"/>
              <a:ext cx="22048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74320" indent="-274320">
                <a:spcBef>
                  <a:spcPct val="20000"/>
                </a:spcBef>
                <a:buClr>
                  <a:schemeClr val="accent1"/>
                </a:buClr>
                <a:buSzPct val="100000"/>
                <a:buFont typeface="Symbol" pitchFamily="18" charset="2"/>
                <a:buChar char=""/>
              </a:pPr>
              <a:r>
                <a:rPr lang="zh-CN" altLang="en-US" sz="2400" dirty="0">
                  <a:solidFill>
                    <a:schemeClr val="tx1"/>
                  </a:solidFill>
                  <a:latin typeface="+mn-lt"/>
                  <a:ea typeface="+mn-ea"/>
                </a:rPr>
                <a:t>动态进程分配</a:t>
              </a:r>
            </a:p>
          </p:txBody>
        </p:sp>
        <p:sp>
          <p:nvSpPr>
            <p:cNvPr id="18" name="内容占位符 2"/>
            <p:cNvSpPr txBox="1">
              <a:spLocks/>
            </p:cNvSpPr>
            <p:nvPr/>
          </p:nvSpPr>
          <p:spPr>
            <a:xfrm>
              <a:off x="1394986" y="3399978"/>
              <a:ext cx="5177278" cy="4007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74320" lvl="1" indent="-274320">
                <a:spcBef>
                  <a:spcPct val="20000"/>
                </a:spcBef>
                <a:buClr>
                  <a:schemeClr val="accent1"/>
                </a:buClr>
                <a:buSzPct val="100000"/>
                <a:buFont typeface="Symbol" pitchFamily="18" charset="2"/>
                <a:buChar char=""/>
              </a:pPr>
              <a:r>
                <a:rPr lang="zh-CN" altLang="en-US" sz="2400" dirty="0">
                  <a:solidFill>
                    <a:schemeClr val="tx1"/>
                  </a:solidFill>
                  <a:latin typeface="+mn-lt"/>
                  <a:ea typeface="+mn-ea"/>
                </a:rPr>
                <a:t>进程在执行中可分配到任意空闲处理机执行</a:t>
              </a:r>
            </a:p>
          </p:txBody>
        </p:sp>
        <p:sp>
          <p:nvSpPr>
            <p:cNvPr id="14" name="内容占位符 2"/>
            <p:cNvSpPr txBox="1">
              <a:spLocks/>
            </p:cNvSpPr>
            <p:nvPr/>
          </p:nvSpPr>
          <p:spPr>
            <a:xfrm>
              <a:off x="1394986" y="3742654"/>
              <a:ext cx="446289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74320" lvl="1" indent="-274320">
                <a:spcBef>
                  <a:spcPct val="20000"/>
                </a:spcBef>
                <a:buClr>
                  <a:schemeClr val="accent1"/>
                </a:buClr>
                <a:buSzPct val="100000"/>
                <a:buFont typeface="Symbol" pitchFamily="18" charset="2"/>
                <a:buChar char=""/>
              </a:pPr>
              <a:r>
                <a:rPr lang="zh-CN" altLang="en-US" sz="2400" dirty="0">
                  <a:solidFill>
                    <a:schemeClr val="tx1"/>
                  </a:solidFill>
                  <a:latin typeface="+mn-lt"/>
                  <a:ea typeface="+mn-ea"/>
                </a:rPr>
                <a:t>所有处理机共享一个公共的就绪队列</a:t>
              </a:r>
            </a:p>
          </p:txBody>
        </p:sp>
        <p:sp>
          <p:nvSpPr>
            <p:cNvPr id="24" name="内容占位符 2"/>
            <p:cNvSpPr txBox="1">
              <a:spLocks/>
            </p:cNvSpPr>
            <p:nvPr/>
          </p:nvSpPr>
          <p:spPr>
            <a:xfrm>
              <a:off x="1394986" y="4071948"/>
              <a:ext cx="1676816"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74320" lvl="1" indent="-274320">
                <a:spcBef>
                  <a:spcPct val="20000"/>
                </a:spcBef>
                <a:buClr>
                  <a:schemeClr val="accent1"/>
                </a:buClr>
                <a:buSzPct val="100000"/>
                <a:buFont typeface="Symbol" pitchFamily="18" charset="2"/>
                <a:buChar char=""/>
              </a:pPr>
              <a:r>
                <a:rPr lang="zh-CN" altLang="en-US" sz="2400" dirty="0">
                  <a:solidFill>
                    <a:schemeClr val="tx1"/>
                  </a:solidFill>
                  <a:latin typeface="+mn-lt"/>
                  <a:ea typeface="+mn-ea"/>
                </a:rPr>
                <a:t>调度开销大</a:t>
              </a:r>
            </a:p>
          </p:txBody>
        </p:sp>
        <p:sp>
          <p:nvSpPr>
            <p:cNvPr id="28" name="内容占位符 2"/>
            <p:cNvSpPr txBox="1">
              <a:spLocks/>
            </p:cNvSpPr>
            <p:nvPr/>
          </p:nvSpPr>
          <p:spPr>
            <a:xfrm>
              <a:off x="1394986" y="4429138"/>
              <a:ext cx="3504587"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74320" lvl="1" indent="-274320">
                <a:spcBef>
                  <a:spcPct val="20000"/>
                </a:spcBef>
                <a:buClr>
                  <a:schemeClr val="accent1"/>
                </a:buClr>
                <a:buSzPct val="100000"/>
                <a:buFont typeface="Symbol" pitchFamily="18" charset="2"/>
                <a:buChar char=""/>
              </a:pPr>
              <a:r>
                <a:rPr lang="zh-CN" altLang="en-US" sz="2400" dirty="0">
                  <a:solidFill>
                    <a:schemeClr val="tx1"/>
                  </a:solidFill>
                  <a:latin typeface="+mn-lt"/>
                  <a:ea typeface="+mn-ea"/>
                </a:rPr>
                <a:t>各处理机的负载是均衡的</a:t>
              </a:r>
            </a:p>
          </p:txBody>
        </p:sp>
      </p:grpSp>
      <p:sp>
        <p:nvSpPr>
          <p:cNvPr id="31" name="文本框 4"/>
          <p:cNvSpPr txBox="1"/>
          <p:nvPr/>
        </p:nvSpPr>
        <p:spPr>
          <a:xfrm>
            <a:off x="4860032" y="6444044"/>
            <a:ext cx="4179221" cy="369332"/>
          </a:xfrm>
          <a:prstGeom prst="rect">
            <a:avLst/>
          </a:prstGeom>
          <a:noFill/>
        </p:spPr>
        <p:txBody>
          <a:bodyPr wrap="none" rtlCol="0">
            <a:spAutoFit/>
          </a:bodyPr>
          <a:lstStyle/>
          <a:p>
            <a:r>
              <a:rPr lang="en-US" altLang="zh-CN" dirty="0">
                <a:solidFill>
                  <a:schemeClr val="accent4">
                    <a:lumMod val="75000"/>
                  </a:schemeClr>
                </a:solidFill>
                <a:latin typeface="Calibri" pitchFamily="34" charset="0"/>
                <a:cs typeface="Calibri" pitchFamily="34" charset="0"/>
              </a:rPr>
              <a:t>Acknowledgement</a:t>
            </a:r>
            <a:r>
              <a:rPr lang="en-US" altLang="zh-CN" dirty="0" smtClean="0">
                <a:solidFill>
                  <a:schemeClr val="accent4">
                    <a:lumMod val="75000"/>
                  </a:schemeClr>
                </a:solidFill>
                <a:latin typeface="Calibri" pitchFamily="34" charset="0"/>
                <a:cs typeface="Calibri" pitchFamily="34" charset="0"/>
              </a:rPr>
              <a:t>: </a:t>
            </a:r>
            <a:r>
              <a:rPr lang="zh-CN" altLang="en-US" dirty="0" smtClean="0">
                <a:solidFill>
                  <a:schemeClr val="accent4">
                    <a:lumMod val="75000"/>
                  </a:schemeClr>
                </a:solidFill>
              </a:rPr>
              <a:t>清华大学 向勇、陈渝</a:t>
            </a:r>
            <a:endParaRPr lang="zh-CN" altLang="en-US" dirty="0">
              <a:solidFill>
                <a:schemeClr val="accent4">
                  <a:lumMod val="75000"/>
                </a:schemeClr>
              </a:solidFill>
            </a:endParaRPr>
          </a:p>
        </p:txBody>
      </p:sp>
      <p:sp>
        <p:nvSpPr>
          <p:cNvPr id="4" name="标题 3"/>
          <p:cNvSpPr>
            <a:spLocks noGrp="1"/>
          </p:cNvSpPr>
          <p:nvPr>
            <p:ph type="title"/>
          </p:nvPr>
        </p:nvSpPr>
        <p:spPr>
          <a:xfrm>
            <a:off x="611560" y="274320"/>
            <a:ext cx="7498080" cy="850424"/>
          </a:xfrm>
        </p:spPr>
        <p:txBody>
          <a:bodyPr>
            <a:normAutofit/>
          </a:bodyPr>
          <a:lstStyle/>
          <a:p>
            <a:r>
              <a:rPr lang="zh-CN" altLang="en-US" sz="4000" dirty="0">
                <a:solidFill>
                  <a:schemeClr val="accent1">
                    <a:lumMod val="75000"/>
                  </a:schemeClr>
                </a:solidFill>
                <a:latin typeface="微软雅黑" pitchFamily="34" charset="-122"/>
                <a:ea typeface="微软雅黑" pitchFamily="34" charset="-122"/>
              </a:rPr>
              <a:t>对称多处理器的进程</a:t>
            </a:r>
            <a:r>
              <a:rPr lang="zh-CN" altLang="en-US" sz="4000" dirty="0" smtClean="0">
                <a:solidFill>
                  <a:schemeClr val="accent1">
                    <a:lumMod val="75000"/>
                  </a:schemeClr>
                </a:solidFill>
                <a:latin typeface="微软雅黑" pitchFamily="34" charset="-122"/>
                <a:ea typeface="微软雅黑" pitchFamily="34" charset="-122"/>
              </a:rPr>
              <a:t>分配</a:t>
            </a:r>
            <a:endParaRPr lang="zh-CN" altLang="en-US" sz="4000" dirty="0">
              <a:solidFill>
                <a:schemeClr val="accent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190772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r>
              <a:rPr lang="zh-CN" altLang="en-US" sz="4000" dirty="0" smtClean="0"/>
              <a:t>重点小结</a:t>
            </a:r>
          </a:p>
        </p:txBody>
      </p:sp>
      <p:sp>
        <p:nvSpPr>
          <p:cNvPr id="83971" name="Rectangle 3"/>
          <p:cNvSpPr>
            <a:spLocks noGrp="1" noChangeArrowheads="1"/>
          </p:cNvSpPr>
          <p:nvPr>
            <p:ph type="body" idx="1"/>
          </p:nvPr>
        </p:nvSpPr>
        <p:spPr/>
        <p:txBody>
          <a:bodyPr>
            <a:normAutofit/>
          </a:bodyPr>
          <a:lstStyle/>
          <a:p>
            <a:r>
              <a:rPr lang="zh-CN" altLang="en-US" sz="3000" dirty="0" smtClean="0"/>
              <a:t>涉及调度相关的基本概念</a:t>
            </a:r>
          </a:p>
          <a:p>
            <a:pPr lvl="1"/>
            <a:r>
              <a:rPr lang="en-US" altLang="zh-CN" dirty="0" smtClean="0"/>
              <a:t> </a:t>
            </a:r>
            <a:r>
              <a:rPr lang="zh-CN" altLang="en-US" dirty="0" smtClean="0"/>
              <a:t>调度的层次</a:t>
            </a:r>
            <a:endParaRPr lang="en-US" altLang="zh-CN" dirty="0" smtClean="0"/>
          </a:p>
          <a:p>
            <a:pPr lvl="1"/>
            <a:r>
              <a:rPr lang="en-US" altLang="zh-CN" dirty="0" smtClean="0"/>
              <a:t> </a:t>
            </a:r>
            <a:r>
              <a:rPr lang="zh-CN" altLang="en-US" dirty="0" smtClean="0"/>
              <a:t>进程的行为</a:t>
            </a:r>
          </a:p>
          <a:p>
            <a:pPr lvl="1"/>
            <a:r>
              <a:rPr lang="zh-CN" altLang="en-US" dirty="0" smtClean="0"/>
              <a:t> 调度算法的设计目标</a:t>
            </a:r>
          </a:p>
          <a:p>
            <a:r>
              <a:rPr lang="zh-CN" altLang="en-US" sz="3000" dirty="0" smtClean="0"/>
              <a:t>典型的调度算法（设计思想及应用）</a:t>
            </a:r>
            <a:endParaRPr lang="en-US" altLang="zh-CN" sz="3000" dirty="0" smtClean="0"/>
          </a:p>
          <a:p>
            <a:pPr lvl="1"/>
            <a:r>
              <a:rPr lang="en-US" altLang="zh-CN" dirty="0" smtClean="0"/>
              <a:t>Windows</a:t>
            </a:r>
            <a:r>
              <a:rPr lang="zh-CN" altLang="en-US" dirty="0" smtClean="0"/>
              <a:t>线程调度算法</a:t>
            </a:r>
            <a:endParaRPr lang="en-US" altLang="zh-CN" dirty="0" smtClean="0"/>
          </a:p>
          <a:p>
            <a:pPr lvl="1"/>
            <a:r>
              <a:rPr lang="en-US" altLang="zh-CN" dirty="0" smtClean="0"/>
              <a:t>FCFS</a:t>
            </a:r>
            <a:r>
              <a:rPr lang="zh-CN" altLang="en-US" dirty="0" smtClean="0"/>
              <a:t>、</a:t>
            </a:r>
            <a:r>
              <a:rPr lang="en-US" altLang="zh-CN" dirty="0" smtClean="0"/>
              <a:t>RR</a:t>
            </a:r>
            <a:r>
              <a:rPr lang="zh-CN" altLang="en-US" dirty="0" smtClean="0"/>
              <a:t>、</a:t>
            </a:r>
            <a:r>
              <a:rPr lang="en-US" altLang="zh-CN" dirty="0" smtClean="0"/>
              <a:t>SPN</a:t>
            </a:r>
            <a:r>
              <a:rPr lang="zh-CN" altLang="en-US" dirty="0" smtClean="0"/>
              <a:t>、</a:t>
            </a:r>
            <a:r>
              <a:rPr lang="en-US" altLang="zh-CN" dirty="0" smtClean="0"/>
              <a:t>SRT</a:t>
            </a:r>
            <a:r>
              <a:rPr lang="zh-CN" altLang="en-US" dirty="0" smtClean="0"/>
              <a:t>、</a:t>
            </a:r>
            <a:r>
              <a:rPr lang="en-US" altLang="zh-CN" dirty="0" smtClean="0"/>
              <a:t>HRRN</a:t>
            </a:r>
            <a:r>
              <a:rPr lang="zh-CN" altLang="en-US" dirty="0" smtClean="0"/>
              <a:t>、</a:t>
            </a:r>
            <a:r>
              <a:rPr lang="en-US" altLang="zh-CN" dirty="0" smtClean="0"/>
              <a:t>Feedback</a:t>
            </a:r>
            <a:endParaRPr lang="zh-CN" altLang="en-US" dirty="0" smtClean="0"/>
          </a:p>
          <a:p>
            <a:r>
              <a:rPr lang="zh-CN" altLang="en-US" sz="3000" dirty="0" smtClean="0"/>
              <a:t>调度的时机</a:t>
            </a:r>
          </a:p>
          <a:p>
            <a:r>
              <a:rPr lang="zh-CN" altLang="en-US" sz="3000" dirty="0" smtClean="0"/>
              <a:t>进程切换</a:t>
            </a:r>
            <a:endParaRPr lang="en-US" altLang="zh-CN" sz="3000" dirty="0" smtClean="0"/>
          </a:p>
        </p:txBody>
      </p:sp>
    </p:spTree>
    <p:extLst>
      <p:ext uri="{BB962C8B-B14F-4D97-AF65-F5344CB8AC3E}">
        <p14:creationId xmlns:p14="http://schemas.microsoft.com/office/powerpoint/2010/main" val="3659993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zh-CN" altLang="en-US" sz="4000" dirty="0" smtClean="0"/>
              <a:t>调度过程</a:t>
            </a:r>
            <a:r>
              <a:rPr lang="en-US" altLang="zh-CN" sz="4000" dirty="0" smtClean="0"/>
              <a:t>——</a:t>
            </a:r>
            <a:r>
              <a:rPr lang="zh-CN" altLang="en-US" sz="4000" dirty="0" smtClean="0"/>
              <a:t>进程切换</a:t>
            </a:r>
            <a:r>
              <a:rPr lang="en-US" altLang="zh-CN" sz="4000" dirty="0" smtClean="0"/>
              <a:t>(1/2)</a:t>
            </a:r>
            <a:endParaRPr lang="zh-CN" altLang="en-US" sz="4000" dirty="0" smtClean="0"/>
          </a:p>
        </p:txBody>
      </p:sp>
      <p:sp>
        <p:nvSpPr>
          <p:cNvPr id="15363" name="Rectangle 3"/>
          <p:cNvSpPr>
            <a:spLocks noGrp="1" noChangeArrowheads="1"/>
          </p:cNvSpPr>
          <p:nvPr>
            <p:ph idx="1"/>
          </p:nvPr>
        </p:nvSpPr>
        <p:spPr>
          <a:xfrm>
            <a:off x="755576" y="1607016"/>
            <a:ext cx="7056784" cy="4846320"/>
          </a:xfrm>
        </p:spPr>
        <p:txBody>
          <a:bodyPr>
            <a:normAutofit/>
          </a:bodyPr>
          <a:lstStyle/>
          <a:p>
            <a:r>
              <a:rPr lang="zh-CN" altLang="en-US" sz="2400" b="1" dirty="0" smtClean="0">
                <a:cs typeface="Times New Roman" pitchFamily="18" charset="0"/>
              </a:rPr>
              <a:t>进程调度程序从</a:t>
            </a:r>
            <a:r>
              <a:rPr lang="zh-CN" altLang="en-US" sz="2400" b="1" dirty="0">
                <a:cs typeface="Times New Roman" pitchFamily="18" charset="0"/>
              </a:rPr>
              <a:t>就绪队列</a:t>
            </a:r>
            <a:r>
              <a:rPr lang="zh-CN" altLang="en-US" sz="2400" b="1" dirty="0" smtClean="0">
                <a:cs typeface="Times New Roman" pitchFamily="18" charset="0"/>
              </a:rPr>
              <a:t>选择了要运行的进程：</a:t>
            </a:r>
            <a:endParaRPr lang="en-US" altLang="zh-CN" sz="2400" b="1" dirty="0" smtClean="0">
              <a:cs typeface="Times New Roman" pitchFamily="18" charset="0"/>
            </a:endParaRPr>
          </a:p>
          <a:p>
            <a:pPr marL="0" indent="0">
              <a:buNone/>
            </a:pPr>
            <a:r>
              <a:rPr lang="en-US" altLang="zh-CN" sz="2400" b="1" dirty="0">
                <a:cs typeface="Times New Roman" pitchFamily="18" charset="0"/>
              </a:rPr>
              <a:t> </a:t>
            </a:r>
            <a:r>
              <a:rPr lang="en-US" altLang="zh-CN" sz="2400" b="1" dirty="0" smtClean="0">
                <a:cs typeface="Times New Roman" pitchFamily="18" charset="0"/>
              </a:rPr>
              <a:t>    </a:t>
            </a:r>
            <a:r>
              <a:rPr lang="zh-CN" altLang="en-US" sz="2400" b="1" dirty="0" smtClean="0">
                <a:cs typeface="Times New Roman" pitchFamily="18" charset="0"/>
              </a:rPr>
              <a:t>这个进程可以是刚刚被暂停执行的</a:t>
            </a:r>
            <a:r>
              <a:rPr lang="zh-CN" altLang="en-US" sz="2400" b="1" dirty="0">
                <a:cs typeface="Times New Roman" pitchFamily="18" charset="0"/>
              </a:rPr>
              <a:t>进程，也可能是另一</a:t>
            </a:r>
            <a:r>
              <a:rPr lang="zh-CN" altLang="en-US" sz="2400" b="1" dirty="0" smtClean="0">
                <a:cs typeface="Times New Roman" pitchFamily="18" charset="0"/>
              </a:rPr>
              <a:t>个新的进程</a:t>
            </a:r>
            <a:endParaRPr lang="en-US" altLang="zh-CN" sz="2400" b="1" dirty="0" smtClean="0">
              <a:cs typeface="Times New Roman" pitchFamily="18" charset="0"/>
            </a:endParaRPr>
          </a:p>
          <a:p>
            <a:pPr marL="0" indent="0">
              <a:buNone/>
            </a:pPr>
            <a:endParaRPr lang="en-US" altLang="zh-CN" sz="2400" b="1" dirty="0">
              <a:cs typeface="Times New Roman" pitchFamily="18" charset="0"/>
            </a:endParaRPr>
          </a:p>
          <a:p>
            <a:pPr marL="0" indent="0">
              <a:buNone/>
            </a:pPr>
            <a:r>
              <a:rPr lang="zh-CN" altLang="en-US" sz="2400" b="1" dirty="0" smtClean="0">
                <a:solidFill>
                  <a:srgbClr val="C00000"/>
                </a:solidFill>
                <a:latin typeface="华文行楷" panose="02010800040101010101" pitchFamily="2" charset="-122"/>
                <a:ea typeface="华文行楷" panose="02010800040101010101" pitchFamily="2" charset="-122"/>
                <a:cs typeface="Times New Roman" pitchFamily="18" charset="0"/>
              </a:rPr>
              <a:t>           </a:t>
            </a:r>
            <a:r>
              <a:rPr lang="zh-CN" altLang="en-US" sz="2800" b="1" dirty="0" smtClean="0">
                <a:solidFill>
                  <a:srgbClr val="C00000"/>
                </a:solidFill>
                <a:latin typeface="华文行楷" panose="02010800040101010101" pitchFamily="2" charset="-122"/>
                <a:ea typeface="华文行楷" panose="02010800040101010101" pitchFamily="2" charset="-122"/>
                <a:cs typeface="Times New Roman" pitchFamily="18" charset="0"/>
              </a:rPr>
              <a:t>进程切换</a:t>
            </a:r>
            <a:endParaRPr lang="en-US" altLang="zh-CN" sz="2800" b="1" dirty="0" smtClean="0">
              <a:solidFill>
                <a:srgbClr val="C00000"/>
              </a:solidFill>
              <a:latin typeface="华文行楷" panose="02010800040101010101" pitchFamily="2" charset="-122"/>
              <a:ea typeface="华文行楷" panose="02010800040101010101" pitchFamily="2" charset="-122"/>
              <a:cs typeface="Times New Roman" pitchFamily="18" charset="0"/>
            </a:endParaRPr>
          </a:p>
          <a:p>
            <a:endParaRPr lang="en-US" altLang="zh-CN" sz="2400" b="1" dirty="0"/>
          </a:p>
          <a:p>
            <a:r>
              <a:rPr lang="zh-CN" altLang="en-US" sz="2400" b="1" dirty="0" smtClean="0"/>
              <a:t>进程切换：是指一</a:t>
            </a:r>
            <a:r>
              <a:rPr lang="zh-CN" altLang="en-US" sz="2400" b="1" dirty="0"/>
              <a:t>个进程让出处理器，由另一个进程占用处理器的</a:t>
            </a:r>
            <a:r>
              <a:rPr lang="zh-CN" altLang="en-US" sz="2400" b="1" dirty="0" smtClean="0"/>
              <a:t>过程</a:t>
            </a:r>
            <a:endParaRPr lang="zh-CN" altLang="en-US" sz="2400" b="1" dirty="0"/>
          </a:p>
        </p:txBody>
      </p:sp>
      <p:cxnSp>
        <p:nvCxnSpPr>
          <p:cNvPr id="6" name="直接箭头连接符 5"/>
          <p:cNvCxnSpPr/>
          <p:nvPr/>
        </p:nvCxnSpPr>
        <p:spPr>
          <a:xfrm>
            <a:off x="1187624" y="3573016"/>
            <a:ext cx="288032"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654160" y="2852936"/>
            <a:ext cx="1260140"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3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750"/>
                                        <p:tgtEl>
                                          <p:spTgt spid="6"/>
                                        </p:tgtEl>
                                      </p:cBhvr>
                                    </p:animEffect>
                                  </p:childTnLst>
                                </p:cTn>
                              </p:par>
                            </p:childTnLst>
                          </p:cTn>
                        </p:par>
                        <p:par>
                          <p:cTn id="13" fill="hold">
                            <p:stCondLst>
                              <p:cond delay="750"/>
                            </p:stCondLst>
                            <p:childTnLst>
                              <p:par>
                                <p:cTn id="14" presetID="16" presetClass="entr" presetSubtype="37" fill="hold" nodeType="afterEffect">
                                  <p:stCondLst>
                                    <p:cond delay="0"/>
                                  </p:stCondLst>
                                  <p:childTnLst>
                                    <p:set>
                                      <p:cBhvr>
                                        <p:cTn id="15" dur="1" fill="hold">
                                          <p:stCondLst>
                                            <p:cond delay="0"/>
                                          </p:stCondLst>
                                        </p:cTn>
                                        <p:tgtEl>
                                          <p:spTgt spid="15363">
                                            <p:txEl>
                                              <p:pRg st="3" end="3"/>
                                            </p:txEl>
                                          </p:spTgt>
                                        </p:tgtEl>
                                        <p:attrNameLst>
                                          <p:attrName>style.visibility</p:attrName>
                                        </p:attrNameLst>
                                      </p:cBhvr>
                                      <p:to>
                                        <p:strVal val="visible"/>
                                      </p:to>
                                    </p:set>
                                    <p:animEffect transition="in" filter="barn(outVertical)">
                                      <p:cBhvr>
                                        <p:cTn id="16" dur="1000"/>
                                        <p:tgtEl>
                                          <p:spTgt spid="1536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animEffect transition="in" filter="fade">
                                      <p:cBhvr>
                                        <p:cTn id="21" dur="1000"/>
                                        <p:tgtEl>
                                          <p:spTgt spid="15363">
                                            <p:txEl>
                                              <p:pRg st="5" end="5"/>
                                            </p:txEl>
                                          </p:spTgt>
                                        </p:tgtEl>
                                      </p:cBhvr>
                                    </p:animEffect>
                                    <p:anim calcmode="lin" valueType="num">
                                      <p:cBhvr>
                                        <p:cTn id="22" dur="10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1536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txBox="1">
            <a:spLocks/>
          </p:cNvSpPr>
          <p:nvPr/>
        </p:nvSpPr>
        <p:spPr bwMode="auto">
          <a:xfrm>
            <a:off x="1066800" y="4214818"/>
            <a:ext cx="6255488" cy="1362075"/>
          </a:xfrm>
          <a:prstGeom prst="rect">
            <a:avLst/>
          </a:prstGeom>
          <a:noFill/>
          <a:ln w="9525">
            <a:noFill/>
            <a:miter lim="800000"/>
            <a:headEnd/>
            <a:tailEnd/>
          </a:ln>
          <a:effectLst/>
          <a:scene3d>
            <a:camera prst="perspectiveRight"/>
            <a:lightRig rig="threePt" dir="t"/>
          </a:scene3d>
        </p:spPr>
        <p:txBody>
          <a:bodyPr vert="horz" wrap="square" lIns="91440" tIns="45720" rIns="91440" bIns="45720" numCol="1" anchor="ctr" anchorCtr="0" compatLnSpc="1">
            <a:prstTxWarp prst="textNoShape">
              <a:avLst/>
            </a:prstTxWarp>
          </a:bodyPr>
          <a:lstStyle/>
          <a:p>
            <a:pPr marL="0" marR="0" lvl="0" indent="0" algn="ctr" defTabSz="914400" latinLnBrk="0">
              <a:lnSpc>
                <a:spcPct val="100000"/>
              </a:lnSpc>
              <a:buClrTx/>
              <a:buSzTx/>
              <a:tabLst/>
              <a:defRPr/>
            </a:pPr>
            <a:r>
              <a:rPr lang="en-US" altLang="zh-CN" sz="6000" b="1" cap="all" dirty="0">
                <a:ln w="500">
                  <a:solidFill>
                    <a:schemeClr val="tx2">
                      <a:shade val="20000"/>
                      <a:satMod val="120000"/>
                    </a:schemeClr>
                  </a:solidFill>
                </a:ln>
                <a:solidFill>
                  <a:schemeClr val="accent1">
                    <a:lumMod val="75000"/>
                  </a:schemeClr>
                </a:solidFill>
                <a:latin typeface="Lucida Calligraphy" pitchFamily="66" charset="0"/>
                <a:ea typeface="+mj-ea"/>
                <a:cs typeface="+mj-cs"/>
              </a:rPr>
              <a:t>Thanks</a:t>
            </a:r>
            <a:endParaRPr lang="zh-CN" altLang="en-US" sz="6000" b="1" cap="all" dirty="0">
              <a:ln w="500">
                <a:solidFill>
                  <a:schemeClr val="tx2">
                    <a:shade val="20000"/>
                    <a:satMod val="120000"/>
                  </a:schemeClr>
                </a:solidFill>
              </a:ln>
              <a:solidFill>
                <a:schemeClr val="accent1">
                  <a:lumMod val="75000"/>
                </a:schemeClr>
              </a:solidFill>
              <a:latin typeface="Lucida Calligraphy" pitchFamily="66" charset="0"/>
              <a:ea typeface="+mj-ea"/>
              <a:cs typeface="+mj-cs"/>
            </a:endParaRPr>
          </a:p>
        </p:txBody>
      </p:sp>
      <p:sp>
        <p:nvSpPr>
          <p:cNvPr id="7" name="文本占位符 4"/>
          <p:cNvSpPr txBox="1">
            <a:spLocks/>
          </p:cNvSpPr>
          <p:nvPr/>
        </p:nvSpPr>
        <p:spPr bwMode="auto">
          <a:xfrm>
            <a:off x="1066800" y="3214686"/>
            <a:ext cx="6254750" cy="7429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
                <a:schemeClr val="tx2"/>
              </a:buClr>
              <a:buSzPct val="70000"/>
              <a:tabLst/>
              <a:defRPr/>
            </a:pPr>
            <a:r>
              <a:rPr kumimoji="0" lang="en-US" altLang="zh-CN" sz="5400" b="1" i="0" u="none" strike="noStrike" kern="0" cap="none" spc="0" normalizeH="0" baseline="0" noProof="0" dirty="0" smtClean="0">
                <a:ln>
                  <a:noFill/>
                </a:ln>
                <a:solidFill>
                  <a:srgbClr val="7030A0"/>
                </a:solidFill>
                <a:effectLst/>
                <a:uLnTx/>
                <a:uFillTx/>
                <a:latin typeface="Brush Script MT" pitchFamily="66" charset="0"/>
                <a:ea typeface="+mn-ea"/>
                <a:cs typeface="+mn-cs"/>
              </a:rPr>
              <a:t>The End</a:t>
            </a:r>
            <a:endParaRPr kumimoji="0" lang="zh-CN" altLang="en-US" sz="5400" b="1" i="0" u="none" strike="noStrike" kern="0" cap="none" spc="0" normalizeH="0" baseline="0" noProof="0" dirty="0" smtClean="0">
              <a:ln>
                <a:noFill/>
              </a:ln>
              <a:solidFill>
                <a:srgbClr val="7030A0"/>
              </a:solidFill>
              <a:effectLst/>
              <a:uLnTx/>
              <a:uFillTx/>
              <a:latin typeface="Brush Script MT" pitchFamily="66" charset="0"/>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zh-CN" altLang="en-US" sz="4000" dirty="0" smtClean="0"/>
              <a:t>调度过程</a:t>
            </a:r>
            <a:r>
              <a:rPr lang="en-US" altLang="zh-CN" sz="4000" dirty="0" smtClean="0"/>
              <a:t>——</a:t>
            </a:r>
            <a:r>
              <a:rPr lang="zh-CN" altLang="en-US" sz="4000" dirty="0" smtClean="0"/>
              <a:t>进程切换</a:t>
            </a:r>
            <a:r>
              <a:rPr lang="en-US" altLang="zh-CN" sz="4000" dirty="0" smtClean="0"/>
              <a:t>(2/2)</a:t>
            </a:r>
            <a:endParaRPr lang="zh-CN" altLang="en-US" sz="4000" dirty="0" smtClean="0"/>
          </a:p>
        </p:txBody>
      </p:sp>
      <p:sp>
        <p:nvSpPr>
          <p:cNvPr id="15363" name="Rectangle 3"/>
          <p:cNvSpPr>
            <a:spLocks noGrp="1" noChangeArrowheads="1"/>
          </p:cNvSpPr>
          <p:nvPr>
            <p:ph idx="1"/>
          </p:nvPr>
        </p:nvSpPr>
        <p:spPr>
          <a:xfrm>
            <a:off x="395536" y="1508787"/>
            <a:ext cx="7931224" cy="4846320"/>
          </a:xfrm>
        </p:spPr>
        <p:txBody>
          <a:bodyPr>
            <a:normAutofit/>
          </a:bodyPr>
          <a:lstStyle/>
          <a:p>
            <a:r>
              <a:rPr lang="zh-CN" altLang="zh-CN" sz="2400" dirty="0" smtClean="0"/>
              <a:t>进程</a:t>
            </a:r>
            <a:r>
              <a:rPr lang="zh-CN" altLang="zh-CN" sz="2400" dirty="0"/>
              <a:t>切换主要包括两部分工作：</a:t>
            </a:r>
          </a:p>
          <a:p>
            <a:pPr lvl="1"/>
            <a:r>
              <a:rPr lang="zh-CN" altLang="zh-CN" sz="2400" dirty="0"/>
              <a:t>切换全局页目录</a:t>
            </a:r>
            <a:r>
              <a:rPr lang="zh-CN" altLang="zh-CN" sz="2400" dirty="0" smtClean="0"/>
              <a:t>以</a:t>
            </a:r>
            <a:r>
              <a:rPr lang="zh-CN" altLang="en-US" sz="2400" dirty="0" smtClean="0"/>
              <a:t>加</a:t>
            </a:r>
            <a:r>
              <a:rPr lang="zh-CN" altLang="zh-CN" sz="2400" dirty="0" smtClean="0"/>
              <a:t>载一</a:t>
            </a:r>
            <a:r>
              <a:rPr lang="zh-CN" altLang="zh-CN" sz="2400" dirty="0"/>
              <a:t>个新的</a:t>
            </a:r>
            <a:r>
              <a:rPr lang="zh-CN" altLang="zh-CN" sz="2400" dirty="0" smtClean="0"/>
              <a:t>地址空间</a:t>
            </a:r>
            <a:endParaRPr lang="zh-CN" altLang="zh-CN" sz="2400" dirty="0"/>
          </a:p>
          <a:p>
            <a:pPr lvl="1"/>
            <a:r>
              <a:rPr lang="zh-CN" altLang="zh-CN" sz="2400" dirty="0"/>
              <a:t>切换</a:t>
            </a:r>
            <a:r>
              <a:rPr lang="zh-CN" altLang="zh-CN" sz="2400" dirty="0" smtClean="0"/>
              <a:t>内核栈</a:t>
            </a:r>
            <a:r>
              <a:rPr lang="zh-CN" altLang="zh-CN" sz="2400" dirty="0"/>
              <a:t>和硬件上下文，其中硬件上下文包括了内核执行新进程需要的全部信息</a:t>
            </a:r>
            <a:r>
              <a:rPr lang="zh-CN" altLang="zh-CN" sz="2400" dirty="0" smtClean="0"/>
              <a:t>，</a:t>
            </a:r>
            <a:r>
              <a:rPr lang="zh-CN" altLang="en-US" sz="2400" dirty="0" smtClean="0"/>
              <a:t>如</a:t>
            </a:r>
            <a:r>
              <a:rPr lang="en-US" altLang="zh-CN" sz="2400" dirty="0" smtClean="0"/>
              <a:t>CPU</a:t>
            </a:r>
            <a:r>
              <a:rPr lang="zh-CN" altLang="en-US" sz="2400" dirty="0" smtClean="0"/>
              <a:t>相关</a:t>
            </a:r>
            <a:r>
              <a:rPr lang="zh-CN" altLang="zh-CN" sz="2400" dirty="0" smtClean="0"/>
              <a:t>寄存器</a:t>
            </a:r>
            <a:endParaRPr lang="en-US" altLang="zh-CN" sz="2400" dirty="0" smtClean="0"/>
          </a:p>
        </p:txBody>
      </p:sp>
      <p:sp>
        <p:nvSpPr>
          <p:cNvPr id="3" name="横卷形 2"/>
          <p:cNvSpPr/>
          <p:nvPr/>
        </p:nvSpPr>
        <p:spPr>
          <a:xfrm>
            <a:off x="827584" y="3573016"/>
            <a:ext cx="6912768" cy="1656184"/>
          </a:xfrm>
          <a:prstGeom prst="horizontalScroll">
            <a:avLst/>
          </a:prstGeom>
          <a:solidFill>
            <a:schemeClr val="bg2">
              <a:lumMod val="20000"/>
              <a:lumOff val="80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C00000"/>
                </a:solidFill>
                <a:latin typeface="华文楷体" panose="02010600040101010101" pitchFamily="2" charset="-122"/>
                <a:ea typeface="华文楷体" panose="02010600040101010101" pitchFamily="2" charset="-122"/>
              </a:rPr>
              <a:t>切换过程包括了</a:t>
            </a:r>
            <a:r>
              <a:rPr lang="zh-CN" altLang="en-US" sz="2400" b="1" dirty="0" smtClean="0">
                <a:solidFill>
                  <a:srgbClr val="C00000"/>
                </a:solidFill>
                <a:latin typeface="华文楷体" panose="02010600040101010101" pitchFamily="2" charset="-122"/>
                <a:ea typeface="华文楷体" panose="02010600040101010101" pitchFamily="2" charset="-122"/>
              </a:rPr>
              <a:t>对原来运行进程各种状态</a:t>
            </a:r>
            <a:r>
              <a:rPr lang="zh-CN" altLang="en-US" sz="2400" b="1" dirty="0">
                <a:solidFill>
                  <a:srgbClr val="C00000"/>
                </a:solidFill>
                <a:latin typeface="华文楷体" panose="02010600040101010101" pitchFamily="2" charset="-122"/>
                <a:ea typeface="华文楷体" panose="02010600040101010101" pitchFamily="2" charset="-122"/>
              </a:rPr>
              <a:t>的保存和对</a:t>
            </a:r>
            <a:r>
              <a:rPr lang="zh-CN" altLang="en-US" sz="2400" b="1" dirty="0" smtClean="0">
                <a:solidFill>
                  <a:srgbClr val="C00000"/>
                </a:solidFill>
                <a:latin typeface="华文楷体" panose="02010600040101010101" pitchFamily="2" charset="-122"/>
                <a:ea typeface="华文楷体" panose="02010600040101010101" pitchFamily="2" charset="-122"/>
              </a:rPr>
              <a:t>新的进程各种状态</a:t>
            </a:r>
            <a:r>
              <a:rPr lang="zh-CN" altLang="en-US" sz="2400" b="1" dirty="0">
                <a:solidFill>
                  <a:srgbClr val="C00000"/>
                </a:solidFill>
                <a:latin typeface="华文楷体" panose="02010600040101010101" pitchFamily="2" charset="-122"/>
                <a:ea typeface="华文楷体" panose="02010600040101010101" pitchFamily="2" charset="-122"/>
              </a:rPr>
              <a:t>的恢复</a:t>
            </a:r>
          </a:p>
        </p:txBody>
      </p:sp>
      <p:sp>
        <p:nvSpPr>
          <p:cNvPr id="2" name="椭圆 1"/>
          <p:cNvSpPr/>
          <p:nvPr/>
        </p:nvSpPr>
        <p:spPr>
          <a:xfrm>
            <a:off x="4644008" y="1916832"/>
            <a:ext cx="2160240" cy="519493"/>
          </a:xfrm>
          <a:prstGeom prst="ellipse">
            <a:avLst/>
          </a:prstGeom>
          <a:no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1187624" y="2835352"/>
            <a:ext cx="3312368"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259632" y="2420888"/>
            <a:ext cx="2108332"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77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147</TotalTime>
  <Words>6511</Words>
  <Application>Microsoft Office PowerPoint</Application>
  <PresentationFormat>全屏显示(4:3)</PresentationFormat>
  <Paragraphs>1011</Paragraphs>
  <Slides>80</Slides>
  <Notes>49</Notes>
  <HiddenSlides>0</HiddenSlides>
  <MMClips>0</MMClips>
  <ScaleCrop>false</ScaleCrop>
  <HeadingPairs>
    <vt:vector size="4" baseType="variant">
      <vt:variant>
        <vt:lpstr>主题</vt:lpstr>
      </vt:variant>
      <vt:variant>
        <vt:i4>1</vt:i4>
      </vt:variant>
      <vt:variant>
        <vt:lpstr>幻灯片标题</vt:lpstr>
      </vt:variant>
      <vt:variant>
        <vt:i4>80</vt:i4>
      </vt:variant>
    </vt:vector>
  </HeadingPairs>
  <TitlesOfParts>
    <vt:vector size="81" baseType="lpstr">
      <vt:lpstr>凸显</vt:lpstr>
      <vt:lpstr>高级操作系统 Advanced  Operating  System</vt:lpstr>
      <vt:lpstr>大纲</vt:lpstr>
      <vt:lpstr>处理器调度</vt:lpstr>
      <vt:lpstr>处理器调度</vt:lpstr>
      <vt:lpstr>处理器调度要解决的三个问题</vt:lpstr>
      <vt:lpstr>处理器调度的时机(1/2)</vt:lpstr>
      <vt:lpstr>处理器调度的时机(2/2)</vt:lpstr>
      <vt:lpstr>调度过程——进程切换(1/2)</vt:lpstr>
      <vt:lpstr>调度过程——进程切换(2/2)</vt:lpstr>
      <vt:lpstr>上下文切换具体步骤</vt:lpstr>
      <vt:lpstr>上下文切换开销(cost)</vt:lpstr>
      <vt:lpstr>处理器调度算法的设计</vt:lpstr>
      <vt:lpstr>CPU调度算法的设计考虑</vt:lpstr>
      <vt:lpstr>不同操作系统追求的目标</vt:lpstr>
      <vt:lpstr>调度算法衡量指标</vt:lpstr>
      <vt:lpstr>讨论几个要点</vt:lpstr>
      <vt:lpstr>1. 进程优先级(数)</vt:lpstr>
      <vt:lpstr>2. 进程就绪队列组织1</vt:lpstr>
      <vt:lpstr>2. 进程就绪队列组织2</vt:lpstr>
      <vt:lpstr>3. 抢占与非抢占</vt:lpstr>
      <vt:lpstr> 4. I/O密集型与CPU密集型进程</vt:lpstr>
      <vt:lpstr>5. 时间片</vt:lpstr>
      <vt:lpstr>处理机调度算法</vt:lpstr>
      <vt:lpstr>批处理系统中采用的调度算法</vt:lpstr>
      <vt:lpstr>先来先服务（FCFS）调度算法</vt:lpstr>
      <vt:lpstr>先来先服务调度算法举例</vt:lpstr>
      <vt:lpstr>讨论</vt:lpstr>
      <vt:lpstr>短作业优先（SJF）调度算法</vt:lpstr>
      <vt:lpstr>短作业优先SJF调度算法举例 </vt:lpstr>
      <vt:lpstr>短作业优先调度算法</vt:lpstr>
      <vt:lpstr>最高相应比优先（HRRN）算法</vt:lpstr>
      <vt:lpstr>交互式系统中采用的调度算法</vt:lpstr>
      <vt:lpstr>时间片轮转调度算法(1/5)</vt:lpstr>
      <vt:lpstr>时间片轮转调度算法(2/5)</vt:lpstr>
      <vt:lpstr>时间片轮转调度算法(3/5)</vt:lpstr>
      <vt:lpstr>时间片轮转调度算法(4/5)</vt:lpstr>
      <vt:lpstr>时间片轮转调度算法(5/5)</vt:lpstr>
      <vt:lpstr>PowerPoint 演示文稿</vt:lpstr>
      <vt:lpstr>虚拟轮转法(Virtual RR)</vt:lpstr>
      <vt:lpstr>例子(1/4)</vt:lpstr>
      <vt:lpstr>例子(2/4)</vt:lpstr>
      <vt:lpstr>例子(3/4)</vt:lpstr>
      <vt:lpstr>例子(4/4)</vt:lpstr>
      <vt:lpstr>最高优先级调度算法</vt:lpstr>
      <vt:lpstr>优先级反转问题(1/2)</vt:lpstr>
      <vt:lpstr>优先级反转问题(2/2)</vt:lpstr>
      <vt:lpstr>多级队列调度算法</vt:lpstr>
      <vt:lpstr>多级反馈队列调度算法(1/3)</vt:lpstr>
      <vt:lpstr>多级反馈队列调度算法(2/3)</vt:lpstr>
      <vt:lpstr>多级反馈队列调度算法(3/3)</vt:lpstr>
      <vt:lpstr>交互式系统中采用的其他调度算法</vt:lpstr>
      <vt:lpstr>各种调度算法的比较</vt:lpstr>
      <vt:lpstr>典型系统所采用的调度算法</vt:lpstr>
      <vt:lpstr>Windows线程调度</vt:lpstr>
      <vt:lpstr>Windows 线程调度</vt:lpstr>
      <vt:lpstr>Windows 线程调度</vt:lpstr>
      <vt:lpstr>线程优先级 </vt:lpstr>
      <vt:lpstr>中断优先级与线程优先级的关系</vt:lpstr>
      <vt:lpstr>线程的时间配额</vt:lpstr>
      <vt:lpstr>调度器数据结构</vt:lpstr>
      <vt:lpstr>调度策略</vt:lpstr>
      <vt:lpstr>(1)主动切换</vt:lpstr>
      <vt:lpstr>(2)抢占</vt:lpstr>
      <vt:lpstr>(3)时间配额用完</vt:lpstr>
      <vt:lpstr>线程优先级提升与时间配额调整</vt:lpstr>
      <vt:lpstr>线程优先级提升</vt:lpstr>
      <vt:lpstr>I/O操作完成后的线程优先级提升</vt:lpstr>
      <vt:lpstr>等待事件和信号量后的线程优先级提升</vt:lpstr>
      <vt:lpstr>前台线程在等待结束后的优先级提升</vt:lpstr>
      <vt:lpstr>窗口线程被唤醒后的优先级提升</vt:lpstr>
      <vt:lpstr>“饥饿”线程的优先级提升</vt:lpstr>
      <vt:lpstr>空闲线程</vt:lpstr>
      <vt:lpstr>空闲线程的功能</vt:lpstr>
      <vt:lpstr>对称多处理机系统上的线程调度</vt:lpstr>
      <vt:lpstr>多处理器调度</vt:lpstr>
      <vt:lpstr>多处理器调度</vt:lpstr>
      <vt:lpstr>多处理器调度算法设计</vt:lpstr>
      <vt:lpstr>对称多处理器的进程分配</vt:lpstr>
      <vt:lpstr>重点小结</vt:lpstr>
      <vt:lpstr>PowerPoint 演示文稿</vt:lpstr>
    </vt:vector>
  </TitlesOfParts>
  <Company>PKU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高级操作系统 Advanced Operating System</dc:title>
  <dc:creator>陈向群</dc:creator>
  <cp:lastModifiedBy>admin</cp:lastModifiedBy>
  <cp:revision>59</cp:revision>
  <dcterms:created xsi:type="dcterms:W3CDTF">2011-05-05T05:43:54Z</dcterms:created>
  <dcterms:modified xsi:type="dcterms:W3CDTF">2017-12-07T03:55:31Z</dcterms:modified>
</cp:coreProperties>
</file>