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4"/>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262" r:id="rId9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55" autoAdjust="0"/>
  </p:normalViewPr>
  <p:slideViewPr>
    <p:cSldViewPr>
      <p:cViewPr varScale="1">
        <p:scale>
          <a:sx n="94" d="100"/>
          <a:sy n="94" d="100"/>
        </p:scale>
        <p:origin x="-212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F8E152-D9B1-4678-9ABD-44BB72F68816}" type="doc">
      <dgm:prSet loTypeId="urn:microsoft.com/office/officeart/2005/8/layout/vList5" loCatId="list" qsTypeId="urn:microsoft.com/office/officeart/2005/8/quickstyle/3d2" qsCatId="3D" csTypeId="urn:microsoft.com/office/officeart/2005/8/colors/accent2_2" csCatId="accent2" phldr="1"/>
      <dgm:spPr/>
      <dgm:t>
        <a:bodyPr/>
        <a:lstStyle/>
        <a:p>
          <a:endParaRPr lang="zh-CN" altLang="en-US"/>
        </a:p>
      </dgm:t>
    </dgm:pt>
    <dgm:pt modelId="{F3EB5DFF-2D52-417D-936F-CDAEE89C6A5C}">
      <dgm:prSet phldrT="[文本]" custT="1"/>
      <dgm:spPr>
        <a:solidFill>
          <a:schemeClr val="accent6">
            <a:lumMod val="20000"/>
            <a:lumOff val="80000"/>
          </a:schemeClr>
        </a:solidFill>
      </dgm:spPr>
      <dgm:t>
        <a:bodyPr/>
        <a:lstStyle/>
        <a:p>
          <a:r>
            <a:rPr lang="zh-CN" altLang="en-US" sz="2800" b="1" dirty="0" smtClean="0">
              <a:solidFill>
                <a:srgbClr val="0000CC"/>
              </a:solidFill>
              <a:latin typeface="华文楷体" pitchFamily="2" charset="-122"/>
              <a:ea typeface="华文楷体" pitchFamily="2" charset="-122"/>
            </a:rPr>
            <a:t>问题</a:t>
          </a:r>
          <a:endParaRPr lang="zh-CN" altLang="en-US" sz="2800" b="1" dirty="0">
            <a:solidFill>
              <a:srgbClr val="0000CC"/>
            </a:solidFill>
            <a:latin typeface="华文楷体" pitchFamily="2" charset="-122"/>
            <a:ea typeface="华文楷体" pitchFamily="2" charset="-122"/>
          </a:endParaRPr>
        </a:p>
      </dgm:t>
    </dgm:pt>
    <dgm:pt modelId="{ACF8C319-5004-467E-A7A2-A7F54BE3D036}" type="parTrans" cxnId="{1603AA58-9165-4FBF-91C1-4E200ED60137}">
      <dgm:prSet/>
      <dgm:spPr/>
      <dgm:t>
        <a:bodyPr/>
        <a:lstStyle/>
        <a:p>
          <a:endParaRPr lang="zh-CN" altLang="en-US" b="1">
            <a:solidFill>
              <a:srgbClr val="0000CC"/>
            </a:solidFill>
          </a:endParaRPr>
        </a:p>
      </dgm:t>
    </dgm:pt>
    <dgm:pt modelId="{0591A41B-8D74-4334-A0C3-6B414532C602}" type="sibTrans" cxnId="{1603AA58-9165-4FBF-91C1-4E200ED60137}">
      <dgm:prSet/>
      <dgm:spPr/>
      <dgm:t>
        <a:bodyPr/>
        <a:lstStyle/>
        <a:p>
          <a:endParaRPr lang="zh-CN" altLang="en-US" b="1">
            <a:solidFill>
              <a:srgbClr val="0000CC"/>
            </a:solidFill>
          </a:endParaRPr>
        </a:p>
      </dgm:t>
    </dgm:pt>
    <dgm:pt modelId="{6BFA3412-0C68-49FC-9E53-58532C533CC6}">
      <dgm:prSet phldrT="[文本]" custT="1"/>
      <dgm:spPr/>
      <dgm:t>
        <a:bodyPr/>
        <a:lstStyle/>
        <a:p>
          <a:r>
            <a:rPr lang="zh-CN" altLang="en-US" sz="2400" b="1" dirty="0" smtClean="0">
              <a:latin typeface="华文楷体" pitchFamily="2" charset="-122"/>
              <a:ea typeface="华文楷体" pitchFamily="2" charset="-122"/>
            </a:rPr>
            <a:t>信号量机制的不足：程序编写困难、效率低</a:t>
          </a:r>
          <a:endParaRPr lang="zh-CN" altLang="en-US" sz="2400" b="1" dirty="0">
            <a:latin typeface="华文楷体" pitchFamily="2" charset="-122"/>
            <a:ea typeface="华文楷体" pitchFamily="2" charset="-122"/>
          </a:endParaRPr>
        </a:p>
      </dgm:t>
    </dgm:pt>
    <dgm:pt modelId="{58232693-5C69-4A4E-AC95-E946954DD5B5}" type="parTrans" cxnId="{7EC37B4E-7E6D-416C-BFF2-91B59F1A71E0}">
      <dgm:prSet/>
      <dgm:spPr/>
      <dgm:t>
        <a:bodyPr/>
        <a:lstStyle/>
        <a:p>
          <a:endParaRPr lang="zh-CN" altLang="en-US" b="1">
            <a:solidFill>
              <a:srgbClr val="0000CC"/>
            </a:solidFill>
          </a:endParaRPr>
        </a:p>
      </dgm:t>
    </dgm:pt>
    <dgm:pt modelId="{20EFEE9E-D5A4-4B59-9477-E28F02E5EA07}" type="sibTrans" cxnId="{7EC37B4E-7E6D-416C-BFF2-91B59F1A71E0}">
      <dgm:prSet/>
      <dgm:spPr/>
      <dgm:t>
        <a:bodyPr/>
        <a:lstStyle/>
        <a:p>
          <a:endParaRPr lang="zh-CN" altLang="en-US" b="1">
            <a:solidFill>
              <a:srgbClr val="0000CC"/>
            </a:solidFill>
          </a:endParaRPr>
        </a:p>
      </dgm:t>
    </dgm:pt>
    <dgm:pt modelId="{D81A8BF3-ACFB-464E-9331-EDD2E92EBDE7}">
      <dgm:prSet phldrT="[文本]" custT="1"/>
      <dgm:spPr>
        <a:solidFill>
          <a:schemeClr val="accent6">
            <a:lumMod val="20000"/>
            <a:lumOff val="80000"/>
          </a:schemeClr>
        </a:solidFill>
      </dgm:spPr>
      <dgm:t>
        <a:bodyPr/>
        <a:lstStyle/>
        <a:p>
          <a:r>
            <a:rPr lang="zh-CN" altLang="en-US" sz="2800" b="1" dirty="0" smtClean="0">
              <a:solidFill>
                <a:srgbClr val="0000CC"/>
              </a:solidFill>
              <a:latin typeface="华文楷体" pitchFamily="2" charset="-122"/>
              <a:ea typeface="华文楷体" pitchFamily="2" charset="-122"/>
            </a:rPr>
            <a:t>解决</a:t>
          </a:r>
          <a:endParaRPr lang="zh-CN" altLang="en-US" sz="2800" b="1" dirty="0">
            <a:solidFill>
              <a:srgbClr val="0000CC"/>
            </a:solidFill>
            <a:latin typeface="华文楷体" pitchFamily="2" charset="-122"/>
            <a:ea typeface="华文楷体" pitchFamily="2" charset="-122"/>
          </a:endParaRPr>
        </a:p>
      </dgm:t>
    </dgm:pt>
    <dgm:pt modelId="{EC72484B-5B01-4B5B-ADA6-44FAD764C5B7}" type="parTrans" cxnId="{40D140EC-F71E-4109-A66E-319DE2BC505D}">
      <dgm:prSet/>
      <dgm:spPr/>
      <dgm:t>
        <a:bodyPr/>
        <a:lstStyle/>
        <a:p>
          <a:endParaRPr lang="zh-CN" altLang="en-US" b="1">
            <a:solidFill>
              <a:srgbClr val="0000CC"/>
            </a:solidFill>
          </a:endParaRPr>
        </a:p>
      </dgm:t>
    </dgm:pt>
    <dgm:pt modelId="{1F06F672-D6E5-4821-ABA7-EABEBFED36BF}" type="sibTrans" cxnId="{40D140EC-F71E-4109-A66E-319DE2BC505D}">
      <dgm:prSet/>
      <dgm:spPr/>
      <dgm:t>
        <a:bodyPr/>
        <a:lstStyle/>
        <a:p>
          <a:endParaRPr lang="zh-CN" altLang="en-US" b="1">
            <a:solidFill>
              <a:srgbClr val="0000CC"/>
            </a:solidFill>
          </a:endParaRPr>
        </a:p>
      </dgm:t>
    </dgm:pt>
    <dgm:pt modelId="{7946FFB0-EC52-46C4-9ADF-504CB683506B}">
      <dgm:prSet phldrT="[文本]" custT="1"/>
      <dgm:spPr/>
      <dgm:t>
        <a:bodyPr/>
        <a:lstStyle/>
        <a:p>
          <a:r>
            <a:rPr lang="en-US" altLang="zh-CN" sz="2400" b="1" dirty="0" err="1" smtClean="0">
              <a:latin typeface="Calibri" panose="020F0502020204030204" pitchFamily="34" charset="0"/>
            </a:rPr>
            <a:t>Brinch</a:t>
          </a:r>
          <a:r>
            <a:rPr lang="en-US" altLang="zh-CN" sz="2400" b="1" dirty="0" smtClean="0">
              <a:latin typeface="Calibri" panose="020F0502020204030204" pitchFamily="34" charset="0"/>
            </a:rPr>
            <a:t> Hansen(1973)</a:t>
          </a:r>
          <a:endParaRPr lang="zh-CN" altLang="en-US" sz="2400" b="1" dirty="0">
            <a:latin typeface="Calibri" panose="020F0502020204030204" pitchFamily="34" charset="0"/>
          </a:endParaRPr>
        </a:p>
      </dgm:t>
    </dgm:pt>
    <dgm:pt modelId="{120CE196-F3B7-4CCE-9B66-0D047943D67A}" type="parTrans" cxnId="{6FBF18C3-EB03-4B7F-BDE5-ABAF398D8592}">
      <dgm:prSet/>
      <dgm:spPr/>
      <dgm:t>
        <a:bodyPr/>
        <a:lstStyle/>
        <a:p>
          <a:endParaRPr lang="zh-CN" altLang="en-US" b="1">
            <a:solidFill>
              <a:srgbClr val="0000CC"/>
            </a:solidFill>
          </a:endParaRPr>
        </a:p>
      </dgm:t>
    </dgm:pt>
    <dgm:pt modelId="{88708A58-953C-4C6F-AF26-5D1F0B81D750}" type="sibTrans" cxnId="{6FBF18C3-EB03-4B7F-BDE5-ABAF398D8592}">
      <dgm:prSet/>
      <dgm:spPr/>
      <dgm:t>
        <a:bodyPr/>
        <a:lstStyle/>
        <a:p>
          <a:endParaRPr lang="zh-CN" altLang="en-US" b="1">
            <a:solidFill>
              <a:srgbClr val="0000CC"/>
            </a:solidFill>
          </a:endParaRPr>
        </a:p>
      </dgm:t>
    </dgm:pt>
    <dgm:pt modelId="{9E555B8C-A186-4675-A2DC-F4EB0446AE41}">
      <dgm:prSet phldrT="[文本]" custT="1"/>
      <dgm:spPr>
        <a:solidFill>
          <a:schemeClr val="accent6">
            <a:lumMod val="20000"/>
            <a:lumOff val="80000"/>
          </a:schemeClr>
        </a:solidFill>
      </dgm:spPr>
      <dgm:t>
        <a:bodyPr/>
        <a:lstStyle/>
        <a:p>
          <a:r>
            <a:rPr lang="zh-CN" altLang="en-US" sz="2800" b="1" dirty="0" smtClean="0">
              <a:solidFill>
                <a:srgbClr val="0000CC"/>
              </a:solidFill>
              <a:latin typeface="华文楷体" pitchFamily="2" charset="-122"/>
              <a:ea typeface="华文楷体" pitchFamily="2" charset="-122"/>
            </a:rPr>
            <a:t>方案</a:t>
          </a:r>
          <a:endParaRPr lang="zh-CN" altLang="en-US" sz="2800" b="1" dirty="0">
            <a:solidFill>
              <a:srgbClr val="0000CC"/>
            </a:solidFill>
            <a:latin typeface="华文楷体" pitchFamily="2" charset="-122"/>
            <a:ea typeface="华文楷体" pitchFamily="2" charset="-122"/>
          </a:endParaRPr>
        </a:p>
      </dgm:t>
    </dgm:pt>
    <dgm:pt modelId="{A25C98EC-9479-4069-AA98-6A2FF954FE6C}" type="parTrans" cxnId="{675236EE-C6A6-4B6B-94F3-D0ED54DA8ABD}">
      <dgm:prSet/>
      <dgm:spPr/>
      <dgm:t>
        <a:bodyPr/>
        <a:lstStyle/>
        <a:p>
          <a:endParaRPr lang="zh-CN" altLang="en-US" b="1">
            <a:solidFill>
              <a:srgbClr val="0000CC"/>
            </a:solidFill>
          </a:endParaRPr>
        </a:p>
      </dgm:t>
    </dgm:pt>
    <dgm:pt modelId="{75B845F1-BB88-452B-929A-EAB7747BB76E}" type="sibTrans" cxnId="{675236EE-C6A6-4B6B-94F3-D0ED54DA8ABD}">
      <dgm:prSet/>
      <dgm:spPr/>
      <dgm:t>
        <a:bodyPr/>
        <a:lstStyle/>
        <a:p>
          <a:endParaRPr lang="zh-CN" altLang="en-US" b="1">
            <a:solidFill>
              <a:srgbClr val="0000CC"/>
            </a:solidFill>
          </a:endParaRPr>
        </a:p>
      </dgm:t>
    </dgm:pt>
    <dgm:pt modelId="{BDCDA975-F4B0-484D-A2EF-80074E663F47}">
      <dgm:prSet phldrT="[文本]" custT="1"/>
      <dgm:spPr/>
      <dgm:t>
        <a:bodyPr/>
        <a:lstStyle/>
        <a:p>
          <a:r>
            <a:rPr lang="zh-CN" altLang="en-US" sz="2400" b="1" dirty="0" smtClean="0">
              <a:latin typeface="华文楷体" pitchFamily="2" charset="-122"/>
              <a:ea typeface="华文楷体" pitchFamily="2" charset="-122"/>
            </a:rPr>
            <a:t>在程序设计语言中引入管程成分</a:t>
          </a:r>
          <a:endParaRPr lang="zh-CN" altLang="en-US" sz="2400" b="1" dirty="0"/>
        </a:p>
      </dgm:t>
    </dgm:pt>
    <dgm:pt modelId="{CD1E8C03-11AE-48FF-989A-D2D5948E0934}" type="sibTrans" cxnId="{E9129561-1044-485A-A035-0DD0007B1E89}">
      <dgm:prSet/>
      <dgm:spPr/>
      <dgm:t>
        <a:bodyPr/>
        <a:lstStyle/>
        <a:p>
          <a:endParaRPr lang="zh-CN" altLang="en-US" b="1">
            <a:solidFill>
              <a:srgbClr val="0000CC"/>
            </a:solidFill>
          </a:endParaRPr>
        </a:p>
      </dgm:t>
    </dgm:pt>
    <dgm:pt modelId="{623AE2F1-FA2D-449A-87FC-5C6F40ECEF25}" type="parTrans" cxnId="{E9129561-1044-485A-A035-0DD0007B1E89}">
      <dgm:prSet/>
      <dgm:spPr/>
      <dgm:t>
        <a:bodyPr/>
        <a:lstStyle/>
        <a:p>
          <a:endParaRPr lang="zh-CN" altLang="en-US" b="1">
            <a:solidFill>
              <a:srgbClr val="0000CC"/>
            </a:solidFill>
          </a:endParaRPr>
        </a:p>
      </dgm:t>
    </dgm:pt>
    <dgm:pt modelId="{6C5AEFCD-992A-46D5-9CD6-36AC3C95A16F}">
      <dgm:prSet phldrT="[文本]" custT="1"/>
      <dgm:spPr/>
      <dgm:t>
        <a:bodyPr/>
        <a:lstStyle/>
        <a:p>
          <a:r>
            <a:rPr lang="en-US" altLang="zh-CN" sz="2400" b="1" dirty="0" smtClean="0">
              <a:latin typeface="Calibri" panose="020F0502020204030204" pitchFamily="34" charset="0"/>
            </a:rPr>
            <a:t>Hoare</a:t>
          </a:r>
          <a:r>
            <a:rPr lang="zh-CN" altLang="en-US" sz="2400" b="1" dirty="0" smtClean="0">
              <a:latin typeface="Calibri" panose="020F0502020204030204" pitchFamily="34" charset="0"/>
            </a:rPr>
            <a:t>（</a:t>
          </a:r>
          <a:r>
            <a:rPr lang="en-US" altLang="zh-CN" sz="2400" b="1" dirty="0" smtClean="0">
              <a:latin typeface="Calibri" panose="020F0502020204030204" pitchFamily="34" charset="0"/>
            </a:rPr>
            <a:t>1974</a:t>
          </a:r>
          <a:r>
            <a:rPr lang="zh-CN" altLang="en-US" sz="2400" b="1" dirty="0" smtClean="0">
              <a:latin typeface="Calibri" panose="020F0502020204030204" pitchFamily="34" charset="0"/>
            </a:rPr>
            <a:t>）</a:t>
          </a:r>
          <a:endParaRPr lang="zh-CN" altLang="en-US" sz="2400" b="1" dirty="0">
            <a:latin typeface="Calibri" panose="020F0502020204030204" pitchFamily="34" charset="0"/>
          </a:endParaRPr>
        </a:p>
      </dgm:t>
    </dgm:pt>
    <dgm:pt modelId="{81329DA0-46DD-4101-8BC4-3302A93614E7}" type="parTrans" cxnId="{9367BA0A-5044-4ADB-B2DB-400319286085}">
      <dgm:prSet/>
      <dgm:spPr/>
      <dgm:t>
        <a:bodyPr/>
        <a:lstStyle/>
        <a:p>
          <a:endParaRPr lang="zh-CN" altLang="en-US"/>
        </a:p>
      </dgm:t>
    </dgm:pt>
    <dgm:pt modelId="{170C3271-D6DA-47B8-9249-38641E8D7D04}" type="sibTrans" cxnId="{9367BA0A-5044-4ADB-B2DB-400319286085}">
      <dgm:prSet/>
      <dgm:spPr/>
      <dgm:t>
        <a:bodyPr/>
        <a:lstStyle/>
        <a:p>
          <a:endParaRPr lang="zh-CN" altLang="en-US"/>
        </a:p>
      </dgm:t>
    </dgm:pt>
    <dgm:pt modelId="{366F6DBB-9B9F-4538-8B6E-172EB5971440}">
      <dgm:prSet phldrT="[文本]" custT="1"/>
      <dgm:spPr/>
      <dgm:t>
        <a:bodyPr/>
        <a:lstStyle/>
        <a:p>
          <a:r>
            <a:rPr lang="zh-CN" altLang="en-US" sz="2400" b="1" dirty="0" smtClean="0">
              <a:latin typeface="华文行楷" pitchFamily="2" charset="-122"/>
              <a:ea typeface="华文行楷" pitchFamily="2" charset="-122"/>
            </a:rPr>
            <a:t>一种高级同步机制</a:t>
          </a:r>
          <a:endParaRPr lang="zh-CN" altLang="en-US" sz="2400" b="1" dirty="0">
            <a:latin typeface="华文行楷" pitchFamily="2" charset="-122"/>
            <a:ea typeface="华文行楷" pitchFamily="2" charset="-122"/>
          </a:endParaRPr>
        </a:p>
      </dgm:t>
    </dgm:pt>
    <dgm:pt modelId="{49587999-0321-4862-A958-8762498CC739}" type="parTrans" cxnId="{A71CC618-9154-4266-83FF-F9D63441E0F5}">
      <dgm:prSet/>
      <dgm:spPr/>
      <dgm:t>
        <a:bodyPr/>
        <a:lstStyle/>
        <a:p>
          <a:endParaRPr lang="zh-CN" altLang="en-US"/>
        </a:p>
      </dgm:t>
    </dgm:pt>
    <dgm:pt modelId="{C83A39A6-A540-404F-8D95-45D65C18189C}" type="sibTrans" cxnId="{A71CC618-9154-4266-83FF-F9D63441E0F5}">
      <dgm:prSet/>
      <dgm:spPr/>
      <dgm:t>
        <a:bodyPr/>
        <a:lstStyle/>
        <a:p>
          <a:endParaRPr lang="zh-CN" altLang="en-US"/>
        </a:p>
      </dgm:t>
    </dgm:pt>
    <dgm:pt modelId="{76F93D5F-E15B-45ED-8D6F-BF1CE5C9345E}" type="pres">
      <dgm:prSet presAssocID="{C1F8E152-D9B1-4678-9ABD-44BB72F68816}" presName="Name0" presStyleCnt="0">
        <dgm:presLayoutVars>
          <dgm:dir/>
          <dgm:animLvl val="lvl"/>
          <dgm:resizeHandles val="exact"/>
        </dgm:presLayoutVars>
      </dgm:prSet>
      <dgm:spPr/>
      <dgm:t>
        <a:bodyPr/>
        <a:lstStyle/>
        <a:p>
          <a:endParaRPr lang="zh-CN" altLang="en-US"/>
        </a:p>
      </dgm:t>
    </dgm:pt>
    <dgm:pt modelId="{376CED5E-A10E-47E4-9AAF-A579900BFF4C}" type="pres">
      <dgm:prSet presAssocID="{F3EB5DFF-2D52-417D-936F-CDAEE89C6A5C}" presName="linNode" presStyleCnt="0"/>
      <dgm:spPr/>
      <dgm:t>
        <a:bodyPr/>
        <a:lstStyle/>
        <a:p>
          <a:endParaRPr lang="zh-CN" altLang="en-US"/>
        </a:p>
      </dgm:t>
    </dgm:pt>
    <dgm:pt modelId="{A7AB5414-23A6-4BD2-A63D-C26F88DCD1B5}" type="pres">
      <dgm:prSet presAssocID="{F3EB5DFF-2D52-417D-936F-CDAEE89C6A5C}" presName="parentText" presStyleLbl="node1" presStyleIdx="0" presStyleCnt="3" custScaleX="44946" custScaleY="22073" custLinFactNeighborX="-4167">
        <dgm:presLayoutVars>
          <dgm:chMax val="1"/>
          <dgm:bulletEnabled val="1"/>
        </dgm:presLayoutVars>
      </dgm:prSet>
      <dgm:spPr/>
      <dgm:t>
        <a:bodyPr/>
        <a:lstStyle/>
        <a:p>
          <a:endParaRPr lang="zh-CN" altLang="en-US"/>
        </a:p>
      </dgm:t>
    </dgm:pt>
    <dgm:pt modelId="{EFDC1E75-8A04-4ADA-BA0A-8FDBF97A99D7}" type="pres">
      <dgm:prSet presAssocID="{F3EB5DFF-2D52-417D-936F-CDAEE89C6A5C}" presName="descendantText" presStyleLbl="alignAccFollowNode1" presStyleIdx="0" presStyleCnt="3" custScaleY="35299">
        <dgm:presLayoutVars>
          <dgm:bulletEnabled val="1"/>
        </dgm:presLayoutVars>
      </dgm:prSet>
      <dgm:spPr/>
      <dgm:t>
        <a:bodyPr/>
        <a:lstStyle/>
        <a:p>
          <a:endParaRPr lang="zh-CN" altLang="en-US"/>
        </a:p>
      </dgm:t>
    </dgm:pt>
    <dgm:pt modelId="{ADB07F13-7887-4B32-9105-CA84D45A2D86}" type="pres">
      <dgm:prSet presAssocID="{0591A41B-8D74-4334-A0C3-6B414532C602}" presName="sp" presStyleCnt="0"/>
      <dgm:spPr/>
      <dgm:t>
        <a:bodyPr/>
        <a:lstStyle/>
        <a:p>
          <a:endParaRPr lang="zh-CN" altLang="en-US"/>
        </a:p>
      </dgm:t>
    </dgm:pt>
    <dgm:pt modelId="{6E07E216-B786-4A73-8ED1-F1A4B6DFDFDC}" type="pres">
      <dgm:prSet presAssocID="{D81A8BF3-ACFB-464E-9331-EDD2E92EBDE7}" presName="linNode" presStyleCnt="0"/>
      <dgm:spPr/>
      <dgm:t>
        <a:bodyPr/>
        <a:lstStyle/>
        <a:p>
          <a:endParaRPr lang="zh-CN" altLang="en-US"/>
        </a:p>
      </dgm:t>
    </dgm:pt>
    <dgm:pt modelId="{C3BCEA9E-148F-479B-B25B-C314056AB089}" type="pres">
      <dgm:prSet presAssocID="{D81A8BF3-ACFB-464E-9331-EDD2E92EBDE7}" presName="parentText" presStyleLbl="node1" presStyleIdx="1" presStyleCnt="3" custScaleX="44946" custScaleY="22073" custLinFactNeighborX="-4167">
        <dgm:presLayoutVars>
          <dgm:chMax val="1"/>
          <dgm:bulletEnabled val="1"/>
        </dgm:presLayoutVars>
      </dgm:prSet>
      <dgm:spPr/>
      <dgm:t>
        <a:bodyPr/>
        <a:lstStyle/>
        <a:p>
          <a:endParaRPr lang="zh-CN" altLang="en-US"/>
        </a:p>
      </dgm:t>
    </dgm:pt>
    <dgm:pt modelId="{87D0C412-6065-4C7C-B699-2B8BFDC249C0}" type="pres">
      <dgm:prSet presAssocID="{D81A8BF3-ACFB-464E-9331-EDD2E92EBDE7}" presName="descendantText" presStyleLbl="alignAccFollowNode1" presStyleIdx="1" presStyleCnt="3" custScaleY="35299">
        <dgm:presLayoutVars>
          <dgm:bulletEnabled val="1"/>
        </dgm:presLayoutVars>
      </dgm:prSet>
      <dgm:spPr/>
      <dgm:t>
        <a:bodyPr/>
        <a:lstStyle/>
        <a:p>
          <a:endParaRPr lang="zh-CN" altLang="en-US"/>
        </a:p>
      </dgm:t>
    </dgm:pt>
    <dgm:pt modelId="{E624B8A0-3132-47FB-B663-A059FD8E64AC}" type="pres">
      <dgm:prSet presAssocID="{1F06F672-D6E5-4821-ABA7-EABEBFED36BF}" presName="sp" presStyleCnt="0"/>
      <dgm:spPr/>
      <dgm:t>
        <a:bodyPr/>
        <a:lstStyle/>
        <a:p>
          <a:endParaRPr lang="zh-CN" altLang="en-US"/>
        </a:p>
      </dgm:t>
    </dgm:pt>
    <dgm:pt modelId="{AE918BA8-8515-4903-8ED3-D5CEE38EAC67}" type="pres">
      <dgm:prSet presAssocID="{9E555B8C-A186-4675-A2DC-F4EB0446AE41}" presName="linNode" presStyleCnt="0"/>
      <dgm:spPr/>
      <dgm:t>
        <a:bodyPr/>
        <a:lstStyle/>
        <a:p>
          <a:endParaRPr lang="zh-CN" altLang="en-US"/>
        </a:p>
      </dgm:t>
    </dgm:pt>
    <dgm:pt modelId="{F5690C07-085C-431F-837B-167DFECA3C0C}" type="pres">
      <dgm:prSet presAssocID="{9E555B8C-A186-4675-A2DC-F4EB0446AE41}" presName="parentText" presStyleLbl="node1" presStyleIdx="2" presStyleCnt="3" custScaleX="44946" custScaleY="22073" custLinFactNeighborX="-4167">
        <dgm:presLayoutVars>
          <dgm:chMax val="1"/>
          <dgm:bulletEnabled val="1"/>
        </dgm:presLayoutVars>
      </dgm:prSet>
      <dgm:spPr/>
      <dgm:t>
        <a:bodyPr/>
        <a:lstStyle/>
        <a:p>
          <a:endParaRPr lang="zh-CN" altLang="en-US"/>
        </a:p>
      </dgm:t>
    </dgm:pt>
    <dgm:pt modelId="{07F69A0B-C9A1-4517-BAF2-4682D7F50A82}" type="pres">
      <dgm:prSet presAssocID="{9E555B8C-A186-4675-A2DC-F4EB0446AE41}" presName="descendantText" presStyleLbl="alignAccFollowNode1" presStyleIdx="2" presStyleCnt="3" custScaleY="35299">
        <dgm:presLayoutVars>
          <dgm:bulletEnabled val="1"/>
        </dgm:presLayoutVars>
      </dgm:prSet>
      <dgm:spPr/>
      <dgm:t>
        <a:bodyPr/>
        <a:lstStyle/>
        <a:p>
          <a:endParaRPr lang="zh-CN" altLang="en-US"/>
        </a:p>
      </dgm:t>
    </dgm:pt>
  </dgm:ptLst>
  <dgm:cxnLst>
    <dgm:cxn modelId="{6B11DC43-D906-46E3-9A01-51E075DAF8E0}" type="presOf" srcId="{366F6DBB-9B9F-4538-8B6E-172EB5971440}" destId="{07F69A0B-C9A1-4517-BAF2-4682D7F50A82}" srcOrd="0" destOrd="1" presId="urn:microsoft.com/office/officeart/2005/8/layout/vList5"/>
    <dgm:cxn modelId="{40D140EC-F71E-4109-A66E-319DE2BC505D}" srcId="{C1F8E152-D9B1-4678-9ABD-44BB72F68816}" destId="{D81A8BF3-ACFB-464E-9331-EDD2E92EBDE7}" srcOrd="1" destOrd="0" parTransId="{EC72484B-5B01-4B5B-ADA6-44FAD764C5B7}" sibTransId="{1F06F672-D6E5-4821-ABA7-EABEBFED36BF}"/>
    <dgm:cxn modelId="{BB5D1711-CD94-4064-926E-2B7111D585FB}" type="presOf" srcId="{6BFA3412-0C68-49FC-9E53-58532C533CC6}" destId="{EFDC1E75-8A04-4ADA-BA0A-8FDBF97A99D7}" srcOrd="0" destOrd="0" presId="urn:microsoft.com/office/officeart/2005/8/layout/vList5"/>
    <dgm:cxn modelId="{D44177DE-0C9A-44BA-9CB4-63B091AA0AA9}" type="presOf" srcId="{C1F8E152-D9B1-4678-9ABD-44BB72F68816}" destId="{76F93D5F-E15B-45ED-8D6F-BF1CE5C9345E}" srcOrd="0" destOrd="0" presId="urn:microsoft.com/office/officeart/2005/8/layout/vList5"/>
    <dgm:cxn modelId="{1603AA58-9165-4FBF-91C1-4E200ED60137}" srcId="{C1F8E152-D9B1-4678-9ABD-44BB72F68816}" destId="{F3EB5DFF-2D52-417D-936F-CDAEE89C6A5C}" srcOrd="0" destOrd="0" parTransId="{ACF8C319-5004-467E-A7A2-A7F54BE3D036}" sibTransId="{0591A41B-8D74-4334-A0C3-6B414532C602}"/>
    <dgm:cxn modelId="{675236EE-C6A6-4B6B-94F3-D0ED54DA8ABD}" srcId="{C1F8E152-D9B1-4678-9ABD-44BB72F68816}" destId="{9E555B8C-A186-4675-A2DC-F4EB0446AE41}" srcOrd="2" destOrd="0" parTransId="{A25C98EC-9479-4069-AA98-6A2FF954FE6C}" sibTransId="{75B845F1-BB88-452B-929A-EAB7747BB76E}"/>
    <dgm:cxn modelId="{6FBF18C3-EB03-4B7F-BDE5-ABAF398D8592}" srcId="{D81A8BF3-ACFB-464E-9331-EDD2E92EBDE7}" destId="{7946FFB0-EC52-46C4-9ADF-504CB683506B}" srcOrd="0" destOrd="0" parTransId="{120CE196-F3B7-4CCE-9B66-0D047943D67A}" sibTransId="{88708A58-953C-4C6F-AF26-5D1F0B81D750}"/>
    <dgm:cxn modelId="{1BEF91B3-D108-4A6F-B1B4-B9D34CEA9267}" type="presOf" srcId="{F3EB5DFF-2D52-417D-936F-CDAEE89C6A5C}" destId="{A7AB5414-23A6-4BD2-A63D-C26F88DCD1B5}" srcOrd="0" destOrd="0" presId="urn:microsoft.com/office/officeart/2005/8/layout/vList5"/>
    <dgm:cxn modelId="{E9129561-1044-485A-A035-0DD0007B1E89}" srcId="{9E555B8C-A186-4675-A2DC-F4EB0446AE41}" destId="{BDCDA975-F4B0-484D-A2EF-80074E663F47}" srcOrd="0" destOrd="0" parTransId="{623AE2F1-FA2D-449A-87FC-5C6F40ECEF25}" sibTransId="{CD1E8C03-11AE-48FF-989A-D2D5948E0934}"/>
    <dgm:cxn modelId="{5A770D57-83E8-4121-93AE-07AC4AEB8F80}" type="presOf" srcId="{9E555B8C-A186-4675-A2DC-F4EB0446AE41}" destId="{F5690C07-085C-431F-837B-167DFECA3C0C}" srcOrd="0" destOrd="0" presId="urn:microsoft.com/office/officeart/2005/8/layout/vList5"/>
    <dgm:cxn modelId="{6C5F7034-4274-47D9-B590-86326FAF8FA5}" type="presOf" srcId="{D81A8BF3-ACFB-464E-9331-EDD2E92EBDE7}" destId="{C3BCEA9E-148F-479B-B25B-C314056AB089}" srcOrd="0" destOrd="0" presId="urn:microsoft.com/office/officeart/2005/8/layout/vList5"/>
    <dgm:cxn modelId="{7EC37B4E-7E6D-416C-BFF2-91B59F1A71E0}" srcId="{F3EB5DFF-2D52-417D-936F-CDAEE89C6A5C}" destId="{6BFA3412-0C68-49FC-9E53-58532C533CC6}" srcOrd="0" destOrd="0" parTransId="{58232693-5C69-4A4E-AC95-E946954DD5B5}" sibTransId="{20EFEE9E-D5A4-4B59-9477-E28F02E5EA07}"/>
    <dgm:cxn modelId="{3EDFB989-96A6-4134-9D1B-C15A1AE0ABD6}" type="presOf" srcId="{BDCDA975-F4B0-484D-A2EF-80074E663F47}" destId="{07F69A0B-C9A1-4517-BAF2-4682D7F50A82}" srcOrd="0" destOrd="0" presId="urn:microsoft.com/office/officeart/2005/8/layout/vList5"/>
    <dgm:cxn modelId="{9367BA0A-5044-4ADB-B2DB-400319286085}" srcId="{D81A8BF3-ACFB-464E-9331-EDD2E92EBDE7}" destId="{6C5AEFCD-992A-46D5-9CD6-36AC3C95A16F}" srcOrd="1" destOrd="0" parTransId="{81329DA0-46DD-4101-8BC4-3302A93614E7}" sibTransId="{170C3271-D6DA-47B8-9249-38641E8D7D04}"/>
    <dgm:cxn modelId="{FC207305-AA06-480D-82D4-40215DE9F56C}" type="presOf" srcId="{7946FFB0-EC52-46C4-9ADF-504CB683506B}" destId="{87D0C412-6065-4C7C-B699-2B8BFDC249C0}" srcOrd="0" destOrd="0" presId="urn:microsoft.com/office/officeart/2005/8/layout/vList5"/>
    <dgm:cxn modelId="{A71CC618-9154-4266-83FF-F9D63441E0F5}" srcId="{9E555B8C-A186-4675-A2DC-F4EB0446AE41}" destId="{366F6DBB-9B9F-4538-8B6E-172EB5971440}" srcOrd="1" destOrd="0" parTransId="{49587999-0321-4862-A958-8762498CC739}" sibTransId="{C83A39A6-A540-404F-8D95-45D65C18189C}"/>
    <dgm:cxn modelId="{C204AEF8-3654-4DBD-8082-A98C48BDE15E}" type="presOf" srcId="{6C5AEFCD-992A-46D5-9CD6-36AC3C95A16F}" destId="{87D0C412-6065-4C7C-B699-2B8BFDC249C0}" srcOrd="0" destOrd="1" presId="urn:microsoft.com/office/officeart/2005/8/layout/vList5"/>
    <dgm:cxn modelId="{54B52D21-CFDE-42A8-8E78-F12ABDE0716E}" type="presParOf" srcId="{76F93D5F-E15B-45ED-8D6F-BF1CE5C9345E}" destId="{376CED5E-A10E-47E4-9AAF-A579900BFF4C}" srcOrd="0" destOrd="0" presId="urn:microsoft.com/office/officeart/2005/8/layout/vList5"/>
    <dgm:cxn modelId="{2B081B11-DFAE-4C29-AADD-40508AAB1A33}" type="presParOf" srcId="{376CED5E-A10E-47E4-9AAF-A579900BFF4C}" destId="{A7AB5414-23A6-4BD2-A63D-C26F88DCD1B5}" srcOrd="0" destOrd="0" presId="urn:microsoft.com/office/officeart/2005/8/layout/vList5"/>
    <dgm:cxn modelId="{A68AD26C-C34A-4D4A-B06F-9C492CE90002}" type="presParOf" srcId="{376CED5E-A10E-47E4-9AAF-A579900BFF4C}" destId="{EFDC1E75-8A04-4ADA-BA0A-8FDBF97A99D7}" srcOrd="1" destOrd="0" presId="urn:microsoft.com/office/officeart/2005/8/layout/vList5"/>
    <dgm:cxn modelId="{1DC34273-E2E3-4337-BB45-271E4F5CE3FB}" type="presParOf" srcId="{76F93D5F-E15B-45ED-8D6F-BF1CE5C9345E}" destId="{ADB07F13-7887-4B32-9105-CA84D45A2D86}" srcOrd="1" destOrd="0" presId="urn:microsoft.com/office/officeart/2005/8/layout/vList5"/>
    <dgm:cxn modelId="{D5015F3C-1C38-40FB-A4A8-5B48FE74661D}" type="presParOf" srcId="{76F93D5F-E15B-45ED-8D6F-BF1CE5C9345E}" destId="{6E07E216-B786-4A73-8ED1-F1A4B6DFDFDC}" srcOrd="2" destOrd="0" presId="urn:microsoft.com/office/officeart/2005/8/layout/vList5"/>
    <dgm:cxn modelId="{0B27F97A-27FB-4AE9-9BB4-47351EF23FE9}" type="presParOf" srcId="{6E07E216-B786-4A73-8ED1-F1A4B6DFDFDC}" destId="{C3BCEA9E-148F-479B-B25B-C314056AB089}" srcOrd="0" destOrd="0" presId="urn:microsoft.com/office/officeart/2005/8/layout/vList5"/>
    <dgm:cxn modelId="{E6AE5A57-326B-481C-B93B-EF9AEEBC14E6}" type="presParOf" srcId="{6E07E216-B786-4A73-8ED1-F1A4B6DFDFDC}" destId="{87D0C412-6065-4C7C-B699-2B8BFDC249C0}" srcOrd="1" destOrd="0" presId="urn:microsoft.com/office/officeart/2005/8/layout/vList5"/>
    <dgm:cxn modelId="{43AA5A1F-227B-46A1-A9D8-8913B0CB4DBA}" type="presParOf" srcId="{76F93D5F-E15B-45ED-8D6F-BF1CE5C9345E}" destId="{E624B8A0-3132-47FB-B663-A059FD8E64AC}" srcOrd="3" destOrd="0" presId="urn:microsoft.com/office/officeart/2005/8/layout/vList5"/>
    <dgm:cxn modelId="{7BD1A255-F281-46A4-8E6B-CE7A07559526}" type="presParOf" srcId="{76F93D5F-E15B-45ED-8D6F-BF1CE5C9345E}" destId="{AE918BA8-8515-4903-8ED3-D5CEE38EAC67}" srcOrd="4" destOrd="0" presId="urn:microsoft.com/office/officeart/2005/8/layout/vList5"/>
    <dgm:cxn modelId="{1D2223E6-2637-40E6-A97F-EBC36A12F6BD}" type="presParOf" srcId="{AE918BA8-8515-4903-8ED3-D5CEE38EAC67}" destId="{F5690C07-085C-431F-837B-167DFECA3C0C}" srcOrd="0" destOrd="0" presId="urn:microsoft.com/office/officeart/2005/8/layout/vList5"/>
    <dgm:cxn modelId="{BB5DC3CA-E1B0-4B86-8292-F48D03625C3C}" type="presParOf" srcId="{AE918BA8-8515-4903-8ED3-D5CEE38EAC67}" destId="{07F69A0B-C9A1-4517-BAF2-4682D7F50A82}" srcOrd="1" destOrd="0" presId="urn:microsoft.com/office/officeart/2005/8/layout/vList5"/>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C1E75-8A04-4ADA-BA0A-8FDBF97A99D7}">
      <dsp:nvSpPr>
        <dsp:cNvPr id="0" name=""/>
        <dsp:cNvSpPr/>
      </dsp:nvSpPr>
      <dsp:spPr>
        <a:xfrm rot="5400000">
          <a:off x="3961885" y="-1749093"/>
          <a:ext cx="1362410" cy="5115448"/>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a:outerShdw blurRad="50800" dist="20000" dir="5400000" rotWithShape="0">
            <a:srgbClr val="000000">
              <a:alpha val="42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smtClean="0">
              <a:latin typeface="华文楷体" pitchFamily="2" charset="-122"/>
              <a:ea typeface="华文楷体" pitchFamily="2" charset="-122"/>
            </a:rPr>
            <a:t>信号量机制的不足：程序编写困难、效率低</a:t>
          </a:r>
          <a:endParaRPr lang="zh-CN" altLang="en-US" sz="2400" b="1" kern="1200" dirty="0">
            <a:latin typeface="华文楷体" pitchFamily="2" charset="-122"/>
            <a:ea typeface="华文楷体" pitchFamily="2" charset="-122"/>
          </a:endParaRPr>
        </a:p>
      </dsp:txBody>
      <dsp:txXfrm rot="-5400000">
        <a:off x="2085367" y="193932"/>
        <a:ext cx="5048941" cy="1229396"/>
      </dsp:txXfrm>
    </dsp:sp>
    <dsp:sp modelId="{A7AB5414-23A6-4BD2-A63D-C26F88DCD1B5}">
      <dsp:nvSpPr>
        <dsp:cNvPr id="0" name=""/>
        <dsp:cNvSpPr/>
      </dsp:nvSpPr>
      <dsp:spPr>
        <a:xfrm>
          <a:off x="578912" y="276170"/>
          <a:ext cx="1293294" cy="1064919"/>
        </a:xfrm>
        <a:prstGeom prst="roundRect">
          <a:avLst/>
        </a:prstGeom>
        <a:solidFill>
          <a:schemeClr val="accent6">
            <a:lumMod val="20000"/>
            <a:lumOff val="80000"/>
          </a:schemeClr>
        </a:solidFill>
        <a:ln>
          <a:noFill/>
        </a:ln>
        <a:effectLst>
          <a:outerShdw blurRad="50800" dist="20000" dir="5400000" rotWithShape="0">
            <a:srgbClr val="000000">
              <a:alpha val="42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rgbClr val="0000CC"/>
              </a:solidFill>
              <a:latin typeface="华文楷体" pitchFamily="2" charset="-122"/>
              <a:ea typeface="华文楷体" pitchFamily="2" charset="-122"/>
            </a:rPr>
            <a:t>问题</a:t>
          </a:r>
          <a:endParaRPr lang="zh-CN" altLang="en-US" sz="2800" b="1" kern="1200" dirty="0">
            <a:solidFill>
              <a:srgbClr val="0000CC"/>
            </a:solidFill>
            <a:latin typeface="华文楷体" pitchFamily="2" charset="-122"/>
            <a:ea typeface="华文楷体" pitchFamily="2" charset="-122"/>
          </a:endParaRPr>
        </a:p>
      </dsp:txBody>
      <dsp:txXfrm>
        <a:off x="630897" y="328155"/>
        <a:ext cx="1189324" cy="960949"/>
      </dsp:txXfrm>
    </dsp:sp>
    <dsp:sp modelId="{87D0C412-6065-4C7C-B699-2B8BFDC249C0}">
      <dsp:nvSpPr>
        <dsp:cNvPr id="0" name=""/>
        <dsp:cNvSpPr/>
      </dsp:nvSpPr>
      <dsp:spPr>
        <a:xfrm rot="5400000">
          <a:off x="3961885" y="-145456"/>
          <a:ext cx="1362410" cy="5115448"/>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a:outerShdw blurRad="50800" dist="20000" dir="5400000" rotWithShape="0">
            <a:srgbClr val="000000">
              <a:alpha val="42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altLang="zh-CN" sz="2400" b="1" kern="1200" dirty="0" err="1" smtClean="0">
              <a:latin typeface="Calibri" panose="020F0502020204030204" pitchFamily="34" charset="0"/>
            </a:rPr>
            <a:t>Brinch</a:t>
          </a:r>
          <a:r>
            <a:rPr lang="en-US" altLang="zh-CN" sz="2400" b="1" kern="1200" dirty="0" smtClean="0">
              <a:latin typeface="Calibri" panose="020F0502020204030204" pitchFamily="34" charset="0"/>
            </a:rPr>
            <a:t> Hansen(1973)</a:t>
          </a:r>
          <a:endParaRPr lang="zh-CN" altLang="en-US" sz="2400" b="1" kern="1200" dirty="0">
            <a:latin typeface="Calibri" panose="020F0502020204030204" pitchFamily="34" charset="0"/>
          </a:endParaRPr>
        </a:p>
        <a:p>
          <a:pPr marL="228600" lvl="1" indent="-228600" algn="l" defTabSz="1066800">
            <a:lnSpc>
              <a:spcPct val="90000"/>
            </a:lnSpc>
            <a:spcBef>
              <a:spcPct val="0"/>
            </a:spcBef>
            <a:spcAft>
              <a:spcPct val="15000"/>
            </a:spcAft>
            <a:buChar char="••"/>
          </a:pPr>
          <a:r>
            <a:rPr lang="en-US" altLang="zh-CN" sz="2400" b="1" kern="1200" dirty="0" smtClean="0">
              <a:latin typeface="Calibri" panose="020F0502020204030204" pitchFamily="34" charset="0"/>
            </a:rPr>
            <a:t>Hoare</a:t>
          </a:r>
          <a:r>
            <a:rPr lang="zh-CN" altLang="en-US" sz="2400" b="1" kern="1200" dirty="0" smtClean="0">
              <a:latin typeface="Calibri" panose="020F0502020204030204" pitchFamily="34" charset="0"/>
            </a:rPr>
            <a:t>（</a:t>
          </a:r>
          <a:r>
            <a:rPr lang="en-US" altLang="zh-CN" sz="2400" b="1" kern="1200" dirty="0" smtClean="0">
              <a:latin typeface="Calibri" panose="020F0502020204030204" pitchFamily="34" charset="0"/>
            </a:rPr>
            <a:t>1974</a:t>
          </a:r>
          <a:r>
            <a:rPr lang="zh-CN" altLang="en-US" sz="2400" b="1" kern="1200" dirty="0" smtClean="0">
              <a:latin typeface="Calibri" panose="020F0502020204030204" pitchFamily="34" charset="0"/>
            </a:rPr>
            <a:t>）</a:t>
          </a:r>
          <a:endParaRPr lang="zh-CN" altLang="en-US" sz="2400" b="1" kern="1200" dirty="0">
            <a:latin typeface="Calibri" panose="020F0502020204030204" pitchFamily="34" charset="0"/>
          </a:endParaRPr>
        </a:p>
      </dsp:txBody>
      <dsp:txXfrm rot="-5400000">
        <a:off x="2085367" y="1797569"/>
        <a:ext cx="5048941" cy="1229396"/>
      </dsp:txXfrm>
    </dsp:sp>
    <dsp:sp modelId="{C3BCEA9E-148F-479B-B25B-C314056AB089}">
      <dsp:nvSpPr>
        <dsp:cNvPr id="0" name=""/>
        <dsp:cNvSpPr/>
      </dsp:nvSpPr>
      <dsp:spPr>
        <a:xfrm>
          <a:off x="578912" y="1879808"/>
          <a:ext cx="1293294" cy="1064919"/>
        </a:xfrm>
        <a:prstGeom prst="roundRect">
          <a:avLst/>
        </a:prstGeom>
        <a:solidFill>
          <a:schemeClr val="accent6">
            <a:lumMod val="20000"/>
            <a:lumOff val="80000"/>
          </a:schemeClr>
        </a:solidFill>
        <a:ln>
          <a:noFill/>
        </a:ln>
        <a:effectLst>
          <a:outerShdw blurRad="50800" dist="20000" dir="5400000" rotWithShape="0">
            <a:srgbClr val="000000">
              <a:alpha val="42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rgbClr val="0000CC"/>
              </a:solidFill>
              <a:latin typeface="华文楷体" pitchFamily="2" charset="-122"/>
              <a:ea typeface="华文楷体" pitchFamily="2" charset="-122"/>
            </a:rPr>
            <a:t>解决</a:t>
          </a:r>
          <a:endParaRPr lang="zh-CN" altLang="en-US" sz="2800" b="1" kern="1200" dirty="0">
            <a:solidFill>
              <a:srgbClr val="0000CC"/>
            </a:solidFill>
            <a:latin typeface="华文楷体" pitchFamily="2" charset="-122"/>
            <a:ea typeface="华文楷体" pitchFamily="2" charset="-122"/>
          </a:endParaRPr>
        </a:p>
      </dsp:txBody>
      <dsp:txXfrm>
        <a:off x="630897" y="1931793"/>
        <a:ext cx="1189324" cy="960949"/>
      </dsp:txXfrm>
    </dsp:sp>
    <dsp:sp modelId="{07F69A0B-C9A1-4517-BAF2-4682D7F50A82}">
      <dsp:nvSpPr>
        <dsp:cNvPr id="0" name=""/>
        <dsp:cNvSpPr/>
      </dsp:nvSpPr>
      <dsp:spPr>
        <a:xfrm rot="5400000">
          <a:off x="3961885" y="1458181"/>
          <a:ext cx="1362410" cy="5115448"/>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a:outerShdw blurRad="50800" dist="20000" dir="5400000" rotWithShape="0">
            <a:srgbClr val="000000">
              <a:alpha val="42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smtClean="0">
              <a:latin typeface="华文楷体" pitchFamily="2" charset="-122"/>
              <a:ea typeface="华文楷体" pitchFamily="2" charset="-122"/>
            </a:rPr>
            <a:t>在程序设计语言中引入管程成分</a:t>
          </a:r>
          <a:endParaRPr lang="zh-CN" altLang="en-US" sz="2400" b="1" kern="1200" dirty="0"/>
        </a:p>
        <a:p>
          <a:pPr marL="228600" lvl="1" indent="-228600" algn="l" defTabSz="1066800">
            <a:lnSpc>
              <a:spcPct val="90000"/>
            </a:lnSpc>
            <a:spcBef>
              <a:spcPct val="0"/>
            </a:spcBef>
            <a:spcAft>
              <a:spcPct val="15000"/>
            </a:spcAft>
            <a:buChar char="••"/>
          </a:pPr>
          <a:r>
            <a:rPr lang="zh-CN" altLang="en-US" sz="2400" b="1" kern="1200" dirty="0" smtClean="0">
              <a:latin typeface="华文行楷" pitchFamily="2" charset="-122"/>
              <a:ea typeface="华文行楷" pitchFamily="2" charset="-122"/>
            </a:rPr>
            <a:t>一种高级同步机制</a:t>
          </a:r>
          <a:endParaRPr lang="zh-CN" altLang="en-US" sz="2400" b="1" kern="1200" dirty="0">
            <a:latin typeface="华文行楷" pitchFamily="2" charset="-122"/>
            <a:ea typeface="华文行楷" pitchFamily="2" charset="-122"/>
          </a:endParaRPr>
        </a:p>
      </dsp:txBody>
      <dsp:txXfrm rot="-5400000">
        <a:off x="2085367" y="3401207"/>
        <a:ext cx="5048941" cy="1229396"/>
      </dsp:txXfrm>
    </dsp:sp>
    <dsp:sp modelId="{F5690C07-085C-431F-837B-167DFECA3C0C}">
      <dsp:nvSpPr>
        <dsp:cNvPr id="0" name=""/>
        <dsp:cNvSpPr/>
      </dsp:nvSpPr>
      <dsp:spPr>
        <a:xfrm>
          <a:off x="578912" y="3483445"/>
          <a:ext cx="1293294" cy="1064919"/>
        </a:xfrm>
        <a:prstGeom prst="roundRect">
          <a:avLst/>
        </a:prstGeom>
        <a:solidFill>
          <a:schemeClr val="accent6">
            <a:lumMod val="20000"/>
            <a:lumOff val="80000"/>
          </a:schemeClr>
        </a:solidFill>
        <a:ln>
          <a:noFill/>
        </a:ln>
        <a:effectLst>
          <a:outerShdw blurRad="50800" dist="20000" dir="5400000" rotWithShape="0">
            <a:srgbClr val="000000">
              <a:alpha val="42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rgbClr val="0000CC"/>
              </a:solidFill>
              <a:latin typeface="华文楷体" pitchFamily="2" charset="-122"/>
              <a:ea typeface="华文楷体" pitchFamily="2" charset="-122"/>
            </a:rPr>
            <a:t>方案</a:t>
          </a:r>
          <a:endParaRPr lang="zh-CN" altLang="en-US" sz="2800" b="1" kern="1200" dirty="0">
            <a:solidFill>
              <a:srgbClr val="0000CC"/>
            </a:solidFill>
            <a:latin typeface="华文楷体" pitchFamily="2" charset="-122"/>
            <a:ea typeface="华文楷体" pitchFamily="2" charset="-122"/>
          </a:endParaRPr>
        </a:p>
      </dsp:txBody>
      <dsp:txXfrm>
        <a:off x="630897" y="3535430"/>
        <a:ext cx="1189324" cy="96094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606BA8-A4BA-4029-8925-0292D8EBC6DE}" type="datetimeFigureOut">
              <a:rPr lang="zh-CN" altLang="en-US" smtClean="0"/>
              <a:pPr/>
              <a:t>2017/12/7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B17A63-BCCE-4ABC-88B8-6AF75C588097}" type="slidenum">
              <a:rPr lang="zh-CN" altLang="en-US" smtClean="0"/>
              <a:pPr/>
              <a:t>‹#›</a:t>
            </a:fld>
            <a:endParaRPr lang="zh-CN" altLang="en-US"/>
          </a:p>
        </p:txBody>
      </p:sp>
    </p:spTree>
    <p:extLst>
      <p:ext uri="{BB962C8B-B14F-4D97-AF65-F5344CB8AC3E}">
        <p14:creationId xmlns:p14="http://schemas.microsoft.com/office/powerpoint/2010/main" val="3591520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baike.baidu.com/view/390932.htm"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baike.baidu.com/view/159417.htm"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t>8</a:t>
            </a:fld>
            <a:endParaRPr lang="zh-CN" altLang="en-US"/>
          </a:p>
        </p:txBody>
      </p:sp>
    </p:spTree>
    <p:extLst>
      <p:ext uri="{BB962C8B-B14F-4D97-AF65-F5344CB8AC3E}">
        <p14:creationId xmlns:p14="http://schemas.microsoft.com/office/powerpoint/2010/main" val="3982868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操作系统需要利用同步机制在并发执行的同时，保证一些操作是原子操作</a:t>
            </a:r>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t>30</a:t>
            </a:fld>
            <a:endParaRPr lang="zh-CN" altLang="en-US"/>
          </a:p>
        </p:txBody>
      </p:sp>
    </p:spTree>
    <p:extLst>
      <p:ext uri="{BB962C8B-B14F-4D97-AF65-F5344CB8AC3E}">
        <p14:creationId xmlns:p14="http://schemas.microsoft.com/office/powerpoint/2010/main" val="36507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t>31</a:t>
            </a:fld>
            <a:endParaRPr lang="zh-CN" altLang="en-US"/>
          </a:p>
        </p:txBody>
      </p:sp>
    </p:spTree>
    <p:extLst>
      <p:ext uri="{BB962C8B-B14F-4D97-AF65-F5344CB8AC3E}">
        <p14:creationId xmlns:p14="http://schemas.microsoft.com/office/powerpoint/2010/main" val="580145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t>
            </a:r>
            <a:r>
              <a:rPr lang="zh-CN" altLang="en-US" dirty="0" smtClean="0"/>
              <a:t>、</a:t>
            </a:r>
            <a:r>
              <a:rPr lang="en-US" altLang="zh-CN" dirty="0" smtClean="0"/>
              <a:t>V</a:t>
            </a:r>
            <a:r>
              <a:rPr lang="zh-CN" altLang="en-US" dirty="0" smtClean="0"/>
              <a:t>操作的位置</a:t>
            </a:r>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t>33</a:t>
            </a:fld>
            <a:endParaRPr lang="zh-CN" altLang="en-US"/>
          </a:p>
        </p:txBody>
      </p:sp>
    </p:spTree>
    <p:extLst>
      <p:ext uri="{BB962C8B-B14F-4D97-AF65-F5344CB8AC3E}">
        <p14:creationId xmlns:p14="http://schemas.microsoft.com/office/powerpoint/2010/main" val="3560951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可单独编译</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t>37</a:t>
            </a:fld>
            <a:endParaRPr lang="zh-CN" altLang="en-US"/>
          </a:p>
        </p:txBody>
      </p:sp>
    </p:spTree>
    <p:extLst>
      <p:ext uri="{BB962C8B-B14F-4D97-AF65-F5344CB8AC3E}">
        <p14:creationId xmlns:p14="http://schemas.microsoft.com/office/powerpoint/2010/main" val="1241019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由于管程通常是用于管理资源的，因而在管程内部，应当存在某种等待</a:t>
            </a:r>
            <a:r>
              <a:rPr lang="zh-CN" altLang="en-US" sz="1200" dirty="0" smtClean="0"/>
              <a:t>机制。</a:t>
            </a:r>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t>42</a:t>
            </a:fld>
            <a:endParaRPr lang="zh-CN" altLang="en-US"/>
          </a:p>
        </p:txBody>
      </p:sp>
    </p:spTree>
    <p:extLst>
      <p:ext uri="{BB962C8B-B14F-4D97-AF65-F5344CB8AC3E}">
        <p14:creationId xmlns:p14="http://schemas.microsoft.com/office/powerpoint/2010/main" val="1492342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44083">
              <a:defRPr/>
            </a:pPr>
            <a:r>
              <a:rPr lang="zh-CN" altLang="en-US" dirty="0" smtClean="0">
                <a:latin typeface="Calibri" pitchFamily="34" charset="0"/>
                <a:cs typeface="Calibri" pitchFamily="34" charset="0"/>
              </a:rPr>
              <a:t>信号量的简化版</a:t>
            </a:r>
            <a:endParaRPr lang="en-US" altLang="zh-CN" dirty="0" smtClean="0">
              <a:latin typeface="Calibri" pitchFamily="34" charset="0"/>
              <a:cs typeface="Calibri" pitchFamily="34" charset="0"/>
            </a:endParaRPr>
          </a:p>
          <a:p>
            <a:r>
              <a:rPr lang="zh-CN" altLang="en-US" dirty="0" smtClean="0">
                <a:latin typeface="Calibri" pitchFamily="34" charset="0"/>
                <a:cs typeface="Calibri" pitchFamily="34" charset="0"/>
              </a:rPr>
              <a:t>容易实现且有效</a:t>
            </a:r>
            <a:endParaRPr lang="en-US" altLang="zh-CN" dirty="0" smtClean="0">
              <a:latin typeface="Calibri" pitchFamily="34" charset="0"/>
              <a:cs typeface="Calibri" pitchFamily="34" charset="0"/>
            </a:endParaRPr>
          </a:p>
          <a:p>
            <a:endParaRPr lang="en-US" altLang="zh-CN" smtClean="0">
              <a:latin typeface="Calibri" pitchFamily="34" charset="0"/>
              <a:cs typeface="Calibri" pitchFamily="34" charset="0"/>
            </a:endParaRPr>
          </a:p>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t>46</a:t>
            </a:fld>
            <a:endParaRPr lang="zh-CN" altLang="en-US"/>
          </a:p>
        </p:txBody>
      </p:sp>
    </p:spTree>
    <p:extLst>
      <p:ext uri="{BB962C8B-B14F-4D97-AF65-F5344CB8AC3E}">
        <p14:creationId xmlns:p14="http://schemas.microsoft.com/office/powerpoint/2010/main" val="2502997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t>47</a:t>
            </a:fld>
            <a:endParaRPr lang="zh-CN" altLang="en-US"/>
          </a:p>
        </p:txBody>
      </p:sp>
    </p:spTree>
    <p:extLst>
      <p:ext uri="{BB962C8B-B14F-4D97-AF65-F5344CB8AC3E}">
        <p14:creationId xmlns:p14="http://schemas.microsoft.com/office/powerpoint/2010/main" val="2971047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第一个参数为指向线程</a:t>
            </a:r>
            <a:r>
              <a:rPr lang="zh-CN" altLang="en-US" dirty="0" smtClean="0">
                <a:hlinkClick r:id="rId3" action="ppaction://hlinkfile"/>
              </a:rPr>
              <a:t>标识符</a:t>
            </a:r>
            <a:r>
              <a:rPr lang="zh-CN" altLang="en-US" dirty="0" smtClean="0"/>
              <a:t>的</a:t>
            </a:r>
            <a:r>
              <a:rPr lang="zh-CN" altLang="en-US" dirty="0" smtClean="0">
                <a:hlinkClick r:id="rId4" action="ppaction://hlinkfile"/>
              </a:rPr>
              <a:t>指针</a:t>
            </a:r>
            <a:r>
              <a:rPr lang="zh-CN" altLang="en-US" dirty="0" smtClean="0"/>
              <a:t>。第二个参数用来设置线程属性。第三个参数是线程运行函数的起始地址。最后一个参数是运行函数的参数。 </a:t>
            </a:r>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t>48</a:t>
            </a:fld>
            <a:endParaRPr lang="zh-CN" altLang="en-US"/>
          </a:p>
        </p:txBody>
      </p:sp>
    </p:spTree>
    <p:extLst>
      <p:ext uri="{BB962C8B-B14F-4D97-AF65-F5344CB8AC3E}">
        <p14:creationId xmlns:p14="http://schemas.microsoft.com/office/powerpoint/2010/main" val="1954362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t>49</a:t>
            </a:fld>
            <a:endParaRPr lang="zh-CN" altLang="en-US"/>
          </a:p>
        </p:txBody>
      </p:sp>
    </p:spTree>
    <p:extLst>
      <p:ext uri="{BB962C8B-B14F-4D97-AF65-F5344CB8AC3E}">
        <p14:creationId xmlns:p14="http://schemas.microsoft.com/office/powerpoint/2010/main" val="816172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t>50</a:t>
            </a:fld>
            <a:endParaRPr lang="zh-CN" altLang="en-US"/>
          </a:p>
        </p:txBody>
      </p:sp>
    </p:spTree>
    <p:extLst>
      <p:ext uri="{BB962C8B-B14F-4D97-AF65-F5344CB8AC3E}">
        <p14:creationId xmlns:p14="http://schemas.microsoft.com/office/powerpoint/2010/main" val="1530971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Murphy</a:t>
            </a:r>
            <a:r>
              <a:rPr lang="zh-CN" altLang="zh-CN" sz="1200" kern="1200" dirty="0" smtClean="0">
                <a:solidFill>
                  <a:schemeClr val="tx1"/>
                </a:solidFill>
                <a:effectLst/>
                <a:latin typeface="+mn-lt"/>
                <a:ea typeface="+mn-ea"/>
                <a:cs typeface="+mn-cs"/>
              </a:rPr>
              <a:t>法则</a:t>
            </a:r>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t>10</a:t>
            </a:fld>
            <a:endParaRPr lang="zh-CN" altLang="en-US"/>
          </a:p>
        </p:txBody>
      </p:sp>
    </p:spTree>
    <p:extLst>
      <p:ext uri="{BB962C8B-B14F-4D97-AF65-F5344CB8AC3E}">
        <p14:creationId xmlns:p14="http://schemas.microsoft.com/office/powerpoint/2010/main" val="10040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smtClean="0"/>
              <a:t>While</a:t>
            </a:r>
            <a:r>
              <a:rPr lang="zh-CN" altLang="zh-CN" sz="1100" dirty="0"/>
              <a:t>的作用：多线程的之后，记住再次检测条件。</a:t>
            </a:r>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t>51</a:t>
            </a:fld>
            <a:endParaRPr lang="zh-CN" altLang="en-US"/>
          </a:p>
        </p:txBody>
      </p:sp>
    </p:spTree>
    <p:extLst>
      <p:ext uri="{BB962C8B-B14F-4D97-AF65-F5344CB8AC3E}">
        <p14:creationId xmlns:p14="http://schemas.microsoft.com/office/powerpoint/2010/main" val="816172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t>52</a:t>
            </a:fld>
            <a:endParaRPr lang="zh-CN" altLang="en-US"/>
          </a:p>
        </p:txBody>
      </p:sp>
    </p:spTree>
    <p:extLst>
      <p:ext uri="{BB962C8B-B14F-4D97-AF65-F5344CB8AC3E}">
        <p14:creationId xmlns:p14="http://schemas.microsoft.com/office/powerpoint/2010/main" val="816172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1971</a:t>
            </a:r>
            <a:r>
              <a:rPr lang="zh-CN" altLang="en-US" dirty="0" smtClean="0"/>
              <a:t>年，</a:t>
            </a:r>
            <a:r>
              <a:rPr lang="en-US" altLang="zh-CN" dirty="0" err="1" smtClean="0"/>
              <a:t>Courtois</a:t>
            </a:r>
            <a:r>
              <a:rPr lang="en-US" altLang="zh-CN" dirty="0" smtClean="0"/>
              <a:t>, Heymans</a:t>
            </a:r>
            <a:r>
              <a:rPr lang="zh-CN" altLang="en-US" dirty="0" smtClean="0"/>
              <a:t>和</a:t>
            </a:r>
            <a:r>
              <a:rPr lang="en-US" altLang="zh-CN" dirty="0" err="1" smtClean="0"/>
              <a:t>Parnas</a:t>
            </a:r>
            <a:r>
              <a:rPr lang="zh-CN" altLang="en-US" dirty="0" smtClean="0"/>
              <a:t>提出并解决。</a:t>
            </a:r>
            <a:endParaRPr lang="en-US" altLang="zh-CN" dirty="0" smtClean="0"/>
          </a:p>
          <a:p>
            <a:r>
              <a:rPr lang="zh-CN" altLang="en-US" dirty="0" smtClean="0"/>
              <a:t>应该包含公平策略</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t>53</a:t>
            </a:fld>
            <a:endParaRPr lang="zh-CN" altLang="en-US"/>
          </a:p>
        </p:txBody>
      </p:sp>
    </p:spTree>
    <p:extLst>
      <p:ext uri="{BB962C8B-B14F-4D97-AF65-F5344CB8AC3E}">
        <p14:creationId xmlns:p14="http://schemas.microsoft.com/office/powerpoint/2010/main" val="211531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Linux</a:t>
            </a:r>
            <a:r>
              <a:rPr lang="zh-CN" altLang="en-US" dirty="0" smtClean="0"/>
              <a:t>：读</a:t>
            </a:r>
            <a:r>
              <a:rPr lang="en-US" altLang="zh-CN" dirty="0" smtClean="0"/>
              <a:t>/</a:t>
            </a:r>
            <a:r>
              <a:rPr lang="zh-CN" altLang="en-US" dirty="0" smtClean="0"/>
              <a:t>写自旋锁，</a:t>
            </a:r>
            <a:r>
              <a:rPr lang="en-US" altLang="zh-CN" dirty="0" err="1" smtClean="0"/>
              <a:t>read_lock</a:t>
            </a:r>
            <a:r>
              <a:rPr lang="zh-CN" altLang="en-US" dirty="0" smtClean="0"/>
              <a:t>，</a:t>
            </a:r>
            <a:r>
              <a:rPr lang="en-US" altLang="zh-CN" dirty="0" err="1" smtClean="0"/>
              <a:t>write_lock</a:t>
            </a:r>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t>55</a:t>
            </a:fld>
            <a:endParaRPr lang="zh-CN" altLang="en-US"/>
          </a:p>
        </p:txBody>
      </p:sp>
    </p:spTree>
    <p:extLst>
      <p:ext uri="{BB962C8B-B14F-4D97-AF65-F5344CB8AC3E}">
        <p14:creationId xmlns:p14="http://schemas.microsoft.com/office/powerpoint/2010/main" val="1647650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Linux</a:t>
            </a:r>
            <a:r>
              <a:rPr lang="zh-CN" altLang="en-US" dirty="0" smtClean="0"/>
              <a:t>：读</a:t>
            </a:r>
            <a:r>
              <a:rPr lang="en-US" altLang="zh-CN" dirty="0" smtClean="0"/>
              <a:t>/</a:t>
            </a:r>
            <a:r>
              <a:rPr lang="zh-CN" altLang="en-US" dirty="0" smtClean="0"/>
              <a:t>写自旋锁，</a:t>
            </a:r>
            <a:r>
              <a:rPr lang="en-US" altLang="zh-CN" dirty="0" err="1" smtClean="0"/>
              <a:t>read_lock</a:t>
            </a:r>
            <a:r>
              <a:rPr lang="zh-CN" altLang="en-US" dirty="0" smtClean="0"/>
              <a:t>，</a:t>
            </a:r>
            <a:r>
              <a:rPr lang="en-US" altLang="zh-CN" dirty="0" err="1" smtClean="0"/>
              <a:t>write_lock</a:t>
            </a:r>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t>56</a:t>
            </a:fld>
            <a:endParaRPr lang="zh-CN" altLang="en-US"/>
          </a:p>
        </p:txBody>
      </p:sp>
    </p:spTree>
    <p:extLst>
      <p:ext uri="{BB962C8B-B14F-4D97-AF65-F5344CB8AC3E}">
        <p14:creationId xmlns:p14="http://schemas.microsoft.com/office/powerpoint/2010/main" val="2680216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在这里，数据是共享资源的抽象。</a:t>
            </a:r>
            <a:endParaRPr lang="en-US" altLang="zh-CN" dirty="0" smtClean="0"/>
          </a:p>
          <a:p>
            <a:endParaRPr lang="en-NZ" altLang="zh-CN" dirty="0" smtClean="0"/>
          </a:p>
          <a:p>
            <a:r>
              <a:rPr lang="en-NZ" altLang="zh-CN" dirty="0" smtClean="0"/>
              <a:t>The monitor is a programming-language construct that provides equivalent functionality to that of semaphores and that is easier to control.</a:t>
            </a:r>
          </a:p>
          <a:p>
            <a:r>
              <a:rPr lang="en-NZ" altLang="zh-CN" dirty="0" smtClean="0"/>
              <a:t>Implemented in a number of programming languages, including </a:t>
            </a:r>
          </a:p>
          <a:p>
            <a:pPr lvl="1"/>
            <a:r>
              <a:rPr lang="en-NZ" altLang="zh-CN" dirty="0" smtClean="0"/>
              <a:t>Concurrent Pascal, Pascal-Plus,</a:t>
            </a:r>
          </a:p>
          <a:p>
            <a:pPr lvl="1"/>
            <a:r>
              <a:rPr lang="en-NZ" altLang="zh-CN" dirty="0" smtClean="0"/>
              <a:t>Modula-2, Modula-3, and Java.</a:t>
            </a:r>
          </a:p>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t>58</a:t>
            </a:fld>
            <a:endParaRPr lang="zh-CN" altLang="en-US"/>
          </a:p>
        </p:txBody>
      </p:sp>
    </p:spTree>
    <p:extLst>
      <p:ext uri="{BB962C8B-B14F-4D97-AF65-F5344CB8AC3E}">
        <p14:creationId xmlns:p14="http://schemas.microsoft.com/office/powerpoint/2010/main" val="37876440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是否会使条件队列中的进程永久挂起？这涉及到进程调度，进程调度必须非常可靠</a:t>
            </a:r>
            <a:endParaRPr lang="en-US" altLang="zh-CN" dirty="0" smtClean="0"/>
          </a:p>
          <a:p>
            <a:r>
              <a:rPr lang="zh-CN" altLang="en-US" dirty="0" smtClean="0"/>
              <a:t>例子</a:t>
            </a:r>
            <a:r>
              <a:rPr lang="en-US" altLang="zh-CN" dirty="0" smtClean="0"/>
              <a:t>1</a:t>
            </a:r>
            <a:r>
              <a:rPr lang="zh-CN" altLang="en-US" dirty="0" smtClean="0"/>
              <a:t>：当生产者执行</a:t>
            </a:r>
            <a:r>
              <a:rPr lang="en-US" altLang="zh-CN" dirty="0" smtClean="0"/>
              <a:t>signal</a:t>
            </a:r>
            <a:r>
              <a:rPr lang="zh-CN" altLang="en-US" dirty="0" smtClean="0"/>
              <a:t>时，所唤醒的进程必须在新的消费者进入管程之前被调度</a:t>
            </a:r>
            <a:endParaRPr lang="en-US" altLang="zh-CN" dirty="0" smtClean="0"/>
          </a:p>
          <a:p>
            <a:r>
              <a:rPr lang="zh-CN" altLang="en-US" dirty="0" smtClean="0"/>
              <a:t>例子</a:t>
            </a:r>
            <a:r>
              <a:rPr lang="en-US" altLang="zh-CN" dirty="0" smtClean="0"/>
              <a:t>2</a:t>
            </a:r>
            <a:r>
              <a:rPr lang="zh-CN" altLang="en-US" dirty="0" smtClean="0"/>
              <a:t>：生产者往缓冲区送入一批字符，但发送</a:t>
            </a:r>
            <a:r>
              <a:rPr lang="en-US" altLang="zh-CN" dirty="0" smtClean="0"/>
              <a:t>signal</a:t>
            </a:r>
            <a:r>
              <a:rPr lang="zh-CN" altLang="en-US" dirty="0" smtClean="0"/>
              <a:t>之前失败</a:t>
            </a:r>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t>60</a:t>
            </a:fld>
            <a:endParaRPr lang="zh-CN" altLang="en-US"/>
          </a:p>
        </p:txBody>
      </p:sp>
    </p:spTree>
    <p:extLst>
      <p:ext uri="{BB962C8B-B14F-4D97-AF65-F5344CB8AC3E}">
        <p14:creationId xmlns:p14="http://schemas.microsoft.com/office/powerpoint/2010/main" val="1954404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MESA</a:t>
            </a:r>
            <a:r>
              <a:rPr lang="zh-CN" altLang="en-US" smtClean="0"/>
              <a:t>管程支持一些有用的扩展</a:t>
            </a:r>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t>63</a:t>
            </a:fld>
            <a:endParaRPr lang="zh-CN" altLang="en-US"/>
          </a:p>
        </p:txBody>
      </p:sp>
    </p:spTree>
    <p:extLst>
      <p:ext uri="{BB962C8B-B14F-4D97-AF65-F5344CB8AC3E}">
        <p14:creationId xmlns:p14="http://schemas.microsoft.com/office/powerpoint/2010/main" val="2588574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NZ" altLang="zh-CN" dirty="0" smtClean="0"/>
              <a:t>The monitor is a programming-language construct that provides equivalent functionality to that of semaphores and that is easier to control.</a:t>
            </a:r>
          </a:p>
          <a:p>
            <a:r>
              <a:rPr lang="en-NZ" altLang="zh-CN" dirty="0" smtClean="0"/>
              <a:t>Implemented in a number of programming languages, including </a:t>
            </a:r>
          </a:p>
          <a:p>
            <a:pPr lvl="1"/>
            <a:r>
              <a:rPr lang="en-NZ" altLang="zh-CN" dirty="0" smtClean="0"/>
              <a:t>Concurrent Pascal, Pascal-Plus,</a:t>
            </a:r>
          </a:p>
          <a:p>
            <a:pPr lvl="1"/>
            <a:r>
              <a:rPr lang="en-NZ" altLang="zh-CN" dirty="0" smtClean="0"/>
              <a:t>Modula-2, Modula-3, and Java.</a:t>
            </a:r>
          </a:p>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t>68</a:t>
            </a:fld>
            <a:endParaRPr lang="zh-CN" altLang="en-US"/>
          </a:p>
        </p:txBody>
      </p:sp>
    </p:spTree>
    <p:extLst>
      <p:ext uri="{BB962C8B-B14F-4D97-AF65-F5344CB8AC3E}">
        <p14:creationId xmlns:p14="http://schemas.microsoft.com/office/powerpoint/2010/main" val="37876440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在硬件设计时没有提供原子操作的话，只在软件层面是不可能设计出原子操作的</a:t>
            </a:r>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t>70</a:t>
            </a:fld>
            <a:endParaRPr lang="zh-CN" altLang="en-US"/>
          </a:p>
        </p:txBody>
      </p:sp>
    </p:spTree>
    <p:extLst>
      <p:ext uri="{BB962C8B-B14F-4D97-AF65-F5344CB8AC3E}">
        <p14:creationId xmlns:p14="http://schemas.microsoft.com/office/powerpoint/2010/main" val="2805870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p:txBody>
          <a:bodyPr/>
          <a:lstStyle/>
          <a:p>
            <a:pPr>
              <a:defRPr/>
            </a:pPr>
            <a:fld id="{DA900A6B-322C-41A1-BDD5-BD802DFC0591}" type="slidenum">
              <a:rPr lang="zh-CN" altLang="en-US" smtClean="0"/>
              <a:pPr>
                <a:defRPr/>
              </a:pPr>
              <a:t>12</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solidFill>
                  <a:srgbClr val="3333FF"/>
                </a:solidFill>
              </a:rPr>
              <a:t>有空让</a:t>
            </a:r>
            <a:r>
              <a:rPr lang="zh-CN" altLang="en-US" dirty="0" smtClean="0">
                <a:solidFill>
                  <a:srgbClr val="3333FF"/>
                </a:solidFill>
              </a:rPr>
              <a:t>进、无</a:t>
            </a:r>
            <a:r>
              <a:rPr lang="zh-CN" altLang="en-US" dirty="0" smtClean="0">
                <a:solidFill>
                  <a:srgbClr val="3333FF"/>
                </a:solidFill>
              </a:rPr>
              <a:t>空</a:t>
            </a:r>
            <a:r>
              <a:rPr lang="zh-CN" altLang="en-US" dirty="0" smtClean="0">
                <a:solidFill>
                  <a:srgbClr val="3333FF"/>
                </a:solidFill>
              </a:rPr>
              <a:t>等待、</a:t>
            </a:r>
            <a:r>
              <a:rPr lang="zh-CN" altLang="en-US" dirty="0" smtClean="0">
                <a:solidFill>
                  <a:srgbClr val="006600"/>
                </a:solidFill>
              </a:rPr>
              <a:t>多</a:t>
            </a:r>
            <a:r>
              <a:rPr lang="zh-CN" altLang="en-US" dirty="0" smtClean="0">
                <a:solidFill>
                  <a:srgbClr val="006600"/>
                </a:solidFill>
              </a:rPr>
              <a:t>中择</a:t>
            </a:r>
            <a:r>
              <a:rPr lang="zh-CN" altLang="en-US" dirty="0" smtClean="0">
                <a:solidFill>
                  <a:srgbClr val="006600"/>
                </a:solidFill>
              </a:rPr>
              <a:t>一、</a:t>
            </a:r>
            <a:r>
              <a:rPr lang="zh-CN" altLang="en-US" dirty="0" smtClean="0">
                <a:solidFill>
                  <a:srgbClr val="3333FF"/>
                </a:solidFill>
              </a:rPr>
              <a:t>有限等待、</a:t>
            </a:r>
            <a:r>
              <a:rPr lang="zh-CN" altLang="en-US" dirty="0" smtClean="0">
                <a:solidFill>
                  <a:srgbClr val="006600"/>
                </a:solidFill>
              </a:rPr>
              <a:t>让</a:t>
            </a:r>
            <a:r>
              <a:rPr lang="zh-CN" altLang="en-US" dirty="0" smtClean="0">
                <a:solidFill>
                  <a:srgbClr val="006600"/>
                </a:solidFill>
              </a:rPr>
              <a:t>权</a:t>
            </a:r>
            <a:r>
              <a:rPr lang="zh-CN" altLang="en-US" dirty="0" smtClean="0">
                <a:solidFill>
                  <a:srgbClr val="006600"/>
                </a:solidFill>
              </a:rPr>
              <a:t>等待、</a:t>
            </a:r>
            <a:endParaRPr lang="zh-CN" altLang="en-US" dirty="0" smtClean="0"/>
          </a:p>
          <a:p>
            <a:pPr eaLnBrk="1" hangingPunct="1"/>
            <a:endParaRPr lang="en-US" altLang="zh-CN" dirty="0" smtClean="0"/>
          </a:p>
          <a:p>
            <a:pPr eaLnBrk="1" hangingPunct="1"/>
            <a:r>
              <a:rPr lang="en-US" altLang="zh-CN" sz="1200" b="0" i="0" u="none" strike="noStrike" kern="1200" baseline="0" dirty="0" smtClean="0">
                <a:solidFill>
                  <a:schemeClr val="tx1"/>
                </a:solidFill>
                <a:latin typeface="+mn-lt"/>
                <a:ea typeface="+mn-ea"/>
                <a:cs typeface="+mn-cs"/>
              </a:rPr>
              <a:t>No process running outside its critical region may block other processes.</a:t>
            </a:r>
            <a:endParaRPr lang="zh-CN" altLang="en-US" dirty="0" smtClean="0"/>
          </a:p>
        </p:txBody>
      </p:sp>
    </p:spTree>
    <p:extLst>
      <p:ext uri="{BB962C8B-B14F-4D97-AF65-F5344CB8AC3E}">
        <p14:creationId xmlns:p14="http://schemas.microsoft.com/office/powerpoint/2010/main" val="27256720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44083">
              <a:defRPr/>
            </a:pPr>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t>71</a:t>
            </a:fld>
            <a:endParaRPr lang="zh-CN" altLang="en-US"/>
          </a:p>
        </p:txBody>
      </p:sp>
    </p:spTree>
    <p:extLst>
      <p:ext uri="{BB962C8B-B14F-4D97-AF65-F5344CB8AC3E}">
        <p14:creationId xmlns:p14="http://schemas.microsoft.com/office/powerpoint/2010/main" val="25029973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t>72</a:t>
            </a:fld>
            <a:endParaRPr lang="zh-CN" altLang="en-US"/>
          </a:p>
        </p:txBody>
      </p:sp>
    </p:spTree>
    <p:extLst>
      <p:ext uri="{BB962C8B-B14F-4D97-AF65-F5344CB8AC3E}">
        <p14:creationId xmlns:p14="http://schemas.microsoft.com/office/powerpoint/2010/main" val="29805260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t>73</a:t>
            </a:fld>
            <a:endParaRPr lang="zh-CN" altLang="en-US"/>
          </a:p>
        </p:txBody>
      </p:sp>
    </p:spTree>
    <p:extLst>
      <p:ext uri="{BB962C8B-B14F-4D97-AF65-F5344CB8AC3E}">
        <p14:creationId xmlns:p14="http://schemas.microsoft.com/office/powerpoint/2010/main" val="1076341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t>74</a:t>
            </a:fld>
            <a:endParaRPr lang="zh-CN" altLang="en-US"/>
          </a:p>
        </p:txBody>
      </p:sp>
    </p:spTree>
    <p:extLst>
      <p:ext uri="{BB962C8B-B14F-4D97-AF65-F5344CB8AC3E}">
        <p14:creationId xmlns:p14="http://schemas.microsoft.com/office/powerpoint/2010/main" val="10763410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宋体" charset="-122"/>
              </a:rPr>
              <a:t>讨论：</a:t>
            </a:r>
            <a:r>
              <a:rPr lang="en-US" altLang="zh-CN" dirty="0" smtClean="0">
                <a:ea typeface="宋体" charset="-122"/>
              </a:rPr>
              <a:t>A.T.</a:t>
            </a:r>
            <a:r>
              <a:rPr lang="zh-CN" altLang="en-US" dirty="0" smtClean="0">
                <a:ea typeface="宋体" charset="-122"/>
              </a:rPr>
              <a:t>教材第</a:t>
            </a:r>
            <a:r>
              <a:rPr lang="en-US" altLang="zh-CN" dirty="0" smtClean="0">
                <a:ea typeface="宋体" charset="-122"/>
              </a:rPr>
              <a:t>74</a:t>
            </a:r>
            <a:r>
              <a:rPr lang="zh-CN" altLang="en-US" dirty="0" smtClean="0">
                <a:ea typeface="宋体" charset="-122"/>
              </a:rPr>
              <a:t>页</a:t>
            </a:r>
            <a:endParaRPr lang="en-US" altLang="zh-CN" dirty="0" smtClean="0">
              <a:ea typeface="宋体" charset="-122"/>
            </a:endParaRPr>
          </a:p>
          <a:p>
            <a:endParaRPr lang="en-US" altLang="zh-CN" dirty="0" smtClean="0">
              <a:ea typeface="宋体" charset="-122"/>
            </a:endParaRPr>
          </a:p>
        </p:txBody>
      </p:sp>
      <p:sp>
        <p:nvSpPr>
          <p:cNvPr id="4" name="灯片编号占位符 3"/>
          <p:cNvSpPr>
            <a:spLocks noGrp="1"/>
          </p:cNvSpPr>
          <p:nvPr>
            <p:ph type="sldNum" sz="quarter" idx="10"/>
          </p:nvPr>
        </p:nvSpPr>
        <p:spPr/>
        <p:txBody>
          <a:bodyPr/>
          <a:lstStyle/>
          <a:p>
            <a:fld id="{01310844-0966-4A3F-95B2-16ED2639C50B}" type="slidenum">
              <a:rPr lang="zh-CN" altLang="en-US" smtClean="0"/>
              <a:t>75</a:t>
            </a:fld>
            <a:endParaRPr lang="zh-CN" altLang="en-US"/>
          </a:p>
        </p:txBody>
      </p:sp>
    </p:spTree>
    <p:extLst>
      <p:ext uri="{BB962C8B-B14F-4D97-AF65-F5344CB8AC3E}">
        <p14:creationId xmlns:p14="http://schemas.microsoft.com/office/powerpoint/2010/main" val="25029973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ea typeface="微软雅黑" pitchFamily="34" charset="-122"/>
              </a:rPr>
              <a:t>管程机制：对编译器的依赖、只能在单台计算机上发挥作用</a:t>
            </a:r>
            <a:endParaRPr lang="en-US" altLang="zh-CN" sz="1200" dirty="0" smtClean="0">
              <a:ea typeface="微软雅黑" pitchFamily="34" charset="-122"/>
            </a:endParaRPr>
          </a:p>
          <a:p>
            <a:endParaRPr lang="en-US" altLang="zh-CN" dirty="0" smtClean="0"/>
          </a:p>
          <a:p>
            <a:r>
              <a:rPr lang="zh-CN" altLang="en-US" sz="1200" dirty="0" smtClean="0">
                <a:ea typeface="微软雅黑" pitchFamily="34" charset="-122"/>
              </a:rPr>
              <a:t>消息传递 </a:t>
            </a:r>
            <a:r>
              <a:rPr lang="en-US" altLang="zh-CN" sz="1200" dirty="0" smtClean="0">
                <a:latin typeface="微软雅黑" pitchFamily="34" charset="-122"/>
                <a:ea typeface="微软雅黑" pitchFamily="34" charset="-122"/>
              </a:rPr>
              <a:t>—</a:t>
            </a:r>
            <a:r>
              <a:rPr lang="en-US" altLang="zh-CN" sz="1200" dirty="0" smtClean="0">
                <a:ea typeface="微软雅黑" pitchFamily="34" charset="-122"/>
              </a:rPr>
              <a:t> </a:t>
            </a:r>
            <a:r>
              <a:rPr lang="zh-CN" altLang="en-US" sz="1200" dirty="0" smtClean="0">
                <a:ea typeface="微软雅黑" pitchFamily="34" charset="-122"/>
              </a:rPr>
              <a:t>双方线程通过发消息、收消息实现同步</a:t>
            </a:r>
          </a:p>
          <a:p>
            <a:pPr>
              <a:buFont typeface="Wingdings 2" pitchFamily="18" charset="2"/>
              <a:buNone/>
            </a:pPr>
            <a:r>
              <a:rPr lang="zh-CN" altLang="en-US" sz="1200" dirty="0" smtClean="0">
                <a:ea typeface="微软雅黑" pitchFamily="34" charset="-122"/>
              </a:rPr>
              <a:t>    例如：如果一个线程执行</a:t>
            </a:r>
            <a:r>
              <a:rPr lang="en-US" altLang="zh-CN" sz="1200" dirty="0" smtClean="0">
                <a:ea typeface="微软雅黑" pitchFamily="34" charset="-122"/>
              </a:rPr>
              <a:t>receive</a:t>
            </a:r>
            <a:r>
              <a:rPr lang="zh-CN" altLang="en-US" sz="1200" dirty="0" smtClean="0">
                <a:ea typeface="微软雅黑" pitchFamily="34" charset="-122"/>
              </a:rPr>
              <a:t>操作时没有得到消息，则必须等待直到收到消息</a:t>
            </a:r>
            <a:endParaRPr lang="en-US" altLang="zh-CN" sz="1200" dirty="0" smtClean="0">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t>77</a:t>
            </a:fld>
            <a:endParaRPr lang="zh-CN" altLang="en-US"/>
          </a:p>
        </p:txBody>
      </p:sp>
    </p:spTree>
    <p:extLst>
      <p:ext uri="{BB962C8B-B14F-4D97-AF65-F5344CB8AC3E}">
        <p14:creationId xmlns:p14="http://schemas.microsoft.com/office/powerpoint/2010/main" val="10489942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t>83</a:t>
            </a:fld>
            <a:endParaRPr lang="zh-CN" altLang="en-US"/>
          </a:p>
        </p:txBody>
      </p:sp>
    </p:spTree>
    <p:extLst>
      <p:ext uri="{BB962C8B-B14F-4D97-AF65-F5344CB8AC3E}">
        <p14:creationId xmlns:p14="http://schemas.microsoft.com/office/powerpoint/2010/main" val="41615542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a:ln/>
        </p:spPr>
      </p:sp>
      <p:sp>
        <p:nvSpPr>
          <p:cNvPr id="1372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宋体" charset="-122"/>
                <a:ea typeface="宋体" charset="-122"/>
              </a:rPr>
              <a:t>点到点的通信信道</a:t>
            </a:r>
          </a:p>
        </p:txBody>
      </p:sp>
      <p:sp>
        <p:nvSpPr>
          <p:cNvPr id="4" name="灯片编号占位符 3"/>
          <p:cNvSpPr>
            <a:spLocks noGrp="1"/>
          </p:cNvSpPr>
          <p:nvPr>
            <p:ph type="sldNum" sz="quarter" idx="5"/>
          </p:nvPr>
        </p:nvSpPr>
        <p:spPr/>
        <p:txBody>
          <a:bodyPr/>
          <a:lstStyle/>
          <a:p>
            <a:pPr>
              <a:defRPr/>
            </a:pPr>
            <a:fld id="{362CBEDB-B727-41BD-82AB-D74B49D33494}" type="slidenum">
              <a:rPr lang="zh-CN" altLang="en-US" smtClean="0"/>
              <a:pPr>
                <a:defRPr/>
              </a:pPr>
              <a:t>85</a:t>
            </a:fld>
            <a:endParaRPr lang="en-US" altLang="zh-CN"/>
          </a:p>
        </p:txBody>
      </p:sp>
    </p:spTree>
    <p:extLst>
      <p:ext uri="{BB962C8B-B14F-4D97-AF65-F5344CB8AC3E}">
        <p14:creationId xmlns:p14="http://schemas.microsoft.com/office/powerpoint/2010/main" val="1817502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t>14</a:t>
            </a:fld>
            <a:endParaRPr lang="zh-CN" altLang="en-US"/>
          </a:p>
        </p:txBody>
      </p:sp>
    </p:spTree>
    <p:extLst>
      <p:ext uri="{BB962C8B-B14F-4D97-AF65-F5344CB8AC3E}">
        <p14:creationId xmlns:p14="http://schemas.microsoft.com/office/powerpoint/2010/main" val="3521447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70165">
              <a:defRPr/>
            </a:pPr>
            <a:r>
              <a:rPr kumimoji="1" lang="zh-CN" altLang="en-US" b="1" dirty="0">
                <a:latin typeface="Times New Roman" pitchFamily="18" charset="0"/>
              </a:rPr>
              <a:t>当一个进程想进入临界区时，先调用</a:t>
            </a:r>
            <a:r>
              <a:rPr kumimoji="1" lang="en-US" altLang="zh-CN" b="1" dirty="0" err="1">
                <a:latin typeface="Times New Roman" pitchFamily="18" charset="0"/>
              </a:rPr>
              <a:t>enter_region</a:t>
            </a:r>
            <a:r>
              <a:rPr kumimoji="1" lang="zh-CN" altLang="en-US" b="1" dirty="0">
                <a:latin typeface="Times New Roman" pitchFamily="18" charset="0"/>
              </a:rPr>
              <a:t>函数，判断是否能安全进入，不能则等待</a:t>
            </a:r>
            <a:r>
              <a:rPr kumimoji="1" lang="zh-CN" altLang="en-US" b="1" dirty="0" smtClean="0">
                <a:latin typeface="Times New Roman" pitchFamily="18" charset="0"/>
              </a:rPr>
              <a:t>；</a:t>
            </a:r>
            <a:endParaRPr kumimoji="1" lang="en-US" altLang="zh-CN" b="1" dirty="0" smtClean="0">
              <a:latin typeface="Times New Roman" pitchFamily="18" charset="0"/>
            </a:endParaRPr>
          </a:p>
          <a:p>
            <a:pPr defTabSz="870165">
              <a:defRPr/>
            </a:pPr>
            <a:r>
              <a:rPr kumimoji="1" lang="zh-CN" altLang="en-US" b="1" dirty="0" smtClean="0">
                <a:latin typeface="Times New Roman" pitchFamily="18" charset="0"/>
              </a:rPr>
              <a:t>当</a:t>
            </a:r>
            <a:r>
              <a:rPr kumimoji="1" lang="zh-CN" altLang="en-US" b="1" dirty="0">
                <a:latin typeface="Times New Roman" pitchFamily="18" charset="0"/>
              </a:rPr>
              <a:t>它从临界区退出后，需调用</a:t>
            </a:r>
            <a:r>
              <a:rPr kumimoji="1" lang="en-US" altLang="zh-CN" b="1" dirty="0" err="1">
                <a:latin typeface="Times New Roman" pitchFamily="18" charset="0"/>
              </a:rPr>
              <a:t>leave_region</a:t>
            </a:r>
            <a:r>
              <a:rPr kumimoji="1" lang="zh-CN" altLang="en-US" b="1" dirty="0">
                <a:latin typeface="Times New Roman" pitchFamily="18" charset="0"/>
              </a:rPr>
              <a:t>函数，允许其它进程进入</a:t>
            </a:r>
            <a:r>
              <a:rPr kumimoji="1" lang="zh-CN" altLang="en-US" b="1" dirty="0" smtClean="0">
                <a:latin typeface="Times New Roman" pitchFamily="18" charset="0"/>
              </a:rPr>
              <a:t>临界区</a:t>
            </a:r>
            <a:endParaRPr kumimoji="1" lang="en-US" altLang="zh-CN" b="1" dirty="0" smtClean="0">
              <a:latin typeface="Times New Roman" pitchFamily="18" charset="0"/>
            </a:endParaRPr>
          </a:p>
          <a:p>
            <a:pPr defTabSz="870165">
              <a:defRPr/>
            </a:pPr>
            <a:endParaRPr kumimoji="1" lang="en-US" altLang="zh-CN" b="1" dirty="0" smtClean="0">
              <a:latin typeface="Times New Roman" pitchFamily="18" charset="0"/>
            </a:endParaRPr>
          </a:p>
          <a:p>
            <a:pPr defTabSz="870165">
              <a:defRPr/>
            </a:pPr>
            <a:r>
              <a:rPr kumimoji="1" lang="zh-CN" altLang="en-US" b="1" dirty="0" smtClean="0">
                <a:latin typeface="Times New Roman" pitchFamily="18" charset="0"/>
              </a:rPr>
              <a:t>现在考虑两个进程几乎同时调用</a:t>
            </a:r>
            <a:r>
              <a:rPr kumimoji="1" lang="en-US" altLang="zh-CN" b="1" dirty="0" err="1" smtClean="0">
                <a:latin typeface="Times New Roman" pitchFamily="18" charset="0"/>
              </a:rPr>
              <a:t>enter_region</a:t>
            </a:r>
            <a:r>
              <a:rPr kumimoji="1" lang="zh-CN" altLang="en-US" b="1" dirty="0" smtClean="0">
                <a:latin typeface="Times New Roman" pitchFamily="18" charset="0"/>
              </a:rPr>
              <a:t>的情况。它们都将自己的进程号存入</a:t>
            </a:r>
            <a:r>
              <a:rPr kumimoji="1" lang="en-US" altLang="zh-CN" b="1" dirty="0" smtClean="0">
                <a:latin typeface="Times New Roman" pitchFamily="18" charset="0"/>
              </a:rPr>
              <a:t>turn</a:t>
            </a:r>
            <a:r>
              <a:rPr kumimoji="1" lang="zh-CN" altLang="en-US" b="1" dirty="0" smtClean="0">
                <a:latin typeface="Times New Roman" pitchFamily="18" charset="0"/>
              </a:rPr>
              <a:t>，但只有后被保存进去的进程号才有效，前一个被重写而丢失。假设进程</a:t>
            </a:r>
            <a:r>
              <a:rPr kumimoji="1" lang="en-US" altLang="zh-CN" b="1" dirty="0" smtClean="0">
                <a:latin typeface="Times New Roman" pitchFamily="18" charset="0"/>
              </a:rPr>
              <a:t>1</a:t>
            </a:r>
            <a:r>
              <a:rPr kumimoji="1" lang="zh-CN" altLang="en-US" b="1" dirty="0" smtClean="0">
                <a:latin typeface="Times New Roman" pitchFamily="18" charset="0"/>
              </a:rPr>
              <a:t>是后存入的，则</a:t>
            </a:r>
            <a:r>
              <a:rPr kumimoji="1" lang="en-US" altLang="zh-CN" b="1" dirty="0" smtClean="0">
                <a:latin typeface="Times New Roman" pitchFamily="18" charset="0"/>
              </a:rPr>
              <a:t>turn</a:t>
            </a:r>
            <a:r>
              <a:rPr kumimoji="1" lang="zh-CN" altLang="en-US" b="1" dirty="0" smtClean="0">
                <a:latin typeface="Times New Roman" pitchFamily="18" charset="0"/>
              </a:rPr>
              <a:t>为</a:t>
            </a:r>
            <a:r>
              <a:rPr kumimoji="1" lang="en-US" altLang="zh-CN" b="1" dirty="0" smtClean="0">
                <a:latin typeface="Times New Roman" pitchFamily="18" charset="0"/>
              </a:rPr>
              <a:t>1</a:t>
            </a:r>
            <a:r>
              <a:rPr kumimoji="1" lang="zh-CN" altLang="en-US" b="1" dirty="0" smtClean="0">
                <a:latin typeface="Times New Roman" pitchFamily="18" charset="0"/>
              </a:rPr>
              <a:t>。当两个进程都运行到</a:t>
            </a:r>
            <a:r>
              <a:rPr kumimoji="1" lang="en-US" altLang="zh-CN" b="1" dirty="0" smtClean="0">
                <a:latin typeface="Times New Roman" pitchFamily="18" charset="0"/>
              </a:rPr>
              <a:t>while</a:t>
            </a:r>
            <a:r>
              <a:rPr kumimoji="1" lang="zh-CN" altLang="en-US" b="1" dirty="0" smtClean="0">
                <a:latin typeface="Times New Roman" pitchFamily="18" charset="0"/>
              </a:rPr>
              <a:t>语句时，进程</a:t>
            </a:r>
            <a:r>
              <a:rPr kumimoji="1" lang="en-US" altLang="zh-CN" b="1" dirty="0" smtClean="0">
                <a:latin typeface="Times New Roman" pitchFamily="18" charset="0"/>
              </a:rPr>
              <a:t>0</a:t>
            </a:r>
            <a:r>
              <a:rPr kumimoji="1" lang="zh-CN" altLang="en-US" b="1" dirty="0" smtClean="0">
                <a:latin typeface="Times New Roman" pitchFamily="18" charset="0"/>
              </a:rPr>
              <a:t>将循环</a:t>
            </a:r>
            <a:r>
              <a:rPr kumimoji="1" lang="en-US" altLang="zh-CN" b="1" dirty="0" smtClean="0">
                <a:latin typeface="Times New Roman" pitchFamily="18" charset="0"/>
              </a:rPr>
              <a:t>0</a:t>
            </a:r>
            <a:r>
              <a:rPr kumimoji="1" lang="zh-CN" altLang="en-US" b="1" dirty="0" smtClean="0">
                <a:latin typeface="Times New Roman" pitchFamily="18" charset="0"/>
              </a:rPr>
              <a:t>次并进入临界区，而进程</a:t>
            </a:r>
            <a:r>
              <a:rPr kumimoji="1" lang="en-US" altLang="zh-CN" b="1" dirty="0" smtClean="0">
                <a:latin typeface="Times New Roman" pitchFamily="18" charset="0"/>
              </a:rPr>
              <a:t>1</a:t>
            </a:r>
            <a:r>
              <a:rPr kumimoji="1" lang="zh-CN" altLang="en-US" b="1" dirty="0" smtClean="0">
                <a:latin typeface="Times New Roman" pitchFamily="18" charset="0"/>
              </a:rPr>
              <a:t>则将不停地循环且不能进入临界区，直到进程</a:t>
            </a:r>
            <a:r>
              <a:rPr kumimoji="1" lang="en-US" altLang="zh-CN" b="1" dirty="0" smtClean="0">
                <a:latin typeface="Times New Roman" pitchFamily="18" charset="0"/>
              </a:rPr>
              <a:t>0</a:t>
            </a:r>
            <a:r>
              <a:rPr kumimoji="1" lang="zh-CN" altLang="en-US" b="1" dirty="0" smtClean="0">
                <a:latin typeface="Times New Roman" pitchFamily="18" charset="0"/>
              </a:rPr>
              <a:t>退出临界区为止。</a:t>
            </a:r>
            <a:endParaRPr kumimoji="1" lang="zh-CN" altLang="en-US" b="1" dirty="0">
              <a:latin typeface="Times New Roman" pitchFamily="18" charset="0"/>
            </a:endParaRP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t>19</a:t>
            </a:fld>
            <a:endParaRPr lang="zh-CN" altLang="en-US"/>
          </a:p>
        </p:txBody>
      </p:sp>
    </p:spTree>
    <p:extLst>
      <p:ext uri="{BB962C8B-B14F-4D97-AF65-F5344CB8AC3E}">
        <p14:creationId xmlns:p14="http://schemas.microsoft.com/office/powerpoint/2010/main" val="1156461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没有中断，没有上下文切换，因此没有并发（硬件将中断处理延迟到中断被启用之后；现代计算机体系结构都提供指令来实现禁用中断）</a:t>
            </a:r>
          </a:p>
          <a:p>
            <a:r>
              <a:rPr lang="zh-CN" altLang="en-US" dirty="0" smtClean="0"/>
              <a:t>进入临界区：禁止所有中断，并保存标志 </a:t>
            </a:r>
          </a:p>
          <a:p>
            <a:r>
              <a:rPr lang="zh-CN" altLang="en-US" dirty="0" smtClean="0"/>
              <a:t>离开临界区：使能所有中断，并恢复标志 </a:t>
            </a:r>
          </a:p>
        </p:txBody>
      </p:sp>
      <p:sp>
        <p:nvSpPr>
          <p:cNvPr id="4" name="灯片编号占位符 3"/>
          <p:cNvSpPr>
            <a:spLocks noGrp="1"/>
          </p:cNvSpPr>
          <p:nvPr>
            <p:ph type="sldNum" sz="quarter" idx="10"/>
          </p:nvPr>
        </p:nvSpPr>
        <p:spPr/>
        <p:txBody>
          <a:bodyPr/>
          <a:lstStyle/>
          <a:p>
            <a:fld id="{832BF482-21C3-4AAF-BE5B-CCE859311E9D}" type="slidenum">
              <a:rPr lang="zh-CN" altLang="en-US" smtClean="0"/>
              <a:t>20</a:t>
            </a:fld>
            <a:endParaRPr lang="zh-CN" altLang="en-US"/>
          </a:p>
        </p:txBody>
      </p:sp>
    </p:spTree>
    <p:extLst>
      <p:ext uri="{BB962C8B-B14F-4D97-AF65-F5344CB8AC3E}">
        <p14:creationId xmlns:p14="http://schemas.microsoft.com/office/powerpoint/2010/main" val="2684830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测试并加锁（</a:t>
            </a:r>
            <a:r>
              <a:rPr lang="en-US" altLang="zh-CN" sz="1200" kern="1200" dirty="0" smtClean="0">
                <a:solidFill>
                  <a:schemeClr val="tx1"/>
                </a:solidFill>
                <a:effectLst/>
                <a:latin typeface="+mn-lt"/>
                <a:ea typeface="+mn-ea"/>
                <a:cs typeface="+mn-cs"/>
              </a:rPr>
              <a:t>TEST AND SET LOCK</a:t>
            </a:r>
            <a:r>
              <a:rPr lang="zh-CN" altLang="zh-CN" sz="1200" kern="1200" dirty="0" smtClean="0">
                <a:solidFill>
                  <a:schemeClr val="tx1"/>
                </a:solidFill>
                <a:effectLst/>
                <a:latin typeface="+mn-lt"/>
                <a:ea typeface="+mn-ea"/>
                <a:cs typeface="+mn-cs"/>
              </a:rPr>
              <a:t>），它将一个内存字</a:t>
            </a:r>
            <a:r>
              <a:rPr lang="en-US" altLang="zh-CN" sz="1200" kern="1200" dirty="0" smtClean="0">
                <a:solidFill>
                  <a:schemeClr val="tx1"/>
                </a:solidFill>
                <a:effectLst/>
                <a:latin typeface="+mn-lt"/>
                <a:ea typeface="+mn-ea"/>
                <a:cs typeface="+mn-cs"/>
              </a:rPr>
              <a:t>lock</a:t>
            </a:r>
            <a:r>
              <a:rPr lang="zh-CN" altLang="zh-CN" sz="1200" kern="1200" dirty="0" smtClean="0">
                <a:solidFill>
                  <a:schemeClr val="tx1"/>
                </a:solidFill>
                <a:effectLst/>
                <a:latin typeface="+mn-lt"/>
                <a:ea typeface="+mn-ea"/>
                <a:cs typeface="+mn-cs"/>
              </a:rPr>
              <a:t>读到寄存器</a:t>
            </a:r>
            <a:r>
              <a:rPr lang="en-US" altLang="zh-CN" sz="1200" kern="1200" dirty="0" smtClean="0">
                <a:solidFill>
                  <a:schemeClr val="tx1"/>
                </a:solidFill>
                <a:effectLst/>
                <a:latin typeface="+mn-lt"/>
                <a:ea typeface="+mn-ea"/>
                <a:cs typeface="+mn-cs"/>
              </a:rPr>
              <a:t>RX</a:t>
            </a:r>
            <a:r>
              <a:rPr lang="zh-CN" altLang="zh-CN" sz="1200" kern="1200" dirty="0" smtClean="0">
                <a:solidFill>
                  <a:schemeClr val="tx1"/>
                </a:solidFill>
                <a:effectLst/>
                <a:latin typeface="+mn-lt"/>
                <a:ea typeface="+mn-ea"/>
                <a:cs typeface="+mn-cs"/>
              </a:rPr>
              <a:t>中，然后在该内存地址上存一个非零值。读数和写数操作保证是不可分割的，即该指令结束之前其他处理器均不允许访问该内存字。执行</a:t>
            </a:r>
            <a:r>
              <a:rPr lang="en-US" altLang="zh-CN" sz="1200" kern="1200" dirty="0" smtClean="0">
                <a:solidFill>
                  <a:schemeClr val="tx1"/>
                </a:solidFill>
                <a:effectLst/>
                <a:latin typeface="+mn-lt"/>
                <a:ea typeface="+mn-ea"/>
                <a:cs typeface="+mn-cs"/>
              </a:rPr>
              <a:t>TSL</a:t>
            </a:r>
            <a:r>
              <a:rPr lang="zh-CN" altLang="zh-CN" sz="1200" kern="1200" dirty="0" smtClean="0">
                <a:solidFill>
                  <a:schemeClr val="tx1"/>
                </a:solidFill>
                <a:effectLst/>
                <a:latin typeface="+mn-lt"/>
                <a:ea typeface="+mn-ea"/>
                <a:cs typeface="+mn-cs"/>
              </a:rPr>
              <a:t>指令的</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将锁住内存总线，以禁止其他</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在本指令结束之前访问内存。</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2BF482-21C3-4AAF-BE5B-CCE859311E9D}" type="slidenum">
              <a:rPr lang="zh-CN" altLang="en-US" smtClean="0"/>
              <a:t>21</a:t>
            </a:fld>
            <a:endParaRPr lang="zh-CN" altLang="en-US"/>
          </a:p>
        </p:txBody>
      </p:sp>
    </p:spTree>
    <p:extLst>
      <p:ext uri="{BB962C8B-B14F-4D97-AF65-F5344CB8AC3E}">
        <p14:creationId xmlns:p14="http://schemas.microsoft.com/office/powerpoint/2010/main" val="48632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忙等待</a:t>
            </a:r>
            <a:r>
              <a:rPr lang="zh-CN" altLang="en-US" dirty="0" smtClean="0"/>
              <a:t>：浪费</a:t>
            </a:r>
            <a:r>
              <a:rPr lang="en-US" altLang="zh-CN" dirty="0" smtClean="0"/>
              <a:t>CPU</a:t>
            </a:r>
            <a:r>
              <a:rPr lang="zh-CN" altLang="en-US" dirty="0" smtClean="0"/>
              <a:t>时间。</a:t>
            </a:r>
          </a:p>
          <a:p>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t>22</a:t>
            </a:fld>
            <a:endParaRPr lang="zh-CN" altLang="en-US"/>
          </a:p>
        </p:txBody>
      </p:sp>
    </p:spTree>
    <p:extLst>
      <p:ext uri="{BB962C8B-B14F-4D97-AF65-F5344CB8AC3E}">
        <p14:creationId xmlns:p14="http://schemas.microsoft.com/office/powerpoint/2010/main" val="2851691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a:t>
            </a:r>
            <a:r>
              <a:rPr lang="en-US" altLang="zh-CN" dirty="0" smtClean="0"/>
              <a:t>wakeup</a:t>
            </a:r>
            <a:r>
              <a:rPr lang="zh-CN" altLang="en-US" dirty="0" smtClean="0"/>
              <a:t>信号丢失，两个进程永远睡眠</a:t>
            </a:r>
            <a:endParaRPr lang="zh-CN" altLang="en-US" dirty="0"/>
          </a:p>
        </p:txBody>
      </p:sp>
      <p:sp>
        <p:nvSpPr>
          <p:cNvPr id="4" name="灯片编号占位符 3"/>
          <p:cNvSpPr>
            <a:spLocks noGrp="1"/>
          </p:cNvSpPr>
          <p:nvPr>
            <p:ph type="sldNum" sz="quarter" idx="10"/>
          </p:nvPr>
        </p:nvSpPr>
        <p:spPr/>
        <p:txBody>
          <a:bodyPr/>
          <a:lstStyle/>
          <a:p>
            <a:fld id="{01310844-0966-4A3F-95B2-16ED2639C50B}" type="slidenum">
              <a:rPr lang="zh-CN" altLang="en-US" smtClean="0"/>
              <a:t>24</a:t>
            </a:fld>
            <a:endParaRPr lang="zh-CN" altLang="en-US"/>
          </a:p>
        </p:txBody>
      </p:sp>
    </p:spTree>
    <p:extLst>
      <p:ext uri="{BB962C8B-B14F-4D97-AF65-F5344CB8AC3E}">
        <p14:creationId xmlns:p14="http://schemas.microsoft.com/office/powerpoint/2010/main" val="1520550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611AA3B7-AABF-4D6D-8573-325F1992AC9C}" type="datetimeFigureOut">
              <a:rPr lang="zh-CN" altLang="en-US" smtClean="0"/>
              <a:pPr/>
              <a:t>2017/12/7</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C8992903-A47C-4729-B93A-7CB24DBF7845}"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11AA3B7-AABF-4D6D-8573-325F1992AC9C}" type="datetimeFigureOut">
              <a:rPr lang="zh-CN" altLang="en-US" smtClean="0"/>
              <a:pPr/>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992903-A47C-4729-B93A-7CB24DBF784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11AA3B7-AABF-4D6D-8573-325F1992AC9C}" type="datetimeFigureOut">
              <a:rPr lang="zh-CN" altLang="en-US" smtClean="0"/>
              <a:pPr/>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992903-A47C-4729-B93A-7CB24DBF784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922114"/>
          </a:xfrm>
        </p:spPr>
        <p:txBody>
          <a:bodyPr>
            <a:normAutofit/>
          </a:bodyPr>
          <a:lstStyle>
            <a:lvl1pPr>
              <a:defRPr sz="4000">
                <a:solidFill>
                  <a:schemeClr val="accent1">
                    <a:lumMod val="75000"/>
                  </a:schemeClr>
                </a:solidFill>
                <a:latin typeface="微软雅黑" pitchFamily="34" charset="-122"/>
                <a:ea typeface="微软雅黑" pitchFamily="34" charset="-122"/>
              </a:defRPr>
            </a:lvl1pPr>
          </a:lstStyle>
          <a:p>
            <a:r>
              <a:rPr kumimoji="0" lang="zh-CN" altLang="en-US" dirty="0" smtClean="0"/>
              <a:t>单击此处编辑母版标题样式</a:t>
            </a:r>
            <a:endParaRPr kumimoji="0" lang="en-US" dirty="0"/>
          </a:p>
        </p:txBody>
      </p:sp>
      <p:sp>
        <p:nvSpPr>
          <p:cNvPr id="8" name="内容占位符 7"/>
          <p:cNvSpPr>
            <a:spLocks noGrp="1"/>
          </p:cNvSpPr>
          <p:nvPr>
            <p:ph sz="quarter" idx="1"/>
          </p:nvPr>
        </p:nvSpPr>
        <p:spPr>
          <a:xfrm>
            <a:off x="457200" y="1600200"/>
            <a:ext cx="7467600" cy="4873752"/>
          </a:xfrm>
        </p:spPr>
        <p:txBody>
          <a:bodyPr/>
          <a:lstStyle>
            <a:lvl1pPr>
              <a:defRPr sz="3200" b="1">
                <a:latin typeface="幼圆" pitchFamily="49" charset="-122"/>
                <a:ea typeface="幼圆" pitchFamily="49" charset="-122"/>
              </a:defRPr>
            </a:lvl1pPr>
            <a:lvl2pPr>
              <a:defRPr sz="2800" b="1">
                <a:latin typeface="幼圆" pitchFamily="49" charset="-122"/>
                <a:ea typeface="幼圆" pitchFamily="49" charset="-122"/>
              </a:defRPr>
            </a:lvl2pPr>
            <a:lvl3pPr>
              <a:defRPr sz="2400" b="1">
                <a:latin typeface="幼圆" pitchFamily="49" charset="-122"/>
                <a:ea typeface="幼圆" pitchFamily="49" charset="-122"/>
              </a:defRPr>
            </a:lvl3pPr>
            <a:lvl4pPr>
              <a:defRPr b="1">
                <a:latin typeface="幼圆" pitchFamily="49" charset="-122"/>
                <a:ea typeface="幼圆" pitchFamily="49" charset="-122"/>
              </a:defRPr>
            </a:lvl4pPr>
            <a:lvl5pPr>
              <a:defRPr b="1">
                <a:latin typeface="幼圆" pitchFamily="49" charset="-122"/>
                <a:ea typeface="幼圆" pitchFamily="49" charset="-122"/>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7" name="日期占位符 6"/>
          <p:cNvSpPr>
            <a:spLocks noGrp="1"/>
          </p:cNvSpPr>
          <p:nvPr>
            <p:ph type="dt" sz="half" idx="14"/>
          </p:nvPr>
        </p:nvSpPr>
        <p:spPr/>
        <p:txBody>
          <a:bodyPr rtlCol="0"/>
          <a:lstStyle/>
          <a:p>
            <a:fld id="{611AA3B7-AABF-4D6D-8573-325F1992AC9C}" type="datetimeFigureOut">
              <a:rPr lang="zh-CN" altLang="en-US" smtClean="0"/>
              <a:pPr/>
              <a:t>2017/12/7</a:t>
            </a:fld>
            <a:endParaRPr lang="zh-CN" altLang="en-US"/>
          </a:p>
        </p:txBody>
      </p:sp>
      <p:sp>
        <p:nvSpPr>
          <p:cNvPr id="9" name="灯片编号占位符 8"/>
          <p:cNvSpPr>
            <a:spLocks noGrp="1"/>
          </p:cNvSpPr>
          <p:nvPr>
            <p:ph type="sldNum" sz="quarter" idx="15"/>
          </p:nvPr>
        </p:nvSpPr>
        <p:spPr/>
        <p:txBody>
          <a:bodyPr rtlCol="0"/>
          <a:lstStyle/>
          <a:p>
            <a:fld id="{C8992903-A47C-4729-B93A-7CB24DBF7845}"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cxnSp>
        <p:nvCxnSpPr>
          <p:cNvPr id="12" name="直接连接符 11"/>
          <p:cNvCxnSpPr/>
          <p:nvPr userDrawn="1"/>
        </p:nvCxnSpPr>
        <p:spPr>
          <a:xfrm>
            <a:off x="539552" y="1340768"/>
            <a:ext cx="453650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611AA3B7-AABF-4D6D-8573-325F1992AC9C}" type="datetimeFigureOut">
              <a:rPr lang="zh-CN" altLang="en-US" smtClean="0"/>
              <a:pPr/>
              <a:t>2017/12/7</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C8992903-A47C-4729-B93A-7CB24DBF7845}"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611AA3B7-AABF-4D6D-8573-325F1992AC9C}" type="datetimeFigureOut">
              <a:rPr lang="zh-CN" altLang="en-US" smtClean="0"/>
              <a:pPr/>
              <a:t>2017/12/7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992903-A47C-4729-B93A-7CB24DBF7845}"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611AA3B7-AABF-4D6D-8573-325F1992AC9C}" type="datetimeFigureOut">
              <a:rPr lang="zh-CN" altLang="en-US" smtClean="0"/>
              <a:pPr/>
              <a:t>2017/12/7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8992903-A47C-4729-B93A-7CB24DBF7845}"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611AA3B7-AABF-4D6D-8573-325F1992AC9C}" type="datetimeFigureOut">
              <a:rPr lang="zh-CN" altLang="en-US" smtClean="0"/>
              <a:pPr/>
              <a:t>2017/12/7</a:t>
            </a:fld>
            <a:endParaRPr lang="zh-CN" altLang="en-US"/>
          </a:p>
        </p:txBody>
      </p:sp>
      <p:sp>
        <p:nvSpPr>
          <p:cNvPr id="7" name="灯片编号占位符 6"/>
          <p:cNvSpPr>
            <a:spLocks noGrp="1"/>
          </p:cNvSpPr>
          <p:nvPr>
            <p:ph type="sldNum" sz="quarter" idx="11"/>
          </p:nvPr>
        </p:nvSpPr>
        <p:spPr/>
        <p:txBody>
          <a:bodyPr rtlCol="0"/>
          <a:lstStyle/>
          <a:p>
            <a:fld id="{C8992903-A47C-4729-B93A-7CB24DBF7845}"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1AA3B7-AABF-4D6D-8573-325F1992AC9C}" type="datetimeFigureOut">
              <a:rPr lang="zh-CN" altLang="en-US" smtClean="0"/>
              <a:pPr/>
              <a:t>2017/12/7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8992903-A47C-4729-B93A-7CB24DBF784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611AA3B7-AABF-4D6D-8573-325F1992AC9C}" type="datetimeFigureOut">
              <a:rPr lang="zh-CN" altLang="en-US" smtClean="0"/>
              <a:pPr/>
              <a:t>2017/12/7</a:t>
            </a:fld>
            <a:endParaRPr lang="zh-CN" altLang="en-US"/>
          </a:p>
        </p:txBody>
      </p:sp>
      <p:sp>
        <p:nvSpPr>
          <p:cNvPr id="22" name="灯片编号占位符 21"/>
          <p:cNvSpPr>
            <a:spLocks noGrp="1"/>
          </p:cNvSpPr>
          <p:nvPr>
            <p:ph type="sldNum" sz="quarter" idx="15"/>
          </p:nvPr>
        </p:nvSpPr>
        <p:spPr/>
        <p:txBody>
          <a:bodyPr rtlCol="0"/>
          <a:lstStyle/>
          <a:p>
            <a:fld id="{C8992903-A47C-4729-B93A-7CB24DBF7845}"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611AA3B7-AABF-4D6D-8573-325F1992AC9C}" type="datetimeFigureOut">
              <a:rPr lang="zh-CN" altLang="en-US" smtClean="0"/>
              <a:pPr/>
              <a:t>2017/12/7</a:t>
            </a:fld>
            <a:endParaRPr lang="zh-CN" altLang="en-US"/>
          </a:p>
        </p:txBody>
      </p:sp>
      <p:sp>
        <p:nvSpPr>
          <p:cNvPr id="18" name="灯片编号占位符 17"/>
          <p:cNvSpPr>
            <a:spLocks noGrp="1"/>
          </p:cNvSpPr>
          <p:nvPr>
            <p:ph type="sldNum" sz="quarter" idx="11"/>
          </p:nvPr>
        </p:nvSpPr>
        <p:spPr/>
        <p:txBody>
          <a:bodyPr rtlCol="0"/>
          <a:lstStyle/>
          <a:p>
            <a:fld id="{C8992903-A47C-4729-B93A-7CB24DBF7845}"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11AA3B7-AABF-4D6D-8573-325F1992AC9C}" type="datetimeFigureOut">
              <a:rPr lang="zh-CN" altLang="en-US" smtClean="0"/>
              <a:pPr/>
              <a:t>2017/12/7</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8992903-A47C-4729-B93A-7CB24DBF784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86000" y="1571612"/>
            <a:ext cx="6172200" cy="1894362"/>
          </a:xfrm>
        </p:spPr>
        <p:txBody>
          <a:bodyPr>
            <a:noAutofit/>
          </a:bodyPr>
          <a:lstStyle/>
          <a:p>
            <a:pPr algn="ctr"/>
            <a:r>
              <a:rPr kumimoji="1" lang="zh-CN" altLang="en-US" sz="4800" dirty="0" smtClean="0">
                <a:solidFill>
                  <a:srgbClr val="0000CC"/>
                </a:solidFill>
                <a:latin typeface="Arial Black" pitchFamily="34" charset="0"/>
                <a:ea typeface="隶书" pitchFamily="49" charset="-122"/>
              </a:rPr>
              <a:t>高级操作系统</a:t>
            </a:r>
            <a:r>
              <a:rPr kumimoji="1" lang="zh-CN" altLang="en-US" sz="3600" dirty="0" smtClean="0">
                <a:solidFill>
                  <a:srgbClr val="0000CC"/>
                </a:solidFill>
                <a:latin typeface="宋体" pitchFamily="2" charset="-122"/>
              </a:rPr>
              <a:t/>
            </a:r>
            <a:br>
              <a:rPr kumimoji="1" lang="zh-CN" altLang="en-US" sz="3600" dirty="0" smtClean="0">
                <a:solidFill>
                  <a:srgbClr val="0000CC"/>
                </a:solidFill>
                <a:latin typeface="宋体" pitchFamily="2" charset="-122"/>
              </a:rPr>
            </a:br>
            <a:r>
              <a:rPr kumimoji="1" lang="en-US" altLang="zh-CN" sz="4400" dirty="0" smtClean="0">
                <a:solidFill>
                  <a:srgbClr val="0000CC"/>
                </a:solidFill>
                <a:latin typeface="Calibri" pitchFamily="34" charset="0"/>
                <a:cs typeface="Calibri" pitchFamily="34" charset="0"/>
              </a:rPr>
              <a:t>Advanced </a:t>
            </a:r>
            <a:br>
              <a:rPr kumimoji="1" lang="en-US" altLang="zh-CN" sz="4400" dirty="0" smtClean="0">
                <a:solidFill>
                  <a:srgbClr val="0000CC"/>
                </a:solidFill>
                <a:latin typeface="Calibri" pitchFamily="34" charset="0"/>
                <a:cs typeface="Calibri" pitchFamily="34" charset="0"/>
              </a:rPr>
            </a:br>
            <a:r>
              <a:rPr kumimoji="1" lang="en-US" altLang="zh-CN" sz="4400" dirty="0" smtClean="0">
                <a:solidFill>
                  <a:srgbClr val="0000CC"/>
                </a:solidFill>
                <a:latin typeface="Calibri" pitchFamily="34" charset="0"/>
                <a:cs typeface="Calibri" pitchFamily="34" charset="0"/>
              </a:rPr>
              <a:t>Operating  System</a:t>
            </a:r>
            <a:endParaRPr kumimoji="1" lang="en-US" altLang="zh-CN" sz="2800" dirty="0">
              <a:solidFill>
                <a:srgbClr val="0000CC"/>
              </a:solidFill>
              <a:latin typeface="Calibri" pitchFamily="34" charset="0"/>
              <a:cs typeface="Calibri" pitchFamily="34" charset="0"/>
            </a:endParaRPr>
          </a:p>
        </p:txBody>
      </p:sp>
      <p:sp>
        <p:nvSpPr>
          <p:cNvPr id="3" name="副标题 2"/>
          <p:cNvSpPr>
            <a:spLocks noGrp="1"/>
          </p:cNvSpPr>
          <p:nvPr>
            <p:ph type="subTitle" idx="1"/>
          </p:nvPr>
        </p:nvSpPr>
        <p:spPr/>
        <p:txBody>
          <a:bodyPr/>
          <a:lstStyle/>
          <a:p>
            <a:pPr lvl="1">
              <a:lnSpc>
                <a:spcPct val="90000"/>
              </a:lnSpc>
            </a:pPr>
            <a:r>
              <a:rPr lang="zh-CN" altLang="en-US" sz="2400" b="1" dirty="0" smtClean="0">
                <a:solidFill>
                  <a:schemeClr val="accent1">
                    <a:lumMod val="75000"/>
                  </a:schemeClr>
                </a:solidFill>
                <a:latin typeface="微软雅黑" pitchFamily="34" charset="-122"/>
                <a:ea typeface="微软雅黑" pitchFamily="34" charset="-122"/>
              </a:rPr>
              <a:t>北京大学信息科学技术学院</a:t>
            </a:r>
            <a:br>
              <a:rPr lang="zh-CN" altLang="en-US" sz="2400" b="1" dirty="0" smtClean="0">
                <a:solidFill>
                  <a:schemeClr val="accent1">
                    <a:lumMod val="75000"/>
                  </a:schemeClr>
                </a:solidFill>
                <a:latin typeface="微软雅黑" pitchFamily="34" charset="-122"/>
                <a:ea typeface="微软雅黑" pitchFamily="34" charset="-122"/>
              </a:rPr>
            </a:br>
            <a:r>
              <a:rPr lang="en-US" altLang="zh-CN" sz="2400" b="1" dirty="0" smtClean="0">
                <a:solidFill>
                  <a:schemeClr val="accent1">
                    <a:lumMod val="75000"/>
                  </a:schemeClr>
                </a:solidFill>
                <a:latin typeface="微软雅黑" pitchFamily="34" charset="-122"/>
                <a:ea typeface="微软雅黑" pitchFamily="34" charset="-122"/>
              </a:rPr>
              <a:t>EECS of Peking University</a:t>
            </a:r>
          </a:p>
          <a:p>
            <a:pPr lvl="1">
              <a:lnSpc>
                <a:spcPct val="90000"/>
              </a:lnSpc>
            </a:pPr>
            <a:r>
              <a:rPr lang="en-US" altLang="zh-CN" sz="2400" b="1" dirty="0" smtClean="0">
                <a:solidFill>
                  <a:schemeClr val="accent1">
                    <a:lumMod val="75000"/>
                  </a:schemeClr>
                </a:solidFill>
                <a:latin typeface="微软雅黑" pitchFamily="34" charset="-122"/>
                <a:ea typeface="微软雅黑" pitchFamily="34" charset="-122"/>
              </a:rPr>
              <a:t>2017</a:t>
            </a:r>
          </a:p>
          <a:p>
            <a:pPr algn="ctr"/>
            <a:endParaRPr lang="zh-CN" altLang="en-US" dirty="0">
              <a:solidFill>
                <a:schemeClr val="accent1">
                  <a:lumMod val="75000"/>
                </a:schemeClr>
              </a:solidFill>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xfrm>
            <a:off x="611560" y="188640"/>
            <a:ext cx="7326313" cy="914400"/>
          </a:xfrm>
        </p:spPr>
        <p:txBody>
          <a:bodyPr>
            <a:normAutofit/>
          </a:bodyPr>
          <a:lstStyle/>
          <a:p>
            <a:r>
              <a:rPr lang="zh-CN" altLang="en-US" sz="4000" dirty="0">
                <a:solidFill>
                  <a:schemeClr val="accent1">
                    <a:lumMod val="75000"/>
                  </a:schemeClr>
                </a:solidFill>
                <a:latin typeface="微软雅黑" pitchFamily="34" charset="-122"/>
                <a:ea typeface="微软雅黑" pitchFamily="34" charset="-122"/>
              </a:rPr>
              <a:t>竞争条件（</a:t>
            </a:r>
            <a:r>
              <a:rPr lang="en-US" altLang="zh-CN" sz="4000" dirty="0">
                <a:solidFill>
                  <a:schemeClr val="accent1">
                    <a:lumMod val="75000"/>
                  </a:schemeClr>
                </a:solidFill>
                <a:latin typeface="微软雅黑" pitchFamily="34" charset="-122"/>
                <a:ea typeface="微软雅黑" pitchFamily="34" charset="-122"/>
              </a:rPr>
              <a:t>race condition</a:t>
            </a:r>
            <a:r>
              <a:rPr lang="zh-CN" altLang="en-US" sz="4000" dirty="0">
                <a:solidFill>
                  <a:schemeClr val="accent1">
                    <a:lumMod val="75000"/>
                  </a:schemeClr>
                </a:solidFill>
                <a:latin typeface="微软雅黑" pitchFamily="34" charset="-122"/>
                <a:ea typeface="微软雅黑" pitchFamily="34" charset="-122"/>
              </a:rPr>
              <a:t>） </a:t>
            </a:r>
            <a:endParaRPr lang="en-US" altLang="zh-CN" sz="4000" dirty="0">
              <a:solidFill>
                <a:schemeClr val="accent1">
                  <a:lumMod val="75000"/>
                </a:schemeClr>
              </a:solidFill>
              <a:latin typeface="微软雅黑" pitchFamily="34" charset="-122"/>
              <a:ea typeface="微软雅黑" pitchFamily="34" charset="-122"/>
            </a:endParaRPr>
          </a:p>
        </p:txBody>
      </p:sp>
      <p:pic>
        <p:nvPicPr>
          <p:cNvPr id="12291" name="Picture 7" descr="02-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458" y="1557338"/>
            <a:ext cx="6192838" cy="45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云形标注 1"/>
          <p:cNvSpPr/>
          <p:nvPr/>
        </p:nvSpPr>
        <p:spPr>
          <a:xfrm>
            <a:off x="5471592" y="1124744"/>
            <a:ext cx="3636912" cy="1584176"/>
          </a:xfrm>
          <a:prstGeom prst="cloudCallout">
            <a:avLst>
              <a:gd name="adj1" fmla="val -121748"/>
              <a:gd name="adj2" fmla="val -54328"/>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0000FF"/>
                </a:solidFill>
                <a:latin typeface="华文楷体" pitchFamily="2" charset="-122"/>
                <a:ea typeface="华文楷体" pitchFamily="2" charset="-122"/>
              </a:rPr>
              <a:t>两个或多个进程读写某些共享数据，而最后的结果取决于进程运行的精确时序 </a:t>
            </a:r>
          </a:p>
        </p:txBody>
      </p:sp>
    </p:spTree>
    <p:extLst>
      <p:ext uri="{BB962C8B-B14F-4D97-AF65-F5344CB8AC3E}">
        <p14:creationId xmlns:p14="http://schemas.microsoft.com/office/powerpoint/2010/main" val="153745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4294967295"/>
          </p:nvPr>
        </p:nvSpPr>
        <p:spPr>
          <a:xfrm>
            <a:off x="611560" y="1628800"/>
            <a:ext cx="7781481" cy="5040560"/>
          </a:xfrm>
          <a:prstGeom prst="rect">
            <a:avLst/>
          </a:prstGeom>
        </p:spPr>
        <p:txBody>
          <a:bodyPr>
            <a:noAutofit/>
          </a:bodyPr>
          <a:lstStyle/>
          <a:p>
            <a:r>
              <a:rPr lang="zh-CN" altLang="en-US" sz="2400" b="1" dirty="0" smtClean="0">
                <a:latin typeface="华文楷体" panose="02010600040101010101" pitchFamily="2" charset="-122"/>
                <a:ea typeface="华文楷体" panose="02010600040101010101" pitchFamily="2" charset="-122"/>
              </a:rPr>
              <a:t>由于各</a:t>
            </a:r>
            <a:r>
              <a:rPr lang="zh-CN" altLang="en-US" sz="2400" b="1" dirty="0">
                <a:latin typeface="华文楷体" panose="02010600040101010101" pitchFamily="2" charset="-122"/>
                <a:ea typeface="华文楷体" panose="02010600040101010101" pitchFamily="2" charset="-122"/>
              </a:rPr>
              <a:t>进程</a:t>
            </a:r>
            <a:r>
              <a:rPr lang="zh-CN" altLang="en-US" sz="2400" b="1" dirty="0" smtClean="0">
                <a:latin typeface="华文楷体" panose="02010600040101010101" pitchFamily="2" charset="-122"/>
                <a:ea typeface="华文楷体" panose="02010600040101010101" pitchFamily="2" charset="-122"/>
              </a:rPr>
              <a:t>要求使用共享资源（变量、文件等），而</a:t>
            </a:r>
            <a:r>
              <a:rPr lang="zh-CN" altLang="en-US" sz="2400" b="1" dirty="0">
                <a:latin typeface="华文楷体" panose="02010600040101010101" pitchFamily="2" charset="-122"/>
                <a:ea typeface="华文楷体" panose="02010600040101010101" pitchFamily="2" charset="-122"/>
              </a:rPr>
              <a:t>这些</a:t>
            </a:r>
            <a:r>
              <a:rPr lang="zh-CN" altLang="en-US" sz="2400" b="1" dirty="0" smtClean="0">
                <a:latin typeface="华文楷体" panose="02010600040101010101" pitchFamily="2" charset="-122"/>
                <a:ea typeface="华文楷体" panose="02010600040101010101" pitchFamily="2" charset="-122"/>
              </a:rPr>
              <a:t>资源需要排他性使用</a:t>
            </a:r>
            <a:endParaRPr lang="en-US" altLang="zh-CN" sz="2400" b="1" dirty="0" smtClean="0">
              <a:latin typeface="华文楷体" panose="02010600040101010101" pitchFamily="2" charset="-122"/>
              <a:ea typeface="华文楷体" panose="02010600040101010101" pitchFamily="2" charset="-122"/>
            </a:endParaRPr>
          </a:p>
          <a:p>
            <a:pPr marL="0" indent="0">
              <a:buNone/>
            </a:pPr>
            <a:r>
              <a:rPr lang="en-US" altLang="zh-CN" sz="2400" b="1" dirty="0">
                <a:latin typeface="华文楷体" panose="02010600040101010101" pitchFamily="2" charset="-122"/>
                <a:ea typeface="华文楷体" panose="02010600040101010101" pitchFamily="2" charset="-122"/>
              </a:rPr>
              <a:t> </a:t>
            </a:r>
            <a:r>
              <a:rPr lang="en-US" altLang="zh-CN" sz="2400" b="1" dirty="0" smtClean="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各进程之间</a:t>
            </a:r>
            <a:r>
              <a:rPr lang="zh-CN" altLang="en-US" sz="2400" b="1" dirty="0">
                <a:latin typeface="华文楷体" panose="02010600040101010101" pitchFamily="2" charset="-122"/>
                <a:ea typeface="华文楷体" panose="02010600040101010101" pitchFamily="2" charset="-122"/>
              </a:rPr>
              <a:t>竞争使用这些</a:t>
            </a:r>
            <a:r>
              <a:rPr lang="zh-CN" altLang="en-US" sz="2400" b="1" dirty="0" smtClean="0">
                <a:latin typeface="华文楷体" panose="02010600040101010101" pitchFamily="2" charset="-122"/>
                <a:ea typeface="华文楷体" panose="02010600040101010101" pitchFamily="2" charset="-122"/>
              </a:rPr>
              <a:t>资源</a:t>
            </a:r>
            <a:endParaRPr lang="en-US" altLang="zh-CN" sz="2400" b="1" dirty="0" smtClean="0">
              <a:latin typeface="华文楷体" panose="02010600040101010101" pitchFamily="2" charset="-122"/>
              <a:ea typeface="华文楷体" panose="02010600040101010101" pitchFamily="2" charset="-122"/>
            </a:endParaRPr>
          </a:p>
          <a:p>
            <a:pPr marL="0" indent="0">
              <a:buNone/>
            </a:pPr>
            <a:r>
              <a:rPr lang="en-US" altLang="zh-CN" sz="2400" b="1" dirty="0">
                <a:latin typeface="华文楷体" panose="02010600040101010101" pitchFamily="2" charset="-122"/>
                <a:ea typeface="华文楷体" panose="02010600040101010101" pitchFamily="2" charset="-122"/>
              </a:rPr>
              <a:t> </a:t>
            </a:r>
            <a:r>
              <a:rPr lang="en-US" altLang="zh-CN" sz="2400" b="1" dirty="0" smtClean="0">
                <a:latin typeface="华文楷体" panose="02010600040101010101" pitchFamily="2" charset="-122"/>
                <a:ea typeface="华文楷体" panose="02010600040101010101" pitchFamily="2" charset="-122"/>
              </a:rPr>
              <a:t>     —— </a:t>
            </a:r>
            <a:r>
              <a:rPr lang="zh-CN" altLang="en-US" sz="2400" b="1" dirty="0" smtClean="0">
                <a:latin typeface="华文楷体" panose="02010600040101010101" pitchFamily="2" charset="-122"/>
                <a:ea typeface="华文楷体" panose="02010600040101010101" pitchFamily="2" charset="-122"/>
              </a:rPr>
              <a:t>这一关系称为</a:t>
            </a:r>
            <a:r>
              <a:rPr lang="zh-CN" altLang="en-US" sz="2400" b="1" dirty="0" smtClean="0">
                <a:solidFill>
                  <a:srgbClr val="C00000"/>
                </a:solidFill>
                <a:latin typeface="华文楷体" panose="02010600040101010101" pitchFamily="2" charset="-122"/>
                <a:ea typeface="华文楷体" panose="02010600040101010101" pitchFamily="2" charset="-122"/>
              </a:rPr>
              <a:t>进程互斥</a:t>
            </a:r>
            <a:endParaRPr lang="en-US" altLang="zh-CN" sz="2400" b="1" dirty="0" smtClean="0">
              <a:solidFill>
                <a:srgbClr val="C00000"/>
              </a:solidFill>
              <a:latin typeface="华文楷体" panose="02010600040101010101" pitchFamily="2" charset="-122"/>
              <a:ea typeface="华文楷体" panose="02010600040101010101" pitchFamily="2" charset="-122"/>
            </a:endParaRPr>
          </a:p>
          <a:p>
            <a:endParaRPr lang="en-US" altLang="zh-CN" sz="2400" b="1" dirty="0">
              <a:solidFill>
                <a:srgbClr val="0000FF"/>
              </a:solidFill>
              <a:latin typeface="华文楷体" panose="02010600040101010101" pitchFamily="2" charset="-122"/>
              <a:ea typeface="华文楷体" panose="02010600040101010101" pitchFamily="2" charset="-122"/>
            </a:endParaRPr>
          </a:p>
          <a:p>
            <a:r>
              <a:rPr lang="zh-CN" altLang="en-US" sz="2400" b="1" dirty="0" smtClean="0">
                <a:solidFill>
                  <a:srgbClr val="0000FF"/>
                </a:solidFill>
                <a:latin typeface="华文楷体" panose="02010600040101010101" pitchFamily="2" charset="-122"/>
                <a:ea typeface="华文楷体" panose="02010600040101010101" pitchFamily="2" charset="-122"/>
              </a:rPr>
              <a:t>临界资源：</a:t>
            </a:r>
            <a:r>
              <a:rPr lang="en-US" altLang="zh-CN" sz="2400" b="1" dirty="0">
                <a:solidFill>
                  <a:srgbClr val="0000FF"/>
                </a:solidFill>
                <a:latin typeface="华文楷体" panose="02010600040101010101" pitchFamily="2" charset="-122"/>
                <a:ea typeface="华文楷体" panose="02010600040101010101" pitchFamily="2" charset="-122"/>
              </a:rPr>
              <a:t>critical resource</a:t>
            </a:r>
          </a:p>
          <a:p>
            <a:pPr>
              <a:buNone/>
            </a:pPr>
            <a:r>
              <a:rPr lang="en-US" altLang="zh-CN" sz="2400" b="1" dirty="0">
                <a:solidFill>
                  <a:srgbClr val="006600"/>
                </a:solidFill>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系统中某些资源一次只允许一个进程使用，称这样的资源为</a:t>
            </a:r>
            <a:r>
              <a:rPr lang="zh-CN" altLang="en-US" sz="2400" b="1" dirty="0">
                <a:solidFill>
                  <a:srgbClr val="0000CC"/>
                </a:solidFill>
                <a:latin typeface="华文楷体" panose="02010600040101010101" pitchFamily="2" charset="-122"/>
                <a:ea typeface="华文楷体" panose="02010600040101010101" pitchFamily="2" charset="-122"/>
              </a:rPr>
              <a:t>临界资源</a:t>
            </a:r>
            <a:r>
              <a:rPr lang="zh-CN" altLang="en-US" sz="2400" b="1" dirty="0">
                <a:latin typeface="华文楷体" panose="02010600040101010101" pitchFamily="2" charset="-122"/>
                <a:ea typeface="华文楷体" panose="02010600040101010101" pitchFamily="2" charset="-122"/>
              </a:rPr>
              <a:t>或</a:t>
            </a:r>
            <a:r>
              <a:rPr lang="zh-CN" altLang="en-US" sz="2400" b="1" dirty="0">
                <a:solidFill>
                  <a:srgbClr val="0000CC"/>
                </a:solidFill>
                <a:latin typeface="华文楷体" panose="02010600040101010101" pitchFamily="2" charset="-122"/>
                <a:ea typeface="华文楷体" panose="02010600040101010101" pitchFamily="2" charset="-122"/>
              </a:rPr>
              <a:t>互斥资源</a:t>
            </a:r>
            <a:r>
              <a:rPr lang="zh-CN" altLang="en-US" sz="2400" b="1" dirty="0">
                <a:latin typeface="华文楷体" panose="02010600040101010101" pitchFamily="2" charset="-122"/>
                <a:ea typeface="华文楷体" panose="02010600040101010101" pitchFamily="2" charset="-122"/>
              </a:rPr>
              <a:t>或</a:t>
            </a:r>
            <a:r>
              <a:rPr lang="zh-CN" altLang="en-US" sz="2400" b="1" dirty="0" smtClean="0">
                <a:solidFill>
                  <a:srgbClr val="0000CC"/>
                </a:solidFill>
                <a:latin typeface="华文楷体" panose="02010600040101010101" pitchFamily="2" charset="-122"/>
                <a:ea typeface="华文楷体" panose="02010600040101010101" pitchFamily="2" charset="-122"/>
              </a:rPr>
              <a:t>共享变量</a:t>
            </a:r>
            <a:endParaRPr lang="en-US" altLang="zh-CN" sz="2400" b="1" dirty="0" smtClean="0">
              <a:solidFill>
                <a:srgbClr val="0000CC"/>
              </a:solidFill>
              <a:latin typeface="华文楷体" panose="02010600040101010101" pitchFamily="2" charset="-122"/>
              <a:ea typeface="华文楷体" panose="02010600040101010101" pitchFamily="2" charset="-122"/>
            </a:endParaRPr>
          </a:p>
          <a:p>
            <a:pPr>
              <a:lnSpc>
                <a:spcPct val="80000"/>
              </a:lnSpc>
              <a:buNone/>
            </a:pPr>
            <a:endParaRPr lang="en-US" altLang="zh-CN" sz="2400" b="1" dirty="0" smtClean="0">
              <a:solidFill>
                <a:srgbClr val="0000FF"/>
              </a:solidFill>
              <a:latin typeface="华文楷体" panose="02010600040101010101" pitchFamily="2" charset="-122"/>
              <a:ea typeface="华文楷体" panose="02010600040101010101" pitchFamily="2" charset="-122"/>
            </a:endParaRPr>
          </a:p>
          <a:p>
            <a:pPr>
              <a:lnSpc>
                <a:spcPct val="80000"/>
              </a:lnSpc>
            </a:pPr>
            <a:r>
              <a:rPr lang="zh-CN" altLang="en-US" sz="2400" b="1" dirty="0" smtClean="0">
                <a:solidFill>
                  <a:srgbClr val="0000FF"/>
                </a:solidFill>
                <a:latin typeface="华文楷体" panose="02010600040101010101" pitchFamily="2" charset="-122"/>
                <a:ea typeface="华文楷体" panose="02010600040101010101" pitchFamily="2" charset="-122"/>
              </a:rPr>
              <a:t>临界区</a:t>
            </a:r>
            <a:r>
              <a:rPr lang="en-US" altLang="zh-CN" sz="2400" b="1" dirty="0">
                <a:solidFill>
                  <a:srgbClr val="0000FF"/>
                </a:solidFill>
                <a:latin typeface="华文楷体" panose="02010600040101010101" pitchFamily="2" charset="-122"/>
                <a:ea typeface="华文楷体" panose="02010600040101010101" pitchFamily="2" charset="-122"/>
              </a:rPr>
              <a:t>(</a:t>
            </a:r>
            <a:r>
              <a:rPr lang="zh-CN" altLang="en-US" sz="2400" b="1" dirty="0" smtClean="0">
                <a:solidFill>
                  <a:srgbClr val="0000FF"/>
                </a:solidFill>
                <a:latin typeface="华文楷体" panose="02010600040101010101" pitchFamily="2" charset="-122"/>
                <a:ea typeface="华文楷体" panose="02010600040101010101" pitchFamily="2" charset="-122"/>
              </a:rPr>
              <a:t>互斥区</a:t>
            </a:r>
            <a:r>
              <a:rPr lang="en-US" altLang="zh-CN" sz="2400" b="1" dirty="0">
                <a:solidFill>
                  <a:srgbClr val="0000FF"/>
                </a:solidFill>
                <a:latin typeface="华文楷体" panose="02010600040101010101" pitchFamily="2" charset="-122"/>
                <a:ea typeface="华文楷体" panose="02010600040101010101" pitchFamily="2" charset="-122"/>
              </a:rPr>
              <a:t>)</a:t>
            </a:r>
            <a:r>
              <a:rPr lang="zh-CN" altLang="en-US" sz="2400" b="1" dirty="0" smtClean="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critical </a:t>
            </a:r>
            <a:r>
              <a:rPr lang="en-US" altLang="zh-CN" sz="2400" b="1" dirty="0" smtClean="0">
                <a:solidFill>
                  <a:srgbClr val="0000FF"/>
                </a:solidFill>
                <a:latin typeface="华文楷体" panose="02010600040101010101" pitchFamily="2" charset="-122"/>
                <a:ea typeface="华文楷体" panose="02010600040101010101" pitchFamily="2" charset="-122"/>
              </a:rPr>
              <a:t>section(region)</a:t>
            </a:r>
            <a:endParaRPr lang="en-US" altLang="zh-CN" sz="2400" b="1" dirty="0">
              <a:solidFill>
                <a:srgbClr val="0000FF"/>
              </a:solidFill>
              <a:latin typeface="华文楷体" panose="02010600040101010101" pitchFamily="2" charset="-122"/>
              <a:ea typeface="华文楷体" panose="02010600040101010101" pitchFamily="2" charset="-122"/>
            </a:endParaRPr>
          </a:p>
          <a:p>
            <a:pPr>
              <a:buNone/>
            </a:pPr>
            <a:r>
              <a:rPr lang="zh-CN" altLang="en-US" sz="2400" b="1" dirty="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各个进程中对某个临界资源（共享变量）实施操作</a:t>
            </a:r>
            <a:r>
              <a:rPr lang="zh-CN" altLang="en-US" sz="2400" b="1" dirty="0">
                <a:latin typeface="华文楷体" panose="02010600040101010101" pitchFamily="2" charset="-122"/>
                <a:ea typeface="华文楷体" panose="02010600040101010101" pitchFamily="2" charset="-122"/>
              </a:rPr>
              <a:t>的程序</a:t>
            </a:r>
            <a:r>
              <a:rPr lang="zh-CN" altLang="en-US" sz="2400" b="1" dirty="0" smtClean="0">
                <a:latin typeface="华文楷体" panose="02010600040101010101" pitchFamily="2" charset="-122"/>
                <a:ea typeface="华文楷体" panose="02010600040101010101" pitchFamily="2" charset="-122"/>
              </a:rPr>
              <a:t>片段</a:t>
            </a:r>
            <a:endParaRPr lang="zh-CN" altLang="en-US" sz="2400" b="1"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normAutofit/>
          </a:bodyPr>
          <a:lstStyle/>
          <a:p>
            <a:r>
              <a:rPr lang="zh-CN" altLang="en-US" sz="4000" dirty="0" smtClean="0"/>
              <a:t>进程互斥</a:t>
            </a:r>
            <a:endParaRPr lang="zh-CN" altLang="en-US" sz="4000" dirty="0"/>
          </a:p>
        </p:txBody>
      </p:sp>
      <p:cxnSp>
        <p:nvCxnSpPr>
          <p:cNvPr id="5" name="直接连接符 4"/>
          <p:cNvCxnSpPr/>
          <p:nvPr/>
        </p:nvCxnSpPr>
        <p:spPr>
          <a:xfrm>
            <a:off x="2823755" y="2424215"/>
            <a:ext cx="1656184"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54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nodeType="clickEffect">
                                  <p:stCondLst>
                                    <p:cond delay="0"/>
                                  </p:stCondLst>
                                  <p:childTnLst>
                                    <p:animClr clrSpc="rgb" dir="cw">
                                      <p:cBhvr override="childStyle">
                                        <p:cTn id="11" dur="250" autoRev="1" fill="remove"/>
                                        <p:tgtEl>
                                          <p:spTgt spid="2">
                                            <p:txEl>
                                              <p:pRg st="2" end="2"/>
                                            </p:txEl>
                                          </p:spTgt>
                                        </p:tgtEl>
                                        <p:attrNameLst>
                                          <p:attrName>style.color</p:attrName>
                                        </p:attrNameLst>
                                      </p:cBhvr>
                                      <p:to>
                                        <a:schemeClr val="bg1"/>
                                      </p:to>
                                    </p:animClr>
                                    <p:animClr clrSpc="rgb" dir="cw">
                                      <p:cBhvr>
                                        <p:cTn id="12" dur="250" autoRev="1" fill="remove"/>
                                        <p:tgtEl>
                                          <p:spTgt spid="2">
                                            <p:txEl>
                                              <p:pRg st="2" end="2"/>
                                            </p:txEl>
                                          </p:spTgt>
                                        </p:tgtEl>
                                        <p:attrNameLst>
                                          <p:attrName>fillcolor</p:attrName>
                                        </p:attrNameLst>
                                      </p:cBhvr>
                                      <p:to>
                                        <a:schemeClr val="bg1"/>
                                      </p:to>
                                    </p:animClr>
                                    <p:set>
                                      <p:cBhvr>
                                        <p:cTn id="13" dur="250" autoRev="1" fill="remove"/>
                                        <p:tgtEl>
                                          <p:spTgt spid="2">
                                            <p:txEl>
                                              <p:pRg st="2" end="2"/>
                                            </p:txEl>
                                          </p:spTgt>
                                        </p:tgtEl>
                                        <p:attrNameLst>
                                          <p:attrName>fill.type</p:attrName>
                                        </p:attrNameLst>
                                      </p:cBhvr>
                                      <p:to>
                                        <p:strVal val="solid"/>
                                      </p:to>
                                    </p:set>
                                    <p:set>
                                      <p:cBhvr>
                                        <p:cTn id="14" dur="250" autoRev="1" fill="remove"/>
                                        <p:tgtEl>
                                          <p:spTgt spid="2">
                                            <p:txEl>
                                              <p:pRg st="2" end="2"/>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left)">
                                      <p:cBhvr>
                                        <p:cTn id="19" dur="1000"/>
                                        <p:tgtEl>
                                          <p:spTgt spid="2">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left)">
                                      <p:cBhvr>
                                        <p:cTn id="22" dur="10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wipe(left)">
                                      <p:cBhvr>
                                        <p:cTn id="27" dur="1000"/>
                                        <p:tgtEl>
                                          <p:spTgt spid="2">
                                            <p:txEl>
                                              <p:pRg st="7" end="7"/>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wipe(left)">
                                      <p:cBhvr>
                                        <p:cTn id="30" dur="1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1108472" y="492770"/>
            <a:ext cx="6919912" cy="631974"/>
          </a:xfrm>
          <a:noFill/>
        </p:spPr>
        <p:txBody>
          <a:bodyPr>
            <a:noAutofit/>
          </a:bodyPr>
          <a:lstStyle/>
          <a:p>
            <a:pPr eaLnBrk="1" hangingPunct="1"/>
            <a:r>
              <a:rPr lang="zh-CN" altLang="en-US" sz="4000" dirty="0" smtClean="0">
                <a:latin typeface="楷体_GB2312"/>
              </a:rPr>
              <a:t>临界区</a:t>
            </a:r>
            <a:r>
              <a:rPr lang="en-US" altLang="zh-CN" sz="4000" dirty="0" smtClean="0">
                <a:latin typeface="楷体_GB2312"/>
              </a:rPr>
              <a:t>(</a:t>
            </a:r>
            <a:r>
              <a:rPr lang="zh-CN" altLang="en-US" sz="4000" dirty="0" smtClean="0">
                <a:latin typeface="楷体_GB2312"/>
              </a:rPr>
              <a:t>互斥区</a:t>
            </a:r>
            <a:r>
              <a:rPr lang="en-US" altLang="zh-CN" sz="4000" dirty="0" smtClean="0">
                <a:latin typeface="楷体_GB2312"/>
              </a:rPr>
              <a:t>)</a:t>
            </a:r>
            <a:r>
              <a:rPr lang="zh-CN" altLang="en-US" sz="4000" dirty="0" smtClean="0">
                <a:latin typeface="楷体_GB2312"/>
              </a:rPr>
              <a:t>的使用原则</a:t>
            </a:r>
          </a:p>
        </p:txBody>
      </p:sp>
      <p:sp>
        <p:nvSpPr>
          <p:cNvPr id="499715" name="Rectangle 3"/>
          <p:cNvSpPr>
            <a:spLocks noGrp="1" noChangeArrowheads="1"/>
          </p:cNvSpPr>
          <p:nvPr>
            <p:ph type="body" idx="4294967295"/>
          </p:nvPr>
        </p:nvSpPr>
        <p:spPr>
          <a:xfrm>
            <a:off x="539552" y="1628800"/>
            <a:ext cx="7993063" cy="4680520"/>
          </a:xfrm>
          <a:prstGeom prst="rect">
            <a:avLst/>
          </a:prstGeom>
          <a:noFill/>
        </p:spPr>
        <p:txBody>
          <a:bodyPr/>
          <a:lstStyle/>
          <a:p>
            <a:pPr>
              <a:spcBef>
                <a:spcPts val="0"/>
              </a:spcBef>
              <a:buClr>
                <a:srgbClr val="7030A0"/>
              </a:buClr>
              <a:buSzPct val="80000"/>
              <a:buFont typeface="Wingdings" pitchFamily="2" charset="2"/>
              <a:buChar char="Ø"/>
            </a:pPr>
            <a:r>
              <a:rPr lang="zh-CN" altLang="en-US" sz="2400" b="1" dirty="0">
                <a:latin typeface="华文楷体" panose="02010600040101010101" pitchFamily="2" charset="-122"/>
                <a:ea typeface="华文楷体" panose="02010600040101010101" pitchFamily="2" charset="-122"/>
              </a:rPr>
              <a:t>没有进程在临界区时，想进入临界区的进程可进入</a:t>
            </a:r>
            <a:endParaRPr lang="en-US" altLang="zh-CN" sz="2400" b="1" dirty="0">
              <a:latin typeface="华文楷体" panose="02010600040101010101" pitchFamily="2" charset="-122"/>
              <a:ea typeface="华文楷体" panose="02010600040101010101" pitchFamily="2" charset="-122"/>
            </a:endParaRPr>
          </a:p>
          <a:p>
            <a:pPr>
              <a:spcBef>
                <a:spcPts val="0"/>
              </a:spcBef>
              <a:buClr>
                <a:srgbClr val="7030A0"/>
              </a:buClr>
              <a:buSzPct val="80000"/>
              <a:buFont typeface="Wingdings" pitchFamily="2" charset="2"/>
              <a:buChar char="Ø"/>
            </a:pPr>
            <a:r>
              <a:rPr lang="zh-CN" altLang="en-US" sz="2400" b="1" dirty="0">
                <a:latin typeface="华文楷体" panose="02010600040101010101" pitchFamily="2" charset="-122"/>
                <a:ea typeface="华文楷体" panose="02010600040101010101" pitchFamily="2" charset="-122"/>
              </a:rPr>
              <a:t>不允许两个进程同时处于其临界区中 </a:t>
            </a:r>
            <a:endParaRPr lang="en-US" altLang="zh-CN" sz="2400" b="1" dirty="0">
              <a:latin typeface="华文楷体" panose="02010600040101010101" pitchFamily="2" charset="-122"/>
              <a:ea typeface="华文楷体" panose="02010600040101010101" pitchFamily="2" charset="-122"/>
            </a:endParaRPr>
          </a:p>
          <a:p>
            <a:pPr>
              <a:spcBef>
                <a:spcPts val="0"/>
              </a:spcBef>
              <a:buClr>
                <a:srgbClr val="7030A0"/>
              </a:buClr>
              <a:buSzPct val="80000"/>
              <a:buFont typeface="Wingdings" pitchFamily="2" charset="2"/>
              <a:buChar char="Ø"/>
            </a:pPr>
            <a:r>
              <a:rPr lang="zh-CN" altLang="en-US" sz="2400" b="1" dirty="0">
                <a:latin typeface="华文楷体" panose="02010600040101010101" pitchFamily="2" charset="-122"/>
                <a:ea typeface="华文楷体" panose="02010600040101010101" pitchFamily="2" charset="-122"/>
              </a:rPr>
              <a:t>临界区外运行的进程不得阻塞其他进程进入临界区 </a:t>
            </a:r>
            <a:endParaRPr lang="en-US" altLang="zh-CN" sz="2400" b="1" dirty="0">
              <a:latin typeface="华文楷体" panose="02010600040101010101" pitchFamily="2" charset="-122"/>
              <a:ea typeface="华文楷体" panose="02010600040101010101" pitchFamily="2" charset="-122"/>
            </a:endParaRPr>
          </a:p>
          <a:p>
            <a:pPr>
              <a:spcBef>
                <a:spcPts val="0"/>
              </a:spcBef>
              <a:buClr>
                <a:srgbClr val="7030A0"/>
              </a:buClr>
              <a:buSzPct val="80000"/>
              <a:buFont typeface="Wingdings" pitchFamily="2" charset="2"/>
              <a:buChar char="Ø"/>
            </a:pPr>
            <a:r>
              <a:rPr lang="zh-CN" altLang="en-US" sz="2400" b="1" dirty="0">
                <a:latin typeface="华文楷体" panose="02010600040101010101" pitchFamily="2" charset="-122"/>
                <a:ea typeface="华文楷体" panose="02010600040101010101" pitchFamily="2" charset="-122"/>
              </a:rPr>
              <a:t>不得使进程无限期等待进入临界区 </a:t>
            </a:r>
          </a:p>
        </p:txBody>
      </p:sp>
      <p:grpSp>
        <p:nvGrpSpPr>
          <p:cNvPr id="26" name="组合 25"/>
          <p:cNvGrpSpPr/>
          <p:nvPr/>
        </p:nvGrpSpPr>
        <p:grpSpPr>
          <a:xfrm>
            <a:off x="1333178" y="3501008"/>
            <a:ext cx="6839222" cy="2880320"/>
            <a:chOff x="973138" y="1500188"/>
            <a:chExt cx="7289800" cy="3543300"/>
          </a:xfrm>
        </p:grpSpPr>
        <p:pic>
          <p:nvPicPr>
            <p:cNvPr id="27" name="Picture 6" descr="02-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138" y="1500188"/>
              <a:ext cx="7289800" cy="3543300"/>
            </a:xfrm>
            <a:prstGeom prst="rect">
              <a:avLst/>
            </a:prstGeom>
            <a:noFill/>
            <a:ln>
              <a:solidFill>
                <a:srgbClr val="7030A0"/>
              </a:solidFill>
            </a:ln>
            <a:extLst>
              <a:ext uri="{909E8E84-426E-40DD-AFC4-6F175D3DCCD1}">
                <a14:hiddenFill xmlns:a14="http://schemas.microsoft.com/office/drawing/2010/main">
                  <a:solidFill>
                    <a:srgbClr val="FFFFFF"/>
                  </a:solidFill>
                </a14:hiddenFill>
              </a:ext>
            </a:extLst>
          </p:spPr>
        </p:pic>
        <p:sp>
          <p:nvSpPr>
            <p:cNvPr id="28" name="矩形 27"/>
            <p:cNvSpPr/>
            <p:nvPr/>
          </p:nvSpPr>
          <p:spPr>
            <a:xfrm>
              <a:off x="3203848" y="1546126"/>
              <a:ext cx="1800200" cy="272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latin typeface="华文楷体" pitchFamily="2" charset="-122"/>
                  <a:ea typeface="华文楷体" pitchFamily="2" charset="-122"/>
                </a:rPr>
                <a:t>A</a:t>
              </a:r>
              <a:r>
                <a:rPr lang="zh-CN" altLang="en-US" sz="1600" b="1" dirty="0" smtClean="0">
                  <a:solidFill>
                    <a:schemeClr val="tx1"/>
                  </a:solidFill>
                  <a:latin typeface="华文楷体" pitchFamily="2" charset="-122"/>
                  <a:ea typeface="华文楷体" pitchFamily="2" charset="-122"/>
                </a:rPr>
                <a:t>进入临界区</a:t>
              </a:r>
              <a:endParaRPr lang="zh-CN" altLang="en-US" sz="1600" b="1" dirty="0">
                <a:solidFill>
                  <a:schemeClr val="tx1"/>
                </a:solidFill>
                <a:latin typeface="华文楷体" pitchFamily="2" charset="-122"/>
                <a:ea typeface="华文楷体" pitchFamily="2" charset="-122"/>
              </a:endParaRPr>
            </a:p>
          </p:txBody>
        </p:sp>
        <p:sp>
          <p:nvSpPr>
            <p:cNvPr id="29" name="矩形 28"/>
            <p:cNvSpPr/>
            <p:nvPr/>
          </p:nvSpPr>
          <p:spPr>
            <a:xfrm>
              <a:off x="5580112" y="1541934"/>
              <a:ext cx="1800200" cy="272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latin typeface="华文楷体" pitchFamily="2" charset="-122"/>
                  <a:ea typeface="华文楷体" pitchFamily="2" charset="-122"/>
                </a:rPr>
                <a:t>A</a:t>
              </a:r>
              <a:r>
                <a:rPr lang="zh-CN" altLang="en-US" sz="1600" b="1" dirty="0" smtClean="0">
                  <a:solidFill>
                    <a:schemeClr val="tx1"/>
                  </a:solidFill>
                  <a:latin typeface="华文楷体" pitchFamily="2" charset="-122"/>
                  <a:ea typeface="华文楷体" pitchFamily="2" charset="-122"/>
                </a:rPr>
                <a:t>离开临界区</a:t>
              </a:r>
              <a:endParaRPr lang="zh-CN" altLang="en-US" sz="1600" b="1" dirty="0">
                <a:solidFill>
                  <a:schemeClr val="tx1"/>
                </a:solidFill>
                <a:latin typeface="华文楷体" pitchFamily="2" charset="-122"/>
                <a:ea typeface="华文楷体" pitchFamily="2" charset="-122"/>
              </a:endParaRPr>
            </a:p>
          </p:txBody>
        </p:sp>
        <p:sp>
          <p:nvSpPr>
            <p:cNvPr id="30" name="矩形 29"/>
            <p:cNvSpPr/>
            <p:nvPr/>
          </p:nvSpPr>
          <p:spPr>
            <a:xfrm>
              <a:off x="4103948" y="2856446"/>
              <a:ext cx="1044116" cy="644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latin typeface="华文楷体" pitchFamily="2" charset="-122"/>
                  <a:ea typeface="华文楷体" pitchFamily="2" charset="-122"/>
                </a:rPr>
                <a:t>B</a:t>
              </a:r>
              <a:r>
                <a:rPr lang="zh-CN" altLang="en-US" sz="1600" b="1" dirty="0" smtClean="0">
                  <a:solidFill>
                    <a:schemeClr val="tx1"/>
                  </a:solidFill>
                  <a:latin typeface="华文楷体" pitchFamily="2" charset="-122"/>
                  <a:ea typeface="华文楷体" pitchFamily="2" charset="-122"/>
                </a:rPr>
                <a:t>要进入临界区</a:t>
              </a:r>
              <a:endParaRPr lang="zh-CN" altLang="en-US" sz="1600" b="1" dirty="0">
                <a:solidFill>
                  <a:schemeClr val="tx1"/>
                </a:solidFill>
                <a:latin typeface="华文楷体" pitchFamily="2" charset="-122"/>
                <a:ea typeface="华文楷体" pitchFamily="2" charset="-122"/>
              </a:endParaRPr>
            </a:p>
          </p:txBody>
        </p:sp>
        <p:sp>
          <p:nvSpPr>
            <p:cNvPr id="31" name="矩形 30"/>
            <p:cNvSpPr/>
            <p:nvPr/>
          </p:nvSpPr>
          <p:spPr>
            <a:xfrm>
              <a:off x="5556101" y="2712431"/>
              <a:ext cx="1044116" cy="644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latin typeface="华文楷体" pitchFamily="2" charset="-122"/>
                  <a:ea typeface="华文楷体" pitchFamily="2" charset="-122"/>
                </a:rPr>
                <a:t>B</a:t>
              </a:r>
              <a:r>
                <a:rPr lang="zh-CN" altLang="en-US" sz="1600" b="1" dirty="0" smtClean="0">
                  <a:solidFill>
                    <a:schemeClr val="tx1"/>
                  </a:solidFill>
                  <a:latin typeface="华文楷体" pitchFamily="2" charset="-122"/>
                  <a:ea typeface="华文楷体" pitchFamily="2" charset="-122"/>
                </a:rPr>
                <a:t>进入临界区</a:t>
              </a:r>
              <a:endParaRPr lang="zh-CN" altLang="en-US" sz="1600" b="1" dirty="0">
                <a:solidFill>
                  <a:schemeClr val="tx1"/>
                </a:solidFill>
                <a:latin typeface="华文楷体" pitchFamily="2" charset="-122"/>
                <a:ea typeface="华文楷体" pitchFamily="2" charset="-122"/>
              </a:endParaRPr>
            </a:p>
          </p:txBody>
        </p:sp>
        <p:sp>
          <p:nvSpPr>
            <p:cNvPr id="32" name="矩形 31"/>
            <p:cNvSpPr/>
            <p:nvPr/>
          </p:nvSpPr>
          <p:spPr>
            <a:xfrm>
              <a:off x="7056276" y="2718445"/>
              <a:ext cx="1044116" cy="644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latin typeface="华文楷体" pitchFamily="2" charset="-122"/>
                  <a:ea typeface="华文楷体" pitchFamily="2" charset="-122"/>
                </a:rPr>
                <a:t>B</a:t>
              </a:r>
              <a:r>
                <a:rPr lang="zh-CN" altLang="en-US" sz="1600" b="1" dirty="0" smtClean="0">
                  <a:solidFill>
                    <a:schemeClr val="tx1"/>
                  </a:solidFill>
                  <a:latin typeface="华文楷体" pitchFamily="2" charset="-122"/>
                  <a:ea typeface="华文楷体" pitchFamily="2" charset="-122"/>
                </a:rPr>
                <a:t>离开临界区</a:t>
              </a:r>
              <a:endParaRPr lang="zh-CN" altLang="en-US" sz="1600" b="1" dirty="0">
                <a:solidFill>
                  <a:schemeClr val="tx1"/>
                </a:solidFill>
                <a:latin typeface="华文楷体" pitchFamily="2" charset="-122"/>
                <a:ea typeface="华文楷体" pitchFamily="2" charset="-122"/>
              </a:endParaRPr>
            </a:p>
          </p:txBody>
        </p:sp>
        <p:sp>
          <p:nvSpPr>
            <p:cNvPr id="33" name="矩形 32"/>
            <p:cNvSpPr/>
            <p:nvPr/>
          </p:nvSpPr>
          <p:spPr>
            <a:xfrm>
              <a:off x="4139952" y="4149081"/>
              <a:ext cx="1044116" cy="322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latin typeface="华文楷体" pitchFamily="2" charset="-122"/>
                  <a:ea typeface="华文楷体" pitchFamily="2" charset="-122"/>
                </a:rPr>
                <a:t>B</a:t>
              </a:r>
              <a:r>
                <a:rPr lang="zh-CN" altLang="en-US" sz="1600" b="1" dirty="0" smtClean="0">
                  <a:solidFill>
                    <a:schemeClr val="tx1"/>
                  </a:solidFill>
                  <a:latin typeface="华文楷体" pitchFamily="2" charset="-122"/>
                  <a:ea typeface="华文楷体" pitchFamily="2" charset="-122"/>
                </a:rPr>
                <a:t>被阻塞</a:t>
              </a:r>
              <a:endParaRPr lang="zh-CN" altLang="en-US" sz="1600" b="1" dirty="0">
                <a:solidFill>
                  <a:schemeClr val="tx1"/>
                </a:solidFill>
                <a:latin typeface="华文楷体" pitchFamily="2" charset="-122"/>
                <a:ea typeface="华文楷体" pitchFamily="2" charset="-122"/>
              </a:endParaRPr>
            </a:p>
          </p:txBody>
        </p:sp>
        <p:sp>
          <p:nvSpPr>
            <p:cNvPr id="34" name="矩形 33"/>
            <p:cNvSpPr/>
            <p:nvPr/>
          </p:nvSpPr>
          <p:spPr>
            <a:xfrm>
              <a:off x="973138" y="2204864"/>
              <a:ext cx="898562" cy="322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latin typeface="华文楷体" pitchFamily="2" charset="-122"/>
                  <a:ea typeface="华文楷体" pitchFamily="2" charset="-122"/>
                </a:rPr>
                <a:t>进程</a:t>
              </a:r>
              <a:r>
                <a:rPr lang="en-US" altLang="zh-CN" sz="1600" b="1" dirty="0" smtClean="0">
                  <a:solidFill>
                    <a:schemeClr val="tx1"/>
                  </a:solidFill>
                  <a:latin typeface="华文楷体" pitchFamily="2" charset="-122"/>
                  <a:ea typeface="华文楷体" pitchFamily="2" charset="-122"/>
                </a:rPr>
                <a:t>A</a:t>
              </a:r>
              <a:endParaRPr lang="zh-CN" altLang="en-US" sz="1600" b="1" dirty="0">
                <a:solidFill>
                  <a:schemeClr val="tx1"/>
                </a:solidFill>
                <a:latin typeface="华文楷体" pitchFamily="2" charset="-122"/>
                <a:ea typeface="华文楷体" pitchFamily="2" charset="-122"/>
              </a:endParaRPr>
            </a:p>
          </p:txBody>
        </p:sp>
        <p:sp>
          <p:nvSpPr>
            <p:cNvPr id="35" name="矩形 34"/>
            <p:cNvSpPr/>
            <p:nvPr/>
          </p:nvSpPr>
          <p:spPr>
            <a:xfrm>
              <a:off x="973138" y="3610776"/>
              <a:ext cx="898562" cy="322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latin typeface="华文楷体" pitchFamily="2" charset="-122"/>
                  <a:ea typeface="华文楷体" pitchFamily="2" charset="-122"/>
                </a:rPr>
                <a:t>进程</a:t>
              </a:r>
              <a:r>
                <a:rPr lang="en-US" altLang="zh-CN" sz="1600" b="1" dirty="0" smtClean="0">
                  <a:solidFill>
                    <a:schemeClr val="tx1"/>
                  </a:solidFill>
                  <a:latin typeface="华文楷体" pitchFamily="2" charset="-122"/>
                  <a:ea typeface="华文楷体" pitchFamily="2" charset="-122"/>
                </a:rPr>
                <a:t>B</a:t>
              </a:r>
              <a:endParaRPr lang="zh-CN" altLang="en-US" sz="1600" b="1" dirty="0">
                <a:solidFill>
                  <a:schemeClr val="tx1"/>
                </a:solidFill>
                <a:latin typeface="华文楷体" pitchFamily="2" charset="-122"/>
                <a:ea typeface="华文楷体" pitchFamily="2" charset="-122"/>
              </a:endParaRPr>
            </a:p>
          </p:txBody>
        </p:sp>
        <p:sp>
          <p:nvSpPr>
            <p:cNvPr id="36" name="矩形 35"/>
            <p:cNvSpPr/>
            <p:nvPr/>
          </p:nvSpPr>
          <p:spPr>
            <a:xfrm>
              <a:off x="3455876" y="4706094"/>
              <a:ext cx="1044116" cy="322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华文楷体" pitchFamily="2" charset="-122"/>
                  <a:ea typeface="华文楷体" pitchFamily="2" charset="-122"/>
                </a:rPr>
                <a:t>时间</a:t>
              </a:r>
            </a:p>
          </p:txBody>
        </p:sp>
      </p:grpSp>
    </p:spTree>
    <p:extLst>
      <p:ext uri="{BB962C8B-B14F-4D97-AF65-F5344CB8AC3E}">
        <p14:creationId xmlns:p14="http://schemas.microsoft.com/office/powerpoint/2010/main" val="656808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9715">
                                            <p:txEl>
                                              <p:pRg st="0" end="0"/>
                                            </p:txEl>
                                          </p:spTgt>
                                        </p:tgtEl>
                                        <p:attrNameLst>
                                          <p:attrName>style.visibility</p:attrName>
                                        </p:attrNameLst>
                                      </p:cBhvr>
                                      <p:to>
                                        <p:strVal val="visible"/>
                                      </p:to>
                                    </p:set>
                                    <p:anim calcmode="lin" valueType="num">
                                      <p:cBhvr additive="base">
                                        <p:cTn id="7" dur="500" fill="hold"/>
                                        <p:tgtEl>
                                          <p:spTgt spid="499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9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9715">
                                            <p:txEl>
                                              <p:pRg st="1" end="1"/>
                                            </p:txEl>
                                          </p:spTgt>
                                        </p:tgtEl>
                                        <p:attrNameLst>
                                          <p:attrName>style.visibility</p:attrName>
                                        </p:attrNameLst>
                                      </p:cBhvr>
                                      <p:to>
                                        <p:strVal val="visible"/>
                                      </p:to>
                                    </p:set>
                                    <p:anim calcmode="lin" valueType="num">
                                      <p:cBhvr additive="base">
                                        <p:cTn id="13" dur="500" fill="hold"/>
                                        <p:tgtEl>
                                          <p:spTgt spid="4997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9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9715">
                                            <p:txEl>
                                              <p:pRg st="2" end="2"/>
                                            </p:txEl>
                                          </p:spTgt>
                                        </p:tgtEl>
                                        <p:attrNameLst>
                                          <p:attrName>style.visibility</p:attrName>
                                        </p:attrNameLst>
                                      </p:cBhvr>
                                      <p:to>
                                        <p:strVal val="visible"/>
                                      </p:to>
                                    </p:set>
                                    <p:anim calcmode="lin" valueType="num">
                                      <p:cBhvr additive="base">
                                        <p:cTn id="19" dur="500" fill="hold"/>
                                        <p:tgtEl>
                                          <p:spTgt spid="4997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9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9715">
                                            <p:txEl>
                                              <p:pRg st="3" end="3"/>
                                            </p:txEl>
                                          </p:spTgt>
                                        </p:tgtEl>
                                        <p:attrNameLst>
                                          <p:attrName>style.visibility</p:attrName>
                                        </p:attrNameLst>
                                      </p:cBhvr>
                                      <p:to>
                                        <p:strVal val="visible"/>
                                      </p:to>
                                    </p:set>
                                    <p:anim calcmode="lin" valueType="num">
                                      <p:cBhvr additive="base">
                                        <p:cTn id="25" dur="500" fill="hold"/>
                                        <p:tgtEl>
                                          <p:spTgt spid="4997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997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sz="quarter" idx="4294967295"/>
          </p:nvPr>
        </p:nvSpPr>
        <p:spPr>
          <a:xfrm>
            <a:off x="611560" y="1628800"/>
            <a:ext cx="7992888" cy="4824536"/>
          </a:xfrm>
          <a:prstGeom prst="rect">
            <a:avLst/>
          </a:prstGeom>
          <a:noFill/>
        </p:spPr>
        <p:txBody>
          <a:bodyPr>
            <a:normAutofit/>
          </a:bodyPr>
          <a:lstStyle/>
          <a:p>
            <a:pPr eaLnBrk="1" hangingPunct="1">
              <a:lnSpc>
                <a:spcPct val="125000"/>
              </a:lnSpc>
              <a:buFontTx/>
              <a:buNone/>
            </a:pPr>
            <a:r>
              <a:rPr lang="zh-CN" altLang="en-US" sz="2800" b="1" dirty="0" smtClean="0">
                <a:solidFill>
                  <a:srgbClr val="0000FF"/>
                </a:solidFill>
                <a:latin typeface="Calibri" panose="020F0502020204030204" pitchFamily="34" charset="0"/>
                <a:ea typeface="华文楷体" panose="02010600040101010101" pitchFamily="2" charset="-122"/>
              </a:rPr>
              <a:t>进程同步：</a:t>
            </a:r>
            <a:r>
              <a:rPr lang="en-US" altLang="zh-CN" sz="2800" b="1" dirty="0" smtClean="0">
                <a:solidFill>
                  <a:srgbClr val="0000CC"/>
                </a:solidFill>
                <a:latin typeface="Calibri" panose="020F0502020204030204" pitchFamily="34" charset="0"/>
                <a:ea typeface="华文楷体" panose="02010600040101010101" pitchFamily="2" charset="-122"/>
              </a:rPr>
              <a:t>synchronization</a:t>
            </a:r>
          </a:p>
          <a:p>
            <a:pPr eaLnBrk="1" hangingPunct="1">
              <a:lnSpc>
                <a:spcPct val="125000"/>
              </a:lnSpc>
              <a:buFontTx/>
              <a:buNone/>
            </a:pPr>
            <a:r>
              <a:rPr lang="en-US" altLang="zh-CN" sz="2400" b="1" dirty="0" smtClean="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指系统中多个进程中发生的事件存在</a:t>
            </a:r>
            <a:r>
              <a:rPr lang="zh-CN" altLang="en-US" sz="2400" b="1" u="sng" dirty="0" smtClean="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某种时序关系</a:t>
            </a:r>
            <a:r>
              <a:rPr lang="zh-CN" altLang="en-US" sz="2400" b="1" dirty="0" smtClean="0">
                <a:latin typeface="华文楷体" panose="02010600040101010101" pitchFamily="2" charset="-122"/>
                <a:ea typeface="华文楷体" panose="02010600040101010101" pitchFamily="2" charset="-122"/>
              </a:rPr>
              <a:t>，需要相互合作，共同完成一项任务</a:t>
            </a:r>
          </a:p>
          <a:p>
            <a:pPr eaLnBrk="1" hangingPunct="1">
              <a:lnSpc>
                <a:spcPct val="125000"/>
              </a:lnSpc>
              <a:buFontTx/>
              <a:buNone/>
            </a:pPr>
            <a:r>
              <a:rPr lang="zh-CN" altLang="en-US" sz="2400" b="1" dirty="0" smtClean="0">
                <a:latin typeface="华文楷体" panose="02010600040101010101" pitchFamily="2" charset="-122"/>
                <a:ea typeface="华文楷体" panose="02010600040101010101" pitchFamily="2" charset="-122"/>
              </a:rPr>
              <a:t>  </a:t>
            </a:r>
            <a:endParaRPr lang="en-US" altLang="zh-CN" sz="2400" b="1" dirty="0" smtClean="0">
              <a:latin typeface="华文楷体" panose="02010600040101010101" pitchFamily="2" charset="-122"/>
              <a:ea typeface="华文楷体" panose="02010600040101010101" pitchFamily="2" charset="-122"/>
            </a:endParaRPr>
          </a:p>
          <a:p>
            <a:pPr eaLnBrk="1" hangingPunct="1">
              <a:lnSpc>
                <a:spcPct val="125000"/>
              </a:lnSpc>
              <a:buFontTx/>
              <a:buNone/>
            </a:pPr>
            <a:r>
              <a:rPr lang="en-US" altLang="zh-CN" sz="2400" b="1" dirty="0">
                <a:solidFill>
                  <a:srgbClr val="006600"/>
                </a:solidFill>
                <a:latin typeface="华文楷体" panose="02010600040101010101" pitchFamily="2" charset="-122"/>
                <a:ea typeface="华文楷体" panose="02010600040101010101" pitchFamily="2" charset="-122"/>
              </a:rPr>
              <a:t> </a:t>
            </a:r>
            <a:r>
              <a:rPr lang="en-US" altLang="zh-CN" sz="2400" b="1" dirty="0" smtClean="0">
                <a:solidFill>
                  <a:srgbClr val="006600"/>
                </a:solidFill>
                <a:latin typeface="华文楷体" panose="02010600040101010101" pitchFamily="2" charset="-122"/>
                <a:ea typeface="华文楷体" panose="02010600040101010101" pitchFamily="2" charset="-122"/>
              </a:rPr>
              <a:t> </a:t>
            </a:r>
            <a:r>
              <a:rPr lang="zh-CN" altLang="en-US" sz="2400" b="1" i="1" u="sng" dirty="0" smtClean="0">
                <a:solidFill>
                  <a:srgbClr val="7030A0"/>
                </a:solidFill>
                <a:latin typeface="华文楷体" panose="02010600040101010101" pitchFamily="2" charset="-122"/>
                <a:ea typeface="华文楷体" panose="02010600040101010101" pitchFamily="2" charset="-122"/>
              </a:rPr>
              <a:t>具体地说，一个进程运行到某一点时，要求另一伙伴进程为它提供消息，在未获得消息之前，该进程进入阻塞态，获得消息后被唤醒进入就绪态</a:t>
            </a:r>
          </a:p>
        </p:txBody>
      </p:sp>
      <p:sp>
        <p:nvSpPr>
          <p:cNvPr id="33794" name="Rectangle 2"/>
          <p:cNvSpPr>
            <a:spLocks noGrp="1" noChangeArrowheads="1"/>
          </p:cNvSpPr>
          <p:nvPr>
            <p:ph type="title"/>
          </p:nvPr>
        </p:nvSpPr>
        <p:spPr>
          <a:noFill/>
        </p:spPr>
        <p:txBody>
          <a:bodyPr>
            <a:noAutofit/>
          </a:bodyPr>
          <a:lstStyle/>
          <a:p>
            <a:pPr eaLnBrk="1" hangingPunct="1"/>
            <a:r>
              <a:rPr lang="zh-CN" altLang="en-US" sz="4000" dirty="0" smtClean="0">
                <a:latin typeface="楷体_GB2312" pitchFamily="49" charset="-122"/>
              </a:rPr>
              <a:t>进程的同步</a:t>
            </a:r>
          </a:p>
        </p:txBody>
      </p:sp>
    </p:spTree>
    <p:extLst>
      <p:ext uri="{BB962C8B-B14F-4D97-AF65-F5344CB8AC3E}">
        <p14:creationId xmlns:p14="http://schemas.microsoft.com/office/powerpoint/2010/main" val="76552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33795">
                                            <p:txEl>
                                              <p:pRg st="3" end="3"/>
                                            </p:txEl>
                                          </p:spTgt>
                                        </p:tgtEl>
                                        <p:attrNameLst>
                                          <p:attrName>style.visibility</p:attrName>
                                        </p:attrNameLst>
                                      </p:cBhvr>
                                      <p:to>
                                        <p:strVal val="visible"/>
                                      </p:to>
                                    </p:set>
                                    <p:anim calcmode="lin" valueType="num">
                                      <p:cBhvr>
                                        <p:cTn id="7" dur="1000" fill="hold"/>
                                        <p:tgtEl>
                                          <p:spTgt spid="3379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33795">
                                            <p:txEl>
                                              <p:pRg st="3" end="3"/>
                                            </p:txEl>
                                          </p:spTgt>
                                        </p:tgtEl>
                                        <p:attrNameLst>
                                          <p:attrName>ppt_y</p:attrName>
                                        </p:attrNameLst>
                                      </p:cBhvr>
                                      <p:tavLst>
                                        <p:tav tm="0">
                                          <p:val>
                                            <p:strVal val="#ppt_y"/>
                                          </p:val>
                                        </p:tav>
                                        <p:tav tm="100000">
                                          <p:val>
                                            <p:strVal val="#ppt_y"/>
                                          </p:val>
                                        </p:tav>
                                      </p:tavLst>
                                    </p:anim>
                                    <p:anim calcmode="lin" valueType="num">
                                      <p:cBhvr>
                                        <p:cTn id="9" dur="1000" fill="hold"/>
                                        <p:tgtEl>
                                          <p:spTgt spid="3379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3379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000" dirty="0" smtClean="0"/>
              <a:t>实现进程互斥的方案</a:t>
            </a:r>
            <a:endParaRPr lang="zh-CN" altLang="en-US" sz="4000" dirty="0"/>
          </a:p>
        </p:txBody>
      </p:sp>
      <p:sp>
        <p:nvSpPr>
          <p:cNvPr id="2" name="内容占位符 1"/>
          <p:cNvSpPr>
            <a:spLocks noGrp="1"/>
          </p:cNvSpPr>
          <p:nvPr>
            <p:ph idx="1"/>
          </p:nvPr>
        </p:nvSpPr>
        <p:spPr>
          <a:xfrm>
            <a:off x="467544" y="1600200"/>
            <a:ext cx="7787208" cy="4686320"/>
          </a:xfrm>
        </p:spPr>
        <p:txBody>
          <a:bodyPr>
            <a:normAutofit/>
          </a:bodyPr>
          <a:lstStyle/>
          <a:p>
            <a:r>
              <a:rPr lang="zh-CN" altLang="en-US" b="1" dirty="0" smtClean="0">
                <a:latin typeface="Calibri" panose="020F0502020204030204" pitchFamily="34" charset="0"/>
              </a:rPr>
              <a:t>软件方案</a:t>
            </a:r>
            <a:endParaRPr lang="en-US" altLang="zh-CN" b="1" dirty="0" smtClean="0">
              <a:latin typeface="Calibri" panose="020F0502020204030204" pitchFamily="34" charset="0"/>
            </a:endParaRPr>
          </a:p>
          <a:p>
            <a:pPr lvl="1"/>
            <a:r>
              <a:rPr lang="en-US" altLang="zh-CN" b="1" dirty="0">
                <a:latin typeface="Calibri" panose="020F0502020204030204" pitchFamily="34" charset="0"/>
              </a:rPr>
              <a:t>Dekker</a:t>
            </a:r>
            <a:r>
              <a:rPr lang="zh-CN" altLang="en-US" b="1" dirty="0">
                <a:latin typeface="Calibri" panose="020F0502020204030204" pitchFamily="34" charset="0"/>
              </a:rPr>
              <a:t>解法、</a:t>
            </a:r>
            <a:r>
              <a:rPr lang="en-US" altLang="zh-CN" b="1" dirty="0">
                <a:latin typeface="Calibri" panose="020F0502020204030204" pitchFamily="34" charset="0"/>
              </a:rPr>
              <a:t>Peterson</a:t>
            </a:r>
            <a:r>
              <a:rPr lang="zh-CN" altLang="en-US" b="1" dirty="0">
                <a:latin typeface="Calibri" panose="020F0502020204030204" pitchFamily="34" charset="0"/>
              </a:rPr>
              <a:t>解法</a:t>
            </a:r>
            <a:endParaRPr lang="en-US" altLang="zh-CN" b="1" dirty="0">
              <a:latin typeface="Calibri" panose="020F0502020204030204" pitchFamily="34" charset="0"/>
            </a:endParaRPr>
          </a:p>
          <a:p>
            <a:endParaRPr lang="en-US" altLang="zh-CN" b="1" dirty="0" smtClean="0">
              <a:latin typeface="Calibri" panose="020F0502020204030204" pitchFamily="34" charset="0"/>
            </a:endParaRPr>
          </a:p>
          <a:p>
            <a:r>
              <a:rPr lang="zh-CN" altLang="en-US" b="1" dirty="0" smtClean="0">
                <a:latin typeface="Calibri" panose="020F0502020204030204" pitchFamily="34" charset="0"/>
              </a:rPr>
              <a:t>硬件</a:t>
            </a:r>
            <a:r>
              <a:rPr lang="zh-CN" altLang="en-US" b="1" dirty="0">
                <a:latin typeface="Calibri" panose="020F0502020204030204" pitchFamily="34" charset="0"/>
              </a:rPr>
              <a:t>方案</a:t>
            </a:r>
            <a:endParaRPr lang="en-US" altLang="zh-CN" b="1" dirty="0">
              <a:latin typeface="Calibri" panose="020F0502020204030204" pitchFamily="34" charset="0"/>
            </a:endParaRPr>
          </a:p>
          <a:p>
            <a:pPr lvl="1"/>
            <a:r>
              <a:rPr lang="zh-CN" altLang="en-US" b="1" dirty="0">
                <a:latin typeface="Calibri" panose="020F0502020204030204" pitchFamily="34" charset="0"/>
              </a:rPr>
              <a:t>屏蔽中断、</a:t>
            </a:r>
            <a:r>
              <a:rPr lang="en-US" altLang="zh-CN" b="1" dirty="0">
                <a:latin typeface="Calibri" panose="020F0502020204030204" pitchFamily="34" charset="0"/>
              </a:rPr>
              <a:t>TSL(XCHG)</a:t>
            </a:r>
            <a:r>
              <a:rPr lang="zh-CN" altLang="en-US" b="1" dirty="0">
                <a:latin typeface="Calibri" panose="020F0502020204030204" pitchFamily="34" charset="0"/>
              </a:rPr>
              <a:t>指令</a:t>
            </a:r>
            <a:endParaRPr lang="en-US" altLang="zh-CN" b="1" dirty="0">
              <a:latin typeface="Calibri" panose="020F0502020204030204" pitchFamily="34" charset="0"/>
            </a:endParaRPr>
          </a:p>
          <a:p>
            <a:endParaRPr lang="en-US" altLang="zh-CN" b="1" dirty="0" smtClean="0">
              <a:latin typeface="Calibri" panose="020F0502020204030204" pitchFamily="34" charset="0"/>
            </a:endParaRPr>
          </a:p>
          <a:p>
            <a:endParaRPr lang="zh-CN" altLang="en-US" sz="3600" b="1" dirty="0">
              <a:latin typeface="Calibri" panose="020F0502020204030204" pitchFamily="34" charset="0"/>
            </a:endParaRPr>
          </a:p>
        </p:txBody>
      </p:sp>
    </p:spTree>
    <p:extLst>
      <p:ext uri="{BB962C8B-B14F-4D97-AF65-F5344CB8AC3E}">
        <p14:creationId xmlns:p14="http://schemas.microsoft.com/office/powerpoint/2010/main" val="2245858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sz="4000" dirty="0" smtClean="0"/>
              <a:t>软件解法</a:t>
            </a:r>
            <a:r>
              <a:rPr lang="en-US" altLang="zh-CN" sz="4000" dirty="0" smtClean="0"/>
              <a:t>1</a:t>
            </a:r>
            <a:endParaRPr lang="zh-CN" altLang="en-US" sz="4000" dirty="0"/>
          </a:p>
        </p:txBody>
      </p:sp>
      <p:sp>
        <p:nvSpPr>
          <p:cNvPr id="16387" name="Rectangle 3"/>
          <p:cNvSpPr txBox="1">
            <a:spLocks noChangeArrowheads="1"/>
          </p:cNvSpPr>
          <p:nvPr/>
        </p:nvSpPr>
        <p:spPr bwMode="auto">
          <a:xfrm>
            <a:off x="683568" y="1591816"/>
            <a:ext cx="3691136" cy="3286080"/>
          </a:xfrm>
          <a:prstGeom prst="rect">
            <a:avLst/>
          </a:prstGeom>
          <a:solidFill>
            <a:schemeClr val="accent4">
              <a:lumMod val="20000"/>
              <a:lumOff val="80000"/>
            </a:schemeClr>
          </a:solidFill>
          <a:ln w="19050">
            <a:solidFill>
              <a:schemeClr val="accent1">
                <a:lumMod val="75000"/>
              </a:schemeClr>
            </a:solidFill>
            <a:miter lim="800000"/>
            <a:headEnd/>
            <a:tailEnd/>
          </a:ln>
          <a:extLst/>
        </p:spPr>
        <p:txBody>
          <a:bodyPr/>
          <a:lstStyle>
            <a:lvl1pPr marL="273050" indent="-2730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ts val="600"/>
              </a:spcBef>
              <a:buClr>
                <a:schemeClr val="tx2"/>
              </a:buClr>
              <a:buSzPct val="73000"/>
            </a:pPr>
            <a:r>
              <a:rPr lang="en-US" altLang="zh-CN" sz="2400" dirty="0" smtClean="0">
                <a:latin typeface="Calibri" pitchFamily="34" charset="0"/>
                <a:cs typeface="Calibri" pitchFamily="34" charset="0"/>
              </a:rPr>
              <a:t>P:</a:t>
            </a:r>
          </a:p>
          <a:p>
            <a:pPr>
              <a:spcBef>
                <a:spcPts val="600"/>
              </a:spcBef>
              <a:buClr>
                <a:schemeClr val="tx2"/>
              </a:buClr>
              <a:buSzPct val="73000"/>
            </a:pPr>
            <a:r>
              <a:rPr lang="en-US" altLang="zh-CN" sz="2400" dirty="0">
                <a:latin typeface="Calibri" pitchFamily="34" charset="0"/>
                <a:cs typeface="Calibri" pitchFamily="34" charset="0"/>
              </a:rPr>
              <a:t>	… …</a:t>
            </a:r>
            <a:endParaRPr lang="en-US" altLang="zh-CN" sz="2400" dirty="0" smtClean="0">
              <a:latin typeface="Calibri" pitchFamily="34" charset="0"/>
              <a:cs typeface="Calibri" pitchFamily="34" charset="0"/>
            </a:endParaRPr>
          </a:p>
          <a:p>
            <a:pPr>
              <a:spcBef>
                <a:spcPts val="600"/>
              </a:spcBef>
              <a:buClr>
                <a:schemeClr val="tx2"/>
              </a:buClr>
              <a:buSzPct val="73000"/>
            </a:pPr>
            <a:r>
              <a:rPr lang="en-US" altLang="zh-CN" sz="2400" dirty="0">
                <a:latin typeface="Calibri" pitchFamily="34" charset="0"/>
                <a:cs typeface="Calibri" pitchFamily="34" charset="0"/>
              </a:rPr>
              <a:t> </a:t>
            </a:r>
            <a:r>
              <a:rPr lang="en-US" altLang="zh-CN" sz="2400" dirty="0" smtClean="0">
                <a:latin typeface="Calibri" pitchFamily="34" charset="0"/>
                <a:cs typeface="Calibri" pitchFamily="34" charset="0"/>
              </a:rPr>
              <a:t>   while (free) ; </a:t>
            </a:r>
          </a:p>
          <a:p>
            <a:pPr>
              <a:spcBef>
                <a:spcPts val="600"/>
              </a:spcBef>
              <a:buClr>
                <a:schemeClr val="tx2"/>
              </a:buClr>
              <a:buSzPct val="73000"/>
            </a:pPr>
            <a:r>
              <a:rPr lang="en-US" altLang="zh-CN" sz="2400" dirty="0" smtClean="0">
                <a:latin typeface="Calibri" pitchFamily="34" charset="0"/>
                <a:cs typeface="Calibri" pitchFamily="34" charset="0"/>
              </a:rPr>
              <a:t>    free = true;</a:t>
            </a:r>
            <a:endParaRPr lang="en-US" altLang="zh-CN" sz="2400" dirty="0">
              <a:latin typeface="Calibri" pitchFamily="34" charset="0"/>
              <a:cs typeface="Calibri" pitchFamily="34" charset="0"/>
            </a:endParaRPr>
          </a:p>
          <a:p>
            <a:pPr>
              <a:spcBef>
                <a:spcPts val="600"/>
              </a:spcBef>
              <a:buClr>
                <a:schemeClr val="tx2"/>
              </a:buClr>
              <a:buSzPct val="73000"/>
            </a:pPr>
            <a:r>
              <a:rPr lang="en-US" altLang="zh-CN" sz="2400" dirty="0">
                <a:latin typeface="Calibri" pitchFamily="34" charset="0"/>
                <a:ea typeface="华文楷体" pitchFamily="2" charset="-122"/>
                <a:cs typeface="Calibri" pitchFamily="34" charset="0"/>
              </a:rPr>
              <a:t> </a:t>
            </a:r>
            <a:r>
              <a:rPr lang="en-US" altLang="zh-CN" sz="2400" dirty="0" smtClean="0">
                <a:latin typeface="Calibri" pitchFamily="34" charset="0"/>
                <a:ea typeface="华文楷体" pitchFamily="2" charset="-122"/>
                <a:cs typeface="Calibri" pitchFamily="34" charset="0"/>
              </a:rPr>
              <a:t>       </a:t>
            </a:r>
            <a:r>
              <a:rPr lang="zh-CN" altLang="en-US" sz="2400" b="1" dirty="0" smtClean="0">
                <a:solidFill>
                  <a:srgbClr val="7030A0"/>
                </a:solidFill>
                <a:latin typeface="Calibri" pitchFamily="34" charset="0"/>
                <a:ea typeface="华文楷体" pitchFamily="2" charset="-122"/>
                <a:cs typeface="Calibri" pitchFamily="34" charset="0"/>
              </a:rPr>
              <a:t>临界区</a:t>
            </a:r>
            <a:endParaRPr lang="en-US" altLang="zh-CN" sz="2400" b="1" dirty="0" smtClean="0">
              <a:solidFill>
                <a:srgbClr val="7030A0"/>
              </a:solidFill>
              <a:latin typeface="Calibri" pitchFamily="34" charset="0"/>
              <a:ea typeface="华文楷体" pitchFamily="2" charset="-122"/>
              <a:cs typeface="Calibri" pitchFamily="34" charset="0"/>
            </a:endParaRPr>
          </a:p>
          <a:p>
            <a:pPr>
              <a:spcBef>
                <a:spcPts val="600"/>
              </a:spcBef>
              <a:buClr>
                <a:schemeClr val="tx2"/>
              </a:buClr>
              <a:buSzPct val="73000"/>
            </a:pPr>
            <a:r>
              <a:rPr lang="en-US" altLang="zh-CN" sz="2400" dirty="0">
                <a:latin typeface="Calibri" pitchFamily="34" charset="0"/>
                <a:ea typeface="华文楷体" pitchFamily="2" charset="-122"/>
                <a:cs typeface="Calibri" pitchFamily="34" charset="0"/>
              </a:rPr>
              <a:t> </a:t>
            </a:r>
            <a:r>
              <a:rPr lang="en-US" altLang="zh-CN" sz="2400" dirty="0" smtClean="0">
                <a:latin typeface="Calibri" pitchFamily="34" charset="0"/>
                <a:ea typeface="华文楷体" pitchFamily="2" charset="-122"/>
                <a:cs typeface="Calibri" pitchFamily="34" charset="0"/>
              </a:rPr>
              <a:t>   free = false;</a:t>
            </a:r>
          </a:p>
          <a:p>
            <a:pPr>
              <a:spcBef>
                <a:spcPts val="600"/>
              </a:spcBef>
              <a:buClr>
                <a:schemeClr val="tx2"/>
              </a:buClr>
              <a:buSzPct val="73000"/>
            </a:pPr>
            <a:r>
              <a:rPr lang="en-US" altLang="zh-CN" sz="2400" dirty="0">
                <a:latin typeface="Calibri" pitchFamily="34" charset="0"/>
                <a:ea typeface="华文楷体" pitchFamily="2" charset="-122"/>
                <a:cs typeface="Calibri" pitchFamily="34" charset="0"/>
              </a:rPr>
              <a:t> </a:t>
            </a:r>
            <a:r>
              <a:rPr lang="en-US" altLang="zh-CN" sz="2400" dirty="0" smtClean="0">
                <a:latin typeface="Calibri" pitchFamily="34" charset="0"/>
                <a:ea typeface="华文楷体" pitchFamily="2" charset="-122"/>
                <a:cs typeface="Calibri" pitchFamily="34" charset="0"/>
              </a:rPr>
              <a:t>   </a:t>
            </a:r>
            <a:r>
              <a:rPr lang="en-US" altLang="zh-CN" sz="2400" dirty="0" smtClean="0">
                <a:latin typeface="Calibri" pitchFamily="34" charset="0"/>
                <a:cs typeface="Calibri" pitchFamily="34" charset="0"/>
              </a:rPr>
              <a:t>… </a:t>
            </a:r>
            <a:r>
              <a:rPr lang="en-US" altLang="zh-CN" sz="2400" dirty="0">
                <a:latin typeface="Calibri" pitchFamily="34" charset="0"/>
                <a:cs typeface="Calibri" pitchFamily="34" charset="0"/>
              </a:rPr>
              <a:t>…</a:t>
            </a:r>
            <a:endParaRPr lang="en-US" altLang="zh-CN" sz="2400" dirty="0" smtClean="0">
              <a:latin typeface="Calibri" pitchFamily="34" charset="0"/>
              <a:ea typeface="华文楷体" pitchFamily="2" charset="-122"/>
              <a:cs typeface="Calibri" pitchFamily="34" charset="0"/>
            </a:endParaRPr>
          </a:p>
        </p:txBody>
      </p:sp>
      <p:sp>
        <p:nvSpPr>
          <p:cNvPr id="5" name="Rectangle 3"/>
          <p:cNvSpPr txBox="1">
            <a:spLocks noChangeArrowheads="1"/>
          </p:cNvSpPr>
          <p:nvPr/>
        </p:nvSpPr>
        <p:spPr bwMode="auto">
          <a:xfrm>
            <a:off x="4788024" y="1583080"/>
            <a:ext cx="3547120" cy="3286080"/>
          </a:xfrm>
          <a:prstGeom prst="rect">
            <a:avLst/>
          </a:prstGeom>
          <a:solidFill>
            <a:schemeClr val="accent4">
              <a:lumMod val="20000"/>
              <a:lumOff val="80000"/>
            </a:schemeClr>
          </a:solidFill>
          <a:ln w="19050">
            <a:solidFill>
              <a:schemeClr val="accent1">
                <a:lumMod val="75000"/>
              </a:schemeClr>
            </a:solidFill>
            <a:miter lim="800000"/>
            <a:headEnd/>
            <a:tailEnd/>
          </a:ln>
          <a:extLst/>
        </p:spPr>
        <p:txBody>
          <a:bodyPr/>
          <a:lstStyle>
            <a:lvl1pPr marL="273050" indent="-2730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ts val="600"/>
              </a:spcBef>
              <a:buClr>
                <a:schemeClr val="tx2"/>
              </a:buClr>
              <a:buSzPct val="73000"/>
            </a:pPr>
            <a:r>
              <a:rPr lang="en-US" altLang="zh-CN" sz="2400" dirty="0" smtClean="0">
                <a:latin typeface="Consolas" pitchFamily="49" charset="0"/>
              </a:rPr>
              <a:t>Q:</a:t>
            </a:r>
          </a:p>
          <a:p>
            <a:pPr>
              <a:spcBef>
                <a:spcPts val="600"/>
              </a:spcBef>
              <a:buClr>
                <a:schemeClr val="tx2"/>
              </a:buClr>
              <a:buSzPct val="73000"/>
            </a:pPr>
            <a:r>
              <a:rPr lang="en-US" altLang="zh-CN" sz="2400" dirty="0" smtClean="0">
                <a:latin typeface="Calibri" pitchFamily="34" charset="0"/>
                <a:cs typeface="Calibri" pitchFamily="34" charset="0"/>
              </a:rPr>
              <a:t>	… </a:t>
            </a:r>
            <a:r>
              <a:rPr lang="en-US" altLang="zh-CN" sz="2400" dirty="0">
                <a:latin typeface="Calibri" pitchFamily="34" charset="0"/>
                <a:cs typeface="Calibri" pitchFamily="34" charset="0"/>
              </a:rPr>
              <a:t>…</a:t>
            </a:r>
            <a:endParaRPr lang="en-US" altLang="zh-CN" sz="2400" dirty="0" smtClean="0">
              <a:latin typeface="Calibri" pitchFamily="34" charset="0"/>
              <a:cs typeface="Calibri" pitchFamily="34" charset="0"/>
            </a:endParaRPr>
          </a:p>
          <a:p>
            <a:pPr>
              <a:spcBef>
                <a:spcPts val="600"/>
              </a:spcBef>
              <a:buClr>
                <a:schemeClr val="tx2"/>
              </a:buClr>
              <a:buSzPct val="73000"/>
            </a:pPr>
            <a:r>
              <a:rPr lang="en-US" altLang="zh-CN" sz="2400" dirty="0">
                <a:latin typeface="Calibri" pitchFamily="34" charset="0"/>
                <a:cs typeface="Calibri" pitchFamily="34" charset="0"/>
              </a:rPr>
              <a:t> </a:t>
            </a:r>
            <a:r>
              <a:rPr lang="en-US" altLang="zh-CN" sz="2400" dirty="0" smtClean="0">
                <a:latin typeface="Calibri" pitchFamily="34" charset="0"/>
                <a:cs typeface="Calibri" pitchFamily="34" charset="0"/>
              </a:rPr>
              <a:t>   while </a:t>
            </a:r>
            <a:r>
              <a:rPr lang="en-US" altLang="zh-CN" sz="2400" dirty="0">
                <a:latin typeface="Calibri" pitchFamily="34" charset="0"/>
                <a:cs typeface="Calibri" pitchFamily="34" charset="0"/>
              </a:rPr>
              <a:t>(free) ; </a:t>
            </a:r>
          </a:p>
          <a:p>
            <a:pPr>
              <a:spcBef>
                <a:spcPts val="600"/>
              </a:spcBef>
              <a:buClr>
                <a:schemeClr val="tx2"/>
              </a:buClr>
              <a:buSzPct val="73000"/>
            </a:pPr>
            <a:r>
              <a:rPr lang="en-US" altLang="zh-CN" sz="2400" dirty="0">
                <a:latin typeface="Calibri" pitchFamily="34" charset="0"/>
                <a:cs typeface="Calibri" pitchFamily="34" charset="0"/>
              </a:rPr>
              <a:t>    free = true;</a:t>
            </a:r>
          </a:p>
          <a:p>
            <a:pPr>
              <a:spcBef>
                <a:spcPts val="600"/>
              </a:spcBef>
              <a:buClr>
                <a:schemeClr val="tx2"/>
              </a:buClr>
              <a:buSzPct val="73000"/>
            </a:pPr>
            <a:r>
              <a:rPr lang="en-US" altLang="zh-CN" sz="2400" dirty="0">
                <a:latin typeface="Calibri" pitchFamily="34" charset="0"/>
                <a:ea typeface="华文楷体" pitchFamily="2" charset="-122"/>
                <a:cs typeface="Calibri" pitchFamily="34" charset="0"/>
              </a:rPr>
              <a:t>        </a:t>
            </a:r>
            <a:r>
              <a:rPr lang="zh-CN" altLang="en-US" sz="2400" b="1" dirty="0">
                <a:solidFill>
                  <a:srgbClr val="7030A0"/>
                </a:solidFill>
                <a:latin typeface="Calibri" pitchFamily="34" charset="0"/>
                <a:ea typeface="华文楷体" pitchFamily="2" charset="-122"/>
                <a:cs typeface="Calibri" pitchFamily="34" charset="0"/>
              </a:rPr>
              <a:t>临界区</a:t>
            </a:r>
            <a:endParaRPr lang="en-US" altLang="zh-CN" sz="2400" b="1" dirty="0">
              <a:solidFill>
                <a:srgbClr val="7030A0"/>
              </a:solidFill>
              <a:latin typeface="Calibri" pitchFamily="34" charset="0"/>
              <a:ea typeface="华文楷体" pitchFamily="2" charset="-122"/>
              <a:cs typeface="Calibri" pitchFamily="34" charset="0"/>
            </a:endParaRPr>
          </a:p>
          <a:p>
            <a:pPr>
              <a:spcBef>
                <a:spcPts val="600"/>
              </a:spcBef>
              <a:buClr>
                <a:schemeClr val="tx2"/>
              </a:buClr>
              <a:buSzPct val="73000"/>
            </a:pPr>
            <a:r>
              <a:rPr lang="en-US" altLang="zh-CN" sz="2400" dirty="0">
                <a:latin typeface="Calibri" pitchFamily="34" charset="0"/>
                <a:ea typeface="华文楷体" pitchFamily="2" charset="-122"/>
                <a:cs typeface="Calibri" pitchFamily="34" charset="0"/>
              </a:rPr>
              <a:t>    free = false</a:t>
            </a:r>
            <a:r>
              <a:rPr lang="en-US" altLang="zh-CN" sz="2400" dirty="0" smtClean="0">
                <a:latin typeface="Calibri" pitchFamily="34" charset="0"/>
                <a:ea typeface="华文楷体" pitchFamily="2" charset="-122"/>
                <a:cs typeface="Calibri" pitchFamily="34" charset="0"/>
              </a:rPr>
              <a:t>;</a:t>
            </a:r>
          </a:p>
          <a:p>
            <a:pPr>
              <a:spcBef>
                <a:spcPts val="600"/>
              </a:spcBef>
              <a:buClr>
                <a:schemeClr val="tx2"/>
              </a:buClr>
              <a:buSzPct val="73000"/>
            </a:pPr>
            <a:r>
              <a:rPr lang="en-US" altLang="zh-CN" sz="2400" dirty="0">
                <a:latin typeface="Calibri" pitchFamily="34" charset="0"/>
                <a:ea typeface="华文楷体" pitchFamily="2" charset="-122"/>
                <a:cs typeface="Calibri" pitchFamily="34" charset="0"/>
              </a:rPr>
              <a:t> </a:t>
            </a:r>
            <a:r>
              <a:rPr lang="en-US" altLang="zh-CN" sz="2400" dirty="0" smtClean="0">
                <a:latin typeface="Calibri" pitchFamily="34" charset="0"/>
                <a:ea typeface="华文楷体" pitchFamily="2" charset="-122"/>
                <a:cs typeface="Calibri" pitchFamily="34" charset="0"/>
              </a:rPr>
              <a:t>   </a:t>
            </a:r>
            <a:r>
              <a:rPr lang="en-US" altLang="zh-CN" sz="2400" dirty="0" smtClean="0">
                <a:latin typeface="Calibri" pitchFamily="34" charset="0"/>
                <a:cs typeface="Calibri" pitchFamily="34" charset="0"/>
              </a:rPr>
              <a:t>… </a:t>
            </a:r>
            <a:r>
              <a:rPr lang="en-US" altLang="zh-CN" sz="2400" dirty="0">
                <a:latin typeface="Calibri" pitchFamily="34" charset="0"/>
                <a:cs typeface="Calibri" pitchFamily="34" charset="0"/>
              </a:rPr>
              <a:t>…</a:t>
            </a:r>
            <a:endParaRPr lang="en-US" altLang="zh-CN" sz="2400" dirty="0">
              <a:latin typeface="Calibri" pitchFamily="34" charset="0"/>
              <a:ea typeface="华文楷体" pitchFamily="2" charset="-122"/>
              <a:cs typeface="Calibri" pitchFamily="34" charset="0"/>
            </a:endParaRPr>
          </a:p>
        </p:txBody>
      </p:sp>
      <p:sp>
        <p:nvSpPr>
          <p:cNvPr id="3" name="圆角矩形 2"/>
          <p:cNvSpPr/>
          <p:nvPr/>
        </p:nvSpPr>
        <p:spPr>
          <a:xfrm>
            <a:off x="683568" y="5157192"/>
            <a:ext cx="7651576" cy="1368152"/>
          </a:xfrm>
          <a:prstGeom prst="round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7030A0"/>
                </a:solidFill>
                <a:latin typeface="Calibri" pitchFamily="34" charset="0"/>
                <a:ea typeface="华文楷体" pitchFamily="2" charset="-122"/>
                <a:cs typeface="Calibri" pitchFamily="34" charset="0"/>
              </a:rPr>
              <a:t>free: </a:t>
            </a:r>
            <a:r>
              <a:rPr lang="zh-CN" altLang="en-US" sz="2000" b="1" dirty="0" smtClean="0">
                <a:solidFill>
                  <a:srgbClr val="7030A0"/>
                </a:solidFill>
                <a:latin typeface="Calibri" pitchFamily="34" charset="0"/>
                <a:ea typeface="华文楷体" pitchFamily="2" charset="-122"/>
                <a:cs typeface="Calibri" pitchFamily="34" charset="0"/>
              </a:rPr>
              <a:t>临界区</a:t>
            </a:r>
            <a:r>
              <a:rPr lang="zh-CN" altLang="en-US" sz="2000" b="1" dirty="0">
                <a:solidFill>
                  <a:srgbClr val="7030A0"/>
                </a:solidFill>
                <a:latin typeface="Calibri" pitchFamily="34" charset="0"/>
                <a:ea typeface="华文楷体" pitchFamily="2" charset="-122"/>
                <a:cs typeface="Calibri" pitchFamily="34" charset="0"/>
              </a:rPr>
              <a:t>空闲</a:t>
            </a:r>
            <a:r>
              <a:rPr lang="zh-CN" altLang="en-US" sz="2000" b="1" dirty="0" smtClean="0">
                <a:solidFill>
                  <a:srgbClr val="7030A0"/>
                </a:solidFill>
                <a:latin typeface="Calibri" pitchFamily="34" charset="0"/>
                <a:ea typeface="华文楷体" pitchFamily="2" charset="-122"/>
                <a:cs typeface="Calibri" pitchFamily="34" charset="0"/>
              </a:rPr>
              <a:t>标志</a:t>
            </a:r>
            <a:r>
              <a:rPr lang="zh-CN" altLang="en-US" sz="2000" b="1" dirty="0">
                <a:solidFill>
                  <a:srgbClr val="7030A0"/>
                </a:solidFill>
                <a:latin typeface="Calibri" pitchFamily="34" charset="0"/>
                <a:ea typeface="华文楷体" pitchFamily="2" charset="-122"/>
                <a:cs typeface="Calibri" pitchFamily="34" charset="0"/>
              </a:rPr>
              <a:t/>
            </a:r>
            <a:br>
              <a:rPr lang="zh-CN" altLang="en-US" sz="2000" b="1" dirty="0">
                <a:solidFill>
                  <a:srgbClr val="7030A0"/>
                </a:solidFill>
                <a:latin typeface="Calibri" pitchFamily="34" charset="0"/>
                <a:ea typeface="华文楷体" pitchFamily="2" charset="-122"/>
                <a:cs typeface="Calibri" pitchFamily="34" charset="0"/>
              </a:rPr>
            </a:br>
            <a:r>
              <a:rPr lang="zh-CN" altLang="en-US" sz="2000" b="1" dirty="0">
                <a:solidFill>
                  <a:srgbClr val="7030A0"/>
                </a:solidFill>
                <a:latin typeface="Calibri" pitchFamily="34" charset="0"/>
                <a:ea typeface="华文楷体" pitchFamily="2" charset="-122"/>
                <a:cs typeface="Calibri" pitchFamily="34" charset="0"/>
              </a:rPr>
              <a:t>      </a:t>
            </a:r>
            <a:r>
              <a:rPr lang="en-US" altLang="zh-CN" sz="2000" b="1" dirty="0" smtClean="0">
                <a:solidFill>
                  <a:srgbClr val="7030A0"/>
                </a:solidFill>
                <a:latin typeface="Calibri" pitchFamily="34" charset="0"/>
                <a:ea typeface="华文楷体" pitchFamily="2" charset="-122"/>
                <a:cs typeface="Calibri" pitchFamily="34" charset="0"/>
              </a:rPr>
              <a:t>true</a:t>
            </a:r>
            <a:r>
              <a:rPr lang="en-US" altLang="zh-CN" sz="2000" b="1" dirty="0">
                <a:solidFill>
                  <a:srgbClr val="7030A0"/>
                </a:solidFill>
                <a:latin typeface="Calibri" pitchFamily="34" charset="0"/>
                <a:ea typeface="华文楷体" pitchFamily="2" charset="-122"/>
                <a:cs typeface="Calibri" pitchFamily="34" charset="0"/>
              </a:rPr>
              <a:t>: </a:t>
            </a:r>
            <a:r>
              <a:rPr lang="zh-CN" altLang="en-US" sz="2000" b="1" dirty="0">
                <a:solidFill>
                  <a:srgbClr val="7030A0"/>
                </a:solidFill>
                <a:latin typeface="Calibri" pitchFamily="34" charset="0"/>
                <a:ea typeface="华文楷体" pitchFamily="2" charset="-122"/>
                <a:cs typeface="Calibri" pitchFamily="34" charset="0"/>
              </a:rPr>
              <a:t>有进程在临界区</a:t>
            </a:r>
            <a:br>
              <a:rPr lang="zh-CN" altLang="en-US" sz="2000" b="1" dirty="0">
                <a:solidFill>
                  <a:srgbClr val="7030A0"/>
                </a:solidFill>
                <a:latin typeface="Calibri" pitchFamily="34" charset="0"/>
                <a:ea typeface="华文楷体" pitchFamily="2" charset="-122"/>
                <a:cs typeface="Calibri" pitchFamily="34" charset="0"/>
              </a:rPr>
            </a:br>
            <a:r>
              <a:rPr lang="zh-CN" altLang="en-US" sz="2000" b="1" dirty="0">
                <a:solidFill>
                  <a:srgbClr val="7030A0"/>
                </a:solidFill>
                <a:latin typeface="Calibri" pitchFamily="34" charset="0"/>
                <a:ea typeface="华文楷体" pitchFamily="2" charset="-122"/>
                <a:cs typeface="Calibri" pitchFamily="34" charset="0"/>
              </a:rPr>
              <a:t>      </a:t>
            </a:r>
            <a:r>
              <a:rPr lang="en-US" altLang="zh-CN" sz="2000" b="1" dirty="0" smtClean="0">
                <a:solidFill>
                  <a:srgbClr val="7030A0"/>
                </a:solidFill>
                <a:latin typeface="Calibri" pitchFamily="34" charset="0"/>
                <a:ea typeface="华文楷体" pitchFamily="2" charset="-122"/>
                <a:cs typeface="Calibri" pitchFamily="34" charset="0"/>
              </a:rPr>
              <a:t>false</a:t>
            </a:r>
            <a:r>
              <a:rPr lang="en-US" altLang="zh-CN" sz="2000" b="1" dirty="0">
                <a:solidFill>
                  <a:srgbClr val="7030A0"/>
                </a:solidFill>
                <a:latin typeface="Calibri" pitchFamily="34" charset="0"/>
                <a:ea typeface="华文楷体" pitchFamily="2" charset="-122"/>
                <a:cs typeface="Calibri" pitchFamily="34" charset="0"/>
              </a:rPr>
              <a:t>:</a:t>
            </a:r>
            <a:r>
              <a:rPr lang="zh-CN" altLang="en-US" sz="2000" b="1" dirty="0">
                <a:solidFill>
                  <a:srgbClr val="7030A0"/>
                </a:solidFill>
                <a:latin typeface="Calibri" pitchFamily="34" charset="0"/>
                <a:ea typeface="华文楷体" pitchFamily="2" charset="-122"/>
                <a:cs typeface="Calibri" pitchFamily="34" charset="0"/>
              </a:rPr>
              <a:t>无进程在</a:t>
            </a:r>
            <a:r>
              <a:rPr lang="zh-CN" altLang="en-US" sz="2000" b="1" dirty="0" smtClean="0">
                <a:solidFill>
                  <a:srgbClr val="7030A0"/>
                </a:solidFill>
                <a:latin typeface="Calibri" pitchFamily="34" charset="0"/>
                <a:ea typeface="华文楷体" pitchFamily="2" charset="-122"/>
                <a:cs typeface="Calibri" pitchFamily="34" charset="0"/>
              </a:rPr>
              <a:t>临界区</a:t>
            </a:r>
            <a:endParaRPr lang="en-US" altLang="zh-CN" sz="2000" b="1" dirty="0" smtClean="0">
              <a:solidFill>
                <a:srgbClr val="7030A0"/>
              </a:solidFill>
              <a:latin typeface="Calibri" pitchFamily="34" charset="0"/>
              <a:ea typeface="华文楷体" pitchFamily="2" charset="-122"/>
              <a:cs typeface="Calibri" pitchFamily="34" charset="0"/>
            </a:endParaRPr>
          </a:p>
          <a:p>
            <a:r>
              <a:rPr lang="zh-CN" altLang="en-US" sz="2000" b="1" dirty="0" smtClean="0">
                <a:solidFill>
                  <a:srgbClr val="7030A0"/>
                </a:solidFill>
                <a:latin typeface="Calibri" pitchFamily="34" charset="0"/>
                <a:ea typeface="华文楷体" pitchFamily="2" charset="-122"/>
                <a:cs typeface="Calibri" pitchFamily="34" charset="0"/>
              </a:rPr>
              <a:t>初值：</a:t>
            </a:r>
            <a:r>
              <a:rPr lang="en-US" altLang="zh-CN" sz="2000" b="1" dirty="0" smtClean="0">
                <a:solidFill>
                  <a:srgbClr val="7030A0"/>
                </a:solidFill>
                <a:latin typeface="Calibri" pitchFamily="34" charset="0"/>
                <a:ea typeface="华文楷体" pitchFamily="2" charset="-122"/>
                <a:cs typeface="Calibri" pitchFamily="34" charset="0"/>
              </a:rPr>
              <a:t>free</a:t>
            </a:r>
            <a:r>
              <a:rPr lang="zh-CN" altLang="en-US" sz="2000" b="1" dirty="0" smtClean="0">
                <a:solidFill>
                  <a:srgbClr val="7030A0"/>
                </a:solidFill>
                <a:latin typeface="Calibri" pitchFamily="34" charset="0"/>
                <a:ea typeface="华文楷体" pitchFamily="2" charset="-122"/>
                <a:cs typeface="Calibri" pitchFamily="34" charset="0"/>
              </a:rPr>
              <a:t>为</a:t>
            </a:r>
            <a:r>
              <a:rPr lang="en-US" altLang="zh-CN" sz="2000" b="1" dirty="0" smtClean="0">
                <a:solidFill>
                  <a:srgbClr val="7030A0"/>
                </a:solidFill>
                <a:latin typeface="Calibri" pitchFamily="34" charset="0"/>
                <a:ea typeface="华文楷体" pitchFamily="2" charset="-122"/>
                <a:cs typeface="Calibri" pitchFamily="34" charset="0"/>
              </a:rPr>
              <a:t>false </a:t>
            </a:r>
            <a:endParaRPr lang="zh-CN" altLang="en-US" sz="2000" b="1" dirty="0">
              <a:solidFill>
                <a:srgbClr val="7030A0"/>
              </a:solidFill>
              <a:latin typeface="Calibri" pitchFamily="34" charset="0"/>
              <a:ea typeface="华文楷体" pitchFamily="2" charset="-122"/>
              <a:cs typeface="Calibri" pitchFamily="34" charset="0"/>
            </a:endParaRPr>
          </a:p>
        </p:txBody>
      </p:sp>
      <p:sp>
        <p:nvSpPr>
          <p:cNvPr id="6" name="矩形 5"/>
          <p:cNvSpPr/>
          <p:nvPr/>
        </p:nvSpPr>
        <p:spPr>
          <a:xfrm>
            <a:off x="3438600" y="1916832"/>
            <a:ext cx="1034752" cy="432048"/>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FF00"/>
                </a:solidFill>
              </a:rPr>
              <a:t>lock()</a:t>
            </a:r>
            <a:endParaRPr lang="zh-CN" altLang="en-US" b="1" dirty="0">
              <a:solidFill>
                <a:srgbClr val="FFFF00"/>
              </a:solidFill>
            </a:endParaRPr>
          </a:p>
        </p:txBody>
      </p:sp>
      <p:cxnSp>
        <p:nvCxnSpPr>
          <p:cNvPr id="8" name="直接连接符 7"/>
          <p:cNvCxnSpPr>
            <a:stCxn id="6" idx="1"/>
            <a:endCxn id="25" idx="1"/>
          </p:cNvCxnSpPr>
          <p:nvPr/>
        </p:nvCxnSpPr>
        <p:spPr>
          <a:xfrm flipH="1">
            <a:off x="2790528" y="2132856"/>
            <a:ext cx="648072" cy="79866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 idx="3"/>
          </p:cNvCxnSpPr>
          <p:nvPr/>
        </p:nvCxnSpPr>
        <p:spPr>
          <a:xfrm>
            <a:off x="4473352" y="2132856"/>
            <a:ext cx="549424" cy="79866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438600" y="4437112"/>
            <a:ext cx="1034752" cy="432048"/>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rgbClr val="FFFF00"/>
                </a:solidFill>
              </a:rPr>
              <a:t>unlock()</a:t>
            </a:r>
            <a:endParaRPr lang="zh-CN" altLang="en-US" sz="1600" b="1" dirty="0">
              <a:solidFill>
                <a:srgbClr val="FFFF00"/>
              </a:solidFill>
            </a:endParaRPr>
          </a:p>
        </p:txBody>
      </p:sp>
      <p:cxnSp>
        <p:nvCxnSpPr>
          <p:cNvPr id="16" name="直接连接符 15"/>
          <p:cNvCxnSpPr>
            <a:stCxn id="15" idx="1"/>
          </p:cNvCxnSpPr>
          <p:nvPr/>
        </p:nvCxnSpPr>
        <p:spPr>
          <a:xfrm flipH="1" flipV="1">
            <a:off x="2529136" y="4077072"/>
            <a:ext cx="909464" cy="576064"/>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5" idx="3"/>
          </p:cNvCxnSpPr>
          <p:nvPr/>
        </p:nvCxnSpPr>
        <p:spPr>
          <a:xfrm flipV="1">
            <a:off x="4473352" y="4077072"/>
            <a:ext cx="621432" cy="576064"/>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
        <p:nvSpPr>
          <p:cNvPr id="22" name="左大括号 21"/>
          <p:cNvSpPr/>
          <p:nvPr/>
        </p:nvSpPr>
        <p:spPr>
          <a:xfrm>
            <a:off x="5022776" y="2636912"/>
            <a:ext cx="117727" cy="589208"/>
          </a:xfrm>
          <a:prstGeom prst="leftBrace">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右大括号 24"/>
          <p:cNvSpPr/>
          <p:nvPr/>
        </p:nvSpPr>
        <p:spPr>
          <a:xfrm>
            <a:off x="2646512" y="2636912"/>
            <a:ext cx="144016" cy="589208"/>
          </a:xfrm>
          <a:prstGeom prst="rightBrace">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直接箭头连接符 13"/>
          <p:cNvCxnSpPr/>
          <p:nvPr/>
        </p:nvCxnSpPr>
        <p:spPr>
          <a:xfrm flipH="1">
            <a:off x="2430488" y="2963945"/>
            <a:ext cx="79208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955185" y="2625291"/>
            <a:ext cx="0" cy="82587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6489989" y="3564599"/>
            <a:ext cx="981059"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2934544" y="3014747"/>
            <a:ext cx="0" cy="68101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17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right)">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10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ircle(in)">
                                      <p:cBhvr>
                                        <p:cTn id="32" dur="2000"/>
                                        <p:tgtEl>
                                          <p:spTgt spid="6"/>
                                        </p:tgtEl>
                                      </p:cBhvr>
                                    </p:animEffect>
                                  </p:childTnLst>
                                </p:cTn>
                              </p:par>
                              <p:par>
                                <p:cTn id="33" presetID="6" presetClass="entr" presetSubtype="16"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circle(in)">
                                      <p:cBhvr>
                                        <p:cTn id="35" dur="2000"/>
                                        <p:tgtEl>
                                          <p:spTgt spid="8"/>
                                        </p:tgtEl>
                                      </p:cBhvr>
                                    </p:animEffect>
                                  </p:childTnLst>
                                </p:cTn>
                              </p:par>
                              <p:par>
                                <p:cTn id="36" presetID="6" presetClass="entr" presetSubtype="16"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circle(in)">
                                      <p:cBhvr>
                                        <p:cTn id="38" dur="2000"/>
                                        <p:tgtEl>
                                          <p:spTgt spid="10"/>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circle(in)">
                                      <p:cBhvr>
                                        <p:cTn id="41" dur="2000"/>
                                        <p:tgtEl>
                                          <p:spTgt spid="25"/>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circle(in)">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circle(in)">
                                      <p:cBhvr>
                                        <p:cTn id="49" dur="2000"/>
                                        <p:tgtEl>
                                          <p:spTgt spid="15"/>
                                        </p:tgtEl>
                                      </p:cBhvr>
                                    </p:animEffect>
                                  </p:childTnLst>
                                </p:cTn>
                              </p:par>
                              <p:par>
                                <p:cTn id="50" presetID="6" presetClass="entr" presetSubtype="16"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circle(in)">
                                      <p:cBhvr>
                                        <p:cTn id="52" dur="2000"/>
                                        <p:tgtEl>
                                          <p:spTgt spid="16"/>
                                        </p:tgtEl>
                                      </p:cBhvr>
                                    </p:animEffect>
                                  </p:childTnLst>
                                </p:cTn>
                              </p:par>
                              <p:par>
                                <p:cTn id="53" presetID="6" presetClass="entr" presetSubtype="16"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circle(in)">
                                      <p:cBhvr>
                                        <p:cTn id="55"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5" grpId="0" animBg="1"/>
      <p:bldP spid="22"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sz="4000" dirty="0" smtClean="0"/>
              <a:t>软件解法</a:t>
            </a:r>
            <a:r>
              <a:rPr lang="en-US" altLang="zh-CN" sz="4000" dirty="0" smtClean="0"/>
              <a:t>2</a:t>
            </a:r>
            <a:endParaRPr lang="zh-CN" altLang="en-US" sz="4000" dirty="0"/>
          </a:p>
        </p:txBody>
      </p:sp>
      <p:sp>
        <p:nvSpPr>
          <p:cNvPr id="16387" name="Rectangle 3"/>
          <p:cNvSpPr txBox="1">
            <a:spLocks noChangeArrowheads="1"/>
          </p:cNvSpPr>
          <p:nvPr/>
        </p:nvSpPr>
        <p:spPr bwMode="auto">
          <a:xfrm>
            <a:off x="683568" y="1591816"/>
            <a:ext cx="3691136" cy="3286080"/>
          </a:xfrm>
          <a:prstGeom prst="rect">
            <a:avLst/>
          </a:prstGeom>
          <a:solidFill>
            <a:schemeClr val="accent4">
              <a:lumMod val="20000"/>
              <a:lumOff val="80000"/>
            </a:schemeClr>
          </a:solidFill>
          <a:ln w="19050">
            <a:solidFill>
              <a:schemeClr val="accent1">
                <a:lumMod val="75000"/>
              </a:schemeClr>
            </a:solidFill>
            <a:miter lim="800000"/>
            <a:headEnd/>
            <a:tailEnd/>
          </a:ln>
          <a:extLst/>
        </p:spPr>
        <p:txBody>
          <a:bodyPr/>
          <a:lstStyle>
            <a:lvl1pPr marL="273050" indent="-2730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ts val="600"/>
              </a:spcBef>
              <a:buClr>
                <a:schemeClr val="tx2"/>
              </a:buClr>
              <a:buSzPct val="73000"/>
            </a:pPr>
            <a:r>
              <a:rPr lang="en-US" altLang="zh-CN" sz="2400" dirty="0" smtClean="0">
                <a:latin typeface="Calibri" pitchFamily="34" charset="0"/>
                <a:cs typeface="Calibri" pitchFamily="34" charset="0"/>
              </a:rPr>
              <a:t>P:</a:t>
            </a:r>
          </a:p>
          <a:p>
            <a:pPr>
              <a:spcBef>
                <a:spcPts val="600"/>
              </a:spcBef>
              <a:buClr>
                <a:schemeClr val="tx2"/>
              </a:buClr>
              <a:buSzPct val="73000"/>
            </a:pPr>
            <a:r>
              <a:rPr lang="en-US" altLang="zh-CN" sz="2400" dirty="0">
                <a:latin typeface="Calibri" pitchFamily="34" charset="0"/>
                <a:cs typeface="Calibri" pitchFamily="34" charset="0"/>
              </a:rPr>
              <a:t>	… …</a:t>
            </a:r>
            <a:endParaRPr lang="en-US" altLang="zh-CN" sz="2400" dirty="0" smtClean="0">
              <a:latin typeface="Calibri" pitchFamily="34" charset="0"/>
              <a:cs typeface="Calibri" pitchFamily="34" charset="0"/>
            </a:endParaRPr>
          </a:p>
          <a:p>
            <a:pPr>
              <a:spcBef>
                <a:spcPts val="600"/>
              </a:spcBef>
              <a:buClr>
                <a:schemeClr val="tx2"/>
              </a:buClr>
              <a:buSzPct val="73000"/>
            </a:pPr>
            <a:r>
              <a:rPr lang="en-US" altLang="zh-CN" sz="2400" dirty="0">
                <a:latin typeface="Calibri" pitchFamily="34" charset="0"/>
                <a:cs typeface="Calibri" pitchFamily="34" charset="0"/>
              </a:rPr>
              <a:t> </a:t>
            </a:r>
            <a:r>
              <a:rPr lang="en-US" altLang="zh-CN" sz="2400" dirty="0" smtClean="0">
                <a:latin typeface="Calibri" pitchFamily="34" charset="0"/>
                <a:cs typeface="Calibri" pitchFamily="34" charset="0"/>
              </a:rPr>
              <a:t>   while (not turn) ; </a:t>
            </a:r>
          </a:p>
          <a:p>
            <a:pPr>
              <a:spcBef>
                <a:spcPts val="600"/>
              </a:spcBef>
              <a:buClr>
                <a:schemeClr val="tx2"/>
              </a:buClr>
              <a:buSzPct val="73000"/>
            </a:pPr>
            <a:r>
              <a:rPr lang="zh-CN" altLang="en-US" sz="2400" b="1" dirty="0" smtClean="0">
                <a:solidFill>
                  <a:srgbClr val="7030A0"/>
                </a:solidFill>
                <a:latin typeface="Calibri" pitchFamily="34" charset="0"/>
                <a:ea typeface="华文楷体" pitchFamily="2" charset="-122"/>
                <a:cs typeface="Calibri" pitchFamily="34" charset="0"/>
              </a:rPr>
              <a:t>        临界区</a:t>
            </a:r>
            <a:endParaRPr lang="en-US" altLang="zh-CN" sz="2400" b="1" dirty="0" smtClean="0">
              <a:solidFill>
                <a:srgbClr val="7030A0"/>
              </a:solidFill>
              <a:latin typeface="Calibri" pitchFamily="34" charset="0"/>
              <a:ea typeface="华文楷体" pitchFamily="2" charset="-122"/>
              <a:cs typeface="Calibri" pitchFamily="34" charset="0"/>
            </a:endParaRPr>
          </a:p>
          <a:p>
            <a:pPr>
              <a:spcBef>
                <a:spcPts val="600"/>
              </a:spcBef>
              <a:buClr>
                <a:schemeClr val="tx2"/>
              </a:buClr>
              <a:buSzPct val="73000"/>
            </a:pPr>
            <a:r>
              <a:rPr lang="en-US" altLang="zh-CN" sz="2400" dirty="0">
                <a:latin typeface="Calibri" pitchFamily="34" charset="0"/>
                <a:ea typeface="华文楷体" pitchFamily="2" charset="-122"/>
                <a:cs typeface="Calibri" pitchFamily="34" charset="0"/>
              </a:rPr>
              <a:t> </a:t>
            </a:r>
            <a:r>
              <a:rPr lang="en-US" altLang="zh-CN" sz="2400" dirty="0" smtClean="0">
                <a:latin typeface="Calibri" pitchFamily="34" charset="0"/>
                <a:ea typeface="华文楷体" pitchFamily="2" charset="-122"/>
                <a:cs typeface="Calibri" pitchFamily="34" charset="0"/>
              </a:rPr>
              <a:t>   turn = false;</a:t>
            </a:r>
          </a:p>
          <a:p>
            <a:pPr>
              <a:spcBef>
                <a:spcPts val="600"/>
              </a:spcBef>
              <a:buClr>
                <a:schemeClr val="tx2"/>
              </a:buClr>
              <a:buSzPct val="73000"/>
            </a:pPr>
            <a:r>
              <a:rPr lang="en-US" altLang="zh-CN" sz="2400" dirty="0">
                <a:latin typeface="Calibri" pitchFamily="34" charset="0"/>
                <a:ea typeface="华文楷体" pitchFamily="2" charset="-122"/>
                <a:cs typeface="Calibri" pitchFamily="34" charset="0"/>
              </a:rPr>
              <a:t> </a:t>
            </a:r>
            <a:r>
              <a:rPr lang="en-US" altLang="zh-CN" sz="2400" dirty="0" smtClean="0">
                <a:latin typeface="Calibri" pitchFamily="34" charset="0"/>
                <a:ea typeface="华文楷体" pitchFamily="2" charset="-122"/>
                <a:cs typeface="Calibri" pitchFamily="34" charset="0"/>
              </a:rPr>
              <a:t>   </a:t>
            </a:r>
            <a:r>
              <a:rPr lang="en-US" altLang="zh-CN" sz="2400" dirty="0" smtClean="0">
                <a:latin typeface="Calibri" pitchFamily="34" charset="0"/>
                <a:cs typeface="Calibri" pitchFamily="34" charset="0"/>
              </a:rPr>
              <a:t>… </a:t>
            </a:r>
            <a:r>
              <a:rPr lang="en-US" altLang="zh-CN" sz="2400" dirty="0">
                <a:latin typeface="Calibri" pitchFamily="34" charset="0"/>
                <a:cs typeface="Calibri" pitchFamily="34" charset="0"/>
              </a:rPr>
              <a:t>…</a:t>
            </a:r>
            <a:endParaRPr lang="en-US" altLang="zh-CN" sz="2400" dirty="0" smtClean="0">
              <a:latin typeface="Calibri" pitchFamily="34" charset="0"/>
              <a:ea typeface="华文楷体" pitchFamily="2" charset="-122"/>
              <a:cs typeface="Calibri" pitchFamily="34" charset="0"/>
            </a:endParaRPr>
          </a:p>
        </p:txBody>
      </p:sp>
      <p:sp>
        <p:nvSpPr>
          <p:cNvPr id="5" name="Rectangle 3"/>
          <p:cNvSpPr txBox="1">
            <a:spLocks noChangeArrowheads="1"/>
          </p:cNvSpPr>
          <p:nvPr/>
        </p:nvSpPr>
        <p:spPr bwMode="auto">
          <a:xfrm>
            <a:off x="4788024" y="1583080"/>
            <a:ext cx="3547120" cy="3286080"/>
          </a:xfrm>
          <a:prstGeom prst="rect">
            <a:avLst/>
          </a:prstGeom>
          <a:solidFill>
            <a:schemeClr val="accent4">
              <a:lumMod val="20000"/>
              <a:lumOff val="80000"/>
            </a:schemeClr>
          </a:solidFill>
          <a:ln w="19050">
            <a:solidFill>
              <a:schemeClr val="accent1">
                <a:lumMod val="75000"/>
              </a:schemeClr>
            </a:solidFill>
            <a:miter lim="800000"/>
            <a:headEnd/>
            <a:tailEnd/>
          </a:ln>
          <a:extLst/>
        </p:spPr>
        <p:txBody>
          <a:bodyPr/>
          <a:lstStyle>
            <a:lvl1pPr marL="273050" indent="-2730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ts val="600"/>
              </a:spcBef>
              <a:buClr>
                <a:schemeClr val="tx2"/>
              </a:buClr>
              <a:buSzPct val="73000"/>
            </a:pPr>
            <a:r>
              <a:rPr lang="en-US" altLang="zh-CN" sz="2400" dirty="0" smtClean="0">
                <a:latin typeface="Consolas" pitchFamily="49" charset="0"/>
              </a:rPr>
              <a:t>Q:</a:t>
            </a:r>
          </a:p>
          <a:p>
            <a:pPr>
              <a:spcBef>
                <a:spcPts val="600"/>
              </a:spcBef>
              <a:buClr>
                <a:schemeClr val="tx2"/>
              </a:buClr>
              <a:buSzPct val="73000"/>
            </a:pPr>
            <a:r>
              <a:rPr lang="en-US" altLang="zh-CN" sz="2400" dirty="0" smtClean="0">
                <a:latin typeface="Calibri" pitchFamily="34" charset="0"/>
                <a:cs typeface="Calibri" pitchFamily="34" charset="0"/>
              </a:rPr>
              <a:t>	… </a:t>
            </a:r>
            <a:r>
              <a:rPr lang="en-US" altLang="zh-CN" sz="2400" dirty="0">
                <a:latin typeface="Calibri" pitchFamily="34" charset="0"/>
                <a:cs typeface="Calibri" pitchFamily="34" charset="0"/>
              </a:rPr>
              <a:t>…</a:t>
            </a:r>
            <a:endParaRPr lang="en-US" altLang="zh-CN" sz="2400" dirty="0" smtClean="0">
              <a:latin typeface="Calibri" pitchFamily="34" charset="0"/>
              <a:cs typeface="Calibri" pitchFamily="34" charset="0"/>
            </a:endParaRPr>
          </a:p>
          <a:p>
            <a:pPr>
              <a:spcBef>
                <a:spcPts val="600"/>
              </a:spcBef>
              <a:buClr>
                <a:schemeClr val="tx2"/>
              </a:buClr>
              <a:buSzPct val="73000"/>
            </a:pPr>
            <a:r>
              <a:rPr lang="en-US" altLang="zh-CN" sz="2400" dirty="0">
                <a:latin typeface="Calibri" pitchFamily="34" charset="0"/>
                <a:cs typeface="Calibri" pitchFamily="34" charset="0"/>
              </a:rPr>
              <a:t> </a:t>
            </a:r>
            <a:r>
              <a:rPr lang="en-US" altLang="zh-CN" sz="2400" dirty="0" smtClean="0">
                <a:latin typeface="Calibri" pitchFamily="34" charset="0"/>
                <a:cs typeface="Calibri" pitchFamily="34" charset="0"/>
              </a:rPr>
              <a:t>   while (turn) </a:t>
            </a:r>
            <a:r>
              <a:rPr lang="en-US" altLang="zh-CN" sz="2400" dirty="0">
                <a:latin typeface="Calibri" pitchFamily="34" charset="0"/>
                <a:cs typeface="Calibri" pitchFamily="34" charset="0"/>
              </a:rPr>
              <a:t>; </a:t>
            </a:r>
          </a:p>
          <a:p>
            <a:pPr>
              <a:spcBef>
                <a:spcPts val="600"/>
              </a:spcBef>
              <a:buClr>
                <a:schemeClr val="tx2"/>
              </a:buClr>
              <a:buSzPct val="73000"/>
            </a:pPr>
            <a:r>
              <a:rPr lang="zh-CN" altLang="en-US" sz="2400" b="1" dirty="0" smtClean="0">
                <a:solidFill>
                  <a:srgbClr val="7030A0"/>
                </a:solidFill>
                <a:latin typeface="Calibri" pitchFamily="34" charset="0"/>
                <a:ea typeface="华文楷体" pitchFamily="2" charset="-122"/>
                <a:cs typeface="Calibri" pitchFamily="34" charset="0"/>
              </a:rPr>
              <a:t>        临界区</a:t>
            </a:r>
            <a:endParaRPr lang="en-US" altLang="zh-CN" sz="2400" b="1" dirty="0">
              <a:solidFill>
                <a:srgbClr val="7030A0"/>
              </a:solidFill>
              <a:latin typeface="Calibri" pitchFamily="34" charset="0"/>
              <a:ea typeface="华文楷体" pitchFamily="2" charset="-122"/>
              <a:cs typeface="Calibri" pitchFamily="34" charset="0"/>
            </a:endParaRPr>
          </a:p>
          <a:p>
            <a:pPr>
              <a:spcBef>
                <a:spcPts val="600"/>
              </a:spcBef>
              <a:buClr>
                <a:schemeClr val="tx2"/>
              </a:buClr>
              <a:buSzPct val="73000"/>
            </a:pPr>
            <a:r>
              <a:rPr lang="en-US" altLang="zh-CN" sz="2400" dirty="0">
                <a:latin typeface="Calibri" pitchFamily="34" charset="0"/>
                <a:ea typeface="华文楷体" pitchFamily="2" charset="-122"/>
                <a:cs typeface="Calibri" pitchFamily="34" charset="0"/>
              </a:rPr>
              <a:t>    </a:t>
            </a:r>
            <a:r>
              <a:rPr lang="en-US" altLang="zh-CN" sz="2400" dirty="0" smtClean="0">
                <a:latin typeface="Calibri" pitchFamily="34" charset="0"/>
                <a:ea typeface="华文楷体" pitchFamily="2" charset="-122"/>
                <a:cs typeface="Calibri" pitchFamily="34" charset="0"/>
              </a:rPr>
              <a:t>turn </a:t>
            </a:r>
            <a:r>
              <a:rPr lang="en-US" altLang="zh-CN" sz="2400" dirty="0">
                <a:latin typeface="Calibri" pitchFamily="34" charset="0"/>
                <a:ea typeface="华文楷体" pitchFamily="2" charset="-122"/>
                <a:cs typeface="Calibri" pitchFamily="34" charset="0"/>
              </a:rPr>
              <a:t>= </a:t>
            </a:r>
            <a:r>
              <a:rPr lang="en-US" altLang="zh-CN" sz="2400" dirty="0" smtClean="0">
                <a:latin typeface="Calibri" pitchFamily="34" charset="0"/>
                <a:ea typeface="华文楷体" pitchFamily="2" charset="-122"/>
                <a:cs typeface="Calibri" pitchFamily="34" charset="0"/>
              </a:rPr>
              <a:t>true;</a:t>
            </a:r>
          </a:p>
          <a:p>
            <a:pPr>
              <a:spcBef>
                <a:spcPts val="600"/>
              </a:spcBef>
              <a:buClr>
                <a:schemeClr val="tx2"/>
              </a:buClr>
              <a:buSzPct val="73000"/>
            </a:pPr>
            <a:r>
              <a:rPr lang="en-US" altLang="zh-CN" sz="2400" dirty="0">
                <a:latin typeface="Calibri" pitchFamily="34" charset="0"/>
                <a:ea typeface="华文楷体" pitchFamily="2" charset="-122"/>
                <a:cs typeface="Calibri" pitchFamily="34" charset="0"/>
              </a:rPr>
              <a:t> </a:t>
            </a:r>
            <a:r>
              <a:rPr lang="en-US" altLang="zh-CN" sz="2400" dirty="0" smtClean="0">
                <a:latin typeface="Calibri" pitchFamily="34" charset="0"/>
                <a:ea typeface="华文楷体" pitchFamily="2" charset="-122"/>
                <a:cs typeface="Calibri" pitchFamily="34" charset="0"/>
              </a:rPr>
              <a:t>   </a:t>
            </a:r>
            <a:r>
              <a:rPr lang="en-US" altLang="zh-CN" sz="2400" dirty="0" smtClean="0">
                <a:latin typeface="Calibri" pitchFamily="34" charset="0"/>
                <a:cs typeface="Calibri" pitchFamily="34" charset="0"/>
              </a:rPr>
              <a:t>… </a:t>
            </a:r>
            <a:r>
              <a:rPr lang="en-US" altLang="zh-CN" sz="2400" dirty="0">
                <a:latin typeface="Calibri" pitchFamily="34" charset="0"/>
                <a:cs typeface="Calibri" pitchFamily="34" charset="0"/>
              </a:rPr>
              <a:t>…</a:t>
            </a:r>
            <a:endParaRPr lang="en-US" altLang="zh-CN" sz="2400" dirty="0">
              <a:latin typeface="Calibri" pitchFamily="34" charset="0"/>
              <a:ea typeface="华文楷体" pitchFamily="2" charset="-122"/>
              <a:cs typeface="Calibri" pitchFamily="34" charset="0"/>
            </a:endParaRPr>
          </a:p>
        </p:txBody>
      </p:sp>
      <p:sp>
        <p:nvSpPr>
          <p:cNvPr id="3" name="圆角矩形 2"/>
          <p:cNvSpPr/>
          <p:nvPr/>
        </p:nvSpPr>
        <p:spPr>
          <a:xfrm>
            <a:off x="683568" y="5157192"/>
            <a:ext cx="7651576" cy="1368152"/>
          </a:xfrm>
          <a:prstGeom prst="round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rgbClr val="7030A0"/>
                </a:solidFill>
                <a:latin typeface="Calibri" pitchFamily="34" charset="0"/>
                <a:ea typeface="华文楷体" pitchFamily="2" charset="-122"/>
                <a:cs typeface="Calibri" pitchFamily="34" charset="0"/>
              </a:rPr>
              <a:t>turn: </a:t>
            </a:r>
            <a:r>
              <a:rPr lang="zh-CN" altLang="en-US" sz="2000" b="1" dirty="0" smtClean="0">
                <a:solidFill>
                  <a:srgbClr val="7030A0"/>
                </a:solidFill>
                <a:latin typeface="Calibri" pitchFamily="34" charset="0"/>
                <a:ea typeface="华文楷体" pitchFamily="2" charset="-122"/>
                <a:cs typeface="Calibri" pitchFamily="34" charset="0"/>
              </a:rPr>
              <a:t>谁进临界区标志</a:t>
            </a:r>
            <a:r>
              <a:rPr lang="zh-CN" altLang="en-US" sz="2000" b="1" dirty="0">
                <a:solidFill>
                  <a:srgbClr val="7030A0"/>
                </a:solidFill>
                <a:latin typeface="Calibri" pitchFamily="34" charset="0"/>
                <a:ea typeface="华文楷体" pitchFamily="2" charset="-122"/>
                <a:cs typeface="Calibri" pitchFamily="34" charset="0"/>
              </a:rPr>
              <a:t/>
            </a:r>
            <a:br>
              <a:rPr lang="zh-CN" altLang="en-US" sz="2000" b="1" dirty="0">
                <a:solidFill>
                  <a:srgbClr val="7030A0"/>
                </a:solidFill>
                <a:latin typeface="Calibri" pitchFamily="34" charset="0"/>
                <a:ea typeface="华文楷体" pitchFamily="2" charset="-122"/>
                <a:cs typeface="Calibri" pitchFamily="34" charset="0"/>
              </a:rPr>
            </a:br>
            <a:r>
              <a:rPr lang="zh-CN" altLang="en-US" sz="2000" b="1" dirty="0">
                <a:solidFill>
                  <a:srgbClr val="7030A0"/>
                </a:solidFill>
                <a:latin typeface="Calibri" pitchFamily="34" charset="0"/>
                <a:ea typeface="华文楷体" pitchFamily="2" charset="-122"/>
                <a:cs typeface="Calibri" pitchFamily="34" charset="0"/>
              </a:rPr>
              <a:t>      </a:t>
            </a:r>
            <a:r>
              <a:rPr lang="en-US" altLang="zh-CN" sz="2000" b="1" dirty="0" smtClean="0">
                <a:solidFill>
                  <a:srgbClr val="7030A0"/>
                </a:solidFill>
                <a:latin typeface="Calibri" pitchFamily="34" charset="0"/>
                <a:ea typeface="华文楷体" pitchFamily="2" charset="-122"/>
                <a:cs typeface="Calibri" pitchFamily="34" charset="0"/>
              </a:rPr>
              <a:t>true</a:t>
            </a:r>
            <a:r>
              <a:rPr lang="en-US" altLang="zh-CN" sz="2000" b="1" dirty="0">
                <a:solidFill>
                  <a:srgbClr val="7030A0"/>
                </a:solidFill>
                <a:latin typeface="Calibri" pitchFamily="34" charset="0"/>
                <a:ea typeface="华文楷体" pitchFamily="2" charset="-122"/>
                <a:cs typeface="Calibri" pitchFamily="34" charset="0"/>
              </a:rPr>
              <a:t>: </a:t>
            </a:r>
            <a:r>
              <a:rPr lang="en-US" altLang="zh-CN" sz="2000" b="1" dirty="0" smtClean="0">
                <a:solidFill>
                  <a:srgbClr val="7030A0"/>
                </a:solidFill>
                <a:latin typeface="Calibri" pitchFamily="34" charset="0"/>
                <a:ea typeface="华文楷体" pitchFamily="2" charset="-122"/>
                <a:cs typeface="Calibri" pitchFamily="34" charset="0"/>
              </a:rPr>
              <a:t> P</a:t>
            </a:r>
            <a:r>
              <a:rPr lang="zh-CN" altLang="en-US" sz="2000" b="1" dirty="0" smtClean="0">
                <a:solidFill>
                  <a:srgbClr val="7030A0"/>
                </a:solidFill>
                <a:latin typeface="Calibri" pitchFamily="34" charset="0"/>
                <a:ea typeface="华文楷体" pitchFamily="2" charset="-122"/>
                <a:cs typeface="Calibri" pitchFamily="34" charset="0"/>
              </a:rPr>
              <a:t>进程</a:t>
            </a:r>
            <a:r>
              <a:rPr lang="zh-CN" altLang="en-US" sz="2000" b="1" dirty="0">
                <a:solidFill>
                  <a:srgbClr val="7030A0"/>
                </a:solidFill>
                <a:latin typeface="Calibri" pitchFamily="34" charset="0"/>
                <a:ea typeface="华文楷体" pitchFamily="2" charset="-122"/>
                <a:cs typeface="Calibri" pitchFamily="34" charset="0"/>
              </a:rPr>
              <a:t>进</a:t>
            </a:r>
            <a:r>
              <a:rPr lang="zh-CN" altLang="en-US" sz="2000" b="1" dirty="0" smtClean="0">
                <a:solidFill>
                  <a:srgbClr val="7030A0"/>
                </a:solidFill>
                <a:latin typeface="Calibri" pitchFamily="34" charset="0"/>
                <a:ea typeface="华文楷体" pitchFamily="2" charset="-122"/>
                <a:cs typeface="Calibri" pitchFamily="34" charset="0"/>
              </a:rPr>
              <a:t>临界区</a:t>
            </a:r>
            <a:r>
              <a:rPr lang="zh-CN" altLang="en-US" sz="2000" b="1" dirty="0">
                <a:solidFill>
                  <a:srgbClr val="7030A0"/>
                </a:solidFill>
                <a:latin typeface="Calibri" pitchFamily="34" charset="0"/>
                <a:ea typeface="华文楷体" pitchFamily="2" charset="-122"/>
                <a:cs typeface="Calibri" pitchFamily="34" charset="0"/>
              </a:rPr>
              <a:t/>
            </a:r>
            <a:br>
              <a:rPr lang="zh-CN" altLang="en-US" sz="2000" b="1" dirty="0">
                <a:solidFill>
                  <a:srgbClr val="7030A0"/>
                </a:solidFill>
                <a:latin typeface="Calibri" pitchFamily="34" charset="0"/>
                <a:ea typeface="华文楷体" pitchFamily="2" charset="-122"/>
                <a:cs typeface="Calibri" pitchFamily="34" charset="0"/>
              </a:rPr>
            </a:br>
            <a:r>
              <a:rPr lang="zh-CN" altLang="en-US" sz="2000" b="1" dirty="0">
                <a:solidFill>
                  <a:srgbClr val="7030A0"/>
                </a:solidFill>
                <a:latin typeface="Calibri" pitchFamily="34" charset="0"/>
                <a:ea typeface="华文楷体" pitchFamily="2" charset="-122"/>
                <a:cs typeface="Calibri" pitchFamily="34" charset="0"/>
              </a:rPr>
              <a:t>      </a:t>
            </a:r>
            <a:r>
              <a:rPr lang="en-US" altLang="zh-CN" sz="2000" b="1" dirty="0" smtClean="0">
                <a:solidFill>
                  <a:srgbClr val="7030A0"/>
                </a:solidFill>
                <a:latin typeface="Calibri" pitchFamily="34" charset="0"/>
                <a:ea typeface="华文楷体" pitchFamily="2" charset="-122"/>
                <a:cs typeface="Calibri" pitchFamily="34" charset="0"/>
              </a:rPr>
              <a:t>false: Q</a:t>
            </a:r>
            <a:r>
              <a:rPr lang="zh-CN" altLang="en-US" sz="2000" b="1" dirty="0" smtClean="0">
                <a:solidFill>
                  <a:srgbClr val="7030A0"/>
                </a:solidFill>
                <a:latin typeface="Calibri" pitchFamily="34" charset="0"/>
                <a:ea typeface="华文楷体" pitchFamily="2" charset="-122"/>
                <a:cs typeface="Calibri" pitchFamily="34" charset="0"/>
              </a:rPr>
              <a:t>进程进临界区</a:t>
            </a:r>
            <a:endParaRPr lang="en-US" altLang="zh-CN" sz="2000" b="1" dirty="0" smtClean="0">
              <a:solidFill>
                <a:srgbClr val="7030A0"/>
              </a:solidFill>
              <a:latin typeface="Calibri" pitchFamily="34" charset="0"/>
              <a:ea typeface="华文楷体" pitchFamily="2" charset="-122"/>
              <a:cs typeface="Calibri" pitchFamily="34" charset="0"/>
            </a:endParaRPr>
          </a:p>
          <a:p>
            <a:r>
              <a:rPr lang="zh-CN" altLang="en-US" sz="2000" b="1" dirty="0" smtClean="0">
                <a:solidFill>
                  <a:srgbClr val="7030A0"/>
                </a:solidFill>
                <a:latin typeface="Calibri" pitchFamily="34" charset="0"/>
                <a:ea typeface="华文楷体" pitchFamily="2" charset="-122"/>
                <a:cs typeface="Calibri" pitchFamily="34" charset="0"/>
              </a:rPr>
              <a:t>初值任意</a:t>
            </a:r>
            <a:r>
              <a:rPr lang="en-US" altLang="zh-CN" sz="2000" b="1" dirty="0" smtClean="0">
                <a:solidFill>
                  <a:srgbClr val="7030A0"/>
                </a:solidFill>
                <a:latin typeface="Calibri" pitchFamily="34" charset="0"/>
                <a:ea typeface="华文楷体" pitchFamily="2" charset="-122"/>
                <a:cs typeface="Calibri" pitchFamily="34" charset="0"/>
              </a:rPr>
              <a:t> </a:t>
            </a:r>
            <a:endParaRPr lang="zh-CN" altLang="en-US" sz="2000" b="1" dirty="0">
              <a:solidFill>
                <a:srgbClr val="7030A0"/>
              </a:solidFill>
              <a:latin typeface="Calibri" pitchFamily="34" charset="0"/>
              <a:ea typeface="华文楷体" pitchFamily="2" charset="-122"/>
              <a:cs typeface="Calibri" pitchFamily="34" charset="0"/>
            </a:endParaRPr>
          </a:p>
        </p:txBody>
      </p:sp>
    </p:spTree>
    <p:extLst>
      <p:ext uri="{BB962C8B-B14F-4D97-AF65-F5344CB8AC3E}">
        <p14:creationId xmlns:p14="http://schemas.microsoft.com/office/powerpoint/2010/main" val="4236749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sz="4000" dirty="0" smtClean="0"/>
              <a:t>软件解法</a:t>
            </a:r>
            <a:r>
              <a:rPr lang="en-US" altLang="zh-CN" sz="4000" dirty="0" smtClean="0"/>
              <a:t>3</a:t>
            </a:r>
            <a:endParaRPr lang="zh-CN" altLang="en-US" sz="4000" dirty="0"/>
          </a:p>
        </p:txBody>
      </p:sp>
      <p:sp>
        <p:nvSpPr>
          <p:cNvPr id="16387" name="Rectangle 3"/>
          <p:cNvSpPr txBox="1">
            <a:spLocks noChangeArrowheads="1"/>
          </p:cNvSpPr>
          <p:nvPr/>
        </p:nvSpPr>
        <p:spPr bwMode="auto">
          <a:xfrm>
            <a:off x="755576" y="1591816"/>
            <a:ext cx="3691136" cy="3286080"/>
          </a:xfrm>
          <a:prstGeom prst="rect">
            <a:avLst/>
          </a:prstGeom>
          <a:solidFill>
            <a:schemeClr val="accent4">
              <a:lumMod val="20000"/>
              <a:lumOff val="80000"/>
            </a:schemeClr>
          </a:solidFill>
          <a:ln w="19050">
            <a:solidFill>
              <a:schemeClr val="accent1">
                <a:lumMod val="75000"/>
              </a:schemeClr>
            </a:solidFill>
            <a:miter lim="800000"/>
            <a:headEnd/>
            <a:tailEnd/>
          </a:ln>
          <a:extLst/>
        </p:spPr>
        <p:txBody>
          <a:bodyPr/>
          <a:lstStyle>
            <a:lvl1pPr marL="273050" indent="-2730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ts val="600"/>
              </a:spcBef>
              <a:buClr>
                <a:schemeClr val="tx2"/>
              </a:buClr>
              <a:buSzPct val="73000"/>
            </a:pPr>
            <a:r>
              <a:rPr lang="en-US" altLang="zh-CN" sz="2400" dirty="0" smtClean="0">
                <a:latin typeface="Calibri" pitchFamily="34" charset="0"/>
                <a:cs typeface="Calibri" pitchFamily="34" charset="0"/>
              </a:rPr>
              <a:t>P:</a:t>
            </a:r>
          </a:p>
          <a:p>
            <a:pPr>
              <a:spcBef>
                <a:spcPts val="600"/>
              </a:spcBef>
              <a:buClr>
                <a:schemeClr val="tx2"/>
              </a:buClr>
              <a:buSzPct val="73000"/>
            </a:pPr>
            <a:r>
              <a:rPr lang="en-US" altLang="zh-CN" sz="2400" dirty="0">
                <a:latin typeface="Calibri" pitchFamily="34" charset="0"/>
                <a:cs typeface="Calibri" pitchFamily="34" charset="0"/>
              </a:rPr>
              <a:t>	… …</a:t>
            </a:r>
            <a:endParaRPr lang="en-US" altLang="zh-CN" sz="2400" dirty="0" smtClean="0">
              <a:latin typeface="Calibri" pitchFamily="34" charset="0"/>
              <a:cs typeface="Calibri" pitchFamily="34" charset="0"/>
            </a:endParaRPr>
          </a:p>
          <a:p>
            <a:pPr>
              <a:spcBef>
                <a:spcPts val="600"/>
              </a:spcBef>
              <a:buClr>
                <a:schemeClr val="tx2"/>
              </a:buClr>
              <a:buSzPct val="73000"/>
            </a:pPr>
            <a:r>
              <a:rPr lang="en-US" altLang="zh-CN" sz="2400" dirty="0">
                <a:latin typeface="Calibri" pitchFamily="34" charset="0"/>
                <a:cs typeface="Calibri" pitchFamily="34" charset="0"/>
              </a:rPr>
              <a:t> </a:t>
            </a:r>
            <a:r>
              <a:rPr lang="en-US" altLang="zh-CN" sz="2400" dirty="0" smtClean="0">
                <a:latin typeface="Calibri" pitchFamily="34" charset="0"/>
                <a:cs typeface="Calibri" pitchFamily="34" charset="0"/>
              </a:rPr>
              <a:t>   </a:t>
            </a:r>
            <a:r>
              <a:rPr lang="en-US" altLang="zh-CN" sz="2400" dirty="0" err="1" smtClean="0">
                <a:latin typeface="Calibri" pitchFamily="34" charset="0"/>
                <a:cs typeface="Calibri" pitchFamily="34" charset="0"/>
              </a:rPr>
              <a:t>pturn</a:t>
            </a:r>
            <a:r>
              <a:rPr lang="en-US" altLang="zh-CN" sz="2400" dirty="0" smtClean="0">
                <a:latin typeface="Calibri" pitchFamily="34" charset="0"/>
                <a:cs typeface="Calibri" pitchFamily="34" charset="0"/>
              </a:rPr>
              <a:t> = true;</a:t>
            </a:r>
          </a:p>
          <a:p>
            <a:pPr>
              <a:spcBef>
                <a:spcPts val="600"/>
              </a:spcBef>
              <a:buClr>
                <a:schemeClr val="tx2"/>
              </a:buClr>
              <a:buSzPct val="73000"/>
            </a:pPr>
            <a:r>
              <a:rPr lang="en-US" altLang="zh-CN" sz="2400" dirty="0">
                <a:latin typeface="Calibri" pitchFamily="34" charset="0"/>
                <a:cs typeface="Calibri" pitchFamily="34" charset="0"/>
              </a:rPr>
              <a:t> </a:t>
            </a:r>
            <a:r>
              <a:rPr lang="en-US" altLang="zh-CN" sz="2400" dirty="0" smtClean="0">
                <a:latin typeface="Calibri" pitchFamily="34" charset="0"/>
                <a:cs typeface="Calibri" pitchFamily="34" charset="0"/>
              </a:rPr>
              <a:t>   while (</a:t>
            </a:r>
            <a:r>
              <a:rPr lang="en-US" altLang="zh-CN" sz="2400" dirty="0" err="1" smtClean="0">
                <a:latin typeface="Calibri" pitchFamily="34" charset="0"/>
                <a:cs typeface="Calibri" pitchFamily="34" charset="0"/>
              </a:rPr>
              <a:t>qturn</a:t>
            </a:r>
            <a:r>
              <a:rPr lang="en-US" altLang="zh-CN" sz="2400" dirty="0" smtClean="0">
                <a:latin typeface="Calibri" pitchFamily="34" charset="0"/>
                <a:cs typeface="Calibri" pitchFamily="34" charset="0"/>
              </a:rPr>
              <a:t>) ; </a:t>
            </a:r>
          </a:p>
          <a:p>
            <a:pPr>
              <a:spcBef>
                <a:spcPts val="600"/>
              </a:spcBef>
              <a:buClr>
                <a:schemeClr val="tx2"/>
              </a:buClr>
              <a:buSzPct val="73000"/>
            </a:pPr>
            <a:r>
              <a:rPr lang="zh-CN" altLang="en-US" sz="2400" b="1" dirty="0" smtClean="0">
                <a:solidFill>
                  <a:srgbClr val="7030A0"/>
                </a:solidFill>
                <a:latin typeface="Calibri" pitchFamily="34" charset="0"/>
                <a:ea typeface="华文楷体" pitchFamily="2" charset="-122"/>
                <a:cs typeface="Calibri" pitchFamily="34" charset="0"/>
              </a:rPr>
              <a:t>        临界区</a:t>
            </a:r>
            <a:endParaRPr lang="en-US" altLang="zh-CN" sz="2400" b="1" dirty="0" smtClean="0">
              <a:solidFill>
                <a:srgbClr val="7030A0"/>
              </a:solidFill>
              <a:latin typeface="Calibri" pitchFamily="34" charset="0"/>
              <a:ea typeface="华文楷体" pitchFamily="2" charset="-122"/>
              <a:cs typeface="Calibri" pitchFamily="34" charset="0"/>
            </a:endParaRPr>
          </a:p>
          <a:p>
            <a:pPr>
              <a:spcBef>
                <a:spcPts val="600"/>
              </a:spcBef>
              <a:buClr>
                <a:schemeClr val="tx2"/>
              </a:buClr>
              <a:buSzPct val="73000"/>
            </a:pPr>
            <a:r>
              <a:rPr lang="en-US" altLang="zh-CN" sz="2400" dirty="0">
                <a:latin typeface="Calibri" pitchFamily="34" charset="0"/>
                <a:ea typeface="华文楷体" pitchFamily="2" charset="-122"/>
                <a:cs typeface="Calibri" pitchFamily="34" charset="0"/>
              </a:rPr>
              <a:t> </a:t>
            </a:r>
            <a:r>
              <a:rPr lang="en-US" altLang="zh-CN" sz="2400" dirty="0" smtClean="0">
                <a:latin typeface="Calibri" pitchFamily="34" charset="0"/>
                <a:ea typeface="华文楷体" pitchFamily="2" charset="-122"/>
                <a:cs typeface="Calibri" pitchFamily="34" charset="0"/>
              </a:rPr>
              <a:t>   </a:t>
            </a:r>
            <a:r>
              <a:rPr lang="en-US" altLang="zh-CN" sz="2400" dirty="0" err="1" smtClean="0">
                <a:latin typeface="Calibri" pitchFamily="34" charset="0"/>
                <a:ea typeface="华文楷体" pitchFamily="2" charset="-122"/>
                <a:cs typeface="Calibri" pitchFamily="34" charset="0"/>
              </a:rPr>
              <a:t>pturn</a:t>
            </a:r>
            <a:r>
              <a:rPr lang="en-US" altLang="zh-CN" sz="2400" dirty="0" smtClean="0">
                <a:latin typeface="Calibri" pitchFamily="34" charset="0"/>
                <a:ea typeface="华文楷体" pitchFamily="2" charset="-122"/>
                <a:cs typeface="Calibri" pitchFamily="34" charset="0"/>
              </a:rPr>
              <a:t> = false;</a:t>
            </a:r>
          </a:p>
          <a:p>
            <a:pPr>
              <a:spcBef>
                <a:spcPts val="600"/>
              </a:spcBef>
              <a:buClr>
                <a:schemeClr val="tx2"/>
              </a:buClr>
              <a:buSzPct val="73000"/>
            </a:pPr>
            <a:r>
              <a:rPr lang="en-US" altLang="zh-CN" sz="2400" dirty="0">
                <a:latin typeface="Calibri" pitchFamily="34" charset="0"/>
                <a:ea typeface="华文楷体" pitchFamily="2" charset="-122"/>
                <a:cs typeface="Calibri" pitchFamily="34" charset="0"/>
              </a:rPr>
              <a:t> </a:t>
            </a:r>
            <a:r>
              <a:rPr lang="en-US" altLang="zh-CN" sz="2400" dirty="0" smtClean="0">
                <a:latin typeface="Calibri" pitchFamily="34" charset="0"/>
                <a:ea typeface="华文楷体" pitchFamily="2" charset="-122"/>
                <a:cs typeface="Calibri" pitchFamily="34" charset="0"/>
              </a:rPr>
              <a:t>   </a:t>
            </a:r>
            <a:r>
              <a:rPr lang="en-US" altLang="zh-CN" sz="2400" dirty="0" smtClean="0">
                <a:latin typeface="Calibri" pitchFamily="34" charset="0"/>
                <a:cs typeface="Calibri" pitchFamily="34" charset="0"/>
              </a:rPr>
              <a:t>… </a:t>
            </a:r>
            <a:r>
              <a:rPr lang="en-US" altLang="zh-CN" sz="2400" dirty="0">
                <a:latin typeface="Calibri" pitchFamily="34" charset="0"/>
                <a:cs typeface="Calibri" pitchFamily="34" charset="0"/>
              </a:rPr>
              <a:t>…</a:t>
            </a:r>
            <a:endParaRPr lang="en-US" altLang="zh-CN" sz="2400" dirty="0" smtClean="0">
              <a:latin typeface="Calibri" pitchFamily="34" charset="0"/>
              <a:ea typeface="华文楷体" pitchFamily="2" charset="-122"/>
              <a:cs typeface="Calibri" pitchFamily="34" charset="0"/>
            </a:endParaRPr>
          </a:p>
        </p:txBody>
      </p:sp>
      <p:sp>
        <p:nvSpPr>
          <p:cNvPr id="5" name="Rectangle 3"/>
          <p:cNvSpPr txBox="1">
            <a:spLocks noChangeArrowheads="1"/>
          </p:cNvSpPr>
          <p:nvPr/>
        </p:nvSpPr>
        <p:spPr bwMode="auto">
          <a:xfrm>
            <a:off x="4860032" y="1583080"/>
            <a:ext cx="3547120" cy="3286080"/>
          </a:xfrm>
          <a:prstGeom prst="rect">
            <a:avLst/>
          </a:prstGeom>
          <a:solidFill>
            <a:schemeClr val="accent4">
              <a:lumMod val="20000"/>
              <a:lumOff val="80000"/>
            </a:schemeClr>
          </a:solidFill>
          <a:ln w="19050">
            <a:solidFill>
              <a:schemeClr val="accent1">
                <a:lumMod val="75000"/>
              </a:schemeClr>
            </a:solidFill>
            <a:miter lim="800000"/>
            <a:headEnd/>
            <a:tailEnd/>
          </a:ln>
          <a:extLst/>
        </p:spPr>
        <p:txBody>
          <a:bodyPr/>
          <a:lstStyle>
            <a:lvl1pPr marL="273050" indent="-2730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ts val="600"/>
              </a:spcBef>
              <a:buClr>
                <a:schemeClr val="tx2"/>
              </a:buClr>
              <a:buSzPct val="73000"/>
            </a:pPr>
            <a:r>
              <a:rPr lang="en-US" altLang="zh-CN" sz="2400" dirty="0" smtClean="0">
                <a:latin typeface="Consolas" pitchFamily="49" charset="0"/>
              </a:rPr>
              <a:t>Q:</a:t>
            </a:r>
          </a:p>
          <a:p>
            <a:pPr>
              <a:spcBef>
                <a:spcPts val="600"/>
              </a:spcBef>
              <a:buClr>
                <a:schemeClr val="tx2"/>
              </a:buClr>
              <a:buSzPct val="73000"/>
            </a:pPr>
            <a:r>
              <a:rPr lang="en-US" altLang="zh-CN" sz="2400" dirty="0" smtClean="0">
                <a:latin typeface="Calibri" pitchFamily="34" charset="0"/>
                <a:cs typeface="Calibri" pitchFamily="34" charset="0"/>
              </a:rPr>
              <a:t>	… </a:t>
            </a:r>
            <a:r>
              <a:rPr lang="en-US" altLang="zh-CN" sz="2400" dirty="0">
                <a:latin typeface="Calibri" pitchFamily="34" charset="0"/>
                <a:cs typeface="Calibri" pitchFamily="34" charset="0"/>
              </a:rPr>
              <a:t>…</a:t>
            </a:r>
            <a:endParaRPr lang="en-US" altLang="zh-CN" sz="2400" dirty="0" smtClean="0">
              <a:latin typeface="Calibri" pitchFamily="34" charset="0"/>
              <a:cs typeface="Calibri" pitchFamily="34" charset="0"/>
            </a:endParaRPr>
          </a:p>
          <a:p>
            <a:pPr>
              <a:spcBef>
                <a:spcPts val="600"/>
              </a:spcBef>
              <a:buClr>
                <a:schemeClr val="tx2"/>
              </a:buClr>
              <a:buSzPct val="73000"/>
            </a:pPr>
            <a:r>
              <a:rPr lang="en-US" altLang="zh-CN" sz="2400" dirty="0">
                <a:latin typeface="Calibri" pitchFamily="34" charset="0"/>
                <a:cs typeface="Calibri" pitchFamily="34" charset="0"/>
              </a:rPr>
              <a:t> </a:t>
            </a:r>
            <a:r>
              <a:rPr lang="en-US" altLang="zh-CN" sz="2400" dirty="0" smtClean="0">
                <a:latin typeface="Calibri" pitchFamily="34" charset="0"/>
                <a:cs typeface="Calibri" pitchFamily="34" charset="0"/>
              </a:rPr>
              <a:t>   </a:t>
            </a:r>
            <a:r>
              <a:rPr lang="en-US" altLang="zh-CN" sz="2400" dirty="0" err="1" smtClean="0">
                <a:latin typeface="Calibri" pitchFamily="34" charset="0"/>
                <a:cs typeface="Calibri" pitchFamily="34" charset="0"/>
              </a:rPr>
              <a:t>qturn</a:t>
            </a:r>
            <a:r>
              <a:rPr lang="en-US" altLang="zh-CN" sz="2400" dirty="0" smtClean="0">
                <a:latin typeface="Calibri" pitchFamily="34" charset="0"/>
                <a:cs typeface="Calibri" pitchFamily="34" charset="0"/>
              </a:rPr>
              <a:t> = true;</a:t>
            </a:r>
          </a:p>
          <a:p>
            <a:pPr>
              <a:spcBef>
                <a:spcPts val="600"/>
              </a:spcBef>
              <a:buClr>
                <a:schemeClr val="tx2"/>
              </a:buClr>
              <a:buSzPct val="73000"/>
            </a:pPr>
            <a:r>
              <a:rPr lang="en-US" altLang="zh-CN" sz="2400" dirty="0">
                <a:latin typeface="Calibri" pitchFamily="34" charset="0"/>
                <a:cs typeface="Calibri" pitchFamily="34" charset="0"/>
              </a:rPr>
              <a:t> </a:t>
            </a:r>
            <a:r>
              <a:rPr lang="en-US" altLang="zh-CN" sz="2400" dirty="0" smtClean="0">
                <a:latin typeface="Calibri" pitchFamily="34" charset="0"/>
                <a:cs typeface="Calibri" pitchFamily="34" charset="0"/>
              </a:rPr>
              <a:t>   while (</a:t>
            </a:r>
            <a:r>
              <a:rPr lang="en-US" altLang="zh-CN" sz="2400" dirty="0" err="1" smtClean="0">
                <a:latin typeface="Calibri" pitchFamily="34" charset="0"/>
                <a:cs typeface="Calibri" pitchFamily="34" charset="0"/>
              </a:rPr>
              <a:t>pturn</a:t>
            </a:r>
            <a:r>
              <a:rPr lang="en-US" altLang="zh-CN" sz="2400" dirty="0" smtClean="0">
                <a:latin typeface="Calibri" pitchFamily="34" charset="0"/>
                <a:cs typeface="Calibri" pitchFamily="34" charset="0"/>
              </a:rPr>
              <a:t>) </a:t>
            </a:r>
            <a:r>
              <a:rPr lang="en-US" altLang="zh-CN" sz="2400" dirty="0">
                <a:latin typeface="Calibri" pitchFamily="34" charset="0"/>
                <a:cs typeface="Calibri" pitchFamily="34" charset="0"/>
              </a:rPr>
              <a:t>; </a:t>
            </a:r>
          </a:p>
          <a:p>
            <a:pPr>
              <a:spcBef>
                <a:spcPts val="600"/>
              </a:spcBef>
              <a:buClr>
                <a:schemeClr val="tx2"/>
              </a:buClr>
              <a:buSzPct val="73000"/>
            </a:pPr>
            <a:r>
              <a:rPr lang="zh-CN" altLang="en-US" sz="2400" b="1" dirty="0" smtClean="0">
                <a:solidFill>
                  <a:srgbClr val="7030A0"/>
                </a:solidFill>
                <a:latin typeface="Calibri" pitchFamily="34" charset="0"/>
                <a:ea typeface="华文楷体" pitchFamily="2" charset="-122"/>
                <a:cs typeface="Calibri" pitchFamily="34" charset="0"/>
              </a:rPr>
              <a:t>        临界区</a:t>
            </a:r>
            <a:endParaRPr lang="en-US" altLang="zh-CN" sz="2400" b="1" dirty="0">
              <a:solidFill>
                <a:srgbClr val="7030A0"/>
              </a:solidFill>
              <a:latin typeface="Calibri" pitchFamily="34" charset="0"/>
              <a:ea typeface="华文楷体" pitchFamily="2" charset="-122"/>
              <a:cs typeface="Calibri" pitchFamily="34" charset="0"/>
            </a:endParaRPr>
          </a:p>
          <a:p>
            <a:pPr>
              <a:spcBef>
                <a:spcPts val="600"/>
              </a:spcBef>
              <a:buClr>
                <a:schemeClr val="tx2"/>
              </a:buClr>
              <a:buSzPct val="73000"/>
            </a:pPr>
            <a:r>
              <a:rPr lang="en-US" altLang="zh-CN" sz="2400" dirty="0">
                <a:latin typeface="Calibri" pitchFamily="34" charset="0"/>
                <a:ea typeface="华文楷体" pitchFamily="2" charset="-122"/>
                <a:cs typeface="Calibri" pitchFamily="34" charset="0"/>
              </a:rPr>
              <a:t>    </a:t>
            </a:r>
            <a:r>
              <a:rPr lang="en-US" altLang="zh-CN" sz="2400" dirty="0" err="1" smtClean="0">
                <a:latin typeface="Calibri" pitchFamily="34" charset="0"/>
                <a:ea typeface="华文楷体" pitchFamily="2" charset="-122"/>
                <a:cs typeface="Calibri" pitchFamily="34" charset="0"/>
              </a:rPr>
              <a:t>qturn</a:t>
            </a:r>
            <a:r>
              <a:rPr lang="en-US" altLang="zh-CN" sz="2400" dirty="0" smtClean="0">
                <a:latin typeface="Calibri" pitchFamily="34" charset="0"/>
                <a:ea typeface="华文楷体" pitchFamily="2" charset="-122"/>
                <a:cs typeface="Calibri" pitchFamily="34" charset="0"/>
              </a:rPr>
              <a:t> </a:t>
            </a:r>
            <a:r>
              <a:rPr lang="en-US" altLang="zh-CN" sz="2400" dirty="0">
                <a:latin typeface="Calibri" pitchFamily="34" charset="0"/>
                <a:ea typeface="华文楷体" pitchFamily="2" charset="-122"/>
                <a:cs typeface="Calibri" pitchFamily="34" charset="0"/>
              </a:rPr>
              <a:t>= false</a:t>
            </a:r>
            <a:r>
              <a:rPr lang="en-US" altLang="zh-CN" sz="2400" dirty="0" smtClean="0">
                <a:latin typeface="Calibri" pitchFamily="34" charset="0"/>
                <a:ea typeface="华文楷体" pitchFamily="2" charset="-122"/>
                <a:cs typeface="Calibri" pitchFamily="34" charset="0"/>
              </a:rPr>
              <a:t>;</a:t>
            </a:r>
          </a:p>
          <a:p>
            <a:pPr>
              <a:spcBef>
                <a:spcPts val="600"/>
              </a:spcBef>
              <a:buClr>
                <a:schemeClr val="tx2"/>
              </a:buClr>
              <a:buSzPct val="73000"/>
            </a:pPr>
            <a:r>
              <a:rPr lang="en-US" altLang="zh-CN" sz="2400" dirty="0">
                <a:latin typeface="Calibri" pitchFamily="34" charset="0"/>
                <a:ea typeface="华文楷体" pitchFamily="2" charset="-122"/>
                <a:cs typeface="Calibri" pitchFamily="34" charset="0"/>
              </a:rPr>
              <a:t> </a:t>
            </a:r>
            <a:r>
              <a:rPr lang="en-US" altLang="zh-CN" sz="2400" dirty="0" smtClean="0">
                <a:latin typeface="Calibri" pitchFamily="34" charset="0"/>
                <a:ea typeface="华文楷体" pitchFamily="2" charset="-122"/>
                <a:cs typeface="Calibri" pitchFamily="34" charset="0"/>
              </a:rPr>
              <a:t>   </a:t>
            </a:r>
            <a:r>
              <a:rPr lang="en-US" altLang="zh-CN" sz="2400" dirty="0" smtClean="0">
                <a:latin typeface="Calibri" pitchFamily="34" charset="0"/>
                <a:cs typeface="Calibri" pitchFamily="34" charset="0"/>
              </a:rPr>
              <a:t>… </a:t>
            </a:r>
            <a:r>
              <a:rPr lang="en-US" altLang="zh-CN" sz="2400" dirty="0">
                <a:latin typeface="Calibri" pitchFamily="34" charset="0"/>
                <a:cs typeface="Calibri" pitchFamily="34" charset="0"/>
              </a:rPr>
              <a:t>…</a:t>
            </a:r>
            <a:endParaRPr lang="en-US" altLang="zh-CN" sz="2400" dirty="0">
              <a:latin typeface="Calibri" pitchFamily="34" charset="0"/>
              <a:ea typeface="华文楷体" pitchFamily="2" charset="-122"/>
              <a:cs typeface="Calibri" pitchFamily="34" charset="0"/>
            </a:endParaRPr>
          </a:p>
        </p:txBody>
      </p:sp>
      <p:sp>
        <p:nvSpPr>
          <p:cNvPr id="3" name="圆角矩形 2"/>
          <p:cNvSpPr/>
          <p:nvPr/>
        </p:nvSpPr>
        <p:spPr>
          <a:xfrm>
            <a:off x="755576" y="5157192"/>
            <a:ext cx="7651576" cy="1368152"/>
          </a:xfrm>
          <a:prstGeom prst="round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buFont typeface="Wingdings" pitchFamily="2" charset="2"/>
              <a:buNone/>
            </a:pPr>
            <a:r>
              <a:rPr lang="en-US" altLang="zh-CN" sz="2000" b="1" dirty="0" err="1">
                <a:solidFill>
                  <a:srgbClr val="7030A0"/>
                </a:solidFill>
                <a:latin typeface="Calibri" pitchFamily="34" charset="0"/>
                <a:ea typeface="华文楷体" pitchFamily="2" charset="-122"/>
                <a:cs typeface="Calibri" pitchFamily="34" charset="0"/>
              </a:rPr>
              <a:t>pturn</a:t>
            </a:r>
            <a:r>
              <a:rPr lang="en-US" altLang="zh-CN" sz="2000" b="1" dirty="0" smtClean="0">
                <a:solidFill>
                  <a:srgbClr val="7030A0"/>
                </a:solidFill>
                <a:latin typeface="Calibri" pitchFamily="34" charset="0"/>
                <a:ea typeface="华文楷体" pitchFamily="2" charset="-122"/>
                <a:cs typeface="Calibri" pitchFamily="34" charset="0"/>
              </a:rPr>
              <a:t>, </a:t>
            </a:r>
            <a:r>
              <a:rPr lang="en-US" altLang="zh-CN" sz="2000" b="1" dirty="0" err="1" smtClean="0">
                <a:solidFill>
                  <a:srgbClr val="7030A0"/>
                </a:solidFill>
                <a:latin typeface="Calibri" pitchFamily="34" charset="0"/>
                <a:ea typeface="华文楷体" pitchFamily="2" charset="-122"/>
                <a:cs typeface="Calibri" pitchFamily="34" charset="0"/>
              </a:rPr>
              <a:t>qturn</a:t>
            </a:r>
            <a:r>
              <a:rPr lang="en-US" altLang="zh-CN" sz="2000" b="1" dirty="0">
                <a:solidFill>
                  <a:srgbClr val="7030A0"/>
                </a:solidFill>
                <a:latin typeface="Calibri" pitchFamily="34" charset="0"/>
                <a:ea typeface="华文楷体" pitchFamily="2" charset="-122"/>
                <a:cs typeface="Calibri" pitchFamily="34" charset="0"/>
              </a:rPr>
              <a:t>: </a:t>
            </a:r>
            <a:r>
              <a:rPr lang="zh-CN" altLang="en-US" sz="2000" b="1" dirty="0">
                <a:solidFill>
                  <a:srgbClr val="7030A0"/>
                </a:solidFill>
                <a:latin typeface="Calibri" pitchFamily="34" charset="0"/>
                <a:ea typeface="华文楷体" pitchFamily="2" charset="-122"/>
                <a:cs typeface="Calibri" pitchFamily="34" charset="0"/>
              </a:rPr>
              <a:t>初值为</a:t>
            </a:r>
            <a:r>
              <a:rPr lang="en-US" altLang="zh-CN" sz="2000" b="1" dirty="0">
                <a:solidFill>
                  <a:srgbClr val="7030A0"/>
                </a:solidFill>
                <a:latin typeface="Calibri" pitchFamily="34" charset="0"/>
                <a:ea typeface="华文楷体" pitchFamily="2" charset="-122"/>
                <a:cs typeface="Calibri" pitchFamily="34" charset="0"/>
              </a:rPr>
              <a:t>false</a:t>
            </a:r>
          </a:p>
          <a:p>
            <a:pPr>
              <a:lnSpc>
                <a:spcPct val="90000"/>
              </a:lnSpc>
              <a:buFont typeface="Wingdings" pitchFamily="2" charset="2"/>
              <a:buNone/>
            </a:pPr>
            <a:r>
              <a:rPr lang="en-US" altLang="zh-CN" sz="2000" b="1" dirty="0">
                <a:solidFill>
                  <a:srgbClr val="7030A0"/>
                </a:solidFill>
                <a:latin typeface="Calibri" pitchFamily="34" charset="0"/>
                <a:ea typeface="华文楷体" pitchFamily="2" charset="-122"/>
                <a:cs typeface="Calibri" pitchFamily="34" charset="0"/>
              </a:rPr>
              <a:t>P</a:t>
            </a:r>
            <a:r>
              <a:rPr lang="zh-CN" altLang="en-US" sz="2000" b="1" dirty="0">
                <a:solidFill>
                  <a:srgbClr val="7030A0"/>
                </a:solidFill>
                <a:latin typeface="Calibri" pitchFamily="34" charset="0"/>
                <a:ea typeface="华文楷体" pitchFamily="2" charset="-122"/>
                <a:cs typeface="Calibri" pitchFamily="34" charset="0"/>
              </a:rPr>
              <a:t>进入临界区的条件</a:t>
            </a:r>
            <a:r>
              <a:rPr lang="en-US" altLang="zh-CN" sz="2000" b="1" dirty="0">
                <a:solidFill>
                  <a:srgbClr val="7030A0"/>
                </a:solidFill>
                <a:latin typeface="Calibri" pitchFamily="34" charset="0"/>
                <a:ea typeface="华文楷体" pitchFamily="2" charset="-122"/>
                <a:cs typeface="Calibri" pitchFamily="34" charset="0"/>
              </a:rPr>
              <a:t>: </a:t>
            </a:r>
            <a:r>
              <a:rPr lang="en-US" altLang="zh-CN" sz="2000" b="1" dirty="0" smtClean="0">
                <a:solidFill>
                  <a:srgbClr val="7030A0"/>
                </a:solidFill>
                <a:latin typeface="Calibri" pitchFamily="34" charset="0"/>
                <a:ea typeface="华文楷体" pitchFamily="2" charset="-122"/>
                <a:cs typeface="Calibri" pitchFamily="34" charset="0"/>
              </a:rPr>
              <a:t>  </a:t>
            </a:r>
            <a:r>
              <a:rPr lang="en-US" altLang="zh-CN" sz="2000" b="1" dirty="0" err="1" smtClean="0">
                <a:solidFill>
                  <a:srgbClr val="7030A0"/>
                </a:solidFill>
                <a:latin typeface="Calibri" pitchFamily="34" charset="0"/>
                <a:ea typeface="华文楷体" pitchFamily="2" charset="-122"/>
                <a:cs typeface="Calibri" pitchFamily="34" charset="0"/>
              </a:rPr>
              <a:t>pturn</a:t>
            </a:r>
            <a:r>
              <a:rPr lang="en-US" altLang="zh-CN" sz="2000" b="1" dirty="0">
                <a:solidFill>
                  <a:srgbClr val="7030A0"/>
                </a:solidFill>
                <a:latin typeface="Calibri" pitchFamily="34" charset="0"/>
                <a:ea typeface="华文楷体" pitchFamily="2" charset="-122"/>
                <a:cs typeface="Calibri" pitchFamily="34" charset="0"/>
              </a:rPr>
              <a:t>∧ not </a:t>
            </a:r>
            <a:r>
              <a:rPr lang="en-US" altLang="zh-CN" sz="2000" b="1" dirty="0" err="1">
                <a:solidFill>
                  <a:srgbClr val="7030A0"/>
                </a:solidFill>
                <a:latin typeface="Calibri" pitchFamily="34" charset="0"/>
                <a:ea typeface="华文楷体" pitchFamily="2" charset="-122"/>
                <a:cs typeface="Calibri" pitchFamily="34" charset="0"/>
              </a:rPr>
              <a:t>qturn</a:t>
            </a:r>
            <a:endParaRPr lang="en-US" altLang="zh-CN" sz="2000" b="1" dirty="0">
              <a:solidFill>
                <a:srgbClr val="7030A0"/>
              </a:solidFill>
              <a:latin typeface="Calibri" pitchFamily="34" charset="0"/>
              <a:ea typeface="华文楷体" pitchFamily="2" charset="-122"/>
              <a:cs typeface="Calibri" pitchFamily="34" charset="0"/>
            </a:endParaRPr>
          </a:p>
          <a:p>
            <a:pPr>
              <a:lnSpc>
                <a:spcPct val="90000"/>
              </a:lnSpc>
              <a:buFont typeface="Wingdings" pitchFamily="2" charset="2"/>
              <a:buNone/>
            </a:pPr>
            <a:r>
              <a:rPr lang="en-US" altLang="zh-CN" sz="2000" b="1" dirty="0">
                <a:solidFill>
                  <a:srgbClr val="7030A0"/>
                </a:solidFill>
                <a:latin typeface="Calibri" pitchFamily="34" charset="0"/>
                <a:ea typeface="华文楷体" pitchFamily="2" charset="-122"/>
                <a:cs typeface="Calibri" pitchFamily="34" charset="0"/>
              </a:rPr>
              <a:t>Q</a:t>
            </a:r>
            <a:r>
              <a:rPr lang="zh-CN" altLang="en-US" sz="2000" b="1" dirty="0">
                <a:solidFill>
                  <a:srgbClr val="7030A0"/>
                </a:solidFill>
                <a:latin typeface="Calibri" pitchFamily="34" charset="0"/>
                <a:ea typeface="华文楷体" pitchFamily="2" charset="-122"/>
                <a:cs typeface="Calibri" pitchFamily="34" charset="0"/>
              </a:rPr>
              <a:t>进入临界区的条件</a:t>
            </a:r>
            <a:r>
              <a:rPr lang="en-US" altLang="zh-CN" sz="2000" b="1" dirty="0">
                <a:solidFill>
                  <a:srgbClr val="7030A0"/>
                </a:solidFill>
                <a:latin typeface="Calibri" pitchFamily="34" charset="0"/>
                <a:ea typeface="华文楷体" pitchFamily="2" charset="-122"/>
                <a:cs typeface="Calibri" pitchFamily="34" charset="0"/>
              </a:rPr>
              <a:t>: </a:t>
            </a:r>
            <a:r>
              <a:rPr lang="en-US" altLang="zh-CN" sz="2000" b="1" dirty="0" smtClean="0">
                <a:solidFill>
                  <a:srgbClr val="7030A0"/>
                </a:solidFill>
                <a:latin typeface="Calibri" pitchFamily="34" charset="0"/>
                <a:ea typeface="华文楷体" pitchFamily="2" charset="-122"/>
                <a:cs typeface="Calibri" pitchFamily="34" charset="0"/>
              </a:rPr>
              <a:t> not </a:t>
            </a:r>
            <a:r>
              <a:rPr lang="en-US" altLang="zh-CN" sz="2000" b="1" dirty="0" err="1">
                <a:solidFill>
                  <a:srgbClr val="7030A0"/>
                </a:solidFill>
                <a:latin typeface="Calibri" pitchFamily="34" charset="0"/>
                <a:ea typeface="华文楷体" pitchFamily="2" charset="-122"/>
                <a:cs typeface="Calibri" pitchFamily="34" charset="0"/>
              </a:rPr>
              <a:t>pturn</a:t>
            </a:r>
            <a:r>
              <a:rPr lang="en-US" altLang="zh-CN" sz="2000" b="1" dirty="0">
                <a:solidFill>
                  <a:srgbClr val="7030A0"/>
                </a:solidFill>
                <a:latin typeface="Calibri" pitchFamily="34" charset="0"/>
                <a:ea typeface="华文楷体" pitchFamily="2" charset="-122"/>
                <a:cs typeface="Calibri" pitchFamily="34" charset="0"/>
              </a:rPr>
              <a:t>∧ </a:t>
            </a:r>
            <a:r>
              <a:rPr lang="en-US" altLang="zh-CN" sz="2000" b="1" dirty="0" err="1">
                <a:solidFill>
                  <a:srgbClr val="7030A0"/>
                </a:solidFill>
                <a:latin typeface="Calibri" pitchFamily="34" charset="0"/>
                <a:ea typeface="华文楷体" pitchFamily="2" charset="-122"/>
                <a:cs typeface="Calibri" pitchFamily="34" charset="0"/>
              </a:rPr>
              <a:t>qturn</a:t>
            </a:r>
            <a:endParaRPr lang="en-US" altLang="zh-CN" sz="2000" b="1" dirty="0">
              <a:solidFill>
                <a:srgbClr val="7030A0"/>
              </a:solidFill>
              <a:latin typeface="Calibri" pitchFamily="34" charset="0"/>
              <a:ea typeface="华文楷体" pitchFamily="2" charset="-122"/>
              <a:cs typeface="Calibri" pitchFamily="34" charset="0"/>
            </a:endParaRPr>
          </a:p>
        </p:txBody>
      </p:sp>
      <p:cxnSp>
        <p:nvCxnSpPr>
          <p:cNvPr id="6" name="直接箭头连接符 5"/>
          <p:cNvCxnSpPr/>
          <p:nvPr/>
        </p:nvCxnSpPr>
        <p:spPr>
          <a:xfrm flipH="1">
            <a:off x="2603080" y="2951232"/>
            <a:ext cx="97953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6534944" y="2966090"/>
            <a:ext cx="9361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134344" y="3351381"/>
            <a:ext cx="1643980"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257643" y="3362014"/>
            <a:ext cx="1584176"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
        <p:nvSpPr>
          <p:cNvPr id="10" name="云形 9"/>
          <p:cNvSpPr/>
          <p:nvPr/>
        </p:nvSpPr>
        <p:spPr>
          <a:xfrm>
            <a:off x="6444208" y="564046"/>
            <a:ext cx="2664296" cy="936104"/>
          </a:xfrm>
          <a:prstGeom prst="cloud">
            <a:avLst/>
          </a:prstGeom>
          <a:solidFill>
            <a:schemeClr val="accent5">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0000CC"/>
                </a:solidFill>
                <a:latin typeface="华文行楷" panose="02010800040101010101" pitchFamily="2" charset="-122"/>
                <a:ea typeface="华文行楷" panose="02010800040101010101" pitchFamily="2" charset="-122"/>
              </a:rPr>
              <a:t>After you</a:t>
            </a:r>
            <a:r>
              <a:rPr lang="zh-CN" altLang="en-US" sz="2400" dirty="0" smtClean="0">
                <a:solidFill>
                  <a:srgbClr val="0000CC"/>
                </a:solidFill>
                <a:latin typeface="华文行楷" panose="02010800040101010101" pitchFamily="2" charset="-122"/>
                <a:ea typeface="华文行楷" panose="02010800040101010101" pitchFamily="2" charset="-122"/>
              </a:rPr>
              <a:t>问题</a:t>
            </a:r>
            <a:endParaRPr lang="zh-CN" altLang="en-US" sz="2400" dirty="0">
              <a:solidFill>
                <a:srgbClr val="0000CC"/>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31547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1000" fill="hold"/>
                                        <p:tgtEl>
                                          <p:spTgt spid="10"/>
                                        </p:tgtEl>
                                        <p:attrNameLst>
                                          <p:attrName>ppt_w</p:attrName>
                                        </p:attrNameLst>
                                      </p:cBhvr>
                                      <p:tavLst>
                                        <p:tav tm="0">
                                          <p:val>
                                            <p:fltVal val="0"/>
                                          </p:val>
                                        </p:tav>
                                        <p:tav tm="100000">
                                          <p:val>
                                            <p:strVal val="#ppt_w"/>
                                          </p:val>
                                        </p:tav>
                                      </p:tavLst>
                                    </p:anim>
                                    <p:anim calcmode="lin" valueType="num">
                                      <p:cBhvr>
                                        <p:cTn id="28" dur="1000" fill="hold"/>
                                        <p:tgtEl>
                                          <p:spTgt spid="10"/>
                                        </p:tgtEl>
                                        <p:attrNameLst>
                                          <p:attrName>ppt_h</p:attrName>
                                        </p:attrNameLst>
                                      </p:cBhvr>
                                      <p:tavLst>
                                        <p:tav tm="0">
                                          <p:val>
                                            <p:fltVal val="0"/>
                                          </p:val>
                                        </p:tav>
                                        <p:tav tm="100000">
                                          <p:val>
                                            <p:strVal val="#ppt_h"/>
                                          </p:val>
                                        </p:tav>
                                      </p:tavLst>
                                    </p:anim>
                                    <p:anim calcmode="lin" valueType="num">
                                      <p:cBhvr>
                                        <p:cTn id="29" dur="1000" fill="hold"/>
                                        <p:tgtEl>
                                          <p:spTgt spid="10"/>
                                        </p:tgtEl>
                                        <p:attrNameLst>
                                          <p:attrName>style.rotation</p:attrName>
                                        </p:attrNameLst>
                                      </p:cBhvr>
                                      <p:tavLst>
                                        <p:tav tm="0">
                                          <p:val>
                                            <p:fltVal val="90"/>
                                          </p:val>
                                        </p:tav>
                                        <p:tav tm="100000">
                                          <p:val>
                                            <p:fltVal val="0"/>
                                          </p:val>
                                        </p:tav>
                                      </p:tavLst>
                                    </p:anim>
                                    <p:animEffect transition="in" filter="fade">
                                      <p:cBhvr>
                                        <p:cTn id="3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defRPr/>
            </a:pPr>
            <a:r>
              <a:rPr lang="zh-CN" altLang="en-US" sz="4000" dirty="0" smtClean="0"/>
              <a:t>软件解法</a:t>
            </a:r>
            <a:r>
              <a:rPr lang="en-US" altLang="zh-CN" sz="4000" dirty="0" smtClean="0"/>
              <a:t>4——Dekker</a:t>
            </a:r>
            <a:r>
              <a:rPr lang="zh-CN" altLang="en-US" sz="4000" dirty="0" smtClean="0"/>
              <a:t>算法</a:t>
            </a:r>
            <a:endParaRPr lang="zh-CN" altLang="en-US" sz="4000" dirty="0"/>
          </a:p>
        </p:txBody>
      </p:sp>
      <p:sp>
        <p:nvSpPr>
          <p:cNvPr id="16387" name="Rectangle 3"/>
          <p:cNvSpPr txBox="1">
            <a:spLocks noChangeArrowheads="1"/>
          </p:cNvSpPr>
          <p:nvPr/>
        </p:nvSpPr>
        <p:spPr bwMode="auto">
          <a:xfrm>
            <a:off x="755576" y="1539861"/>
            <a:ext cx="3691136" cy="5293568"/>
          </a:xfrm>
          <a:prstGeom prst="rect">
            <a:avLst/>
          </a:prstGeom>
          <a:solidFill>
            <a:schemeClr val="accent4">
              <a:lumMod val="20000"/>
              <a:lumOff val="80000"/>
            </a:schemeClr>
          </a:solidFill>
          <a:ln w="19050">
            <a:solidFill>
              <a:schemeClr val="accent1">
                <a:lumMod val="75000"/>
              </a:schemeClr>
            </a:solidFill>
            <a:miter lim="800000"/>
            <a:headEnd/>
            <a:tailEnd/>
          </a:ln>
          <a:extLst/>
        </p:spPr>
        <p:txBody>
          <a:bodyPr/>
          <a:lstStyle>
            <a:lvl1pPr marL="273050" indent="-2730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ts val="600"/>
              </a:spcBef>
              <a:buClr>
                <a:schemeClr val="tx2"/>
              </a:buClr>
              <a:buSzPct val="73000"/>
            </a:pPr>
            <a:r>
              <a:rPr lang="en-US" altLang="zh-CN" sz="2400" dirty="0" smtClean="0">
                <a:latin typeface="Calibri" pitchFamily="34" charset="0"/>
                <a:cs typeface="Calibri" pitchFamily="34" charset="0"/>
              </a:rPr>
              <a:t>P:</a:t>
            </a:r>
          </a:p>
          <a:p>
            <a:pPr>
              <a:spcBef>
                <a:spcPts val="600"/>
              </a:spcBef>
              <a:buClr>
                <a:schemeClr val="tx2"/>
              </a:buClr>
              <a:buSzPct val="73000"/>
            </a:pPr>
            <a:r>
              <a:rPr lang="en-US" altLang="zh-CN" sz="2400" dirty="0">
                <a:latin typeface="Calibri" pitchFamily="34" charset="0"/>
                <a:cs typeface="Calibri" pitchFamily="34" charset="0"/>
              </a:rPr>
              <a:t>	… </a:t>
            </a:r>
            <a:r>
              <a:rPr lang="en-US" altLang="zh-CN" sz="2400" dirty="0" smtClean="0">
                <a:latin typeface="Calibri" pitchFamily="34" charset="0"/>
                <a:cs typeface="Calibri" pitchFamily="34" charset="0"/>
              </a:rPr>
              <a:t>… </a:t>
            </a:r>
          </a:p>
          <a:p>
            <a:pPr>
              <a:spcBef>
                <a:spcPts val="600"/>
              </a:spcBef>
              <a:buClr>
                <a:schemeClr val="tx2"/>
              </a:buClr>
              <a:buSzPct val="73000"/>
            </a:pPr>
            <a:r>
              <a:rPr lang="en-US" altLang="zh-CN" sz="2400" dirty="0">
                <a:latin typeface="Calibri" pitchFamily="34" charset="0"/>
                <a:cs typeface="Calibri" pitchFamily="34" charset="0"/>
              </a:rPr>
              <a:t> </a:t>
            </a:r>
            <a:r>
              <a:rPr lang="en-US" altLang="zh-CN" sz="2400" dirty="0" smtClean="0">
                <a:latin typeface="Calibri" pitchFamily="34" charset="0"/>
                <a:cs typeface="Calibri" pitchFamily="34" charset="0"/>
              </a:rPr>
              <a:t>  </a:t>
            </a:r>
            <a:r>
              <a:rPr lang="en-US" altLang="zh-CN" sz="2000" dirty="0" err="1" smtClean="0">
                <a:latin typeface="Calibri" pitchFamily="34" charset="0"/>
                <a:cs typeface="Calibri" pitchFamily="34" charset="0"/>
              </a:rPr>
              <a:t>pturn</a:t>
            </a:r>
            <a:r>
              <a:rPr lang="en-US" altLang="zh-CN" sz="2000" dirty="0" smtClean="0">
                <a:latin typeface="Calibri" pitchFamily="34" charset="0"/>
                <a:cs typeface="Calibri" pitchFamily="34" charset="0"/>
              </a:rPr>
              <a:t> = true;</a:t>
            </a:r>
          </a:p>
          <a:p>
            <a:pPr>
              <a:spcBef>
                <a:spcPts val="600"/>
              </a:spcBef>
              <a:buClr>
                <a:schemeClr val="tx2"/>
              </a:buClr>
              <a:buSzPct val="73000"/>
            </a:pPr>
            <a:r>
              <a:rPr lang="en-US" altLang="zh-CN" sz="2000" dirty="0">
                <a:latin typeface="Calibri" pitchFamily="34" charset="0"/>
                <a:cs typeface="Calibri" pitchFamily="34" charset="0"/>
              </a:rPr>
              <a:t> </a:t>
            </a:r>
            <a:r>
              <a:rPr lang="en-US" altLang="zh-CN" sz="2000" dirty="0" smtClean="0">
                <a:latin typeface="Calibri" pitchFamily="34" charset="0"/>
                <a:cs typeface="Calibri" pitchFamily="34" charset="0"/>
              </a:rPr>
              <a:t>   while (</a:t>
            </a:r>
            <a:r>
              <a:rPr lang="en-US" altLang="zh-CN" sz="2000" dirty="0" err="1" smtClean="0">
                <a:latin typeface="Calibri" pitchFamily="34" charset="0"/>
                <a:cs typeface="Calibri" pitchFamily="34" charset="0"/>
              </a:rPr>
              <a:t>qturn</a:t>
            </a:r>
            <a:r>
              <a:rPr lang="en-US" altLang="zh-CN" sz="2000" dirty="0" smtClean="0">
                <a:latin typeface="Calibri" pitchFamily="34" charset="0"/>
                <a:cs typeface="Calibri" pitchFamily="34" charset="0"/>
              </a:rPr>
              <a:t>) {</a:t>
            </a:r>
          </a:p>
          <a:p>
            <a:pPr>
              <a:spcBef>
                <a:spcPts val="600"/>
              </a:spcBef>
              <a:buClr>
                <a:schemeClr val="tx2"/>
              </a:buClr>
              <a:buSzPct val="73000"/>
            </a:pPr>
            <a:r>
              <a:rPr lang="en-US" altLang="zh-CN" sz="2000" dirty="0">
                <a:latin typeface="Calibri" pitchFamily="34" charset="0"/>
                <a:cs typeface="Calibri" pitchFamily="34" charset="0"/>
              </a:rPr>
              <a:t> </a:t>
            </a:r>
            <a:r>
              <a:rPr lang="en-US" altLang="zh-CN" sz="2000" dirty="0" smtClean="0">
                <a:latin typeface="Calibri" pitchFamily="34" charset="0"/>
                <a:cs typeface="Calibri" pitchFamily="34" charset="0"/>
              </a:rPr>
              <a:t>         if (turn == 2) {</a:t>
            </a:r>
          </a:p>
          <a:p>
            <a:pPr>
              <a:spcBef>
                <a:spcPts val="600"/>
              </a:spcBef>
              <a:buClr>
                <a:schemeClr val="tx2"/>
              </a:buClr>
              <a:buSzPct val="73000"/>
            </a:pPr>
            <a:r>
              <a:rPr lang="en-US" altLang="zh-CN" sz="2000" dirty="0">
                <a:latin typeface="Calibri" pitchFamily="34" charset="0"/>
                <a:cs typeface="Calibri" pitchFamily="34" charset="0"/>
              </a:rPr>
              <a:t> </a:t>
            </a:r>
            <a:r>
              <a:rPr lang="en-US" altLang="zh-CN" sz="2000" dirty="0" smtClean="0">
                <a:latin typeface="Calibri" pitchFamily="34" charset="0"/>
                <a:cs typeface="Calibri" pitchFamily="34" charset="0"/>
              </a:rPr>
              <a:t>              </a:t>
            </a:r>
            <a:r>
              <a:rPr lang="en-US" altLang="zh-CN" sz="2000" dirty="0" err="1" smtClean="0">
                <a:latin typeface="Calibri" pitchFamily="34" charset="0"/>
                <a:cs typeface="Calibri" pitchFamily="34" charset="0"/>
              </a:rPr>
              <a:t>pturn</a:t>
            </a:r>
            <a:r>
              <a:rPr lang="en-US" altLang="zh-CN" sz="2000" dirty="0" smtClean="0">
                <a:latin typeface="Calibri" pitchFamily="34" charset="0"/>
                <a:cs typeface="Calibri" pitchFamily="34" charset="0"/>
              </a:rPr>
              <a:t> = false;</a:t>
            </a:r>
          </a:p>
          <a:p>
            <a:pPr>
              <a:spcBef>
                <a:spcPts val="600"/>
              </a:spcBef>
              <a:buClr>
                <a:schemeClr val="tx2"/>
              </a:buClr>
              <a:buSzPct val="73000"/>
            </a:pPr>
            <a:r>
              <a:rPr lang="en-US" altLang="zh-CN" sz="2000" dirty="0">
                <a:latin typeface="Calibri" pitchFamily="34" charset="0"/>
                <a:cs typeface="Calibri" pitchFamily="34" charset="0"/>
              </a:rPr>
              <a:t> </a:t>
            </a:r>
            <a:r>
              <a:rPr lang="en-US" altLang="zh-CN" sz="2000" dirty="0" smtClean="0">
                <a:latin typeface="Calibri" pitchFamily="34" charset="0"/>
                <a:cs typeface="Calibri" pitchFamily="34" charset="0"/>
              </a:rPr>
              <a:t>              while (turn == 2);</a:t>
            </a:r>
          </a:p>
          <a:p>
            <a:pPr>
              <a:spcBef>
                <a:spcPts val="600"/>
              </a:spcBef>
              <a:buClr>
                <a:schemeClr val="tx2"/>
              </a:buClr>
              <a:buSzPct val="73000"/>
            </a:pPr>
            <a:r>
              <a:rPr lang="en-US" altLang="zh-CN" sz="2000" dirty="0">
                <a:latin typeface="Calibri" pitchFamily="34" charset="0"/>
                <a:cs typeface="Calibri" pitchFamily="34" charset="0"/>
              </a:rPr>
              <a:t> </a:t>
            </a:r>
            <a:r>
              <a:rPr lang="en-US" altLang="zh-CN" sz="2000" dirty="0" smtClean="0">
                <a:latin typeface="Calibri" pitchFamily="34" charset="0"/>
                <a:cs typeface="Calibri" pitchFamily="34" charset="0"/>
              </a:rPr>
              <a:t>              </a:t>
            </a:r>
            <a:r>
              <a:rPr lang="en-US" altLang="zh-CN" sz="2000" dirty="0" err="1" smtClean="0">
                <a:latin typeface="Calibri" pitchFamily="34" charset="0"/>
                <a:cs typeface="Calibri" pitchFamily="34" charset="0"/>
              </a:rPr>
              <a:t>pturn</a:t>
            </a:r>
            <a:r>
              <a:rPr lang="en-US" altLang="zh-CN" sz="2000" dirty="0" smtClean="0">
                <a:latin typeface="Calibri" pitchFamily="34" charset="0"/>
                <a:cs typeface="Calibri" pitchFamily="34" charset="0"/>
              </a:rPr>
              <a:t> = true;</a:t>
            </a:r>
          </a:p>
          <a:p>
            <a:pPr>
              <a:spcBef>
                <a:spcPts val="600"/>
              </a:spcBef>
              <a:buClr>
                <a:schemeClr val="tx2"/>
              </a:buClr>
              <a:buSzPct val="73000"/>
            </a:pPr>
            <a:r>
              <a:rPr lang="en-US" altLang="zh-CN" sz="2000" dirty="0">
                <a:latin typeface="Calibri" pitchFamily="34" charset="0"/>
                <a:cs typeface="Calibri" pitchFamily="34" charset="0"/>
              </a:rPr>
              <a:t> </a:t>
            </a:r>
            <a:r>
              <a:rPr lang="en-US" altLang="zh-CN" sz="2000" dirty="0" smtClean="0">
                <a:latin typeface="Calibri" pitchFamily="34" charset="0"/>
                <a:cs typeface="Calibri" pitchFamily="34" charset="0"/>
              </a:rPr>
              <a:t>        } }</a:t>
            </a:r>
          </a:p>
          <a:p>
            <a:pPr>
              <a:spcBef>
                <a:spcPts val="600"/>
              </a:spcBef>
              <a:buClr>
                <a:schemeClr val="tx2"/>
              </a:buClr>
              <a:buSzPct val="73000"/>
            </a:pPr>
            <a:r>
              <a:rPr lang="zh-CN" altLang="en-US" sz="2000" b="1" dirty="0" smtClean="0">
                <a:solidFill>
                  <a:srgbClr val="7030A0"/>
                </a:solidFill>
                <a:latin typeface="Calibri" pitchFamily="34" charset="0"/>
                <a:ea typeface="华文楷体" pitchFamily="2" charset="-122"/>
                <a:cs typeface="Calibri" pitchFamily="34" charset="0"/>
              </a:rPr>
              <a:t>        临界区</a:t>
            </a:r>
            <a:endParaRPr lang="en-US" altLang="zh-CN" sz="2000" b="1" dirty="0" smtClean="0">
              <a:solidFill>
                <a:srgbClr val="7030A0"/>
              </a:solidFill>
              <a:latin typeface="Calibri" pitchFamily="34" charset="0"/>
              <a:ea typeface="华文楷体" pitchFamily="2" charset="-122"/>
              <a:cs typeface="Calibri" pitchFamily="34" charset="0"/>
            </a:endParaRPr>
          </a:p>
          <a:p>
            <a:pPr>
              <a:spcBef>
                <a:spcPts val="600"/>
              </a:spcBef>
              <a:buClr>
                <a:schemeClr val="tx2"/>
              </a:buClr>
              <a:buSzPct val="73000"/>
            </a:pPr>
            <a:r>
              <a:rPr lang="en-US" altLang="zh-CN" sz="2000" dirty="0">
                <a:latin typeface="Calibri" pitchFamily="34" charset="0"/>
                <a:ea typeface="华文楷体" pitchFamily="2" charset="-122"/>
                <a:cs typeface="Calibri" pitchFamily="34" charset="0"/>
              </a:rPr>
              <a:t> </a:t>
            </a:r>
            <a:r>
              <a:rPr lang="en-US" altLang="zh-CN" sz="2000" dirty="0" smtClean="0">
                <a:latin typeface="Calibri" pitchFamily="34" charset="0"/>
                <a:ea typeface="华文楷体" pitchFamily="2" charset="-122"/>
                <a:cs typeface="Calibri" pitchFamily="34" charset="0"/>
              </a:rPr>
              <a:t>   turn = 2;</a:t>
            </a:r>
          </a:p>
          <a:p>
            <a:pPr>
              <a:spcBef>
                <a:spcPts val="600"/>
              </a:spcBef>
              <a:buClr>
                <a:schemeClr val="tx2"/>
              </a:buClr>
              <a:buSzPct val="73000"/>
            </a:pPr>
            <a:r>
              <a:rPr lang="en-US" altLang="zh-CN" sz="2000" dirty="0">
                <a:latin typeface="Calibri" pitchFamily="34" charset="0"/>
                <a:ea typeface="华文楷体" pitchFamily="2" charset="-122"/>
                <a:cs typeface="Calibri" pitchFamily="34" charset="0"/>
              </a:rPr>
              <a:t> </a:t>
            </a:r>
            <a:r>
              <a:rPr lang="en-US" altLang="zh-CN" sz="2000" dirty="0" smtClean="0">
                <a:latin typeface="Calibri" pitchFamily="34" charset="0"/>
                <a:ea typeface="华文楷体" pitchFamily="2" charset="-122"/>
                <a:cs typeface="Calibri" pitchFamily="34" charset="0"/>
              </a:rPr>
              <a:t>   </a:t>
            </a:r>
            <a:r>
              <a:rPr lang="en-US" altLang="zh-CN" sz="2000" dirty="0" err="1" smtClean="0">
                <a:latin typeface="Calibri" pitchFamily="34" charset="0"/>
                <a:ea typeface="华文楷体" pitchFamily="2" charset="-122"/>
                <a:cs typeface="Calibri" pitchFamily="34" charset="0"/>
              </a:rPr>
              <a:t>pturn</a:t>
            </a:r>
            <a:r>
              <a:rPr lang="en-US" altLang="zh-CN" sz="2000" dirty="0" smtClean="0">
                <a:latin typeface="Calibri" pitchFamily="34" charset="0"/>
                <a:ea typeface="华文楷体" pitchFamily="2" charset="-122"/>
                <a:cs typeface="Calibri" pitchFamily="34" charset="0"/>
              </a:rPr>
              <a:t> = false;</a:t>
            </a:r>
          </a:p>
          <a:p>
            <a:pPr>
              <a:spcBef>
                <a:spcPts val="600"/>
              </a:spcBef>
              <a:buClr>
                <a:schemeClr val="tx2"/>
              </a:buClr>
              <a:buSzPct val="73000"/>
            </a:pPr>
            <a:r>
              <a:rPr lang="en-US" altLang="zh-CN" sz="2400" dirty="0">
                <a:latin typeface="Calibri" pitchFamily="34" charset="0"/>
                <a:ea typeface="华文楷体" pitchFamily="2" charset="-122"/>
                <a:cs typeface="Calibri" pitchFamily="34" charset="0"/>
              </a:rPr>
              <a:t> </a:t>
            </a:r>
            <a:r>
              <a:rPr lang="en-US" altLang="zh-CN" sz="2400" dirty="0" smtClean="0">
                <a:latin typeface="Calibri" pitchFamily="34" charset="0"/>
                <a:ea typeface="华文楷体" pitchFamily="2" charset="-122"/>
                <a:cs typeface="Calibri" pitchFamily="34" charset="0"/>
              </a:rPr>
              <a:t>   </a:t>
            </a:r>
            <a:r>
              <a:rPr lang="en-US" altLang="zh-CN" sz="2400" dirty="0" smtClean="0">
                <a:latin typeface="Calibri" pitchFamily="34" charset="0"/>
                <a:cs typeface="Calibri" pitchFamily="34" charset="0"/>
              </a:rPr>
              <a:t>… </a:t>
            </a:r>
            <a:r>
              <a:rPr lang="en-US" altLang="zh-CN" sz="2400" dirty="0">
                <a:latin typeface="Calibri" pitchFamily="34" charset="0"/>
                <a:cs typeface="Calibri" pitchFamily="34" charset="0"/>
              </a:rPr>
              <a:t>…</a:t>
            </a:r>
            <a:endParaRPr lang="en-US" altLang="zh-CN" sz="2400" dirty="0" smtClean="0">
              <a:latin typeface="Calibri" pitchFamily="34" charset="0"/>
              <a:ea typeface="华文楷体" pitchFamily="2" charset="-122"/>
              <a:cs typeface="Calibri" pitchFamily="34" charset="0"/>
            </a:endParaRPr>
          </a:p>
        </p:txBody>
      </p:sp>
      <p:sp>
        <p:nvSpPr>
          <p:cNvPr id="5" name="Rectangle 3"/>
          <p:cNvSpPr txBox="1">
            <a:spLocks noChangeArrowheads="1"/>
          </p:cNvSpPr>
          <p:nvPr/>
        </p:nvSpPr>
        <p:spPr bwMode="auto">
          <a:xfrm>
            <a:off x="4572000" y="1539861"/>
            <a:ext cx="3691136" cy="5293568"/>
          </a:xfrm>
          <a:prstGeom prst="rect">
            <a:avLst/>
          </a:prstGeom>
          <a:solidFill>
            <a:schemeClr val="accent4">
              <a:lumMod val="20000"/>
              <a:lumOff val="80000"/>
            </a:schemeClr>
          </a:solidFill>
          <a:ln w="19050">
            <a:solidFill>
              <a:schemeClr val="accent1">
                <a:lumMod val="75000"/>
              </a:schemeClr>
            </a:solidFill>
            <a:miter lim="800000"/>
            <a:headEnd/>
            <a:tailEnd/>
          </a:ln>
          <a:extLst/>
        </p:spPr>
        <p:txBody>
          <a:bodyPr/>
          <a:lstStyle>
            <a:lvl1pPr marL="273050" indent="-2730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ts val="600"/>
              </a:spcBef>
              <a:buClr>
                <a:schemeClr val="tx2"/>
              </a:buClr>
              <a:buSzPct val="73000"/>
            </a:pPr>
            <a:r>
              <a:rPr lang="en-US" altLang="zh-CN" sz="2400" dirty="0" smtClean="0">
                <a:latin typeface="Consolas" pitchFamily="49" charset="0"/>
              </a:rPr>
              <a:t>Q:</a:t>
            </a:r>
          </a:p>
          <a:p>
            <a:pPr>
              <a:spcBef>
                <a:spcPts val="600"/>
              </a:spcBef>
              <a:buClr>
                <a:schemeClr val="tx2"/>
              </a:buClr>
              <a:buSzPct val="73000"/>
            </a:pPr>
            <a:r>
              <a:rPr lang="en-US" altLang="zh-CN" sz="2400" dirty="0" smtClean="0">
                <a:latin typeface="Calibri" pitchFamily="34" charset="0"/>
                <a:cs typeface="Calibri" pitchFamily="34" charset="0"/>
              </a:rPr>
              <a:t>	… </a:t>
            </a:r>
            <a:r>
              <a:rPr lang="en-US" altLang="zh-CN" sz="2400" dirty="0">
                <a:latin typeface="Calibri" pitchFamily="34" charset="0"/>
                <a:cs typeface="Calibri" pitchFamily="34" charset="0"/>
              </a:rPr>
              <a:t>…</a:t>
            </a:r>
            <a:endParaRPr lang="en-US" altLang="zh-CN" sz="2400" dirty="0" smtClean="0">
              <a:latin typeface="Calibri" pitchFamily="34" charset="0"/>
              <a:cs typeface="Calibri" pitchFamily="34" charset="0"/>
            </a:endParaRPr>
          </a:p>
          <a:p>
            <a:pPr>
              <a:spcBef>
                <a:spcPts val="600"/>
              </a:spcBef>
              <a:buClr>
                <a:schemeClr val="tx2"/>
              </a:buClr>
              <a:buSzPct val="73000"/>
            </a:pPr>
            <a:r>
              <a:rPr lang="en-US" altLang="zh-CN" dirty="0">
                <a:latin typeface="Calibri" pitchFamily="34" charset="0"/>
                <a:cs typeface="Calibri" pitchFamily="34" charset="0"/>
              </a:rPr>
              <a:t> </a:t>
            </a:r>
            <a:r>
              <a:rPr lang="en-US" altLang="zh-CN" dirty="0" smtClean="0">
                <a:latin typeface="Calibri" pitchFamily="34" charset="0"/>
                <a:cs typeface="Calibri" pitchFamily="34" charset="0"/>
              </a:rPr>
              <a:t>   </a:t>
            </a:r>
            <a:r>
              <a:rPr lang="en-US" altLang="zh-CN" dirty="0" err="1" smtClean="0">
                <a:latin typeface="Calibri" pitchFamily="34" charset="0"/>
                <a:cs typeface="Calibri" pitchFamily="34" charset="0"/>
              </a:rPr>
              <a:t>q</a:t>
            </a:r>
            <a:r>
              <a:rPr lang="en-US" altLang="zh-CN" sz="2000" dirty="0" err="1" smtClean="0">
                <a:latin typeface="Calibri" pitchFamily="34" charset="0"/>
                <a:cs typeface="Calibri" pitchFamily="34" charset="0"/>
              </a:rPr>
              <a:t>turn</a:t>
            </a:r>
            <a:r>
              <a:rPr lang="en-US" altLang="zh-CN" sz="2000" dirty="0" smtClean="0">
                <a:latin typeface="Calibri" pitchFamily="34" charset="0"/>
                <a:cs typeface="Calibri" pitchFamily="34" charset="0"/>
              </a:rPr>
              <a:t> </a:t>
            </a:r>
            <a:r>
              <a:rPr lang="en-US" altLang="zh-CN" sz="2000" dirty="0">
                <a:latin typeface="Calibri" pitchFamily="34" charset="0"/>
                <a:cs typeface="Calibri" pitchFamily="34" charset="0"/>
              </a:rPr>
              <a:t>= true;</a:t>
            </a:r>
          </a:p>
          <a:p>
            <a:pPr>
              <a:spcBef>
                <a:spcPts val="600"/>
              </a:spcBef>
              <a:buClr>
                <a:schemeClr val="tx2"/>
              </a:buClr>
              <a:buSzPct val="73000"/>
            </a:pPr>
            <a:r>
              <a:rPr lang="en-US" altLang="zh-CN" sz="2000" dirty="0">
                <a:latin typeface="Calibri" pitchFamily="34" charset="0"/>
                <a:cs typeface="Calibri" pitchFamily="34" charset="0"/>
              </a:rPr>
              <a:t>    while </a:t>
            </a:r>
            <a:r>
              <a:rPr lang="en-US" altLang="zh-CN" sz="2000" dirty="0" smtClean="0">
                <a:latin typeface="Calibri" pitchFamily="34" charset="0"/>
                <a:cs typeface="Calibri" pitchFamily="34" charset="0"/>
              </a:rPr>
              <a:t>(</a:t>
            </a:r>
            <a:r>
              <a:rPr lang="en-US" altLang="zh-CN" sz="2000" dirty="0" err="1" smtClean="0">
                <a:latin typeface="Calibri" pitchFamily="34" charset="0"/>
                <a:cs typeface="Calibri" pitchFamily="34" charset="0"/>
              </a:rPr>
              <a:t>pturn</a:t>
            </a:r>
            <a:r>
              <a:rPr lang="en-US" altLang="zh-CN" sz="2000" dirty="0">
                <a:latin typeface="Calibri" pitchFamily="34" charset="0"/>
                <a:cs typeface="Calibri" pitchFamily="34" charset="0"/>
              </a:rPr>
              <a:t>) {</a:t>
            </a:r>
          </a:p>
          <a:p>
            <a:pPr>
              <a:spcBef>
                <a:spcPts val="600"/>
              </a:spcBef>
              <a:buClr>
                <a:schemeClr val="tx2"/>
              </a:buClr>
              <a:buSzPct val="73000"/>
            </a:pPr>
            <a:r>
              <a:rPr lang="en-US" altLang="zh-CN" sz="2000" dirty="0">
                <a:latin typeface="Calibri" pitchFamily="34" charset="0"/>
                <a:cs typeface="Calibri" pitchFamily="34" charset="0"/>
              </a:rPr>
              <a:t>          if (turn == </a:t>
            </a:r>
            <a:r>
              <a:rPr lang="en-US" altLang="zh-CN" sz="2000" dirty="0" smtClean="0">
                <a:latin typeface="Calibri" pitchFamily="34" charset="0"/>
                <a:cs typeface="Calibri" pitchFamily="34" charset="0"/>
              </a:rPr>
              <a:t>1) </a:t>
            </a:r>
            <a:r>
              <a:rPr lang="en-US" altLang="zh-CN" sz="2000" dirty="0">
                <a:latin typeface="Calibri" pitchFamily="34" charset="0"/>
                <a:cs typeface="Calibri" pitchFamily="34" charset="0"/>
              </a:rPr>
              <a:t>{</a:t>
            </a:r>
          </a:p>
          <a:p>
            <a:pPr>
              <a:spcBef>
                <a:spcPts val="600"/>
              </a:spcBef>
              <a:buClr>
                <a:schemeClr val="tx2"/>
              </a:buClr>
              <a:buSzPct val="73000"/>
            </a:pPr>
            <a:r>
              <a:rPr lang="en-US" altLang="zh-CN" sz="2000" dirty="0">
                <a:latin typeface="Calibri" pitchFamily="34" charset="0"/>
                <a:cs typeface="Calibri" pitchFamily="34" charset="0"/>
              </a:rPr>
              <a:t>               </a:t>
            </a:r>
            <a:r>
              <a:rPr lang="en-US" altLang="zh-CN" sz="2000" dirty="0" err="1" smtClean="0">
                <a:latin typeface="Calibri" pitchFamily="34" charset="0"/>
                <a:cs typeface="Calibri" pitchFamily="34" charset="0"/>
              </a:rPr>
              <a:t>qturn</a:t>
            </a:r>
            <a:r>
              <a:rPr lang="en-US" altLang="zh-CN" sz="2000" dirty="0" smtClean="0">
                <a:latin typeface="Calibri" pitchFamily="34" charset="0"/>
                <a:cs typeface="Calibri" pitchFamily="34" charset="0"/>
              </a:rPr>
              <a:t> </a:t>
            </a:r>
            <a:r>
              <a:rPr lang="en-US" altLang="zh-CN" sz="2000" dirty="0">
                <a:latin typeface="Calibri" pitchFamily="34" charset="0"/>
                <a:cs typeface="Calibri" pitchFamily="34" charset="0"/>
              </a:rPr>
              <a:t>= false;</a:t>
            </a:r>
          </a:p>
          <a:p>
            <a:pPr>
              <a:spcBef>
                <a:spcPts val="600"/>
              </a:spcBef>
              <a:buClr>
                <a:schemeClr val="tx2"/>
              </a:buClr>
              <a:buSzPct val="73000"/>
            </a:pPr>
            <a:r>
              <a:rPr lang="en-US" altLang="zh-CN" sz="2000" dirty="0">
                <a:latin typeface="Calibri" pitchFamily="34" charset="0"/>
                <a:cs typeface="Calibri" pitchFamily="34" charset="0"/>
              </a:rPr>
              <a:t>               while (turn == </a:t>
            </a:r>
            <a:r>
              <a:rPr lang="en-US" altLang="zh-CN" sz="2000" dirty="0" smtClean="0">
                <a:latin typeface="Calibri" pitchFamily="34" charset="0"/>
                <a:cs typeface="Calibri" pitchFamily="34" charset="0"/>
              </a:rPr>
              <a:t>1);</a:t>
            </a:r>
            <a:endParaRPr lang="en-US" altLang="zh-CN" sz="2000" dirty="0">
              <a:latin typeface="Calibri" pitchFamily="34" charset="0"/>
              <a:cs typeface="Calibri" pitchFamily="34" charset="0"/>
            </a:endParaRPr>
          </a:p>
          <a:p>
            <a:pPr>
              <a:spcBef>
                <a:spcPts val="600"/>
              </a:spcBef>
              <a:buClr>
                <a:schemeClr val="tx2"/>
              </a:buClr>
              <a:buSzPct val="73000"/>
            </a:pPr>
            <a:r>
              <a:rPr lang="en-US" altLang="zh-CN" sz="2000" dirty="0">
                <a:latin typeface="Calibri" pitchFamily="34" charset="0"/>
                <a:cs typeface="Calibri" pitchFamily="34" charset="0"/>
              </a:rPr>
              <a:t>               </a:t>
            </a:r>
            <a:r>
              <a:rPr lang="en-US" altLang="zh-CN" sz="2000" dirty="0" err="1" smtClean="0">
                <a:latin typeface="Calibri" pitchFamily="34" charset="0"/>
                <a:cs typeface="Calibri" pitchFamily="34" charset="0"/>
              </a:rPr>
              <a:t>qturn</a:t>
            </a:r>
            <a:r>
              <a:rPr lang="en-US" altLang="zh-CN" sz="2000" dirty="0" smtClean="0">
                <a:latin typeface="Calibri" pitchFamily="34" charset="0"/>
                <a:cs typeface="Calibri" pitchFamily="34" charset="0"/>
              </a:rPr>
              <a:t> </a:t>
            </a:r>
            <a:r>
              <a:rPr lang="en-US" altLang="zh-CN" sz="2000" dirty="0">
                <a:latin typeface="Calibri" pitchFamily="34" charset="0"/>
                <a:cs typeface="Calibri" pitchFamily="34" charset="0"/>
              </a:rPr>
              <a:t>= true;</a:t>
            </a:r>
          </a:p>
          <a:p>
            <a:pPr>
              <a:spcBef>
                <a:spcPts val="600"/>
              </a:spcBef>
              <a:buClr>
                <a:schemeClr val="tx2"/>
              </a:buClr>
              <a:buSzPct val="73000"/>
            </a:pPr>
            <a:r>
              <a:rPr lang="en-US" altLang="zh-CN" sz="2000" dirty="0">
                <a:latin typeface="Calibri" pitchFamily="34" charset="0"/>
                <a:cs typeface="Calibri" pitchFamily="34" charset="0"/>
              </a:rPr>
              <a:t>         } }</a:t>
            </a:r>
          </a:p>
          <a:p>
            <a:pPr>
              <a:spcBef>
                <a:spcPts val="600"/>
              </a:spcBef>
              <a:buClr>
                <a:schemeClr val="tx2"/>
              </a:buClr>
              <a:buSzPct val="73000"/>
            </a:pPr>
            <a:r>
              <a:rPr lang="zh-CN" altLang="en-US" sz="2000" b="1" dirty="0">
                <a:solidFill>
                  <a:srgbClr val="7030A0"/>
                </a:solidFill>
                <a:latin typeface="Calibri" pitchFamily="34" charset="0"/>
                <a:ea typeface="华文楷体" pitchFamily="2" charset="-122"/>
                <a:cs typeface="Calibri" pitchFamily="34" charset="0"/>
              </a:rPr>
              <a:t>        临界区</a:t>
            </a:r>
            <a:endParaRPr lang="en-US" altLang="zh-CN" sz="2000" b="1" dirty="0">
              <a:solidFill>
                <a:srgbClr val="7030A0"/>
              </a:solidFill>
              <a:latin typeface="Calibri" pitchFamily="34" charset="0"/>
              <a:ea typeface="华文楷体" pitchFamily="2" charset="-122"/>
              <a:cs typeface="Calibri" pitchFamily="34" charset="0"/>
            </a:endParaRPr>
          </a:p>
          <a:p>
            <a:pPr>
              <a:spcBef>
                <a:spcPts val="600"/>
              </a:spcBef>
              <a:buClr>
                <a:schemeClr val="tx2"/>
              </a:buClr>
              <a:buSzPct val="73000"/>
            </a:pPr>
            <a:r>
              <a:rPr lang="en-US" altLang="zh-CN" sz="2000" dirty="0" smtClean="0">
                <a:latin typeface="Calibri" pitchFamily="34" charset="0"/>
                <a:ea typeface="华文楷体" pitchFamily="2" charset="-122"/>
                <a:cs typeface="Calibri" pitchFamily="34" charset="0"/>
              </a:rPr>
              <a:t>    turn = 1;</a:t>
            </a:r>
            <a:endParaRPr lang="en-US" altLang="zh-CN" sz="2000" dirty="0">
              <a:latin typeface="Calibri" pitchFamily="34" charset="0"/>
              <a:ea typeface="华文楷体" pitchFamily="2" charset="-122"/>
              <a:cs typeface="Calibri" pitchFamily="34" charset="0"/>
            </a:endParaRPr>
          </a:p>
          <a:p>
            <a:pPr>
              <a:spcBef>
                <a:spcPts val="600"/>
              </a:spcBef>
              <a:buClr>
                <a:schemeClr val="tx2"/>
              </a:buClr>
              <a:buSzPct val="73000"/>
            </a:pPr>
            <a:r>
              <a:rPr lang="en-US" altLang="zh-CN" sz="2000" dirty="0" smtClean="0">
                <a:latin typeface="Calibri" pitchFamily="34" charset="0"/>
                <a:ea typeface="华文楷体" pitchFamily="2" charset="-122"/>
                <a:cs typeface="Calibri" pitchFamily="34" charset="0"/>
              </a:rPr>
              <a:t>    </a:t>
            </a:r>
            <a:r>
              <a:rPr lang="en-US" altLang="zh-CN" sz="2000" dirty="0" err="1" smtClean="0">
                <a:latin typeface="Calibri" pitchFamily="34" charset="0"/>
                <a:ea typeface="华文楷体" pitchFamily="2" charset="-122"/>
                <a:cs typeface="Calibri" pitchFamily="34" charset="0"/>
              </a:rPr>
              <a:t>qturn</a:t>
            </a:r>
            <a:r>
              <a:rPr lang="en-US" altLang="zh-CN" sz="2000" dirty="0" smtClean="0">
                <a:latin typeface="Calibri" pitchFamily="34" charset="0"/>
                <a:ea typeface="华文楷体" pitchFamily="2" charset="-122"/>
                <a:cs typeface="Calibri" pitchFamily="34" charset="0"/>
              </a:rPr>
              <a:t> = </a:t>
            </a:r>
            <a:r>
              <a:rPr lang="en-US" altLang="zh-CN" sz="2000" dirty="0">
                <a:latin typeface="Calibri" pitchFamily="34" charset="0"/>
                <a:ea typeface="华文楷体" pitchFamily="2" charset="-122"/>
                <a:cs typeface="Calibri" pitchFamily="34" charset="0"/>
              </a:rPr>
              <a:t>false;</a:t>
            </a:r>
            <a:r>
              <a:rPr lang="en-US" altLang="zh-CN" sz="2000" dirty="0" smtClean="0">
                <a:latin typeface="Calibri" pitchFamily="34" charset="0"/>
                <a:ea typeface="华文楷体" pitchFamily="2" charset="-122"/>
                <a:cs typeface="Calibri" pitchFamily="34" charset="0"/>
              </a:rPr>
              <a:t> </a:t>
            </a:r>
          </a:p>
          <a:p>
            <a:pPr>
              <a:spcBef>
                <a:spcPts val="600"/>
              </a:spcBef>
              <a:buClr>
                <a:schemeClr val="tx2"/>
              </a:buClr>
              <a:buSzPct val="73000"/>
            </a:pPr>
            <a:r>
              <a:rPr lang="en-US" altLang="zh-CN" sz="2000" dirty="0" smtClean="0">
                <a:latin typeface="Calibri" pitchFamily="34" charset="0"/>
                <a:ea typeface="华文楷体" pitchFamily="2" charset="-122"/>
                <a:cs typeface="Calibri" pitchFamily="34" charset="0"/>
              </a:rPr>
              <a:t>  </a:t>
            </a:r>
            <a:r>
              <a:rPr lang="en-US" altLang="zh-CN" sz="2400" dirty="0" smtClean="0">
                <a:latin typeface="Calibri" pitchFamily="34" charset="0"/>
                <a:ea typeface="华文楷体" pitchFamily="2" charset="-122"/>
                <a:cs typeface="Calibri" pitchFamily="34" charset="0"/>
              </a:rPr>
              <a:t> </a:t>
            </a:r>
            <a:r>
              <a:rPr lang="en-US" altLang="zh-CN" sz="2400" dirty="0" smtClean="0">
                <a:latin typeface="Calibri" pitchFamily="34" charset="0"/>
                <a:cs typeface="Calibri" pitchFamily="34" charset="0"/>
              </a:rPr>
              <a:t>… </a:t>
            </a:r>
            <a:r>
              <a:rPr lang="en-US" altLang="zh-CN" sz="2400" dirty="0">
                <a:latin typeface="Calibri" pitchFamily="34" charset="0"/>
                <a:cs typeface="Calibri" pitchFamily="34" charset="0"/>
              </a:rPr>
              <a:t>…</a:t>
            </a:r>
            <a:endParaRPr lang="en-US" altLang="zh-CN" sz="2400" dirty="0">
              <a:latin typeface="Calibri" pitchFamily="34" charset="0"/>
              <a:ea typeface="华文楷体" pitchFamily="2" charset="-122"/>
              <a:cs typeface="Calibri" pitchFamily="34" charset="0"/>
            </a:endParaRPr>
          </a:p>
        </p:txBody>
      </p:sp>
      <p:sp>
        <p:nvSpPr>
          <p:cNvPr id="6" name="爆炸形 1 5"/>
          <p:cNvSpPr/>
          <p:nvPr/>
        </p:nvSpPr>
        <p:spPr>
          <a:xfrm>
            <a:off x="7543056" y="2728973"/>
            <a:ext cx="1584176" cy="1584176"/>
          </a:xfrm>
          <a:prstGeom prst="irregularSeal1">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latin typeface="华文彩云" pitchFamily="2" charset="-122"/>
                <a:ea typeface="华文彩云" pitchFamily="2" charset="-122"/>
              </a:rPr>
              <a:t>第一个</a:t>
            </a:r>
            <a:endParaRPr lang="en-US" altLang="zh-CN" b="1" dirty="0" smtClean="0">
              <a:solidFill>
                <a:srgbClr val="FF0000"/>
              </a:solidFill>
              <a:latin typeface="华文彩云" pitchFamily="2" charset="-122"/>
              <a:ea typeface="华文彩云" pitchFamily="2" charset="-122"/>
            </a:endParaRPr>
          </a:p>
          <a:p>
            <a:pPr algn="ctr"/>
            <a:r>
              <a:rPr lang="en-US" altLang="zh-CN" b="1" dirty="0" smtClean="0">
                <a:solidFill>
                  <a:srgbClr val="FF0000"/>
                </a:solidFill>
                <a:latin typeface="华文彩云" pitchFamily="2" charset="-122"/>
                <a:ea typeface="华文彩云" pitchFamily="2" charset="-122"/>
              </a:rPr>
              <a:t>1965</a:t>
            </a:r>
            <a:endParaRPr lang="zh-CN" altLang="en-US" b="1" dirty="0">
              <a:solidFill>
                <a:srgbClr val="FF0000"/>
              </a:solidFill>
              <a:latin typeface="华文彩云" pitchFamily="2" charset="-122"/>
              <a:ea typeface="华文彩云" pitchFamily="2" charset="-122"/>
            </a:endParaRPr>
          </a:p>
        </p:txBody>
      </p:sp>
      <p:sp>
        <p:nvSpPr>
          <p:cNvPr id="7" name="云形 6"/>
          <p:cNvSpPr/>
          <p:nvPr/>
        </p:nvSpPr>
        <p:spPr>
          <a:xfrm>
            <a:off x="6516216" y="404664"/>
            <a:ext cx="2880319" cy="1296144"/>
          </a:xfrm>
          <a:prstGeom prst="cloud">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7030A0"/>
                </a:solidFill>
                <a:latin typeface="Calibri" pitchFamily="34" charset="0"/>
                <a:ea typeface="华文楷体" pitchFamily="2" charset="-122"/>
                <a:cs typeface="Calibri" pitchFamily="34" charset="0"/>
              </a:rPr>
              <a:t>在解法</a:t>
            </a:r>
            <a:r>
              <a:rPr lang="en-US" altLang="zh-CN" b="1" dirty="0" smtClean="0">
                <a:solidFill>
                  <a:srgbClr val="7030A0"/>
                </a:solidFill>
                <a:latin typeface="Calibri" pitchFamily="34" charset="0"/>
                <a:ea typeface="华文楷体" pitchFamily="2" charset="-122"/>
                <a:cs typeface="Calibri" pitchFamily="34" charset="0"/>
              </a:rPr>
              <a:t>3</a:t>
            </a:r>
            <a:r>
              <a:rPr lang="zh-CN" altLang="en-US" b="1" dirty="0" smtClean="0">
                <a:solidFill>
                  <a:srgbClr val="7030A0"/>
                </a:solidFill>
                <a:latin typeface="Calibri" pitchFamily="34" charset="0"/>
                <a:ea typeface="华文楷体" pitchFamily="2" charset="-122"/>
                <a:cs typeface="Calibri" pitchFamily="34" charset="0"/>
              </a:rPr>
              <a:t>基础上引入</a:t>
            </a:r>
            <a:r>
              <a:rPr lang="en-US" altLang="zh-CN" b="1" dirty="0" smtClean="0">
                <a:solidFill>
                  <a:srgbClr val="7030A0"/>
                </a:solidFill>
                <a:latin typeface="Calibri" pitchFamily="34" charset="0"/>
                <a:ea typeface="华文楷体" pitchFamily="2" charset="-122"/>
                <a:cs typeface="Calibri" pitchFamily="34" charset="0"/>
              </a:rPr>
              <a:t>turn</a:t>
            </a:r>
            <a:r>
              <a:rPr lang="zh-CN" altLang="en-US" b="1" dirty="0" smtClean="0">
                <a:solidFill>
                  <a:srgbClr val="7030A0"/>
                </a:solidFill>
                <a:latin typeface="Calibri" pitchFamily="34" charset="0"/>
                <a:ea typeface="华文楷体" pitchFamily="2" charset="-122"/>
                <a:cs typeface="Calibri" pitchFamily="34" charset="0"/>
              </a:rPr>
              <a:t>变量</a:t>
            </a:r>
            <a:endParaRPr lang="zh-CN" altLang="en-US" b="1" dirty="0">
              <a:solidFill>
                <a:srgbClr val="7030A0"/>
              </a:solidFill>
              <a:latin typeface="Calibri" pitchFamily="34" charset="0"/>
              <a:ea typeface="华文楷体" pitchFamily="2" charset="-122"/>
              <a:cs typeface="Calibri" pitchFamily="34" charset="0"/>
            </a:endParaRPr>
          </a:p>
        </p:txBody>
      </p:sp>
      <p:cxnSp>
        <p:nvCxnSpPr>
          <p:cNvPr id="8" name="直接连接符 7"/>
          <p:cNvCxnSpPr/>
          <p:nvPr/>
        </p:nvCxnSpPr>
        <p:spPr>
          <a:xfrm>
            <a:off x="1767548" y="4385157"/>
            <a:ext cx="1671052"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526832" y="4313149"/>
            <a:ext cx="1656184"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2430488" y="2832880"/>
            <a:ext cx="1008112"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6102896" y="2819824"/>
            <a:ext cx="108012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638400" y="3233029"/>
            <a:ext cx="1080120" cy="432048"/>
          </a:xfrm>
          <a:prstGeom prst="ellipse">
            <a:avLst/>
          </a:prstGeom>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425747" y="3129848"/>
            <a:ext cx="1150032" cy="504056"/>
          </a:xfrm>
          <a:prstGeom prst="ellipse">
            <a:avLst/>
          </a:prstGeom>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582616" y="4817205"/>
            <a:ext cx="648072" cy="360040"/>
          </a:xfrm>
          <a:prstGeom prst="rect">
            <a:avLst/>
          </a:prstGeom>
          <a:solidFill>
            <a:schemeClr val="accent2">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rPr>
              <a:t>循环</a:t>
            </a:r>
            <a:endParaRPr lang="zh-CN" altLang="en-US" b="1" dirty="0">
              <a:solidFill>
                <a:srgbClr val="C00000"/>
              </a:solidFill>
            </a:endParaRPr>
          </a:p>
        </p:txBody>
      </p:sp>
      <p:cxnSp>
        <p:nvCxnSpPr>
          <p:cNvPr id="15" name="直接箭头连接符 14"/>
          <p:cNvCxnSpPr>
            <a:stCxn id="14" idx="0"/>
          </p:cNvCxnSpPr>
          <p:nvPr/>
        </p:nvCxnSpPr>
        <p:spPr>
          <a:xfrm flipH="1" flipV="1">
            <a:off x="3582616" y="4313149"/>
            <a:ext cx="324036" cy="50405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4" idx="0"/>
          </p:cNvCxnSpPr>
          <p:nvPr/>
        </p:nvCxnSpPr>
        <p:spPr>
          <a:xfrm flipV="1">
            <a:off x="3906652" y="4241141"/>
            <a:ext cx="1442256" cy="57606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72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1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right)">
                                      <p:cBhvr>
                                        <p:cTn id="20" dur="10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1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heel(1)">
                                      <p:cBhvr>
                                        <p:cTn id="30" dur="1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10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10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1000"/>
                                        <p:tgtEl>
                                          <p:spTgt spid="16"/>
                                        </p:tgtEl>
                                      </p:cBhvr>
                                    </p:animEffect>
                                    <p:anim calcmode="lin" valueType="num">
                                      <p:cBhvr>
                                        <p:cTn id="46" dur="1000" fill="hold"/>
                                        <p:tgtEl>
                                          <p:spTgt spid="16"/>
                                        </p:tgtEl>
                                        <p:attrNameLst>
                                          <p:attrName>ppt_x</p:attrName>
                                        </p:attrNameLst>
                                      </p:cBhvr>
                                      <p:tavLst>
                                        <p:tav tm="0">
                                          <p:val>
                                            <p:strVal val="#ppt_x"/>
                                          </p:val>
                                        </p:tav>
                                        <p:tav tm="100000">
                                          <p:val>
                                            <p:strVal val="#ppt_x"/>
                                          </p:val>
                                        </p:tav>
                                      </p:tavLst>
                                    </p:anim>
                                    <p:anim calcmode="lin" valueType="num">
                                      <p:cBhvr>
                                        <p:cTn id="47" dur="1000" fill="hold"/>
                                        <p:tgtEl>
                                          <p:spTgt spid="16"/>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1000"/>
                                        <p:tgtEl>
                                          <p:spTgt spid="15"/>
                                        </p:tgtEl>
                                      </p:cBhvr>
                                    </p:animEffect>
                                    <p:anim calcmode="lin" valueType="num">
                                      <p:cBhvr>
                                        <p:cTn id="51" dur="1000" fill="hold"/>
                                        <p:tgtEl>
                                          <p:spTgt spid="15"/>
                                        </p:tgtEl>
                                        <p:attrNameLst>
                                          <p:attrName>ppt_x</p:attrName>
                                        </p:attrNameLst>
                                      </p:cBhvr>
                                      <p:tavLst>
                                        <p:tav tm="0">
                                          <p:val>
                                            <p:strVal val="#ppt_x"/>
                                          </p:val>
                                        </p:tav>
                                        <p:tav tm="100000">
                                          <p:val>
                                            <p:strVal val="#ppt_x"/>
                                          </p:val>
                                        </p:tav>
                                      </p:tavLst>
                                    </p:anim>
                                    <p:anim calcmode="lin" valueType="num">
                                      <p:cBhvr>
                                        <p:cTn id="52" dur="1000" fill="hold"/>
                                        <p:tgtEl>
                                          <p:spTgt spid="15"/>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1000"/>
                                        <p:tgtEl>
                                          <p:spTgt spid="14"/>
                                        </p:tgtEl>
                                      </p:cBhvr>
                                    </p:animEffect>
                                    <p:anim calcmode="lin" valueType="num">
                                      <p:cBhvr>
                                        <p:cTn id="56" dur="1000" fill="hold"/>
                                        <p:tgtEl>
                                          <p:spTgt spid="14"/>
                                        </p:tgtEl>
                                        <p:attrNameLst>
                                          <p:attrName>ppt_x</p:attrName>
                                        </p:attrNameLst>
                                      </p:cBhvr>
                                      <p:tavLst>
                                        <p:tav tm="0">
                                          <p:val>
                                            <p:strVal val="#ppt_x"/>
                                          </p:val>
                                        </p:tav>
                                        <p:tav tm="100000">
                                          <p:val>
                                            <p:strVal val="#ppt_x"/>
                                          </p:val>
                                        </p:tav>
                                      </p:tavLst>
                                    </p:anim>
                                    <p:anim calcmode="lin" valueType="num">
                                      <p:cBhvr>
                                        <p:cTn id="5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4571678" y="3105944"/>
            <a:ext cx="3691136" cy="3600400"/>
          </a:xfrm>
          <a:prstGeom prst="rect">
            <a:avLst/>
          </a:prstGeom>
          <a:solidFill>
            <a:schemeClr val="accent4">
              <a:lumMod val="20000"/>
              <a:lumOff val="80000"/>
            </a:schemeClr>
          </a:solidFill>
          <a:ln w="19050">
            <a:solidFill>
              <a:schemeClr val="accent1">
                <a:lumMod val="75000"/>
              </a:schemeClr>
            </a:solidFill>
            <a:miter lim="800000"/>
            <a:headEnd/>
            <a:tailEnd/>
          </a:ln>
          <a:extLst/>
        </p:spPr>
        <p:txBody>
          <a:bodyPr/>
          <a:lstStyle>
            <a:lvl1pPr marL="273050" indent="-2730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b="1" dirty="0" smtClean="0">
                <a:solidFill>
                  <a:srgbClr val="0000CC"/>
                </a:solidFill>
                <a:latin typeface="Calibri" pitchFamily="34" charset="0"/>
                <a:ea typeface="华文楷体" pitchFamily="2" charset="-122"/>
                <a:cs typeface="Calibri" pitchFamily="34" charset="0"/>
              </a:rPr>
              <a:t>进程</a:t>
            </a:r>
            <a:r>
              <a:rPr kumimoji="1" lang="en-US" altLang="zh-CN" b="1" dirty="0" smtClean="0">
                <a:solidFill>
                  <a:srgbClr val="0000CC"/>
                </a:solidFill>
                <a:latin typeface="Calibri" pitchFamily="34" charset="0"/>
                <a:ea typeface="华文楷体" pitchFamily="2" charset="-122"/>
                <a:cs typeface="Calibri" pitchFamily="34" charset="0"/>
              </a:rPr>
              <a:t>i</a:t>
            </a:r>
            <a:r>
              <a:rPr kumimoji="1" lang="zh-CN" altLang="en-US" b="1" dirty="0" smtClean="0">
                <a:solidFill>
                  <a:srgbClr val="0000CC"/>
                </a:solidFill>
                <a:latin typeface="Calibri" pitchFamily="34" charset="0"/>
                <a:ea typeface="华文楷体" pitchFamily="2" charset="-122"/>
                <a:cs typeface="Calibri" pitchFamily="34" charset="0"/>
              </a:rPr>
              <a:t>：</a:t>
            </a:r>
            <a:endParaRPr kumimoji="1" lang="en-US" altLang="zh-CN" b="1" dirty="0">
              <a:solidFill>
                <a:srgbClr val="0000CC"/>
              </a:solidFill>
              <a:latin typeface="Calibri" pitchFamily="34" charset="0"/>
              <a:ea typeface="华文楷体" pitchFamily="2" charset="-122"/>
              <a:cs typeface="Calibri" pitchFamily="34" charset="0"/>
            </a:endParaRPr>
          </a:p>
          <a:p>
            <a:r>
              <a:rPr kumimoji="1" lang="en-US" altLang="zh-CN" b="1" dirty="0" smtClean="0">
                <a:solidFill>
                  <a:srgbClr val="0000CC"/>
                </a:solidFill>
                <a:latin typeface="Calibri" pitchFamily="34" charset="0"/>
                <a:ea typeface="华文楷体" pitchFamily="2" charset="-122"/>
                <a:cs typeface="Calibri" pitchFamily="34" charset="0"/>
              </a:rPr>
              <a:t>	</a:t>
            </a:r>
            <a:r>
              <a:rPr lang="en-US" altLang="zh-CN" dirty="0" smtClean="0">
                <a:latin typeface="Calibri" pitchFamily="34" charset="0"/>
                <a:cs typeface="Calibri" pitchFamily="34" charset="0"/>
              </a:rPr>
              <a:t>… </a:t>
            </a:r>
            <a:r>
              <a:rPr lang="en-US" altLang="zh-CN" dirty="0">
                <a:latin typeface="Calibri" pitchFamily="34" charset="0"/>
                <a:cs typeface="Calibri" pitchFamily="34" charset="0"/>
              </a:rPr>
              <a:t>…</a:t>
            </a:r>
            <a:endParaRPr kumimoji="1" lang="en-US" altLang="zh-CN" b="1" dirty="0">
              <a:solidFill>
                <a:srgbClr val="0000CC"/>
              </a:solidFill>
              <a:latin typeface="Calibri" pitchFamily="34" charset="0"/>
              <a:ea typeface="华文楷体" pitchFamily="2" charset="-122"/>
              <a:cs typeface="Calibri" pitchFamily="34" charset="0"/>
            </a:endParaRPr>
          </a:p>
          <a:p>
            <a:r>
              <a:rPr kumimoji="1" lang="en-US" altLang="zh-CN" b="1" dirty="0" smtClean="0">
                <a:solidFill>
                  <a:srgbClr val="0000CC"/>
                </a:solidFill>
                <a:latin typeface="Calibri" pitchFamily="34" charset="0"/>
                <a:ea typeface="华文楷体" pitchFamily="2" charset="-122"/>
                <a:cs typeface="Calibri" pitchFamily="34" charset="0"/>
              </a:rPr>
              <a:t>	</a:t>
            </a:r>
            <a:r>
              <a:rPr kumimoji="1" lang="en-US" altLang="zh-CN" b="1" dirty="0" err="1" smtClean="0">
                <a:solidFill>
                  <a:srgbClr val="0000CC"/>
                </a:solidFill>
                <a:latin typeface="Calibri" pitchFamily="34" charset="0"/>
                <a:ea typeface="华文楷体" pitchFamily="2" charset="-122"/>
                <a:cs typeface="Calibri" pitchFamily="34" charset="0"/>
              </a:rPr>
              <a:t>enter_region</a:t>
            </a:r>
            <a:r>
              <a:rPr kumimoji="1" lang="en-US" altLang="zh-CN" b="1" dirty="0" smtClean="0">
                <a:solidFill>
                  <a:srgbClr val="0000CC"/>
                </a:solidFill>
                <a:latin typeface="Calibri" pitchFamily="34" charset="0"/>
                <a:ea typeface="华文楷体" pitchFamily="2" charset="-122"/>
                <a:cs typeface="Calibri" pitchFamily="34" charset="0"/>
              </a:rPr>
              <a:t>  </a:t>
            </a:r>
            <a:r>
              <a:rPr kumimoji="1" lang="en-US" altLang="zh-CN" b="1" dirty="0">
                <a:solidFill>
                  <a:srgbClr val="0000CC"/>
                </a:solidFill>
                <a:latin typeface="Calibri" pitchFamily="34" charset="0"/>
                <a:ea typeface="华文楷体" pitchFamily="2" charset="-122"/>
                <a:cs typeface="Calibri" pitchFamily="34" charset="0"/>
              </a:rPr>
              <a:t>( i );</a:t>
            </a:r>
          </a:p>
          <a:p>
            <a:r>
              <a:rPr kumimoji="1" lang="en-US" altLang="zh-CN" b="1" dirty="0" smtClean="0">
                <a:solidFill>
                  <a:srgbClr val="0000CC"/>
                </a:solidFill>
                <a:latin typeface="Calibri" pitchFamily="34" charset="0"/>
                <a:ea typeface="华文楷体" pitchFamily="2" charset="-122"/>
                <a:cs typeface="Calibri" pitchFamily="34" charset="0"/>
              </a:rPr>
              <a:t>	     </a:t>
            </a:r>
            <a:r>
              <a:rPr kumimoji="1" lang="zh-CN" altLang="en-US" b="1" dirty="0" smtClean="0">
                <a:solidFill>
                  <a:srgbClr val="0000CC"/>
                </a:solidFill>
                <a:latin typeface="Calibri" pitchFamily="34" charset="0"/>
                <a:ea typeface="华文楷体" pitchFamily="2" charset="-122"/>
                <a:cs typeface="Calibri" pitchFamily="34" charset="0"/>
              </a:rPr>
              <a:t>临界区</a:t>
            </a:r>
            <a:endParaRPr kumimoji="1" lang="zh-CN" altLang="en-US" b="1" dirty="0">
              <a:solidFill>
                <a:srgbClr val="0000CC"/>
              </a:solidFill>
              <a:latin typeface="Calibri" pitchFamily="34" charset="0"/>
              <a:ea typeface="华文楷体" pitchFamily="2" charset="-122"/>
              <a:cs typeface="Calibri" pitchFamily="34" charset="0"/>
            </a:endParaRPr>
          </a:p>
          <a:p>
            <a:r>
              <a:rPr kumimoji="1" lang="en-US" altLang="zh-CN" b="1" dirty="0" smtClean="0">
                <a:solidFill>
                  <a:srgbClr val="0000CC"/>
                </a:solidFill>
                <a:latin typeface="Calibri" pitchFamily="34" charset="0"/>
                <a:ea typeface="华文楷体" pitchFamily="2" charset="-122"/>
                <a:cs typeface="Calibri" pitchFamily="34" charset="0"/>
              </a:rPr>
              <a:t>	</a:t>
            </a:r>
            <a:r>
              <a:rPr kumimoji="1" lang="en-US" altLang="zh-CN" b="1" dirty="0" err="1" smtClean="0">
                <a:solidFill>
                  <a:srgbClr val="0000CC"/>
                </a:solidFill>
                <a:latin typeface="Calibri" pitchFamily="34" charset="0"/>
                <a:ea typeface="华文楷体" pitchFamily="2" charset="-122"/>
                <a:cs typeface="Calibri" pitchFamily="34" charset="0"/>
              </a:rPr>
              <a:t>leave_region</a:t>
            </a:r>
            <a:r>
              <a:rPr kumimoji="1" lang="en-US" altLang="zh-CN" b="1" dirty="0" smtClean="0">
                <a:solidFill>
                  <a:srgbClr val="0000CC"/>
                </a:solidFill>
                <a:latin typeface="Calibri" pitchFamily="34" charset="0"/>
                <a:ea typeface="华文楷体" pitchFamily="2" charset="-122"/>
                <a:cs typeface="Calibri" pitchFamily="34" charset="0"/>
              </a:rPr>
              <a:t>  </a:t>
            </a:r>
            <a:r>
              <a:rPr kumimoji="1" lang="en-US" altLang="zh-CN" b="1" dirty="0">
                <a:solidFill>
                  <a:srgbClr val="0000CC"/>
                </a:solidFill>
                <a:latin typeface="Calibri" pitchFamily="34" charset="0"/>
                <a:ea typeface="华文楷体" pitchFamily="2" charset="-122"/>
                <a:cs typeface="Calibri" pitchFamily="34" charset="0"/>
              </a:rPr>
              <a:t>( i );</a:t>
            </a:r>
          </a:p>
          <a:p>
            <a:r>
              <a:rPr kumimoji="1" lang="en-US" altLang="zh-CN" b="1" dirty="0" smtClean="0">
                <a:solidFill>
                  <a:srgbClr val="0000CC"/>
                </a:solidFill>
                <a:latin typeface="Calibri" pitchFamily="34" charset="0"/>
                <a:ea typeface="华文楷体" pitchFamily="2" charset="-122"/>
                <a:cs typeface="Calibri" pitchFamily="34" charset="0"/>
              </a:rPr>
              <a:t>	</a:t>
            </a:r>
            <a:r>
              <a:rPr lang="en-US" altLang="zh-CN" dirty="0" smtClean="0">
                <a:latin typeface="Calibri" pitchFamily="34" charset="0"/>
                <a:cs typeface="Calibri" pitchFamily="34" charset="0"/>
              </a:rPr>
              <a:t>… …</a:t>
            </a:r>
            <a:endParaRPr kumimoji="1" lang="zh-CN" altLang="en-US" b="1" dirty="0">
              <a:solidFill>
                <a:srgbClr val="0000CC"/>
              </a:solidFill>
              <a:latin typeface="Calibri" pitchFamily="34" charset="0"/>
              <a:ea typeface="华文楷体" pitchFamily="2" charset="-122"/>
              <a:cs typeface="Calibri" pitchFamily="34" charset="0"/>
            </a:endParaRPr>
          </a:p>
        </p:txBody>
      </p:sp>
      <p:sp>
        <p:nvSpPr>
          <p:cNvPr id="2" name="标题 1"/>
          <p:cNvSpPr>
            <a:spLocks noGrp="1"/>
          </p:cNvSpPr>
          <p:nvPr>
            <p:ph type="title"/>
          </p:nvPr>
        </p:nvSpPr>
        <p:spPr/>
        <p:txBody>
          <a:bodyPr>
            <a:normAutofit/>
          </a:bodyPr>
          <a:lstStyle/>
          <a:p>
            <a:pPr>
              <a:defRPr/>
            </a:pPr>
            <a:r>
              <a:rPr lang="zh-CN" altLang="en-US" sz="4000" dirty="0" smtClean="0"/>
              <a:t>软件解法</a:t>
            </a:r>
            <a:r>
              <a:rPr lang="en-US" altLang="zh-CN" sz="4000" dirty="0" smtClean="0"/>
              <a:t>5——Peterson</a:t>
            </a:r>
            <a:r>
              <a:rPr lang="zh-CN" altLang="en-US" sz="4000" dirty="0" smtClean="0"/>
              <a:t>算法</a:t>
            </a:r>
            <a:endParaRPr lang="zh-CN" altLang="en-US" sz="4000" dirty="0"/>
          </a:p>
        </p:txBody>
      </p:sp>
      <p:sp>
        <p:nvSpPr>
          <p:cNvPr id="16387" name="Rectangle 3"/>
          <p:cNvSpPr txBox="1">
            <a:spLocks noChangeArrowheads="1"/>
          </p:cNvSpPr>
          <p:nvPr/>
        </p:nvSpPr>
        <p:spPr bwMode="auto">
          <a:xfrm>
            <a:off x="755576" y="1412776"/>
            <a:ext cx="3691136" cy="5293568"/>
          </a:xfrm>
          <a:prstGeom prst="rect">
            <a:avLst/>
          </a:prstGeom>
          <a:solidFill>
            <a:schemeClr val="accent4">
              <a:lumMod val="20000"/>
              <a:lumOff val="80000"/>
            </a:schemeClr>
          </a:solidFill>
          <a:ln w="19050">
            <a:solidFill>
              <a:schemeClr val="accent1">
                <a:lumMod val="75000"/>
              </a:schemeClr>
            </a:solidFill>
            <a:miter lim="800000"/>
            <a:headEnd/>
            <a:tailEnd/>
          </a:ln>
          <a:extLst/>
        </p:spPr>
        <p:txBody>
          <a:bodyPr/>
          <a:lstStyle>
            <a:lvl1pPr marL="273050" indent="-2730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b="1" dirty="0">
                <a:solidFill>
                  <a:srgbClr val="0000CC"/>
                </a:solidFill>
                <a:latin typeface="Calibri" pitchFamily="34" charset="0"/>
                <a:ea typeface="华文楷体" pitchFamily="2" charset="-122"/>
                <a:cs typeface="Calibri" pitchFamily="34" charset="0"/>
              </a:rPr>
              <a:t>#define  FALSE  </a:t>
            </a:r>
            <a:r>
              <a:rPr kumimoji="1" lang="en-US" altLang="zh-CN" sz="1600" b="1" dirty="0" smtClean="0">
                <a:solidFill>
                  <a:srgbClr val="0000CC"/>
                </a:solidFill>
                <a:latin typeface="Calibri" pitchFamily="34" charset="0"/>
                <a:ea typeface="华文楷体" pitchFamily="2" charset="-122"/>
                <a:cs typeface="Calibri" pitchFamily="34" charset="0"/>
              </a:rPr>
              <a:t>0</a:t>
            </a:r>
          </a:p>
          <a:p>
            <a:r>
              <a:rPr kumimoji="1" lang="en-US" altLang="zh-CN" sz="1600" b="1" dirty="0" smtClean="0">
                <a:solidFill>
                  <a:srgbClr val="0000CC"/>
                </a:solidFill>
                <a:latin typeface="Calibri" pitchFamily="34" charset="0"/>
                <a:ea typeface="华文楷体" pitchFamily="2" charset="-122"/>
                <a:cs typeface="Calibri" pitchFamily="34" charset="0"/>
              </a:rPr>
              <a:t>#define  </a:t>
            </a:r>
            <a:r>
              <a:rPr kumimoji="1" lang="en-US" altLang="zh-CN" sz="1600" b="1" dirty="0">
                <a:solidFill>
                  <a:srgbClr val="0000CC"/>
                </a:solidFill>
                <a:latin typeface="Calibri" pitchFamily="34" charset="0"/>
                <a:ea typeface="华文楷体" pitchFamily="2" charset="-122"/>
                <a:cs typeface="Calibri" pitchFamily="34" charset="0"/>
              </a:rPr>
              <a:t>TRUE    </a:t>
            </a:r>
            <a:r>
              <a:rPr kumimoji="1" lang="en-US" altLang="zh-CN" sz="1600" b="1" dirty="0" smtClean="0">
                <a:solidFill>
                  <a:srgbClr val="0000CC"/>
                </a:solidFill>
                <a:latin typeface="Calibri" pitchFamily="34" charset="0"/>
                <a:ea typeface="华文楷体" pitchFamily="2" charset="-122"/>
                <a:cs typeface="Calibri" pitchFamily="34" charset="0"/>
              </a:rPr>
              <a:t>1</a:t>
            </a:r>
          </a:p>
          <a:p>
            <a:r>
              <a:rPr kumimoji="1" lang="en-US" altLang="zh-CN" sz="1600" b="1" dirty="0" smtClean="0">
                <a:solidFill>
                  <a:srgbClr val="0000CC"/>
                </a:solidFill>
                <a:latin typeface="Calibri" pitchFamily="34" charset="0"/>
                <a:ea typeface="华文楷体" pitchFamily="2" charset="-122"/>
                <a:cs typeface="Calibri" pitchFamily="34" charset="0"/>
              </a:rPr>
              <a:t>#define   </a:t>
            </a:r>
            <a:r>
              <a:rPr kumimoji="1" lang="en-US" altLang="zh-CN" sz="1600" b="1" dirty="0">
                <a:solidFill>
                  <a:srgbClr val="0000CC"/>
                </a:solidFill>
                <a:latin typeface="Calibri" pitchFamily="34" charset="0"/>
                <a:ea typeface="华文楷体" pitchFamily="2" charset="-122"/>
                <a:cs typeface="Calibri" pitchFamily="34" charset="0"/>
              </a:rPr>
              <a:t>N    </a:t>
            </a:r>
            <a:r>
              <a:rPr kumimoji="1" lang="en-US" altLang="zh-CN" sz="1600" b="1" dirty="0" smtClean="0">
                <a:solidFill>
                  <a:srgbClr val="0000CC"/>
                </a:solidFill>
                <a:latin typeface="Calibri" pitchFamily="34" charset="0"/>
                <a:ea typeface="华文楷体" pitchFamily="2" charset="-122"/>
                <a:cs typeface="Calibri" pitchFamily="34" charset="0"/>
              </a:rPr>
              <a:t>      </a:t>
            </a:r>
            <a:r>
              <a:rPr kumimoji="1" lang="en-US" altLang="zh-CN" sz="1600" b="1" dirty="0">
                <a:solidFill>
                  <a:srgbClr val="0000CC"/>
                </a:solidFill>
                <a:latin typeface="Calibri" pitchFamily="34" charset="0"/>
                <a:ea typeface="华文楷体" pitchFamily="2" charset="-122"/>
                <a:cs typeface="Calibri" pitchFamily="34" charset="0"/>
              </a:rPr>
              <a:t>2</a:t>
            </a:r>
            <a:r>
              <a:rPr kumimoji="1" lang="en-US" altLang="zh-CN" sz="1600" b="1" dirty="0">
                <a:solidFill>
                  <a:srgbClr val="006600"/>
                </a:solidFill>
                <a:latin typeface="Calibri" pitchFamily="34" charset="0"/>
                <a:ea typeface="华文楷体" pitchFamily="2" charset="-122"/>
                <a:cs typeface="Calibri" pitchFamily="34" charset="0"/>
              </a:rPr>
              <a:t>	</a:t>
            </a:r>
            <a:r>
              <a:rPr kumimoji="1" lang="en-US" altLang="zh-CN" sz="1600" b="1" dirty="0" smtClean="0">
                <a:solidFill>
                  <a:srgbClr val="7030A0"/>
                </a:solidFill>
                <a:latin typeface="Calibri" pitchFamily="34" charset="0"/>
                <a:ea typeface="华文楷体" pitchFamily="2" charset="-122"/>
                <a:cs typeface="Calibri" pitchFamily="34" charset="0"/>
              </a:rPr>
              <a:t>// </a:t>
            </a:r>
            <a:r>
              <a:rPr kumimoji="1" lang="zh-CN" altLang="en-US" sz="1600" b="1" dirty="0">
                <a:solidFill>
                  <a:srgbClr val="7030A0"/>
                </a:solidFill>
                <a:latin typeface="Calibri" pitchFamily="34" charset="0"/>
                <a:ea typeface="华文楷体" pitchFamily="2" charset="-122"/>
                <a:cs typeface="Calibri" pitchFamily="34" charset="0"/>
              </a:rPr>
              <a:t>进程的个数</a:t>
            </a:r>
          </a:p>
          <a:p>
            <a:r>
              <a:rPr kumimoji="1" lang="en-US" altLang="zh-CN" sz="1600" b="1" dirty="0" err="1">
                <a:solidFill>
                  <a:srgbClr val="0000CC"/>
                </a:solidFill>
                <a:latin typeface="Calibri" pitchFamily="34" charset="0"/>
                <a:ea typeface="华文楷体" pitchFamily="2" charset="-122"/>
                <a:cs typeface="Calibri" pitchFamily="34" charset="0"/>
              </a:rPr>
              <a:t>int</a:t>
            </a:r>
            <a:r>
              <a:rPr kumimoji="1" lang="en-US" altLang="zh-CN" sz="1600" b="1" dirty="0">
                <a:solidFill>
                  <a:srgbClr val="0000CC"/>
                </a:solidFill>
                <a:latin typeface="Calibri" pitchFamily="34" charset="0"/>
                <a:ea typeface="华文楷体" pitchFamily="2" charset="-122"/>
                <a:cs typeface="Calibri" pitchFamily="34" charset="0"/>
              </a:rPr>
              <a:t>  turn;</a:t>
            </a:r>
            <a:r>
              <a:rPr kumimoji="1" lang="en-US" altLang="zh-CN" sz="1600" b="1" dirty="0">
                <a:solidFill>
                  <a:srgbClr val="006600"/>
                </a:solidFill>
                <a:latin typeface="Calibri" pitchFamily="34" charset="0"/>
                <a:ea typeface="华文楷体" pitchFamily="2" charset="-122"/>
                <a:cs typeface="Calibri" pitchFamily="34" charset="0"/>
              </a:rPr>
              <a:t>		</a:t>
            </a:r>
            <a:r>
              <a:rPr kumimoji="1" lang="en-US" altLang="zh-CN" sz="1600" b="1" dirty="0">
                <a:solidFill>
                  <a:srgbClr val="7030A0"/>
                </a:solidFill>
                <a:latin typeface="Calibri" pitchFamily="34" charset="0"/>
                <a:ea typeface="华文楷体" pitchFamily="2" charset="-122"/>
                <a:cs typeface="Calibri" pitchFamily="34" charset="0"/>
              </a:rPr>
              <a:t>// </a:t>
            </a:r>
            <a:r>
              <a:rPr kumimoji="1" lang="zh-CN" altLang="en-US" sz="1600" b="1" dirty="0">
                <a:solidFill>
                  <a:srgbClr val="7030A0"/>
                </a:solidFill>
                <a:latin typeface="Calibri" pitchFamily="34" charset="0"/>
                <a:ea typeface="华文楷体" pitchFamily="2" charset="-122"/>
                <a:cs typeface="Calibri" pitchFamily="34" charset="0"/>
              </a:rPr>
              <a:t>轮到谁？</a:t>
            </a:r>
            <a:r>
              <a:rPr kumimoji="1" lang="zh-CN" altLang="en-US" sz="1600" b="1" dirty="0">
                <a:solidFill>
                  <a:srgbClr val="006600"/>
                </a:solidFill>
                <a:latin typeface="Calibri" pitchFamily="34" charset="0"/>
                <a:ea typeface="华文楷体" pitchFamily="2" charset="-122"/>
                <a:cs typeface="Calibri" pitchFamily="34" charset="0"/>
              </a:rPr>
              <a:t/>
            </a:r>
            <a:br>
              <a:rPr kumimoji="1" lang="zh-CN" altLang="en-US" sz="1600" b="1" dirty="0">
                <a:solidFill>
                  <a:srgbClr val="006600"/>
                </a:solidFill>
                <a:latin typeface="Calibri" pitchFamily="34" charset="0"/>
                <a:ea typeface="华文楷体" pitchFamily="2" charset="-122"/>
                <a:cs typeface="Calibri" pitchFamily="34" charset="0"/>
              </a:rPr>
            </a:br>
            <a:r>
              <a:rPr kumimoji="1" lang="en-US" altLang="zh-CN" sz="1600" b="1" dirty="0" err="1">
                <a:solidFill>
                  <a:srgbClr val="0000CC"/>
                </a:solidFill>
                <a:latin typeface="Calibri" pitchFamily="34" charset="0"/>
                <a:ea typeface="华文楷体" pitchFamily="2" charset="-122"/>
                <a:cs typeface="Calibri" pitchFamily="34" charset="0"/>
              </a:rPr>
              <a:t>int</a:t>
            </a:r>
            <a:r>
              <a:rPr kumimoji="1" lang="en-US" altLang="zh-CN" sz="1600" b="1" dirty="0">
                <a:solidFill>
                  <a:srgbClr val="0000CC"/>
                </a:solidFill>
                <a:latin typeface="Calibri" pitchFamily="34" charset="0"/>
                <a:ea typeface="华文楷体" pitchFamily="2" charset="-122"/>
                <a:cs typeface="Calibri" pitchFamily="34" charset="0"/>
              </a:rPr>
              <a:t>  interested[N];	</a:t>
            </a:r>
          </a:p>
          <a:p>
            <a:r>
              <a:rPr kumimoji="1" lang="en-US" altLang="zh-CN" sz="1600" b="1" dirty="0">
                <a:solidFill>
                  <a:srgbClr val="7030A0"/>
                </a:solidFill>
                <a:latin typeface="Calibri" pitchFamily="34" charset="0"/>
                <a:ea typeface="华文楷体" pitchFamily="2" charset="-122"/>
                <a:cs typeface="Calibri" pitchFamily="34" charset="0"/>
              </a:rPr>
              <a:t> </a:t>
            </a:r>
            <a:r>
              <a:rPr kumimoji="1" lang="en-US" altLang="zh-CN" sz="1600" b="1" dirty="0" smtClean="0">
                <a:solidFill>
                  <a:srgbClr val="7030A0"/>
                </a:solidFill>
                <a:latin typeface="Calibri" pitchFamily="34" charset="0"/>
                <a:ea typeface="华文楷体" pitchFamily="2" charset="-122"/>
                <a:cs typeface="Calibri" pitchFamily="34" charset="0"/>
              </a:rPr>
              <a:t>     </a:t>
            </a:r>
            <a:r>
              <a:rPr kumimoji="1" lang="en-US" altLang="zh-CN" sz="1600" b="1" dirty="0">
                <a:solidFill>
                  <a:srgbClr val="7030A0"/>
                </a:solidFill>
                <a:latin typeface="Calibri" pitchFamily="34" charset="0"/>
                <a:ea typeface="华文楷体" pitchFamily="2" charset="-122"/>
                <a:cs typeface="Calibri" pitchFamily="34" charset="0"/>
              </a:rPr>
              <a:t>// </a:t>
            </a:r>
            <a:r>
              <a:rPr kumimoji="1" lang="zh-CN" altLang="en-US" sz="1600" b="1" dirty="0">
                <a:solidFill>
                  <a:srgbClr val="7030A0"/>
                </a:solidFill>
                <a:latin typeface="Calibri" pitchFamily="34" charset="0"/>
                <a:ea typeface="华文楷体" pitchFamily="2" charset="-122"/>
                <a:cs typeface="Calibri" pitchFamily="34" charset="0"/>
              </a:rPr>
              <a:t>兴趣数组，初始值均为</a:t>
            </a:r>
            <a:r>
              <a:rPr kumimoji="1" lang="en-US" altLang="zh-CN" sz="1600" b="1" dirty="0">
                <a:solidFill>
                  <a:srgbClr val="7030A0"/>
                </a:solidFill>
                <a:latin typeface="Calibri" pitchFamily="34" charset="0"/>
                <a:ea typeface="华文楷体" pitchFamily="2" charset="-122"/>
                <a:cs typeface="Calibri" pitchFamily="34" charset="0"/>
              </a:rPr>
              <a:t>FALSE</a:t>
            </a:r>
          </a:p>
          <a:p>
            <a:endParaRPr kumimoji="1" lang="en-US" altLang="zh-CN" sz="1600" b="1" dirty="0" smtClean="0">
              <a:solidFill>
                <a:srgbClr val="006600"/>
              </a:solidFill>
              <a:latin typeface="Calibri" pitchFamily="34" charset="0"/>
              <a:ea typeface="华文楷体" pitchFamily="2" charset="-122"/>
              <a:cs typeface="Calibri" pitchFamily="34" charset="0"/>
            </a:endParaRPr>
          </a:p>
          <a:p>
            <a:r>
              <a:rPr kumimoji="1" lang="en-US" altLang="zh-CN" sz="1600" b="1" dirty="0">
                <a:solidFill>
                  <a:srgbClr val="0000CC"/>
                </a:solidFill>
                <a:latin typeface="Calibri" pitchFamily="34" charset="0"/>
                <a:ea typeface="华文楷体" pitchFamily="2" charset="-122"/>
                <a:cs typeface="Calibri" pitchFamily="34" charset="0"/>
              </a:rPr>
              <a:t>void  </a:t>
            </a:r>
            <a:r>
              <a:rPr kumimoji="1" lang="en-US" altLang="zh-CN" sz="1600" b="1" dirty="0" err="1">
                <a:solidFill>
                  <a:srgbClr val="0000CC"/>
                </a:solidFill>
                <a:latin typeface="Calibri" pitchFamily="34" charset="0"/>
                <a:ea typeface="华文楷体" pitchFamily="2" charset="-122"/>
                <a:cs typeface="Calibri" pitchFamily="34" charset="0"/>
              </a:rPr>
              <a:t>enter_region</a:t>
            </a:r>
            <a:r>
              <a:rPr kumimoji="1" lang="en-US" altLang="zh-CN" sz="1600" b="1" dirty="0">
                <a:solidFill>
                  <a:srgbClr val="0000CC"/>
                </a:solidFill>
                <a:latin typeface="Calibri" pitchFamily="34" charset="0"/>
                <a:ea typeface="华文楷体" pitchFamily="2" charset="-122"/>
                <a:cs typeface="Calibri" pitchFamily="34" charset="0"/>
              </a:rPr>
              <a:t> ( </a:t>
            </a:r>
            <a:r>
              <a:rPr kumimoji="1" lang="en-US" altLang="zh-CN" sz="1600" b="1" dirty="0" err="1">
                <a:solidFill>
                  <a:srgbClr val="0000CC"/>
                </a:solidFill>
                <a:latin typeface="Calibri" pitchFamily="34" charset="0"/>
                <a:ea typeface="华文楷体" pitchFamily="2" charset="-122"/>
                <a:cs typeface="Calibri" pitchFamily="34" charset="0"/>
              </a:rPr>
              <a:t>int</a:t>
            </a:r>
            <a:r>
              <a:rPr kumimoji="1" lang="en-US" altLang="zh-CN" sz="1600" b="1" dirty="0">
                <a:solidFill>
                  <a:srgbClr val="0000CC"/>
                </a:solidFill>
                <a:latin typeface="Calibri" pitchFamily="34" charset="0"/>
                <a:ea typeface="华文楷体" pitchFamily="2" charset="-122"/>
                <a:cs typeface="Calibri" pitchFamily="34" charset="0"/>
              </a:rPr>
              <a:t>  process)</a:t>
            </a:r>
          </a:p>
          <a:p>
            <a:r>
              <a:rPr kumimoji="1" lang="en-US" altLang="zh-CN" sz="1600" b="1" dirty="0">
                <a:solidFill>
                  <a:srgbClr val="006600"/>
                </a:solidFill>
                <a:latin typeface="Calibri" pitchFamily="34" charset="0"/>
                <a:ea typeface="华文楷体" pitchFamily="2" charset="-122"/>
                <a:cs typeface="Calibri" pitchFamily="34" charset="0"/>
              </a:rPr>
              <a:t> 	</a:t>
            </a:r>
            <a:r>
              <a:rPr kumimoji="1" lang="en-US" altLang="zh-CN" sz="1600" b="1" dirty="0" smtClean="0">
                <a:solidFill>
                  <a:srgbClr val="006600"/>
                </a:solidFill>
                <a:latin typeface="Calibri" pitchFamily="34" charset="0"/>
                <a:ea typeface="华文楷体" pitchFamily="2" charset="-122"/>
                <a:cs typeface="Calibri" pitchFamily="34" charset="0"/>
              </a:rPr>
              <a:t>                               </a:t>
            </a:r>
            <a:r>
              <a:rPr kumimoji="1" lang="en-US" altLang="zh-CN" sz="1600" b="1" dirty="0">
                <a:solidFill>
                  <a:srgbClr val="7030A0"/>
                </a:solidFill>
                <a:latin typeface="Calibri" pitchFamily="34" charset="0"/>
                <a:ea typeface="华文楷体" pitchFamily="2" charset="-122"/>
                <a:cs typeface="Calibri" pitchFamily="34" charset="0"/>
              </a:rPr>
              <a:t>// process = 0 </a:t>
            </a:r>
            <a:r>
              <a:rPr kumimoji="1" lang="zh-CN" altLang="en-US" sz="1600" b="1" dirty="0">
                <a:solidFill>
                  <a:srgbClr val="7030A0"/>
                </a:solidFill>
                <a:latin typeface="Calibri" pitchFamily="34" charset="0"/>
                <a:ea typeface="华文楷体" pitchFamily="2" charset="-122"/>
                <a:cs typeface="Calibri" pitchFamily="34" charset="0"/>
              </a:rPr>
              <a:t>或 </a:t>
            </a:r>
            <a:r>
              <a:rPr kumimoji="1" lang="en-US" altLang="zh-CN" sz="1600" b="1" dirty="0">
                <a:solidFill>
                  <a:srgbClr val="7030A0"/>
                </a:solidFill>
                <a:latin typeface="Calibri" pitchFamily="34" charset="0"/>
                <a:ea typeface="华文楷体" pitchFamily="2" charset="-122"/>
                <a:cs typeface="Calibri" pitchFamily="34" charset="0"/>
              </a:rPr>
              <a:t>1</a:t>
            </a:r>
            <a:br>
              <a:rPr kumimoji="1" lang="en-US" altLang="zh-CN" sz="1600" b="1" dirty="0">
                <a:solidFill>
                  <a:srgbClr val="7030A0"/>
                </a:solidFill>
                <a:latin typeface="Calibri" pitchFamily="34" charset="0"/>
                <a:ea typeface="华文楷体" pitchFamily="2" charset="-122"/>
                <a:cs typeface="Calibri" pitchFamily="34" charset="0"/>
              </a:rPr>
            </a:br>
            <a:r>
              <a:rPr kumimoji="1" lang="en-US" altLang="zh-CN" sz="1600" b="1" dirty="0">
                <a:solidFill>
                  <a:srgbClr val="0000CC"/>
                </a:solidFill>
                <a:latin typeface="Calibri" pitchFamily="34" charset="0"/>
                <a:ea typeface="华文楷体" pitchFamily="2" charset="-122"/>
                <a:cs typeface="Calibri" pitchFamily="34" charset="0"/>
              </a:rPr>
              <a:t>{</a:t>
            </a:r>
            <a:br>
              <a:rPr kumimoji="1" lang="en-US" altLang="zh-CN" sz="1600" b="1" dirty="0">
                <a:solidFill>
                  <a:srgbClr val="0000CC"/>
                </a:solidFill>
                <a:latin typeface="Calibri" pitchFamily="34" charset="0"/>
                <a:ea typeface="华文楷体" pitchFamily="2" charset="-122"/>
                <a:cs typeface="Calibri" pitchFamily="34" charset="0"/>
              </a:rPr>
            </a:br>
            <a:r>
              <a:rPr kumimoji="1" lang="en-US" altLang="zh-CN" sz="1600" b="1" dirty="0">
                <a:solidFill>
                  <a:srgbClr val="0000CC"/>
                </a:solidFill>
                <a:latin typeface="Calibri" pitchFamily="34" charset="0"/>
                <a:ea typeface="华文楷体" pitchFamily="2" charset="-122"/>
                <a:cs typeface="Calibri" pitchFamily="34" charset="0"/>
              </a:rPr>
              <a:t>        </a:t>
            </a:r>
            <a:r>
              <a:rPr kumimoji="1" lang="en-US" altLang="zh-CN" sz="1600" b="1" dirty="0" err="1">
                <a:solidFill>
                  <a:srgbClr val="0000CC"/>
                </a:solidFill>
                <a:latin typeface="Calibri" pitchFamily="34" charset="0"/>
                <a:ea typeface="华文楷体" pitchFamily="2" charset="-122"/>
                <a:cs typeface="Calibri" pitchFamily="34" charset="0"/>
              </a:rPr>
              <a:t>int</a:t>
            </a:r>
            <a:r>
              <a:rPr kumimoji="1" lang="en-US" altLang="zh-CN" sz="1600" b="1" dirty="0">
                <a:solidFill>
                  <a:srgbClr val="0000CC"/>
                </a:solidFill>
                <a:latin typeface="Calibri" pitchFamily="34" charset="0"/>
                <a:ea typeface="华文楷体" pitchFamily="2" charset="-122"/>
                <a:cs typeface="Calibri" pitchFamily="34" charset="0"/>
              </a:rPr>
              <a:t>  other;</a:t>
            </a:r>
          </a:p>
          <a:p>
            <a:r>
              <a:rPr kumimoji="1" lang="en-US" altLang="zh-CN" sz="1600" b="1" dirty="0">
                <a:solidFill>
                  <a:srgbClr val="006600"/>
                </a:solidFill>
                <a:latin typeface="Calibri" pitchFamily="34" charset="0"/>
                <a:ea typeface="华文楷体" pitchFamily="2" charset="-122"/>
                <a:cs typeface="Calibri" pitchFamily="34" charset="0"/>
              </a:rPr>
              <a:t> 		</a:t>
            </a:r>
            <a:r>
              <a:rPr kumimoji="1" lang="en-US" altLang="zh-CN" sz="1600" b="1" dirty="0" smtClean="0">
                <a:solidFill>
                  <a:srgbClr val="7030A0"/>
                </a:solidFill>
                <a:latin typeface="Calibri" pitchFamily="34" charset="0"/>
                <a:ea typeface="华文楷体" pitchFamily="2" charset="-122"/>
                <a:cs typeface="Calibri" pitchFamily="34" charset="0"/>
              </a:rPr>
              <a:t> </a:t>
            </a:r>
            <a:r>
              <a:rPr kumimoji="1" lang="en-US" altLang="zh-CN" sz="1600" b="1" dirty="0">
                <a:solidFill>
                  <a:srgbClr val="7030A0"/>
                </a:solidFill>
                <a:latin typeface="Calibri" pitchFamily="34" charset="0"/>
                <a:ea typeface="华文楷体" pitchFamily="2" charset="-122"/>
                <a:cs typeface="Calibri" pitchFamily="34" charset="0"/>
              </a:rPr>
              <a:t>// </a:t>
            </a:r>
            <a:r>
              <a:rPr kumimoji="1" lang="zh-CN" altLang="en-US" sz="1600" b="1" dirty="0">
                <a:solidFill>
                  <a:srgbClr val="7030A0"/>
                </a:solidFill>
                <a:latin typeface="Calibri" pitchFamily="34" charset="0"/>
                <a:ea typeface="华文楷体" pitchFamily="2" charset="-122"/>
                <a:cs typeface="Calibri" pitchFamily="34" charset="0"/>
              </a:rPr>
              <a:t>另外一个进程的进程号</a:t>
            </a:r>
            <a:br>
              <a:rPr kumimoji="1" lang="zh-CN" altLang="en-US" sz="1600" b="1" dirty="0">
                <a:solidFill>
                  <a:srgbClr val="7030A0"/>
                </a:solidFill>
                <a:latin typeface="Calibri" pitchFamily="34" charset="0"/>
                <a:ea typeface="华文楷体" pitchFamily="2" charset="-122"/>
                <a:cs typeface="Calibri" pitchFamily="34" charset="0"/>
              </a:rPr>
            </a:br>
            <a:r>
              <a:rPr kumimoji="1" lang="zh-CN" altLang="en-US" sz="1600" b="1" dirty="0">
                <a:solidFill>
                  <a:srgbClr val="0000CC"/>
                </a:solidFill>
                <a:latin typeface="Calibri" pitchFamily="34" charset="0"/>
                <a:ea typeface="华文楷体" pitchFamily="2" charset="-122"/>
                <a:cs typeface="Calibri" pitchFamily="34" charset="0"/>
              </a:rPr>
              <a:t>        </a:t>
            </a:r>
            <a:r>
              <a:rPr kumimoji="1" lang="en-US" altLang="zh-CN" sz="1600" b="1" dirty="0">
                <a:solidFill>
                  <a:srgbClr val="0000CC"/>
                </a:solidFill>
                <a:latin typeface="Calibri" pitchFamily="34" charset="0"/>
                <a:ea typeface="华文楷体" pitchFamily="2" charset="-122"/>
                <a:cs typeface="Calibri" pitchFamily="34" charset="0"/>
              </a:rPr>
              <a:t>other  =  1  -  process;	</a:t>
            </a:r>
            <a:br>
              <a:rPr kumimoji="1" lang="en-US" altLang="zh-CN" sz="1600" b="1" dirty="0">
                <a:solidFill>
                  <a:srgbClr val="0000CC"/>
                </a:solidFill>
                <a:latin typeface="Calibri" pitchFamily="34" charset="0"/>
                <a:ea typeface="华文楷体" pitchFamily="2" charset="-122"/>
                <a:cs typeface="Calibri" pitchFamily="34" charset="0"/>
              </a:rPr>
            </a:br>
            <a:r>
              <a:rPr kumimoji="1" lang="en-US" altLang="zh-CN" sz="1600" b="1" dirty="0">
                <a:solidFill>
                  <a:srgbClr val="0000CC"/>
                </a:solidFill>
                <a:latin typeface="Calibri" pitchFamily="34" charset="0"/>
                <a:ea typeface="华文楷体" pitchFamily="2" charset="-122"/>
                <a:cs typeface="Calibri" pitchFamily="34" charset="0"/>
              </a:rPr>
              <a:t>        interested[process]  =  TRUE;</a:t>
            </a:r>
            <a:r>
              <a:rPr kumimoji="1" lang="en-US" altLang="zh-CN" sz="1600" b="1" dirty="0">
                <a:solidFill>
                  <a:srgbClr val="006600"/>
                </a:solidFill>
                <a:latin typeface="Calibri" pitchFamily="34" charset="0"/>
                <a:ea typeface="华文楷体" pitchFamily="2" charset="-122"/>
                <a:cs typeface="Calibri" pitchFamily="34" charset="0"/>
              </a:rPr>
              <a:t>	</a:t>
            </a:r>
            <a:r>
              <a:rPr kumimoji="1" lang="en-US" altLang="zh-CN" sz="1600" b="1" dirty="0">
                <a:solidFill>
                  <a:srgbClr val="7030A0"/>
                </a:solidFill>
                <a:latin typeface="Calibri" pitchFamily="34" charset="0"/>
                <a:ea typeface="华文楷体" pitchFamily="2" charset="-122"/>
                <a:cs typeface="Calibri" pitchFamily="34" charset="0"/>
              </a:rPr>
              <a:t>// </a:t>
            </a:r>
            <a:r>
              <a:rPr kumimoji="1" lang="zh-CN" altLang="en-US" sz="1600" b="1" dirty="0">
                <a:solidFill>
                  <a:srgbClr val="7030A0"/>
                </a:solidFill>
                <a:latin typeface="Calibri" pitchFamily="34" charset="0"/>
                <a:ea typeface="华文楷体" pitchFamily="2" charset="-122"/>
                <a:cs typeface="Calibri" pitchFamily="34" charset="0"/>
              </a:rPr>
              <a:t>表明本进程感兴趣</a:t>
            </a:r>
            <a:br>
              <a:rPr kumimoji="1" lang="zh-CN" altLang="en-US" sz="1600" b="1" dirty="0">
                <a:solidFill>
                  <a:srgbClr val="7030A0"/>
                </a:solidFill>
                <a:latin typeface="Calibri" pitchFamily="34" charset="0"/>
                <a:ea typeface="华文楷体" pitchFamily="2" charset="-122"/>
                <a:cs typeface="Calibri" pitchFamily="34" charset="0"/>
              </a:rPr>
            </a:br>
            <a:r>
              <a:rPr kumimoji="1" lang="zh-CN" altLang="en-US" sz="1600" b="1" dirty="0">
                <a:solidFill>
                  <a:srgbClr val="0000CC"/>
                </a:solidFill>
                <a:latin typeface="Calibri" pitchFamily="34" charset="0"/>
                <a:ea typeface="华文楷体" pitchFamily="2" charset="-122"/>
                <a:cs typeface="Calibri" pitchFamily="34" charset="0"/>
              </a:rPr>
              <a:t>        </a:t>
            </a:r>
            <a:r>
              <a:rPr kumimoji="1" lang="en-US" altLang="zh-CN" sz="1600" b="1" dirty="0">
                <a:solidFill>
                  <a:srgbClr val="0000CC"/>
                </a:solidFill>
                <a:latin typeface="Calibri" pitchFamily="34" charset="0"/>
                <a:ea typeface="华文楷体" pitchFamily="2" charset="-122"/>
                <a:cs typeface="Calibri" pitchFamily="34" charset="0"/>
              </a:rPr>
              <a:t>turn  =  process;	</a:t>
            </a:r>
            <a:r>
              <a:rPr kumimoji="1" lang="en-US" altLang="zh-CN" sz="1600" b="1" dirty="0">
                <a:solidFill>
                  <a:srgbClr val="006600"/>
                </a:solidFill>
                <a:latin typeface="Calibri" pitchFamily="34" charset="0"/>
                <a:ea typeface="华文楷体" pitchFamily="2" charset="-122"/>
                <a:cs typeface="Calibri" pitchFamily="34" charset="0"/>
              </a:rPr>
              <a:t>	</a:t>
            </a:r>
            <a:r>
              <a:rPr kumimoji="1" lang="en-US" altLang="zh-CN" sz="1600" b="1" dirty="0">
                <a:solidFill>
                  <a:srgbClr val="7030A0"/>
                </a:solidFill>
                <a:latin typeface="Calibri" pitchFamily="34" charset="0"/>
                <a:ea typeface="华文楷体" pitchFamily="2" charset="-122"/>
                <a:cs typeface="Calibri" pitchFamily="34" charset="0"/>
              </a:rPr>
              <a:t>// </a:t>
            </a:r>
            <a:r>
              <a:rPr kumimoji="1" lang="zh-CN" altLang="en-US" sz="1600" b="1" dirty="0">
                <a:solidFill>
                  <a:srgbClr val="7030A0"/>
                </a:solidFill>
                <a:latin typeface="Calibri" pitchFamily="34" charset="0"/>
                <a:ea typeface="华文楷体" pitchFamily="2" charset="-122"/>
                <a:cs typeface="Calibri" pitchFamily="34" charset="0"/>
              </a:rPr>
              <a:t>设置标志位</a:t>
            </a:r>
            <a:br>
              <a:rPr kumimoji="1" lang="zh-CN" altLang="en-US" sz="1600" b="1" dirty="0">
                <a:solidFill>
                  <a:srgbClr val="7030A0"/>
                </a:solidFill>
                <a:latin typeface="Calibri" pitchFamily="34" charset="0"/>
                <a:ea typeface="华文楷体" pitchFamily="2" charset="-122"/>
                <a:cs typeface="Calibri" pitchFamily="34" charset="0"/>
              </a:rPr>
            </a:br>
            <a:r>
              <a:rPr kumimoji="1" lang="zh-CN" altLang="en-US" sz="1600" b="1" dirty="0">
                <a:solidFill>
                  <a:srgbClr val="0000CC"/>
                </a:solidFill>
                <a:latin typeface="Calibri" pitchFamily="34" charset="0"/>
                <a:ea typeface="华文楷体" pitchFamily="2" charset="-122"/>
                <a:cs typeface="Calibri" pitchFamily="34" charset="0"/>
              </a:rPr>
              <a:t>        </a:t>
            </a:r>
            <a:r>
              <a:rPr kumimoji="1" lang="en-US" altLang="zh-CN" sz="1600" b="1" dirty="0">
                <a:solidFill>
                  <a:srgbClr val="C00000"/>
                </a:solidFill>
                <a:latin typeface="Calibri" pitchFamily="34" charset="0"/>
                <a:ea typeface="华文楷体" pitchFamily="2" charset="-122"/>
                <a:cs typeface="Calibri" pitchFamily="34" charset="0"/>
              </a:rPr>
              <a:t>while( turn == process &amp;&amp; interested[other] == TRUE);</a:t>
            </a:r>
            <a:br>
              <a:rPr kumimoji="1" lang="en-US" altLang="zh-CN" sz="1600" b="1" dirty="0">
                <a:solidFill>
                  <a:srgbClr val="C00000"/>
                </a:solidFill>
                <a:latin typeface="Calibri" pitchFamily="34" charset="0"/>
                <a:ea typeface="华文楷体" pitchFamily="2" charset="-122"/>
                <a:cs typeface="Calibri" pitchFamily="34" charset="0"/>
              </a:rPr>
            </a:br>
            <a:r>
              <a:rPr kumimoji="1" lang="en-US" altLang="zh-CN" sz="1600" b="1" dirty="0">
                <a:solidFill>
                  <a:srgbClr val="0000CC"/>
                </a:solidFill>
                <a:latin typeface="Calibri" pitchFamily="34" charset="0"/>
                <a:ea typeface="华文楷体" pitchFamily="2" charset="-122"/>
                <a:cs typeface="Calibri" pitchFamily="34" charset="0"/>
              </a:rPr>
              <a:t>}</a:t>
            </a:r>
          </a:p>
        </p:txBody>
      </p:sp>
      <p:sp>
        <p:nvSpPr>
          <p:cNvPr id="5" name="Rectangle 3"/>
          <p:cNvSpPr txBox="1">
            <a:spLocks noChangeArrowheads="1"/>
          </p:cNvSpPr>
          <p:nvPr/>
        </p:nvSpPr>
        <p:spPr bwMode="auto">
          <a:xfrm>
            <a:off x="4572000" y="1412776"/>
            <a:ext cx="3691136" cy="1549152"/>
          </a:xfrm>
          <a:prstGeom prst="rect">
            <a:avLst/>
          </a:prstGeom>
          <a:solidFill>
            <a:schemeClr val="accent4">
              <a:lumMod val="20000"/>
              <a:lumOff val="80000"/>
            </a:schemeClr>
          </a:solidFill>
          <a:ln w="19050">
            <a:solidFill>
              <a:schemeClr val="accent1">
                <a:lumMod val="75000"/>
              </a:schemeClr>
            </a:solidFill>
            <a:miter lim="800000"/>
            <a:headEnd/>
            <a:tailEnd/>
          </a:ln>
          <a:extLst/>
        </p:spPr>
        <p:txBody>
          <a:bodyPr/>
          <a:lstStyle>
            <a:lvl1pPr marL="273050" indent="-2730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b="1" dirty="0">
                <a:solidFill>
                  <a:srgbClr val="0000CC"/>
                </a:solidFill>
                <a:latin typeface="Calibri" pitchFamily="34" charset="0"/>
                <a:ea typeface="华文楷体" pitchFamily="2" charset="-122"/>
                <a:cs typeface="Calibri" pitchFamily="34" charset="0"/>
              </a:rPr>
              <a:t>void  </a:t>
            </a:r>
            <a:r>
              <a:rPr kumimoji="1" lang="en-US" altLang="zh-CN" b="1" dirty="0" err="1">
                <a:solidFill>
                  <a:srgbClr val="0000CC"/>
                </a:solidFill>
                <a:latin typeface="Calibri" pitchFamily="34" charset="0"/>
                <a:ea typeface="华文楷体" pitchFamily="2" charset="-122"/>
                <a:cs typeface="Calibri" pitchFamily="34" charset="0"/>
              </a:rPr>
              <a:t>leave_region</a:t>
            </a:r>
            <a:r>
              <a:rPr kumimoji="1" lang="en-US" altLang="zh-CN" b="1" dirty="0">
                <a:solidFill>
                  <a:srgbClr val="0000CC"/>
                </a:solidFill>
                <a:latin typeface="Calibri" pitchFamily="34" charset="0"/>
                <a:ea typeface="华文楷体" pitchFamily="2" charset="-122"/>
                <a:cs typeface="Calibri" pitchFamily="34" charset="0"/>
              </a:rPr>
              <a:t> ( </a:t>
            </a:r>
            <a:r>
              <a:rPr kumimoji="1" lang="en-US" altLang="zh-CN" b="1" dirty="0" err="1">
                <a:solidFill>
                  <a:srgbClr val="0000CC"/>
                </a:solidFill>
                <a:latin typeface="Calibri" pitchFamily="34" charset="0"/>
                <a:ea typeface="华文楷体" pitchFamily="2" charset="-122"/>
                <a:cs typeface="Calibri" pitchFamily="34" charset="0"/>
              </a:rPr>
              <a:t>int</a:t>
            </a:r>
            <a:r>
              <a:rPr kumimoji="1" lang="en-US" altLang="zh-CN" b="1" dirty="0">
                <a:solidFill>
                  <a:srgbClr val="0000CC"/>
                </a:solidFill>
                <a:latin typeface="Calibri" pitchFamily="34" charset="0"/>
                <a:ea typeface="华文楷体" pitchFamily="2" charset="-122"/>
                <a:cs typeface="Calibri" pitchFamily="34" charset="0"/>
              </a:rPr>
              <a:t>  process)</a:t>
            </a:r>
            <a:br>
              <a:rPr kumimoji="1" lang="en-US" altLang="zh-CN" b="1" dirty="0">
                <a:solidFill>
                  <a:srgbClr val="0000CC"/>
                </a:solidFill>
                <a:latin typeface="Calibri" pitchFamily="34" charset="0"/>
                <a:ea typeface="华文楷体" pitchFamily="2" charset="-122"/>
                <a:cs typeface="Calibri" pitchFamily="34" charset="0"/>
              </a:rPr>
            </a:br>
            <a:r>
              <a:rPr kumimoji="1" lang="en-US" altLang="zh-CN" b="1" dirty="0">
                <a:solidFill>
                  <a:srgbClr val="0000CC"/>
                </a:solidFill>
                <a:latin typeface="Calibri" pitchFamily="34" charset="0"/>
                <a:ea typeface="华文楷体" pitchFamily="2" charset="-122"/>
                <a:cs typeface="Calibri" pitchFamily="34" charset="0"/>
              </a:rPr>
              <a:t>{</a:t>
            </a:r>
            <a:br>
              <a:rPr kumimoji="1" lang="en-US" altLang="zh-CN" b="1" dirty="0">
                <a:solidFill>
                  <a:srgbClr val="0000CC"/>
                </a:solidFill>
                <a:latin typeface="Calibri" pitchFamily="34" charset="0"/>
                <a:ea typeface="华文楷体" pitchFamily="2" charset="-122"/>
                <a:cs typeface="Calibri" pitchFamily="34" charset="0"/>
              </a:rPr>
            </a:br>
            <a:r>
              <a:rPr kumimoji="1" lang="en-US" altLang="zh-CN" b="1" dirty="0">
                <a:solidFill>
                  <a:srgbClr val="0000CC"/>
                </a:solidFill>
                <a:latin typeface="Calibri" pitchFamily="34" charset="0"/>
                <a:ea typeface="华文楷体" pitchFamily="2" charset="-122"/>
                <a:cs typeface="Calibri" pitchFamily="34" charset="0"/>
              </a:rPr>
              <a:t>      interested[process]  =  FALSE;	</a:t>
            </a:r>
            <a:r>
              <a:rPr kumimoji="1" lang="en-US" altLang="zh-CN" sz="1600" b="1" dirty="0">
                <a:solidFill>
                  <a:srgbClr val="7030A0"/>
                </a:solidFill>
                <a:latin typeface="Calibri" pitchFamily="34" charset="0"/>
                <a:ea typeface="华文楷体" pitchFamily="2" charset="-122"/>
                <a:cs typeface="Calibri" pitchFamily="34" charset="0"/>
              </a:rPr>
              <a:t>// </a:t>
            </a:r>
            <a:r>
              <a:rPr kumimoji="1" lang="zh-CN" altLang="en-US" sz="1600" b="1" dirty="0">
                <a:solidFill>
                  <a:srgbClr val="7030A0"/>
                </a:solidFill>
                <a:latin typeface="Calibri" pitchFamily="34" charset="0"/>
                <a:ea typeface="华文楷体" pitchFamily="2" charset="-122"/>
                <a:cs typeface="Calibri" pitchFamily="34" charset="0"/>
              </a:rPr>
              <a:t>本进程已离开临界区</a:t>
            </a:r>
            <a:br>
              <a:rPr kumimoji="1" lang="zh-CN" altLang="en-US" sz="1600" b="1" dirty="0">
                <a:solidFill>
                  <a:srgbClr val="7030A0"/>
                </a:solidFill>
                <a:latin typeface="Calibri" pitchFamily="34" charset="0"/>
                <a:ea typeface="华文楷体" pitchFamily="2" charset="-122"/>
                <a:cs typeface="Calibri" pitchFamily="34" charset="0"/>
              </a:rPr>
            </a:br>
            <a:r>
              <a:rPr kumimoji="1" lang="en-US" altLang="zh-CN" b="1" dirty="0">
                <a:solidFill>
                  <a:srgbClr val="7030A0"/>
                </a:solidFill>
                <a:latin typeface="Calibri" pitchFamily="34" charset="0"/>
                <a:ea typeface="华文楷体" pitchFamily="2" charset="-122"/>
                <a:cs typeface="Calibri" pitchFamily="34" charset="0"/>
              </a:rPr>
              <a:t>}</a:t>
            </a:r>
          </a:p>
        </p:txBody>
      </p:sp>
      <p:sp>
        <p:nvSpPr>
          <p:cNvPr id="4" name="云形 3"/>
          <p:cNvSpPr/>
          <p:nvPr/>
        </p:nvSpPr>
        <p:spPr>
          <a:xfrm>
            <a:off x="5296000" y="4906144"/>
            <a:ext cx="3111152" cy="1584176"/>
          </a:xfrm>
          <a:prstGeom prst="cloud">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spcBef>
                <a:spcPct val="50000"/>
              </a:spcBef>
            </a:pPr>
            <a:r>
              <a:rPr kumimoji="1" lang="en-US" altLang="zh-CN" sz="1600" b="1" dirty="0">
                <a:solidFill>
                  <a:srgbClr val="C00000"/>
                </a:solidFill>
                <a:latin typeface="Calibri" pitchFamily="34" charset="0"/>
                <a:ea typeface="华文楷体" pitchFamily="2" charset="-122"/>
                <a:cs typeface="Calibri" pitchFamily="34" charset="0"/>
              </a:rPr>
              <a:t>Peterson</a:t>
            </a:r>
            <a:r>
              <a:rPr kumimoji="1" lang="zh-CN" altLang="en-US" sz="1600" b="1" dirty="0">
                <a:solidFill>
                  <a:srgbClr val="C00000"/>
                </a:solidFill>
                <a:latin typeface="Calibri" pitchFamily="34" charset="0"/>
                <a:ea typeface="华文楷体" pitchFamily="2" charset="-122"/>
                <a:cs typeface="Calibri" pitchFamily="34" charset="0"/>
              </a:rPr>
              <a:t>算法解决了互斥访问的问题，</a:t>
            </a:r>
            <a:r>
              <a:rPr kumimoji="1" lang="zh-CN" altLang="en-US" sz="1600" b="1" dirty="0" smtClean="0">
                <a:solidFill>
                  <a:srgbClr val="C00000"/>
                </a:solidFill>
                <a:latin typeface="Calibri" pitchFamily="34" charset="0"/>
                <a:ea typeface="华文楷体" pitchFamily="2" charset="-122"/>
                <a:cs typeface="Calibri" pitchFamily="34" charset="0"/>
              </a:rPr>
              <a:t>而且克服</a:t>
            </a:r>
            <a:r>
              <a:rPr kumimoji="1" lang="zh-CN" altLang="en-US" sz="1600" b="1" dirty="0">
                <a:solidFill>
                  <a:srgbClr val="C00000"/>
                </a:solidFill>
                <a:latin typeface="Calibri" pitchFamily="34" charset="0"/>
                <a:ea typeface="华文楷体" pitchFamily="2" charset="-122"/>
                <a:cs typeface="Calibri" pitchFamily="34" charset="0"/>
              </a:rPr>
              <a:t>了强制轮流法的缺点，可以完全正常</a:t>
            </a:r>
            <a:r>
              <a:rPr kumimoji="1" lang="zh-CN" altLang="en-US" sz="1600" b="1" dirty="0" smtClean="0">
                <a:solidFill>
                  <a:srgbClr val="C00000"/>
                </a:solidFill>
                <a:latin typeface="Calibri" pitchFamily="34" charset="0"/>
                <a:ea typeface="华文楷体" pitchFamily="2" charset="-122"/>
                <a:cs typeface="Calibri" pitchFamily="34" charset="0"/>
              </a:rPr>
              <a:t>地工作（</a:t>
            </a:r>
            <a:r>
              <a:rPr kumimoji="1" lang="en-US" altLang="zh-CN" sz="1600" b="1" dirty="0" smtClean="0">
                <a:solidFill>
                  <a:srgbClr val="C00000"/>
                </a:solidFill>
                <a:latin typeface="Calibri" pitchFamily="34" charset="0"/>
                <a:ea typeface="华文楷体" pitchFamily="2" charset="-122"/>
                <a:cs typeface="Calibri" pitchFamily="34" charset="0"/>
              </a:rPr>
              <a:t>1981</a:t>
            </a:r>
            <a:r>
              <a:rPr kumimoji="1" lang="zh-CN" altLang="en-US" sz="1600" b="1" dirty="0" smtClean="0">
                <a:solidFill>
                  <a:srgbClr val="C00000"/>
                </a:solidFill>
                <a:latin typeface="Calibri" pitchFamily="34" charset="0"/>
                <a:ea typeface="华文楷体" pitchFamily="2" charset="-122"/>
                <a:cs typeface="Calibri" pitchFamily="34" charset="0"/>
              </a:rPr>
              <a:t>）</a:t>
            </a:r>
            <a:endParaRPr kumimoji="1" lang="zh-CN" altLang="en-US" sz="1600" b="1" dirty="0">
              <a:solidFill>
                <a:srgbClr val="C00000"/>
              </a:solidFill>
              <a:latin typeface="Calibri" pitchFamily="34" charset="0"/>
              <a:ea typeface="华文楷体" pitchFamily="2" charset="-122"/>
              <a:cs typeface="Calibri" pitchFamily="34" charset="0"/>
            </a:endParaRPr>
          </a:p>
        </p:txBody>
      </p:sp>
      <p:sp>
        <p:nvSpPr>
          <p:cNvPr id="8" name="矩形 7"/>
          <p:cNvSpPr/>
          <p:nvPr/>
        </p:nvSpPr>
        <p:spPr>
          <a:xfrm>
            <a:off x="3654624" y="6085862"/>
            <a:ext cx="648072" cy="360040"/>
          </a:xfrm>
          <a:prstGeom prst="rect">
            <a:avLst/>
          </a:prstGeom>
          <a:solidFill>
            <a:schemeClr val="accent4">
              <a:lumMod val="20000"/>
              <a:lumOff val="80000"/>
            </a:schemeClr>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0000CC"/>
                </a:solidFill>
              </a:rPr>
              <a:t>循环</a:t>
            </a:r>
            <a:endParaRPr lang="zh-CN" altLang="en-US" b="1" dirty="0">
              <a:solidFill>
                <a:srgbClr val="0000CC"/>
              </a:solidFill>
            </a:endParaRPr>
          </a:p>
        </p:txBody>
      </p:sp>
      <p:cxnSp>
        <p:nvCxnSpPr>
          <p:cNvPr id="9" name="直接箭头连接符 8"/>
          <p:cNvCxnSpPr>
            <a:stCxn id="8" idx="0"/>
          </p:cNvCxnSpPr>
          <p:nvPr/>
        </p:nvCxnSpPr>
        <p:spPr>
          <a:xfrm flipH="1" flipV="1">
            <a:off x="3654624" y="5877272"/>
            <a:ext cx="324036" cy="208590"/>
          </a:xfrm>
          <a:prstGeom prst="straightConnector1">
            <a:avLst/>
          </a:prstGeom>
          <a:ln w="19050">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434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circle(in)">
                                      <p:cBhvr>
                                        <p:cTn id="7" dur="2000"/>
                                        <p:tgtEl>
                                          <p:spTgt spid="1638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amond(in)">
                                      <p:cBhvr>
                                        <p:cTn id="15" dur="2000"/>
                                        <p:tgtEl>
                                          <p:spTgt spid="4"/>
                                        </p:tgtEl>
                                      </p:cBhvr>
                                    </p:animEffect>
                                  </p:childTnLst>
                                </p:cTn>
                              </p:par>
                              <p:par>
                                <p:cTn id="16" presetID="42"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p:bldP spid="5" grpId="0" animBg="1"/>
      <p:bldP spid="4"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dirty="0" smtClean="0"/>
              <a:t>大纲</a:t>
            </a:r>
          </a:p>
        </p:txBody>
      </p:sp>
      <p:sp>
        <p:nvSpPr>
          <p:cNvPr id="4099" name="Rectangle 3"/>
          <p:cNvSpPr>
            <a:spLocks noGrp="1" noChangeArrowheads="1"/>
          </p:cNvSpPr>
          <p:nvPr>
            <p:ph idx="1"/>
          </p:nvPr>
        </p:nvSpPr>
        <p:spPr>
          <a:xfrm>
            <a:off x="611560" y="1556792"/>
            <a:ext cx="7488832" cy="4686320"/>
          </a:xfrm>
        </p:spPr>
        <p:txBody>
          <a:bodyPr>
            <a:normAutofit lnSpcReduction="10000"/>
          </a:bodyPr>
          <a:lstStyle/>
          <a:p>
            <a:r>
              <a:rPr lang="zh-CN" altLang="en-US" sz="2800" dirty="0" smtClean="0"/>
              <a:t>进程并发执行</a:t>
            </a:r>
            <a:endParaRPr lang="en-US" altLang="zh-CN" sz="2800" dirty="0" smtClean="0"/>
          </a:p>
          <a:p>
            <a:pPr lvl="2"/>
            <a:r>
              <a:rPr lang="en-US" altLang="zh-CN" dirty="0" smtClean="0"/>
              <a:t> </a:t>
            </a:r>
            <a:r>
              <a:rPr lang="zh-CN" altLang="en-US" dirty="0" smtClean="0"/>
              <a:t>竞争条件（</a:t>
            </a:r>
            <a:r>
              <a:rPr lang="en-US" altLang="zh-CN" dirty="0" smtClean="0"/>
              <a:t>Race</a:t>
            </a:r>
            <a:r>
              <a:rPr lang="zh-CN" altLang="en-US" dirty="0" smtClean="0"/>
              <a:t>）</a:t>
            </a:r>
          </a:p>
          <a:p>
            <a:r>
              <a:rPr lang="zh-CN" altLang="en-US" sz="2800" dirty="0" smtClean="0"/>
              <a:t>进程互斥</a:t>
            </a:r>
            <a:endParaRPr lang="en-US" altLang="zh-CN" sz="2800" dirty="0" smtClean="0"/>
          </a:p>
          <a:p>
            <a:pPr lvl="2"/>
            <a:r>
              <a:rPr lang="en-US" altLang="zh-CN" dirty="0" smtClean="0"/>
              <a:t> </a:t>
            </a:r>
            <a:r>
              <a:rPr lang="zh-CN" altLang="en-US" dirty="0" smtClean="0"/>
              <a:t>临界区</a:t>
            </a:r>
            <a:endParaRPr lang="en-US" altLang="zh-CN" dirty="0"/>
          </a:p>
          <a:p>
            <a:r>
              <a:rPr lang="zh-CN" altLang="en-US" sz="3000" dirty="0" smtClean="0"/>
              <a:t>进程同步</a:t>
            </a:r>
            <a:endParaRPr lang="en-US" altLang="zh-CN" sz="3000" dirty="0" smtClean="0"/>
          </a:p>
          <a:p>
            <a:r>
              <a:rPr lang="zh-CN" altLang="en-US" sz="3000" dirty="0" smtClean="0"/>
              <a:t>信号量及</a:t>
            </a:r>
            <a:r>
              <a:rPr lang="en-US" altLang="zh-CN" sz="3000" dirty="0" smtClean="0"/>
              <a:t>P</a:t>
            </a:r>
            <a:r>
              <a:rPr lang="zh-CN" altLang="en-US" sz="3000" dirty="0" smtClean="0"/>
              <a:t>、</a:t>
            </a:r>
            <a:r>
              <a:rPr lang="en-US" altLang="zh-CN" sz="3000" dirty="0" smtClean="0"/>
              <a:t>V</a:t>
            </a:r>
            <a:r>
              <a:rPr lang="zh-CN" altLang="en-US" sz="3000" dirty="0" smtClean="0"/>
              <a:t>操作</a:t>
            </a:r>
          </a:p>
          <a:p>
            <a:r>
              <a:rPr lang="zh-CN" altLang="en-US" sz="2800" dirty="0" smtClean="0"/>
              <a:t>管程</a:t>
            </a:r>
            <a:endParaRPr lang="en-US" altLang="zh-CN" sz="2800" dirty="0" smtClean="0"/>
          </a:p>
          <a:p>
            <a:r>
              <a:rPr lang="zh-CN" altLang="en-US" sz="2800" dirty="0" smtClean="0"/>
              <a:t>锁的实现</a:t>
            </a:r>
            <a:endParaRPr lang="en-US" altLang="zh-CN" sz="2800" dirty="0" smtClean="0"/>
          </a:p>
          <a:p>
            <a:r>
              <a:rPr lang="zh-CN" altLang="en-US" sz="2800" dirty="0" smtClean="0"/>
              <a:t>进程间通信</a:t>
            </a:r>
            <a:endParaRPr lang="en-US" altLang="zh-CN" sz="2800" dirty="0" smtClean="0"/>
          </a:p>
          <a:p>
            <a:r>
              <a:rPr lang="zh-CN" altLang="en-US" sz="2800" dirty="0" smtClean="0"/>
              <a:t>经典的</a:t>
            </a:r>
            <a:r>
              <a:rPr lang="en-US" altLang="zh-CN" sz="2800" dirty="0" smtClean="0"/>
              <a:t>IPC</a:t>
            </a:r>
            <a:r>
              <a:rPr lang="zh-CN" altLang="en-US" sz="2800" dirty="0" smtClean="0"/>
              <a:t>问题</a:t>
            </a:r>
            <a:endParaRPr lang="zh-CN" altLang="en-US" sz="2800" dirty="0"/>
          </a:p>
        </p:txBody>
      </p:sp>
    </p:spTree>
    <p:extLst>
      <p:ext uri="{BB962C8B-B14F-4D97-AF65-F5344CB8AC3E}">
        <p14:creationId xmlns:p14="http://schemas.microsoft.com/office/powerpoint/2010/main" val="27577542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sz="quarter" idx="4294967295"/>
          </p:nvPr>
        </p:nvSpPr>
        <p:spPr>
          <a:xfrm>
            <a:off x="467544" y="1607056"/>
            <a:ext cx="7680960" cy="2974072"/>
          </a:xfrm>
          <a:prstGeom prst="rect">
            <a:avLst/>
          </a:prstGeom>
          <a:noFill/>
        </p:spPr>
        <p:txBody>
          <a:bodyPr>
            <a:normAutofit/>
          </a:bodyPr>
          <a:lstStyle/>
          <a:p>
            <a:pPr eaLnBrk="1" hangingPunct="1">
              <a:buFontTx/>
              <a:buNone/>
            </a:pPr>
            <a:r>
              <a:rPr lang="zh-CN" altLang="en-US" sz="2400" b="1" dirty="0" smtClean="0">
                <a:latin typeface="华文楷体" panose="02010600040101010101" pitchFamily="2" charset="-122"/>
                <a:ea typeface="华文楷体" panose="02010600040101010101" pitchFamily="2" charset="-122"/>
              </a:rPr>
              <a:t>“开关中断”指令</a:t>
            </a:r>
          </a:p>
          <a:p>
            <a:pPr eaLnBrk="1" hangingPunct="1">
              <a:buFontTx/>
              <a:buNone/>
            </a:pPr>
            <a:endParaRPr lang="zh-CN" altLang="en-US" sz="2400" b="1" dirty="0" smtClean="0">
              <a:latin typeface="华文楷体" panose="02010600040101010101" pitchFamily="2" charset="-122"/>
              <a:ea typeface="华文楷体" panose="02010600040101010101" pitchFamily="2" charset="-122"/>
            </a:endParaRPr>
          </a:p>
          <a:p>
            <a:pPr eaLnBrk="1" hangingPunct="1">
              <a:buFontTx/>
              <a:buNone/>
            </a:pPr>
            <a:r>
              <a:rPr lang="zh-CN" altLang="en-US" sz="2400" b="1" dirty="0" smtClean="0">
                <a:latin typeface="华文楷体" panose="02010600040101010101" pitchFamily="2" charset="-122"/>
                <a:ea typeface="华文楷体" panose="02010600040101010101" pitchFamily="2" charset="-122"/>
              </a:rPr>
              <a:t>    执行“关中断”指令</a:t>
            </a:r>
          </a:p>
          <a:p>
            <a:pPr eaLnBrk="1" hangingPunct="1">
              <a:buFontTx/>
              <a:buNone/>
            </a:pPr>
            <a:r>
              <a:rPr lang="zh-CN" altLang="en-US" sz="2400" b="1" dirty="0" smtClean="0">
                <a:latin typeface="华文楷体" panose="02010600040101010101" pitchFamily="2" charset="-122"/>
                <a:ea typeface="华文楷体" panose="02010600040101010101" pitchFamily="2" charset="-122"/>
              </a:rPr>
              <a:t>          临界区操作</a:t>
            </a:r>
          </a:p>
          <a:p>
            <a:pPr eaLnBrk="1" hangingPunct="1">
              <a:buFontTx/>
              <a:buNone/>
            </a:pPr>
            <a:r>
              <a:rPr lang="zh-CN" altLang="en-US" sz="2400" b="1" dirty="0" smtClean="0">
                <a:latin typeface="华文楷体" panose="02010600040101010101" pitchFamily="2" charset="-122"/>
                <a:ea typeface="华文楷体" panose="02010600040101010101" pitchFamily="2" charset="-122"/>
              </a:rPr>
              <a:t>    执行“开中断”指令</a:t>
            </a:r>
          </a:p>
        </p:txBody>
      </p:sp>
      <p:sp>
        <p:nvSpPr>
          <p:cNvPr id="21506" name="Rectangle 2"/>
          <p:cNvSpPr>
            <a:spLocks noGrp="1" noChangeArrowheads="1"/>
          </p:cNvSpPr>
          <p:nvPr>
            <p:ph type="title"/>
          </p:nvPr>
        </p:nvSpPr>
        <p:spPr>
          <a:noFill/>
        </p:spPr>
        <p:txBody>
          <a:bodyPr/>
          <a:lstStyle/>
          <a:p>
            <a:pPr eaLnBrk="1" hangingPunct="1"/>
            <a:r>
              <a:rPr lang="zh-CN" altLang="en-US" sz="4000" dirty="0" smtClean="0">
                <a:latin typeface="楷体_GB2312" pitchFamily="49" charset="-122"/>
              </a:rPr>
              <a:t>硬件解法</a:t>
            </a:r>
            <a:r>
              <a:rPr lang="en-US" altLang="zh-CN" sz="4000" dirty="0" smtClean="0">
                <a:latin typeface="Arial" charset="0"/>
              </a:rPr>
              <a:t>1—</a:t>
            </a:r>
            <a:r>
              <a:rPr lang="zh-CN" altLang="en-US" sz="4000" dirty="0" smtClean="0">
                <a:latin typeface="楷体_GB2312" pitchFamily="49" charset="-122"/>
              </a:rPr>
              <a:t>中断屏蔽方法</a:t>
            </a:r>
          </a:p>
        </p:txBody>
      </p:sp>
      <p:sp>
        <p:nvSpPr>
          <p:cNvPr id="4" name="Rectangle 3"/>
          <p:cNvSpPr txBox="1">
            <a:spLocks noChangeArrowheads="1"/>
          </p:cNvSpPr>
          <p:nvPr/>
        </p:nvSpPr>
        <p:spPr>
          <a:xfrm>
            <a:off x="827584" y="4622616"/>
            <a:ext cx="7560840" cy="1830720"/>
          </a:xfrm>
          <a:prstGeom prst="rect">
            <a:avLst/>
          </a:prstGeom>
          <a:solidFill>
            <a:schemeClr val="accent6">
              <a:lumMod val="20000"/>
              <a:lumOff val="80000"/>
            </a:schemeClr>
          </a:solidFill>
          <a:ln>
            <a:solidFill>
              <a:schemeClr val="accent1">
                <a:lumMod val="75000"/>
              </a:schemeClr>
            </a:solidFill>
          </a:ln>
        </p:spPr>
        <p:txBody>
          <a:bodyPr vert="horz" lIns="91440" tIns="45720" rIns="91440" bIns="45720" rtlCol="0">
            <a:normAutofit fontScale="92500" lnSpcReduction="10000"/>
          </a:bodyPr>
          <a:lstStyle>
            <a:lvl1pPr marL="457200" indent="-457200" algn="l" defTabSz="914400" rtl="0" eaLnBrk="1" latinLnBrk="0" hangingPunct="1">
              <a:spcBef>
                <a:spcPts val="1200"/>
              </a:spcBef>
              <a:spcAft>
                <a:spcPts val="0"/>
              </a:spcAft>
              <a:buClr>
                <a:srgbClr val="7030A0"/>
              </a:buClr>
              <a:buSzPct val="80000"/>
              <a:buFont typeface="Wingdings" pitchFamily="2" charset="2"/>
              <a:buChar char="p"/>
              <a:defRPr sz="2800" b="1" i="0" kern="1200" cap="none" spc="30" baseline="0">
                <a:solidFill>
                  <a:schemeClr val="tx1"/>
                </a:solidFill>
                <a:latin typeface="华文楷体" pitchFamily="2" charset="-122"/>
                <a:ea typeface="华文楷体" pitchFamily="2" charset="-122"/>
                <a:cs typeface="Tahoma" pitchFamily="34" charset="0"/>
              </a:defRPr>
            </a:lvl1pPr>
            <a:lvl2pPr marL="171450" indent="-171450" algn="l" defTabSz="914400" rtl="0" eaLnBrk="1" latinLnBrk="0" hangingPunct="1">
              <a:spcBef>
                <a:spcPts val="600"/>
              </a:spcBef>
              <a:buClr>
                <a:srgbClr val="7030A0"/>
              </a:buClr>
              <a:buSzPct val="80000"/>
              <a:buFont typeface="Wingdings" pitchFamily="2" charset="2"/>
              <a:buChar char="p"/>
              <a:defRPr sz="2400" kern="1200">
                <a:solidFill>
                  <a:schemeClr val="tx1"/>
                </a:solidFill>
                <a:latin typeface="微软雅黑" pitchFamily="34" charset="-122"/>
                <a:ea typeface="微软雅黑" pitchFamily="34" charset="-122"/>
                <a:cs typeface="Tahoma" pitchFamily="34" charset="0"/>
              </a:defRPr>
            </a:lvl2pPr>
            <a:lvl3pPr marL="344488" indent="-165100" algn="l" defTabSz="914400" rtl="0" eaLnBrk="1" latinLnBrk="0" hangingPunct="1">
              <a:spcBef>
                <a:spcPts val="600"/>
              </a:spcBef>
              <a:buClr>
                <a:srgbClr val="7030A0"/>
              </a:buClr>
              <a:buSzPct val="80000"/>
              <a:buFont typeface="Wingdings" pitchFamily="2" charset="2"/>
              <a:buChar char="Ø"/>
              <a:defRPr sz="2800" b="1" kern="1200">
                <a:solidFill>
                  <a:schemeClr val="tx1"/>
                </a:solidFill>
                <a:latin typeface="华文楷体" pitchFamily="2" charset="-122"/>
                <a:ea typeface="华文楷体" pitchFamily="2" charset="-122"/>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2400" kern="1200">
                <a:solidFill>
                  <a:schemeClr val="tx1"/>
                </a:solidFill>
                <a:latin typeface="微软雅黑" pitchFamily="34" charset="-122"/>
                <a:ea typeface="微软雅黑" pitchFamily="34" charset="-122"/>
                <a:cs typeface="Tahoma" pitchFamily="34" charset="0"/>
              </a:defRPr>
            </a:lvl4pPr>
            <a:lvl5pPr marL="688975" indent="-173038" algn="l" defTabSz="914400" rtl="0" eaLnBrk="1" latinLnBrk="0" hangingPunct="1">
              <a:spcBef>
                <a:spcPts val="600"/>
              </a:spcBef>
              <a:buClr>
                <a:srgbClr val="7030A0"/>
              </a:buClr>
              <a:buSzPct val="80000"/>
              <a:buFont typeface="Wingdings" pitchFamily="2" charset="2"/>
              <a:buChar char="l"/>
              <a:defRPr lang="zh-CN" altLang="en-US" sz="2400" b="1" kern="1200" dirty="0" smtClean="0">
                <a:solidFill>
                  <a:schemeClr val="tx1"/>
                </a:solidFill>
                <a:latin typeface="华文楷体" pitchFamily="2" charset="-122"/>
                <a:ea typeface="华文楷体" pitchFamily="2" charset="-122"/>
                <a:cs typeface="Tahoma" pitchFamily="34" charset="0"/>
              </a:defRPr>
            </a:lvl5pPr>
            <a:lvl6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896810" indent="0" algn="l" defTabSz="914400" rtl="0" eaLnBrk="1" latinLnBrk="0" hangingPunct="1">
              <a:spcBef>
                <a:spcPts val="600"/>
              </a:spcBef>
              <a:buClr>
                <a:srgbClr val="7030A0"/>
              </a:buClr>
              <a:buSzPct val="80000"/>
              <a:buFontTx/>
              <a:buNone/>
              <a:defRPr sz="2000" kern="1200">
                <a:solidFill>
                  <a:schemeClr val="tx1"/>
                </a:solidFill>
                <a:latin typeface="微软雅黑" pitchFamily="34" charset="-122"/>
                <a:ea typeface="微软雅黑" pitchFamily="34" charset="-122"/>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buFont typeface="Wingdings" pitchFamily="2" charset="2"/>
              <a:buChar char="l"/>
            </a:pPr>
            <a:r>
              <a:rPr lang="zh-CN" altLang="en-US" sz="2400" dirty="0" smtClean="0">
                <a:latin typeface="Calibri" pitchFamily="34" charset="0"/>
                <a:cs typeface="Calibri" pitchFamily="34" charset="0"/>
              </a:rPr>
              <a:t>简单，高效</a:t>
            </a:r>
          </a:p>
          <a:p>
            <a:pPr>
              <a:buFont typeface="Wingdings" pitchFamily="2" charset="2"/>
              <a:buChar char="l"/>
            </a:pPr>
            <a:r>
              <a:rPr lang="zh-CN" altLang="en-US" sz="2400" dirty="0" smtClean="0">
                <a:latin typeface="Calibri" pitchFamily="34" charset="0"/>
                <a:cs typeface="Calibri" pitchFamily="34" charset="0"/>
              </a:rPr>
              <a:t>代价高，限制</a:t>
            </a:r>
            <a:r>
              <a:rPr lang="en-US" altLang="zh-CN" sz="2400" dirty="0" smtClean="0">
                <a:latin typeface="Calibri" pitchFamily="34" charset="0"/>
                <a:cs typeface="Calibri" pitchFamily="34" charset="0"/>
              </a:rPr>
              <a:t>CPU</a:t>
            </a:r>
            <a:r>
              <a:rPr lang="zh-CN" altLang="en-US" sz="2400" dirty="0" smtClean="0">
                <a:latin typeface="Calibri" pitchFamily="34" charset="0"/>
                <a:cs typeface="Calibri" pitchFamily="34" charset="0"/>
              </a:rPr>
              <a:t>并发能力（临界区大小）</a:t>
            </a:r>
          </a:p>
          <a:p>
            <a:pPr>
              <a:buFont typeface="Wingdings" pitchFamily="2" charset="2"/>
              <a:buChar char="l"/>
            </a:pPr>
            <a:r>
              <a:rPr lang="zh-CN" altLang="en-US" sz="2400" dirty="0" smtClean="0">
                <a:latin typeface="Calibri" pitchFamily="34" charset="0"/>
                <a:cs typeface="Calibri" pitchFamily="34" charset="0"/>
              </a:rPr>
              <a:t>不适用于多处理器</a:t>
            </a:r>
            <a:endParaRPr lang="en-US" altLang="zh-CN" sz="2400" dirty="0" smtClean="0">
              <a:latin typeface="Calibri" pitchFamily="34" charset="0"/>
              <a:cs typeface="Calibri" pitchFamily="34" charset="0"/>
            </a:endParaRPr>
          </a:p>
          <a:p>
            <a:pPr>
              <a:buFont typeface="Wingdings" pitchFamily="2" charset="2"/>
              <a:buChar char="l"/>
            </a:pPr>
            <a:r>
              <a:rPr lang="zh-CN" altLang="en-US" sz="2400" dirty="0" smtClean="0">
                <a:latin typeface="Calibri" pitchFamily="34" charset="0"/>
                <a:cs typeface="Calibri" pitchFamily="34" charset="0"/>
              </a:rPr>
              <a:t>适用于操作系统本身，不适于用户进程</a:t>
            </a:r>
          </a:p>
        </p:txBody>
      </p:sp>
      <p:sp>
        <p:nvSpPr>
          <p:cNvPr id="5" name="Content Placeholder 2"/>
          <p:cNvSpPr txBox="1">
            <a:spLocks/>
          </p:cNvSpPr>
          <p:nvPr/>
        </p:nvSpPr>
        <p:spPr>
          <a:xfrm>
            <a:off x="5422900" y="1695093"/>
            <a:ext cx="3757612" cy="1971675"/>
          </a:xfrm>
          <a:prstGeom prst="rect">
            <a:avLst/>
          </a:prstGeom>
          <a:solidFill>
            <a:srgbClr val="FFFF66"/>
          </a:solidFill>
        </p:spPr>
        <p:txBody>
          <a:bodyPr/>
          <a:lstStyle/>
          <a:p>
            <a:pPr marL="342900" indent="-342900" eaLnBrk="0" hangingPunct="0">
              <a:spcBef>
                <a:spcPct val="20000"/>
              </a:spcBef>
              <a:defRPr/>
            </a:pPr>
            <a:r>
              <a:rPr lang="en-NZ" sz="1800" b="1" kern="0" dirty="0">
                <a:solidFill>
                  <a:srgbClr val="000000"/>
                </a:solidFill>
                <a:latin typeface="Courier New" pitchFamily="49" charset="0"/>
                <a:ea typeface="+mn-ea"/>
                <a:cs typeface="Courier New" pitchFamily="49" charset="0"/>
              </a:rPr>
              <a:t>while (true) {</a:t>
            </a:r>
          </a:p>
          <a:p>
            <a:pPr marL="742950" lvl="1" indent="-285750" eaLnBrk="0" hangingPunct="0">
              <a:spcBef>
                <a:spcPct val="20000"/>
              </a:spcBef>
              <a:defRPr/>
            </a:pPr>
            <a:r>
              <a:rPr lang="en-NZ" sz="1600" b="1" kern="0" dirty="0">
                <a:solidFill>
                  <a:srgbClr val="000000"/>
                </a:solidFill>
                <a:latin typeface="Courier New" pitchFamily="49" charset="0"/>
                <a:ea typeface="+mn-ea"/>
                <a:cs typeface="Courier New" pitchFamily="49" charset="0"/>
              </a:rPr>
              <a:t>/* disable interrupts */;</a:t>
            </a:r>
          </a:p>
          <a:p>
            <a:pPr marL="742950" lvl="1" indent="-285750" eaLnBrk="0" hangingPunct="0">
              <a:spcBef>
                <a:spcPct val="20000"/>
              </a:spcBef>
              <a:defRPr/>
            </a:pPr>
            <a:r>
              <a:rPr lang="en-NZ" sz="1600" b="1" kern="0" dirty="0">
                <a:solidFill>
                  <a:srgbClr val="000000"/>
                </a:solidFill>
                <a:latin typeface="Courier New" pitchFamily="49" charset="0"/>
                <a:ea typeface="+mn-ea"/>
                <a:cs typeface="Courier New" pitchFamily="49" charset="0"/>
              </a:rPr>
              <a:t>/* critical section */;</a:t>
            </a:r>
          </a:p>
          <a:p>
            <a:pPr marL="742950" lvl="1" indent="-285750" eaLnBrk="0" hangingPunct="0">
              <a:spcBef>
                <a:spcPct val="20000"/>
              </a:spcBef>
              <a:defRPr/>
            </a:pPr>
            <a:r>
              <a:rPr lang="en-NZ" sz="1600" b="1" kern="0" dirty="0">
                <a:solidFill>
                  <a:srgbClr val="000000"/>
                </a:solidFill>
                <a:latin typeface="Courier New" pitchFamily="49" charset="0"/>
                <a:ea typeface="+mn-ea"/>
                <a:cs typeface="Courier New" pitchFamily="49" charset="0"/>
              </a:rPr>
              <a:t>/* enable interrupts */;</a:t>
            </a:r>
          </a:p>
          <a:p>
            <a:pPr marL="742950" lvl="1" indent="-285750" eaLnBrk="0" hangingPunct="0">
              <a:spcBef>
                <a:spcPct val="20000"/>
              </a:spcBef>
              <a:defRPr/>
            </a:pPr>
            <a:r>
              <a:rPr lang="en-NZ" sz="1600" b="1" kern="0" dirty="0">
                <a:solidFill>
                  <a:srgbClr val="000000"/>
                </a:solidFill>
                <a:latin typeface="Courier New" pitchFamily="49" charset="0"/>
                <a:ea typeface="+mn-ea"/>
                <a:cs typeface="Courier New" pitchFamily="49" charset="0"/>
              </a:rPr>
              <a:t>/* remainder */;</a:t>
            </a:r>
          </a:p>
          <a:p>
            <a:pPr marL="342900" indent="-342900" eaLnBrk="0" hangingPunct="0">
              <a:spcBef>
                <a:spcPct val="20000"/>
              </a:spcBef>
              <a:defRPr/>
            </a:pPr>
            <a:r>
              <a:rPr lang="en-NZ" sz="1800" b="1" kern="0" dirty="0">
                <a:solidFill>
                  <a:srgbClr val="000000"/>
                </a:solidFill>
                <a:latin typeface="Courier New" pitchFamily="49" charset="0"/>
                <a:ea typeface="+mn-ea"/>
                <a:cs typeface="Courier New" pitchFamily="49" charset="0"/>
              </a:rPr>
              <a:t>}</a:t>
            </a:r>
          </a:p>
        </p:txBody>
      </p:sp>
      <p:sp>
        <p:nvSpPr>
          <p:cNvPr id="2" name="下箭头 1"/>
          <p:cNvSpPr/>
          <p:nvPr/>
        </p:nvSpPr>
        <p:spPr>
          <a:xfrm rot="4561035">
            <a:off x="4641684" y="2513380"/>
            <a:ext cx="360040" cy="1175187"/>
          </a:xfrm>
          <a:prstGeom prst="downArrow">
            <a:avLst>
              <a:gd name="adj1" fmla="val 50000"/>
              <a:gd name="adj2" fmla="val 62564"/>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8448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95536" y="260648"/>
            <a:ext cx="8496944" cy="936104"/>
          </a:xfrm>
        </p:spPr>
        <p:txBody>
          <a:bodyPr>
            <a:normAutofit/>
          </a:bodyPr>
          <a:lstStyle/>
          <a:p>
            <a:pPr algn="l"/>
            <a:r>
              <a:rPr lang="zh-CN" altLang="en-US" sz="4000" dirty="0" smtClean="0">
                <a:solidFill>
                  <a:schemeClr val="accent1">
                    <a:lumMod val="75000"/>
                  </a:schemeClr>
                </a:solidFill>
                <a:latin typeface="微软雅黑" panose="020B0503020204020204" pitchFamily="34" charset="-122"/>
                <a:ea typeface="微软雅黑" panose="020B0503020204020204" pitchFamily="34" charset="-122"/>
              </a:rPr>
              <a:t>硬件解法</a:t>
            </a:r>
            <a:r>
              <a:rPr lang="en-US" altLang="zh-CN" sz="4000" dirty="0" smtClean="0">
                <a:solidFill>
                  <a:schemeClr val="accent1">
                    <a:lumMod val="75000"/>
                  </a:schemeClr>
                </a:solidFill>
                <a:latin typeface="微软雅黑" panose="020B0503020204020204" pitchFamily="34" charset="-122"/>
                <a:ea typeface="微软雅黑" panose="020B0503020204020204" pitchFamily="34" charset="-122"/>
              </a:rPr>
              <a:t>2 —“</a:t>
            </a:r>
            <a:r>
              <a:rPr lang="zh-CN" altLang="en-US" sz="4000" dirty="0" smtClean="0">
                <a:solidFill>
                  <a:schemeClr val="accent1">
                    <a:lumMod val="75000"/>
                  </a:schemeClr>
                </a:solidFill>
                <a:latin typeface="微软雅黑" panose="020B0503020204020204" pitchFamily="34" charset="-122"/>
                <a:ea typeface="微软雅黑" panose="020B0503020204020204" pitchFamily="34" charset="-122"/>
              </a:rPr>
              <a:t>测试并</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加锁</a:t>
            </a:r>
            <a:r>
              <a:rPr lang="zh-CN" altLang="en-US" sz="4000" dirty="0" smtClean="0">
                <a:solidFill>
                  <a:schemeClr val="accent1">
                    <a:lumMod val="75000"/>
                  </a:schemeClr>
                </a:solidFill>
                <a:latin typeface="微软雅黑" panose="020B0503020204020204" pitchFamily="34" charset="-122"/>
                <a:ea typeface="微软雅黑" panose="020B0503020204020204" pitchFamily="34" charset="-122"/>
              </a:rPr>
              <a:t>” 指令</a:t>
            </a:r>
          </a:p>
        </p:txBody>
      </p:sp>
      <p:sp>
        <p:nvSpPr>
          <p:cNvPr id="6" name="云形标注 5"/>
          <p:cNvSpPr/>
          <p:nvPr/>
        </p:nvSpPr>
        <p:spPr>
          <a:xfrm>
            <a:off x="2915816" y="5683448"/>
            <a:ext cx="3888432" cy="960107"/>
          </a:xfrm>
          <a:prstGeom prst="cloudCallout">
            <a:avLst>
              <a:gd name="adj1" fmla="val -12351"/>
              <a:gd name="adj2" fmla="val -99622"/>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7030A0"/>
                </a:solidFill>
                <a:latin typeface="华文楷体" pitchFamily="2" charset="-122"/>
                <a:ea typeface="华文楷体" pitchFamily="2" charset="-122"/>
              </a:rPr>
              <a:t>提问：对多处理器系统有效吗？为什么？</a:t>
            </a:r>
            <a:endParaRPr lang="zh-CN" altLang="en-US" b="1" dirty="0">
              <a:solidFill>
                <a:srgbClr val="7030A0"/>
              </a:solidFill>
              <a:latin typeface="华文楷体" pitchFamily="2" charset="-122"/>
              <a:ea typeface="华文楷体" pitchFamily="2" charset="-122"/>
            </a:endParaRPr>
          </a:p>
        </p:txBody>
      </p:sp>
      <p:grpSp>
        <p:nvGrpSpPr>
          <p:cNvPr id="4" name="组合 3"/>
          <p:cNvGrpSpPr/>
          <p:nvPr/>
        </p:nvGrpSpPr>
        <p:grpSpPr>
          <a:xfrm>
            <a:off x="1115616" y="1988840"/>
            <a:ext cx="7704856" cy="3240360"/>
            <a:chOff x="323528" y="1059582"/>
            <a:chExt cx="5616624" cy="1998222"/>
          </a:xfrm>
        </p:grpSpPr>
        <p:pic>
          <p:nvPicPr>
            <p:cNvPr id="5" name="Picture 6" descr="02-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059582"/>
              <a:ext cx="5616624" cy="199822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275856" y="1419622"/>
              <a:ext cx="2520280"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b="1" dirty="0" smtClean="0">
                  <a:solidFill>
                    <a:schemeClr val="tx1"/>
                  </a:solidFill>
                  <a:latin typeface="Calibri" panose="020F0502020204030204" pitchFamily="34" charset="0"/>
                  <a:ea typeface="华文楷体" panose="02010600040101010101" pitchFamily="2" charset="-122"/>
                </a:rPr>
                <a:t>复制锁到寄存器并将锁置</a:t>
              </a:r>
              <a:r>
                <a:rPr lang="en-US" altLang="zh-CN" b="1" dirty="0" smtClean="0">
                  <a:solidFill>
                    <a:schemeClr val="tx1"/>
                  </a:solidFill>
                  <a:latin typeface="Calibri" panose="020F0502020204030204" pitchFamily="34" charset="0"/>
                  <a:ea typeface="华文楷体" panose="02010600040101010101" pitchFamily="2" charset="-122"/>
                </a:rPr>
                <a:t>1</a:t>
              </a:r>
            </a:p>
            <a:p>
              <a:r>
                <a:rPr lang="zh-CN" altLang="en-US" b="1" dirty="0" smtClean="0">
                  <a:solidFill>
                    <a:schemeClr val="tx1"/>
                  </a:solidFill>
                  <a:latin typeface="Calibri" panose="020F0502020204030204" pitchFamily="34" charset="0"/>
                  <a:ea typeface="华文楷体" panose="02010600040101010101" pitchFamily="2" charset="-122"/>
                </a:rPr>
                <a:t>判断寄存器内容是否是零？</a:t>
              </a:r>
              <a:endParaRPr lang="en-US" altLang="zh-CN" b="1" dirty="0" smtClean="0">
                <a:solidFill>
                  <a:schemeClr val="tx1"/>
                </a:solidFill>
                <a:latin typeface="Calibri" panose="020F0502020204030204" pitchFamily="34" charset="0"/>
                <a:ea typeface="华文楷体" panose="02010600040101010101" pitchFamily="2" charset="-122"/>
              </a:endParaRPr>
            </a:p>
            <a:p>
              <a:r>
                <a:rPr lang="zh-CN" altLang="en-US" b="1" dirty="0" smtClean="0">
                  <a:solidFill>
                    <a:schemeClr val="tx1"/>
                  </a:solidFill>
                  <a:latin typeface="Calibri" panose="020F0502020204030204" pitchFamily="34" charset="0"/>
                  <a:ea typeface="华文楷体" panose="02010600040101010101" pitchFamily="2" charset="-122"/>
                </a:rPr>
                <a:t>若不是零，跳转到</a:t>
              </a:r>
              <a:r>
                <a:rPr lang="en-US" altLang="zh-CN" b="1" dirty="0" err="1" smtClean="0">
                  <a:solidFill>
                    <a:schemeClr val="tx1"/>
                  </a:solidFill>
                  <a:latin typeface="Calibri" panose="020F0502020204030204" pitchFamily="34" charset="0"/>
                  <a:ea typeface="华文楷体" panose="02010600040101010101" pitchFamily="2" charset="-122"/>
                </a:rPr>
                <a:t>enter_region</a:t>
              </a:r>
              <a:endParaRPr lang="en-US" altLang="zh-CN" b="1" dirty="0" smtClean="0">
                <a:solidFill>
                  <a:schemeClr val="tx1"/>
                </a:solidFill>
                <a:latin typeface="Calibri" panose="020F0502020204030204" pitchFamily="34" charset="0"/>
                <a:ea typeface="华文楷体" panose="02010600040101010101" pitchFamily="2" charset="-122"/>
              </a:endParaRPr>
            </a:p>
            <a:p>
              <a:r>
                <a:rPr lang="zh-CN" altLang="en-US" b="1" dirty="0" smtClean="0">
                  <a:solidFill>
                    <a:schemeClr val="tx1"/>
                  </a:solidFill>
                  <a:latin typeface="Calibri" panose="020F0502020204030204" pitchFamily="34" charset="0"/>
                  <a:ea typeface="华文楷体" panose="02010600040101010101" pitchFamily="2" charset="-122"/>
                </a:rPr>
                <a:t>返回调用者，进入了</a:t>
              </a:r>
              <a:r>
                <a:rPr lang="zh-CN" altLang="en-US" b="1" dirty="0">
                  <a:solidFill>
                    <a:schemeClr val="tx1"/>
                  </a:solidFill>
                  <a:latin typeface="Calibri" panose="020F0502020204030204" pitchFamily="34" charset="0"/>
                  <a:ea typeface="华文楷体" panose="02010600040101010101" pitchFamily="2" charset="-122"/>
                </a:rPr>
                <a:t>临界区</a:t>
              </a:r>
            </a:p>
          </p:txBody>
        </p:sp>
        <p:sp>
          <p:nvSpPr>
            <p:cNvPr id="3" name="矩形 2"/>
            <p:cNvSpPr/>
            <p:nvPr/>
          </p:nvSpPr>
          <p:spPr>
            <a:xfrm>
              <a:off x="3275856" y="2643758"/>
              <a:ext cx="1944216" cy="414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b="1" dirty="0" smtClean="0">
                  <a:solidFill>
                    <a:schemeClr val="tx1"/>
                  </a:solidFill>
                  <a:latin typeface="Calibri" panose="020F0502020204030204" pitchFamily="34" charset="0"/>
                  <a:ea typeface="华文楷体" panose="02010600040101010101" pitchFamily="2" charset="-122"/>
                </a:rPr>
                <a:t>在锁中置</a:t>
              </a:r>
              <a:r>
                <a:rPr lang="en-US" altLang="zh-CN" b="1" dirty="0" smtClean="0">
                  <a:solidFill>
                    <a:schemeClr val="tx1"/>
                  </a:solidFill>
                  <a:latin typeface="Calibri" panose="020F0502020204030204" pitchFamily="34" charset="0"/>
                  <a:ea typeface="华文楷体" panose="02010600040101010101" pitchFamily="2" charset="-122"/>
                </a:rPr>
                <a:t>0</a:t>
              </a:r>
            </a:p>
            <a:p>
              <a:r>
                <a:rPr lang="zh-CN" altLang="en-US" b="1" dirty="0" smtClean="0">
                  <a:solidFill>
                    <a:schemeClr val="tx1"/>
                  </a:solidFill>
                  <a:latin typeface="Calibri" panose="020F0502020204030204" pitchFamily="34" charset="0"/>
                  <a:ea typeface="华文楷体" panose="02010600040101010101" pitchFamily="2" charset="-122"/>
                </a:rPr>
                <a:t>返回调用</a:t>
              </a:r>
              <a:r>
                <a:rPr lang="zh-CN" altLang="en-US" b="1" dirty="0">
                  <a:solidFill>
                    <a:schemeClr val="tx1"/>
                  </a:solidFill>
                  <a:latin typeface="Calibri" panose="020F0502020204030204" pitchFamily="34" charset="0"/>
                  <a:ea typeface="华文楷体" panose="02010600040101010101" pitchFamily="2" charset="-122"/>
                </a:rPr>
                <a:t>者</a:t>
              </a:r>
            </a:p>
          </p:txBody>
        </p:sp>
      </p:grpSp>
      <p:sp>
        <p:nvSpPr>
          <p:cNvPr id="7" name="矩形 6"/>
          <p:cNvSpPr/>
          <p:nvPr/>
        </p:nvSpPr>
        <p:spPr>
          <a:xfrm>
            <a:off x="1115616" y="1484784"/>
            <a:ext cx="4031809" cy="461665"/>
          </a:xfrm>
          <a:prstGeom prst="rect">
            <a:avLst/>
          </a:prstGeom>
        </p:spPr>
        <p:txBody>
          <a:bodyPr wrap="none">
            <a:spAutoFit/>
          </a:bodyPr>
          <a:lstStyle/>
          <a:p>
            <a:r>
              <a:rPr lang="en-US" altLang="zh-CN" sz="2400" b="1" dirty="0" smtClean="0">
                <a:latin typeface="Calibri" panose="020F0502020204030204" pitchFamily="34" charset="0"/>
                <a:ea typeface="华文楷体" panose="02010600040101010101" pitchFamily="2" charset="-122"/>
              </a:rPr>
              <a:t>TSL</a:t>
            </a:r>
            <a:r>
              <a:rPr lang="zh-CN" altLang="en-US" sz="2400" b="1" dirty="0" smtClean="0">
                <a:latin typeface="Calibri" panose="020F0502020204030204" pitchFamily="34" charset="0"/>
                <a:ea typeface="华文楷体" panose="02010600040101010101" pitchFamily="2" charset="-122"/>
              </a:rPr>
              <a:t>指令：</a:t>
            </a:r>
            <a:r>
              <a:rPr lang="en-US" altLang="zh-CN" sz="2400" b="1" dirty="0">
                <a:latin typeface="Calibri" panose="020F0502020204030204" pitchFamily="34" charset="0"/>
                <a:ea typeface="华文楷体" panose="02010600040101010101" pitchFamily="2" charset="-122"/>
              </a:rPr>
              <a:t>TEST AND SET </a:t>
            </a:r>
            <a:r>
              <a:rPr lang="en-US" altLang="zh-CN" sz="2400" b="1" dirty="0" smtClean="0">
                <a:latin typeface="Calibri" panose="020F0502020204030204" pitchFamily="34" charset="0"/>
                <a:ea typeface="华文楷体" panose="02010600040101010101" pitchFamily="2" charset="-122"/>
              </a:rPr>
              <a:t>LOCK</a:t>
            </a:r>
            <a:endParaRPr lang="zh-CN" altLang="en-US" sz="2400" b="1" dirty="0">
              <a:latin typeface="Calibri" panose="020F0502020204030204" pitchFamily="34" charset="0"/>
              <a:ea typeface="华文楷体" panose="02010600040101010101" pitchFamily="2" charset="-122"/>
            </a:endParaRPr>
          </a:p>
        </p:txBody>
      </p:sp>
      <p:sp>
        <p:nvSpPr>
          <p:cNvPr id="10" name="矩形 9"/>
          <p:cNvSpPr/>
          <p:nvPr/>
        </p:nvSpPr>
        <p:spPr>
          <a:xfrm>
            <a:off x="2843808" y="3885051"/>
            <a:ext cx="648072" cy="480053"/>
          </a:xfrm>
          <a:prstGeom prst="rect">
            <a:avLst/>
          </a:prstGeom>
          <a:solidFill>
            <a:schemeClr val="accent2">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rPr>
              <a:t>循环</a:t>
            </a:r>
            <a:endParaRPr lang="zh-CN" altLang="en-US" b="1" dirty="0">
              <a:solidFill>
                <a:srgbClr val="C00000"/>
              </a:solidFill>
            </a:endParaRPr>
          </a:p>
        </p:txBody>
      </p:sp>
      <p:cxnSp>
        <p:nvCxnSpPr>
          <p:cNvPr id="11" name="直接箭头连接符 10"/>
          <p:cNvCxnSpPr>
            <a:stCxn id="10" idx="0"/>
          </p:cNvCxnSpPr>
          <p:nvPr/>
        </p:nvCxnSpPr>
        <p:spPr>
          <a:xfrm flipH="1" flipV="1">
            <a:off x="2434978" y="3477005"/>
            <a:ext cx="732866" cy="40804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52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4294967295"/>
          </p:nvPr>
        </p:nvSpPr>
        <p:spPr>
          <a:xfrm>
            <a:off x="851480" y="1700808"/>
            <a:ext cx="7680960" cy="4536504"/>
          </a:xfrm>
          <a:prstGeom prst="rect">
            <a:avLst/>
          </a:prstGeom>
        </p:spPr>
        <p:txBody>
          <a:bodyPr>
            <a:normAutofit/>
          </a:bodyPr>
          <a:lstStyle/>
          <a:p>
            <a:r>
              <a:rPr lang="zh-CN" altLang="en-US" sz="2800" b="1" dirty="0" smtClean="0">
                <a:latin typeface="Calibri" panose="020F0502020204030204" pitchFamily="34" charset="0"/>
                <a:ea typeface="华文楷体" panose="02010600040101010101" pitchFamily="2" charset="-122"/>
              </a:rPr>
              <a:t>软件方法 </a:t>
            </a:r>
            <a:endParaRPr lang="en-US" altLang="zh-CN" sz="2800" b="1" dirty="0" smtClean="0">
              <a:latin typeface="Calibri" panose="020F0502020204030204" pitchFamily="34" charset="0"/>
              <a:ea typeface="华文楷体" panose="02010600040101010101" pitchFamily="2" charset="-122"/>
            </a:endParaRPr>
          </a:p>
          <a:p>
            <a:pPr lvl="1"/>
            <a:r>
              <a:rPr lang="zh-CN" altLang="en-US" sz="2400" b="1" dirty="0">
                <a:solidFill>
                  <a:srgbClr val="C00000"/>
                </a:solidFill>
                <a:latin typeface="Calibri" panose="020F0502020204030204" pitchFamily="34" charset="0"/>
                <a:ea typeface="华文楷体" panose="02010600040101010101" pitchFamily="2" charset="-122"/>
              </a:rPr>
              <a:t>编程</a:t>
            </a:r>
            <a:r>
              <a:rPr lang="zh-CN" altLang="en-US" sz="2400" b="1" dirty="0" smtClean="0">
                <a:solidFill>
                  <a:srgbClr val="C00000"/>
                </a:solidFill>
                <a:latin typeface="Calibri" panose="020F0502020204030204" pitchFamily="34" charset="0"/>
                <a:ea typeface="华文楷体" panose="02010600040101010101" pitchFamily="2" charset="-122"/>
              </a:rPr>
              <a:t>技巧</a:t>
            </a:r>
            <a:endParaRPr lang="en-US" altLang="zh-CN" sz="2400" b="1" dirty="0" smtClean="0">
              <a:solidFill>
                <a:srgbClr val="C00000"/>
              </a:solidFill>
              <a:latin typeface="Calibri" panose="020F0502020204030204" pitchFamily="34" charset="0"/>
              <a:ea typeface="华文楷体" panose="02010600040101010101" pitchFamily="2" charset="-122"/>
            </a:endParaRPr>
          </a:p>
          <a:p>
            <a:r>
              <a:rPr lang="zh-CN" altLang="en-US" sz="2800" b="1" dirty="0" smtClean="0">
                <a:latin typeface="Calibri" panose="020F0502020204030204" pitchFamily="34" charset="0"/>
                <a:ea typeface="华文楷体" panose="02010600040101010101" pitchFamily="2" charset="-122"/>
              </a:rPr>
              <a:t>硬件方法</a:t>
            </a:r>
            <a:endParaRPr lang="en-US" altLang="zh-CN" sz="2800" b="1" dirty="0" smtClean="0">
              <a:latin typeface="Calibri" panose="020F0502020204030204" pitchFamily="34" charset="0"/>
              <a:ea typeface="华文楷体" panose="02010600040101010101" pitchFamily="2" charset="-122"/>
            </a:endParaRPr>
          </a:p>
          <a:p>
            <a:r>
              <a:rPr lang="zh-CN" altLang="en-US" sz="2800" b="1" dirty="0" smtClean="0">
                <a:latin typeface="Calibri" panose="020F0502020204030204" pitchFamily="34" charset="0"/>
                <a:ea typeface="华文楷体" panose="02010600040101010101" pitchFamily="2" charset="-122"/>
              </a:rPr>
              <a:t>忙等待</a:t>
            </a:r>
            <a:r>
              <a:rPr lang="en-US" altLang="zh-CN" sz="2800" b="1" dirty="0">
                <a:latin typeface="Calibri" panose="020F0502020204030204" pitchFamily="34" charset="0"/>
                <a:ea typeface="华文楷体" panose="02010600040101010101" pitchFamily="2" charset="-122"/>
              </a:rPr>
              <a:t>(busy waiting</a:t>
            </a:r>
            <a:r>
              <a:rPr lang="en-US" altLang="zh-CN" sz="2800" b="1" dirty="0" smtClean="0">
                <a:latin typeface="Calibri" panose="020F0502020204030204" pitchFamily="34" charset="0"/>
                <a:ea typeface="华文楷体" panose="02010600040101010101" pitchFamily="2" charset="-122"/>
              </a:rPr>
              <a:t>)</a:t>
            </a:r>
          </a:p>
          <a:p>
            <a:pPr marL="0" indent="0">
              <a:buNone/>
            </a:pPr>
            <a:r>
              <a:rPr lang="zh-CN" altLang="en-US" sz="2000" b="1" dirty="0" smtClean="0">
                <a:solidFill>
                  <a:srgbClr val="0000FF"/>
                </a:solidFill>
                <a:latin typeface="Calibri" panose="020F0502020204030204" pitchFamily="34" charset="0"/>
                <a:ea typeface="华文楷体" panose="02010600040101010101" pitchFamily="2" charset="-122"/>
              </a:rPr>
              <a:t>       进程</a:t>
            </a:r>
            <a:r>
              <a:rPr lang="zh-CN" altLang="en-US" sz="2000" b="1" dirty="0">
                <a:solidFill>
                  <a:srgbClr val="0000FF"/>
                </a:solidFill>
                <a:latin typeface="Calibri" panose="020F0502020204030204" pitchFamily="34" charset="0"/>
                <a:ea typeface="华文楷体" panose="02010600040101010101" pitchFamily="2" charset="-122"/>
              </a:rPr>
              <a:t>在得到临界区访问权之前，持续</a:t>
            </a:r>
            <a:r>
              <a:rPr lang="zh-CN" altLang="en-US" sz="2000" b="1" dirty="0" smtClean="0">
                <a:solidFill>
                  <a:srgbClr val="0000FF"/>
                </a:solidFill>
                <a:latin typeface="Calibri" panose="020F0502020204030204" pitchFamily="34" charset="0"/>
                <a:ea typeface="华文楷体" panose="02010600040101010101" pitchFamily="2" charset="-122"/>
              </a:rPr>
              <a:t>测试而</a:t>
            </a:r>
            <a:r>
              <a:rPr lang="zh-CN" altLang="en-US" sz="2000" b="1" dirty="0">
                <a:solidFill>
                  <a:srgbClr val="0000FF"/>
                </a:solidFill>
                <a:latin typeface="Calibri" panose="020F0502020204030204" pitchFamily="34" charset="0"/>
                <a:ea typeface="华文楷体" panose="02010600040101010101" pitchFamily="2" charset="-122"/>
              </a:rPr>
              <a:t>不做其他</a:t>
            </a:r>
            <a:r>
              <a:rPr lang="zh-CN" altLang="en-US" sz="2000" b="1" dirty="0" smtClean="0">
                <a:solidFill>
                  <a:srgbClr val="0000FF"/>
                </a:solidFill>
                <a:latin typeface="Calibri" panose="020F0502020204030204" pitchFamily="34" charset="0"/>
                <a:ea typeface="华文楷体" panose="02010600040101010101" pitchFamily="2" charset="-122"/>
              </a:rPr>
              <a:t>事情</a:t>
            </a:r>
            <a:endParaRPr lang="en-US" altLang="zh-CN" sz="2000" b="1" dirty="0" smtClean="0">
              <a:solidFill>
                <a:srgbClr val="0000FF"/>
              </a:solidFill>
              <a:latin typeface="Calibri" panose="020F0502020204030204" pitchFamily="34" charset="0"/>
              <a:ea typeface="华文楷体" panose="02010600040101010101" pitchFamily="2" charset="-122"/>
            </a:endParaRPr>
          </a:p>
          <a:p>
            <a:pPr marL="0" indent="0">
              <a:buNone/>
            </a:pPr>
            <a:r>
              <a:rPr lang="en-US" altLang="zh-CN" sz="2000" b="1" dirty="0">
                <a:solidFill>
                  <a:srgbClr val="0000FF"/>
                </a:solidFill>
                <a:latin typeface="Calibri" panose="020F0502020204030204" pitchFamily="34" charset="0"/>
                <a:ea typeface="华文楷体" panose="02010600040101010101" pitchFamily="2" charset="-122"/>
              </a:rPr>
              <a:t> </a:t>
            </a:r>
            <a:r>
              <a:rPr lang="en-US" altLang="zh-CN" sz="2000" b="1" dirty="0" smtClean="0">
                <a:solidFill>
                  <a:srgbClr val="0000FF"/>
                </a:solidFill>
                <a:latin typeface="Calibri" panose="020F0502020204030204" pitchFamily="34" charset="0"/>
                <a:ea typeface="华文楷体" panose="02010600040101010101" pitchFamily="2" charset="-122"/>
              </a:rPr>
              <a:t>      </a:t>
            </a:r>
            <a:r>
              <a:rPr lang="zh-CN" altLang="en-US" sz="2000" b="1" dirty="0" smtClean="0">
                <a:solidFill>
                  <a:srgbClr val="C00000"/>
                </a:solidFill>
                <a:latin typeface="Calibri" panose="020F0502020204030204" pitchFamily="34" charset="0"/>
                <a:ea typeface="华文楷体" panose="02010600040101010101" pitchFamily="2" charset="-122"/>
                <a:cs typeface="Calibri" pitchFamily="34" charset="0"/>
              </a:rPr>
              <a:t>自旋锁  </a:t>
            </a:r>
            <a:r>
              <a:rPr lang="en-US" altLang="zh-CN" sz="2000" b="1" dirty="0" smtClean="0">
                <a:solidFill>
                  <a:srgbClr val="C00000"/>
                </a:solidFill>
                <a:latin typeface="Calibri" panose="020F0502020204030204" pitchFamily="34" charset="0"/>
                <a:ea typeface="华文楷体" panose="02010600040101010101" pitchFamily="2" charset="-122"/>
                <a:cs typeface="Calibri" pitchFamily="34" charset="0"/>
              </a:rPr>
              <a:t>Spin lock   </a:t>
            </a:r>
            <a:r>
              <a:rPr lang="zh-CN" altLang="en-US" sz="2000" b="1" dirty="0" smtClean="0">
                <a:solidFill>
                  <a:srgbClr val="C00000"/>
                </a:solidFill>
                <a:latin typeface="Calibri" panose="020F0502020204030204" pitchFamily="34" charset="0"/>
                <a:ea typeface="华文楷体" panose="02010600040101010101" pitchFamily="2" charset="-122"/>
                <a:cs typeface="Calibri" pitchFamily="34" charset="0"/>
              </a:rPr>
              <a:t>（多处理器 </a:t>
            </a:r>
            <a:r>
              <a:rPr lang="en-US" altLang="zh-CN" sz="2000" b="1" dirty="0" smtClean="0">
                <a:solidFill>
                  <a:srgbClr val="C00000"/>
                </a:solidFill>
                <a:latin typeface="Calibri" panose="020F0502020204030204" pitchFamily="34" charset="0"/>
                <a:ea typeface="华文楷体" panose="02010600040101010101" pitchFamily="2" charset="-122"/>
                <a:cs typeface="Calibri" pitchFamily="34" charset="0"/>
              </a:rPr>
              <a:t>√</a:t>
            </a:r>
            <a:r>
              <a:rPr lang="zh-CN" altLang="en-US" sz="2000" b="1" dirty="0" smtClean="0">
                <a:solidFill>
                  <a:srgbClr val="C00000"/>
                </a:solidFill>
                <a:latin typeface="Calibri" panose="020F0502020204030204" pitchFamily="34" charset="0"/>
                <a:ea typeface="华文楷体" panose="02010600040101010101" pitchFamily="2" charset="-122"/>
                <a:cs typeface="Calibri" pitchFamily="34" charset="0"/>
              </a:rPr>
              <a:t>）</a:t>
            </a:r>
            <a:endParaRPr lang="en-US" altLang="zh-CN" sz="2000" b="1" dirty="0" smtClean="0">
              <a:solidFill>
                <a:srgbClr val="C00000"/>
              </a:solidFill>
              <a:latin typeface="Calibri" panose="020F0502020204030204" pitchFamily="34" charset="0"/>
              <a:ea typeface="华文楷体" panose="02010600040101010101" pitchFamily="2" charset="-122"/>
              <a:cs typeface="Calibri" pitchFamily="34" charset="0"/>
            </a:endParaRPr>
          </a:p>
          <a:p>
            <a:r>
              <a:rPr lang="zh-CN" altLang="en-US" sz="2800" b="1" dirty="0" smtClean="0">
                <a:latin typeface="Calibri" panose="020F0502020204030204" pitchFamily="34" charset="0"/>
                <a:ea typeface="华文楷体" panose="02010600040101010101" pitchFamily="2" charset="-122"/>
              </a:rPr>
              <a:t>优先级反转（倒置）</a:t>
            </a:r>
            <a:endParaRPr lang="zh-CN" altLang="en-US" sz="2800" b="1" dirty="0">
              <a:latin typeface="Calibri" panose="020F0502020204030204" pitchFamily="34" charset="0"/>
              <a:ea typeface="华文楷体" panose="02010600040101010101" pitchFamily="2" charset="-122"/>
            </a:endParaRPr>
          </a:p>
        </p:txBody>
      </p:sp>
      <p:sp>
        <p:nvSpPr>
          <p:cNvPr id="3" name="标题 2"/>
          <p:cNvSpPr>
            <a:spLocks noGrp="1"/>
          </p:cNvSpPr>
          <p:nvPr>
            <p:ph type="title"/>
          </p:nvPr>
        </p:nvSpPr>
        <p:spPr/>
        <p:txBody>
          <a:bodyPr>
            <a:normAutofit/>
          </a:bodyPr>
          <a:lstStyle/>
          <a:p>
            <a:r>
              <a:rPr lang="zh-CN" altLang="en-US" sz="4000" dirty="0" smtClean="0"/>
              <a:t>小结</a:t>
            </a:r>
            <a:endParaRPr lang="zh-CN" altLang="en-US" sz="4000" dirty="0"/>
          </a:p>
        </p:txBody>
      </p:sp>
    </p:spTree>
    <p:extLst>
      <p:ext uri="{BB962C8B-B14F-4D97-AF65-F5344CB8AC3E}">
        <p14:creationId xmlns:p14="http://schemas.microsoft.com/office/powerpoint/2010/main" val="69557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20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20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20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 calcmode="lin" valueType="num">
                                      <p:cBhvr additive="base">
                                        <p:cTn id="29" dur="20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additive="base">
                                        <p:cTn id="35" dur="20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6" dur="20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 calcmode="lin" valueType="num">
                                      <p:cBhvr additive="base">
                                        <p:cTn id="41" dur="20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2" dur="20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sz="4000" dirty="0" smtClean="0"/>
              <a:t>生产者</a:t>
            </a:r>
            <a:r>
              <a:rPr lang="en-US" altLang="zh-CN" sz="4000" dirty="0" smtClean="0"/>
              <a:t>/</a:t>
            </a:r>
            <a:r>
              <a:rPr lang="zh-CN" altLang="en-US" sz="4000" dirty="0" smtClean="0"/>
              <a:t>消费者问题</a:t>
            </a:r>
            <a:endParaRPr lang="zh-CN" altLang="en-US" sz="4000" dirty="0"/>
          </a:p>
        </p:txBody>
      </p:sp>
      <p:sp>
        <p:nvSpPr>
          <p:cNvPr id="21507" name="内容占位符 2"/>
          <p:cNvSpPr>
            <a:spLocks noGrp="1"/>
          </p:cNvSpPr>
          <p:nvPr>
            <p:ph idx="4294967295"/>
          </p:nvPr>
        </p:nvSpPr>
        <p:spPr>
          <a:xfrm>
            <a:off x="429344" y="2917427"/>
            <a:ext cx="7239000" cy="1285875"/>
          </a:xfrm>
          <a:prstGeom prst="rect">
            <a:avLst/>
          </a:prstGeom>
        </p:spPr>
        <p:txBody>
          <a:bodyPr>
            <a:normAutofit/>
          </a:bodyPr>
          <a:lstStyle/>
          <a:p>
            <a:r>
              <a:rPr lang="zh-CN" altLang="en-US" sz="2400" b="1" dirty="0" smtClean="0">
                <a:latin typeface="华文楷体" pitchFamily="2" charset="-122"/>
                <a:ea typeface="华文楷体" pitchFamily="2" charset="-122"/>
              </a:rPr>
              <a:t>睡眠 与 唤醒 操作</a:t>
            </a:r>
            <a:r>
              <a:rPr lang="en-US" altLang="zh-CN" sz="2400" b="1" dirty="0" smtClean="0">
                <a:solidFill>
                  <a:srgbClr val="C00000"/>
                </a:solidFill>
                <a:latin typeface="华文楷体" pitchFamily="2" charset="-122"/>
                <a:ea typeface="华文楷体" pitchFamily="2" charset="-122"/>
              </a:rPr>
              <a:t>(</a:t>
            </a:r>
            <a:r>
              <a:rPr lang="zh-CN" altLang="en-US" sz="2400" b="1" dirty="0" smtClean="0">
                <a:solidFill>
                  <a:srgbClr val="C00000"/>
                </a:solidFill>
                <a:latin typeface="华文楷体" pitchFamily="2" charset="-122"/>
                <a:ea typeface="华文楷体" pitchFamily="2" charset="-122"/>
              </a:rPr>
              <a:t>原语</a:t>
            </a:r>
            <a:r>
              <a:rPr lang="en-US" altLang="zh-CN" sz="2400" b="1" dirty="0" smtClean="0">
                <a:solidFill>
                  <a:srgbClr val="C00000"/>
                </a:solidFill>
                <a:latin typeface="华文楷体" pitchFamily="2" charset="-122"/>
                <a:ea typeface="华文楷体" pitchFamily="2" charset="-122"/>
              </a:rPr>
              <a:t>)</a:t>
            </a:r>
          </a:p>
          <a:p>
            <a:pPr marL="82296" indent="0">
              <a:buNone/>
            </a:pPr>
            <a:r>
              <a:rPr lang="zh-CN" altLang="en-US" sz="2400" b="1" dirty="0" smtClean="0">
                <a:latin typeface="华文楷体" pitchFamily="2" charset="-122"/>
                <a:ea typeface="华文楷体" pitchFamily="2" charset="-122"/>
              </a:rPr>
              <a:t>    要求：避免</a:t>
            </a:r>
            <a:r>
              <a:rPr lang="zh-CN" altLang="en-US" sz="2400" b="1" dirty="0">
                <a:latin typeface="华文楷体" pitchFamily="2" charset="-122"/>
                <a:ea typeface="华文楷体" pitchFamily="2" charset="-122"/>
              </a:rPr>
              <a:t>忙等待</a:t>
            </a:r>
            <a:endParaRPr lang="en-US" altLang="zh-CN" sz="2400" b="1" dirty="0">
              <a:latin typeface="华文楷体" pitchFamily="2" charset="-122"/>
              <a:ea typeface="华文楷体" pitchFamily="2" charset="-122"/>
            </a:endParaRPr>
          </a:p>
          <a:p>
            <a:endParaRPr lang="zh-CN" altLang="en-US" sz="2400" b="1" dirty="0" smtClean="0">
              <a:solidFill>
                <a:srgbClr val="C00000"/>
              </a:solidFill>
              <a:latin typeface="华文楷体" pitchFamily="2" charset="-122"/>
              <a:ea typeface="华文楷体" pitchFamily="2" charset="-122"/>
            </a:endParaRPr>
          </a:p>
        </p:txBody>
      </p:sp>
      <p:grpSp>
        <p:nvGrpSpPr>
          <p:cNvPr id="4" name="Group 4"/>
          <p:cNvGrpSpPr>
            <a:grpSpLocks/>
          </p:cNvGrpSpPr>
          <p:nvPr/>
        </p:nvGrpSpPr>
        <p:grpSpPr bwMode="auto">
          <a:xfrm rot="5400000">
            <a:off x="4445259" y="2582180"/>
            <a:ext cx="3059113" cy="1082799"/>
            <a:chOff x="1177" y="2976"/>
            <a:chExt cx="1927" cy="323"/>
          </a:xfrm>
          <a:solidFill>
            <a:schemeClr val="accent6">
              <a:lumMod val="20000"/>
              <a:lumOff val="80000"/>
            </a:schemeClr>
          </a:solidFill>
        </p:grpSpPr>
        <p:sp>
          <p:nvSpPr>
            <p:cNvPr id="21513" name="Rectangle 5"/>
            <p:cNvSpPr>
              <a:spLocks noChangeArrowheads="1"/>
            </p:cNvSpPr>
            <p:nvPr/>
          </p:nvSpPr>
          <p:spPr bwMode="auto">
            <a:xfrm>
              <a:off x="1177" y="2976"/>
              <a:ext cx="323" cy="323"/>
            </a:xfrm>
            <a:prstGeom prst="rect">
              <a:avLst/>
            </a:prstGeom>
            <a:grpFill/>
            <a:ln w="28575">
              <a:solidFill>
                <a:schemeClr val="accent1">
                  <a:lumMod val="75000"/>
                </a:schemeClr>
              </a:solidFill>
              <a:miter lim="800000"/>
              <a:headEnd/>
              <a:tailEnd/>
            </a:ln>
          </p:spPr>
          <p:txBody>
            <a:bodyPr wrap="none" anchor="ctr"/>
            <a:lstStyle/>
            <a:p>
              <a:endParaRPr lang="zh-CN" altLang="en-US"/>
            </a:p>
          </p:txBody>
        </p:sp>
        <p:sp>
          <p:nvSpPr>
            <p:cNvPr id="21514" name="Rectangle 6"/>
            <p:cNvSpPr>
              <a:spLocks noChangeArrowheads="1"/>
            </p:cNvSpPr>
            <p:nvPr/>
          </p:nvSpPr>
          <p:spPr bwMode="auto">
            <a:xfrm>
              <a:off x="1498" y="2976"/>
              <a:ext cx="323" cy="323"/>
            </a:xfrm>
            <a:prstGeom prst="rect">
              <a:avLst/>
            </a:prstGeom>
            <a:grpFill/>
            <a:ln w="28575">
              <a:solidFill>
                <a:schemeClr val="accent1">
                  <a:lumMod val="75000"/>
                </a:schemeClr>
              </a:solidFill>
              <a:miter lim="800000"/>
              <a:headEnd/>
              <a:tailEnd/>
            </a:ln>
          </p:spPr>
          <p:txBody>
            <a:bodyPr wrap="none" anchor="ctr"/>
            <a:lstStyle/>
            <a:p>
              <a:endParaRPr lang="zh-CN" altLang="en-US"/>
            </a:p>
          </p:txBody>
        </p:sp>
        <p:sp>
          <p:nvSpPr>
            <p:cNvPr id="21515" name="Rectangle 7"/>
            <p:cNvSpPr>
              <a:spLocks noChangeArrowheads="1"/>
            </p:cNvSpPr>
            <p:nvPr/>
          </p:nvSpPr>
          <p:spPr bwMode="auto">
            <a:xfrm>
              <a:off x="1819" y="2976"/>
              <a:ext cx="323" cy="323"/>
            </a:xfrm>
            <a:prstGeom prst="rect">
              <a:avLst/>
            </a:prstGeom>
            <a:grpFill/>
            <a:ln w="28575">
              <a:solidFill>
                <a:schemeClr val="accent1">
                  <a:lumMod val="75000"/>
                </a:schemeClr>
              </a:solidFill>
              <a:miter lim="800000"/>
              <a:headEnd/>
              <a:tailEnd/>
            </a:ln>
          </p:spPr>
          <p:txBody>
            <a:bodyPr wrap="none" anchor="ctr"/>
            <a:lstStyle/>
            <a:p>
              <a:endParaRPr lang="zh-CN" altLang="en-US"/>
            </a:p>
          </p:txBody>
        </p:sp>
        <p:sp>
          <p:nvSpPr>
            <p:cNvPr id="21516" name="Rectangle 8"/>
            <p:cNvSpPr>
              <a:spLocks noChangeArrowheads="1"/>
            </p:cNvSpPr>
            <p:nvPr/>
          </p:nvSpPr>
          <p:spPr bwMode="auto">
            <a:xfrm>
              <a:off x="2140" y="2976"/>
              <a:ext cx="323" cy="323"/>
            </a:xfrm>
            <a:prstGeom prst="rect">
              <a:avLst/>
            </a:prstGeom>
            <a:grpFill/>
            <a:ln w="28575">
              <a:solidFill>
                <a:schemeClr val="accent1">
                  <a:lumMod val="75000"/>
                </a:schemeClr>
              </a:solidFill>
              <a:miter lim="800000"/>
              <a:headEnd/>
              <a:tailEnd/>
            </a:ln>
          </p:spPr>
          <p:txBody>
            <a:bodyPr wrap="none" anchor="ctr"/>
            <a:lstStyle/>
            <a:p>
              <a:endParaRPr lang="zh-CN" altLang="en-US"/>
            </a:p>
          </p:txBody>
        </p:sp>
        <p:sp>
          <p:nvSpPr>
            <p:cNvPr id="21517" name="Rectangle 9"/>
            <p:cNvSpPr>
              <a:spLocks noChangeArrowheads="1"/>
            </p:cNvSpPr>
            <p:nvPr/>
          </p:nvSpPr>
          <p:spPr bwMode="auto">
            <a:xfrm>
              <a:off x="2461" y="2976"/>
              <a:ext cx="323" cy="323"/>
            </a:xfrm>
            <a:prstGeom prst="rect">
              <a:avLst/>
            </a:prstGeom>
            <a:grpFill/>
            <a:ln w="28575">
              <a:solidFill>
                <a:schemeClr val="accent1">
                  <a:lumMod val="75000"/>
                </a:schemeClr>
              </a:solidFill>
              <a:miter lim="800000"/>
              <a:headEnd/>
              <a:tailEnd/>
            </a:ln>
          </p:spPr>
          <p:txBody>
            <a:bodyPr wrap="none" anchor="ctr"/>
            <a:lstStyle/>
            <a:p>
              <a:endParaRPr lang="zh-CN" altLang="en-US"/>
            </a:p>
          </p:txBody>
        </p:sp>
        <p:sp>
          <p:nvSpPr>
            <p:cNvPr id="21518" name="Rectangle 10"/>
            <p:cNvSpPr>
              <a:spLocks noChangeArrowheads="1"/>
            </p:cNvSpPr>
            <p:nvPr/>
          </p:nvSpPr>
          <p:spPr bwMode="auto">
            <a:xfrm>
              <a:off x="2781" y="2976"/>
              <a:ext cx="323" cy="323"/>
            </a:xfrm>
            <a:prstGeom prst="rect">
              <a:avLst/>
            </a:prstGeom>
            <a:grpFill/>
            <a:ln w="28575">
              <a:solidFill>
                <a:schemeClr val="accent1">
                  <a:lumMod val="75000"/>
                </a:schemeClr>
              </a:solidFill>
              <a:miter lim="800000"/>
              <a:headEnd/>
              <a:tailEnd/>
            </a:ln>
          </p:spPr>
          <p:txBody>
            <a:bodyPr wrap="none" anchor="ctr"/>
            <a:lstStyle/>
            <a:p>
              <a:endParaRPr lang="zh-CN" altLang="en-US"/>
            </a:p>
          </p:txBody>
        </p:sp>
      </p:grpSp>
      <p:sp>
        <p:nvSpPr>
          <p:cNvPr id="11" name="Text Box 11"/>
          <p:cNvSpPr txBox="1">
            <a:spLocks noChangeArrowheads="1"/>
          </p:cNvSpPr>
          <p:nvPr/>
        </p:nvSpPr>
        <p:spPr bwMode="auto">
          <a:xfrm>
            <a:off x="3570213" y="1875408"/>
            <a:ext cx="11079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dirty="0" smtClean="0">
                <a:solidFill>
                  <a:srgbClr val="C00000"/>
                </a:solidFill>
                <a:latin typeface="华文楷体" pitchFamily="2" charset="-122"/>
                <a:ea typeface="华文楷体" pitchFamily="2" charset="-122"/>
              </a:rPr>
              <a:t>生产者</a:t>
            </a:r>
            <a:endParaRPr lang="en-US" altLang="zh-CN" sz="2400" b="1" dirty="0" smtClean="0">
              <a:solidFill>
                <a:srgbClr val="C00000"/>
              </a:solidFill>
              <a:latin typeface="华文楷体" pitchFamily="2" charset="-122"/>
              <a:ea typeface="华文楷体" pitchFamily="2" charset="-122"/>
            </a:endParaRPr>
          </a:p>
          <a:p>
            <a:pPr eaLnBrk="1" hangingPunct="1"/>
            <a:r>
              <a:rPr lang="zh-CN" altLang="en-US" sz="2400" b="1" dirty="0" smtClean="0">
                <a:solidFill>
                  <a:srgbClr val="C00000"/>
                </a:solidFill>
                <a:latin typeface="华文楷体" pitchFamily="2" charset="-122"/>
                <a:ea typeface="华文楷体" pitchFamily="2" charset="-122"/>
              </a:rPr>
              <a:t>进程</a:t>
            </a:r>
            <a:endParaRPr lang="en-US" altLang="zh-CN" sz="2400" b="1" dirty="0">
              <a:solidFill>
                <a:srgbClr val="C00000"/>
              </a:solidFill>
              <a:latin typeface="华文楷体" pitchFamily="2" charset="-122"/>
              <a:ea typeface="华文楷体" pitchFamily="2" charset="-122"/>
            </a:endParaRPr>
          </a:p>
        </p:txBody>
      </p:sp>
      <p:sp>
        <p:nvSpPr>
          <p:cNvPr id="12" name="Text Box 12"/>
          <p:cNvSpPr txBox="1">
            <a:spLocks noChangeArrowheads="1"/>
          </p:cNvSpPr>
          <p:nvPr/>
        </p:nvSpPr>
        <p:spPr bwMode="auto">
          <a:xfrm>
            <a:off x="7203579" y="1875408"/>
            <a:ext cx="11079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dirty="0" smtClean="0">
                <a:solidFill>
                  <a:srgbClr val="C00000"/>
                </a:solidFill>
                <a:latin typeface="华文楷体" pitchFamily="2" charset="-122"/>
                <a:ea typeface="华文楷体" pitchFamily="2" charset="-122"/>
              </a:rPr>
              <a:t>消费者</a:t>
            </a:r>
            <a:endParaRPr lang="en-US" altLang="zh-CN" sz="2400" b="1" dirty="0" smtClean="0">
              <a:solidFill>
                <a:srgbClr val="C00000"/>
              </a:solidFill>
              <a:latin typeface="华文楷体" pitchFamily="2" charset="-122"/>
              <a:ea typeface="华文楷体" pitchFamily="2" charset="-122"/>
            </a:endParaRPr>
          </a:p>
          <a:p>
            <a:pPr eaLnBrk="1" hangingPunct="1"/>
            <a:r>
              <a:rPr lang="zh-CN" altLang="en-US" sz="2400" b="1" dirty="0">
                <a:solidFill>
                  <a:srgbClr val="C00000"/>
                </a:solidFill>
                <a:latin typeface="华文楷体" pitchFamily="2" charset="-122"/>
                <a:ea typeface="华文楷体" pitchFamily="2" charset="-122"/>
              </a:rPr>
              <a:t>进程</a:t>
            </a:r>
            <a:endParaRPr lang="en-US" altLang="zh-CN" sz="2400" b="1" dirty="0">
              <a:solidFill>
                <a:srgbClr val="C00000"/>
              </a:solidFill>
              <a:latin typeface="华文楷体" pitchFamily="2" charset="-122"/>
              <a:ea typeface="华文楷体" pitchFamily="2" charset="-122"/>
            </a:endParaRPr>
          </a:p>
        </p:txBody>
      </p:sp>
      <p:sp>
        <p:nvSpPr>
          <p:cNvPr id="13" name="Line 13"/>
          <p:cNvSpPr>
            <a:spLocks noChangeShapeType="1"/>
          </p:cNvSpPr>
          <p:nvPr/>
        </p:nvSpPr>
        <p:spPr bwMode="auto">
          <a:xfrm>
            <a:off x="4740200" y="2081783"/>
            <a:ext cx="623888" cy="0"/>
          </a:xfrm>
          <a:prstGeom prst="line">
            <a:avLst/>
          </a:prstGeom>
          <a:noFill/>
          <a:ln w="28575">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4"/>
          <p:cNvSpPr>
            <a:spLocks noChangeShapeType="1"/>
          </p:cNvSpPr>
          <p:nvPr/>
        </p:nvSpPr>
        <p:spPr bwMode="auto">
          <a:xfrm>
            <a:off x="6586041" y="2081783"/>
            <a:ext cx="623888" cy="0"/>
          </a:xfrm>
          <a:prstGeom prst="line">
            <a:avLst/>
          </a:prstGeom>
          <a:noFill/>
          <a:ln w="28575">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 name="云形 2"/>
          <p:cNvSpPr/>
          <p:nvPr/>
        </p:nvSpPr>
        <p:spPr>
          <a:xfrm>
            <a:off x="7114108" y="188640"/>
            <a:ext cx="1850380" cy="1616571"/>
          </a:xfrm>
          <a:prstGeom prst="cloud">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华文楷体" pitchFamily="2" charset="-122"/>
                <a:ea typeface="华文楷体" pitchFamily="2" charset="-122"/>
              </a:rPr>
              <a:t>又称为</a:t>
            </a:r>
            <a:endParaRPr lang="en-US" altLang="zh-CN" sz="2000" b="1" dirty="0" smtClean="0">
              <a:solidFill>
                <a:schemeClr val="tx1"/>
              </a:solidFill>
              <a:latin typeface="华文楷体" pitchFamily="2" charset="-122"/>
              <a:ea typeface="华文楷体" pitchFamily="2" charset="-122"/>
            </a:endParaRPr>
          </a:p>
          <a:p>
            <a:pPr algn="ctr"/>
            <a:r>
              <a:rPr lang="zh-CN" altLang="en-US" sz="2000" b="1" dirty="0" smtClean="0">
                <a:solidFill>
                  <a:schemeClr val="tx1"/>
                </a:solidFill>
                <a:latin typeface="华文楷体" pitchFamily="2" charset="-122"/>
                <a:ea typeface="华文楷体" pitchFamily="2" charset="-122"/>
              </a:rPr>
              <a:t>有界缓冲区问题</a:t>
            </a:r>
            <a:endParaRPr lang="zh-CN" altLang="en-US" sz="2000" b="1" dirty="0">
              <a:solidFill>
                <a:schemeClr val="tx1"/>
              </a:solidFill>
              <a:latin typeface="华文楷体" pitchFamily="2" charset="-122"/>
              <a:ea typeface="华文楷体" pitchFamily="2" charset="-122"/>
            </a:endParaRPr>
          </a:p>
        </p:txBody>
      </p:sp>
      <p:sp>
        <p:nvSpPr>
          <p:cNvPr id="18" name="内容占位符 43"/>
          <p:cNvSpPr>
            <a:spLocks noGrp="1"/>
          </p:cNvSpPr>
          <p:nvPr>
            <p:ph sz="half" idx="4294967295"/>
          </p:nvPr>
        </p:nvSpPr>
        <p:spPr>
          <a:xfrm>
            <a:off x="6667946" y="4077072"/>
            <a:ext cx="2368550" cy="2509466"/>
          </a:xfrm>
          <a:prstGeom prst="rect">
            <a:avLst/>
          </a:prstGeom>
          <a:solidFill>
            <a:srgbClr val="FFFF99"/>
          </a:solidFill>
        </p:spPr>
        <p:txBody>
          <a:bodyPr/>
          <a:lstStyle/>
          <a:p>
            <a:pPr>
              <a:buFontTx/>
              <a:buNone/>
            </a:pPr>
            <a:r>
              <a:rPr lang="zh-CN" altLang="en-US" sz="2000" b="1" dirty="0" smtClean="0">
                <a:solidFill>
                  <a:srgbClr val="0000CC"/>
                </a:solidFill>
                <a:latin typeface="华文楷体" panose="02010600040101010101" pitchFamily="2" charset="-122"/>
                <a:ea typeface="华文楷体" panose="02010600040101010101" pitchFamily="2" charset="-122"/>
              </a:rPr>
              <a:t>要解决的</a:t>
            </a:r>
            <a:r>
              <a:rPr lang="zh-CN" altLang="zh-CN" sz="2000" b="1" dirty="0" smtClean="0">
                <a:solidFill>
                  <a:srgbClr val="0000CC"/>
                </a:solidFill>
                <a:latin typeface="华文楷体" panose="02010600040101010101" pitchFamily="2" charset="-122"/>
                <a:ea typeface="华文楷体" panose="02010600040101010101" pitchFamily="2" charset="-122"/>
              </a:rPr>
              <a:t>问题</a:t>
            </a:r>
            <a:r>
              <a:rPr lang="zh-CN" altLang="en-US" sz="2000" b="1" dirty="0" smtClean="0">
                <a:solidFill>
                  <a:srgbClr val="0000CC"/>
                </a:solidFill>
                <a:latin typeface="华文楷体" panose="02010600040101010101" pitchFamily="2" charset="-122"/>
                <a:ea typeface="华文楷体" panose="02010600040101010101" pitchFamily="2" charset="-122"/>
              </a:rPr>
              <a:t>：</a:t>
            </a:r>
            <a:endParaRPr lang="en-US" altLang="zh-CN" sz="2000" b="1" dirty="0" smtClean="0">
              <a:solidFill>
                <a:srgbClr val="0000CC"/>
              </a:solidFill>
              <a:latin typeface="华文楷体" panose="02010600040101010101" pitchFamily="2" charset="-122"/>
              <a:ea typeface="华文楷体" panose="02010600040101010101" pitchFamily="2" charset="-122"/>
            </a:endParaRPr>
          </a:p>
          <a:p>
            <a:pPr>
              <a:buFont typeface="Wingdings" pitchFamily="2" charset="2"/>
              <a:buChar char="n"/>
            </a:pPr>
            <a:r>
              <a:rPr lang="zh-CN" altLang="zh-CN" sz="2000" b="1" dirty="0" smtClean="0">
                <a:solidFill>
                  <a:srgbClr val="0000CC"/>
                </a:solidFill>
                <a:latin typeface="华文楷体" panose="02010600040101010101" pitchFamily="2" charset="-122"/>
                <a:ea typeface="华文楷体" panose="02010600040101010101" pitchFamily="2" charset="-122"/>
              </a:rPr>
              <a:t>当缓</a:t>
            </a:r>
            <a:r>
              <a:rPr lang="zh-CN" altLang="en-US" sz="2000" b="1" dirty="0" smtClean="0">
                <a:solidFill>
                  <a:srgbClr val="0000CC"/>
                </a:solidFill>
                <a:latin typeface="华文楷体" panose="02010600040101010101" pitchFamily="2" charset="-122"/>
                <a:ea typeface="华文楷体" panose="02010600040101010101" pitchFamily="2" charset="-122"/>
              </a:rPr>
              <a:t>冲区</a:t>
            </a:r>
            <a:r>
              <a:rPr lang="zh-CN" altLang="zh-CN" sz="2000" b="1" dirty="0" smtClean="0">
                <a:solidFill>
                  <a:srgbClr val="0000CC"/>
                </a:solidFill>
                <a:latin typeface="华文楷体" panose="02010600040101010101" pitchFamily="2" charset="-122"/>
                <a:ea typeface="华文楷体" panose="02010600040101010101" pitchFamily="2" charset="-122"/>
              </a:rPr>
              <a:t>已满时，生产者不会继续向其中添加数据；</a:t>
            </a:r>
            <a:endParaRPr lang="en-US" altLang="zh-CN" sz="2000" b="1" dirty="0" smtClean="0">
              <a:solidFill>
                <a:srgbClr val="0000CC"/>
              </a:solidFill>
              <a:latin typeface="华文楷体" panose="02010600040101010101" pitchFamily="2" charset="-122"/>
              <a:ea typeface="华文楷体" panose="02010600040101010101" pitchFamily="2" charset="-122"/>
            </a:endParaRPr>
          </a:p>
          <a:p>
            <a:pPr>
              <a:buFont typeface="Wingdings" pitchFamily="2" charset="2"/>
              <a:buChar char="n"/>
            </a:pPr>
            <a:r>
              <a:rPr lang="zh-CN" altLang="zh-CN" sz="2000" b="1" dirty="0" smtClean="0">
                <a:solidFill>
                  <a:srgbClr val="0000CC"/>
                </a:solidFill>
                <a:latin typeface="华文楷体" panose="02010600040101010101" pitchFamily="2" charset="-122"/>
                <a:ea typeface="华文楷体" panose="02010600040101010101" pitchFamily="2" charset="-122"/>
              </a:rPr>
              <a:t>当缓</a:t>
            </a:r>
            <a:r>
              <a:rPr lang="zh-CN" altLang="en-US" sz="2000" b="1" dirty="0" smtClean="0">
                <a:solidFill>
                  <a:srgbClr val="0000CC"/>
                </a:solidFill>
                <a:latin typeface="华文楷体" panose="02010600040101010101" pitchFamily="2" charset="-122"/>
                <a:ea typeface="华文楷体" panose="02010600040101010101" pitchFamily="2" charset="-122"/>
              </a:rPr>
              <a:t>冲区</a:t>
            </a:r>
            <a:r>
              <a:rPr lang="zh-CN" altLang="zh-CN" sz="2000" b="1" dirty="0" smtClean="0">
                <a:solidFill>
                  <a:srgbClr val="0000CC"/>
                </a:solidFill>
                <a:latin typeface="华文楷体" panose="02010600040101010101" pitchFamily="2" charset="-122"/>
                <a:ea typeface="华文楷体" panose="02010600040101010101" pitchFamily="2" charset="-122"/>
              </a:rPr>
              <a:t>为空时，消费者不会从中移走数据</a:t>
            </a:r>
            <a:endParaRPr lang="zh-CN" altLang="en-US" sz="2000" b="1" dirty="0" smtClean="0">
              <a:solidFill>
                <a:srgbClr val="0000CC"/>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88314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strVal val="#ppt_w*0.70"/>
                                          </p:val>
                                        </p:tav>
                                        <p:tav tm="100000">
                                          <p:val>
                                            <p:strVal val="#ppt_w"/>
                                          </p:val>
                                        </p:tav>
                                      </p:tavLst>
                                    </p:anim>
                                    <p:anim calcmode="lin" valueType="num">
                                      <p:cBhvr>
                                        <p:cTn id="13" dur="1000" fill="hold"/>
                                        <p:tgtEl>
                                          <p:spTgt spid="11"/>
                                        </p:tgtEl>
                                        <p:attrNameLst>
                                          <p:attrName>ppt_h</p:attrName>
                                        </p:attrNameLst>
                                      </p:cBhvr>
                                      <p:tavLst>
                                        <p:tav tm="0">
                                          <p:val>
                                            <p:strVal val="#ppt_h"/>
                                          </p:val>
                                        </p:tav>
                                        <p:tav tm="100000">
                                          <p:val>
                                            <p:strVal val="#ppt_h"/>
                                          </p:val>
                                        </p:tav>
                                      </p:tavLst>
                                    </p:anim>
                                    <p:animEffect transition="in" filter="fade">
                                      <p:cBhvr>
                                        <p:cTn id="14" dur="1000"/>
                                        <p:tgtEl>
                                          <p:spTgt spid="11"/>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strVal val="#ppt_w*0.70"/>
                                          </p:val>
                                        </p:tav>
                                        <p:tav tm="100000">
                                          <p:val>
                                            <p:strVal val="#ppt_w"/>
                                          </p:val>
                                        </p:tav>
                                      </p:tavLst>
                                    </p:anim>
                                    <p:anim calcmode="lin" valueType="num">
                                      <p:cBhvr>
                                        <p:cTn id="18" dur="1000" fill="hold"/>
                                        <p:tgtEl>
                                          <p:spTgt spid="12"/>
                                        </p:tgtEl>
                                        <p:attrNameLst>
                                          <p:attrName>ppt_h</p:attrName>
                                        </p:attrNameLst>
                                      </p:cBhvr>
                                      <p:tavLst>
                                        <p:tav tm="0">
                                          <p:val>
                                            <p:strVal val="#ppt_h"/>
                                          </p:val>
                                        </p:tav>
                                        <p:tav tm="100000">
                                          <p:val>
                                            <p:strVal val="#ppt_h"/>
                                          </p:val>
                                        </p:tav>
                                      </p:tavLst>
                                    </p:anim>
                                    <p:animEffect transition="in" filter="fade">
                                      <p:cBhvr>
                                        <p:cTn id="19" dur="1000"/>
                                        <p:tgtEl>
                                          <p:spTgt spid="12"/>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strVal val="#ppt_w*0.70"/>
                                          </p:val>
                                        </p:tav>
                                        <p:tav tm="100000">
                                          <p:val>
                                            <p:strVal val="#ppt_w"/>
                                          </p:val>
                                        </p:tav>
                                      </p:tavLst>
                                    </p:anim>
                                    <p:anim calcmode="lin" valueType="num">
                                      <p:cBhvr>
                                        <p:cTn id="23" dur="1000" fill="hold"/>
                                        <p:tgtEl>
                                          <p:spTgt spid="13"/>
                                        </p:tgtEl>
                                        <p:attrNameLst>
                                          <p:attrName>ppt_h</p:attrName>
                                        </p:attrNameLst>
                                      </p:cBhvr>
                                      <p:tavLst>
                                        <p:tav tm="0">
                                          <p:val>
                                            <p:strVal val="#ppt_h"/>
                                          </p:val>
                                        </p:tav>
                                        <p:tav tm="100000">
                                          <p:val>
                                            <p:strVal val="#ppt_h"/>
                                          </p:val>
                                        </p:tav>
                                      </p:tavLst>
                                    </p:anim>
                                    <p:animEffect transition="in" filter="fade">
                                      <p:cBhvr>
                                        <p:cTn id="24" dur="1000"/>
                                        <p:tgtEl>
                                          <p:spTgt spid="13"/>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ppt_w</p:attrName>
                                        </p:attrNameLst>
                                      </p:cBhvr>
                                      <p:tavLst>
                                        <p:tav tm="0">
                                          <p:val>
                                            <p:strVal val="#ppt_w*0.70"/>
                                          </p:val>
                                        </p:tav>
                                        <p:tav tm="100000">
                                          <p:val>
                                            <p:strVal val="#ppt_w"/>
                                          </p:val>
                                        </p:tav>
                                      </p:tavLst>
                                    </p:anim>
                                    <p:anim calcmode="lin" valueType="num">
                                      <p:cBhvr>
                                        <p:cTn id="28" dur="1000" fill="hold"/>
                                        <p:tgtEl>
                                          <p:spTgt spid="14"/>
                                        </p:tgtEl>
                                        <p:attrNameLst>
                                          <p:attrName>ppt_h</p:attrName>
                                        </p:attrNameLst>
                                      </p:cBhvr>
                                      <p:tavLst>
                                        <p:tav tm="0">
                                          <p:val>
                                            <p:strVal val="#ppt_h"/>
                                          </p:val>
                                        </p:tav>
                                        <p:tav tm="100000">
                                          <p:val>
                                            <p:strVal val="#ppt_h"/>
                                          </p:val>
                                        </p:tav>
                                      </p:tavLst>
                                    </p:anim>
                                    <p:animEffect transition="in" filter="fade">
                                      <p:cBhvr>
                                        <p:cTn id="29" dur="1000"/>
                                        <p:tgtEl>
                                          <p:spTgt spid="14"/>
                                        </p:tgtEl>
                                      </p:cBhvr>
                                    </p:animEffect>
                                  </p:childTnLst>
                                </p:cTn>
                              </p:par>
                            </p:childTnLst>
                          </p:cTn>
                        </p:par>
                        <p:par>
                          <p:cTn id="30" fill="hold">
                            <p:stCondLst>
                              <p:cond delay="1000"/>
                            </p:stCondLst>
                            <p:childTnLst>
                              <p:par>
                                <p:cTn id="31" presetID="6" presetClass="entr" presetSubtype="16"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circle(in)">
                                      <p:cBhvr>
                                        <p:cTn id="33" dur="20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8">
                                            <p:bg/>
                                          </p:spTgt>
                                        </p:tgtEl>
                                        <p:attrNameLst>
                                          <p:attrName>style.visibility</p:attrName>
                                        </p:attrNameLst>
                                      </p:cBhvr>
                                      <p:to>
                                        <p:strVal val="visible"/>
                                      </p:to>
                                    </p:set>
                                    <p:animEffect transition="in" filter="box(in)">
                                      <p:cBhvr>
                                        <p:cTn id="38" dur="1000"/>
                                        <p:tgtEl>
                                          <p:spTgt spid="18">
                                            <p:bg/>
                                          </p:spTgt>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box(in)">
                                      <p:cBhvr>
                                        <p:cTn id="41" dur="1000"/>
                                        <p:tgtEl>
                                          <p:spTgt spid="18">
                                            <p:txEl>
                                              <p:pRg st="0" end="0"/>
                                            </p:txEl>
                                          </p:spTgt>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18">
                                            <p:txEl>
                                              <p:pRg st="1" end="1"/>
                                            </p:txEl>
                                          </p:spTgt>
                                        </p:tgtEl>
                                        <p:attrNameLst>
                                          <p:attrName>style.visibility</p:attrName>
                                        </p:attrNameLst>
                                      </p:cBhvr>
                                      <p:to>
                                        <p:strVal val="visible"/>
                                      </p:to>
                                    </p:set>
                                    <p:animEffect transition="in" filter="box(in)">
                                      <p:cBhvr>
                                        <p:cTn id="44" dur="1000"/>
                                        <p:tgtEl>
                                          <p:spTgt spid="18">
                                            <p:txEl>
                                              <p:pRg st="1" end="1"/>
                                            </p:txEl>
                                          </p:spTgt>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18">
                                            <p:txEl>
                                              <p:pRg st="2" end="2"/>
                                            </p:txEl>
                                          </p:spTgt>
                                        </p:tgtEl>
                                        <p:attrNameLst>
                                          <p:attrName>style.visibility</p:attrName>
                                        </p:attrNameLst>
                                      </p:cBhvr>
                                      <p:to>
                                        <p:strVal val="visible"/>
                                      </p:to>
                                    </p:set>
                                    <p:animEffect transition="in" filter="box(in)">
                                      <p:cBhvr>
                                        <p:cTn id="47" dur="1000"/>
                                        <p:tgtEl>
                                          <p:spTgt spid="18">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21507">
                                            <p:txEl>
                                              <p:pRg st="0" end="0"/>
                                            </p:txEl>
                                          </p:spTgt>
                                        </p:tgtEl>
                                        <p:attrNameLst>
                                          <p:attrName>style.visibility</p:attrName>
                                        </p:attrNameLst>
                                      </p:cBhvr>
                                      <p:to>
                                        <p:strVal val="visible"/>
                                      </p:to>
                                    </p:set>
                                    <p:anim calcmode="lin" valueType="num">
                                      <p:cBhvr>
                                        <p:cTn id="52" dur="1000" fill="hold"/>
                                        <p:tgtEl>
                                          <p:spTgt spid="21507">
                                            <p:txEl>
                                              <p:pRg st="0" end="0"/>
                                            </p:txEl>
                                          </p:spTgt>
                                        </p:tgtEl>
                                        <p:attrNameLst>
                                          <p:attrName>ppt_w</p:attrName>
                                        </p:attrNameLst>
                                      </p:cBhvr>
                                      <p:tavLst>
                                        <p:tav tm="0">
                                          <p:val>
                                            <p:fltVal val="0"/>
                                          </p:val>
                                        </p:tav>
                                        <p:tav tm="100000">
                                          <p:val>
                                            <p:strVal val="#ppt_w"/>
                                          </p:val>
                                        </p:tav>
                                      </p:tavLst>
                                    </p:anim>
                                    <p:anim calcmode="lin" valueType="num">
                                      <p:cBhvr>
                                        <p:cTn id="53" dur="1000" fill="hold"/>
                                        <p:tgtEl>
                                          <p:spTgt spid="21507">
                                            <p:txEl>
                                              <p:pRg st="0" end="0"/>
                                            </p:txEl>
                                          </p:spTgt>
                                        </p:tgtEl>
                                        <p:attrNameLst>
                                          <p:attrName>ppt_h</p:attrName>
                                        </p:attrNameLst>
                                      </p:cBhvr>
                                      <p:tavLst>
                                        <p:tav tm="0">
                                          <p:val>
                                            <p:fltVal val="0"/>
                                          </p:val>
                                        </p:tav>
                                        <p:tav tm="100000">
                                          <p:val>
                                            <p:strVal val="#ppt_h"/>
                                          </p:val>
                                        </p:tav>
                                      </p:tavLst>
                                    </p:anim>
                                    <p:animEffect transition="in" filter="fade">
                                      <p:cBhvr>
                                        <p:cTn id="54" dur="1000"/>
                                        <p:tgtEl>
                                          <p:spTgt spid="21507">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21507">
                                            <p:txEl>
                                              <p:pRg st="1" end="1"/>
                                            </p:txEl>
                                          </p:spTgt>
                                        </p:tgtEl>
                                        <p:attrNameLst>
                                          <p:attrName>style.visibility</p:attrName>
                                        </p:attrNameLst>
                                      </p:cBhvr>
                                      <p:to>
                                        <p:strVal val="visible"/>
                                      </p:to>
                                    </p:set>
                                    <p:anim calcmode="lin" valueType="num">
                                      <p:cBhvr>
                                        <p:cTn id="59" dur="1000" fill="hold"/>
                                        <p:tgtEl>
                                          <p:spTgt spid="21507">
                                            <p:txEl>
                                              <p:pRg st="1" end="1"/>
                                            </p:txEl>
                                          </p:spTgt>
                                        </p:tgtEl>
                                        <p:attrNameLst>
                                          <p:attrName>ppt_w</p:attrName>
                                        </p:attrNameLst>
                                      </p:cBhvr>
                                      <p:tavLst>
                                        <p:tav tm="0">
                                          <p:val>
                                            <p:fltVal val="0"/>
                                          </p:val>
                                        </p:tav>
                                        <p:tav tm="100000">
                                          <p:val>
                                            <p:strVal val="#ppt_w"/>
                                          </p:val>
                                        </p:tav>
                                      </p:tavLst>
                                    </p:anim>
                                    <p:anim calcmode="lin" valueType="num">
                                      <p:cBhvr>
                                        <p:cTn id="60" dur="1000" fill="hold"/>
                                        <p:tgtEl>
                                          <p:spTgt spid="21507">
                                            <p:txEl>
                                              <p:pRg st="1" end="1"/>
                                            </p:txEl>
                                          </p:spTgt>
                                        </p:tgtEl>
                                        <p:attrNameLst>
                                          <p:attrName>ppt_h</p:attrName>
                                        </p:attrNameLst>
                                      </p:cBhvr>
                                      <p:tavLst>
                                        <p:tav tm="0">
                                          <p:val>
                                            <p:fltVal val="0"/>
                                          </p:val>
                                        </p:tav>
                                        <p:tav tm="100000">
                                          <p:val>
                                            <p:strVal val="#ppt_h"/>
                                          </p:val>
                                        </p:tav>
                                      </p:tavLst>
                                    </p:anim>
                                    <p:animEffect transition="in" filter="fade">
                                      <p:cBhvr>
                                        <p:cTn id="61" dur="1000"/>
                                        <p:tgtEl>
                                          <p:spTgt spid="215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11" grpId="0"/>
      <p:bldP spid="12" grpId="0"/>
      <p:bldP spid="13" grpId="0" animBg="1"/>
      <p:bldP spid="14" grpId="0" animBg="1"/>
      <p:bldP spid="3" grpId="0" animBg="1"/>
      <p:bldP spid="18" grpId="0" build="allAtOnce"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defRPr/>
            </a:pPr>
            <a:r>
              <a:rPr lang="zh-CN" altLang="en-US" sz="4000" dirty="0" smtClean="0"/>
              <a:t>生产者</a:t>
            </a:r>
            <a:r>
              <a:rPr lang="en-US" altLang="zh-CN" sz="4000" dirty="0" smtClean="0"/>
              <a:t>/</a:t>
            </a:r>
            <a:r>
              <a:rPr lang="zh-CN" altLang="en-US" sz="4000" dirty="0" smtClean="0"/>
              <a:t>消费者问题</a:t>
            </a:r>
            <a:endParaRPr lang="zh-CN" altLang="en-US" sz="4000" dirty="0"/>
          </a:p>
        </p:txBody>
      </p:sp>
      <p:sp>
        <p:nvSpPr>
          <p:cNvPr id="22531" name="Rectangle 3"/>
          <p:cNvSpPr txBox="1">
            <a:spLocks noChangeArrowheads="1"/>
          </p:cNvSpPr>
          <p:nvPr/>
        </p:nvSpPr>
        <p:spPr bwMode="auto">
          <a:xfrm>
            <a:off x="467544" y="1637655"/>
            <a:ext cx="3741043" cy="4959697"/>
          </a:xfrm>
          <a:prstGeom prst="rect">
            <a:avLst/>
          </a:prstGeom>
          <a:solidFill>
            <a:schemeClr val="accent6">
              <a:lumMod val="20000"/>
              <a:lumOff val="80000"/>
            </a:schemeClr>
          </a:solidFill>
          <a:ln>
            <a:solidFill>
              <a:schemeClr val="accent1">
                <a:lumMod val="75000"/>
              </a:schemeClr>
            </a:solidFill>
          </a:ln>
        </p:spPr>
        <p:txBody>
          <a:bodyPr/>
          <a:lstStyle>
            <a:lvl1pPr marL="273050" indent="-27305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ts val="600"/>
              </a:spcBef>
              <a:buClr>
                <a:schemeClr val="tx2"/>
              </a:buClr>
              <a:buSzPct val="73000"/>
              <a:buFont typeface="Wingdings" pitchFamily="2" charset="2"/>
              <a:buNone/>
            </a:pPr>
            <a:r>
              <a:rPr lang="en-US" altLang="zh-CN" dirty="0">
                <a:latin typeface="Consolas" pitchFamily="49" charset="0"/>
              </a:rPr>
              <a:t>#define N </a:t>
            </a:r>
            <a:r>
              <a:rPr lang="en-US" altLang="zh-CN" dirty="0" smtClean="0">
                <a:latin typeface="Consolas" pitchFamily="49" charset="0"/>
              </a:rPr>
              <a:t>100</a:t>
            </a:r>
            <a:endParaRPr lang="en-US" altLang="zh-CN" dirty="0">
              <a:latin typeface="Consolas" pitchFamily="49" charset="0"/>
            </a:endParaRPr>
          </a:p>
          <a:p>
            <a:pPr>
              <a:spcBef>
                <a:spcPts val="600"/>
              </a:spcBef>
              <a:buClr>
                <a:schemeClr val="tx2"/>
              </a:buClr>
              <a:buSzPct val="73000"/>
              <a:buFont typeface="Wingdings" pitchFamily="2" charset="2"/>
              <a:buNone/>
            </a:pPr>
            <a:r>
              <a:rPr lang="en-US" altLang="zh-CN" dirty="0" err="1" smtClean="0">
                <a:latin typeface="Consolas" pitchFamily="49" charset="0"/>
              </a:rPr>
              <a:t>int</a:t>
            </a:r>
            <a:r>
              <a:rPr lang="en-US" altLang="zh-CN" dirty="0" smtClean="0">
                <a:latin typeface="Consolas" pitchFamily="49" charset="0"/>
              </a:rPr>
              <a:t> count=0;</a:t>
            </a:r>
          </a:p>
          <a:p>
            <a:pPr>
              <a:spcBef>
                <a:spcPts val="600"/>
              </a:spcBef>
              <a:buClr>
                <a:schemeClr val="tx2"/>
              </a:buClr>
              <a:buSzPct val="73000"/>
              <a:buFont typeface="Wingdings" pitchFamily="2" charset="2"/>
              <a:buNone/>
            </a:pPr>
            <a:endParaRPr lang="en-US" altLang="zh-CN" dirty="0" smtClean="0">
              <a:latin typeface="Consolas" pitchFamily="49" charset="0"/>
            </a:endParaRPr>
          </a:p>
          <a:p>
            <a:pPr>
              <a:spcBef>
                <a:spcPts val="600"/>
              </a:spcBef>
              <a:buClr>
                <a:schemeClr val="tx2"/>
              </a:buClr>
              <a:buSzPct val="73000"/>
              <a:buFont typeface="Wingdings" pitchFamily="2" charset="2"/>
              <a:buNone/>
            </a:pPr>
            <a:r>
              <a:rPr lang="en-US" altLang="zh-CN" dirty="0" smtClean="0">
                <a:latin typeface="Consolas" pitchFamily="49" charset="0"/>
              </a:rPr>
              <a:t>void </a:t>
            </a:r>
            <a:r>
              <a:rPr lang="en-US" altLang="zh-CN" dirty="0">
                <a:latin typeface="Consolas" pitchFamily="49" charset="0"/>
              </a:rPr>
              <a:t>producer(void)</a:t>
            </a:r>
          </a:p>
          <a:p>
            <a:pPr>
              <a:spcBef>
                <a:spcPts val="600"/>
              </a:spcBef>
              <a:buClr>
                <a:schemeClr val="tx2"/>
              </a:buClr>
              <a:buSzPct val="73000"/>
              <a:buFont typeface="Wingdings" pitchFamily="2" charset="2"/>
              <a:buNone/>
            </a:pPr>
            <a:r>
              <a:rPr lang="en-US" altLang="zh-CN" dirty="0">
                <a:latin typeface="Consolas" pitchFamily="49" charset="0"/>
              </a:rPr>
              <a:t>{	</a:t>
            </a:r>
            <a:r>
              <a:rPr lang="en-US" altLang="zh-CN" dirty="0" err="1" smtClean="0">
                <a:latin typeface="Consolas" pitchFamily="49" charset="0"/>
              </a:rPr>
              <a:t>int</a:t>
            </a:r>
            <a:r>
              <a:rPr lang="en-US" altLang="zh-CN" dirty="0" smtClean="0">
                <a:latin typeface="Consolas" pitchFamily="49" charset="0"/>
              </a:rPr>
              <a:t> </a:t>
            </a:r>
            <a:r>
              <a:rPr lang="en-US" altLang="zh-CN" dirty="0">
                <a:latin typeface="Consolas" pitchFamily="49" charset="0"/>
              </a:rPr>
              <a:t>item;</a:t>
            </a:r>
          </a:p>
          <a:p>
            <a:pPr>
              <a:spcBef>
                <a:spcPts val="600"/>
              </a:spcBef>
              <a:buClr>
                <a:schemeClr val="tx2"/>
              </a:buClr>
              <a:buSzPct val="73000"/>
              <a:buFont typeface="Wingdings" pitchFamily="2" charset="2"/>
              <a:buNone/>
            </a:pPr>
            <a:r>
              <a:rPr lang="en-US" altLang="zh-CN" dirty="0">
                <a:latin typeface="Consolas" pitchFamily="49" charset="0"/>
              </a:rPr>
              <a:t>	</a:t>
            </a:r>
            <a:r>
              <a:rPr lang="en-US" altLang="zh-CN" dirty="0" smtClean="0">
                <a:latin typeface="Consolas" pitchFamily="49" charset="0"/>
              </a:rPr>
              <a:t>while(TRUE</a:t>
            </a:r>
            <a:r>
              <a:rPr lang="en-US" altLang="zh-CN" dirty="0">
                <a:latin typeface="Consolas" pitchFamily="49" charset="0"/>
              </a:rPr>
              <a:t>) {</a:t>
            </a:r>
          </a:p>
          <a:p>
            <a:pPr>
              <a:spcBef>
                <a:spcPts val="600"/>
              </a:spcBef>
              <a:buClr>
                <a:schemeClr val="tx2"/>
              </a:buClr>
              <a:buSzPct val="73000"/>
              <a:buFont typeface="Wingdings" pitchFamily="2" charset="2"/>
              <a:buNone/>
            </a:pPr>
            <a:r>
              <a:rPr lang="en-US" altLang="zh-CN" dirty="0">
                <a:latin typeface="Consolas" pitchFamily="49" charset="0"/>
              </a:rPr>
              <a:t>	</a:t>
            </a:r>
            <a:r>
              <a:rPr lang="en-US" altLang="zh-CN" dirty="0" smtClean="0">
                <a:latin typeface="Consolas" pitchFamily="49" charset="0"/>
              </a:rPr>
              <a:t>   item=</a:t>
            </a:r>
            <a:r>
              <a:rPr lang="en-US" altLang="zh-CN" dirty="0" err="1" smtClean="0">
                <a:latin typeface="Consolas" pitchFamily="49" charset="0"/>
              </a:rPr>
              <a:t>produce_item</a:t>
            </a:r>
            <a:r>
              <a:rPr lang="en-US" altLang="zh-CN" dirty="0">
                <a:latin typeface="Consolas" pitchFamily="49" charset="0"/>
              </a:rPr>
              <a:t>();</a:t>
            </a:r>
          </a:p>
          <a:p>
            <a:pPr>
              <a:spcBef>
                <a:spcPts val="600"/>
              </a:spcBef>
              <a:buClr>
                <a:schemeClr val="tx2"/>
              </a:buClr>
              <a:buSzPct val="73000"/>
              <a:buFont typeface="Wingdings" pitchFamily="2" charset="2"/>
              <a:buNone/>
            </a:pPr>
            <a:r>
              <a:rPr lang="en-US" altLang="zh-CN" dirty="0">
                <a:latin typeface="Consolas" pitchFamily="49" charset="0"/>
              </a:rPr>
              <a:t>	</a:t>
            </a:r>
            <a:r>
              <a:rPr lang="en-US" altLang="zh-CN" dirty="0" smtClean="0">
                <a:latin typeface="Consolas" pitchFamily="49" charset="0"/>
              </a:rPr>
              <a:t>   if(count</a:t>
            </a:r>
            <a:r>
              <a:rPr lang="en-US" altLang="zh-CN" dirty="0">
                <a:latin typeface="Consolas" pitchFamily="49" charset="0"/>
              </a:rPr>
              <a:t>==N) </a:t>
            </a:r>
            <a:r>
              <a:rPr lang="en-US" altLang="zh-CN" b="1" dirty="0">
                <a:solidFill>
                  <a:srgbClr val="C00000"/>
                </a:solidFill>
                <a:latin typeface="Consolas" pitchFamily="49" charset="0"/>
              </a:rPr>
              <a:t>sleep()</a:t>
            </a:r>
            <a:r>
              <a:rPr lang="en-US" altLang="zh-CN" dirty="0">
                <a:latin typeface="Consolas" pitchFamily="49" charset="0"/>
              </a:rPr>
              <a:t>;</a:t>
            </a:r>
          </a:p>
          <a:p>
            <a:pPr>
              <a:spcBef>
                <a:spcPts val="600"/>
              </a:spcBef>
              <a:buClr>
                <a:schemeClr val="tx2"/>
              </a:buClr>
              <a:buSzPct val="73000"/>
              <a:buFont typeface="Wingdings" pitchFamily="2" charset="2"/>
              <a:buNone/>
            </a:pPr>
            <a:r>
              <a:rPr lang="en-US" altLang="zh-CN" dirty="0">
                <a:latin typeface="Consolas" pitchFamily="49" charset="0"/>
              </a:rPr>
              <a:t>	</a:t>
            </a:r>
            <a:r>
              <a:rPr lang="en-US" altLang="zh-CN" dirty="0" smtClean="0">
                <a:latin typeface="Consolas" pitchFamily="49" charset="0"/>
              </a:rPr>
              <a:t>   </a:t>
            </a:r>
            <a:r>
              <a:rPr lang="en-US" altLang="zh-CN" dirty="0" err="1" smtClean="0">
                <a:latin typeface="Consolas" pitchFamily="49" charset="0"/>
              </a:rPr>
              <a:t>insert_item</a:t>
            </a:r>
            <a:r>
              <a:rPr lang="en-US" altLang="zh-CN" dirty="0" smtClean="0">
                <a:latin typeface="Consolas" pitchFamily="49" charset="0"/>
              </a:rPr>
              <a:t>(item</a:t>
            </a:r>
            <a:r>
              <a:rPr lang="en-US" altLang="zh-CN" dirty="0">
                <a:latin typeface="Consolas" pitchFamily="49" charset="0"/>
              </a:rPr>
              <a:t>);</a:t>
            </a:r>
          </a:p>
          <a:p>
            <a:pPr>
              <a:spcBef>
                <a:spcPts val="600"/>
              </a:spcBef>
              <a:buClr>
                <a:schemeClr val="tx2"/>
              </a:buClr>
              <a:buSzPct val="73000"/>
              <a:buFont typeface="Wingdings" pitchFamily="2" charset="2"/>
              <a:buNone/>
            </a:pPr>
            <a:r>
              <a:rPr lang="en-US" altLang="zh-CN" dirty="0">
                <a:latin typeface="Consolas" pitchFamily="49" charset="0"/>
              </a:rPr>
              <a:t>	</a:t>
            </a:r>
            <a:r>
              <a:rPr lang="en-US" altLang="zh-CN" dirty="0" smtClean="0">
                <a:latin typeface="Consolas" pitchFamily="49" charset="0"/>
              </a:rPr>
              <a:t>   count=count+1</a:t>
            </a:r>
            <a:r>
              <a:rPr lang="en-US" altLang="zh-CN" dirty="0">
                <a:latin typeface="Consolas" pitchFamily="49" charset="0"/>
              </a:rPr>
              <a:t>;</a:t>
            </a:r>
          </a:p>
          <a:p>
            <a:pPr>
              <a:spcBef>
                <a:spcPts val="600"/>
              </a:spcBef>
              <a:buClr>
                <a:schemeClr val="tx2"/>
              </a:buClr>
              <a:buSzPct val="73000"/>
              <a:buFont typeface="Wingdings" pitchFamily="2" charset="2"/>
              <a:buNone/>
            </a:pPr>
            <a:r>
              <a:rPr lang="en-US" altLang="zh-CN" dirty="0">
                <a:latin typeface="Consolas" pitchFamily="49" charset="0"/>
              </a:rPr>
              <a:t>	</a:t>
            </a:r>
            <a:r>
              <a:rPr lang="en-US" altLang="zh-CN" dirty="0" smtClean="0">
                <a:latin typeface="Consolas" pitchFamily="49" charset="0"/>
              </a:rPr>
              <a:t>   if(count</a:t>
            </a:r>
            <a:r>
              <a:rPr lang="en-US" altLang="zh-CN" dirty="0">
                <a:latin typeface="Consolas" pitchFamily="49" charset="0"/>
              </a:rPr>
              <a:t>==1) </a:t>
            </a:r>
            <a:r>
              <a:rPr lang="en-US" altLang="zh-CN" dirty="0" smtClean="0">
                <a:latin typeface="Consolas" pitchFamily="49" charset="0"/>
              </a:rPr>
              <a:t>  </a:t>
            </a:r>
          </a:p>
          <a:p>
            <a:pPr>
              <a:spcBef>
                <a:spcPts val="600"/>
              </a:spcBef>
              <a:buClr>
                <a:schemeClr val="tx2"/>
              </a:buClr>
              <a:buSzPct val="73000"/>
              <a:buFont typeface="Wingdings" pitchFamily="2" charset="2"/>
              <a:buNone/>
            </a:pPr>
            <a:r>
              <a:rPr lang="en-US" altLang="zh-CN" dirty="0">
                <a:latin typeface="Consolas" pitchFamily="49" charset="0"/>
              </a:rPr>
              <a:t> </a:t>
            </a:r>
            <a:r>
              <a:rPr lang="en-US" altLang="zh-CN" dirty="0" smtClean="0">
                <a:latin typeface="Consolas" pitchFamily="49" charset="0"/>
              </a:rPr>
              <a:t>      </a:t>
            </a:r>
            <a:r>
              <a:rPr lang="en-US" altLang="zh-CN" b="1" dirty="0" smtClean="0">
                <a:solidFill>
                  <a:srgbClr val="C00000"/>
                </a:solidFill>
                <a:latin typeface="Consolas" pitchFamily="49" charset="0"/>
              </a:rPr>
              <a:t>wakeup</a:t>
            </a:r>
            <a:r>
              <a:rPr lang="en-US" altLang="zh-CN" dirty="0" smtClean="0">
                <a:latin typeface="Consolas" pitchFamily="49" charset="0"/>
              </a:rPr>
              <a:t>(consumer</a:t>
            </a:r>
            <a:r>
              <a:rPr lang="en-US" altLang="zh-CN" dirty="0">
                <a:latin typeface="Consolas" pitchFamily="49" charset="0"/>
              </a:rPr>
              <a:t>);</a:t>
            </a:r>
          </a:p>
          <a:p>
            <a:pPr>
              <a:spcBef>
                <a:spcPts val="600"/>
              </a:spcBef>
              <a:buClr>
                <a:schemeClr val="tx2"/>
              </a:buClr>
              <a:buSzPct val="73000"/>
              <a:buFont typeface="Wingdings" pitchFamily="2" charset="2"/>
              <a:buNone/>
            </a:pPr>
            <a:r>
              <a:rPr lang="en-US" altLang="zh-CN" dirty="0">
                <a:latin typeface="Consolas" pitchFamily="49" charset="0"/>
              </a:rPr>
              <a:t>	}</a:t>
            </a:r>
          </a:p>
          <a:p>
            <a:pPr>
              <a:spcBef>
                <a:spcPts val="600"/>
              </a:spcBef>
              <a:buClr>
                <a:schemeClr val="tx2"/>
              </a:buClr>
              <a:buSzPct val="73000"/>
              <a:buFont typeface="Wingdings" pitchFamily="2" charset="2"/>
              <a:buNone/>
            </a:pPr>
            <a:r>
              <a:rPr lang="en-US" altLang="zh-CN" dirty="0">
                <a:latin typeface="Consolas" pitchFamily="49" charset="0"/>
              </a:rPr>
              <a:t>}</a:t>
            </a:r>
          </a:p>
        </p:txBody>
      </p:sp>
      <p:sp>
        <p:nvSpPr>
          <p:cNvPr id="4" name="Rectangle 3"/>
          <p:cNvSpPr txBox="1">
            <a:spLocks noChangeArrowheads="1"/>
          </p:cNvSpPr>
          <p:nvPr/>
        </p:nvSpPr>
        <p:spPr bwMode="auto">
          <a:xfrm>
            <a:off x="4424611" y="1637655"/>
            <a:ext cx="4176464" cy="4959697"/>
          </a:xfrm>
          <a:prstGeom prst="rect">
            <a:avLst/>
          </a:prstGeom>
          <a:solidFill>
            <a:schemeClr val="accent6">
              <a:lumMod val="20000"/>
              <a:lumOff val="80000"/>
            </a:schemeClr>
          </a:solidFill>
          <a:ln>
            <a:solidFill>
              <a:schemeClr val="accent1">
                <a:lumMod val="75000"/>
              </a:schemeClr>
            </a:solidFill>
          </a:ln>
        </p:spPr>
        <p:txBody>
          <a:bodyPr/>
          <a:lstStyle>
            <a:lvl1pPr marL="273050" indent="-27305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ts val="600"/>
              </a:spcBef>
              <a:buClr>
                <a:schemeClr val="tx2"/>
              </a:buClr>
              <a:buSzPct val="73000"/>
              <a:buFont typeface="Wingdings" pitchFamily="2" charset="2"/>
              <a:buNone/>
            </a:pPr>
            <a:r>
              <a:rPr lang="en-US" altLang="zh-CN" dirty="0" smtClean="0">
                <a:latin typeface="Consolas" pitchFamily="49" charset="0"/>
              </a:rPr>
              <a:t>void </a:t>
            </a:r>
            <a:r>
              <a:rPr lang="en-US" altLang="zh-CN" dirty="0">
                <a:latin typeface="Consolas" pitchFamily="49" charset="0"/>
              </a:rPr>
              <a:t>consumer(void)</a:t>
            </a:r>
          </a:p>
          <a:p>
            <a:pPr>
              <a:spcBef>
                <a:spcPts val="600"/>
              </a:spcBef>
              <a:buClr>
                <a:schemeClr val="tx2"/>
              </a:buClr>
              <a:buSzPct val="73000"/>
              <a:buFont typeface="Wingdings" pitchFamily="2" charset="2"/>
              <a:buNone/>
            </a:pPr>
            <a:r>
              <a:rPr lang="en-US" altLang="zh-CN" dirty="0">
                <a:latin typeface="Consolas" pitchFamily="49" charset="0"/>
              </a:rPr>
              <a:t>{	</a:t>
            </a:r>
            <a:endParaRPr lang="en-US" altLang="zh-CN" dirty="0" smtClean="0">
              <a:latin typeface="Consolas" pitchFamily="49" charset="0"/>
            </a:endParaRPr>
          </a:p>
          <a:p>
            <a:pPr>
              <a:spcBef>
                <a:spcPts val="600"/>
              </a:spcBef>
              <a:buClr>
                <a:schemeClr val="tx2"/>
              </a:buClr>
              <a:buSzPct val="73000"/>
              <a:buFont typeface="Wingdings" pitchFamily="2" charset="2"/>
              <a:buNone/>
            </a:pPr>
            <a:r>
              <a:rPr lang="en-US" altLang="zh-CN" dirty="0">
                <a:latin typeface="Consolas" pitchFamily="49" charset="0"/>
              </a:rPr>
              <a:t> </a:t>
            </a:r>
            <a:r>
              <a:rPr lang="en-US" altLang="zh-CN" dirty="0" smtClean="0">
                <a:latin typeface="Consolas" pitchFamily="49" charset="0"/>
              </a:rPr>
              <a:t> </a:t>
            </a:r>
            <a:r>
              <a:rPr lang="en-US" altLang="zh-CN" dirty="0" err="1" smtClean="0">
                <a:latin typeface="Consolas" pitchFamily="49" charset="0"/>
              </a:rPr>
              <a:t>int</a:t>
            </a:r>
            <a:r>
              <a:rPr lang="en-US" altLang="zh-CN" dirty="0" smtClean="0">
                <a:latin typeface="Consolas" pitchFamily="49" charset="0"/>
              </a:rPr>
              <a:t> </a:t>
            </a:r>
            <a:r>
              <a:rPr lang="en-US" altLang="zh-CN" dirty="0">
                <a:latin typeface="Consolas" pitchFamily="49" charset="0"/>
              </a:rPr>
              <a:t>item;</a:t>
            </a:r>
          </a:p>
          <a:p>
            <a:pPr>
              <a:spcBef>
                <a:spcPts val="600"/>
              </a:spcBef>
              <a:buClr>
                <a:schemeClr val="tx2"/>
              </a:buClr>
              <a:buSzPct val="73000"/>
              <a:buFont typeface="Wingdings" pitchFamily="2" charset="2"/>
              <a:buNone/>
            </a:pPr>
            <a:r>
              <a:rPr lang="en-US" altLang="zh-CN" dirty="0">
                <a:latin typeface="Consolas" pitchFamily="49" charset="0"/>
              </a:rPr>
              <a:t>	</a:t>
            </a:r>
            <a:r>
              <a:rPr lang="en-US" altLang="zh-CN" dirty="0" smtClean="0">
                <a:latin typeface="Consolas" pitchFamily="49" charset="0"/>
              </a:rPr>
              <a:t>while(TRUE</a:t>
            </a:r>
            <a:r>
              <a:rPr lang="en-US" altLang="zh-CN" dirty="0">
                <a:latin typeface="Consolas" pitchFamily="49" charset="0"/>
              </a:rPr>
              <a:t>) {</a:t>
            </a:r>
          </a:p>
          <a:p>
            <a:pPr>
              <a:spcBef>
                <a:spcPts val="600"/>
              </a:spcBef>
              <a:buClr>
                <a:schemeClr val="tx2"/>
              </a:buClr>
              <a:buSzPct val="73000"/>
              <a:buFont typeface="Wingdings" pitchFamily="2" charset="2"/>
              <a:buNone/>
            </a:pPr>
            <a:r>
              <a:rPr lang="en-US" altLang="zh-CN" dirty="0">
                <a:latin typeface="Consolas" pitchFamily="49" charset="0"/>
              </a:rPr>
              <a:t>		</a:t>
            </a:r>
            <a:r>
              <a:rPr lang="en-US" altLang="zh-CN" dirty="0" smtClean="0">
                <a:latin typeface="Consolas" pitchFamily="49" charset="0"/>
              </a:rPr>
              <a:t>if(count</a:t>
            </a:r>
            <a:r>
              <a:rPr lang="en-US" altLang="zh-CN" dirty="0">
                <a:latin typeface="Consolas" pitchFamily="49" charset="0"/>
              </a:rPr>
              <a:t>==0) </a:t>
            </a:r>
            <a:r>
              <a:rPr lang="en-US" altLang="zh-CN" b="1" dirty="0">
                <a:solidFill>
                  <a:srgbClr val="C00000"/>
                </a:solidFill>
                <a:latin typeface="Consolas" pitchFamily="49" charset="0"/>
              </a:rPr>
              <a:t>sleep</a:t>
            </a:r>
            <a:r>
              <a:rPr lang="en-US" altLang="zh-CN" dirty="0">
                <a:latin typeface="Consolas" pitchFamily="49" charset="0"/>
              </a:rPr>
              <a:t>();</a:t>
            </a:r>
          </a:p>
          <a:p>
            <a:pPr>
              <a:spcBef>
                <a:spcPts val="600"/>
              </a:spcBef>
              <a:buClr>
                <a:schemeClr val="tx2"/>
              </a:buClr>
              <a:buSzPct val="73000"/>
              <a:buFont typeface="Wingdings" pitchFamily="2" charset="2"/>
              <a:buNone/>
            </a:pPr>
            <a:r>
              <a:rPr lang="en-US" altLang="zh-CN" dirty="0">
                <a:latin typeface="Consolas" pitchFamily="49" charset="0"/>
              </a:rPr>
              <a:t>		</a:t>
            </a:r>
            <a:r>
              <a:rPr lang="en-US" altLang="zh-CN" dirty="0" smtClean="0">
                <a:latin typeface="Consolas" pitchFamily="49" charset="0"/>
              </a:rPr>
              <a:t>item=</a:t>
            </a:r>
            <a:r>
              <a:rPr lang="en-US" altLang="zh-CN" dirty="0" err="1" smtClean="0">
                <a:latin typeface="Consolas" pitchFamily="49" charset="0"/>
              </a:rPr>
              <a:t>remove_item</a:t>
            </a:r>
            <a:r>
              <a:rPr lang="en-US" altLang="zh-CN" dirty="0">
                <a:latin typeface="Consolas" pitchFamily="49" charset="0"/>
              </a:rPr>
              <a:t>();</a:t>
            </a:r>
          </a:p>
          <a:p>
            <a:pPr>
              <a:spcBef>
                <a:spcPts val="600"/>
              </a:spcBef>
              <a:buClr>
                <a:schemeClr val="tx2"/>
              </a:buClr>
              <a:buSzPct val="73000"/>
              <a:buFont typeface="Wingdings" pitchFamily="2" charset="2"/>
              <a:buNone/>
            </a:pPr>
            <a:r>
              <a:rPr lang="en-US" altLang="zh-CN" dirty="0">
                <a:latin typeface="Consolas" pitchFamily="49" charset="0"/>
              </a:rPr>
              <a:t>		</a:t>
            </a:r>
            <a:r>
              <a:rPr lang="en-US" altLang="zh-CN" dirty="0" smtClean="0">
                <a:latin typeface="Consolas" pitchFamily="49" charset="0"/>
              </a:rPr>
              <a:t>count=count-1</a:t>
            </a:r>
            <a:r>
              <a:rPr lang="en-US" altLang="zh-CN" dirty="0">
                <a:latin typeface="Consolas" pitchFamily="49" charset="0"/>
              </a:rPr>
              <a:t>;</a:t>
            </a:r>
          </a:p>
          <a:p>
            <a:pPr>
              <a:spcBef>
                <a:spcPts val="600"/>
              </a:spcBef>
              <a:buClr>
                <a:schemeClr val="tx2"/>
              </a:buClr>
              <a:buSzPct val="73000"/>
              <a:buFont typeface="Wingdings" pitchFamily="2" charset="2"/>
              <a:buNone/>
            </a:pPr>
            <a:r>
              <a:rPr lang="en-US" altLang="zh-CN" dirty="0">
                <a:latin typeface="Consolas" pitchFamily="49" charset="0"/>
              </a:rPr>
              <a:t>		</a:t>
            </a:r>
            <a:r>
              <a:rPr lang="en-US" altLang="zh-CN" dirty="0" smtClean="0">
                <a:latin typeface="Consolas" pitchFamily="49" charset="0"/>
              </a:rPr>
              <a:t>if(count</a:t>
            </a:r>
            <a:r>
              <a:rPr lang="en-US" altLang="zh-CN" dirty="0">
                <a:latin typeface="Consolas" pitchFamily="49" charset="0"/>
              </a:rPr>
              <a:t>==N-1) </a:t>
            </a:r>
            <a:r>
              <a:rPr lang="en-US" altLang="zh-CN" dirty="0" smtClean="0">
                <a:latin typeface="Consolas" pitchFamily="49" charset="0"/>
              </a:rPr>
              <a:t>  </a:t>
            </a:r>
          </a:p>
          <a:p>
            <a:pPr>
              <a:spcBef>
                <a:spcPts val="600"/>
              </a:spcBef>
              <a:buClr>
                <a:schemeClr val="tx2"/>
              </a:buClr>
              <a:buSzPct val="73000"/>
              <a:buFont typeface="Wingdings" pitchFamily="2" charset="2"/>
              <a:buNone/>
            </a:pPr>
            <a:r>
              <a:rPr lang="en-US" altLang="zh-CN" dirty="0">
                <a:latin typeface="Consolas" pitchFamily="49" charset="0"/>
              </a:rPr>
              <a:t> </a:t>
            </a:r>
            <a:r>
              <a:rPr lang="en-US" altLang="zh-CN" dirty="0" smtClean="0">
                <a:latin typeface="Consolas" pitchFamily="49" charset="0"/>
              </a:rPr>
              <a:t>          </a:t>
            </a:r>
            <a:r>
              <a:rPr lang="en-US" altLang="zh-CN" b="1" dirty="0" smtClean="0">
                <a:solidFill>
                  <a:srgbClr val="C00000"/>
                </a:solidFill>
                <a:latin typeface="Consolas" pitchFamily="49" charset="0"/>
              </a:rPr>
              <a:t>wakeup</a:t>
            </a:r>
            <a:r>
              <a:rPr lang="en-US" altLang="zh-CN" dirty="0" smtClean="0">
                <a:latin typeface="Consolas" pitchFamily="49" charset="0"/>
              </a:rPr>
              <a:t>(producer</a:t>
            </a:r>
            <a:r>
              <a:rPr lang="en-US" altLang="zh-CN" dirty="0">
                <a:latin typeface="Consolas" pitchFamily="49" charset="0"/>
              </a:rPr>
              <a:t>);</a:t>
            </a:r>
          </a:p>
          <a:p>
            <a:pPr>
              <a:spcBef>
                <a:spcPts val="600"/>
              </a:spcBef>
              <a:buClr>
                <a:schemeClr val="tx2"/>
              </a:buClr>
              <a:buSzPct val="73000"/>
              <a:buFont typeface="Wingdings" pitchFamily="2" charset="2"/>
              <a:buNone/>
            </a:pPr>
            <a:r>
              <a:rPr lang="en-US" altLang="zh-CN" dirty="0">
                <a:latin typeface="Consolas" pitchFamily="49" charset="0"/>
              </a:rPr>
              <a:t>		</a:t>
            </a:r>
            <a:r>
              <a:rPr lang="en-US" altLang="zh-CN" dirty="0" err="1" smtClean="0">
                <a:latin typeface="Consolas" pitchFamily="49" charset="0"/>
              </a:rPr>
              <a:t>consume_item</a:t>
            </a:r>
            <a:r>
              <a:rPr lang="en-US" altLang="zh-CN" dirty="0" smtClean="0">
                <a:latin typeface="Consolas" pitchFamily="49" charset="0"/>
              </a:rPr>
              <a:t>(item</a:t>
            </a:r>
            <a:r>
              <a:rPr lang="en-US" altLang="zh-CN" dirty="0">
                <a:latin typeface="Consolas" pitchFamily="49" charset="0"/>
              </a:rPr>
              <a:t>);</a:t>
            </a:r>
          </a:p>
          <a:p>
            <a:pPr>
              <a:spcBef>
                <a:spcPts val="600"/>
              </a:spcBef>
              <a:buClr>
                <a:schemeClr val="tx2"/>
              </a:buClr>
              <a:buSzPct val="73000"/>
              <a:buFont typeface="Wingdings" pitchFamily="2" charset="2"/>
              <a:buNone/>
            </a:pPr>
            <a:r>
              <a:rPr lang="en-US" altLang="zh-CN" dirty="0">
                <a:latin typeface="Consolas" pitchFamily="49" charset="0"/>
              </a:rPr>
              <a:t>	}</a:t>
            </a:r>
          </a:p>
          <a:p>
            <a:pPr>
              <a:spcBef>
                <a:spcPts val="600"/>
              </a:spcBef>
              <a:buClr>
                <a:schemeClr val="tx2"/>
              </a:buClr>
              <a:buSzPct val="73000"/>
              <a:buFont typeface="Wingdings" pitchFamily="2" charset="2"/>
              <a:buNone/>
            </a:pPr>
            <a:r>
              <a:rPr lang="en-US" altLang="zh-CN" dirty="0">
                <a:latin typeface="Consolas" pitchFamily="49" charset="0"/>
              </a:rPr>
              <a:t>}</a:t>
            </a:r>
            <a:endParaRPr lang="zh-CN" altLang="en-US" dirty="0">
              <a:latin typeface="Consolas" pitchFamily="49" charset="0"/>
            </a:endParaRPr>
          </a:p>
        </p:txBody>
      </p:sp>
      <p:sp>
        <p:nvSpPr>
          <p:cNvPr id="5" name="云形 4"/>
          <p:cNvSpPr/>
          <p:nvPr/>
        </p:nvSpPr>
        <p:spPr>
          <a:xfrm>
            <a:off x="3406600" y="2593111"/>
            <a:ext cx="1274440" cy="969863"/>
          </a:xfrm>
          <a:prstGeom prst="cloud">
            <a:avLst/>
          </a:prstGeom>
          <a:solidFill>
            <a:schemeClr val="accent4">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FF00"/>
                </a:solidFill>
                <a:latin typeface="Calibri" pitchFamily="34" charset="0"/>
                <a:ea typeface="华文楷体" pitchFamily="2" charset="-122"/>
                <a:cs typeface="Calibri" pitchFamily="34" charset="0"/>
              </a:rPr>
              <a:t>检查</a:t>
            </a:r>
            <a:r>
              <a:rPr lang="en-US" altLang="zh-CN" b="1" dirty="0" smtClean="0">
                <a:solidFill>
                  <a:srgbClr val="FFFF00"/>
                </a:solidFill>
                <a:latin typeface="Calibri" pitchFamily="34" charset="0"/>
                <a:ea typeface="华文楷体" pitchFamily="2" charset="-122"/>
                <a:cs typeface="Calibri" pitchFamily="34" charset="0"/>
              </a:rPr>
              <a:t>count</a:t>
            </a:r>
            <a:r>
              <a:rPr lang="zh-CN" altLang="en-US" b="1" dirty="0" smtClean="0">
                <a:solidFill>
                  <a:srgbClr val="FFFF00"/>
                </a:solidFill>
                <a:latin typeface="Calibri" pitchFamily="34" charset="0"/>
                <a:ea typeface="华文楷体" pitchFamily="2" charset="-122"/>
                <a:cs typeface="Calibri" pitchFamily="34" charset="0"/>
              </a:rPr>
              <a:t>的值</a:t>
            </a:r>
            <a:endParaRPr lang="zh-CN" altLang="en-US" b="1" dirty="0">
              <a:solidFill>
                <a:srgbClr val="FFFF00"/>
              </a:solidFill>
              <a:latin typeface="Calibri" pitchFamily="34" charset="0"/>
              <a:ea typeface="华文楷体" pitchFamily="2" charset="-122"/>
              <a:cs typeface="Calibri" pitchFamily="34" charset="0"/>
            </a:endParaRPr>
          </a:p>
        </p:txBody>
      </p:sp>
      <p:cxnSp>
        <p:nvCxnSpPr>
          <p:cNvPr id="7" name="直接箭头连接符 6"/>
          <p:cNvCxnSpPr>
            <a:stCxn id="5" idx="2"/>
          </p:cNvCxnSpPr>
          <p:nvPr/>
        </p:nvCxnSpPr>
        <p:spPr>
          <a:xfrm flipH="1">
            <a:off x="2666283" y="3078043"/>
            <a:ext cx="744270" cy="1123155"/>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1"/>
          </p:cNvCxnSpPr>
          <p:nvPr/>
        </p:nvCxnSpPr>
        <p:spPr>
          <a:xfrm flipH="1">
            <a:off x="2666283" y="3561941"/>
            <a:ext cx="1377537" cy="180697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0"/>
          </p:cNvCxnSpPr>
          <p:nvPr/>
        </p:nvCxnSpPr>
        <p:spPr>
          <a:xfrm>
            <a:off x="4679978" y="3078043"/>
            <a:ext cx="752745" cy="12724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424611" y="3421310"/>
            <a:ext cx="1008112" cy="792088"/>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云形 16"/>
          <p:cNvSpPr/>
          <p:nvPr/>
        </p:nvSpPr>
        <p:spPr>
          <a:xfrm>
            <a:off x="5720755" y="324966"/>
            <a:ext cx="3096344" cy="1224136"/>
          </a:xfrm>
          <a:prstGeom prst="cloud">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0000CC"/>
                </a:solidFill>
                <a:latin typeface="Calibri" pitchFamily="34" charset="0"/>
                <a:ea typeface="华文楷体" pitchFamily="2" charset="-122"/>
                <a:cs typeface="Calibri" pitchFamily="34" charset="0"/>
              </a:rPr>
              <a:t>一种场景：消费者判断</a:t>
            </a:r>
            <a:r>
              <a:rPr lang="en-US" altLang="zh-CN" b="1" dirty="0" smtClean="0">
                <a:solidFill>
                  <a:srgbClr val="0000CC"/>
                </a:solidFill>
                <a:latin typeface="Calibri" pitchFamily="34" charset="0"/>
                <a:ea typeface="华文楷体" pitchFamily="2" charset="-122"/>
                <a:cs typeface="Calibri" pitchFamily="34" charset="0"/>
              </a:rPr>
              <a:t>count=0</a:t>
            </a:r>
            <a:r>
              <a:rPr lang="zh-CN" altLang="en-US" b="1" dirty="0" smtClean="0">
                <a:solidFill>
                  <a:srgbClr val="0000CC"/>
                </a:solidFill>
                <a:latin typeface="Calibri" pitchFamily="34" charset="0"/>
                <a:ea typeface="华文楷体" pitchFamily="2" charset="-122"/>
                <a:cs typeface="Calibri" pitchFamily="34" charset="0"/>
              </a:rPr>
              <a:t>后进入睡眠前被切换</a:t>
            </a:r>
            <a:endParaRPr lang="zh-CN" altLang="en-US" b="1" dirty="0">
              <a:solidFill>
                <a:srgbClr val="0000CC"/>
              </a:solidFill>
              <a:latin typeface="Calibri" pitchFamily="34" charset="0"/>
              <a:ea typeface="华文楷体" pitchFamily="2" charset="-122"/>
              <a:cs typeface="Calibri" pitchFamily="34" charset="0"/>
            </a:endParaRPr>
          </a:p>
        </p:txBody>
      </p:sp>
    </p:spTree>
    <p:extLst>
      <p:ext uri="{BB962C8B-B14F-4D97-AF65-F5344CB8AC3E}">
        <p14:creationId xmlns:p14="http://schemas.microsoft.com/office/powerpoint/2010/main" val="142171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par>
                                <p:cTn id="14" presetID="6" presetClass="entr" presetSubtype="16"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circle(in)">
                                      <p:cBhvr>
                                        <p:cTn id="16" dur="2000"/>
                                        <p:tgtEl>
                                          <p:spTgt spid="12"/>
                                        </p:tgtEl>
                                      </p:cBhvr>
                                    </p:animEffect>
                                  </p:childTnLst>
                                </p:cTn>
                              </p:par>
                              <p:par>
                                <p:cTn id="17" presetID="6" presetClass="entr" presetSubtype="16"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circle(in)">
                                      <p:cBhvr>
                                        <p:cTn id="19" dur="20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
          <p:cNvSpPr>
            <a:spLocks noGrp="1"/>
          </p:cNvSpPr>
          <p:nvPr>
            <p:ph type="title"/>
          </p:nvPr>
        </p:nvSpPr>
        <p:spPr>
          <a:xfrm>
            <a:off x="611560" y="274638"/>
            <a:ext cx="8229600" cy="994122"/>
          </a:xfrm>
        </p:spPr>
        <p:txBody>
          <a:bodyPr>
            <a:normAutofit/>
          </a:bodyPr>
          <a:lstStyle/>
          <a:p>
            <a:pPr algn="l"/>
            <a:r>
              <a:rPr lang="zh-CN" altLang="en-US" sz="4000" dirty="0" smtClean="0">
                <a:solidFill>
                  <a:schemeClr val="accent1">
                    <a:lumMod val="75000"/>
                  </a:schemeClr>
                </a:solidFill>
                <a:latin typeface="微软雅黑" panose="020B0503020204020204" pitchFamily="34" charset="-122"/>
                <a:ea typeface="微软雅黑" panose="020B0503020204020204" pitchFamily="34" charset="-122"/>
              </a:rPr>
              <a:t>同步例子</a:t>
            </a:r>
          </a:p>
        </p:txBody>
      </p:sp>
      <p:grpSp>
        <p:nvGrpSpPr>
          <p:cNvPr id="2" name="组合 1"/>
          <p:cNvGrpSpPr/>
          <p:nvPr/>
        </p:nvGrpSpPr>
        <p:grpSpPr>
          <a:xfrm>
            <a:off x="1406587" y="1628800"/>
            <a:ext cx="6117741" cy="4752528"/>
            <a:chOff x="4343400" y="375411"/>
            <a:chExt cx="3800264" cy="3590988"/>
          </a:xfrm>
        </p:grpSpPr>
        <p:pic>
          <p:nvPicPr>
            <p:cNvPr id="36869" name="Picture 11" descr="2-1c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75411"/>
              <a:ext cx="3800264" cy="3586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bwMode="auto">
            <a:xfrm>
              <a:off x="4489399" y="3788989"/>
              <a:ext cx="193234" cy="177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p:nvSpPr>
          <p:spPr bwMode="auto">
            <a:xfrm>
              <a:off x="6481853" y="3788989"/>
              <a:ext cx="193234" cy="177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48275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典型的同步机制</a:t>
            </a:r>
            <a:endParaRPr lang="zh-CN" altLang="en-US" dirty="0"/>
          </a:p>
        </p:txBody>
      </p:sp>
      <p:sp>
        <p:nvSpPr>
          <p:cNvPr id="3" name="内容占位符 2"/>
          <p:cNvSpPr>
            <a:spLocks noGrp="1"/>
          </p:cNvSpPr>
          <p:nvPr>
            <p:ph idx="1"/>
          </p:nvPr>
        </p:nvSpPr>
        <p:spPr>
          <a:xfrm>
            <a:off x="683568" y="1652736"/>
            <a:ext cx="7498080" cy="4800600"/>
          </a:xfrm>
        </p:spPr>
        <p:txBody>
          <a:bodyPr>
            <a:normAutofit/>
          </a:bodyPr>
          <a:lstStyle/>
          <a:p>
            <a:r>
              <a:rPr lang="zh-CN" altLang="en-US" sz="2800" dirty="0" smtClean="0"/>
              <a:t>信号量及</a:t>
            </a:r>
            <a:r>
              <a:rPr lang="en-US" altLang="zh-CN" sz="2800" dirty="0" smtClean="0"/>
              <a:t>P</a:t>
            </a:r>
            <a:r>
              <a:rPr lang="zh-CN" altLang="en-US" sz="2800" dirty="0" smtClean="0"/>
              <a:t>、</a:t>
            </a:r>
            <a:r>
              <a:rPr lang="en-US" altLang="zh-CN" sz="2800" dirty="0" smtClean="0"/>
              <a:t>V</a:t>
            </a:r>
            <a:r>
              <a:rPr lang="zh-CN" altLang="en-US" sz="2800" dirty="0" smtClean="0"/>
              <a:t>操作</a:t>
            </a:r>
            <a:endParaRPr lang="en-US" altLang="zh-CN" sz="2800" dirty="0" smtClean="0"/>
          </a:p>
          <a:p>
            <a:r>
              <a:rPr lang="zh-CN" altLang="en-US" sz="2800" dirty="0" smtClean="0"/>
              <a:t>管程</a:t>
            </a:r>
            <a:endParaRPr lang="en-US" altLang="zh-CN" sz="2800" dirty="0" smtClean="0"/>
          </a:p>
          <a:p>
            <a:r>
              <a:rPr lang="zh-CN" altLang="en-US" sz="2800" dirty="0" smtClean="0"/>
              <a:t>锁 </a:t>
            </a:r>
            <a:r>
              <a:rPr lang="en-US" altLang="zh-CN" sz="2800" dirty="0" smtClean="0"/>
              <a:t>+ </a:t>
            </a:r>
            <a:r>
              <a:rPr lang="zh-CN" altLang="en-US" sz="2800" dirty="0" smtClean="0"/>
              <a:t>条件变量</a:t>
            </a:r>
            <a:endParaRPr lang="zh-CN" altLang="en-US" sz="2800" dirty="0"/>
          </a:p>
        </p:txBody>
      </p:sp>
    </p:spTree>
    <p:extLst>
      <p:ext uri="{BB962C8B-B14F-4D97-AF65-F5344CB8AC3E}">
        <p14:creationId xmlns:p14="http://schemas.microsoft.com/office/powerpoint/2010/main" val="25831895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58888" y="2642989"/>
            <a:ext cx="6745560" cy="1362075"/>
          </a:xfrm>
        </p:spPr>
        <p:txBody>
          <a:bodyPr anchor="ctr">
            <a:noAutofit/>
          </a:bodyPr>
          <a:lstStyle/>
          <a:p>
            <a:pPr algn="ctr"/>
            <a:r>
              <a:rPr lang="zh-CN" altLang="en-US" sz="4800" i="1" dirty="0">
                <a:effectLst>
                  <a:outerShdw blurRad="38100" dist="38100" dir="2700000" algn="tl">
                    <a:srgbClr val="000000">
                      <a:alpha val="43137"/>
                    </a:srgbClr>
                  </a:outerShdw>
                </a:effectLst>
              </a:rPr>
              <a:t>信号量及</a:t>
            </a:r>
            <a:r>
              <a:rPr lang="en-US" altLang="zh-CN" sz="4800" i="1" dirty="0">
                <a:effectLst>
                  <a:outerShdw blurRad="38100" dist="38100" dir="2700000" algn="tl">
                    <a:srgbClr val="000000">
                      <a:alpha val="43137"/>
                    </a:srgbClr>
                  </a:outerShdw>
                </a:effectLst>
              </a:rPr>
              <a:t>P</a:t>
            </a:r>
            <a:r>
              <a:rPr lang="zh-CN" altLang="en-US" sz="4800" i="1" dirty="0">
                <a:effectLst>
                  <a:outerShdw blurRad="38100" dist="38100" dir="2700000" algn="tl">
                    <a:srgbClr val="000000">
                      <a:alpha val="43137"/>
                    </a:srgbClr>
                  </a:outerShdw>
                </a:effectLst>
              </a:rPr>
              <a:t>、</a:t>
            </a:r>
            <a:r>
              <a:rPr lang="en-US" altLang="zh-CN" sz="4800" i="1" dirty="0">
                <a:effectLst>
                  <a:outerShdw blurRad="38100" dist="38100" dir="2700000" algn="tl">
                    <a:srgbClr val="000000">
                      <a:alpha val="43137"/>
                    </a:srgbClr>
                  </a:outerShdw>
                </a:effectLst>
              </a:rPr>
              <a:t>V</a:t>
            </a:r>
            <a:r>
              <a:rPr lang="zh-CN" altLang="en-US" sz="4800" i="1" dirty="0">
                <a:effectLst>
                  <a:outerShdw blurRad="38100" dist="38100" dir="2700000" algn="tl">
                    <a:srgbClr val="000000">
                      <a:alpha val="43137"/>
                    </a:srgbClr>
                  </a:outerShdw>
                </a:effectLst>
              </a:rPr>
              <a:t>操作</a:t>
            </a:r>
          </a:p>
        </p:txBody>
      </p:sp>
      <p:sp>
        <p:nvSpPr>
          <p:cNvPr id="3" name="文本占位符 2"/>
          <p:cNvSpPr>
            <a:spLocks noGrp="1"/>
          </p:cNvSpPr>
          <p:nvPr>
            <p:ph type="body" idx="1"/>
          </p:nvPr>
        </p:nvSpPr>
        <p:spPr>
          <a:xfrm>
            <a:off x="2578392" y="1271216"/>
            <a:ext cx="6400800" cy="1509712"/>
          </a:xfrm>
        </p:spPr>
        <p:txBody>
          <a:bodyPr anchor="ctr">
            <a:normAutofit/>
          </a:bodyPr>
          <a:lstStyle/>
          <a:p>
            <a:pPr algn="r"/>
            <a:r>
              <a:rPr lang="zh-CN" altLang="en-US" sz="3200" b="1" i="1" dirty="0">
                <a:solidFill>
                  <a:schemeClr val="tx2">
                    <a:lumMod val="75000"/>
                  </a:schemeClr>
                </a:solidFill>
              </a:rPr>
              <a:t>一种经典</a:t>
            </a:r>
            <a:r>
              <a:rPr lang="zh-CN" altLang="en-US" sz="3200" b="1" i="1" dirty="0" smtClean="0">
                <a:solidFill>
                  <a:schemeClr val="tx2">
                    <a:lumMod val="75000"/>
                  </a:schemeClr>
                </a:solidFill>
              </a:rPr>
              <a:t>的进程同步</a:t>
            </a:r>
            <a:r>
              <a:rPr lang="zh-CN" altLang="en-US" sz="3200" b="1" i="1" dirty="0">
                <a:solidFill>
                  <a:schemeClr val="tx2">
                    <a:lumMod val="75000"/>
                  </a:schemeClr>
                </a:solidFill>
              </a:rPr>
              <a:t>机制</a:t>
            </a:r>
          </a:p>
        </p:txBody>
      </p:sp>
    </p:spTree>
    <p:extLst>
      <p:ext uri="{BB962C8B-B14F-4D97-AF65-F5344CB8AC3E}">
        <p14:creationId xmlns:p14="http://schemas.microsoft.com/office/powerpoint/2010/main" val="4884320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04664"/>
            <a:ext cx="7239000" cy="822944"/>
          </a:xfrm>
        </p:spPr>
        <p:txBody>
          <a:bodyPr>
            <a:normAutofit/>
          </a:bodyPr>
          <a:lstStyle/>
          <a:p>
            <a:pPr>
              <a:defRPr/>
            </a:pPr>
            <a:r>
              <a:rPr lang="zh-CN" altLang="en-US" sz="4000" dirty="0" smtClean="0"/>
              <a:t>信号量及</a:t>
            </a:r>
            <a:r>
              <a:rPr lang="en-US" altLang="zh-CN" sz="4000" dirty="0" smtClean="0"/>
              <a:t>PV</a:t>
            </a:r>
            <a:r>
              <a:rPr lang="zh-CN" altLang="en-US" sz="4000" dirty="0" smtClean="0"/>
              <a:t>操作</a:t>
            </a:r>
            <a:endParaRPr lang="zh-CN" altLang="en-US" sz="4000" dirty="0"/>
          </a:p>
        </p:txBody>
      </p:sp>
      <p:sp>
        <p:nvSpPr>
          <p:cNvPr id="28675" name="内容占位符 2"/>
          <p:cNvSpPr>
            <a:spLocks noGrp="1"/>
          </p:cNvSpPr>
          <p:nvPr>
            <p:ph idx="4294967295"/>
          </p:nvPr>
        </p:nvSpPr>
        <p:spPr>
          <a:xfrm>
            <a:off x="539552" y="1700808"/>
            <a:ext cx="7931224" cy="4680520"/>
          </a:xfrm>
          <a:prstGeom prst="rect">
            <a:avLst/>
          </a:prstGeom>
        </p:spPr>
        <p:txBody>
          <a:bodyPr/>
          <a:lstStyle/>
          <a:p>
            <a:pPr>
              <a:buClr>
                <a:srgbClr val="7030A0"/>
              </a:buClr>
              <a:buSzPct val="90000"/>
            </a:pPr>
            <a:r>
              <a:rPr lang="zh-CN" altLang="en-US" sz="2400" b="1" dirty="0">
                <a:latin typeface="Arial" panose="020B0604020202020204" pitchFamily="34" charset="0"/>
                <a:ea typeface="华文楷体" panose="02010600040101010101" pitchFamily="2" charset="-122"/>
                <a:cs typeface="Arial" panose="020B0604020202020204" pitchFamily="34" charset="0"/>
              </a:rPr>
              <a:t>一个特殊变量</a:t>
            </a:r>
            <a:endParaRPr lang="en-US" altLang="zh-CN" sz="2400" b="1" dirty="0">
              <a:latin typeface="Arial" panose="020B0604020202020204" pitchFamily="34" charset="0"/>
              <a:ea typeface="华文楷体" panose="02010600040101010101" pitchFamily="2" charset="-122"/>
              <a:cs typeface="Arial" panose="020B0604020202020204" pitchFamily="34" charset="0"/>
            </a:endParaRPr>
          </a:p>
          <a:p>
            <a:pPr>
              <a:buClr>
                <a:srgbClr val="7030A0"/>
              </a:buClr>
              <a:buSzPct val="90000"/>
            </a:pPr>
            <a:r>
              <a:rPr lang="en-US" altLang="zh-CN" sz="2400" b="1" dirty="0">
                <a:latin typeface="Arial" panose="020B0604020202020204" pitchFamily="34" charset="0"/>
                <a:ea typeface="华文楷体" panose="02010600040101010101" pitchFamily="2" charset="-122"/>
                <a:cs typeface="Arial" panose="020B0604020202020204" pitchFamily="34" charset="0"/>
              </a:rPr>
              <a:t> </a:t>
            </a:r>
            <a:r>
              <a:rPr lang="zh-CN" altLang="zh-CN" sz="2400" b="1" dirty="0">
                <a:latin typeface="Arial" panose="020B0604020202020204" pitchFamily="34" charset="0"/>
                <a:ea typeface="华文楷体" panose="02010600040101010101" pitchFamily="2" charset="-122"/>
                <a:cs typeface="Arial" panose="020B0604020202020204" pitchFamily="34" charset="0"/>
              </a:rPr>
              <a:t>用于进程间传递信号的一个整数值</a:t>
            </a:r>
            <a:endParaRPr lang="zh-CN" altLang="en-US" sz="2400" b="1" dirty="0">
              <a:latin typeface="Arial" panose="020B0604020202020204" pitchFamily="34" charset="0"/>
              <a:ea typeface="华文楷体" panose="02010600040101010101" pitchFamily="2" charset="-122"/>
              <a:cs typeface="Arial" panose="020B0604020202020204" pitchFamily="34" charset="0"/>
            </a:endParaRPr>
          </a:p>
          <a:p>
            <a:pPr>
              <a:buClr>
                <a:srgbClr val="7030A0"/>
              </a:buClr>
              <a:buSzPct val="90000"/>
            </a:pPr>
            <a:r>
              <a:rPr lang="zh-CN" altLang="en-US" sz="2400" b="1" dirty="0">
                <a:latin typeface="Arial" panose="020B0604020202020204" pitchFamily="34" charset="0"/>
                <a:ea typeface="华文楷体" panose="02010600040101010101" pitchFamily="2" charset="-122"/>
                <a:cs typeface="Arial" panose="020B0604020202020204" pitchFamily="34" charset="0"/>
              </a:rPr>
              <a:t> 定义如下： </a:t>
            </a:r>
          </a:p>
          <a:p>
            <a:pPr indent="0">
              <a:lnSpc>
                <a:spcPct val="80000"/>
              </a:lnSpc>
              <a:buNone/>
            </a:pPr>
            <a:r>
              <a:rPr lang="zh-CN" altLang="en-US" sz="2400" b="1" dirty="0">
                <a:latin typeface="Arial" panose="020B0604020202020204" pitchFamily="34" charset="0"/>
                <a:ea typeface="华文楷体" panose="02010600040101010101" pitchFamily="2" charset="-122"/>
                <a:cs typeface="Arial" panose="020B0604020202020204" pitchFamily="34" charset="0"/>
              </a:rPr>
              <a:t> </a:t>
            </a:r>
            <a:r>
              <a:rPr lang="en-US" altLang="zh-CN" sz="2400" dirty="0" err="1">
                <a:solidFill>
                  <a:srgbClr val="C00000"/>
                </a:solidFill>
                <a:latin typeface="Arial" panose="020B0604020202020204" pitchFamily="34" charset="0"/>
                <a:ea typeface="华文楷体" panose="02010600040101010101" pitchFamily="2" charset="-122"/>
                <a:cs typeface="Arial" panose="020B0604020202020204" pitchFamily="34" charset="0"/>
              </a:rPr>
              <a:t>struc</a:t>
            </a:r>
            <a:r>
              <a:rPr lang="en-US" altLang="zh-CN" sz="2400" dirty="0">
                <a:solidFill>
                  <a:srgbClr val="C00000"/>
                </a:solidFill>
                <a:latin typeface="Arial" panose="020B0604020202020204" pitchFamily="34" charset="0"/>
                <a:ea typeface="华文楷体" panose="02010600040101010101" pitchFamily="2" charset="-122"/>
                <a:cs typeface="Arial" panose="020B0604020202020204" pitchFamily="34" charset="0"/>
              </a:rPr>
              <a:t> semaphore </a:t>
            </a:r>
          </a:p>
          <a:p>
            <a:pPr indent="0">
              <a:lnSpc>
                <a:spcPct val="80000"/>
              </a:lnSpc>
              <a:buNone/>
            </a:pPr>
            <a:r>
              <a:rPr lang="en-US" altLang="zh-CN" sz="2400" dirty="0">
                <a:solidFill>
                  <a:srgbClr val="C00000"/>
                </a:solidFill>
                <a:latin typeface="Arial" panose="020B0604020202020204" pitchFamily="34" charset="0"/>
                <a:ea typeface="华文楷体" panose="02010600040101010101" pitchFamily="2" charset="-122"/>
                <a:cs typeface="Arial" panose="020B0604020202020204" pitchFamily="34" charset="0"/>
              </a:rPr>
              <a:t> {</a:t>
            </a:r>
          </a:p>
          <a:p>
            <a:pPr indent="0">
              <a:lnSpc>
                <a:spcPct val="80000"/>
              </a:lnSpc>
              <a:buNone/>
            </a:pPr>
            <a:r>
              <a:rPr lang="en-US" altLang="zh-CN" sz="2400" dirty="0">
                <a:solidFill>
                  <a:srgbClr val="C00000"/>
                </a:solidFill>
                <a:latin typeface="Arial" panose="020B0604020202020204" pitchFamily="34" charset="0"/>
                <a:ea typeface="华文楷体" panose="02010600040101010101" pitchFamily="2" charset="-122"/>
                <a:cs typeface="Arial" panose="020B0604020202020204" pitchFamily="34" charset="0"/>
              </a:rPr>
              <a:t>	</a:t>
            </a:r>
            <a:r>
              <a:rPr lang="en-US" altLang="zh-CN" sz="2400" dirty="0" err="1">
                <a:solidFill>
                  <a:srgbClr val="C00000"/>
                </a:solidFill>
                <a:latin typeface="Arial" panose="020B0604020202020204" pitchFamily="34" charset="0"/>
                <a:ea typeface="华文楷体" panose="02010600040101010101" pitchFamily="2" charset="-122"/>
                <a:cs typeface="Arial" panose="020B0604020202020204" pitchFamily="34" charset="0"/>
              </a:rPr>
              <a:t>int</a:t>
            </a:r>
            <a:r>
              <a:rPr lang="en-US" altLang="zh-CN" sz="2400" dirty="0">
                <a:solidFill>
                  <a:srgbClr val="C00000"/>
                </a:solidFill>
                <a:latin typeface="Arial" panose="020B0604020202020204" pitchFamily="34" charset="0"/>
                <a:ea typeface="华文楷体" panose="02010600040101010101" pitchFamily="2" charset="-122"/>
                <a:cs typeface="Arial" panose="020B0604020202020204" pitchFamily="34" charset="0"/>
              </a:rPr>
              <a:t> count;</a:t>
            </a:r>
          </a:p>
          <a:p>
            <a:pPr indent="0">
              <a:lnSpc>
                <a:spcPct val="80000"/>
              </a:lnSpc>
              <a:buNone/>
            </a:pPr>
            <a:r>
              <a:rPr lang="en-US" altLang="zh-CN" sz="2400" dirty="0">
                <a:solidFill>
                  <a:srgbClr val="C00000"/>
                </a:solidFill>
                <a:latin typeface="Arial" panose="020B0604020202020204" pitchFamily="34" charset="0"/>
                <a:ea typeface="华文楷体" panose="02010600040101010101" pitchFamily="2" charset="-122"/>
                <a:cs typeface="Arial" panose="020B0604020202020204" pitchFamily="34" charset="0"/>
              </a:rPr>
              <a:t>	</a:t>
            </a:r>
            <a:r>
              <a:rPr lang="en-US" altLang="zh-CN" sz="2400" dirty="0" err="1">
                <a:solidFill>
                  <a:srgbClr val="C00000"/>
                </a:solidFill>
                <a:latin typeface="Arial" panose="020B0604020202020204" pitchFamily="34" charset="0"/>
                <a:ea typeface="华文楷体" panose="02010600040101010101" pitchFamily="2" charset="-122"/>
                <a:cs typeface="Arial" panose="020B0604020202020204" pitchFamily="34" charset="0"/>
              </a:rPr>
              <a:t>queueType</a:t>
            </a:r>
            <a:r>
              <a:rPr lang="en-US" altLang="zh-CN" sz="2400" dirty="0">
                <a:solidFill>
                  <a:srgbClr val="C00000"/>
                </a:solidFill>
                <a:latin typeface="Arial" panose="020B0604020202020204" pitchFamily="34" charset="0"/>
                <a:ea typeface="华文楷体" panose="02010600040101010101" pitchFamily="2" charset="-122"/>
                <a:cs typeface="Arial" panose="020B0604020202020204" pitchFamily="34" charset="0"/>
              </a:rPr>
              <a:t> queue;</a:t>
            </a:r>
          </a:p>
          <a:p>
            <a:pPr indent="0">
              <a:lnSpc>
                <a:spcPct val="80000"/>
              </a:lnSpc>
              <a:buNone/>
            </a:pPr>
            <a:r>
              <a:rPr lang="en-US" altLang="zh-CN" sz="2400" dirty="0">
                <a:solidFill>
                  <a:srgbClr val="C00000"/>
                </a:solidFill>
                <a:latin typeface="Arial" panose="020B0604020202020204" pitchFamily="34" charset="0"/>
                <a:ea typeface="华文楷体" panose="02010600040101010101" pitchFamily="2" charset="-122"/>
                <a:cs typeface="Arial" panose="020B0604020202020204" pitchFamily="34" charset="0"/>
              </a:rPr>
              <a:t>  </a:t>
            </a:r>
            <a:r>
              <a:rPr lang="en-US" altLang="zh-CN" sz="2400" dirty="0" smtClean="0">
                <a:solidFill>
                  <a:srgbClr val="C00000"/>
                </a:solidFill>
                <a:latin typeface="Arial" panose="020B0604020202020204" pitchFamily="34" charset="0"/>
                <a:ea typeface="华文楷体" panose="02010600040101010101" pitchFamily="2" charset="-122"/>
                <a:cs typeface="Arial" panose="020B0604020202020204" pitchFamily="34" charset="0"/>
              </a:rPr>
              <a:t>}</a:t>
            </a:r>
            <a:endParaRPr lang="en-US" altLang="zh-CN" sz="2400" b="1" dirty="0">
              <a:latin typeface="Arial" panose="020B0604020202020204" pitchFamily="34" charset="0"/>
              <a:ea typeface="华文楷体" panose="02010600040101010101" pitchFamily="2" charset="-122"/>
              <a:cs typeface="Arial" panose="020B0604020202020204" pitchFamily="34" charset="0"/>
            </a:endParaRPr>
          </a:p>
          <a:p>
            <a:pPr>
              <a:lnSpc>
                <a:spcPct val="80000"/>
              </a:lnSpc>
              <a:buClr>
                <a:srgbClr val="7030A0"/>
              </a:buClr>
              <a:buSzPct val="90000"/>
            </a:pPr>
            <a:r>
              <a:rPr lang="zh-CN" altLang="en-US" sz="2400" b="1" dirty="0">
                <a:latin typeface="Arial" panose="020B0604020202020204" pitchFamily="34" charset="0"/>
                <a:ea typeface="华文楷体" panose="02010600040101010101" pitchFamily="2" charset="-122"/>
                <a:cs typeface="Arial" panose="020B0604020202020204" pitchFamily="34" charset="0"/>
              </a:rPr>
              <a:t> 信号量说明：</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semaphore  </a:t>
            </a:r>
            <a:r>
              <a:rPr lang="en-US" altLang="zh-CN" sz="2400" b="1" dirty="0">
                <a:solidFill>
                  <a:srgbClr val="C00000"/>
                </a:solidFill>
                <a:latin typeface="Arial" panose="020B0604020202020204" pitchFamily="34" charset="0"/>
                <a:ea typeface="华文楷体" panose="02010600040101010101" pitchFamily="2" charset="-122"/>
                <a:cs typeface="Arial" panose="020B0604020202020204" pitchFamily="34" charset="0"/>
              </a:rPr>
              <a:t>s</a:t>
            </a:r>
            <a:r>
              <a:rPr lang="en-US" altLang="zh-CN" sz="2400" b="1" dirty="0">
                <a:latin typeface="Arial" panose="020B0604020202020204" pitchFamily="34" charset="0"/>
                <a:ea typeface="华文楷体" panose="02010600040101010101" pitchFamily="2" charset="-122"/>
                <a:cs typeface="Arial" panose="020B0604020202020204" pitchFamily="34" charset="0"/>
              </a:rPr>
              <a:t>; </a:t>
            </a:r>
            <a:endParaRPr lang="en-US" altLang="zh-CN" sz="2400" b="1" dirty="0" smtClean="0">
              <a:latin typeface="Arial" panose="020B0604020202020204" pitchFamily="34" charset="0"/>
              <a:ea typeface="华文楷体" panose="02010600040101010101" pitchFamily="2" charset="-122"/>
              <a:cs typeface="Arial" panose="020B0604020202020204" pitchFamily="34" charset="0"/>
            </a:endParaRPr>
          </a:p>
          <a:p>
            <a:pPr>
              <a:buClr>
                <a:srgbClr val="7030A0"/>
              </a:buClr>
              <a:buSzPct val="90000"/>
            </a:pPr>
            <a:r>
              <a:rPr lang="en-US" altLang="zh-CN" sz="2400" b="1" dirty="0">
                <a:latin typeface="Arial" panose="020B0604020202020204" pitchFamily="34" charset="0"/>
                <a:ea typeface="华文楷体" panose="02010600040101010101" pitchFamily="2" charset="-122"/>
                <a:cs typeface="Arial" panose="020B0604020202020204" pitchFamily="34" charset="0"/>
              </a:rPr>
              <a:t> </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对信号量可以实施的操作：初始化、</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P</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和</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V</a:t>
            </a:r>
            <a:r>
              <a:rPr lang="zh-CN" altLang="en-US" sz="2400" b="1" dirty="0" smtClean="0">
                <a:solidFill>
                  <a:srgbClr val="C00000"/>
                </a:solidFill>
                <a:latin typeface="Arial" panose="020B0604020202020204" pitchFamily="34" charset="0"/>
                <a:ea typeface="华文楷体" panose="02010600040101010101" pitchFamily="2" charset="-122"/>
                <a:cs typeface="Arial" panose="020B0604020202020204" pitchFamily="34" charset="0"/>
              </a:rPr>
              <a:t>（</a:t>
            </a:r>
            <a:r>
              <a:rPr lang="en-US" altLang="zh-CN" sz="2400" b="1" dirty="0" smtClean="0">
                <a:solidFill>
                  <a:srgbClr val="C00000"/>
                </a:solidFill>
                <a:latin typeface="Arial" panose="020B0604020202020204" pitchFamily="34" charset="0"/>
                <a:ea typeface="华文楷体" panose="02010600040101010101" pitchFamily="2" charset="-122"/>
                <a:cs typeface="Arial" panose="020B0604020202020204" pitchFamily="34" charset="0"/>
              </a:rPr>
              <a:t>P</a:t>
            </a:r>
            <a:r>
              <a:rPr lang="zh-CN" altLang="en-US" sz="2400" b="1" dirty="0">
                <a:solidFill>
                  <a:srgbClr val="C00000"/>
                </a:solidFill>
                <a:latin typeface="Arial" panose="020B0604020202020204" pitchFamily="34" charset="0"/>
                <a:ea typeface="华文楷体" panose="02010600040101010101" pitchFamily="2" charset="-122"/>
                <a:cs typeface="Arial" panose="020B0604020202020204" pitchFamily="34" charset="0"/>
              </a:rPr>
              <a:t>、</a:t>
            </a:r>
            <a:r>
              <a:rPr lang="en-US" altLang="zh-CN" sz="2400" b="1" dirty="0">
                <a:solidFill>
                  <a:srgbClr val="C00000"/>
                </a:solidFill>
                <a:latin typeface="Arial" panose="020B0604020202020204" pitchFamily="34" charset="0"/>
                <a:ea typeface="华文楷体" panose="02010600040101010101" pitchFamily="2" charset="-122"/>
                <a:cs typeface="Arial" panose="020B0604020202020204" pitchFamily="34" charset="0"/>
              </a:rPr>
              <a:t>V</a:t>
            </a:r>
            <a:r>
              <a:rPr lang="zh-CN" altLang="en-US" sz="2400" b="1" dirty="0">
                <a:solidFill>
                  <a:srgbClr val="C00000"/>
                </a:solidFill>
                <a:latin typeface="Arial" panose="020B0604020202020204" pitchFamily="34" charset="0"/>
                <a:ea typeface="华文楷体" panose="02010600040101010101" pitchFamily="2" charset="-122"/>
                <a:cs typeface="Arial" panose="020B0604020202020204" pitchFamily="34" charset="0"/>
              </a:rPr>
              <a:t>分别是荷兰语的</a:t>
            </a:r>
            <a:r>
              <a:rPr lang="en-US" altLang="zh-CN" sz="2400" b="1" dirty="0">
                <a:solidFill>
                  <a:srgbClr val="C00000"/>
                </a:solidFill>
                <a:latin typeface="Arial" panose="020B0604020202020204" pitchFamily="34" charset="0"/>
                <a:ea typeface="华文楷体" panose="02010600040101010101" pitchFamily="2" charset="-122"/>
                <a:cs typeface="Arial" panose="020B0604020202020204" pitchFamily="34" charset="0"/>
              </a:rPr>
              <a:t>test(</a:t>
            </a:r>
            <a:r>
              <a:rPr lang="en-US" altLang="zh-CN" sz="2400" b="1" dirty="0" err="1">
                <a:solidFill>
                  <a:srgbClr val="C00000"/>
                </a:solidFill>
                <a:latin typeface="Arial" panose="020B0604020202020204" pitchFamily="34" charset="0"/>
                <a:ea typeface="华文楷体" panose="02010600040101010101" pitchFamily="2" charset="-122"/>
                <a:cs typeface="Arial" panose="020B0604020202020204" pitchFamily="34" charset="0"/>
              </a:rPr>
              <a:t>proberen</a:t>
            </a:r>
            <a:r>
              <a:rPr lang="en-US" altLang="zh-CN" sz="2400" b="1" dirty="0">
                <a:solidFill>
                  <a:srgbClr val="C00000"/>
                </a:solidFill>
                <a:latin typeface="Arial" panose="020B0604020202020204" pitchFamily="34" charset="0"/>
                <a:ea typeface="华文楷体" panose="02010600040101010101" pitchFamily="2" charset="-122"/>
                <a:cs typeface="Arial" panose="020B0604020202020204" pitchFamily="34" charset="0"/>
              </a:rPr>
              <a:t>)</a:t>
            </a:r>
            <a:r>
              <a:rPr lang="zh-CN" altLang="en-US" sz="2400" b="1" dirty="0" smtClean="0">
                <a:solidFill>
                  <a:srgbClr val="C00000"/>
                </a:solidFill>
                <a:latin typeface="Arial" panose="020B0604020202020204" pitchFamily="34" charset="0"/>
                <a:ea typeface="华文楷体" panose="02010600040101010101" pitchFamily="2" charset="-122"/>
                <a:cs typeface="Arial" panose="020B0604020202020204" pitchFamily="34" charset="0"/>
              </a:rPr>
              <a:t>和</a:t>
            </a:r>
            <a:r>
              <a:rPr lang="en-US" altLang="zh-CN" sz="2400" b="1" dirty="0" smtClean="0">
                <a:solidFill>
                  <a:srgbClr val="C00000"/>
                </a:solidFill>
                <a:latin typeface="Arial" panose="020B0604020202020204" pitchFamily="34" charset="0"/>
                <a:ea typeface="华文楷体" panose="02010600040101010101" pitchFamily="2" charset="-122"/>
                <a:cs typeface="Arial" panose="020B0604020202020204" pitchFamily="34" charset="0"/>
              </a:rPr>
              <a:t>increment(</a:t>
            </a:r>
            <a:r>
              <a:rPr lang="en-US" altLang="zh-CN" sz="2400" b="1" dirty="0" err="1" smtClean="0">
                <a:solidFill>
                  <a:srgbClr val="C00000"/>
                </a:solidFill>
                <a:latin typeface="Arial" panose="020B0604020202020204" pitchFamily="34" charset="0"/>
                <a:ea typeface="华文楷体" panose="02010600040101010101" pitchFamily="2" charset="-122"/>
                <a:cs typeface="Arial" panose="020B0604020202020204" pitchFamily="34" charset="0"/>
              </a:rPr>
              <a:t>verhogen</a:t>
            </a:r>
            <a:r>
              <a:rPr lang="en-US" altLang="zh-CN" sz="2400" b="1" dirty="0">
                <a:solidFill>
                  <a:srgbClr val="C00000"/>
                </a:solidFill>
                <a:latin typeface="Arial" panose="020B0604020202020204" pitchFamily="34" charset="0"/>
                <a:ea typeface="华文楷体" panose="02010600040101010101" pitchFamily="2" charset="-122"/>
                <a:cs typeface="Arial" panose="020B0604020202020204" pitchFamily="34" charset="0"/>
              </a:rPr>
              <a:t>)</a:t>
            </a:r>
            <a:r>
              <a:rPr lang="zh-CN" altLang="en-US" sz="2400" b="1" dirty="0" smtClean="0">
                <a:solidFill>
                  <a:srgbClr val="C00000"/>
                </a:solidFill>
                <a:latin typeface="Arial" panose="020B0604020202020204" pitchFamily="34" charset="0"/>
                <a:ea typeface="华文楷体" panose="02010600040101010101" pitchFamily="2" charset="-122"/>
                <a:cs typeface="Arial" panose="020B0604020202020204" pitchFamily="34" charset="0"/>
              </a:rPr>
              <a:t>）</a:t>
            </a:r>
            <a:endParaRPr lang="zh-CN" altLang="en-US" sz="2400" b="1" dirty="0">
              <a:solidFill>
                <a:srgbClr val="C00000"/>
              </a:solidFill>
              <a:latin typeface="Arial" panose="020B0604020202020204" pitchFamily="34" charset="0"/>
              <a:ea typeface="华文楷体" panose="02010600040101010101" pitchFamily="2" charset="-122"/>
              <a:cs typeface="Arial" panose="020B0604020202020204" pitchFamily="34" charset="0"/>
            </a:endParaRPr>
          </a:p>
        </p:txBody>
      </p:sp>
      <p:sp>
        <p:nvSpPr>
          <p:cNvPr id="4" name="云形 3"/>
          <p:cNvSpPr/>
          <p:nvPr/>
        </p:nvSpPr>
        <p:spPr>
          <a:xfrm>
            <a:off x="6084168" y="1412776"/>
            <a:ext cx="3168352" cy="2880320"/>
          </a:xfrm>
          <a:prstGeom prst="cloud">
            <a:avLst/>
          </a:prstGeom>
          <a:solidFill>
            <a:schemeClr val="accent4">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7030A0"/>
                </a:solidFill>
                <a:latin typeface="Calibri" pitchFamily="34" charset="0"/>
                <a:ea typeface="华文楷体" pitchFamily="2" charset="-122"/>
                <a:cs typeface="Calibri" pitchFamily="34" charset="0"/>
              </a:rPr>
              <a:t>是一种卓有成效的进程同步机制</a:t>
            </a:r>
            <a:endParaRPr lang="en-US" altLang="zh-CN" sz="2000" b="1" dirty="0">
              <a:solidFill>
                <a:srgbClr val="7030A0"/>
              </a:solidFill>
              <a:latin typeface="Calibri" pitchFamily="34" charset="0"/>
              <a:ea typeface="华文楷体" pitchFamily="2" charset="-122"/>
              <a:cs typeface="Calibri" pitchFamily="34" charset="0"/>
            </a:endParaRPr>
          </a:p>
          <a:p>
            <a:endParaRPr lang="zh-CN" altLang="en-US" sz="2000" b="1" dirty="0">
              <a:solidFill>
                <a:srgbClr val="7030A0"/>
              </a:solidFill>
              <a:latin typeface="Calibri" pitchFamily="34" charset="0"/>
              <a:ea typeface="华文楷体" pitchFamily="2" charset="-122"/>
              <a:cs typeface="Calibri" pitchFamily="34" charset="0"/>
            </a:endParaRPr>
          </a:p>
          <a:p>
            <a:r>
              <a:rPr lang="en-US" altLang="zh-CN" sz="2000" b="1" dirty="0">
                <a:solidFill>
                  <a:srgbClr val="7030A0"/>
                </a:solidFill>
                <a:latin typeface="Calibri" pitchFamily="34" charset="0"/>
                <a:ea typeface="华文楷体" pitchFamily="2" charset="-122"/>
                <a:cs typeface="Calibri" pitchFamily="34" charset="0"/>
              </a:rPr>
              <a:t>1965</a:t>
            </a:r>
            <a:r>
              <a:rPr lang="zh-CN" altLang="en-US" sz="2000" b="1" dirty="0">
                <a:solidFill>
                  <a:srgbClr val="7030A0"/>
                </a:solidFill>
                <a:latin typeface="Calibri" pitchFamily="34" charset="0"/>
                <a:ea typeface="华文楷体" pitchFamily="2" charset="-122"/>
                <a:cs typeface="Calibri" pitchFamily="34" charset="0"/>
              </a:rPr>
              <a:t>年，由荷兰学者</a:t>
            </a:r>
            <a:r>
              <a:rPr lang="en-US" altLang="zh-CN" sz="2000" b="1" dirty="0" err="1">
                <a:solidFill>
                  <a:srgbClr val="7030A0"/>
                </a:solidFill>
                <a:latin typeface="Calibri" pitchFamily="34" charset="0"/>
                <a:ea typeface="华文楷体" pitchFamily="2" charset="-122"/>
                <a:cs typeface="Calibri" pitchFamily="34" charset="0"/>
              </a:rPr>
              <a:t>Dijkstra</a:t>
            </a:r>
            <a:r>
              <a:rPr lang="zh-CN" altLang="en-US" sz="2000" b="1" dirty="0">
                <a:solidFill>
                  <a:srgbClr val="7030A0"/>
                </a:solidFill>
                <a:latin typeface="Calibri" pitchFamily="34" charset="0"/>
                <a:ea typeface="华文楷体" pitchFamily="2" charset="-122"/>
                <a:cs typeface="Calibri" pitchFamily="34" charset="0"/>
              </a:rPr>
              <a:t>提出</a:t>
            </a:r>
            <a:endParaRPr lang="en-US" altLang="zh-CN" sz="2000" b="1" dirty="0">
              <a:solidFill>
                <a:srgbClr val="7030A0"/>
              </a:solidFill>
              <a:latin typeface="Calibri" pitchFamily="34" charset="0"/>
              <a:ea typeface="华文楷体" pitchFamily="2" charset="-122"/>
              <a:cs typeface="Calibri" pitchFamily="34" charset="0"/>
            </a:endParaRPr>
          </a:p>
        </p:txBody>
      </p:sp>
    </p:spTree>
    <p:extLst>
      <p:ext uri="{BB962C8B-B14F-4D97-AF65-F5344CB8AC3E}">
        <p14:creationId xmlns:p14="http://schemas.microsoft.com/office/powerpoint/2010/main" val="109868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500"/>
                                        <p:tgtEl>
                                          <p:spTgt spid="28675">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28675">
                                            <p:txEl>
                                              <p:pRg st="1" end="1"/>
                                            </p:txEl>
                                          </p:spTgt>
                                        </p:tgtEl>
                                        <p:attrNameLst>
                                          <p:attrName>style.visibility</p:attrName>
                                        </p:attrNameLst>
                                      </p:cBhvr>
                                      <p:to>
                                        <p:strVal val="visible"/>
                                      </p:to>
                                    </p:set>
                                    <p:animEffect transition="in" filter="fade">
                                      <p:cBhvr>
                                        <p:cTn id="11" dur="500"/>
                                        <p:tgtEl>
                                          <p:spTgt spid="28675">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500"/>
                                  </p:stCondLst>
                                  <p:childTnLst>
                                    <p:set>
                                      <p:cBhvr>
                                        <p:cTn id="14" dur="1" fill="hold">
                                          <p:stCondLst>
                                            <p:cond delay="0"/>
                                          </p:stCondLst>
                                        </p:cTn>
                                        <p:tgtEl>
                                          <p:spTgt spid="28675">
                                            <p:txEl>
                                              <p:pRg st="2" end="2"/>
                                            </p:txEl>
                                          </p:spTgt>
                                        </p:tgtEl>
                                        <p:attrNameLst>
                                          <p:attrName>style.visibility</p:attrName>
                                        </p:attrNameLst>
                                      </p:cBhvr>
                                      <p:to>
                                        <p:strVal val="visible"/>
                                      </p:to>
                                    </p:set>
                                    <p:animEffect transition="in" filter="fade">
                                      <p:cBhvr>
                                        <p:cTn id="15" dur="500"/>
                                        <p:tgtEl>
                                          <p:spTgt spid="28675">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500"/>
                                  </p:stCondLst>
                                  <p:childTnLst>
                                    <p:set>
                                      <p:cBhvr>
                                        <p:cTn id="18" dur="1" fill="hold">
                                          <p:stCondLst>
                                            <p:cond delay="0"/>
                                          </p:stCondLst>
                                        </p:cTn>
                                        <p:tgtEl>
                                          <p:spTgt spid="28675">
                                            <p:txEl>
                                              <p:pRg st="3" end="3"/>
                                            </p:txEl>
                                          </p:spTgt>
                                        </p:tgtEl>
                                        <p:attrNameLst>
                                          <p:attrName>style.visibility</p:attrName>
                                        </p:attrNameLst>
                                      </p:cBhvr>
                                      <p:to>
                                        <p:strVal val="visible"/>
                                      </p:to>
                                    </p:set>
                                    <p:animEffect transition="in" filter="fade">
                                      <p:cBhvr>
                                        <p:cTn id="19" dur="500"/>
                                        <p:tgtEl>
                                          <p:spTgt spid="28675">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500"/>
                                  </p:stCondLst>
                                  <p:childTnLst>
                                    <p:set>
                                      <p:cBhvr>
                                        <p:cTn id="22" dur="1" fill="hold">
                                          <p:stCondLst>
                                            <p:cond delay="0"/>
                                          </p:stCondLst>
                                        </p:cTn>
                                        <p:tgtEl>
                                          <p:spTgt spid="28675">
                                            <p:txEl>
                                              <p:pRg st="4" end="4"/>
                                            </p:txEl>
                                          </p:spTgt>
                                        </p:tgtEl>
                                        <p:attrNameLst>
                                          <p:attrName>style.visibility</p:attrName>
                                        </p:attrNameLst>
                                      </p:cBhvr>
                                      <p:to>
                                        <p:strVal val="visible"/>
                                      </p:to>
                                    </p:set>
                                    <p:animEffect transition="in" filter="fade">
                                      <p:cBhvr>
                                        <p:cTn id="23" dur="500"/>
                                        <p:tgtEl>
                                          <p:spTgt spid="28675">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500"/>
                                  </p:stCondLst>
                                  <p:childTnLst>
                                    <p:set>
                                      <p:cBhvr>
                                        <p:cTn id="26" dur="1" fill="hold">
                                          <p:stCondLst>
                                            <p:cond delay="0"/>
                                          </p:stCondLst>
                                        </p:cTn>
                                        <p:tgtEl>
                                          <p:spTgt spid="28675">
                                            <p:txEl>
                                              <p:pRg st="5" end="5"/>
                                            </p:txEl>
                                          </p:spTgt>
                                        </p:tgtEl>
                                        <p:attrNameLst>
                                          <p:attrName>style.visibility</p:attrName>
                                        </p:attrNameLst>
                                      </p:cBhvr>
                                      <p:to>
                                        <p:strVal val="visible"/>
                                      </p:to>
                                    </p:set>
                                    <p:animEffect transition="in" filter="fade">
                                      <p:cBhvr>
                                        <p:cTn id="27" dur="500"/>
                                        <p:tgtEl>
                                          <p:spTgt spid="28675">
                                            <p:txEl>
                                              <p:pRg st="5" end="5"/>
                                            </p:txEl>
                                          </p:spTgt>
                                        </p:tgtEl>
                                      </p:cBhvr>
                                    </p:animEffect>
                                  </p:childTnLst>
                                </p:cTn>
                              </p:par>
                            </p:childTnLst>
                          </p:cTn>
                        </p:par>
                        <p:par>
                          <p:cTn id="28" fill="hold">
                            <p:stCondLst>
                              <p:cond delay="6000"/>
                            </p:stCondLst>
                            <p:childTnLst>
                              <p:par>
                                <p:cTn id="29" presetID="10" presetClass="entr" presetSubtype="0" fill="hold" grpId="0" nodeType="afterEffect">
                                  <p:stCondLst>
                                    <p:cond delay="500"/>
                                  </p:stCondLst>
                                  <p:childTnLst>
                                    <p:set>
                                      <p:cBhvr>
                                        <p:cTn id="30" dur="1" fill="hold">
                                          <p:stCondLst>
                                            <p:cond delay="0"/>
                                          </p:stCondLst>
                                        </p:cTn>
                                        <p:tgtEl>
                                          <p:spTgt spid="28675">
                                            <p:txEl>
                                              <p:pRg st="6" end="6"/>
                                            </p:txEl>
                                          </p:spTgt>
                                        </p:tgtEl>
                                        <p:attrNameLst>
                                          <p:attrName>style.visibility</p:attrName>
                                        </p:attrNameLst>
                                      </p:cBhvr>
                                      <p:to>
                                        <p:strVal val="visible"/>
                                      </p:to>
                                    </p:set>
                                    <p:animEffect transition="in" filter="fade">
                                      <p:cBhvr>
                                        <p:cTn id="31" dur="500"/>
                                        <p:tgtEl>
                                          <p:spTgt spid="28675">
                                            <p:txEl>
                                              <p:pRg st="6" end="6"/>
                                            </p:txEl>
                                          </p:spTgt>
                                        </p:tgtEl>
                                      </p:cBhvr>
                                    </p:animEffect>
                                  </p:childTnLst>
                                </p:cTn>
                              </p:par>
                            </p:childTnLst>
                          </p:cTn>
                        </p:par>
                        <p:par>
                          <p:cTn id="32" fill="hold">
                            <p:stCondLst>
                              <p:cond delay="7000"/>
                            </p:stCondLst>
                            <p:childTnLst>
                              <p:par>
                                <p:cTn id="33" presetID="10" presetClass="entr" presetSubtype="0" fill="hold" grpId="0" nodeType="afterEffect">
                                  <p:stCondLst>
                                    <p:cond delay="500"/>
                                  </p:stCondLst>
                                  <p:childTnLst>
                                    <p:set>
                                      <p:cBhvr>
                                        <p:cTn id="34" dur="1" fill="hold">
                                          <p:stCondLst>
                                            <p:cond delay="0"/>
                                          </p:stCondLst>
                                        </p:cTn>
                                        <p:tgtEl>
                                          <p:spTgt spid="28675">
                                            <p:txEl>
                                              <p:pRg st="7" end="7"/>
                                            </p:txEl>
                                          </p:spTgt>
                                        </p:tgtEl>
                                        <p:attrNameLst>
                                          <p:attrName>style.visibility</p:attrName>
                                        </p:attrNameLst>
                                      </p:cBhvr>
                                      <p:to>
                                        <p:strVal val="visible"/>
                                      </p:to>
                                    </p:set>
                                    <p:animEffect transition="in" filter="fade">
                                      <p:cBhvr>
                                        <p:cTn id="35" dur="500"/>
                                        <p:tgtEl>
                                          <p:spTgt spid="28675">
                                            <p:txEl>
                                              <p:pRg st="7" end="7"/>
                                            </p:txEl>
                                          </p:spTgt>
                                        </p:tgtEl>
                                      </p:cBhvr>
                                    </p:animEffect>
                                  </p:childTnLst>
                                </p:cTn>
                              </p:par>
                            </p:childTnLst>
                          </p:cTn>
                        </p:par>
                        <p:par>
                          <p:cTn id="36" fill="hold">
                            <p:stCondLst>
                              <p:cond delay="8000"/>
                            </p:stCondLst>
                            <p:childTnLst>
                              <p:par>
                                <p:cTn id="37" presetID="10" presetClass="entr" presetSubtype="0" fill="hold" grpId="0" nodeType="afterEffect">
                                  <p:stCondLst>
                                    <p:cond delay="500"/>
                                  </p:stCondLst>
                                  <p:childTnLst>
                                    <p:set>
                                      <p:cBhvr>
                                        <p:cTn id="38" dur="1" fill="hold">
                                          <p:stCondLst>
                                            <p:cond delay="0"/>
                                          </p:stCondLst>
                                        </p:cTn>
                                        <p:tgtEl>
                                          <p:spTgt spid="28675">
                                            <p:txEl>
                                              <p:pRg st="8" end="8"/>
                                            </p:txEl>
                                          </p:spTgt>
                                        </p:tgtEl>
                                        <p:attrNameLst>
                                          <p:attrName>style.visibility</p:attrName>
                                        </p:attrNameLst>
                                      </p:cBhvr>
                                      <p:to>
                                        <p:strVal val="visible"/>
                                      </p:to>
                                    </p:set>
                                    <p:animEffect transition="in" filter="fade">
                                      <p:cBhvr>
                                        <p:cTn id="39" dur="500"/>
                                        <p:tgtEl>
                                          <p:spTgt spid="28675">
                                            <p:txEl>
                                              <p:pRg st="8" end="8"/>
                                            </p:txEl>
                                          </p:spTgt>
                                        </p:tgtEl>
                                      </p:cBhvr>
                                    </p:animEffect>
                                  </p:childTnLst>
                                </p:cTn>
                              </p:par>
                            </p:childTnLst>
                          </p:cTn>
                        </p:par>
                        <p:par>
                          <p:cTn id="40" fill="hold">
                            <p:stCondLst>
                              <p:cond delay="9000"/>
                            </p:stCondLst>
                            <p:childTnLst>
                              <p:par>
                                <p:cTn id="41" presetID="10" presetClass="entr" presetSubtype="0" fill="hold" grpId="0" nodeType="afterEffect">
                                  <p:stCondLst>
                                    <p:cond delay="500"/>
                                  </p:stCondLst>
                                  <p:childTnLst>
                                    <p:set>
                                      <p:cBhvr>
                                        <p:cTn id="42" dur="1" fill="hold">
                                          <p:stCondLst>
                                            <p:cond delay="0"/>
                                          </p:stCondLst>
                                        </p:cTn>
                                        <p:tgtEl>
                                          <p:spTgt spid="28675">
                                            <p:txEl>
                                              <p:pRg st="9" end="9"/>
                                            </p:txEl>
                                          </p:spTgt>
                                        </p:tgtEl>
                                        <p:attrNameLst>
                                          <p:attrName>style.visibility</p:attrName>
                                        </p:attrNameLst>
                                      </p:cBhvr>
                                      <p:to>
                                        <p:strVal val="visible"/>
                                      </p:to>
                                    </p:set>
                                    <p:animEffect transition="in" filter="fade">
                                      <p:cBhvr>
                                        <p:cTn id="43" dur="500"/>
                                        <p:tgtEl>
                                          <p:spTgt spid="28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11560" y="404664"/>
            <a:ext cx="7326312" cy="809610"/>
          </a:xfrm>
        </p:spPr>
        <p:txBody>
          <a:bodyPr>
            <a:normAutofit/>
          </a:bodyPr>
          <a:lstStyle/>
          <a:p>
            <a:pPr eaLnBrk="1" hangingPunct="1">
              <a:defRPr/>
            </a:pPr>
            <a:r>
              <a:rPr lang="en-US" altLang="zh-CN" sz="4000" dirty="0" smtClean="0">
                <a:latin typeface="Consolas" pitchFamily="49" charset="0"/>
              </a:rPr>
              <a:t>P</a:t>
            </a:r>
            <a:r>
              <a:rPr lang="zh-CN" altLang="en-US" sz="4000" dirty="0" smtClean="0">
                <a:latin typeface="Consolas" pitchFamily="49" charset="0"/>
              </a:rPr>
              <a:t>、</a:t>
            </a:r>
            <a:r>
              <a:rPr lang="en-US" altLang="zh-CN" sz="4000" dirty="0" smtClean="0">
                <a:latin typeface="Consolas" pitchFamily="49" charset="0"/>
              </a:rPr>
              <a:t>V</a:t>
            </a:r>
            <a:r>
              <a:rPr lang="zh-CN" altLang="en-US" sz="4000" dirty="0" smtClean="0">
                <a:latin typeface="Consolas" pitchFamily="49" charset="0"/>
              </a:rPr>
              <a:t>操作定义</a:t>
            </a:r>
          </a:p>
        </p:txBody>
      </p:sp>
      <p:sp>
        <p:nvSpPr>
          <p:cNvPr id="30723" name="Rectangle 3"/>
          <p:cNvSpPr>
            <a:spLocks noGrp="1" noChangeArrowheads="1"/>
          </p:cNvSpPr>
          <p:nvPr>
            <p:ph idx="4294967295"/>
          </p:nvPr>
        </p:nvSpPr>
        <p:spPr>
          <a:xfrm>
            <a:off x="539552" y="1579587"/>
            <a:ext cx="3785046" cy="5089773"/>
          </a:xfrm>
          <a:prstGeom prst="rect">
            <a:avLst/>
          </a:prstGeom>
          <a:solidFill>
            <a:schemeClr val="accent4">
              <a:lumMod val="20000"/>
              <a:lumOff val="80000"/>
            </a:schemeClr>
          </a:solidFill>
          <a:ln>
            <a:solidFill>
              <a:schemeClr val="accent1"/>
            </a:solidFill>
          </a:ln>
        </p:spPr>
        <p:txBody>
          <a:bodyPr/>
          <a:lstStyle/>
          <a:p>
            <a:pPr eaLnBrk="1" hangingPunct="1">
              <a:lnSpc>
                <a:spcPct val="80000"/>
              </a:lnSpc>
              <a:spcBef>
                <a:spcPts val="1200"/>
              </a:spcBef>
              <a:buFontTx/>
              <a:buNone/>
            </a:pPr>
            <a:r>
              <a:rPr lang="en-US" altLang="zh-CN" sz="2200" b="0" dirty="0" smtClean="0">
                <a:latin typeface="Calibri" pitchFamily="34" charset="0"/>
                <a:ea typeface="华文楷体" pitchFamily="2" charset="-122"/>
                <a:cs typeface="Calibri" pitchFamily="34" charset="0"/>
              </a:rPr>
              <a:t>P(s)</a:t>
            </a:r>
          </a:p>
          <a:p>
            <a:pPr eaLnBrk="1" hangingPunct="1">
              <a:lnSpc>
                <a:spcPct val="80000"/>
              </a:lnSpc>
              <a:spcBef>
                <a:spcPts val="1200"/>
              </a:spcBef>
              <a:buFontTx/>
              <a:buNone/>
            </a:pPr>
            <a:r>
              <a:rPr lang="en-US" altLang="zh-CN" sz="2200" b="0" dirty="0" smtClean="0">
                <a:latin typeface="Calibri" pitchFamily="34" charset="0"/>
                <a:ea typeface="华文楷体" pitchFamily="2" charset="-122"/>
                <a:cs typeface="Calibri" pitchFamily="34" charset="0"/>
              </a:rPr>
              <a:t>{</a:t>
            </a:r>
          </a:p>
          <a:p>
            <a:pPr eaLnBrk="1" hangingPunct="1">
              <a:lnSpc>
                <a:spcPct val="80000"/>
              </a:lnSpc>
              <a:spcBef>
                <a:spcPts val="1200"/>
              </a:spcBef>
              <a:buFontTx/>
              <a:buNone/>
            </a:pPr>
            <a:r>
              <a:rPr lang="en-US" altLang="zh-CN" sz="2200" b="0" dirty="0" smtClean="0">
                <a:latin typeface="Calibri" pitchFamily="34" charset="0"/>
                <a:ea typeface="华文楷体" pitchFamily="2" charset="-122"/>
                <a:cs typeface="Calibri" pitchFamily="34" charset="0"/>
              </a:rPr>
              <a:t>    </a:t>
            </a:r>
            <a:r>
              <a:rPr lang="en-US" altLang="zh-CN" sz="2200" b="0" dirty="0" err="1" smtClean="0">
                <a:latin typeface="Calibri" pitchFamily="34" charset="0"/>
                <a:ea typeface="华文楷体" pitchFamily="2" charset="-122"/>
                <a:cs typeface="Calibri" pitchFamily="34" charset="0"/>
              </a:rPr>
              <a:t>s.count</a:t>
            </a:r>
            <a:r>
              <a:rPr lang="en-US" altLang="zh-CN" sz="2200" b="0" dirty="0" smtClean="0">
                <a:latin typeface="Calibri" pitchFamily="34" charset="0"/>
                <a:ea typeface="华文楷体" pitchFamily="2" charset="-122"/>
                <a:cs typeface="Calibri" pitchFamily="34" charset="0"/>
              </a:rPr>
              <a:t> --;</a:t>
            </a:r>
          </a:p>
          <a:p>
            <a:pPr eaLnBrk="1" hangingPunct="1">
              <a:lnSpc>
                <a:spcPct val="80000"/>
              </a:lnSpc>
              <a:spcBef>
                <a:spcPts val="1200"/>
              </a:spcBef>
              <a:buFontTx/>
              <a:buNone/>
            </a:pPr>
            <a:r>
              <a:rPr lang="en-US" altLang="zh-CN" sz="2200" b="0" dirty="0" smtClean="0">
                <a:latin typeface="Calibri" pitchFamily="34" charset="0"/>
                <a:ea typeface="华文楷体" pitchFamily="2" charset="-122"/>
                <a:cs typeface="Calibri" pitchFamily="34" charset="0"/>
              </a:rPr>
              <a:t>    if (</a:t>
            </a:r>
            <a:r>
              <a:rPr lang="en-US" altLang="zh-CN" sz="2200" b="0" dirty="0" err="1" smtClean="0">
                <a:latin typeface="Calibri" pitchFamily="34" charset="0"/>
                <a:ea typeface="华文楷体" pitchFamily="2" charset="-122"/>
                <a:cs typeface="Calibri" pitchFamily="34" charset="0"/>
              </a:rPr>
              <a:t>s.count</a:t>
            </a:r>
            <a:r>
              <a:rPr lang="en-US" altLang="zh-CN" sz="2200" b="0" dirty="0" smtClean="0">
                <a:latin typeface="Calibri" pitchFamily="34" charset="0"/>
                <a:ea typeface="华文楷体" pitchFamily="2" charset="-122"/>
                <a:cs typeface="Calibri" pitchFamily="34" charset="0"/>
              </a:rPr>
              <a:t> &lt; 0)</a:t>
            </a:r>
          </a:p>
          <a:p>
            <a:pPr eaLnBrk="1" hangingPunct="1">
              <a:lnSpc>
                <a:spcPct val="80000"/>
              </a:lnSpc>
              <a:spcBef>
                <a:spcPts val="1200"/>
              </a:spcBef>
              <a:buFontTx/>
              <a:buNone/>
            </a:pPr>
            <a:r>
              <a:rPr lang="en-US" altLang="zh-CN" sz="2200" b="0" dirty="0" smtClean="0">
                <a:latin typeface="Calibri" pitchFamily="34" charset="0"/>
                <a:ea typeface="华文楷体" pitchFamily="2" charset="-122"/>
                <a:cs typeface="Calibri" pitchFamily="34" charset="0"/>
              </a:rPr>
              <a:t>   {</a:t>
            </a:r>
          </a:p>
          <a:p>
            <a:pPr eaLnBrk="1" hangingPunct="1">
              <a:lnSpc>
                <a:spcPct val="80000"/>
              </a:lnSpc>
              <a:spcBef>
                <a:spcPts val="1200"/>
              </a:spcBef>
              <a:buFontTx/>
              <a:buNone/>
            </a:pPr>
            <a:r>
              <a:rPr lang="en-US" altLang="zh-CN" sz="2200" dirty="0">
                <a:latin typeface="Calibri" pitchFamily="34" charset="0"/>
                <a:ea typeface="华文楷体" pitchFamily="2" charset="-122"/>
                <a:cs typeface="Calibri" pitchFamily="34" charset="0"/>
              </a:rPr>
              <a:t> </a:t>
            </a:r>
            <a:r>
              <a:rPr lang="en-US" altLang="zh-CN" sz="2200" dirty="0" smtClean="0">
                <a:latin typeface="Calibri" pitchFamily="34" charset="0"/>
                <a:ea typeface="华文楷体" pitchFamily="2" charset="-122"/>
                <a:cs typeface="Calibri" pitchFamily="34" charset="0"/>
              </a:rPr>
              <a:t>     </a:t>
            </a:r>
            <a:r>
              <a:rPr lang="zh-CN" altLang="en-US" sz="2200" b="1" dirty="0" smtClean="0">
                <a:latin typeface="Calibri" pitchFamily="34" charset="0"/>
                <a:ea typeface="华文楷体" pitchFamily="2" charset="-122"/>
                <a:cs typeface="Calibri" pitchFamily="34" charset="0"/>
              </a:rPr>
              <a:t>该进程状态置为阻塞状态；</a:t>
            </a:r>
          </a:p>
          <a:p>
            <a:pPr eaLnBrk="1" hangingPunct="1">
              <a:lnSpc>
                <a:spcPct val="80000"/>
              </a:lnSpc>
              <a:spcBef>
                <a:spcPts val="1200"/>
              </a:spcBef>
              <a:buFontTx/>
              <a:buNone/>
            </a:pPr>
            <a:r>
              <a:rPr lang="zh-CN" altLang="en-US" sz="2200" b="1" dirty="0" smtClean="0">
                <a:latin typeface="Calibri" pitchFamily="34" charset="0"/>
                <a:ea typeface="华文楷体" pitchFamily="2" charset="-122"/>
                <a:cs typeface="Calibri" pitchFamily="34" charset="0"/>
              </a:rPr>
              <a:t>      将该进程插入相应的等待队列</a:t>
            </a:r>
            <a:r>
              <a:rPr lang="en-US" altLang="zh-CN" sz="2200" b="1" dirty="0" err="1">
                <a:latin typeface="Calibri" pitchFamily="34" charset="0"/>
                <a:ea typeface="华文楷体" pitchFamily="2" charset="-122"/>
                <a:cs typeface="Calibri" pitchFamily="34" charset="0"/>
              </a:rPr>
              <a:t>s.queue</a:t>
            </a:r>
            <a:r>
              <a:rPr lang="zh-CN" altLang="en-US" sz="2200" b="1" dirty="0" smtClean="0">
                <a:latin typeface="Calibri" pitchFamily="34" charset="0"/>
                <a:ea typeface="华文楷体" pitchFamily="2" charset="-122"/>
                <a:cs typeface="Calibri" pitchFamily="34" charset="0"/>
              </a:rPr>
              <a:t>末尾；</a:t>
            </a:r>
            <a:endParaRPr lang="en-US" altLang="zh-CN" sz="2200" b="1" dirty="0" smtClean="0">
              <a:latin typeface="Calibri" pitchFamily="34" charset="0"/>
              <a:ea typeface="华文楷体" pitchFamily="2" charset="-122"/>
              <a:cs typeface="Calibri" pitchFamily="34" charset="0"/>
            </a:endParaRPr>
          </a:p>
          <a:p>
            <a:pPr eaLnBrk="1" hangingPunct="1">
              <a:lnSpc>
                <a:spcPct val="80000"/>
              </a:lnSpc>
              <a:spcBef>
                <a:spcPts val="1200"/>
              </a:spcBef>
              <a:buFontTx/>
              <a:buNone/>
            </a:pPr>
            <a:r>
              <a:rPr lang="en-US" altLang="zh-CN" sz="2200" b="1" dirty="0">
                <a:solidFill>
                  <a:srgbClr val="FF0066"/>
                </a:solidFill>
                <a:latin typeface="Calibri" pitchFamily="34" charset="0"/>
                <a:ea typeface="华文楷体" pitchFamily="2" charset="-122"/>
                <a:cs typeface="Calibri" pitchFamily="34" charset="0"/>
              </a:rPr>
              <a:t> </a:t>
            </a:r>
            <a:r>
              <a:rPr lang="en-US" altLang="zh-CN" sz="2200" b="1" dirty="0" smtClean="0">
                <a:solidFill>
                  <a:srgbClr val="FF0066"/>
                </a:solidFill>
                <a:latin typeface="Calibri" pitchFamily="34" charset="0"/>
                <a:ea typeface="华文楷体" pitchFamily="2" charset="-122"/>
                <a:cs typeface="Calibri" pitchFamily="34" charset="0"/>
              </a:rPr>
              <a:t>     </a:t>
            </a:r>
            <a:r>
              <a:rPr lang="zh-CN" altLang="en-US" sz="2200" b="1" dirty="0" smtClean="0">
                <a:solidFill>
                  <a:srgbClr val="FF0066"/>
                </a:solidFill>
                <a:latin typeface="Calibri" pitchFamily="34" charset="0"/>
                <a:ea typeface="华文楷体" pitchFamily="2" charset="-122"/>
                <a:cs typeface="Calibri" pitchFamily="34" charset="0"/>
              </a:rPr>
              <a:t>重新调度</a:t>
            </a:r>
            <a:r>
              <a:rPr lang="zh-CN" altLang="en-US" sz="2200" dirty="0" smtClean="0">
                <a:solidFill>
                  <a:srgbClr val="FF0066"/>
                </a:solidFill>
                <a:ea typeface="华文楷体" pitchFamily="2" charset="-122"/>
              </a:rPr>
              <a:t>；</a:t>
            </a:r>
            <a:endParaRPr lang="zh-CN" altLang="en-US" sz="2200" b="1" dirty="0" smtClean="0">
              <a:solidFill>
                <a:srgbClr val="FF0066"/>
              </a:solidFill>
              <a:latin typeface="Calibri" pitchFamily="34" charset="0"/>
              <a:ea typeface="华文楷体" pitchFamily="2" charset="-122"/>
              <a:cs typeface="Calibri" pitchFamily="34" charset="0"/>
            </a:endParaRPr>
          </a:p>
          <a:p>
            <a:pPr eaLnBrk="1" hangingPunct="1">
              <a:lnSpc>
                <a:spcPct val="80000"/>
              </a:lnSpc>
              <a:spcBef>
                <a:spcPts val="1200"/>
              </a:spcBef>
              <a:buFontTx/>
              <a:buNone/>
            </a:pPr>
            <a:r>
              <a:rPr lang="zh-CN" altLang="en-US" sz="2200" b="0" dirty="0" smtClean="0">
                <a:latin typeface="Calibri" pitchFamily="34" charset="0"/>
                <a:ea typeface="华文楷体" pitchFamily="2" charset="-122"/>
                <a:cs typeface="Calibri" pitchFamily="34" charset="0"/>
              </a:rPr>
              <a:t>  </a:t>
            </a:r>
            <a:r>
              <a:rPr lang="en-US" altLang="zh-CN" sz="2200" b="0" dirty="0" smtClean="0">
                <a:latin typeface="Calibri" pitchFamily="34" charset="0"/>
                <a:ea typeface="华文楷体" pitchFamily="2" charset="-122"/>
                <a:cs typeface="Calibri" pitchFamily="34" charset="0"/>
              </a:rPr>
              <a:t>}</a:t>
            </a:r>
          </a:p>
          <a:p>
            <a:pPr eaLnBrk="1" hangingPunct="1">
              <a:lnSpc>
                <a:spcPct val="80000"/>
              </a:lnSpc>
              <a:spcBef>
                <a:spcPts val="1200"/>
              </a:spcBef>
              <a:buFontTx/>
              <a:buNone/>
            </a:pPr>
            <a:r>
              <a:rPr lang="en-US" altLang="zh-CN" sz="2200" b="0" dirty="0" smtClean="0">
                <a:latin typeface="Calibri" pitchFamily="34" charset="0"/>
                <a:ea typeface="华文楷体" pitchFamily="2" charset="-122"/>
                <a:cs typeface="Calibri" pitchFamily="34" charset="0"/>
              </a:rPr>
              <a:t>}</a:t>
            </a:r>
          </a:p>
        </p:txBody>
      </p:sp>
      <p:sp>
        <p:nvSpPr>
          <p:cNvPr id="4" name="Rectangle 3"/>
          <p:cNvSpPr>
            <a:spLocks noGrp="1" noChangeArrowheads="1"/>
          </p:cNvSpPr>
          <p:nvPr>
            <p:ph idx="4294967295"/>
          </p:nvPr>
        </p:nvSpPr>
        <p:spPr>
          <a:xfrm>
            <a:off x="4684638" y="1578058"/>
            <a:ext cx="3857054" cy="5091302"/>
          </a:xfrm>
          <a:prstGeom prst="rect">
            <a:avLst/>
          </a:prstGeom>
          <a:solidFill>
            <a:schemeClr val="accent4">
              <a:lumMod val="20000"/>
              <a:lumOff val="80000"/>
            </a:schemeClr>
          </a:solidFill>
          <a:ln>
            <a:solidFill>
              <a:schemeClr val="accent1"/>
            </a:solidFill>
          </a:ln>
        </p:spPr>
        <p:txBody>
          <a:bodyPr>
            <a:noAutofit/>
          </a:bodyPr>
          <a:lstStyle/>
          <a:p>
            <a:pPr eaLnBrk="1" hangingPunct="1">
              <a:spcBef>
                <a:spcPts val="1200"/>
              </a:spcBef>
              <a:buFontTx/>
              <a:buNone/>
            </a:pPr>
            <a:r>
              <a:rPr lang="en-US" altLang="zh-CN" sz="2200" b="0" dirty="0" smtClean="0">
                <a:latin typeface="Calibri" pitchFamily="34" charset="0"/>
                <a:ea typeface="华文楷体" pitchFamily="2" charset="-122"/>
                <a:cs typeface="Calibri" pitchFamily="34" charset="0"/>
              </a:rPr>
              <a:t>V(s)</a:t>
            </a:r>
          </a:p>
          <a:p>
            <a:pPr eaLnBrk="1" hangingPunct="1">
              <a:spcBef>
                <a:spcPts val="1200"/>
              </a:spcBef>
              <a:buFontTx/>
              <a:buNone/>
            </a:pPr>
            <a:r>
              <a:rPr lang="en-US" altLang="zh-CN" sz="2200" b="0" dirty="0" smtClean="0">
                <a:latin typeface="Calibri" pitchFamily="34" charset="0"/>
                <a:ea typeface="华文楷体" pitchFamily="2" charset="-122"/>
                <a:cs typeface="Calibri" pitchFamily="34" charset="0"/>
              </a:rPr>
              <a:t>{</a:t>
            </a:r>
          </a:p>
          <a:p>
            <a:pPr eaLnBrk="1" hangingPunct="1">
              <a:spcBef>
                <a:spcPts val="1200"/>
              </a:spcBef>
              <a:buFontTx/>
              <a:buNone/>
            </a:pPr>
            <a:r>
              <a:rPr lang="en-US" altLang="zh-CN" sz="2200" b="0" dirty="0" smtClean="0">
                <a:latin typeface="Calibri" pitchFamily="34" charset="0"/>
                <a:ea typeface="华文楷体" pitchFamily="2" charset="-122"/>
                <a:cs typeface="Calibri" pitchFamily="34" charset="0"/>
              </a:rPr>
              <a:t>  </a:t>
            </a:r>
            <a:r>
              <a:rPr lang="en-US" altLang="zh-CN" sz="2200" b="0" dirty="0" err="1" smtClean="0">
                <a:latin typeface="Calibri" pitchFamily="34" charset="0"/>
                <a:ea typeface="华文楷体" pitchFamily="2" charset="-122"/>
                <a:cs typeface="Calibri" pitchFamily="34" charset="0"/>
              </a:rPr>
              <a:t>s.count</a:t>
            </a:r>
            <a:r>
              <a:rPr lang="en-US" altLang="zh-CN" sz="2200" b="0" dirty="0" smtClean="0">
                <a:latin typeface="Calibri" pitchFamily="34" charset="0"/>
                <a:ea typeface="华文楷体" pitchFamily="2" charset="-122"/>
                <a:cs typeface="Calibri" pitchFamily="34" charset="0"/>
              </a:rPr>
              <a:t> ++;</a:t>
            </a:r>
          </a:p>
          <a:p>
            <a:pPr eaLnBrk="1" hangingPunct="1">
              <a:spcBef>
                <a:spcPts val="1200"/>
              </a:spcBef>
              <a:buFontTx/>
              <a:buNone/>
            </a:pPr>
            <a:r>
              <a:rPr lang="en-US" altLang="zh-CN" sz="2200" b="0" dirty="0" smtClean="0">
                <a:latin typeface="Calibri" pitchFamily="34" charset="0"/>
                <a:ea typeface="华文楷体" pitchFamily="2" charset="-122"/>
                <a:cs typeface="Calibri" pitchFamily="34" charset="0"/>
              </a:rPr>
              <a:t>  if (</a:t>
            </a:r>
            <a:r>
              <a:rPr lang="en-US" altLang="zh-CN" sz="2200" b="0" dirty="0" err="1" smtClean="0">
                <a:latin typeface="Calibri" pitchFamily="34" charset="0"/>
                <a:ea typeface="华文楷体" pitchFamily="2" charset="-122"/>
                <a:cs typeface="Calibri" pitchFamily="34" charset="0"/>
              </a:rPr>
              <a:t>s.count</a:t>
            </a:r>
            <a:r>
              <a:rPr lang="en-US" altLang="zh-CN" sz="2200" b="0" dirty="0" smtClean="0">
                <a:latin typeface="Calibri" pitchFamily="34" charset="0"/>
                <a:ea typeface="华文楷体" pitchFamily="2" charset="-122"/>
                <a:cs typeface="Calibri" pitchFamily="34" charset="0"/>
              </a:rPr>
              <a:t> &lt; = 0)</a:t>
            </a:r>
          </a:p>
          <a:p>
            <a:pPr eaLnBrk="1" hangingPunct="1">
              <a:spcBef>
                <a:spcPts val="1200"/>
              </a:spcBef>
              <a:buFontTx/>
              <a:buNone/>
            </a:pPr>
            <a:r>
              <a:rPr lang="en-US" altLang="zh-CN" sz="2200" b="0" dirty="0" smtClean="0">
                <a:latin typeface="Calibri" pitchFamily="34" charset="0"/>
                <a:ea typeface="华文楷体" pitchFamily="2" charset="-122"/>
                <a:cs typeface="Calibri" pitchFamily="34" charset="0"/>
              </a:rPr>
              <a:t>  {</a:t>
            </a:r>
          </a:p>
          <a:p>
            <a:pPr eaLnBrk="1" hangingPunct="1">
              <a:spcBef>
                <a:spcPts val="1200"/>
              </a:spcBef>
              <a:buFontTx/>
              <a:buNone/>
            </a:pPr>
            <a:r>
              <a:rPr lang="zh-CN" altLang="en-US" sz="2200" b="1" dirty="0" smtClean="0">
                <a:latin typeface="Calibri" pitchFamily="34" charset="0"/>
                <a:ea typeface="华文楷体" pitchFamily="2" charset="-122"/>
                <a:cs typeface="Calibri" pitchFamily="34" charset="0"/>
              </a:rPr>
              <a:t>     唤醒相应等待队列</a:t>
            </a:r>
            <a:r>
              <a:rPr lang="en-US" altLang="zh-CN" sz="2200" b="1" dirty="0" err="1" smtClean="0">
                <a:latin typeface="Calibri" pitchFamily="34" charset="0"/>
                <a:ea typeface="华文楷体" pitchFamily="2" charset="-122"/>
                <a:cs typeface="Calibri" pitchFamily="34" charset="0"/>
              </a:rPr>
              <a:t>s.queue</a:t>
            </a:r>
            <a:r>
              <a:rPr lang="zh-CN" altLang="en-US" sz="2200" b="1" dirty="0" smtClean="0">
                <a:latin typeface="Calibri" pitchFamily="34" charset="0"/>
                <a:ea typeface="华文楷体" pitchFamily="2" charset="-122"/>
                <a:cs typeface="Calibri" pitchFamily="34" charset="0"/>
              </a:rPr>
              <a:t>中等待的一个进程；</a:t>
            </a:r>
          </a:p>
          <a:p>
            <a:pPr eaLnBrk="1" hangingPunct="1">
              <a:spcBef>
                <a:spcPts val="1200"/>
              </a:spcBef>
              <a:buFontTx/>
              <a:buNone/>
            </a:pPr>
            <a:r>
              <a:rPr lang="zh-CN" altLang="en-US" sz="2200" b="1" dirty="0" smtClean="0">
                <a:latin typeface="Calibri" pitchFamily="34" charset="0"/>
                <a:ea typeface="华文楷体" pitchFamily="2" charset="-122"/>
                <a:cs typeface="Calibri" pitchFamily="34" charset="0"/>
              </a:rPr>
              <a:t>     改变其状态为就绪态，并将其插入就绪队列；</a:t>
            </a:r>
          </a:p>
          <a:p>
            <a:pPr eaLnBrk="1" hangingPunct="1">
              <a:spcBef>
                <a:spcPts val="1200"/>
              </a:spcBef>
              <a:buFontTx/>
              <a:buNone/>
            </a:pPr>
            <a:r>
              <a:rPr lang="zh-CN" altLang="en-US" sz="2200" b="0" dirty="0" smtClean="0">
                <a:latin typeface="Calibri" pitchFamily="34" charset="0"/>
                <a:ea typeface="华文楷体" pitchFamily="2" charset="-122"/>
                <a:cs typeface="Calibri" pitchFamily="34" charset="0"/>
              </a:rPr>
              <a:t>   </a:t>
            </a:r>
            <a:r>
              <a:rPr lang="en-US" altLang="zh-CN" sz="2200" b="0" dirty="0" smtClean="0">
                <a:latin typeface="Calibri" pitchFamily="34" charset="0"/>
                <a:ea typeface="华文楷体" pitchFamily="2" charset="-122"/>
                <a:cs typeface="Calibri" pitchFamily="34" charset="0"/>
              </a:rPr>
              <a:t>}</a:t>
            </a:r>
          </a:p>
          <a:p>
            <a:pPr eaLnBrk="1" hangingPunct="1">
              <a:spcBef>
                <a:spcPts val="1200"/>
              </a:spcBef>
              <a:buFontTx/>
              <a:buNone/>
            </a:pPr>
            <a:r>
              <a:rPr lang="en-US" altLang="zh-CN" sz="2200" b="0" dirty="0" smtClean="0">
                <a:latin typeface="Calibri" pitchFamily="34" charset="0"/>
                <a:ea typeface="华文楷体" pitchFamily="2" charset="-122"/>
                <a:cs typeface="Calibri" pitchFamily="34" charset="0"/>
              </a:rPr>
              <a:t>}</a:t>
            </a:r>
          </a:p>
        </p:txBody>
      </p:sp>
      <p:sp>
        <p:nvSpPr>
          <p:cNvPr id="2" name="矩形 1"/>
          <p:cNvSpPr/>
          <p:nvPr/>
        </p:nvSpPr>
        <p:spPr>
          <a:xfrm>
            <a:off x="2164358" y="5661248"/>
            <a:ext cx="1872208" cy="504056"/>
          </a:xfrm>
          <a:prstGeom prst="rect">
            <a:avLst/>
          </a:prstGeom>
          <a:solidFill>
            <a:schemeClr val="accent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7030A0"/>
                </a:solidFill>
                <a:latin typeface="Consolas" pitchFamily="49" charset="0"/>
              </a:rPr>
              <a:t>down, </a:t>
            </a:r>
            <a:r>
              <a:rPr lang="en-US" altLang="zh-CN" b="1" dirty="0" err="1" smtClean="0">
                <a:solidFill>
                  <a:srgbClr val="7030A0"/>
                </a:solidFill>
                <a:latin typeface="Consolas" pitchFamily="49" charset="0"/>
              </a:rPr>
              <a:t>semWait</a:t>
            </a:r>
            <a:endParaRPr lang="zh-CN" altLang="en-US" b="1" dirty="0">
              <a:solidFill>
                <a:srgbClr val="7030A0"/>
              </a:solidFill>
            </a:endParaRPr>
          </a:p>
        </p:txBody>
      </p:sp>
      <p:sp>
        <p:nvSpPr>
          <p:cNvPr id="3" name="矩形 2"/>
          <p:cNvSpPr/>
          <p:nvPr/>
        </p:nvSpPr>
        <p:spPr>
          <a:xfrm>
            <a:off x="6340822" y="5661248"/>
            <a:ext cx="2016224" cy="504056"/>
          </a:xfrm>
          <a:prstGeom prst="rect">
            <a:avLst/>
          </a:prstGeom>
          <a:solidFill>
            <a:schemeClr val="accent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7030A0"/>
                </a:solidFill>
                <a:latin typeface="Consolas" pitchFamily="49" charset="0"/>
              </a:rPr>
              <a:t>up, </a:t>
            </a:r>
            <a:r>
              <a:rPr lang="en-US" altLang="zh-CN" b="1" dirty="0" err="1" smtClean="0">
                <a:solidFill>
                  <a:srgbClr val="7030A0"/>
                </a:solidFill>
                <a:latin typeface="Consolas" pitchFamily="49" charset="0"/>
              </a:rPr>
              <a:t>semSignal</a:t>
            </a:r>
            <a:endParaRPr lang="zh-CN" altLang="en-US" b="1" dirty="0">
              <a:solidFill>
                <a:srgbClr val="7030A0"/>
              </a:solidFill>
            </a:endParaRPr>
          </a:p>
        </p:txBody>
      </p:sp>
    </p:spTree>
    <p:extLst>
      <p:ext uri="{BB962C8B-B14F-4D97-AF65-F5344CB8AC3E}">
        <p14:creationId xmlns:p14="http://schemas.microsoft.com/office/powerpoint/2010/main" val="294155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3154616"/>
            <a:ext cx="6745560" cy="1362075"/>
          </a:xfrm>
        </p:spPr>
        <p:txBody>
          <a:bodyPr anchor="ctr">
            <a:noAutofit/>
          </a:bodyPr>
          <a:lstStyle/>
          <a:p>
            <a:pPr algn="ctr"/>
            <a:r>
              <a:rPr lang="zh-CN" altLang="en-US" sz="5400" i="1" dirty="0">
                <a:effectLst>
                  <a:outerShdw blurRad="38100" dist="38100" dir="2700000" algn="tl">
                    <a:srgbClr val="000000">
                      <a:alpha val="43137"/>
                    </a:srgbClr>
                  </a:outerShdw>
                </a:effectLst>
              </a:rPr>
              <a:t>进程并发执行</a:t>
            </a:r>
          </a:p>
        </p:txBody>
      </p:sp>
      <p:sp>
        <p:nvSpPr>
          <p:cNvPr id="3" name="文本占位符 2"/>
          <p:cNvSpPr>
            <a:spLocks noGrp="1"/>
          </p:cNvSpPr>
          <p:nvPr>
            <p:ph type="body" idx="1"/>
          </p:nvPr>
        </p:nvSpPr>
        <p:spPr>
          <a:xfrm>
            <a:off x="722313" y="1643061"/>
            <a:ext cx="7772400" cy="1281883"/>
          </a:xfrm>
        </p:spPr>
        <p:txBody>
          <a:bodyPr>
            <a:normAutofit/>
          </a:bodyPr>
          <a:lstStyle/>
          <a:p>
            <a:pPr algn="r"/>
            <a:r>
              <a:rPr lang="zh-CN" altLang="en-US" sz="3200" b="1" i="1" dirty="0">
                <a:solidFill>
                  <a:schemeClr val="tx2">
                    <a:lumMod val="75000"/>
                  </a:schemeClr>
                </a:solidFill>
              </a:rPr>
              <a:t>并发环境下进程的特征</a:t>
            </a:r>
          </a:p>
        </p:txBody>
      </p:sp>
    </p:spTree>
    <p:extLst>
      <p:ext uri="{BB962C8B-B14F-4D97-AF65-F5344CB8AC3E}">
        <p14:creationId xmlns:p14="http://schemas.microsoft.com/office/powerpoint/2010/main" val="1066350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4294967295"/>
          </p:nvPr>
        </p:nvSpPr>
        <p:spPr>
          <a:xfrm>
            <a:off x="683568" y="1699915"/>
            <a:ext cx="7964165" cy="4897437"/>
          </a:xfrm>
          <a:prstGeom prst="rect">
            <a:avLst/>
          </a:prstGeom>
          <a:noFill/>
        </p:spPr>
        <p:txBody>
          <a:bodyPr/>
          <a:lstStyle/>
          <a:p>
            <a:pPr indent="-457200" eaLnBrk="1" hangingPunct="1">
              <a:lnSpc>
                <a:spcPct val="130000"/>
              </a:lnSpc>
              <a:spcBef>
                <a:spcPts val="0"/>
              </a:spcBef>
              <a:buClr>
                <a:srgbClr val="7030A0"/>
              </a:buClr>
              <a:buSzPct val="90000"/>
              <a:buFont typeface="Wingdings" pitchFamily="2" charset="2"/>
              <a:buChar char="Ø"/>
            </a:pPr>
            <a:r>
              <a:rPr lang="en-US" altLang="zh-CN" sz="2400" b="1" dirty="0" smtClean="0">
                <a:latin typeface="Calibri" pitchFamily="34" charset="0"/>
                <a:ea typeface="华文楷体" pitchFamily="2" charset="-122"/>
                <a:cs typeface="Calibri" pitchFamily="34" charset="0"/>
              </a:rPr>
              <a:t>P</a:t>
            </a:r>
            <a:r>
              <a:rPr lang="zh-CN" altLang="en-US" sz="2400" b="1" dirty="0" smtClean="0">
                <a:latin typeface="Calibri" pitchFamily="34" charset="0"/>
                <a:ea typeface="华文楷体" pitchFamily="2" charset="-122"/>
                <a:cs typeface="Calibri" pitchFamily="34" charset="0"/>
              </a:rPr>
              <a:t>、</a:t>
            </a:r>
            <a:r>
              <a:rPr lang="en-US" altLang="zh-CN" sz="2400" b="1" dirty="0" smtClean="0">
                <a:latin typeface="Calibri" pitchFamily="34" charset="0"/>
                <a:ea typeface="华文楷体" pitchFamily="2" charset="-122"/>
                <a:cs typeface="Calibri" pitchFamily="34" charset="0"/>
              </a:rPr>
              <a:t>V</a:t>
            </a:r>
            <a:r>
              <a:rPr lang="zh-CN" altLang="en-US" sz="2400" b="1" dirty="0" smtClean="0">
                <a:latin typeface="Calibri" pitchFamily="34" charset="0"/>
                <a:ea typeface="华文楷体" pitchFamily="2" charset="-122"/>
                <a:cs typeface="Calibri" pitchFamily="34" charset="0"/>
              </a:rPr>
              <a:t>操作为原语操作</a:t>
            </a:r>
          </a:p>
          <a:p>
            <a:pPr eaLnBrk="1" hangingPunct="1">
              <a:lnSpc>
                <a:spcPct val="130000"/>
              </a:lnSpc>
              <a:spcBef>
                <a:spcPts val="0"/>
              </a:spcBef>
              <a:buFontTx/>
              <a:buNone/>
            </a:pPr>
            <a:r>
              <a:rPr lang="zh-CN" altLang="en-US" sz="2800" b="1" dirty="0" smtClean="0">
                <a:latin typeface="Calibri" pitchFamily="34" charset="0"/>
                <a:ea typeface="华文楷体" pitchFamily="2" charset="-122"/>
                <a:cs typeface="Calibri" pitchFamily="34" charset="0"/>
              </a:rPr>
              <a:t>     </a:t>
            </a:r>
            <a:r>
              <a:rPr lang="zh-CN" altLang="en-US" sz="2000" b="1" dirty="0" smtClean="0">
                <a:latin typeface="Calibri" pitchFamily="34" charset="0"/>
                <a:ea typeface="华文楷体" pitchFamily="2" charset="-122"/>
                <a:cs typeface="Calibri" pitchFamily="34" charset="0"/>
              </a:rPr>
              <a:t>原语</a:t>
            </a:r>
            <a:r>
              <a:rPr lang="en-US" altLang="zh-CN" sz="2000" b="1" dirty="0" smtClean="0">
                <a:latin typeface="Calibri" pitchFamily="34" charset="0"/>
                <a:ea typeface="华文楷体" pitchFamily="2" charset="-122"/>
                <a:cs typeface="Calibri" pitchFamily="34" charset="0"/>
              </a:rPr>
              <a:t>(primitive or atomic action)</a:t>
            </a:r>
          </a:p>
          <a:p>
            <a:pPr marL="0" lvl="1" eaLnBrk="1" hangingPunct="1">
              <a:spcBef>
                <a:spcPts val="0"/>
              </a:spcBef>
              <a:buFontTx/>
              <a:buNone/>
            </a:pPr>
            <a:r>
              <a:rPr lang="zh-CN" altLang="en-US" b="1" dirty="0" smtClean="0">
                <a:solidFill>
                  <a:srgbClr val="336600"/>
                </a:solidFill>
                <a:latin typeface="Calibri" pitchFamily="34" charset="0"/>
                <a:ea typeface="华文楷体" pitchFamily="2" charset="-122"/>
                <a:cs typeface="Calibri" pitchFamily="34" charset="0"/>
              </a:rPr>
              <a:t>     </a:t>
            </a:r>
            <a:r>
              <a:rPr lang="zh-CN" altLang="en-US" sz="2000" b="1" dirty="0" smtClean="0">
                <a:solidFill>
                  <a:srgbClr val="C00000"/>
                </a:solidFill>
                <a:latin typeface="Calibri" pitchFamily="34" charset="0"/>
                <a:ea typeface="华文楷体" pitchFamily="2" charset="-122"/>
                <a:cs typeface="Calibri" pitchFamily="34" charset="0"/>
              </a:rPr>
              <a:t>完成某种特定功能的一段程序，具有不可分割性或不可中断性</a:t>
            </a:r>
          </a:p>
          <a:p>
            <a:pPr marL="0" lvl="1" eaLnBrk="1" hangingPunct="1">
              <a:spcBef>
                <a:spcPts val="0"/>
              </a:spcBef>
              <a:buFontTx/>
              <a:buNone/>
            </a:pPr>
            <a:r>
              <a:rPr lang="zh-CN" altLang="en-US" sz="2000" b="1" dirty="0" smtClean="0">
                <a:solidFill>
                  <a:srgbClr val="0000FF"/>
                </a:solidFill>
                <a:latin typeface="Calibri" pitchFamily="34" charset="0"/>
                <a:ea typeface="华文楷体" pitchFamily="2" charset="-122"/>
                <a:cs typeface="Calibri" pitchFamily="34" charset="0"/>
              </a:rPr>
              <a:t>    即原语的执行必须是连续的，在执行过程中不允许被中断，可以通过屏蔽中断、测试与设置指令等来实现</a:t>
            </a:r>
            <a:endParaRPr lang="en-US" altLang="zh-CN" sz="2000" b="1" dirty="0" smtClean="0">
              <a:solidFill>
                <a:srgbClr val="0000FF"/>
              </a:solidFill>
              <a:latin typeface="Calibri" pitchFamily="34" charset="0"/>
              <a:ea typeface="华文楷体" pitchFamily="2" charset="-122"/>
              <a:cs typeface="Calibri" pitchFamily="34" charset="0"/>
            </a:endParaRPr>
          </a:p>
          <a:p>
            <a:pPr indent="-457200">
              <a:lnSpc>
                <a:spcPct val="130000"/>
              </a:lnSpc>
              <a:spcBef>
                <a:spcPts val="0"/>
              </a:spcBef>
              <a:buClr>
                <a:srgbClr val="7030A0"/>
              </a:buClr>
              <a:buSzPct val="90000"/>
              <a:buFont typeface="Wingdings" pitchFamily="2" charset="2"/>
              <a:buChar char="Ø"/>
            </a:pPr>
            <a:r>
              <a:rPr lang="zh-CN" altLang="en-US" sz="2400" b="1" dirty="0">
                <a:latin typeface="Calibri" pitchFamily="34" charset="0"/>
                <a:ea typeface="华文楷体" pitchFamily="2" charset="-122"/>
                <a:cs typeface="Calibri" pitchFamily="34" charset="0"/>
              </a:rPr>
              <a:t>在信号量上定义了三个操作</a:t>
            </a:r>
          </a:p>
          <a:p>
            <a:pPr eaLnBrk="1" hangingPunct="1">
              <a:lnSpc>
                <a:spcPct val="130000"/>
              </a:lnSpc>
              <a:spcBef>
                <a:spcPts val="0"/>
              </a:spcBef>
              <a:buFontTx/>
              <a:buNone/>
            </a:pPr>
            <a:r>
              <a:rPr lang="zh-CN" altLang="en-US" sz="2400" b="1" dirty="0" smtClean="0">
                <a:latin typeface="Calibri" pitchFamily="34" charset="0"/>
                <a:ea typeface="华文楷体" pitchFamily="2" charset="-122"/>
                <a:cs typeface="Calibri" pitchFamily="34" charset="0"/>
              </a:rPr>
              <a:t>      </a:t>
            </a:r>
            <a:r>
              <a:rPr lang="zh-CN" altLang="en-US" sz="2400" b="1" dirty="0" smtClean="0">
                <a:solidFill>
                  <a:srgbClr val="990099"/>
                </a:solidFill>
                <a:latin typeface="Calibri" pitchFamily="34" charset="0"/>
                <a:ea typeface="华文楷体" pitchFamily="2" charset="-122"/>
                <a:cs typeface="Calibri" pitchFamily="34" charset="0"/>
              </a:rPr>
              <a:t>初始化</a:t>
            </a:r>
            <a:r>
              <a:rPr lang="en-US" altLang="zh-CN" sz="2400" b="1" dirty="0" smtClean="0">
                <a:solidFill>
                  <a:srgbClr val="990099"/>
                </a:solidFill>
                <a:latin typeface="Calibri" pitchFamily="34" charset="0"/>
                <a:ea typeface="华文楷体" pitchFamily="2" charset="-122"/>
                <a:cs typeface="Calibri" pitchFamily="34" charset="0"/>
              </a:rPr>
              <a:t>(</a:t>
            </a:r>
            <a:r>
              <a:rPr lang="zh-CN" altLang="en-US" sz="2400" b="1" dirty="0" smtClean="0">
                <a:solidFill>
                  <a:srgbClr val="990099"/>
                </a:solidFill>
                <a:latin typeface="Calibri" pitchFamily="34" charset="0"/>
                <a:ea typeface="华文楷体" pitchFamily="2" charset="-122"/>
                <a:cs typeface="Calibri" pitchFamily="34" charset="0"/>
              </a:rPr>
              <a:t>非负数</a:t>
            </a:r>
            <a:r>
              <a:rPr lang="en-US" altLang="zh-CN" sz="2400" b="1" dirty="0" smtClean="0">
                <a:solidFill>
                  <a:srgbClr val="990099"/>
                </a:solidFill>
                <a:latin typeface="Calibri" pitchFamily="34" charset="0"/>
                <a:ea typeface="华文楷体" pitchFamily="2" charset="-122"/>
                <a:cs typeface="Calibri" pitchFamily="34" charset="0"/>
              </a:rPr>
              <a:t>)</a:t>
            </a:r>
            <a:r>
              <a:rPr lang="zh-CN" altLang="en-US" sz="2400" b="1" dirty="0" smtClean="0">
                <a:solidFill>
                  <a:srgbClr val="990099"/>
                </a:solidFill>
                <a:latin typeface="Calibri" pitchFamily="34" charset="0"/>
                <a:ea typeface="华文楷体" pitchFamily="2" charset="-122"/>
                <a:cs typeface="Calibri" pitchFamily="34" charset="0"/>
              </a:rPr>
              <a:t>、</a:t>
            </a:r>
            <a:r>
              <a:rPr lang="en-US" altLang="zh-CN" sz="2400" b="1" dirty="0" smtClean="0">
                <a:solidFill>
                  <a:srgbClr val="990099"/>
                </a:solidFill>
                <a:latin typeface="Calibri" pitchFamily="34" charset="0"/>
                <a:ea typeface="华文楷体" pitchFamily="2" charset="-122"/>
                <a:cs typeface="Calibri" pitchFamily="34" charset="0"/>
              </a:rPr>
              <a:t>P</a:t>
            </a:r>
            <a:r>
              <a:rPr lang="zh-CN" altLang="en-US" sz="2400" b="1" dirty="0" smtClean="0">
                <a:solidFill>
                  <a:srgbClr val="990099"/>
                </a:solidFill>
                <a:latin typeface="Calibri" pitchFamily="34" charset="0"/>
                <a:ea typeface="华文楷体" pitchFamily="2" charset="-122"/>
                <a:cs typeface="Calibri" pitchFamily="34" charset="0"/>
              </a:rPr>
              <a:t>操作、</a:t>
            </a:r>
            <a:r>
              <a:rPr lang="en-US" altLang="zh-CN" sz="2400" b="1" dirty="0" smtClean="0">
                <a:solidFill>
                  <a:srgbClr val="990099"/>
                </a:solidFill>
                <a:latin typeface="Calibri" pitchFamily="34" charset="0"/>
                <a:ea typeface="华文楷体" pitchFamily="2" charset="-122"/>
                <a:cs typeface="Calibri" pitchFamily="34" charset="0"/>
              </a:rPr>
              <a:t>V</a:t>
            </a:r>
            <a:r>
              <a:rPr lang="zh-CN" altLang="en-US" sz="2400" b="1" dirty="0" smtClean="0">
                <a:solidFill>
                  <a:srgbClr val="990099"/>
                </a:solidFill>
                <a:latin typeface="Calibri" pitchFamily="34" charset="0"/>
                <a:ea typeface="华文楷体" pitchFamily="2" charset="-122"/>
                <a:cs typeface="Calibri" pitchFamily="34" charset="0"/>
              </a:rPr>
              <a:t>操作</a:t>
            </a:r>
            <a:endParaRPr lang="en-US" altLang="zh-CN" sz="2400" b="1" dirty="0" smtClean="0">
              <a:solidFill>
                <a:srgbClr val="990099"/>
              </a:solidFill>
              <a:latin typeface="Calibri" pitchFamily="34" charset="0"/>
              <a:ea typeface="华文楷体" pitchFamily="2" charset="-122"/>
              <a:cs typeface="Calibri" pitchFamily="34" charset="0"/>
            </a:endParaRPr>
          </a:p>
          <a:p>
            <a:pPr indent="-457200">
              <a:lnSpc>
                <a:spcPct val="130000"/>
              </a:lnSpc>
              <a:spcBef>
                <a:spcPts val="0"/>
              </a:spcBef>
              <a:buClr>
                <a:srgbClr val="7030A0"/>
              </a:buClr>
              <a:buSzPct val="90000"/>
              <a:buFont typeface="Wingdings" pitchFamily="2" charset="2"/>
              <a:buChar char="Ø"/>
            </a:pPr>
            <a:r>
              <a:rPr lang="zh-CN" altLang="en-US" sz="2400" b="1" dirty="0">
                <a:latin typeface="Calibri" pitchFamily="34" charset="0"/>
                <a:ea typeface="华文楷体" pitchFamily="2" charset="-122"/>
                <a:cs typeface="Calibri" pitchFamily="34" charset="0"/>
              </a:rPr>
              <a:t>最初提出的是二元信号量（互斥）</a:t>
            </a:r>
            <a:endParaRPr lang="en-US" altLang="zh-CN" sz="2400" b="1" dirty="0">
              <a:latin typeface="Calibri" pitchFamily="34" charset="0"/>
              <a:ea typeface="华文楷体" pitchFamily="2" charset="-122"/>
              <a:cs typeface="Calibri" pitchFamily="34" charset="0"/>
            </a:endParaRPr>
          </a:p>
          <a:p>
            <a:pPr marL="0" indent="0">
              <a:lnSpc>
                <a:spcPct val="130000"/>
              </a:lnSpc>
              <a:spcBef>
                <a:spcPts val="0"/>
              </a:spcBef>
              <a:buClr>
                <a:srgbClr val="7030A0"/>
              </a:buClr>
              <a:buSzPct val="90000"/>
              <a:buNone/>
            </a:pPr>
            <a:r>
              <a:rPr lang="zh-CN" altLang="en-US" sz="2400" b="1" dirty="0" smtClean="0">
                <a:latin typeface="华文楷体" pitchFamily="2" charset="-122"/>
                <a:ea typeface="华文楷体" pitchFamily="2" charset="-122"/>
              </a:rPr>
              <a:t>      之后</a:t>
            </a:r>
            <a:r>
              <a:rPr lang="zh-CN" altLang="en-US" sz="2400" b="1" dirty="0">
                <a:latin typeface="Calibri" pitchFamily="34" charset="0"/>
                <a:ea typeface="华文楷体" pitchFamily="2" charset="-122"/>
                <a:cs typeface="Calibri" pitchFamily="34" charset="0"/>
              </a:rPr>
              <a:t>推广到</a:t>
            </a:r>
            <a:r>
              <a:rPr lang="zh-CN" altLang="en-US" sz="2400" b="1" dirty="0">
                <a:solidFill>
                  <a:srgbClr val="C00000"/>
                </a:solidFill>
                <a:latin typeface="Calibri" pitchFamily="34" charset="0"/>
                <a:ea typeface="华文楷体" pitchFamily="2" charset="-122"/>
                <a:cs typeface="Calibri" pitchFamily="34" charset="0"/>
              </a:rPr>
              <a:t>一般信号量</a:t>
            </a:r>
            <a:r>
              <a:rPr lang="zh-CN" altLang="en-US" sz="2400" b="1" dirty="0">
                <a:latin typeface="Calibri" pitchFamily="34" charset="0"/>
                <a:ea typeface="华文楷体" pitchFamily="2" charset="-122"/>
                <a:cs typeface="Calibri" pitchFamily="34" charset="0"/>
              </a:rPr>
              <a:t>（多值）或</a:t>
            </a:r>
            <a:r>
              <a:rPr lang="zh-CN" altLang="en-US" sz="2400" b="1" dirty="0">
                <a:solidFill>
                  <a:srgbClr val="C00000"/>
                </a:solidFill>
                <a:latin typeface="Calibri" pitchFamily="34" charset="0"/>
                <a:ea typeface="华文楷体" pitchFamily="2" charset="-122"/>
                <a:cs typeface="Calibri" pitchFamily="34" charset="0"/>
              </a:rPr>
              <a:t>计数信号量</a:t>
            </a:r>
            <a:r>
              <a:rPr lang="zh-CN" altLang="en-US" sz="2400" b="1" dirty="0">
                <a:latin typeface="Calibri" pitchFamily="34" charset="0"/>
                <a:ea typeface="华文楷体" pitchFamily="2" charset="-122"/>
                <a:cs typeface="Calibri" pitchFamily="34" charset="0"/>
              </a:rPr>
              <a:t>（同步）</a:t>
            </a:r>
          </a:p>
          <a:p>
            <a:pPr eaLnBrk="1" hangingPunct="1">
              <a:buFontTx/>
              <a:buNone/>
            </a:pPr>
            <a:endParaRPr lang="zh-CN" altLang="en-US" sz="2400" b="1" dirty="0" smtClean="0">
              <a:solidFill>
                <a:srgbClr val="990099"/>
              </a:solidFill>
              <a:latin typeface="Calibri" pitchFamily="34" charset="0"/>
              <a:ea typeface="华文楷体" pitchFamily="2" charset="-122"/>
              <a:cs typeface="Calibri" pitchFamily="34" charset="0"/>
            </a:endParaRPr>
          </a:p>
        </p:txBody>
      </p:sp>
      <p:sp>
        <p:nvSpPr>
          <p:cNvPr id="39939" name="Rectangle 3"/>
          <p:cNvSpPr>
            <a:spLocks noGrp="1" noChangeArrowheads="1"/>
          </p:cNvSpPr>
          <p:nvPr>
            <p:ph type="title"/>
          </p:nvPr>
        </p:nvSpPr>
        <p:spPr>
          <a:xfrm>
            <a:off x="1027435" y="500063"/>
            <a:ext cx="7793037" cy="696912"/>
          </a:xfrm>
        </p:spPr>
        <p:txBody>
          <a:bodyPr>
            <a:normAutofit fontScale="90000"/>
          </a:bodyPr>
          <a:lstStyle/>
          <a:p>
            <a:pPr eaLnBrk="1" hangingPunct="1">
              <a:defRPr/>
            </a:pPr>
            <a:r>
              <a:rPr lang="zh-CN" altLang="en-US" dirty="0" smtClean="0"/>
              <a:t>有关说明</a:t>
            </a:r>
          </a:p>
        </p:txBody>
      </p:sp>
    </p:spTree>
    <p:extLst>
      <p:ext uri="{BB962C8B-B14F-4D97-AF65-F5344CB8AC3E}">
        <p14:creationId xmlns:p14="http://schemas.microsoft.com/office/powerpoint/2010/main" val="6895731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4294967295"/>
          </p:nvPr>
        </p:nvSpPr>
        <p:spPr>
          <a:xfrm>
            <a:off x="683568" y="1584920"/>
            <a:ext cx="8035998" cy="4724400"/>
          </a:xfrm>
          <a:prstGeom prst="rect">
            <a:avLst/>
          </a:prstGeom>
        </p:spPr>
        <p:txBody>
          <a:bodyPr>
            <a:normAutofit/>
          </a:bodyPr>
          <a:lstStyle/>
          <a:p>
            <a:r>
              <a:rPr lang="zh-CN" altLang="en-US" sz="2400" b="1" dirty="0" smtClean="0">
                <a:latin typeface="Arial" panose="020B0604020202020204" pitchFamily="34" charset="0"/>
                <a:ea typeface="华文楷体" panose="02010600040101010101" pitchFamily="2" charset="-122"/>
                <a:cs typeface="Arial" panose="020B0604020202020204" pitchFamily="34" charset="0"/>
              </a:rPr>
              <a:t>分析并发进程的关键活动，划定临界区</a:t>
            </a:r>
            <a:endParaRPr lang="en-US" altLang="zh-CN" sz="2400" b="1" dirty="0" smtClean="0">
              <a:latin typeface="Arial" panose="020B0604020202020204" pitchFamily="34" charset="0"/>
              <a:ea typeface="华文楷体" panose="02010600040101010101" pitchFamily="2" charset="-122"/>
              <a:cs typeface="Arial" panose="020B0604020202020204" pitchFamily="34" charset="0"/>
            </a:endParaRPr>
          </a:p>
          <a:p>
            <a:r>
              <a:rPr lang="zh-CN" altLang="en-US" sz="2400" b="1" dirty="0" smtClean="0">
                <a:latin typeface="Arial" panose="020B0604020202020204" pitchFamily="34" charset="0"/>
                <a:ea typeface="华文楷体" panose="02010600040101010101" pitchFamily="2" charset="-122"/>
                <a:cs typeface="Arial" panose="020B0604020202020204" pitchFamily="34" charset="0"/>
              </a:rPr>
              <a:t>设置信号量 </a:t>
            </a:r>
            <a:r>
              <a:rPr lang="en-US" altLang="zh-CN" sz="2400" b="1" dirty="0" err="1" smtClean="0">
                <a:latin typeface="Arial" panose="020B0604020202020204" pitchFamily="34" charset="0"/>
                <a:ea typeface="华文楷体" panose="02010600040101010101" pitchFamily="2" charset="-122"/>
                <a:cs typeface="Arial" panose="020B0604020202020204" pitchFamily="34" charset="0"/>
              </a:rPr>
              <a:t>mutex</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，初值为</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1</a:t>
            </a:r>
          </a:p>
          <a:p>
            <a:r>
              <a:rPr lang="zh-CN" altLang="en-US" sz="2400" b="1" dirty="0" smtClean="0">
                <a:latin typeface="Arial" panose="020B0604020202020204" pitchFamily="34" charset="0"/>
                <a:ea typeface="华文楷体" panose="02010600040101010101" pitchFamily="2" charset="-122"/>
                <a:cs typeface="Arial" panose="020B0604020202020204" pitchFamily="34" charset="0"/>
              </a:rPr>
              <a:t>在临界区前实施 </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P(</a:t>
            </a:r>
            <a:r>
              <a:rPr lang="en-US" altLang="zh-CN" sz="2400" b="1" dirty="0" err="1" smtClean="0">
                <a:latin typeface="Arial" panose="020B0604020202020204" pitchFamily="34" charset="0"/>
                <a:ea typeface="华文楷体" panose="02010600040101010101" pitchFamily="2" charset="-122"/>
                <a:cs typeface="Arial" panose="020B0604020202020204" pitchFamily="34" charset="0"/>
              </a:rPr>
              <a:t>mutex</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a:t>
            </a:r>
          </a:p>
          <a:p>
            <a:r>
              <a:rPr lang="zh-CN" altLang="en-US" sz="2400" b="1" dirty="0" smtClean="0">
                <a:latin typeface="Arial" panose="020B0604020202020204" pitchFamily="34" charset="0"/>
                <a:ea typeface="华文楷体" panose="02010600040101010101" pitchFamily="2" charset="-122"/>
                <a:cs typeface="Arial" panose="020B0604020202020204" pitchFamily="34" charset="0"/>
              </a:rPr>
              <a:t>在临界区之后实施 </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V(</a:t>
            </a:r>
            <a:r>
              <a:rPr lang="en-US" altLang="zh-CN" sz="2400" b="1" dirty="0" err="1" smtClean="0">
                <a:latin typeface="Arial" panose="020B0604020202020204" pitchFamily="34" charset="0"/>
                <a:ea typeface="华文楷体" panose="02010600040101010101" pitchFamily="2" charset="-122"/>
                <a:cs typeface="Arial" panose="020B0604020202020204" pitchFamily="34" charset="0"/>
              </a:rPr>
              <a:t>mutex</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a:t>
            </a:r>
            <a:endParaRPr lang="zh-CN" altLang="en-US" sz="2400" b="1" dirty="0">
              <a:latin typeface="Arial" panose="020B0604020202020204" pitchFamily="34" charset="0"/>
              <a:ea typeface="华文楷体" panose="02010600040101010101" pitchFamily="2" charset="-122"/>
              <a:cs typeface="Arial" panose="020B0604020202020204" pitchFamily="34" charset="0"/>
            </a:endParaRPr>
          </a:p>
        </p:txBody>
      </p:sp>
      <p:sp>
        <p:nvSpPr>
          <p:cNvPr id="3" name="标题 2"/>
          <p:cNvSpPr>
            <a:spLocks noGrp="1"/>
          </p:cNvSpPr>
          <p:nvPr>
            <p:ph type="title"/>
          </p:nvPr>
        </p:nvSpPr>
        <p:spPr/>
        <p:txBody>
          <a:bodyPr>
            <a:normAutofit/>
          </a:bodyPr>
          <a:lstStyle/>
          <a:p>
            <a:r>
              <a:rPr lang="zh-CN" altLang="en-US" sz="4000" dirty="0">
                <a:latin typeface="楷体_GB2312" pitchFamily="49" charset="-122"/>
              </a:rPr>
              <a:t>用</a:t>
            </a:r>
            <a:r>
              <a:rPr lang="en-US" altLang="zh-CN" sz="4000" dirty="0">
                <a:latin typeface="Consolas" pitchFamily="49" charset="0"/>
              </a:rPr>
              <a:t>PV</a:t>
            </a:r>
            <a:r>
              <a:rPr lang="zh-CN" altLang="en-US" sz="4000" dirty="0">
                <a:latin typeface="楷体_GB2312" pitchFamily="49" charset="-122"/>
              </a:rPr>
              <a:t>操作解决进程间互斥问题</a:t>
            </a:r>
            <a:endParaRPr lang="zh-CN" altLang="en-US" sz="4000" dirty="0"/>
          </a:p>
        </p:txBody>
      </p:sp>
      <p:grpSp>
        <p:nvGrpSpPr>
          <p:cNvPr id="65" name="组合 64"/>
          <p:cNvGrpSpPr/>
          <p:nvPr/>
        </p:nvGrpSpPr>
        <p:grpSpPr>
          <a:xfrm>
            <a:off x="1814351" y="3789040"/>
            <a:ext cx="5842495" cy="1908014"/>
            <a:chOff x="406053" y="2841780"/>
            <a:chExt cx="5842495" cy="1908014"/>
          </a:xfrm>
        </p:grpSpPr>
        <p:sp>
          <p:nvSpPr>
            <p:cNvPr id="66" name="Rectangle 5"/>
            <p:cNvSpPr>
              <a:spLocks noChangeArrowheads="1"/>
            </p:cNvSpPr>
            <p:nvPr/>
          </p:nvSpPr>
          <p:spPr bwMode="auto">
            <a:xfrm>
              <a:off x="1309496" y="3094020"/>
              <a:ext cx="1134000" cy="1655773"/>
            </a:xfrm>
            <a:prstGeom prst="rect">
              <a:avLst/>
            </a:prstGeom>
            <a:gradFill rotWithShape="1">
              <a:gsLst>
                <a:gs pos="0">
                  <a:sysClr val="window" lastClr="FFFFFF">
                    <a:tint val="78000"/>
                    <a:satMod val="220000"/>
                  </a:sysClr>
                </a:gs>
                <a:gs pos="100000">
                  <a:sysClr val="window" lastClr="FFFFFF">
                    <a:shade val="35000"/>
                    <a:satMod val="155000"/>
                  </a:sysClr>
                </a:gs>
              </a:gsLst>
              <a:path path="circle">
                <a:fillToRect l="50000" t="50000" r="50000" b="50000"/>
              </a:path>
            </a:gradFill>
            <a:ln w="9525">
              <a:noFill/>
              <a:miter lim="800000"/>
              <a:headEnd/>
              <a:tailEnd/>
            </a:ln>
            <a:effectLst>
              <a:glow rad="63500">
                <a:srgbClr val="F9B639">
                  <a:satMod val="175000"/>
                  <a:alpha val="40000"/>
                </a:srgbClr>
              </a:glow>
              <a:outerShdw blurRad="149987" dist="250190" dir="8460000" algn="ctr">
                <a:srgbClr val="000000">
                  <a:alpha val="28000"/>
                </a:srgbClr>
              </a:outerShdw>
              <a:softEdge rad="31750"/>
            </a:effectLst>
            <a:scene3d>
              <a:camera prst="orthographicFront">
                <a:rot lat="0" lon="0" rev="0"/>
              </a:camera>
              <a:lightRig rig="contrasting" dir="b">
                <a:rot lat="0" lon="0" rev="1500000"/>
              </a:lightRig>
            </a:scene3d>
            <a:sp3d prstMaterial="metal">
              <a:bevelT w="88900" h="88900"/>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Calibri" pitchFamily="34" charset="0"/>
                <a:ea typeface="宋体" charset="-122"/>
                <a:cs typeface="Calibri" pitchFamily="34" charset="0"/>
              </a:endParaRPr>
            </a:p>
          </p:txBody>
        </p:sp>
        <p:sp>
          <p:nvSpPr>
            <p:cNvPr id="67" name="Rectangle 9"/>
            <p:cNvSpPr>
              <a:spLocks noChangeArrowheads="1"/>
            </p:cNvSpPr>
            <p:nvPr/>
          </p:nvSpPr>
          <p:spPr bwMode="auto">
            <a:xfrm>
              <a:off x="3253712" y="3094020"/>
              <a:ext cx="1134000" cy="1655773"/>
            </a:xfrm>
            <a:prstGeom prst="rect">
              <a:avLst/>
            </a:prstGeom>
            <a:gradFill rotWithShape="1">
              <a:gsLst>
                <a:gs pos="0">
                  <a:sysClr val="window" lastClr="FFFFFF">
                    <a:tint val="78000"/>
                    <a:satMod val="220000"/>
                  </a:sysClr>
                </a:gs>
                <a:gs pos="100000">
                  <a:sysClr val="window" lastClr="FFFFFF">
                    <a:shade val="35000"/>
                    <a:satMod val="155000"/>
                  </a:sysClr>
                </a:gs>
              </a:gsLst>
              <a:path path="circle">
                <a:fillToRect l="50000" t="50000" r="50000" b="50000"/>
              </a:path>
            </a:gradFill>
            <a:ln w="9525">
              <a:noFill/>
              <a:miter lim="800000"/>
              <a:headEnd/>
              <a:tailEnd/>
            </a:ln>
            <a:effectLst>
              <a:outerShdw blurRad="149987" dist="250190" dir="8460000" algn="ctr">
                <a:srgbClr val="000000">
                  <a:alpha val="28000"/>
                </a:srgbClr>
              </a:outerShdw>
              <a:softEdge rad="31750"/>
            </a:effectLst>
            <a:scene3d>
              <a:camera prst="orthographicFront">
                <a:rot lat="0" lon="0" rev="0"/>
              </a:camera>
              <a:lightRig rig="contrasting" dir="b">
                <a:rot lat="0" lon="0" rev="1500000"/>
              </a:lightRig>
            </a:scene3d>
            <a:sp3d prstMaterial="metal">
              <a:bevelT w="88900" h="88900"/>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a typeface="宋体" charset="-122"/>
                <a:cs typeface="+mj-cs"/>
              </a:endParaRPr>
            </a:p>
          </p:txBody>
        </p:sp>
        <p:sp>
          <p:nvSpPr>
            <p:cNvPr id="68" name="Rectangle 11"/>
            <p:cNvSpPr>
              <a:spLocks noChangeArrowheads="1"/>
            </p:cNvSpPr>
            <p:nvPr/>
          </p:nvSpPr>
          <p:spPr bwMode="auto">
            <a:xfrm>
              <a:off x="5114548" y="3094020"/>
              <a:ext cx="1134000" cy="1655774"/>
            </a:xfrm>
            <a:prstGeom prst="rect">
              <a:avLst/>
            </a:prstGeom>
            <a:gradFill rotWithShape="1">
              <a:gsLst>
                <a:gs pos="0">
                  <a:sysClr val="window" lastClr="FFFFFF">
                    <a:tint val="78000"/>
                    <a:satMod val="220000"/>
                  </a:sysClr>
                </a:gs>
                <a:gs pos="100000">
                  <a:sysClr val="window" lastClr="FFFFFF">
                    <a:shade val="35000"/>
                    <a:satMod val="155000"/>
                  </a:sysClr>
                </a:gs>
              </a:gsLst>
              <a:path path="circle">
                <a:fillToRect l="50000" t="50000" r="50000" b="50000"/>
              </a:path>
            </a:gradFill>
            <a:ln w="9525">
              <a:noFill/>
              <a:miter lim="800000"/>
              <a:headEnd/>
              <a:tailEnd/>
            </a:ln>
            <a:effectLst>
              <a:outerShdw blurRad="149987" dist="250190" dir="8460000" algn="ctr">
                <a:srgbClr val="000000">
                  <a:alpha val="28000"/>
                </a:srgbClr>
              </a:outerShdw>
              <a:softEdge rad="31750"/>
            </a:effectLst>
            <a:scene3d>
              <a:camera prst="orthographicFront">
                <a:rot lat="0" lon="0" rev="0"/>
              </a:camera>
              <a:lightRig rig="contrasting" dir="b">
                <a:rot lat="0" lon="0" rev="1500000"/>
              </a:lightRig>
            </a:scene3d>
            <a:sp3d prstMaterial="metal">
              <a:bevelT w="88900" h="88900"/>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Trebuchet MS"/>
                <a:ea typeface="黑体"/>
                <a:cs typeface="+mj-cs"/>
              </a:endParaRPr>
            </a:p>
          </p:txBody>
        </p:sp>
        <p:sp>
          <p:nvSpPr>
            <p:cNvPr id="69" name="Text Box 13"/>
            <p:cNvSpPr txBox="1">
              <a:spLocks noChangeArrowheads="1"/>
            </p:cNvSpPr>
            <p:nvPr/>
          </p:nvSpPr>
          <p:spPr bwMode="auto">
            <a:xfrm>
              <a:off x="406053" y="2841780"/>
              <a:ext cx="6738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dirty="0">
                  <a:ln>
                    <a:noFill/>
                  </a:ln>
                  <a:solidFill>
                    <a:srgbClr val="7030A0"/>
                  </a:solidFill>
                  <a:effectLst/>
                  <a:uLnTx/>
                  <a:uFillTx/>
                  <a:latin typeface="Calibri" pitchFamily="34" charset="0"/>
                  <a:ea typeface="华文新魏"/>
                  <a:cs typeface="Calibri" pitchFamily="34" charset="0"/>
                </a:rPr>
                <a:t>P</a:t>
              </a:r>
              <a:r>
                <a:rPr kumimoji="1" lang="en-US" altLang="zh-CN" sz="2400" b="1" i="0" u="none" strike="noStrike" kern="0" cap="none" spc="0" normalizeH="0" baseline="-25000" noProof="0" dirty="0">
                  <a:ln>
                    <a:noFill/>
                  </a:ln>
                  <a:solidFill>
                    <a:srgbClr val="7030A0"/>
                  </a:solidFill>
                  <a:effectLst/>
                  <a:uLnTx/>
                  <a:uFillTx/>
                  <a:latin typeface="Calibri" pitchFamily="34" charset="0"/>
                  <a:ea typeface="华文新魏"/>
                  <a:cs typeface="Calibri" pitchFamily="34" charset="0"/>
                </a:rPr>
                <a:t>1</a:t>
              </a:r>
              <a:endParaRPr kumimoji="1" lang="en-US" altLang="zh-CN" sz="2400" b="1" i="0" u="none" strike="noStrike" kern="0" cap="none" spc="0" normalizeH="0" baseline="0" noProof="0" dirty="0">
                <a:ln>
                  <a:noFill/>
                </a:ln>
                <a:solidFill>
                  <a:srgbClr val="7030A0"/>
                </a:solidFill>
                <a:effectLst/>
                <a:uLnTx/>
                <a:uFillTx/>
                <a:latin typeface="Calibri" pitchFamily="34" charset="0"/>
                <a:ea typeface="华文新魏"/>
                <a:cs typeface="Calibri" pitchFamily="34" charset="0"/>
              </a:endParaRPr>
            </a:p>
          </p:txBody>
        </p:sp>
        <p:sp>
          <p:nvSpPr>
            <p:cNvPr id="70" name="Text Box 14"/>
            <p:cNvSpPr txBox="1">
              <a:spLocks noChangeArrowheads="1"/>
            </p:cNvSpPr>
            <p:nvPr/>
          </p:nvSpPr>
          <p:spPr bwMode="auto">
            <a:xfrm>
              <a:off x="2461818" y="2845548"/>
              <a:ext cx="6738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dirty="0">
                  <a:ln>
                    <a:noFill/>
                  </a:ln>
                  <a:solidFill>
                    <a:srgbClr val="7030A0"/>
                  </a:solidFill>
                  <a:effectLst/>
                  <a:uLnTx/>
                  <a:uFillTx/>
                  <a:latin typeface="Calibri" pitchFamily="34" charset="0"/>
                  <a:ea typeface="华文新魏"/>
                  <a:cs typeface="Calibri" pitchFamily="34" charset="0"/>
                </a:rPr>
                <a:t>P</a:t>
              </a:r>
              <a:r>
                <a:rPr kumimoji="1" lang="en-US" altLang="zh-CN" sz="2400" b="1" i="0" u="none" strike="noStrike" kern="0" cap="none" spc="0" normalizeH="0" baseline="-25000" noProof="0" dirty="0">
                  <a:ln>
                    <a:noFill/>
                  </a:ln>
                  <a:solidFill>
                    <a:srgbClr val="7030A0"/>
                  </a:solidFill>
                  <a:effectLst/>
                  <a:uLnTx/>
                  <a:uFillTx/>
                  <a:latin typeface="Calibri" pitchFamily="34" charset="0"/>
                  <a:ea typeface="华文新魏"/>
                  <a:cs typeface="Calibri" pitchFamily="34" charset="0"/>
                </a:rPr>
                <a:t>2</a:t>
              </a:r>
              <a:endParaRPr kumimoji="1" lang="en-US" altLang="zh-CN" sz="2400" b="1" i="0" u="none" strike="noStrike" kern="0" cap="none" spc="0" normalizeH="0" baseline="0" noProof="0" dirty="0">
                <a:ln>
                  <a:noFill/>
                </a:ln>
                <a:solidFill>
                  <a:srgbClr val="7030A0"/>
                </a:solidFill>
                <a:effectLst/>
                <a:uLnTx/>
                <a:uFillTx/>
                <a:latin typeface="Calibri" pitchFamily="34" charset="0"/>
                <a:ea typeface="华文新魏"/>
                <a:cs typeface="Calibri" pitchFamily="34" charset="0"/>
              </a:endParaRPr>
            </a:p>
          </p:txBody>
        </p:sp>
        <p:sp>
          <p:nvSpPr>
            <p:cNvPr id="71" name="Text Box 15"/>
            <p:cNvSpPr txBox="1">
              <a:spLocks noChangeArrowheads="1"/>
            </p:cNvSpPr>
            <p:nvPr/>
          </p:nvSpPr>
          <p:spPr bwMode="auto">
            <a:xfrm>
              <a:off x="4441844" y="2845548"/>
              <a:ext cx="6727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dirty="0">
                  <a:ln>
                    <a:noFill/>
                  </a:ln>
                  <a:solidFill>
                    <a:srgbClr val="7030A0"/>
                  </a:solidFill>
                  <a:effectLst/>
                  <a:uLnTx/>
                  <a:uFillTx/>
                  <a:latin typeface="Calibri" pitchFamily="34" charset="0"/>
                  <a:ea typeface="华文新魏"/>
                  <a:cs typeface="Calibri" pitchFamily="34" charset="0"/>
                </a:rPr>
                <a:t>P</a:t>
              </a:r>
              <a:r>
                <a:rPr kumimoji="1" lang="en-US" altLang="zh-CN" sz="2400" b="1" i="0" u="none" strike="noStrike" kern="0" cap="none" spc="0" normalizeH="0" baseline="-25000" noProof="0" dirty="0">
                  <a:ln>
                    <a:noFill/>
                  </a:ln>
                  <a:solidFill>
                    <a:srgbClr val="7030A0"/>
                  </a:solidFill>
                  <a:effectLst/>
                  <a:uLnTx/>
                  <a:uFillTx/>
                  <a:latin typeface="Calibri" pitchFamily="34" charset="0"/>
                  <a:ea typeface="华文新魏"/>
                  <a:cs typeface="Calibri" pitchFamily="34" charset="0"/>
                </a:rPr>
                <a:t>3</a:t>
              </a:r>
              <a:endParaRPr kumimoji="1" lang="en-US" altLang="zh-CN" sz="2400" b="1" i="0" u="none" strike="noStrike" kern="0" cap="none" spc="0" normalizeH="0" baseline="0" noProof="0" dirty="0">
                <a:ln>
                  <a:noFill/>
                </a:ln>
                <a:solidFill>
                  <a:srgbClr val="7030A0"/>
                </a:solidFill>
                <a:effectLst/>
                <a:uLnTx/>
                <a:uFillTx/>
                <a:latin typeface="Calibri" pitchFamily="34" charset="0"/>
                <a:ea typeface="华文新魏"/>
                <a:cs typeface="Calibri" pitchFamily="34" charset="0"/>
              </a:endParaRPr>
            </a:p>
          </p:txBody>
        </p:sp>
      </p:grpSp>
      <p:sp>
        <p:nvSpPr>
          <p:cNvPr id="72" name="Text Box 6"/>
          <p:cNvSpPr txBox="1">
            <a:spLocks noChangeArrowheads="1"/>
          </p:cNvSpPr>
          <p:nvPr/>
        </p:nvSpPr>
        <p:spPr bwMode="auto">
          <a:xfrm>
            <a:off x="2777954" y="4597050"/>
            <a:ext cx="9929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eaLnBrk="1" hangingPunct="1">
              <a:spcBef>
                <a:spcPct val="50000"/>
              </a:spcBef>
            </a:pPr>
            <a:r>
              <a:rPr kumimoji="1" lang="en-US" altLang="zh-CN" sz="1600" b="1" dirty="0">
                <a:solidFill>
                  <a:srgbClr val="0000FF"/>
                </a:solidFill>
                <a:latin typeface="Calibri" pitchFamily="34" charset="0"/>
                <a:cs typeface="Calibri" pitchFamily="34" charset="0"/>
              </a:rPr>
              <a:t>P(</a:t>
            </a:r>
            <a:r>
              <a:rPr kumimoji="1" lang="en-US" altLang="zh-CN" sz="1600" b="1" dirty="0" err="1">
                <a:solidFill>
                  <a:srgbClr val="0000FF"/>
                </a:solidFill>
                <a:latin typeface="Calibri" pitchFamily="34" charset="0"/>
                <a:cs typeface="Calibri" pitchFamily="34" charset="0"/>
              </a:rPr>
              <a:t>mutex</a:t>
            </a:r>
            <a:r>
              <a:rPr kumimoji="1" lang="en-US" altLang="zh-CN" sz="1600" b="1" dirty="0">
                <a:solidFill>
                  <a:srgbClr val="0000FF"/>
                </a:solidFill>
                <a:latin typeface="Calibri" pitchFamily="34" charset="0"/>
                <a:cs typeface="Calibri" pitchFamily="34" charset="0"/>
              </a:rPr>
              <a:t>)</a:t>
            </a:r>
            <a:endParaRPr kumimoji="1" lang="en-US" altLang="zh-CN" sz="1600" dirty="0">
              <a:solidFill>
                <a:srgbClr val="0000FF"/>
              </a:solidFill>
              <a:latin typeface="Calibri" pitchFamily="34" charset="0"/>
              <a:cs typeface="Calibri" pitchFamily="34" charset="0"/>
            </a:endParaRPr>
          </a:p>
        </p:txBody>
      </p:sp>
      <p:sp>
        <p:nvSpPr>
          <p:cNvPr id="73" name="Text Box 7"/>
          <p:cNvSpPr txBox="1">
            <a:spLocks noChangeArrowheads="1"/>
          </p:cNvSpPr>
          <p:nvPr/>
        </p:nvSpPr>
        <p:spPr bwMode="auto">
          <a:xfrm>
            <a:off x="2769214" y="5188656"/>
            <a:ext cx="1028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eaLnBrk="1" hangingPunct="1">
              <a:spcBef>
                <a:spcPct val="50000"/>
              </a:spcBef>
            </a:pPr>
            <a:r>
              <a:rPr kumimoji="1" lang="en-US" altLang="zh-CN" sz="1600" b="1" dirty="0">
                <a:solidFill>
                  <a:srgbClr val="0000FF"/>
                </a:solidFill>
                <a:latin typeface="Calibri" pitchFamily="34" charset="0"/>
                <a:cs typeface="Calibri" pitchFamily="34" charset="0"/>
              </a:rPr>
              <a:t>V(</a:t>
            </a:r>
            <a:r>
              <a:rPr kumimoji="1" lang="en-US" altLang="zh-CN" sz="1600" b="1" dirty="0" err="1">
                <a:solidFill>
                  <a:srgbClr val="0000FF"/>
                </a:solidFill>
                <a:latin typeface="Calibri" pitchFamily="34" charset="0"/>
                <a:cs typeface="Calibri" pitchFamily="34" charset="0"/>
              </a:rPr>
              <a:t>mutex</a:t>
            </a:r>
            <a:r>
              <a:rPr kumimoji="1" lang="en-US" altLang="zh-CN" sz="1600" b="1" dirty="0">
                <a:solidFill>
                  <a:srgbClr val="0000FF"/>
                </a:solidFill>
                <a:latin typeface="Calibri" pitchFamily="34" charset="0"/>
                <a:cs typeface="Calibri" pitchFamily="34" charset="0"/>
              </a:rPr>
              <a:t>)</a:t>
            </a:r>
            <a:endParaRPr kumimoji="1" lang="en-US" altLang="zh-CN" sz="1600" dirty="0">
              <a:solidFill>
                <a:srgbClr val="0000FF"/>
              </a:solidFill>
              <a:latin typeface="Calibri" pitchFamily="34" charset="0"/>
              <a:cs typeface="Calibri" pitchFamily="34" charset="0"/>
            </a:endParaRPr>
          </a:p>
        </p:txBody>
      </p:sp>
      <p:sp>
        <p:nvSpPr>
          <p:cNvPr id="74" name="Rectangle 8"/>
          <p:cNvSpPr>
            <a:spLocks noChangeArrowheads="1"/>
          </p:cNvSpPr>
          <p:nvPr/>
        </p:nvSpPr>
        <p:spPr bwMode="auto">
          <a:xfrm>
            <a:off x="2881877" y="4921956"/>
            <a:ext cx="754019" cy="290513"/>
          </a:xfrm>
          <a:prstGeom prst="rect">
            <a:avLst/>
          </a:prstGeom>
          <a:solidFill>
            <a:schemeClr val="accent1">
              <a:lumMod val="40000"/>
              <a:lumOff val="60000"/>
            </a:schemeClr>
          </a:solid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75" name="Rectangle 10"/>
          <p:cNvSpPr>
            <a:spLocks noChangeArrowheads="1"/>
          </p:cNvSpPr>
          <p:nvPr/>
        </p:nvSpPr>
        <p:spPr bwMode="auto">
          <a:xfrm>
            <a:off x="4924170" y="4630253"/>
            <a:ext cx="727950" cy="290513"/>
          </a:xfrm>
          <a:prstGeom prst="rect">
            <a:avLst/>
          </a:prstGeom>
          <a:solidFill>
            <a:schemeClr val="accent1">
              <a:lumMod val="40000"/>
              <a:lumOff val="60000"/>
            </a:schemeClr>
          </a:solid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76" name="Rectangle 12"/>
          <p:cNvSpPr>
            <a:spLocks noChangeArrowheads="1"/>
          </p:cNvSpPr>
          <p:nvPr/>
        </p:nvSpPr>
        <p:spPr bwMode="auto">
          <a:xfrm>
            <a:off x="6707270" y="4452404"/>
            <a:ext cx="703994" cy="290513"/>
          </a:xfrm>
          <a:prstGeom prst="rect">
            <a:avLst/>
          </a:prstGeom>
          <a:solidFill>
            <a:schemeClr val="accent1">
              <a:lumMod val="40000"/>
              <a:lumOff val="60000"/>
            </a:schemeClr>
          </a:solid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77" name="Text Box 16"/>
          <p:cNvSpPr txBox="1">
            <a:spLocks noChangeArrowheads="1"/>
          </p:cNvSpPr>
          <p:nvPr/>
        </p:nvSpPr>
        <p:spPr bwMode="auto">
          <a:xfrm>
            <a:off x="1043608" y="5536319"/>
            <a:ext cx="1425885" cy="461665"/>
          </a:xfrm>
          <a:prstGeom prst="rect">
            <a:avLst/>
          </a:prstGeom>
          <a:noFill/>
          <a:ln w="9525">
            <a:noFill/>
            <a:miter lim="800000"/>
            <a:headEnd/>
            <a:tailEnd/>
          </a:ln>
        </p:spPr>
        <p:txBody>
          <a:bodyPr wrap="square">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spcBef>
                <a:spcPct val="50000"/>
              </a:spcBef>
            </a:pPr>
            <a:r>
              <a:rPr kumimoji="1" lang="zh-CN" altLang="en-US" sz="2400" b="1" dirty="0">
                <a:solidFill>
                  <a:srgbClr val="7030A0"/>
                </a:solidFill>
                <a:latin typeface="华文楷体" pitchFamily="2" charset="-122"/>
                <a:ea typeface="华文楷体" pitchFamily="2" charset="-122"/>
                <a:cs typeface="Calibri" pitchFamily="34" charset="0"/>
              </a:rPr>
              <a:t>临界区</a:t>
            </a:r>
            <a:endParaRPr kumimoji="1" lang="zh-CN" altLang="en-US" sz="2400" dirty="0">
              <a:solidFill>
                <a:srgbClr val="7030A0"/>
              </a:solidFill>
              <a:latin typeface="华文楷体" pitchFamily="2" charset="-122"/>
              <a:ea typeface="华文楷体" pitchFamily="2" charset="-122"/>
              <a:cs typeface="Calibri" pitchFamily="34" charset="0"/>
            </a:endParaRPr>
          </a:p>
        </p:txBody>
      </p:sp>
      <p:sp>
        <p:nvSpPr>
          <p:cNvPr id="78" name="Arc 17"/>
          <p:cNvSpPr>
            <a:spLocks/>
          </p:cNvSpPr>
          <p:nvPr/>
        </p:nvSpPr>
        <p:spPr bwMode="auto">
          <a:xfrm flipH="1">
            <a:off x="2069722" y="5050544"/>
            <a:ext cx="782259" cy="48577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79" name="Text Box 18"/>
          <p:cNvSpPr txBox="1">
            <a:spLocks noChangeArrowheads="1"/>
          </p:cNvSpPr>
          <p:nvPr/>
        </p:nvSpPr>
        <p:spPr bwMode="auto">
          <a:xfrm>
            <a:off x="4821884" y="4303370"/>
            <a:ext cx="9929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eaLnBrk="1" hangingPunct="1">
              <a:spcBef>
                <a:spcPct val="50000"/>
              </a:spcBef>
            </a:pPr>
            <a:r>
              <a:rPr kumimoji="1" lang="en-US" altLang="zh-CN" sz="1600" b="1" dirty="0">
                <a:solidFill>
                  <a:srgbClr val="0000FF"/>
                </a:solidFill>
                <a:latin typeface="Calibri" pitchFamily="34" charset="0"/>
                <a:cs typeface="Calibri" pitchFamily="34" charset="0"/>
              </a:rPr>
              <a:t>P(</a:t>
            </a:r>
            <a:r>
              <a:rPr kumimoji="1" lang="en-US" altLang="zh-CN" sz="1600" b="1" dirty="0" err="1">
                <a:solidFill>
                  <a:srgbClr val="0000FF"/>
                </a:solidFill>
                <a:latin typeface="Calibri" pitchFamily="34" charset="0"/>
                <a:cs typeface="Calibri" pitchFamily="34" charset="0"/>
              </a:rPr>
              <a:t>mutex</a:t>
            </a:r>
            <a:r>
              <a:rPr kumimoji="1" lang="en-US" altLang="zh-CN" sz="1600" b="1" dirty="0">
                <a:solidFill>
                  <a:srgbClr val="0000FF"/>
                </a:solidFill>
                <a:latin typeface="Calibri" pitchFamily="34" charset="0"/>
                <a:cs typeface="Calibri" pitchFamily="34" charset="0"/>
              </a:rPr>
              <a:t>)</a:t>
            </a:r>
            <a:endParaRPr kumimoji="1" lang="en-US" altLang="zh-CN" sz="1600" dirty="0">
              <a:solidFill>
                <a:srgbClr val="0000FF"/>
              </a:solidFill>
              <a:latin typeface="Calibri" pitchFamily="34" charset="0"/>
              <a:cs typeface="Calibri" pitchFamily="34" charset="0"/>
            </a:endParaRPr>
          </a:p>
        </p:txBody>
      </p:sp>
      <p:sp>
        <p:nvSpPr>
          <p:cNvPr id="80" name="Text Box 19"/>
          <p:cNvSpPr txBox="1">
            <a:spLocks noChangeArrowheads="1"/>
          </p:cNvSpPr>
          <p:nvPr/>
        </p:nvSpPr>
        <p:spPr bwMode="auto">
          <a:xfrm>
            <a:off x="6598589" y="4165421"/>
            <a:ext cx="9746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eaLnBrk="1" hangingPunct="1">
              <a:spcBef>
                <a:spcPct val="50000"/>
              </a:spcBef>
            </a:pPr>
            <a:r>
              <a:rPr kumimoji="1" lang="en-US" altLang="zh-CN" sz="1600" b="1" dirty="0">
                <a:solidFill>
                  <a:srgbClr val="0000FF"/>
                </a:solidFill>
                <a:latin typeface="Calibri" pitchFamily="34" charset="0"/>
                <a:cs typeface="Calibri" pitchFamily="34" charset="0"/>
              </a:rPr>
              <a:t>P(</a:t>
            </a:r>
            <a:r>
              <a:rPr kumimoji="1" lang="en-US" altLang="zh-CN" sz="1600" b="1" dirty="0" err="1">
                <a:solidFill>
                  <a:srgbClr val="0000FF"/>
                </a:solidFill>
                <a:latin typeface="Calibri" pitchFamily="34" charset="0"/>
                <a:cs typeface="Calibri" pitchFamily="34" charset="0"/>
              </a:rPr>
              <a:t>mutex</a:t>
            </a:r>
            <a:r>
              <a:rPr kumimoji="1" lang="en-US" altLang="zh-CN" sz="1600" b="1" dirty="0">
                <a:solidFill>
                  <a:srgbClr val="0000FF"/>
                </a:solidFill>
                <a:latin typeface="Calibri" pitchFamily="34" charset="0"/>
                <a:cs typeface="Calibri" pitchFamily="34" charset="0"/>
              </a:rPr>
              <a:t>)</a:t>
            </a:r>
            <a:endParaRPr kumimoji="1" lang="en-US" altLang="zh-CN" sz="1600" dirty="0">
              <a:solidFill>
                <a:srgbClr val="0000FF"/>
              </a:solidFill>
              <a:latin typeface="Calibri" pitchFamily="34" charset="0"/>
              <a:cs typeface="Calibri" pitchFamily="34" charset="0"/>
            </a:endParaRPr>
          </a:p>
        </p:txBody>
      </p:sp>
      <p:sp>
        <p:nvSpPr>
          <p:cNvPr id="81" name="Text Box 20"/>
          <p:cNvSpPr txBox="1">
            <a:spLocks noChangeArrowheads="1"/>
          </p:cNvSpPr>
          <p:nvPr/>
        </p:nvSpPr>
        <p:spPr bwMode="auto">
          <a:xfrm>
            <a:off x="4821442" y="4902906"/>
            <a:ext cx="1028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eaLnBrk="1" hangingPunct="1">
              <a:spcBef>
                <a:spcPct val="50000"/>
              </a:spcBef>
            </a:pPr>
            <a:r>
              <a:rPr kumimoji="1" lang="en-US" altLang="zh-CN" sz="1600" b="1" dirty="0">
                <a:solidFill>
                  <a:srgbClr val="0000FF"/>
                </a:solidFill>
                <a:latin typeface="Calibri" pitchFamily="34" charset="0"/>
                <a:cs typeface="Calibri" pitchFamily="34" charset="0"/>
              </a:rPr>
              <a:t>V(</a:t>
            </a:r>
            <a:r>
              <a:rPr kumimoji="1" lang="en-US" altLang="zh-CN" sz="1600" b="1" dirty="0" err="1">
                <a:solidFill>
                  <a:srgbClr val="0000FF"/>
                </a:solidFill>
                <a:latin typeface="Calibri" pitchFamily="34" charset="0"/>
                <a:cs typeface="Calibri" pitchFamily="34" charset="0"/>
              </a:rPr>
              <a:t>mutex</a:t>
            </a:r>
            <a:r>
              <a:rPr kumimoji="1" lang="en-US" altLang="zh-CN" sz="1600" b="1" dirty="0">
                <a:solidFill>
                  <a:srgbClr val="0000FF"/>
                </a:solidFill>
                <a:latin typeface="Calibri" pitchFamily="34" charset="0"/>
                <a:cs typeface="Calibri" pitchFamily="34" charset="0"/>
              </a:rPr>
              <a:t>)</a:t>
            </a:r>
            <a:endParaRPr kumimoji="1" lang="en-US" altLang="zh-CN" sz="1600" dirty="0">
              <a:solidFill>
                <a:srgbClr val="0000FF"/>
              </a:solidFill>
              <a:latin typeface="Calibri" pitchFamily="34" charset="0"/>
              <a:cs typeface="Calibri" pitchFamily="34" charset="0"/>
            </a:endParaRPr>
          </a:p>
        </p:txBody>
      </p:sp>
      <p:sp>
        <p:nvSpPr>
          <p:cNvPr id="82" name="Text Box 21"/>
          <p:cNvSpPr txBox="1">
            <a:spLocks noChangeArrowheads="1"/>
          </p:cNvSpPr>
          <p:nvPr/>
        </p:nvSpPr>
        <p:spPr bwMode="auto">
          <a:xfrm>
            <a:off x="6598588" y="4714305"/>
            <a:ext cx="1028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eaLnBrk="1" hangingPunct="1">
              <a:spcBef>
                <a:spcPct val="50000"/>
              </a:spcBef>
            </a:pPr>
            <a:r>
              <a:rPr kumimoji="1" lang="en-US" altLang="zh-CN" sz="1600" b="1" dirty="0">
                <a:solidFill>
                  <a:srgbClr val="0000FF"/>
                </a:solidFill>
                <a:latin typeface="Calibri" pitchFamily="34" charset="0"/>
                <a:cs typeface="Calibri" pitchFamily="34" charset="0"/>
              </a:rPr>
              <a:t>V(</a:t>
            </a:r>
            <a:r>
              <a:rPr kumimoji="1" lang="en-US" altLang="zh-CN" sz="1600" b="1" dirty="0" err="1">
                <a:solidFill>
                  <a:srgbClr val="0000FF"/>
                </a:solidFill>
                <a:latin typeface="Calibri" pitchFamily="34" charset="0"/>
                <a:cs typeface="Calibri" pitchFamily="34" charset="0"/>
              </a:rPr>
              <a:t>mutex</a:t>
            </a:r>
            <a:r>
              <a:rPr kumimoji="1" lang="en-US" altLang="zh-CN" sz="1600" b="1" dirty="0">
                <a:solidFill>
                  <a:srgbClr val="0000FF"/>
                </a:solidFill>
                <a:latin typeface="Calibri" pitchFamily="34" charset="0"/>
                <a:cs typeface="Calibri" pitchFamily="34" charset="0"/>
              </a:rPr>
              <a:t>)</a:t>
            </a:r>
            <a:endParaRPr kumimoji="1" lang="en-US" altLang="zh-CN" sz="1600" dirty="0">
              <a:solidFill>
                <a:srgbClr val="0000FF"/>
              </a:solidFill>
              <a:latin typeface="Calibri" pitchFamily="34" charset="0"/>
              <a:cs typeface="Calibri" pitchFamily="34" charset="0"/>
            </a:endParaRPr>
          </a:p>
        </p:txBody>
      </p:sp>
      <p:cxnSp>
        <p:nvCxnSpPr>
          <p:cNvPr id="83" name="曲线连接符 82"/>
          <p:cNvCxnSpPr>
            <a:stCxn id="77" idx="3"/>
            <a:endCxn id="75" idx="1"/>
          </p:cNvCxnSpPr>
          <p:nvPr/>
        </p:nvCxnSpPr>
        <p:spPr bwMode="auto">
          <a:xfrm flipV="1">
            <a:off x="2469493" y="4775510"/>
            <a:ext cx="2454677" cy="991642"/>
          </a:xfrm>
          <a:prstGeom prst="curvedConnector3">
            <a:avLst>
              <a:gd name="adj1" fmla="val 50000"/>
            </a:avLst>
          </a:prstGeom>
          <a:noFill/>
          <a:ln w="28575" cap="flat" cmpd="sng" algn="ctr">
            <a:solidFill>
              <a:sysClr val="windowText" lastClr="000000"/>
            </a:solidFill>
            <a:prstDash val="solid"/>
            <a:tailEnd type="arrow"/>
          </a:ln>
          <a:effectLst/>
        </p:spPr>
      </p:cxnSp>
      <p:cxnSp>
        <p:nvCxnSpPr>
          <p:cNvPr id="84" name="曲线连接符 83"/>
          <p:cNvCxnSpPr>
            <a:endCxn id="76" idx="1"/>
          </p:cNvCxnSpPr>
          <p:nvPr/>
        </p:nvCxnSpPr>
        <p:spPr bwMode="auto">
          <a:xfrm flipV="1">
            <a:off x="2375181" y="4597661"/>
            <a:ext cx="4332089" cy="1235720"/>
          </a:xfrm>
          <a:prstGeom prst="curvedConnector3">
            <a:avLst>
              <a:gd name="adj1" fmla="val 50000"/>
            </a:avLst>
          </a:prstGeom>
          <a:noFill/>
          <a:ln w="28575" cap="flat" cmpd="sng" algn="ctr">
            <a:solidFill>
              <a:sysClr val="windowText" lastClr="000000"/>
            </a:solidFill>
            <a:prstDash val="solid"/>
            <a:tailEnd type="arrow"/>
          </a:ln>
          <a:effectLst/>
        </p:spPr>
      </p:cxnSp>
    </p:spTree>
    <p:extLst>
      <p:ext uri="{BB962C8B-B14F-4D97-AF65-F5344CB8AC3E}">
        <p14:creationId xmlns:p14="http://schemas.microsoft.com/office/powerpoint/2010/main" val="365030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1000" fill="hold"/>
                                        <p:tgtEl>
                                          <p:spTgt spid="65"/>
                                        </p:tgtEl>
                                        <p:attrNameLst>
                                          <p:attrName>ppt_x</p:attrName>
                                        </p:attrNameLst>
                                      </p:cBhvr>
                                      <p:tavLst>
                                        <p:tav tm="0">
                                          <p:val>
                                            <p:strVal val="0-#ppt_w/2"/>
                                          </p:val>
                                        </p:tav>
                                        <p:tav tm="100000">
                                          <p:val>
                                            <p:strVal val="#ppt_x"/>
                                          </p:val>
                                        </p:tav>
                                      </p:tavLst>
                                    </p:anim>
                                    <p:anim calcmode="lin" valueType="num">
                                      <p:cBhvr additive="base">
                                        <p:cTn id="8" dur="1000" fill="hold"/>
                                        <p:tgtEl>
                                          <p:spTgt spid="6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circle(in)">
                                      <p:cBhvr>
                                        <p:cTn id="13" dur="1000"/>
                                        <p:tgtEl>
                                          <p:spTgt spid="74"/>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circle(in)">
                                      <p:cBhvr>
                                        <p:cTn id="16" dur="1000"/>
                                        <p:tgtEl>
                                          <p:spTgt spid="75"/>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circle(in)">
                                      <p:cBhvr>
                                        <p:cTn id="19" dur="1000"/>
                                        <p:tgtEl>
                                          <p:spTgt spid="7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7"/>
                                        </p:tgtEl>
                                        <p:attrNameLst>
                                          <p:attrName>style.visibility</p:attrName>
                                        </p:attrNameLst>
                                      </p:cBhvr>
                                      <p:to>
                                        <p:strVal val="visible"/>
                                      </p:to>
                                    </p:set>
                                    <p:animEffect transition="in" filter="wipe(left)">
                                      <p:cBhvr>
                                        <p:cTn id="24" dur="1000"/>
                                        <p:tgtEl>
                                          <p:spTgt spid="77"/>
                                        </p:tgtEl>
                                      </p:cBhvr>
                                    </p:animEffect>
                                  </p:childTnLst>
                                </p:cTn>
                              </p:par>
                              <p:par>
                                <p:cTn id="25" presetID="22" presetClass="entr" presetSubtype="8" fill="hold" nodeType="with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wipe(left)">
                                      <p:cBhvr>
                                        <p:cTn id="27" dur="1000"/>
                                        <p:tgtEl>
                                          <p:spTgt spid="83"/>
                                        </p:tgtEl>
                                      </p:cBhvr>
                                    </p:animEffect>
                                  </p:childTnLst>
                                </p:cTn>
                              </p:par>
                              <p:par>
                                <p:cTn id="28" presetID="22" presetClass="entr" presetSubtype="8" fill="hold" nodeType="with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wipe(left)">
                                      <p:cBhvr>
                                        <p:cTn id="30" dur="1000"/>
                                        <p:tgtEl>
                                          <p:spTgt spid="84"/>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wipe(left)">
                                      <p:cBhvr>
                                        <p:cTn id="33" dur="1000"/>
                                        <p:tgtEl>
                                          <p:spTgt spid="7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2">
                                            <p:txEl>
                                              <p:pRg st="0" end="0"/>
                                            </p:txEl>
                                          </p:spTgt>
                                        </p:tgtEl>
                                        <p:attrNameLst>
                                          <p:attrName>style.visibility</p:attrName>
                                        </p:attrNameLst>
                                      </p:cBhvr>
                                      <p:to>
                                        <p:strVal val="visible"/>
                                      </p:to>
                                    </p:set>
                                    <p:animEffect transition="in" filter="wipe(left)">
                                      <p:cBhvr>
                                        <p:cTn id="38" dur="1000"/>
                                        <p:tgtEl>
                                          <p:spTgt spid="72">
                                            <p:txEl>
                                              <p:pRg st="0" end="0"/>
                                            </p:txEl>
                                          </p:spTgt>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73">
                                            <p:txEl>
                                              <p:pRg st="0" end="0"/>
                                            </p:txEl>
                                          </p:spTgt>
                                        </p:tgtEl>
                                        <p:attrNameLst>
                                          <p:attrName>style.visibility</p:attrName>
                                        </p:attrNameLst>
                                      </p:cBhvr>
                                      <p:to>
                                        <p:strVal val="visible"/>
                                      </p:to>
                                    </p:set>
                                    <p:animEffect transition="in" filter="wipe(left)">
                                      <p:cBhvr>
                                        <p:cTn id="42" dur="1000"/>
                                        <p:tgtEl>
                                          <p:spTgt spid="73">
                                            <p:txEl>
                                              <p:pRg st="0" end="0"/>
                                            </p:txEl>
                                          </p:spTgt>
                                        </p:tgtEl>
                                      </p:cBhvr>
                                    </p:animEffect>
                                  </p:childTnLst>
                                </p:cTn>
                              </p:par>
                            </p:childTnLst>
                          </p:cTn>
                        </p:par>
                        <p:par>
                          <p:cTn id="43" fill="hold">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79">
                                            <p:txEl>
                                              <p:pRg st="0" end="0"/>
                                            </p:txEl>
                                          </p:spTgt>
                                        </p:tgtEl>
                                        <p:attrNameLst>
                                          <p:attrName>style.visibility</p:attrName>
                                        </p:attrNameLst>
                                      </p:cBhvr>
                                      <p:to>
                                        <p:strVal val="visible"/>
                                      </p:to>
                                    </p:set>
                                    <p:animEffect transition="in" filter="wipe(left)">
                                      <p:cBhvr>
                                        <p:cTn id="46" dur="1000"/>
                                        <p:tgtEl>
                                          <p:spTgt spid="79">
                                            <p:txEl>
                                              <p:pRg st="0" end="0"/>
                                            </p:txEl>
                                          </p:spTgt>
                                        </p:tgtEl>
                                      </p:cBhvr>
                                    </p:animEffect>
                                  </p:childTnLst>
                                </p:cTn>
                              </p:par>
                            </p:childTnLst>
                          </p:cTn>
                        </p:par>
                        <p:par>
                          <p:cTn id="47" fill="hold">
                            <p:stCondLst>
                              <p:cond delay="3000"/>
                            </p:stCondLst>
                            <p:childTnLst>
                              <p:par>
                                <p:cTn id="48" presetID="22" presetClass="entr" presetSubtype="8" fill="hold" grpId="0" nodeType="afterEffect">
                                  <p:stCondLst>
                                    <p:cond delay="0"/>
                                  </p:stCondLst>
                                  <p:childTnLst>
                                    <p:set>
                                      <p:cBhvr>
                                        <p:cTn id="49" dur="1" fill="hold">
                                          <p:stCondLst>
                                            <p:cond delay="0"/>
                                          </p:stCondLst>
                                        </p:cTn>
                                        <p:tgtEl>
                                          <p:spTgt spid="81">
                                            <p:txEl>
                                              <p:pRg st="0" end="0"/>
                                            </p:txEl>
                                          </p:spTgt>
                                        </p:tgtEl>
                                        <p:attrNameLst>
                                          <p:attrName>style.visibility</p:attrName>
                                        </p:attrNameLst>
                                      </p:cBhvr>
                                      <p:to>
                                        <p:strVal val="visible"/>
                                      </p:to>
                                    </p:set>
                                    <p:animEffect transition="in" filter="wipe(left)">
                                      <p:cBhvr>
                                        <p:cTn id="50" dur="1000"/>
                                        <p:tgtEl>
                                          <p:spTgt spid="81">
                                            <p:txEl>
                                              <p:pRg st="0" end="0"/>
                                            </p:txEl>
                                          </p:spTgt>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80">
                                            <p:txEl>
                                              <p:pRg st="0" end="0"/>
                                            </p:txEl>
                                          </p:spTgt>
                                        </p:tgtEl>
                                        <p:attrNameLst>
                                          <p:attrName>style.visibility</p:attrName>
                                        </p:attrNameLst>
                                      </p:cBhvr>
                                      <p:to>
                                        <p:strVal val="visible"/>
                                      </p:to>
                                    </p:set>
                                    <p:animEffect transition="in" filter="wipe(left)">
                                      <p:cBhvr>
                                        <p:cTn id="54" dur="1000"/>
                                        <p:tgtEl>
                                          <p:spTgt spid="80">
                                            <p:txEl>
                                              <p:pRg st="0" end="0"/>
                                            </p:txEl>
                                          </p:spTgt>
                                        </p:tgtEl>
                                      </p:cBhvr>
                                    </p:animEffect>
                                  </p:childTnLst>
                                </p:cTn>
                              </p:par>
                            </p:childTnLst>
                          </p:cTn>
                        </p:par>
                        <p:par>
                          <p:cTn id="55" fill="hold">
                            <p:stCondLst>
                              <p:cond delay="5000"/>
                            </p:stCondLst>
                            <p:childTnLst>
                              <p:par>
                                <p:cTn id="56" presetID="22" presetClass="entr" presetSubtype="8" fill="hold" grpId="0" nodeType="afterEffect">
                                  <p:stCondLst>
                                    <p:cond delay="0"/>
                                  </p:stCondLst>
                                  <p:childTnLst>
                                    <p:set>
                                      <p:cBhvr>
                                        <p:cTn id="57" dur="1" fill="hold">
                                          <p:stCondLst>
                                            <p:cond delay="0"/>
                                          </p:stCondLst>
                                        </p:cTn>
                                        <p:tgtEl>
                                          <p:spTgt spid="82">
                                            <p:txEl>
                                              <p:pRg st="0" end="0"/>
                                            </p:txEl>
                                          </p:spTgt>
                                        </p:tgtEl>
                                        <p:attrNameLst>
                                          <p:attrName>style.visibility</p:attrName>
                                        </p:attrNameLst>
                                      </p:cBhvr>
                                      <p:to>
                                        <p:strVal val="visible"/>
                                      </p:to>
                                    </p:set>
                                    <p:animEffect transition="in" filter="wipe(left)">
                                      <p:cBhvr>
                                        <p:cTn id="58" dur="1000"/>
                                        <p:tgtEl>
                                          <p:spTgt spid="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P spid="73" grpId="0" build="p"/>
      <p:bldP spid="74" grpId="0" animBg="1"/>
      <p:bldP spid="75" grpId="0" animBg="1"/>
      <p:bldP spid="76" grpId="0" animBg="1"/>
      <p:bldP spid="77" grpId="0"/>
      <p:bldP spid="78" grpId="0" animBg="1"/>
      <p:bldP spid="79" grpId="0" build="p"/>
      <p:bldP spid="80" grpId="0" build="p"/>
      <p:bldP spid="81" grpId="0" build="p"/>
      <p:bldP spid="8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74638"/>
            <a:ext cx="7498080" cy="922114"/>
          </a:xfrm>
        </p:spPr>
        <p:txBody>
          <a:bodyPr>
            <a:normAutofit/>
          </a:bodyPr>
          <a:lstStyle/>
          <a:p>
            <a:pPr>
              <a:defRPr/>
            </a:pPr>
            <a:r>
              <a:rPr lang="zh-CN" altLang="en-US" sz="4000" dirty="0" smtClean="0"/>
              <a:t>生产者</a:t>
            </a:r>
            <a:r>
              <a:rPr lang="en-US" altLang="zh-CN" sz="4000" dirty="0" smtClean="0"/>
              <a:t>/</a:t>
            </a:r>
            <a:r>
              <a:rPr lang="zh-CN" altLang="en-US" sz="4000" dirty="0" smtClean="0"/>
              <a:t>消费者问题</a:t>
            </a:r>
            <a:endParaRPr lang="zh-CN" altLang="en-US" sz="4000" dirty="0"/>
          </a:p>
        </p:txBody>
      </p:sp>
      <p:grpSp>
        <p:nvGrpSpPr>
          <p:cNvPr id="4" name="Group 4"/>
          <p:cNvGrpSpPr>
            <a:grpSpLocks/>
          </p:cNvGrpSpPr>
          <p:nvPr/>
        </p:nvGrpSpPr>
        <p:grpSpPr bwMode="auto">
          <a:xfrm rot="5400000">
            <a:off x="3653171" y="2582180"/>
            <a:ext cx="3059113" cy="1082799"/>
            <a:chOff x="1177" y="2976"/>
            <a:chExt cx="1927" cy="323"/>
          </a:xfrm>
          <a:solidFill>
            <a:schemeClr val="accent6">
              <a:lumMod val="20000"/>
              <a:lumOff val="80000"/>
            </a:schemeClr>
          </a:solidFill>
        </p:grpSpPr>
        <p:sp>
          <p:nvSpPr>
            <p:cNvPr id="21513" name="Rectangle 5"/>
            <p:cNvSpPr>
              <a:spLocks noChangeArrowheads="1"/>
            </p:cNvSpPr>
            <p:nvPr/>
          </p:nvSpPr>
          <p:spPr bwMode="auto">
            <a:xfrm>
              <a:off x="1177" y="2976"/>
              <a:ext cx="323" cy="323"/>
            </a:xfrm>
            <a:prstGeom prst="rect">
              <a:avLst/>
            </a:prstGeom>
            <a:grpFill/>
            <a:ln w="28575">
              <a:solidFill>
                <a:schemeClr val="accent1">
                  <a:lumMod val="75000"/>
                </a:schemeClr>
              </a:solidFill>
              <a:miter lim="800000"/>
              <a:headEnd/>
              <a:tailEnd/>
            </a:ln>
          </p:spPr>
          <p:txBody>
            <a:bodyPr wrap="none" anchor="ctr"/>
            <a:lstStyle/>
            <a:p>
              <a:endParaRPr lang="zh-CN" altLang="en-US"/>
            </a:p>
          </p:txBody>
        </p:sp>
        <p:sp>
          <p:nvSpPr>
            <p:cNvPr id="21514" name="Rectangle 6"/>
            <p:cNvSpPr>
              <a:spLocks noChangeArrowheads="1"/>
            </p:cNvSpPr>
            <p:nvPr/>
          </p:nvSpPr>
          <p:spPr bwMode="auto">
            <a:xfrm>
              <a:off x="1498" y="2976"/>
              <a:ext cx="323" cy="323"/>
            </a:xfrm>
            <a:prstGeom prst="rect">
              <a:avLst/>
            </a:prstGeom>
            <a:grpFill/>
            <a:ln w="28575">
              <a:solidFill>
                <a:schemeClr val="accent1">
                  <a:lumMod val="75000"/>
                </a:schemeClr>
              </a:solidFill>
              <a:miter lim="800000"/>
              <a:headEnd/>
              <a:tailEnd/>
            </a:ln>
          </p:spPr>
          <p:txBody>
            <a:bodyPr wrap="none" anchor="ctr"/>
            <a:lstStyle/>
            <a:p>
              <a:endParaRPr lang="zh-CN" altLang="en-US"/>
            </a:p>
          </p:txBody>
        </p:sp>
        <p:sp>
          <p:nvSpPr>
            <p:cNvPr id="21515" name="Rectangle 7"/>
            <p:cNvSpPr>
              <a:spLocks noChangeArrowheads="1"/>
            </p:cNvSpPr>
            <p:nvPr/>
          </p:nvSpPr>
          <p:spPr bwMode="auto">
            <a:xfrm>
              <a:off x="1819" y="2976"/>
              <a:ext cx="323" cy="323"/>
            </a:xfrm>
            <a:prstGeom prst="rect">
              <a:avLst/>
            </a:prstGeom>
            <a:grpFill/>
            <a:ln w="28575">
              <a:solidFill>
                <a:schemeClr val="accent1">
                  <a:lumMod val="75000"/>
                </a:schemeClr>
              </a:solidFill>
              <a:miter lim="800000"/>
              <a:headEnd/>
              <a:tailEnd/>
            </a:ln>
          </p:spPr>
          <p:txBody>
            <a:bodyPr wrap="none" anchor="ctr"/>
            <a:lstStyle/>
            <a:p>
              <a:endParaRPr lang="zh-CN" altLang="en-US"/>
            </a:p>
          </p:txBody>
        </p:sp>
        <p:sp>
          <p:nvSpPr>
            <p:cNvPr id="21516" name="Rectangle 8"/>
            <p:cNvSpPr>
              <a:spLocks noChangeArrowheads="1"/>
            </p:cNvSpPr>
            <p:nvPr/>
          </p:nvSpPr>
          <p:spPr bwMode="auto">
            <a:xfrm>
              <a:off x="2140" y="2976"/>
              <a:ext cx="323" cy="323"/>
            </a:xfrm>
            <a:prstGeom prst="rect">
              <a:avLst/>
            </a:prstGeom>
            <a:grpFill/>
            <a:ln w="28575">
              <a:solidFill>
                <a:schemeClr val="accent1">
                  <a:lumMod val="75000"/>
                </a:schemeClr>
              </a:solidFill>
              <a:miter lim="800000"/>
              <a:headEnd/>
              <a:tailEnd/>
            </a:ln>
          </p:spPr>
          <p:txBody>
            <a:bodyPr wrap="none" anchor="ctr"/>
            <a:lstStyle/>
            <a:p>
              <a:endParaRPr lang="zh-CN" altLang="en-US"/>
            </a:p>
          </p:txBody>
        </p:sp>
        <p:sp>
          <p:nvSpPr>
            <p:cNvPr id="21517" name="Rectangle 9"/>
            <p:cNvSpPr>
              <a:spLocks noChangeArrowheads="1"/>
            </p:cNvSpPr>
            <p:nvPr/>
          </p:nvSpPr>
          <p:spPr bwMode="auto">
            <a:xfrm>
              <a:off x="2461" y="2976"/>
              <a:ext cx="323" cy="323"/>
            </a:xfrm>
            <a:prstGeom prst="rect">
              <a:avLst/>
            </a:prstGeom>
            <a:grpFill/>
            <a:ln w="28575">
              <a:solidFill>
                <a:schemeClr val="accent1">
                  <a:lumMod val="75000"/>
                </a:schemeClr>
              </a:solidFill>
              <a:miter lim="800000"/>
              <a:headEnd/>
              <a:tailEnd/>
            </a:ln>
          </p:spPr>
          <p:txBody>
            <a:bodyPr wrap="none" anchor="ctr"/>
            <a:lstStyle/>
            <a:p>
              <a:endParaRPr lang="zh-CN" altLang="en-US"/>
            </a:p>
          </p:txBody>
        </p:sp>
        <p:sp>
          <p:nvSpPr>
            <p:cNvPr id="21518" name="Rectangle 10"/>
            <p:cNvSpPr>
              <a:spLocks noChangeArrowheads="1"/>
            </p:cNvSpPr>
            <p:nvPr/>
          </p:nvSpPr>
          <p:spPr bwMode="auto">
            <a:xfrm>
              <a:off x="2781" y="2976"/>
              <a:ext cx="323" cy="323"/>
            </a:xfrm>
            <a:prstGeom prst="rect">
              <a:avLst/>
            </a:prstGeom>
            <a:grpFill/>
            <a:ln w="28575">
              <a:solidFill>
                <a:schemeClr val="accent1">
                  <a:lumMod val="75000"/>
                </a:schemeClr>
              </a:solidFill>
              <a:miter lim="800000"/>
              <a:headEnd/>
              <a:tailEnd/>
            </a:ln>
          </p:spPr>
          <p:txBody>
            <a:bodyPr wrap="none" anchor="ctr"/>
            <a:lstStyle/>
            <a:p>
              <a:endParaRPr lang="zh-CN" altLang="en-US"/>
            </a:p>
          </p:txBody>
        </p:sp>
      </p:grpSp>
      <p:sp>
        <p:nvSpPr>
          <p:cNvPr id="11" name="Text Box 11"/>
          <p:cNvSpPr txBox="1">
            <a:spLocks noChangeArrowheads="1"/>
          </p:cNvSpPr>
          <p:nvPr/>
        </p:nvSpPr>
        <p:spPr bwMode="auto">
          <a:xfrm>
            <a:off x="2778125" y="1875408"/>
            <a:ext cx="11079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dirty="0" smtClean="0">
                <a:solidFill>
                  <a:srgbClr val="C00000"/>
                </a:solidFill>
                <a:latin typeface="华文楷体" pitchFamily="2" charset="-122"/>
                <a:ea typeface="华文楷体" pitchFamily="2" charset="-122"/>
              </a:rPr>
              <a:t>生产者</a:t>
            </a:r>
            <a:endParaRPr lang="en-US" altLang="zh-CN" sz="2400" b="1" dirty="0" smtClean="0">
              <a:solidFill>
                <a:srgbClr val="C00000"/>
              </a:solidFill>
              <a:latin typeface="华文楷体" pitchFamily="2" charset="-122"/>
              <a:ea typeface="华文楷体" pitchFamily="2" charset="-122"/>
            </a:endParaRPr>
          </a:p>
          <a:p>
            <a:pPr eaLnBrk="1" hangingPunct="1"/>
            <a:r>
              <a:rPr lang="zh-CN" altLang="en-US" sz="2400" b="1" dirty="0" smtClean="0">
                <a:solidFill>
                  <a:srgbClr val="C00000"/>
                </a:solidFill>
                <a:latin typeface="华文楷体" pitchFamily="2" charset="-122"/>
                <a:ea typeface="华文楷体" pitchFamily="2" charset="-122"/>
              </a:rPr>
              <a:t>进程</a:t>
            </a:r>
            <a:endParaRPr lang="en-US" altLang="zh-CN" sz="2400" b="1" dirty="0">
              <a:solidFill>
                <a:srgbClr val="C00000"/>
              </a:solidFill>
              <a:latin typeface="华文楷体" pitchFamily="2" charset="-122"/>
              <a:ea typeface="华文楷体" pitchFamily="2" charset="-122"/>
            </a:endParaRPr>
          </a:p>
        </p:txBody>
      </p:sp>
      <p:sp>
        <p:nvSpPr>
          <p:cNvPr id="12" name="Text Box 12"/>
          <p:cNvSpPr txBox="1">
            <a:spLocks noChangeArrowheads="1"/>
          </p:cNvSpPr>
          <p:nvPr/>
        </p:nvSpPr>
        <p:spPr bwMode="auto">
          <a:xfrm>
            <a:off x="6411491" y="1875408"/>
            <a:ext cx="11079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dirty="0" smtClean="0">
                <a:solidFill>
                  <a:srgbClr val="C00000"/>
                </a:solidFill>
                <a:latin typeface="华文楷体" pitchFamily="2" charset="-122"/>
                <a:ea typeface="华文楷体" pitchFamily="2" charset="-122"/>
              </a:rPr>
              <a:t>消费者</a:t>
            </a:r>
            <a:endParaRPr lang="en-US" altLang="zh-CN" sz="2400" b="1" dirty="0" smtClean="0">
              <a:solidFill>
                <a:srgbClr val="C00000"/>
              </a:solidFill>
              <a:latin typeface="华文楷体" pitchFamily="2" charset="-122"/>
              <a:ea typeface="华文楷体" pitchFamily="2" charset="-122"/>
            </a:endParaRPr>
          </a:p>
          <a:p>
            <a:pPr eaLnBrk="1" hangingPunct="1"/>
            <a:r>
              <a:rPr lang="zh-CN" altLang="en-US" sz="2400" b="1" dirty="0">
                <a:solidFill>
                  <a:srgbClr val="C00000"/>
                </a:solidFill>
                <a:latin typeface="华文楷体" pitchFamily="2" charset="-122"/>
                <a:ea typeface="华文楷体" pitchFamily="2" charset="-122"/>
              </a:rPr>
              <a:t>进程</a:t>
            </a:r>
            <a:endParaRPr lang="en-US" altLang="zh-CN" sz="2400" b="1" dirty="0">
              <a:solidFill>
                <a:srgbClr val="C00000"/>
              </a:solidFill>
              <a:latin typeface="华文楷体" pitchFamily="2" charset="-122"/>
              <a:ea typeface="华文楷体" pitchFamily="2" charset="-122"/>
            </a:endParaRPr>
          </a:p>
        </p:txBody>
      </p:sp>
      <p:sp>
        <p:nvSpPr>
          <p:cNvPr id="13" name="Line 13"/>
          <p:cNvSpPr>
            <a:spLocks noChangeShapeType="1"/>
          </p:cNvSpPr>
          <p:nvPr/>
        </p:nvSpPr>
        <p:spPr bwMode="auto">
          <a:xfrm>
            <a:off x="3948112" y="2081783"/>
            <a:ext cx="623888" cy="0"/>
          </a:xfrm>
          <a:prstGeom prst="line">
            <a:avLst/>
          </a:prstGeom>
          <a:noFill/>
          <a:ln w="28575">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4"/>
          <p:cNvSpPr>
            <a:spLocks noChangeShapeType="1"/>
          </p:cNvSpPr>
          <p:nvPr/>
        </p:nvSpPr>
        <p:spPr bwMode="auto">
          <a:xfrm>
            <a:off x="5793953" y="2081783"/>
            <a:ext cx="623888" cy="0"/>
          </a:xfrm>
          <a:prstGeom prst="line">
            <a:avLst/>
          </a:prstGeom>
          <a:noFill/>
          <a:ln w="28575">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 name="云形 2"/>
          <p:cNvSpPr/>
          <p:nvPr/>
        </p:nvSpPr>
        <p:spPr>
          <a:xfrm>
            <a:off x="7114108" y="188640"/>
            <a:ext cx="1850380" cy="1616571"/>
          </a:xfrm>
          <a:prstGeom prst="cloud">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华文楷体" pitchFamily="2" charset="-122"/>
                <a:ea typeface="华文楷体" pitchFamily="2" charset="-122"/>
              </a:rPr>
              <a:t>又称为</a:t>
            </a:r>
            <a:endParaRPr lang="en-US" altLang="zh-CN" sz="2000" b="1" dirty="0" smtClean="0">
              <a:solidFill>
                <a:schemeClr val="tx1"/>
              </a:solidFill>
              <a:latin typeface="华文楷体" pitchFamily="2" charset="-122"/>
              <a:ea typeface="华文楷体" pitchFamily="2" charset="-122"/>
            </a:endParaRPr>
          </a:p>
          <a:p>
            <a:pPr algn="ctr"/>
            <a:r>
              <a:rPr lang="zh-CN" altLang="en-US" sz="2000" b="1" dirty="0" smtClean="0">
                <a:solidFill>
                  <a:schemeClr val="tx1"/>
                </a:solidFill>
                <a:latin typeface="华文楷体" pitchFamily="2" charset="-122"/>
                <a:ea typeface="华文楷体" pitchFamily="2" charset="-122"/>
              </a:rPr>
              <a:t>有界缓冲区问题</a:t>
            </a:r>
            <a:endParaRPr lang="zh-CN" altLang="en-US" sz="2000" b="1" dirty="0">
              <a:solidFill>
                <a:schemeClr val="tx1"/>
              </a:solidFill>
              <a:latin typeface="华文楷体" pitchFamily="2" charset="-122"/>
              <a:ea typeface="华文楷体" pitchFamily="2" charset="-122"/>
            </a:endParaRPr>
          </a:p>
        </p:txBody>
      </p:sp>
      <p:sp>
        <p:nvSpPr>
          <p:cNvPr id="16" name="内容占位符 42"/>
          <p:cNvSpPr>
            <a:spLocks noGrp="1"/>
          </p:cNvSpPr>
          <p:nvPr>
            <p:ph sz="half" idx="4294967295"/>
          </p:nvPr>
        </p:nvSpPr>
        <p:spPr>
          <a:xfrm>
            <a:off x="611560" y="2906101"/>
            <a:ext cx="2435200" cy="3043179"/>
          </a:xfrm>
          <a:prstGeom prst="rect">
            <a:avLst/>
          </a:prstGeom>
          <a:solidFill>
            <a:srgbClr val="FFFF99"/>
          </a:solidFill>
        </p:spPr>
        <p:txBody>
          <a:bodyPr>
            <a:normAutofit lnSpcReduction="10000"/>
          </a:bodyPr>
          <a:lstStyle/>
          <a:p>
            <a:pPr>
              <a:buFontTx/>
              <a:buNone/>
            </a:pPr>
            <a:r>
              <a:rPr lang="zh-CN" altLang="en-US" sz="1800" b="1" dirty="0" smtClean="0">
                <a:solidFill>
                  <a:srgbClr val="FF0000"/>
                </a:solidFill>
                <a:latin typeface="华文楷体" panose="02010600040101010101" pitchFamily="2" charset="-122"/>
                <a:ea typeface="华文楷体" panose="02010600040101010101" pitchFamily="2" charset="-122"/>
              </a:rPr>
              <a:t>问题描述：</a:t>
            </a:r>
            <a:endParaRPr lang="en-US" altLang="zh-CN" sz="1800" b="1" dirty="0" smtClean="0">
              <a:solidFill>
                <a:srgbClr val="FF0000"/>
              </a:solidFill>
              <a:latin typeface="华文楷体" panose="02010600040101010101" pitchFamily="2" charset="-122"/>
              <a:ea typeface="华文楷体" panose="02010600040101010101" pitchFamily="2" charset="-122"/>
            </a:endParaRPr>
          </a:p>
          <a:p>
            <a:pPr marL="285750" indent="-285750">
              <a:buClr>
                <a:srgbClr val="7030A0"/>
              </a:buClr>
              <a:buSzPct val="80000"/>
              <a:buFont typeface="Wingdings" pitchFamily="2" charset="2"/>
              <a:buChar char="Ø"/>
            </a:pPr>
            <a:r>
              <a:rPr lang="zh-CN" altLang="zh-CN" sz="1800" b="1" dirty="0" smtClean="0">
                <a:solidFill>
                  <a:srgbClr val="0000CC"/>
                </a:solidFill>
                <a:latin typeface="华文楷体" panose="02010600040101010101" pitchFamily="2" charset="-122"/>
                <a:ea typeface="华文楷体" panose="02010600040101010101" pitchFamily="2" charset="-122"/>
              </a:rPr>
              <a:t>一个或多个生产者生产某种类型的数据放置在缓冲区中</a:t>
            </a:r>
            <a:endParaRPr lang="en-US" altLang="zh-CN" sz="1800" b="1" dirty="0" smtClean="0">
              <a:solidFill>
                <a:srgbClr val="0000CC"/>
              </a:solidFill>
              <a:latin typeface="华文楷体" panose="02010600040101010101" pitchFamily="2" charset="-122"/>
              <a:ea typeface="华文楷体" panose="02010600040101010101" pitchFamily="2" charset="-122"/>
            </a:endParaRPr>
          </a:p>
          <a:p>
            <a:pPr marL="285750" indent="-285750">
              <a:buClr>
                <a:srgbClr val="7030A0"/>
              </a:buClr>
              <a:buSzPct val="80000"/>
              <a:buFont typeface="Wingdings" pitchFamily="2" charset="2"/>
              <a:buChar char="Ø"/>
            </a:pPr>
            <a:r>
              <a:rPr lang="zh-CN" altLang="zh-CN" sz="1800" b="1" dirty="0" smtClean="0">
                <a:solidFill>
                  <a:srgbClr val="0000CC"/>
                </a:solidFill>
                <a:latin typeface="华文楷体" panose="02010600040101010101" pitchFamily="2" charset="-122"/>
                <a:ea typeface="华文楷体" panose="02010600040101010101" pitchFamily="2" charset="-122"/>
              </a:rPr>
              <a:t>有消费者从缓冲区中取数据，每次取一项</a:t>
            </a:r>
            <a:endParaRPr lang="en-US" altLang="zh-CN" sz="1800" b="1" dirty="0" smtClean="0">
              <a:solidFill>
                <a:srgbClr val="0000CC"/>
              </a:solidFill>
              <a:latin typeface="华文楷体" panose="02010600040101010101" pitchFamily="2" charset="-122"/>
              <a:ea typeface="华文楷体" panose="02010600040101010101" pitchFamily="2" charset="-122"/>
            </a:endParaRPr>
          </a:p>
          <a:p>
            <a:pPr marL="285750" indent="-285750">
              <a:buClr>
                <a:srgbClr val="7030A0"/>
              </a:buClr>
              <a:buSzPct val="80000"/>
              <a:buFont typeface="Wingdings" pitchFamily="2" charset="2"/>
              <a:buChar char="Ø"/>
            </a:pPr>
            <a:r>
              <a:rPr lang="zh-CN" altLang="en-US" sz="1800" b="1" dirty="0" smtClean="0">
                <a:solidFill>
                  <a:srgbClr val="0000CC"/>
                </a:solidFill>
                <a:latin typeface="华文楷体" panose="02010600040101010101" pitchFamily="2" charset="-122"/>
                <a:ea typeface="华文楷体" panose="02010600040101010101" pitchFamily="2" charset="-122"/>
              </a:rPr>
              <a:t>只能有一个生产者或消费者</a:t>
            </a:r>
            <a:r>
              <a:rPr lang="zh-CN" altLang="zh-CN" sz="1800" b="1" dirty="0" smtClean="0">
                <a:solidFill>
                  <a:srgbClr val="0000CC"/>
                </a:solidFill>
                <a:latin typeface="华文楷体" panose="02010600040101010101" pitchFamily="2" charset="-122"/>
                <a:ea typeface="华文楷体" panose="02010600040101010101" pitchFamily="2" charset="-122"/>
              </a:rPr>
              <a:t>对缓冲区</a:t>
            </a:r>
            <a:r>
              <a:rPr lang="zh-CN" altLang="en-US" sz="1800" b="1" dirty="0" smtClean="0">
                <a:solidFill>
                  <a:srgbClr val="0000CC"/>
                </a:solidFill>
                <a:latin typeface="华文楷体" panose="02010600040101010101" pitchFamily="2" charset="-122"/>
                <a:ea typeface="华文楷体" panose="02010600040101010101" pitchFamily="2" charset="-122"/>
              </a:rPr>
              <a:t>进行</a:t>
            </a:r>
            <a:r>
              <a:rPr lang="zh-CN" altLang="zh-CN" sz="1800" b="1" dirty="0" smtClean="0">
                <a:solidFill>
                  <a:srgbClr val="0000CC"/>
                </a:solidFill>
                <a:latin typeface="华文楷体" panose="02010600040101010101" pitchFamily="2" charset="-122"/>
                <a:ea typeface="华文楷体" panose="02010600040101010101" pitchFamily="2" charset="-122"/>
              </a:rPr>
              <a:t>操作</a:t>
            </a:r>
            <a:endParaRPr lang="zh-CN" altLang="en-US" sz="1800" b="1" dirty="0" smtClean="0">
              <a:solidFill>
                <a:srgbClr val="0000CC"/>
              </a:solidFill>
              <a:latin typeface="华文楷体" panose="02010600040101010101" pitchFamily="2" charset="-122"/>
              <a:ea typeface="华文楷体" panose="02010600040101010101" pitchFamily="2" charset="-122"/>
            </a:endParaRPr>
          </a:p>
        </p:txBody>
      </p:sp>
      <p:sp>
        <p:nvSpPr>
          <p:cNvPr id="18" name="内容占位符 43"/>
          <p:cNvSpPr>
            <a:spLocks noGrp="1"/>
          </p:cNvSpPr>
          <p:nvPr>
            <p:ph sz="half" idx="4294967295"/>
          </p:nvPr>
        </p:nvSpPr>
        <p:spPr>
          <a:xfrm>
            <a:off x="6156176" y="3429000"/>
            <a:ext cx="2592288" cy="2509466"/>
          </a:xfrm>
          <a:prstGeom prst="rect">
            <a:avLst/>
          </a:prstGeom>
          <a:solidFill>
            <a:srgbClr val="FFFF99"/>
          </a:solidFill>
        </p:spPr>
        <p:txBody>
          <a:bodyPr/>
          <a:lstStyle/>
          <a:p>
            <a:pPr>
              <a:buFontTx/>
              <a:buNone/>
            </a:pPr>
            <a:r>
              <a:rPr lang="zh-CN" altLang="en-US" sz="2000" b="1" dirty="0" smtClean="0">
                <a:solidFill>
                  <a:srgbClr val="0000CC"/>
                </a:solidFill>
                <a:latin typeface="华文楷体" panose="02010600040101010101" pitchFamily="2" charset="-122"/>
                <a:ea typeface="华文楷体" panose="02010600040101010101" pitchFamily="2" charset="-122"/>
              </a:rPr>
              <a:t>要解决的</a:t>
            </a:r>
            <a:r>
              <a:rPr lang="zh-CN" altLang="zh-CN" sz="2000" b="1" dirty="0" smtClean="0">
                <a:solidFill>
                  <a:srgbClr val="0000CC"/>
                </a:solidFill>
                <a:latin typeface="华文楷体" panose="02010600040101010101" pitchFamily="2" charset="-122"/>
                <a:ea typeface="华文楷体" panose="02010600040101010101" pitchFamily="2" charset="-122"/>
              </a:rPr>
              <a:t>问题</a:t>
            </a:r>
            <a:r>
              <a:rPr lang="zh-CN" altLang="en-US" sz="2000" b="1" dirty="0" smtClean="0">
                <a:solidFill>
                  <a:srgbClr val="0000CC"/>
                </a:solidFill>
                <a:latin typeface="华文楷体" panose="02010600040101010101" pitchFamily="2" charset="-122"/>
                <a:ea typeface="华文楷体" panose="02010600040101010101" pitchFamily="2" charset="-122"/>
              </a:rPr>
              <a:t>：</a:t>
            </a:r>
            <a:endParaRPr lang="en-US" altLang="zh-CN" sz="2000" b="1" dirty="0" smtClean="0">
              <a:solidFill>
                <a:srgbClr val="0000CC"/>
              </a:solidFill>
              <a:latin typeface="华文楷体" panose="02010600040101010101" pitchFamily="2" charset="-122"/>
              <a:ea typeface="华文楷体" panose="02010600040101010101" pitchFamily="2" charset="-122"/>
            </a:endParaRPr>
          </a:p>
          <a:p>
            <a:pPr>
              <a:buFont typeface="Wingdings" pitchFamily="2" charset="2"/>
              <a:buChar char="n"/>
            </a:pPr>
            <a:r>
              <a:rPr lang="zh-CN" altLang="zh-CN" sz="2000" b="1" dirty="0" smtClean="0">
                <a:solidFill>
                  <a:srgbClr val="0000CC"/>
                </a:solidFill>
                <a:latin typeface="华文楷体" panose="02010600040101010101" pitchFamily="2" charset="-122"/>
                <a:ea typeface="华文楷体" panose="02010600040101010101" pitchFamily="2" charset="-122"/>
              </a:rPr>
              <a:t>当缓</a:t>
            </a:r>
            <a:r>
              <a:rPr lang="zh-CN" altLang="en-US" sz="2000" b="1" dirty="0" smtClean="0">
                <a:solidFill>
                  <a:srgbClr val="0000CC"/>
                </a:solidFill>
                <a:latin typeface="华文楷体" panose="02010600040101010101" pitchFamily="2" charset="-122"/>
                <a:ea typeface="华文楷体" panose="02010600040101010101" pitchFamily="2" charset="-122"/>
              </a:rPr>
              <a:t>冲区</a:t>
            </a:r>
            <a:r>
              <a:rPr lang="zh-CN" altLang="zh-CN" sz="2000" b="1" dirty="0" smtClean="0">
                <a:solidFill>
                  <a:srgbClr val="0000CC"/>
                </a:solidFill>
                <a:latin typeface="华文楷体" panose="02010600040101010101" pitchFamily="2" charset="-122"/>
                <a:ea typeface="华文楷体" panose="02010600040101010101" pitchFamily="2" charset="-122"/>
              </a:rPr>
              <a:t>已满时，生产者不会继续向其中添加数据；</a:t>
            </a:r>
            <a:endParaRPr lang="en-US" altLang="zh-CN" sz="2000" b="1" dirty="0" smtClean="0">
              <a:solidFill>
                <a:srgbClr val="0000CC"/>
              </a:solidFill>
              <a:latin typeface="华文楷体" panose="02010600040101010101" pitchFamily="2" charset="-122"/>
              <a:ea typeface="华文楷体" panose="02010600040101010101" pitchFamily="2" charset="-122"/>
            </a:endParaRPr>
          </a:p>
          <a:p>
            <a:pPr>
              <a:buFont typeface="Wingdings" pitchFamily="2" charset="2"/>
              <a:buChar char="n"/>
            </a:pPr>
            <a:r>
              <a:rPr lang="zh-CN" altLang="zh-CN" sz="2000" b="1" dirty="0" smtClean="0">
                <a:solidFill>
                  <a:srgbClr val="0000CC"/>
                </a:solidFill>
                <a:latin typeface="华文楷体" panose="02010600040101010101" pitchFamily="2" charset="-122"/>
                <a:ea typeface="华文楷体" panose="02010600040101010101" pitchFamily="2" charset="-122"/>
              </a:rPr>
              <a:t>当缓</a:t>
            </a:r>
            <a:r>
              <a:rPr lang="zh-CN" altLang="en-US" sz="2000" b="1" dirty="0" smtClean="0">
                <a:solidFill>
                  <a:srgbClr val="0000CC"/>
                </a:solidFill>
                <a:latin typeface="华文楷体" panose="02010600040101010101" pitchFamily="2" charset="-122"/>
                <a:ea typeface="华文楷体" panose="02010600040101010101" pitchFamily="2" charset="-122"/>
              </a:rPr>
              <a:t>冲区</a:t>
            </a:r>
            <a:r>
              <a:rPr lang="zh-CN" altLang="zh-CN" sz="2000" b="1" dirty="0" smtClean="0">
                <a:solidFill>
                  <a:srgbClr val="0000CC"/>
                </a:solidFill>
                <a:latin typeface="华文楷体" panose="02010600040101010101" pitchFamily="2" charset="-122"/>
                <a:ea typeface="华文楷体" panose="02010600040101010101" pitchFamily="2" charset="-122"/>
              </a:rPr>
              <a:t>为空时，消费者不会从中移走数据</a:t>
            </a:r>
            <a:endParaRPr lang="zh-CN" altLang="en-US" sz="2000" b="1" dirty="0" smtClean="0">
              <a:solidFill>
                <a:srgbClr val="0000CC"/>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98766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strVal val="#ppt_w*0.70"/>
                                          </p:val>
                                        </p:tav>
                                        <p:tav tm="100000">
                                          <p:val>
                                            <p:strVal val="#ppt_w"/>
                                          </p:val>
                                        </p:tav>
                                      </p:tavLst>
                                    </p:anim>
                                    <p:anim calcmode="lin" valueType="num">
                                      <p:cBhvr>
                                        <p:cTn id="13" dur="1000" fill="hold"/>
                                        <p:tgtEl>
                                          <p:spTgt spid="11"/>
                                        </p:tgtEl>
                                        <p:attrNameLst>
                                          <p:attrName>ppt_h</p:attrName>
                                        </p:attrNameLst>
                                      </p:cBhvr>
                                      <p:tavLst>
                                        <p:tav tm="0">
                                          <p:val>
                                            <p:strVal val="#ppt_h"/>
                                          </p:val>
                                        </p:tav>
                                        <p:tav tm="100000">
                                          <p:val>
                                            <p:strVal val="#ppt_h"/>
                                          </p:val>
                                        </p:tav>
                                      </p:tavLst>
                                    </p:anim>
                                    <p:animEffect transition="in" filter="fade">
                                      <p:cBhvr>
                                        <p:cTn id="14" dur="1000"/>
                                        <p:tgtEl>
                                          <p:spTgt spid="11"/>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strVal val="#ppt_w*0.70"/>
                                          </p:val>
                                        </p:tav>
                                        <p:tav tm="100000">
                                          <p:val>
                                            <p:strVal val="#ppt_w"/>
                                          </p:val>
                                        </p:tav>
                                      </p:tavLst>
                                    </p:anim>
                                    <p:anim calcmode="lin" valueType="num">
                                      <p:cBhvr>
                                        <p:cTn id="18" dur="1000" fill="hold"/>
                                        <p:tgtEl>
                                          <p:spTgt spid="12"/>
                                        </p:tgtEl>
                                        <p:attrNameLst>
                                          <p:attrName>ppt_h</p:attrName>
                                        </p:attrNameLst>
                                      </p:cBhvr>
                                      <p:tavLst>
                                        <p:tav tm="0">
                                          <p:val>
                                            <p:strVal val="#ppt_h"/>
                                          </p:val>
                                        </p:tav>
                                        <p:tav tm="100000">
                                          <p:val>
                                            <p:strVal val="#ppt_h"/>
                                          </p:val>
                                        </p:tav>
                                      </p:tavLst>
                                    </p:anim>
                                    <p:animEffect transition="in" filter="fade">
                                      <p:cBhvr>
                                        <p:cTn id="19" dur="1000"/>
                                        <p:tgtEl>
                                          <p:spTgt spid="12"/>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strVal val="#ppt_w*0.70"/>
                                          </p:val>
                                        </p:tav>
                                        <p:tav tm="100000">
                                          <p:val>
                                            <p:strVal val="#ppt_w"/>
                                          </p:val>
                                        </p:tav>
                                      </p:tavLst>
                                    </p:anim>
                                    <p:anim calcmode="lin" valueType="num">
                                      <p:cBhvr>
                                        <p:cTn id="23" dur="1000" fill="hold"/>
                                        <p:tgtEl>
                                          <p:spTgt spid="13"/>
                                        </p:tgtEl>
                                        <p:attrNameLst>
                                          <p:attrName>ppt_h</p:attrName>
                                        </p:attrNameLst>
                                      </p:cBhvr>
                                      <p:tavLst>
                                        <p:tav tm="0">
                                          <p:val>
                                            <p:strVal val="#ppt_h"/>
                                          </p:val>
                                        </p:tav>
                                        <p:tav tm="100000">
                                          <p:val>
                                            <p:strVal val="#ppt_h"/>
                                          </p:val>
                                        </p:tav>
                                      </p:tavLst>
                                    </p:anim>
                                    <p:animEffect transition="in" filter="fade">
                                      <p:cBhvr>
                                        <p:cTn id="24" dur="1000"/>
                                        <p:tgtEl>
                                          <p:spTgt spid="13"/>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ppt_w</p:attrName>
                                        </p:attrNameLst>
                                      </p:cBhvr>
                                      <p:tavLst>
                                        <p:tav tm="0">
                                          <p:val>
                                            <p:strVal val="#ppt_w*0.70"/>
                                          </p:val>
                                        </p:tav>
                                        <p:tav tm="100000">
                                          <p:val>
                                            <p:strVal val="#ppt_w"/>
                                          </p:val>
                                        </p:tav>
                                      </p:tavLst>
                                    </p:anim>
                                    <p:anim calcmode="lin" valueType="num">
                                      <p:cBhvr>
                                        <p:cTn id="28" dur="1000" fill="hold"/>
                                        <p:tgtEl>
                                          <p:spTgt spid="14"/>
                                        </p:tgtEl>
                                        <p:attrNameLst>
                                          <p:attrName>ppt_h</p:attrName>
                                        </p:attrNameLst>
                                      </p:cBhvr>
                                      <p:tavLst>
                                        <p:tav tm="0">
                                          <p:val>
                                            <p:strVal val="#ppt_h"/>
                                          </p:val>
                                        </p:tav>
                                        <p:tav tm="100000">
                                          <p:val>
                                            <p:strVal val="#ppt_h"/>
                                          </p:val>
                                        </p:tav>
                                      </p:tavLst>
                                    </p:anim>
                                    <p:animEffect transition="in" filter="fade">
                                      <p:cBhvr>
                                        <p:cTn id="29" dur="1000"/>
                                        <p:tgtEl>
                                          <p:spTgt spid="14"/>
                                        </p:tgtEl>
                                      </p:cBhvr>
                                    </p:animEffect>
                                  </p:childTnLst>
                                </p:cTn>
                              </p:par>
                            </p:childTnLst>
                          </p:cTn>
                        </p:par>
                        <p:par>
                          <p:cTn id="30" fill="hold">
                            <p:stCondLst>
                              <p:cond delay="1000"/>
                            </p:stCondLst>
                            <p:childTnLst>
                              <p:par>
                                <p:cTn id="31" presetID="6" presetClass="entr" presetSubtype="16"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circle(in)">
                                      <p:cBhvr>
                                        <p:cTn id="33" dur="20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10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8">
                                            <p:bg/>
                                          </p:spTgt>
                                        </p:tgtEl>
                                        <p:attrNameLst>
                                          <p:attrName>style.visibility</p:attrName>
                                        </p:attrNameLst>
                                      </p:cBhvr>
                                      <p:to>
                                        <p:strVal val="visible"/>
                                      </p:to>
                                    </p:set>
                                    <p:animEffect transition="in" filter="box(in)">
                                      <p:cBhvr>
                                        <p:cTn id="43" dur="1000"/>
                                        <p:tgtEl>
                                          <p:spTgt spid="18">
                                            <p:bg/>
                                          </p:spTgt>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8">
                                            <p:txEl>
                                              <p:pRg st="0" end="0"/>
                                            </p:txEl>
                                          </p:spTgt>
                                        </p:tgtEl>
                                        <p:attrNameLst>
                                          <p:attrName>style.visibility</p:attrName>
                                        </p:attrNameLst>
                                      </p:cBhvr>
                                      <p:to>
                                        <p:strVal val="visible"/>
                                      </p:to>
                                    </p:set>
                                    <p:animEffect transition="in" filter="box(in)">
                                      <p:cBhvr>
                                        <p:cTn id="46" dur="1000"/>
                                        <p:tgtEl>
                                          <p:spTgt spid="18">
                                            <p:txEl>
                                              <p:pRg st="0" end="0"/>
                                            </p:txEl>
                                          </p:spTgt>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8">
                                            <p:txEl>
                                              <p:pRg st="1" end="1"/>
                                            </p:txEl>
                                          </p:spTgt>
                                        </p:tgtEl>
                                        <p:attrNameLst>
                                          <p:attrName>style.visibility</p:attrName>
                                        </p:attrNameLst>
                                      </p:cBhvr>
                                      <p:to>
                                        <p:strVal val="visible"/>
                                      </p:to>
                                    </p:set>
                                    <p:animEffect transition="in" filter="box(in)">
                                      <p:cBhvr>
                                        <p:cTn id="49" dur="1000"/>
                                        <p:tgtEl>
                                          <p:spTgt spid="18">
                                            <p:txEl>
                                              <p:pRg st="1" end="1"/>
                                            </p:txEl>
                                          </p:spTgt>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8">
                                            <p:txEl>
                                              <p:pRg st="2" end="2"/>
                                            </p:txEl>
                                          </p:spTgt>
                                        </p:tgtEl>
                                        <p:attrNameLst>
                                          <p:attrName>style.visibility</p:attrName>
                                        </p:attrNameLst>
                                      </p:cBhvr>
                                      <p:to>
                                        <p:strVal val="visible"/>
                                      </p:to>
                                    </p:set>
                                    <p:animEffect transition="in" filter="box(in)">
                                      <p:cBhvr>
                                        <p:cTn id="52" dur="10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P spid="3" grpId="0" animBg="1"/>
      <p:bldP spid="16" grpId="0" animBg="1"/>
      <p:bldP spid="18" grpId="0" build="allAtOnce"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320040"/>
            <a:ext cx="7615262" cy="822944"/>
          </a:xfrm>
        </p:spPr>
        <p:txBody>
          <a:bodyPr/>
          <a:lstStyle/>
          <a:p>
            <a:pPr>
              <a:defRPr/>
            </a:pPr>
            <a:r>
              <a:rPr lang="zh-CN" altLang="en-US" sz="4000" dirty="0" smtClean="0">
                <a:solidFill>
                  <a:schemeClr val="accent1">
                    <a:lumMod val="75000"/>
                  </a:schemeClr>
                </a:solidFill>
                <a:latin typeface="微软雅黑" panose="020B0503020204020204" pitchFamily="34" charset="-122"/>
                <a:ea typeface="微软雅黑" panose="020B0503020204020204" pitchFamily="34" charset="-122"/>
              </a:rPr>
              <a:t>用信号量解决生产者</a:t>
            </a:r>
            <a:r>
              <a:rPr lang="en-US" altLang="zh-CN" sz="4000" dirty="0" smtClean="0">
                <a:solidFill>
                  <a:schemeClr val="accent1">
                    <a:lumMod val="75000"/>
                  </a:schemeClr>
                </a:solidFill>
                <a:latin typeface="微软雅黑" panose="020B0503020204020204" pitchFamily="34" charset="-122"/>
                <a:ea typeface="微软雅黑" panose="020B0503020204020204" pitchFamily="34" charset="-122"/>
              </a:rPr>
              <a:t>/</a:t>
            </a:r>
            <a:r>
              <a:rPr lang="zh-CN" altLang="en-US" sz="4000" dirty="0" smtClean="0">
                <a:solidFill>
                  <a:schemeClr val="accent1">
                    <a:lumMod val="75000"/>
                  </a:schemeClr>
                </a:solidFill>
                <a:latin typeface="微软雅黑" panose="020B0503020204020204" pitchFamily="34" charset="-122"/>
                <a:ea typeface="微软雅黑" panose="020B0503020204020204" pitchFamily="34" charset="-122"/>
              </a:rPr>
              <a:t>消费者问题</a:t>
            </a:r>
            <a:endParaRPr lang="zh-CN" altLang="en-US" sz="4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899592" y="1389434"/>
            <a:ext cx="3552825" cy="3903836"/>
          </a:xfrm>
          <a:prstGeom prst="rect">
            <a:avLst/>
          </a:prstGeom>
          <a:solidFill>
            <a:schemeClr val="accent4">
              <a:lumMod val="20000"/>
              <a:lumOff val="80000"/>
            </a:schemeClr>
          </a:solidFill>
          <a:ln w="19050">
            <a:solidFill>
              <a:schemeClr val="accent6">
                <a:lumMod val="75000"/>
              </a:schemeClr>
            </a:solidFill>
          </a:ln>
        </p:spPr>
        <p:txBody>
          <a:bodyPr/>
          <a:lstStyle/>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void producer(void)</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dirty="0" err="1">
                <a:latin typeface="Calibri" pitchFamily="34" charset="0"/>
                <a:ea typeface="宋体" charset="-122"/>
                <a:cs typeface="Calibri" pitchFamily="34" charset="0"/>
              </a:rPr>
              <a:t>int</a:t>
            </a:r>
            <a:r>
              <a:rPr lang="en-US" altLang="zh-CN" dirty="0">
                <a:latin typeface="Calibri" pitchFamily="34" charset="0"/>
                <a:ea typeface="宋体" charset="-122"/>
                <a:cs typeface="Calibri" pitchFamily="34" charset="0"/>
              </a:rPr>
              <a:t> item;</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while(TRUE) {</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dirty="0" smtClean="0">
                <a:latin typeface="Calibri" pitchFamily="34" charset="0"/>
                <a:ea typeface="宋体" charset="-122"/>
                <a:cs typeface="Calibri" pitchFamily="34" charset="0"/>
              </a:rPr>
              <a:t>	item=</a:t>
            </a:r>
            <a:r>
              <a:rPr lang="en-US" altLang="zh-CN" dirty="0" err="1" smtClean="0">
                <a:latin typeface="Calibri" pitchFamily="34" charset="0"/>
                <a:ea typeface="宋体" charset="-122"/>
                <a:cs typeface="Calibri" pitchFamily="34" charset="0"/>
              </a:rPr>
              <a:t>produce_item</a:t>
            </a:r>
            <a:r>
              <a:rPr lang="en-US" altLang="zh-CN" dirty="0">
                <a:latin typeface="Calibri" pitchFamily="34" charset="0"/>
                <a:ea typeface="宋体" charset="-122"/>
                <a:cs typeface="Calibri" pitchFamily="34" charset="0"/>
              </a:rPr>
              <a:t>();</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b="1" dirty="0">
                <a:solidFill>
                  <a:srgbClr val="C00000"/>
                </a:solidFill>
                <a:latin typeface="Calibri" pitchFamily="34" charset="0"/>
                <a:ea typeface="宋体" charset="-122"/>
                <a:cs typeface="Calibri" pitchFamily="34" charset="0"/>
              </a:rPr>
              <a:t>P(&amp;empty);</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b="1" dirty="0">
                <a:solidFill>
                  <a:srgbClr val="0000CC"/>
                </a:solidFill>
                <a:latin typeface="Calibri" pitchFamily="34" charset="0"/>
                <a:ea typeface="宋体" charset="-122"/>
                <a:cs typeface="Calibri" pitchFamily="34" charset="0"/>
              </a:rPr>
              <a:t>P(&amp;</a:t>
            </a:r>
            <a:r>
              <a:rPr lang="en-US" altLang="zh-CN" b="1" dirty="0" err="1">
                <a:solidFill>
                  <a:srgbClr val="0000CC"/>
                </a:solidFill>
                <a:latin typeface="Calibri" pitchFamily="34" charset="0"/>
                <a:ea typeface="宋体" charset="-122"/>
                <a:cs typeface="Calibri" pitchFamily="34" charset="0"/>
              </a:rPr>
              <a:t>mutex</a:t>
            </a:r>
            <a:r>
              <a:rPr lang="en-US" altLang="zh-CN" b="1" dirty="0">
                <a:solidFill>
                  <a:srgbClr val="0000CC"/>
                </a:solidFill>
                <a:latin typeface="Calibri" pitchFamily="34" charset="0"/>
                <a:ea typeface="宋体" charset="-122"/>
                <a:cs typeface="Calibri" pitchFamily="34" charset="0"/>
              </a:rPr>
              <a:t>);</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dirty="0" err="1">
                <a:latin typeface="Calibri" pitchFamily="34" charset="0"/>
                <a:ea typeface="宋体" charset="-122"/>
                <a:cs typeface="Calibri" pitchFamily="34" charset="0"/>
              </a:rPr>
              <a:t>insert_item</a:t>
            </a:r>
            <a:r>
              <a:rPr lang="en-US" altLang="zh-CN" dirty="0">
                <a:latin typeface="Calibri" pitchFamily="34" charset="0"/>
                <a:ea typeface="宋体" charset="-122"/>
                <a:cs typeface="Calibri" pitchFamily="34" charset="0"/>
              </a:rPr>
              <a:t>(item);</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b="1" dirty="0">
                <a:solidFill>
                  <a:srgbClr val="0000CC"/>
                </a:solidFill>
                <a:latin typeface="Calibri" pitchFamily="34" charset="0"/>
                <a:ea typeface="宋体" charset="-122"/>
                <a:cs typeface="Calibri" pitchFamily="34" charset="0"/>
              </a:rPr>
              <a:t>V(&amp;</a:t>
            </a:r>
            <a:r>
              <a:rPr lang="en-US" altLang="zh-CN" b="1" dirty="0" err="1">
                <a:solidFill>
                  <a:srgbClr val="0000CC"/>
                </a:solidFill>
                <a:latin typeface="Calibri" pitchFamily="34" charset="0"/>
                <a:ea typeface="宋体" charset="-122"/>
                <a:cs typeface="Calibri" pitchFamily="34" charset="0"/>
              </a:rPr>
              <a:t>mutex</a:t>
            </a:r>
            <a:r>
              <a:rPr lang="en-US" altLang="zh-CN" b="1" dirty="0">
                <a:solidFill>
                  <a:srgbClr val="0000CC"/>
                </a:solidFill>
                <a:latin typeface="Calibri" pitchFamily="34" charset="0"/>
                <a:ea typeface="宋体" charset="-122"/>
                <a:cs typeface="Calibri" pitchFamily="34" charset="0"/>
              </a:rPr>
              <a:t>)</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b="1" dirty="0">
                <a:solidFill>
                  <a:srgbClr val="C00000"/>
                </a:solidFill>
                <a:latin typeface="Calibri" pitchFamily="34" charset="0"/>
                <a:ea typeface="宋体" charset="-122"/>
                <a:cs typeface="Calibri" pitchFamily="34" charset="0"/>
              </a:rPr>
              <a:t>V(&amp;full);</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a:t>
            </a:r>
          </a:p>
          <a:p>
            <a:pPr marL="273050" indent="-273050" eaLnBrk="0" hangingPunct="0">
              <a:spcBef>
                <a:spcPts val="600"/>
              </a:spcBef>
              <a:buClr>
                <a:schemeClr val="tx2"/>
              </a:buClr>
              <a:buSzPct val="73000"/>
              <a:buFont typeface="Wingdings 2" pitchFamily="18" charset="2"/>
              <a:buChar char=""/>
              <a:defRPr/>
            </a:pPr>
            <a:endParaRPr lang="zh-CN" altLang="en-US" dirty="0">
              <a:latin typeface="Calibri" pitchFamily="34" charset="0"/>
              <a:ea typeface="宋体" charset="-122"/>
              <a:cs typeface="Calibri" pitchFamily="34" charset="0"/>
            </a:endParaRPr>
          </a:p>
        </p:txBody>
      </p:sp>
      <p:sp>
        <p:nvSpPr>
          <p:cNvPr id="4" name="Rectangle 3"/>
          <p:cNvSpPr txBox="1">
            <a:spLocks noChangeArrowheads="1"/>
          </p:cNvSpPr>
          <p:nvPr/>
        </p:nvSpPr>
        <p:spPr>
          <a:xfrm>
            <a:off x="4952480" y="1397372"/>
            <a:ext cx="3571875" cy="3903836"/>
          </a:xfrm>
          <a:prstGeom prst="rect">
            <a:avLst/>
          </a:prstGeom>
          <a:solidFill>
            <a:schemeClr val="accent4">
              <a:lumMod val="20000"/>
              <a:lumOff val="80000"/>
            </a:schemeClr>
          </a:solidFill>
          <a:ln w="19050">
            <a:solidFill>
              <a:schemeClr val="accent6">
                <a:lumMod val="75000"/>
              </a:schemeClr>
            </a:solidFill>
          </a:ln>
        </p:spPr>
        <p:txBody>
          <a:bodyPr/>
          <a:lstStyle/>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void consumer(void)</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dirty="0" err="1">
                <a:latin typeface="Calibri" pitchFamily="34" charset="0"/>
                <a:ea typeface="宋体" charset="-122"/>
                <a:cs typeface="Calibri" pitchFamily="34" charset="0"/>
              </a:rPr>
              <a:t>int</a:t>
            </a:r>
            <a:r>
              <a:rPr lang="en-US" altLang="zh-CN" dirty="0">
                <a:latin typeface="Calibri" pitchFamily="34" charset="0"/>
                <a:ea typeface="宋体" charset="-122"/>
                <a:cs typeface="Calibri" pitchFamily="34" charset="0"/>
              </a:rPr>
              <a:t> item;</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while(TRUE) {</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b="1" dirty="0">
                <a:solidFill>
                  <a:srgbClr val="C00000"/>
                </a:solidFill>
                <a:latin typeface="Calibri" pitchFamily="34" charset="0"/>
                <a:ea typeface="宋体" charset="-122"/>
                <a:cs typeface="Calibri" pitchFamily="34" charset="0"/>
              </a:rPr>
              <a:t>P(&amp;full);</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b="1" dirty="0">
                <a:solidFill>
                  <a:srgbClr val="0000CC"/>
                </a:solidFill>
                <a:latin typeface="Calibri" pitchFamily="34" charset="0"/>
                <a:ea typeface="宋体" charset="-122"/>
                <a:cs typeface="Calibri" pitchFamily="34" charset="0"/>
              </a:rPr>
              <a:t>P(&amp;</a:t>
            </a:r>
            <a:r>
              <a:rPr lang="en-US" altLang="zh-CN" b="1" dirty="0" err="1">
                <a:solidFill>
                  <a:srgbClr val="0000CC"/>
                </a:solidFill>
                <a:latin typeface="Calibri" pitchFamily="34" charset="0"/>
                <a:ea typeface="宋体" charset="-122"/>
                <a:cs typeface="Calibri" pitchFamily="34" charset="0"/>
              </a:rPr>
              <a:t>mutex</a:t>
            </a:r>
            <a:r>
              <a:rPr lang="en-US" altLang="zh-CN" b="1" dirty="0">
                <a:solidFill>
                  <a:srgbClr val="0000CC"/>
                </a:solidFill>
                <a:latin typeface="Calibri" pitchFamily="34" charset="0"/>
                <a:ea typeface="宋体" charset="-122"/>
                <a:cs typeface="Calibri" pitchFamily="34" charset="0"/>
              </a:rPr>
              <a:t>);</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item=</a:t>
            </a:r>
            <a:r>
              <a:rPr lang="en-US" altLang="zh-CN" dirty="0" err="1">
                <a:latin typeface="Calibri" pitchFamily="34" charset="0"/>
                <a:ea typeface="宋体" charset="-122"/>
                <a:cs typeface="Calibri" pitchFamily="34" charset="0"/>
              </a:rPr>
              <a:t>remove_item</a:t>
            </a:r>
            <a:r>
              <a:rPr lang="en-US" altLang="zh-CN" dirty="0">
                <a:latin typeface="Calibri" pitchFamily="34" charset="0"/>
                <a:ea typeface="宋体" charset="-122"/>
                <a:cs typeface="Calibri" pitchFamily="34" charset="0"/>
              </a:rPr>
              <a:t>();</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b="1" dirty="0">
                <a:solidFill>
                  <a:srgbClr val="0000CC"/>
                </a:solidFill>
                <a:latin typeface="Calibri" pitchFamily="34" charset="0"/>
                <a:ea typeface="宋体" charset="-122"/>
                <a:cs typeface="Calibri" pitchFamily="34" charset="0"/>
              </a:rPr>
              <a:t>V(&amp;</a:t>
            </a:r>
            <a:r>
              <a:rPr lang="en-US" altLang="zh-CN" b="1" dirty="0" err="1">
                <a:solidFill>
                  <a:srgbClr val="0000CC"/>
                </a:solidFill>
                <a:latin typeface="Calibri" pitchFamily="34" charset="0"/>
                <a:ea typeface="宋体" charset="-122"/>
                <a:cs typeface="Calibri" pitchFamily="34" charset="0"/>
              </a:rPr>
              <a:t>mutex</a:t>
            </a:r>
            <a:r>
              <a:rPr lang="en-US" altLang="zh-CN" b="1" dirty="0">
                <a:solidFill>
                  <a:srgbClr val="0000CC"/>
                </a:solidFill>
                <a:latin typeface="Calibri" pitchFamily="34" charset="0"/>
                <a:ea typeface="宋体" charset="-122"/>
                <a:cs typeface="Calibri" pitchFamily="34" charset="0"/>
              </a:rPr>
              <a:t>);</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b="1" dirty="0">
                <a:solidFill>
                  <a:srgbClr val="C00000"/>
                </a:solidFill>
                <a:latin typeface="Calibri" pitchFamily="34" charset="0"/>
                <a:ea typeface="宋体" charset="-122"/>
                <a:cs typeface="Calibri" pitchFamily="34" charset="0"/>
              </a:rPr>
              <a:t>V(&amp;empty);</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dirty="0" err="1">
                <a:latin typeface="Calibri" pitchFamily="34" charset="0"/>
                <a:ea typeface="宋体" charset="-122"/>
                <a:cs typeface="Calibri" pitchFamily="34" charset="0"/>
              </a:rPr>
              <a:t>consume_item</a:t>
            </a:r>
            <a:r>
              <a:rPr lang="en-US" altLang="zh-CN" dirty="0">
                <a:latin typeface="Calibri" pitchFamily="34" charset="0"/>
                <a:ea typeface="宋体" charset="-122"/>
                <a:cs typeface="Calibri" pitchFamily="34" charset="0"/>
              </a:rPr>
              <a:t>(item);</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a:t>
            </a:r>
            <a:endParaRPr lang="zh-CN" altLang="en-US" dirty="0">
              <a:latin typeface="Calibri" pitchFamily="34" charset="0"/>
              <a:ea typeface="宋体" charset="-122"/>
              <a:cs typeface="Calibri" pitchFamily="34" charset="0"/>
            </a:endParaRPr>
          </a:p>
        </p:txBody>
      </p:sp>
      <p:sp>
        <p:nvSpPr>
          <p:cNvPr id="6" name="Rectangle 3"/>
          <p:cNvSpPr txBox="1">
            <a:spLocks noChangeArrowheads="1"/>
          </p:cNvSpPr>
          <p:nvPr/>
        </p:nvSpPr>
        <p:spPr>
          <a:xfrm>
            <a:off x="904579" y="5409220"/>
            <a:ext cx="7619776" cy="1404156"/>
          </a:xfrm>
          <a:prstGeom prst="rect">
            <a:avLst/>
          </a:prstGeom>
          <a:solidFill>
            <a:schemeClr val="accent2">
              <a:lumMod val="20000"/>
              <a:lumOff val="80000"/>
            </a:schemeClr>
          </a:solidFill>
          <a:ln>
            <a:solidFill>
              <a:schemeClr val="accent1">
                <a:lumMod val="75000"/>
              </a:schemeClr>
            </a:solidFill>
          </a:ln>
        </p:spPr>
        <p:txBody>
          <a:bodyPr/>
          <a:lstStyle/>
          <a:p>
            <a:pPr marL="204788" indent="-204788" eaLnBrk="0" hangingPunct="0">
              <a:buClr>
                <a:schemeClr val="tx2"/>
              </a:buClr>
              <a:buSzPct val="73000"/>
              <a:defRPr/>
            </a:pPr>
            <a:r>
              <a:rPr lang="en-US" altLang="zh-CN" sz="1600" b="1" dirty="0">
                <a:ea typeface="宋体" charset="-122"/>
              </a:rPr>
              <a:t>#define N 100		</a:t>
            </a:r>
            <a:r>
              <a:rPr lang="en-US" altLang="zh-CN" sz="1600" b="1" dirty="0" smtClean="0">
                <a:ea typeface="宋体" charset="-122"/>
              </a:rPr>
              <a:t>/* </a:t>
            </a:r>
            <a:r>
              <a:rPr lang="zh-CN" altLang="en-US" sz="1600" b="1" dirty="0" smtClean="0">
                <a:latin typeface="华文楷体" panose="02010600040101010101" pitchFamily="2" charset="-122"/>
                <a:ea typeface="华文楷体" panose="02010600040101010101" pitchFamily="2" charset="-122"/>
              </a:rPr>
              <a:t>缓冲区个数 </a:t>
            </a:r>
            <a:r>
              <a:rPr lang="en-US" altLang="zh-CN" sz="1600" b="1" dirty="0" smtClean="0">
                <a:ea typeface="宋体" charset="-122"/>
              </a:rPr>
              <a:t>*/</a:t>
            </a:r>
            <a:endParaRPr lang="en-US" altLang="zh-CN" sz="1600" b="1" dirty="0">
              <a:ea typeface="宋体" charset="-122"/>
            </a:endParaRPr>
          </a:p>
          <a:p>
            <a:pPr marL="204788" indent="-204788" eaLnBrk="0" hangingPunct="0">
              <a:buClr>
                <a:schemeClr val="tx2"/>
              </a:buClr>
              <a:buSzPct val="73000"/>
              <a:defRPr/>
            </a:pPr>
            <a:r>
              <a:rPr lang="en-US" altLang="zh-CN" sz="1600" b="1" dirty="0" err="1">
                <a:ea typeface="宋体" charset="-122"/>
              </a:rPr>
              <a:t>typedef</a:t>
            </a:r>
            <a:r>
              <a:rPr lang="en-US" altLang="zh-CN" sz="1600" b="1" dirty="0">
                <a:ea typeface="宋体" charset="-122"/>
              </a:rPr>
              <a:t> </a:t>
            </a:r>
            <a:r>
              <a:rPr lang="en-US" altLang="zh-CN" sz="1600" b="1" dirty="0" err="1">
                <a:ea typeface="宋体" charset="-122"/>
              </a:rPr>
              <a:t>int</a:t>
            </a:r>
            <a:r>
              <a:rPr lang="en-US" altLang="zh-CN" sz="1600" b="1" dirty="0">
                <a:ea typeface="宋体" charset="-122"/>
              </a:rPr>
              <a:t> semaphore;	</a:t>
            </a:r>
            <a:r>
              <a:rPr lang="en-US" altLang="zh-CN" sz="1600" b="1" dirty="0" smtClean="0">
                <a:ea typeface="宋体" charset="-122"/>
              </a:rPr>
              <a:t>/* </a:t>
            </a:r>
            <a:r>
              <a:rPr lang="zh-CN" altLang="en-US" sz="1600" b="1" dirty="0" smtClean="0">
                <a:latin typeface="华文楷体" panose="02010600040101010101" pitchFamily="2" charset="-122"/>
                <a:ea typeface="华文楷体" panose="02010600040101010101" pitchFamily="2" charset="-122"/>
              </a:rPr>
              <a:t>信号量是一种特殊的整型数据 </a:t>
            </a:r>
            <a:r>
              <a:rPr lang="en-US" altLang="zh-CN" sz="1600" b="1" dirty="0" smtClean="0">
                <a:ea typeface="宋体" charset="-122"/>
              </a:rPr>
              <a:t>*/</a:t>
            </a:r>
            <a:endParaRPr lang="en-US" altLang="zh-CN" sz="1600" b="1" dirty="0">
              <a:ea typeface="宋体" charset="-122"/>
            </a:endParaRPr>
          </a:p>
          <a:p>
            <a:pPr marL="204788" indent="-204788" eaLnBrk="0" hangingPunct="0">
              <a:buClr>
                <a:schemeClr val="tx2"/>
              </a:buClr>
              <a:buSzPct val="73000"/>
              <a:defRPr/>
            </a:pPr>
            <a:r>
              <a:rPr lang="en-US" altLang="zh-CN" sz="1600" b="1" dirty="0">
                <a:ea typeface="宋体" charset="-122"/>
              </a:rPr>
              <a:t>semaphore </a:t>
            </a:r>
            <a:r>
              <a:rPr lang="en-US" altLang="zh-CN" sz="1600" b="1" dirty="0" err="1">
                <a:ea typeface="宋体" charset="-122"/>
              </a:rPr>
              <a:t>mutex</a:t>
            </a:r>
            <a:r>
              <a:rPr lang="en-US" altLang="zh-CN" sz="1600" b="1" dirty="0">
                <a:ea typeface="宋体" charset="-122"/>
              </a:rPr>
              <a:t> =1;	</a:t>
            </a:r>
            <a:r>
              <a:rPr lang="en-US" altLang="zh-CN" sz="1600" b="1" dirty="0" smtClean="0">
                <a:ea typeface="宋体" charset="-122"/>
              </a:rPr>
              <a:t>/* </a:t>
            </a:r>
            <a:r>
              <a:rPr lang="zh-CN" altLang="en-US" sz="1600" b="1" dirty="0" smtClean="0">
                <a:latin typeface="华文楷体" panose="02010600040101010101" pitchFamily="2" charset="-122"/>
                <a:ea typeface="华文楷体" panose="02010600040101010101" pitchFamily="2" charset="-122"/>
              </a:rPr>
              <a:t>互斥信号量：控制对临界区的访问</a:t>
            </a:r>
            <a:r>
              <a:rPr lang="en-US" altLang="zh-CN" sz="1600" b="1" dirty="0" smtClean="0">
                <a:latin typeface="华文楷体" panose="02010600040101010101" pitchFamily="2" charset="-122"/>
                <a:ea typeface="华文楷体" panose="02010600040101010101" pitchFamily="2" charset="-122"/>
              </a:rPr>
              <a:t> </a:t>
            </a:r>
            <a:r>
              <a:rPr lang="en-US" altLang="zh-CN" sz="1600" b="1" dirty="0">
                <a:ea typeface="宋体" charset="-122"/>
              </a:rPr>
              <a:t>*/</a:t>
            </a:r>
          </a:p>
          <a:p>
            <a:pPr marL="204788" indent="-204788" eaLnBrk="0" hangingPunct="0">
              <a:buClr>
                <a:schemeClr val="tx2"/>
              </a:buClr>
              <a:buSzPct val="73000"/>
              <a:defRPr/>
            </a:pPr>
            <a:r>
              <a:rPr lang="en-US" altLang="zh-CN" sz="1600" b="1" dirty="0">
                <a:ea typeface="宋体" charset="-122"/>
              </a:rPr>
              <a:t>semaphore empty =N;	</a:t>
            </a:r>
            <a:r>
              <a:rPr lang="en-US" altLang="zh-CN" sz="1600" b="1" dirty="0" smtClean="0">
                <a:ea typeface="宋体" charset="-122"/>
              </a:rPr>
              <a:t>/* </a:t>
            </a:r>
            <a:r>
              <a:rPr lang="zh-CN" altLang="en-US" sz="1600" b="1" dirty="0" smtClean="0">
                <a:latin typeface="华文楷体" panose="02010600040101010101" pitchFamily="2" charset="-122"/>
                <a:ea typeface="华文楷体" panose="02010600040101010101" pitchFamily="2" charset="-122"/>
              </a:rPr>
              <a:t>空缓冲区个数 </a:t>
            </a:r>
            <a:r>
              <a:rPr lang="en-US" altLang="zh-CN" sz="1600" b="1" dirty="0" smtClean="0">
                <a:ea typeface="宋体" charset="-122"/>
              </a:rPr>
              <a:t>*/</a:t>
            </a:r>
            <a:endParaRPr lang="en-US" altLang="zh-CN" sz="1600" b="1" dirty="0">
              <a:ea typeface="宋体" charset="-122"/>
            </a:endParaRPr>
          </a:p>
          <a:p>
            <a:pPr marL="204788" indent="-204788" eaLnBrk="0" hangingPunct="0">
              <a:buClr>
                <a:schemeClr val="tx2"/>
              </a:buClr>
              <a:buSzPct val="73000"/>
              <a:defRPr/>
            </a:pPr>
            <a:r>
              <a:rPr lang="en-US" altLang="zh-CN" sz="1600" b="1" dirty="0">
                <a:ea typeface="宋体" charset="-122"/>
              </a:rPr>
              <a:t>semaphore </a:t>
            </a:r>
            <a:r>
              <a:rPr lang="en-US" altLang="zh-CN" sz="1600" b="1" dirty="0" smtClean="0">
                <a:ea typeface="宋体" charset="-122"/>
              </a:rPr>
              <a:t> </a:t>
            </a:r>
            <a:r>
              <a:rPr lang="en-US" altLang="zh-CN" sz="1600" b="1" dirty="0">
                <a:ea typeface="宋体" charset="-122"/>
              </a:rPr>
              <a:t>full = 0;		</a:t>
            </a:r>
            <a:r>
              <a:rPr lang="en-US" altLang="zh-CN" sz="1600" b="1" dirty="0" smtClean="0">
                <a:ea typeface="宋体" charset="-122"/>
              </a:rPr>
              <a:t>/* </a:t>
            </a:r>
            <a:r>
              <a:rPr lang="zh-CN" altLang="en-US" sz="1600" b="1" dirty="0" smtClean="0">
                <a:latin typeface="华文楷体" panose="02010600040101010101" pitchFamily="2" charset="-122"/>
                <a:ea typeface="华文楷体" panose="02010600040101010101" pitchFamily="2" charset="-122"/>
              </a:rPr>
              <a:t>满缓冲区个数</a:t>
            </a:r>
            <a:r>
              <a:rPr lang="en-US" altLang="zh-CN" sz="1600" b="1" dirty="0" smtClean="0">
                <a:latin typeface="华文楷体" panose="02010600040101010101" pitchFamily="2" charset="-122"/>
                <a:ea typeface="华文楷体" panose="02010600040101010101" pitchFamily="2" charset="-122"/>
              </a:rPr>
              <a:t> </a:t>
            </a:r>
            <a:r>
              <a:rPr lang="en-US" altLang="zh-CN" sz="1600" b="1" dirty="0">
                <a:ea typeface="宋体" charset="-122"/>
              </a:rPr>
              <a:t>*/</a:t>
            </a:r>
          </a:p>
        </p:txBody>
      </p:sp>
    </p:spTree>
    <p:extLst>
      <p:ext uri="{BB962C8B-B14F-4D97-AF65-F5344CB8AC3E}">
        <p14:creationId xmlns:p14="http://schemas.microsoft.com/office/powerpoint/2010/main" val="185394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50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2" fill="hold" nodeType="after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 calcmode="lin" valueType="num">
                                      <p:cBhvr additive="base">
                                        <p:cTn id="12" dur="1500" fill="hold"/>
                                        <p:tgtEl>
                                          <p:spTgt spid="4">
                                            <p:txEl>
                                              <p:pRg st="7" end="7"/>
                                            </p:txEl>
                                          </p:spTgt>
                                        </p:tgtEl>
                                        <p:attrNameLst>
                                          <p:attrName>ppt_x</p:attrName>
                                        </p:attrNameLst>
                                      </p:cBhvr>
                                      <p:tavLst>
                                        <p:tav tm="0">
                                          <p:val>
                                            <p:strVal val="1+#ppt_w/2"/>
                                          </p:val>
                                        </p:tav>
                                        <p:tav tm="100000">
                                          <p:val>
                                            <p:strVal val="#ppt_x"/>
                                          </p:val>
                                        </p:tav>
                                      </p:tavLst>
                                    </p:anim>
                                    <p:anim calcmode="lin" valueType="num">
                                      <p:cBhvr additive="base">
                                        <p:cTn id="13" dur="1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2" fill="hold" nodeType="after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1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18" dur="1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par>
                          <p:cTn id="19" fill="hold">
                            <p:stCondLst>
                              <p:cond delay="4500"/>
                            </p:stCondLst>
                            <p:childTnLst>
                              <p:par>
                                <p:cTn id="20" presetID="2" presetClass="entr" presetSubtype="8" fill="hold" nodeType="afterEffect">
                                  <p:stCondLst>
                                    <p:cond delay="1000"/>
                                  </p:stCondLst>
                                  <p:childTnLst>
                                    <p:set>
                                      <p:cBhvr>
                                        <p:cTn id="21" dur="1" fill="hold">
                                          <p:stCondLst>
                                            <p:cond delay="0"/>
                                          </p:stCondLst>
                                        </p:cTn>
                                        <p:tgtEl>
                                          <p:spTgt spid="3">
                                            <p:txEl>
                                              <p:pRg st="8" end="8"/>
                                            </p:txEl>
                                          </p:spTgt>
                                        </p:tgtEl>
                                        <p:attrNameLst>
                                          <p:attrName>style.visibility</p:attrName>
                                        </p:attrNameLst>
                                      </p:cBhvr>
                                      <p:to>
                                        <p:strVal val="visible"/>
                                      </p:to>
                                    </p:set>
                                    <p:anim calcmode="lin" valueType="num">
                                      <p:cBhvr additive="base">
                                        <p:cTn id="22" dur="10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ircle(in)">
                                      <p:cBhvr>
                                        <p:cTn id="28" dur="2000"/>
                                        <p:tgtEl>
                                          <p:spTgt spid="3">
                                            <p:txEl>
                                              <p:pRg st="5" end="5"/>
                                            </p:txEl>
                                          </p:spTgt>
                                        </p:tgtEl>
                                      </p:cBhvr>
                                    </p:animEffect>
                                  </p:childTnLst>
                                </p:cTn>
                              </p:par>
                            </p:childTnLst>
                          </p:cTn>
                        </p:par>
                        <p:par>
                          <p:cTn id="29" fill="hold">
                            <p:stCondLst>
                              <p:cond delay="2000"/>
                            </p:stCondLst>
                            <p:childTnLst>
                              <p:par>
                                <p:cTn id="30" presetID="6" presetClass="entr" presetSubtype="16" fill="hold"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ircle(in)">
                                      <p:cBhvr>
                                        <p:cTn id="32" dur="2000"/>
                                        <p:tgtEl>
                                          <p:spTgt spid="3">
                                            <p:txEl>
                                              <p:pRg st="7" end="7"/>
                                            </p:txEl>
                                          </p:spTgt>
                                        </p:tgtEl>
                                      </p:cBhvr>
                                    </p:animEffect>
                                  </p:childTnLst>
                                </p:cTn>
                              </p:par>
                            </p:childTnLst>
                          </p:cTn>
                        </p:par>
                        <p:par>
                          <p:cTn id="33" fill="hold">
                            <p:stCondLst>
                              <p:cond delay="4000"/>
                            </p:stCondLst>
                            <p:childTnLst>
                              <p:par>
                                <p:cTn id="34" presetID="6" presetClass="entr" presetSubtype="16" fill="hold" nodeType="after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circle(in)">
                                      <p:cBhvr>
                                        <p:cTn id="36" dur="2000"/>
                                        <p:tgtEl>
                                          <p:spTgt spid="4">
                                            <p:txEl>
                                              <p:pRg st="4" end="4"/>
                                            </p:txEl>
                                          </p:spTgt>
                                        </p:tgtEl>
                                      </p:cBhvr>
                                    </p:animEffect>
                                  </p:childTnLst>
                                </p:cTn>
                              </p:par>
                            </p:childTnLst>
                          </p:cTn>
                        </p:par>
                        <p:par>
                          <p:cTn id="37" fill="hold">
                            <p:stCondLst>
                              <p:cond delay="6000"/>
                            </p:stCondLst>
                            <p:childTnLst>
                              <p:par>
                                <p:cTn id="38" presetID="6" presetClass="entr" presetSubtype="16" fill="hold" nodeType="after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circle(in)">
                                      <p:cBhvr>
                                        <p:cTn id="40"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320040"/>
            <a:ext cx="7028854" cy="822944"/>
          </a:xfrm>
        </p:spPr>
        <p:txBody>
          <a:bodyPr/>
          <a:lstStyle/>
          <a:p>
            <a:pPr>
              <a:defRPr/>
            </a:pPr>
            <a:r>
              <a:rPr lang="zh-CN" altLang="en-US" sz="4000" dirty="0" smtClean="0">
                <a:solidFill>
                  <a:schemeClr val="accent1">
                    <a:lumMod val="75000"/>
                  </a:schemeClr>
                </a:solidFill>
                <a:latin typeface="微软雅黑" panose="020B0503020204020204" pitchFamily="34" charset="-122"/>
                <a:ea typeface="微软雅黑" panose="020B0503020204020204" pitchFamily="34" charset="-122"/>
              </a:rPr>
              <a:t>讨论一下</a:t>
            </a:r>
            <a:endParaRPr lang="zh-CN" altLang="en-US" sz="4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971600" y="1533450"/>
            <a:ext cx="3552825" cy="3903836"/>
          </a:xfrm>
          <a:prstGeom prst="rect">
            <a:avLst/>
          </a:prstGeom>
          <a:solidFill>
            <a:schemeClr val="accent4">
              <a:lumMod val="20000"/>
              <a:lumOff val="80000"/>
            </a:schemeClr>
          </a:solidFill>
          <a:ln w="19050">
            <a:solidFill>
              <a:schemeClr val="accent6">
                <a:lumMod val="75000"/>
              </a:schemeClr>
            </a:solidFill>
          </a:ln>
        </p:spPr>
        <p:txBody>
          <a:bodyPr/>
          <a:lstStyle/>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void producer(void)</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dirty="0" err="1">
                <a:latin typeface="Calibri" pitchFamily="34" charset="0"/>
                <a:ea typeface="宋体" charset="-122"/>
                <a:cs typeface="Calibri" pitchFamily="34" charset="0"/>
              </a:rPr>
              <a:t>int</a:t>
            </a:r>
            <a:r>
              <a:rPr lang="en-US" altLang="zh-CN" dirty="0">
                <a:latin typeface="Calibri" pitchFamily="34" charset="0"/>
                <a:ea typeface="宋体" charset="-122"/>
                <a:cs typeface="Calibri" pitchFamily="34" charset="0"/>
              </a:rPr>
              <a:t> item;</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while(TRUE) {</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dirty="0" smtClean="0">
                <a:latin typeface="Calibri" pitchFamily="34" charset="0"/>
                <a:ea typeface="宋体" charset="-122"/>
                <a:cs typeface="Calibri" pitchFamily="34" charset="0"/>
              </a:rPr>
              <a:t>	item=</a:t>
            </a:r>
            <a:r>
              <a:rPr lang="en-US" altLang="zh-CN" dirty="0" err="1" smtClean="0">
                <a:latin typeface="Calibri" pitchFamily="34" charset="0"/>
                <a:ea typeface="宋体" charset="-122"/>
                <a:cs typeface="Calibri" pitchFamily="34" charset="0"/>
              </a:rPr>
              <a:t>produce_item</a:t>
            </a:r>
            <a:r>
              <a:rPr lang="en-US" altLang="zh-CN" dirty="0">
                <a:latin typeface="Calibri" pitchFamily="34" charset="0"/>
                <a:ea typeface="宋体" charset="-122"/>
                <a:cs typeface="Calibri" pitchFamily="34" charset="0"/>
              </a:rPr>
              <a:t>();</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dirty="0">
                <a:solidFill>
                  <a:srgbClr val="C00000"/>
                </a:solidFill>
                <a:latin typeface="Calibri" pitchFamily="34" charset="0"/>
                <a:ea typeface="宋体" charset="-122"/>
                <a:cs typeface="Calibri" pitchFamily="34" charset="0"/>
              </a:rPr>
              <a:t>P(&amp;empty);</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dirty="0">
                <a:solidFill>
                  <a:srgbClr val="0000CC"/>
                </a:solidFill>
                <a:latin typeface="Calibri" pitchFamily="34" charset="0"/>
                <a:ea typeface="宋体" charset="-122"/>
                <a:cs typeface="Calibri" pitchFamily="34" charset="0"/>
              </a:rPr>
              <a:t>P(&amp;</a:t>
            </a:r>
            <a:r>
              <a:rPr lang="en-US" altLang="zh-CN" dirty="0" err="1">
                <a:solidFill>
                  <a:srgbClr val="0000CC"/>
                </a:solidFill>
                <a:latin typeface="Calibri" pitchFamily="34" charset="0"/>
                <a:ea typeface="宋体" charset="-122"/>
                <a:cs typeface="Calibri" pitchFamily="34" charset="0"/>
              </a:rPr>
              <a:t>mutex</a:t>
            </a:r>
            <a:r>
              <a:rPr lang="en-US" altLang="zh-CN" dirty="0">
                <a:solidFill>
                  <a:srgbClr val="0000CC"/>
                </a:solidFill>
                <a:latin typeface="Calibri" pitchFamily="34" charset="0"/>
                <a:ea typeface="宋体" charset="-122"/>
                <a:cs typeface="Calibri" pitchFamily="34" charset="0"/>
              </a:rPr>
              <a:t>);</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dirty="0" err="1">
                <a:latin typeface="Calibri" pitchFamily="34" charset="0"/>
                <a:ea typeface="宋体" charset="-122"/>
                <a:cs typeface="Calibri" pitchFamily="34" charset="0"/>
              </a:rPr>
              <a:t>insert_item</a:t>
            </a:r>
            <a:r>
              <a:rPr lang="en-US" altLang="zh-CN" dirty="0">
                <a:latin typeface="Calibri" pitchFamily="34" charset="0"/>
                <a:ea typeface="宋体" charset="-122"/>
                <a:cs typeface="Calibri" pitchFamily="34" charset="0"/>
              </a:rPr>
              <a:t>(item);</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dirty="0">
                <a:solidFill>
                  <a:srgbClr val="0000CC"/>
                </a:solidFill>
                <a:latin typeface="Calibri" pitchFamily="34" charset="0"/>
                <a:ea typeface="宋体" charset="-122"/>
                <a:cs typeface="Calibri" pitchFamily="34" charset="0"/>
              </a:rPr>
              <a:t>V(&amp;</a:t>
            </a:r>
            <a:r>
              <a:rPr lang="en-US" altLang="zh-CN" dirty="0" err="1">
                <a:solidFill>
                  <a:srgbClr val="0000CC"/>
                </a:solidFill>
                <a:latin typeface="Calibri" pitchFamily="34" charset="0"/>
                <a:ea typeface="宋体" charset="-122"/>
                <a:cs typeface="Calibri" pitchFamily="34" charset="0"/>
              </a:rPr>
              <a:t>mutex</a:t>
            </a:r>
            <a:r>
              <a:rPr lang="en-US" altLang="zh-CN" dirty="0">
                <a:solidFill>
                  <a:srgbClr val="0000CC"/>
                </a:solidFill>
                <a:latin typeface="Calibri" pitchFamily="34" charset="0"/>
                <a:ea typeface="宋体" charset="-122"/>
                <a:cs typeface="Calibri" pitchFamily="34" charset="0"/>
              </a:rPr>
              <a:t>)</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dirty="0">
                <a:solidFill>
                  <a:srgbClr val="C00000"/>
                </a:solidFill>
                <a:latin typeface="Calibri" pitchFamily="34" charset="0"/>
                <a:ea typeface="宋体" charset="-122"/>
                <a:cs typeface="Calibri" pitchFamily="34" charset="0"/>
              </a:rPr>
              <a:t>V(&amp;full);</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a:t>
            </a:r>
          </a:p>
          <a:p>
            <a:pPr marL="273050" indent="-273050" eaLnBrk="0" hangingPunct="0">
              <a:spcBef>
                <a:spcPts val="600"/>
              </a:spcBef>
              <a:buClr>
                <a:schemeClr val="tx2"/>
              </a:buClr>
              <a:buSzPct val="73000"/>
              <a:buFont typeface="Wingdings 2" pitchFamily="18" charset="2"/>
              <a:buChar char=""/>
              <a:defRPr/>
            </a:pPr>
            <a:endParaRPr lang="zh-CN" altLang="en-US" dirty="0">
              <a:latin typeface="Calibri" pitchFamily="34" charset="0"/>
              <a:ea typeface="宋体" charset="-122"/>
              <a:cs typeface="Calibri" pitchFamily="34" charset="0"/>
            </a:endParaRPr>
          </a:p>
        </p:txBody>
      </p:sp>
      <p:sp>
        <p:nvSpPr>
          <p:cNvPr id="4" name="Rectangle 3"/>
          <p:cNvSpPr txBox="1">
            <a:spLocks noChangeArrowheads="1"/>
          </p:cNvSpPr>
          <p:nvPr/>
        </p:nvSpPr>
        <p:spPr>
          <a:xfrm>
            <a:off x="5024488" y="1541388"/>
            <a:ext cx="3571875" cy="3903836"/>
          </a:xfrm>
          <a:prstGeom prst="rect">
            <a:avLst/>
          </a:prstGeom>
          <a:solidFill>
            <a:schemeClr val="accent4">
              <a:lumMod val="20000"/>
              <a:lumOff val="80000"/>
            </a:schemeClr>
          </a:solidFill>
          <a:ln w="19050">
            <a:solidFill>
              <a:schemeClr val="accent6">
                <a:lumMod val="75000"/>
              </a:schemeClr>
            </a:solidFill>
          </a:ln>
        </p:spPr>
        <p:txBody>
          <a:bodyPr/>
          <a:lstStyle/>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void consumer(void)</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dirty="0" err="1">
                <a:latin typeface="Calibri" pitchFamily="34" charset="0"/>
                <a:ea typeface="宋体" charset="-122"/>
                <a:cs typeface="Calibri" pitchFamily="34" charset="0"/>
              </a:rPr>
              <a:t>int</a:t>
            </a:r>
            <a:r>
              <a:rPr lang="en-US" altLang="zh-CN" dirty="0">
                <a:latin typeface="Calibri" pitchFamily="34" charset="0"/>
                <a:ea typeface="宋体" charset="-122"/>
                <a:cs typeface="Calibri" pitchFamily="34" charset="0"/>
              </a:rPr>
              <a:t> item;</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while(TRUE) {</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dirty="0">
                <a:solidFill>
                  <a:srgbClr val="C00000"/>
                </a:solidFill>
                <a:latin typeface="Calibri" pitchFamily="34" charset="0"/>
                <a:ea typeface="宋体" charset="-122"/>
                <a:cs typeface="Calibri" pitchFamily="34" charset="0"/>
              </a:rPr>
              <a:t>P(&amp;full);</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dirty="0">
                <a:solidFill>
                  <a:srgbClr val="0000CC"/>
                </a:solidFill>
                <a:latin typeface="Calibri" pitchFamily="34" charset="0"/>
                <a:ea typeface="宋体" charset="-122"/>
                <a:cs typeface="Calibri" pitchFamily="34" charset="0"/>
              </a:rPr>
              <a:t>P(&amp;</a:t>
            </a:r>
            <a:r>
              <a:rPr lang="en-US" altLang="zh-CN" dirty="0" err="1">
                <a:solidFill>
                  <a:srgbClr val="0000CC"/>
                </a:solidFill>
                <a:latin typeface="Calibri" pitchFamily="34" charset="0"/>
                <a:ea typeface="宋体" charset="-122"/>
                <a:cs typeface="Calibri" pitchFamily="34" charset="0"/>
              </a:rPr>
              <a:t>mutex</a:t>
            </a:r>
            <a:r>
              <a:rPr lang="en-US" altLang="zh-CN" dirty="0">
                <a:solidFill>
                  <a:srgbClr val="0000CC"/>
                </a:solidFill>
                <a:latin typeface="Calibri" pitchFamily="34" charset="0"/>
                <a:ea typeface="宋体" charset="-122"/>
                <a:cs typeface="Calibri" pitchFamily="34" charset="0"/>
              </a:rPr>
              <a:t>);</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item=</a:t>
            </a:r>
            <a:r>
              <a:rPr lang="en-US" altLang="zh-CN" dirty="0" err="1">
                <a:latin typeface="Calibri" pitchFamily="34" charset="0"/>
                <a:ea typeface="宋体" charset="-122"/>
                <a:cs typeface="Calibri" pitchFamily="34" charset="0"/>
              </a:rPr>
              <a:t>remove_item</a:t>
            </a:r>
            <a:r>
              <a:rPr lang="en-US" altLang="zh-CN" dirty="0">
                <a:latin typeface="Calibri" pitchFamily="34" charset="0"/>
                <a:ea typeface="宋体" charset="-122"/>
                <a:cs typeface="Calibri" pitchFamily="34" charset="0"/>
              </a:rPr>
              <a:t>();</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dirty="0">
                <a:solidFill>
                  <a:srgbClr val="0000CC"/>
                </a:solidFill>
                <a:latin typeface="Calibri" pitchFamily="34" charset="0"/>
                <a:ea typeface="宋体" charset="-122"/>
                <a:cs typeface="Calibri" pitchFamily="34" charset="0"/>
              </a:rPr>
              <a:t>V(&amp;</a:t>
            </a:r>
            <a:r>
              <a:rPr lang="en-US" altLang="zh-CN" dirty="0" err="1">
                <a:solidFill>
                  <a:srgbClr val="0000CC"/>
                </a:solidFill>
                <a:latin typeface="Calibri" pitchFamily="34" charset="0"/>
                <a:ea typeface="宋体" charset="-122"/>
                <a:cs typeface="Calibri" pitchFamily="34" charset="0"/>
              </a:rPr>
              <a:t>mutex</a:t>
            </a:r>
            <a:r>
              <a:rPr lang="en-US" altLang="zh-CN" dirty="0">
                <a:solidFill>
                  <a:srgbClr val="0000CC"/>
                </a:solidFill>
                <a:latin typeface="Calibri" pitchFamily="34" charset="0"/>
                <a:ea typeface="宋体" charset="-122"/>
                <a:cs typeface="Calibri" pitchFamily="34" charset="0"/>
              </a:rPr>
              <a:t>);</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dirty="0">
                <a:solidFill>
                  <a:srgbClr val="C00000"/>
                </a:solidFill>
                <a:latin typeface="Calibri" pitchFamily="34" charset="0"/>
                <a:ea typeface="宋体" charset="-122"/>
                <a:cs typeface="Calibri" pitchFamily="34" charset="0"/>
              </a:rPr>
              <a:t>V(&amp;empty);</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r>
              <a:rPr lang="en-US" altLang="zh-CN" dirty="0" err="1">
                <a:latin typeface="Calibri" pitchFamily="34" charset="0"/>
                <a:ea typeface="宋体" charset="-122"/>
                <a:cs typeface="Calibri" pitchFamily="34" charset="0"/>
              </a:rPr>
              <a:t>consume_item</a:t>
            </a:r>
            <a:r>
              <a:rPr lang="en-US" altLang="zh-CN" dirty="0">
                <a:latin typeface="Calibri" pitchFamily="34" charset="0"/>
                <a:ea typeface="宋体" charset="-122"/>
                <a:cs typeface="Calibri" pitchFamily="34" charset="0"/>
              </a:rPr>
              <a:t>(item);</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	}</a:t>
            </a:r>
          </a:p>
          <a:p>
            <a:pPr marL="273050" indent="-273050" eaLnBrk="0" hangingPunct="0">
              <a:spcBef>
                <a:spcPts val="600"/>
              </a:spcBef>
              <a:buClr>
                <a:schemeClr val="tx2"/>
              </a:buClr>
              <a:buSzPct val="73000"/>
              <a:buFont typeface="Wingdings" pitchFamily="2" charset="2"/>
              <a:buNone/>
              <a:defRPr/>
            </a:pPr>
            <a:r>
              <a:rPr lang="en-US" altLang="zh-CN" dirty="0">
                <a:latin typeface="Calibri" pitchFamily="34" charset="0"/>
                <a:ea typeface="宋体" charset="-122"/>
                <a:cs typeface="Calibri" pitchFamily="34" charset="0"/>
              </a:rPr>
              <a:t>}</a:t>
            </a:r>
            <a:endParaRPr lang="zh-CN" altLang="en-US" dirty="0">
              <a:latin typeface="Calibri" pitchFamily="34" charset="0"/>
              <a:ea typeface="宋体" charset="-122"/>
              <a:cs typeface="Calibri" pitchFamily="34" charset="0"/>
            </a:endParaRPr>
          </a:p>
        </p:txBody>
      </p:sp>
      <p:sp>
        <p:nvSpPr>
          <p:cNvPr id="6" name="矩形 3"/>
          <p:cNvSpPr>
            <a:spLocks noChangeArrowheads="1"/>
          </p:cNvSpPr>
          <p:nvPr/>
        </p:nvSpPr>
        <p:spPr bwMode="auto">
          <a:xfrm>
            <a:off x="1148135" y="5745435"/>
            <a:ext cx="1714500" cy="923925"/>
          </a:xfrm>
          <a:prstGeom prst="rect">
            <a:avLst/>
          </a:prstGeom>
          <a:solidFill>
            <a:schemeClr val="accent3">
              <a:lumMod val="20000"/>
              <a:lumOff val="80000"/>
            </a:schemeClr>
          </a:solidFill>
          <a:ln w="12700">
            <a:solidFill>
              <a:srgbClr val="0000CC"/>
            </a:solidFill>
            <a:miter lim="800000"/>
            <a:headEnd/>
            <a:tailEnd/>
          </a:ln>
        </p:spPr>
        <p:txBody>
          <a:bodyPr>
            <a:spAutoFit/>
          </a:bodyPr>
          <a:lstStyle/>
          <a:p>
            <a:r>
              <a:rPr kumimoji="1" lang="zh-CN" altLang="en-US" sz="1800" b="1" dirty="0">
                <a:solidFill>
                  <a:srgbClr val="9900CC"/>
                </a:solidFill>
                <a:latin typeface="Calibri" pitchFamily="34" charset="0"/>
                <a:ea typeface="华文楷体" pitchFamily="2" charset="-122"/>
                <a:cs typeface="Calibri" pitchFamily="34" charset="0"/>
              </a:rPr>
              <a:t>思考：</a:t>
            </a:r>
            <a:endParaRPr kumimoji="1" lang="en-US" altLang="zh-CN" sz="1800" b="1" dirty="0">
              <a:solidFill>
                <a:srgbClr val="9900CC"/>
              </a:solidFill>
              <a:latin typeface="Calibri" pitchFamily="34" charset="0"/>
              <a:ea typeface="华文楷体" pitchFamily="2" charset="-122"/>
              <a:cs typeface="Calibri" pitchFamily="34" charset="0"/>
            </a:endParaRPr>
          </a:p>
          <a:p>
            <a:r>
              <a:rPr kumimoji="1" lang="zh-CN" altLang="en-US" sz="1800" b="1" dirty="0">
                <a:solidFill>
                  <a:srgbClr val="9900CC"/>
                </a:solidFill>
                <a:latin typeface="Calibri" pitchFamily="34" charset="0"/>
                <a:ea typeface="华文楷体" pitchFamily="2" charset="-122"/>
                <a:cs typeface="Calibri" pitchFamily="34" charset="0"/>
              </a:rPr>
              <a:t>若颠倒两个</a:t>
            </a:r>
            <a:r>
              <a:rPr kumimoji="1" lang="en-US" altLang="zh-CN" sz="1800" b="1" dirty="0">
                <a:solidFill>
                  <a:srgbClr val="9900CC"/>
                </a:solidFill>
                <a:latin typeface="Calibri" pitchFamily="34" charset="0"/>
                <a:ea typeface="华文楷体" pitchFamily="2" charset="-122"/>
                <a:cs typeface="Calibri" pitchFamily="34" charset="0"/>
              </a:rPr>
              <a:t>P</a:t>
            </a:r>
            <a:r>
              <a:rPr kumimoji="1" lang="zh-CN" altLang="en-US" sz="1800" b="1" dirty="0">
                <a:solidFill>
                  <a:srgbClr val="9900CC"/>
                </a:solidFill>
                <a:latin typeface="Calibri" pitchFamily="34" charset="0"/>
                <a:ea typeface="华文楷体" pitchFamily="2" charset="-122"/>
                <a:cs typeface="Calibri" pitchFamily="34" charset="0"/>
              </a:rPr>
              <a:t>操作的顺序？</a:t>
            </a:r>
            <a:endParaRPr lang="zh-CN" altLang="en-US" sz="1800" dirty="0">
              <a:solidFill>
                <a:srgbClr val="9900CC"/>
              </a:solidFill>
              <a:latin typeface="Calibri" pitchFamily="34" charset="0"/>
              <a:ea typeface="华文楷体" pitchFamily="2" charset="-122"/>
              <a:cs typeface="Calibri" pitchFamily="34" charset="0"/>
            </a:endParaRPr>
          </a:p>
        </p:txBody>
      </p:sp>
      <p:sp>
        <p:nvSpPr>
          <p:cNvPr id="7" name="左大括号 6"/>
          <p:cNvSpPr/>
          <p:nvPr/>
        </p:nvSpPr>
        <p:spPr>
          <a:xfrm>
            <a:off x="1835696" y="2927796"/>
            <a:ext cx="71438" cy="357188"/>
          </a:xfrm>
          <a:prstGeom prst="leftBrace">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cxnSp>
        <p:nvCxnSpPr>
          <p:cNvPr id="8" name="直接箭头连接符 7"/>
          <p:cNvCxnSpPr>
            <a:endCxn id="7" idx="1"/>
          </p:cNvCxnSpPr>
          <p:nvPr/>
        </p:nvCxnSpPr>
        <p:spPr>
          <a:xfrm flipV="1">
            <a:off x="1403648" y="3106390"/>
            <a:ext cx="432048" cy="2639045"/>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9" name="矩形 7"/>
          <p:cNvSpPr>
            <a:spLocks noChangeArrowheads="1"/>
          </p:cNvSpPr>
          <p:nvPr/>
        </p:nvSpPr>
        <p:spPr bwMode="auto">
          <a:xfrm>
            <a:off x="3309988" y="5733256"/>
            <a:ext cx="1714500" cy="923925"/>
          </a:xfrm>
          <a:prstGeom prst="rect">
            <a:avLst/>
          </a:prstGeom>
          <a:solidFill>
            <a:schemeClr val="accent3">
              <a:lumMod val="20000"/>
              <a:lumOff val="80000"/>
            </a:schemeClr>
          </a:solidFill>
          <a:ln w="12700">
            <a:solidFill>
              <a:srgbClr val="0000CC"/>
            </a:solidFill>
            <a:miter lim="800000"/>
            <a:headEnd/>
            <a:tailEnd/>
          </a:ln>
        </p:spPr>
        <p:txBody>
          <a:bodyPr>
            <a:spAutoFit/>
          </a:bodyPr>
          <a:lstStyle/>
          <a:p>
            <a:r>
              <a:rPr kumimoji="1" lang="zh-CN" altLang="en-US" sz="1800" b="1" dirty="0">
                <a:solidFill>
                  <a:srgbClr val="9900CC"/>
                </a:solidFill>
                <a:latin typeface="Calibri" pitchFamily="34" charset="0"/>
                <a:ea typeface="华文楷体" pitchFamily="2" charset="-122"/>
                <a:cs typeface="Calibri" pitchFamily="34" charset="0"/>
              </a:rPr>
              <a:t>思考：</a:t>
            </a:r>
            <a:endParaRPr kumimoji="1" lang="en-US" altLang="zh-CN" sz="1800" b="1" dirty="0">
              <a:solidFill>
                <a:srgbClr val="9900CC"/>
              </a:solidFill>
              <a:latin typeface="Calibri" pitchFamily="34" charset="0"/>
              <a:ea typeface="华文楷体" pitchFamily="2" charset="-122"/>
              <a:cs typeface="Calibri" pitchFamily="34" charset="0"/>
            </a:endParaRPr>
          </a:p>
          <a:p>
            <a:r>
              <a:rPr kumimoji="1" lang="zh-CN" altLang="en-US" sz="1800" b="1" dirty="0">
                <a:solidFill>
                  <a:srgbClr val="9900CC"/>
                </a:solidFill>
                <a:latin typeface="Calibri" pitchFamily="34" charset="0"/>
                <a:ea typeface="华文楷体" pitchFamily="2" charset="-122"/>
                <a:cs typeface="Calibri" pitchFamily="34" charset="0"/>
              </a:rPr>
              <a:t>若颠倒两个</a:t>
            </a:r>
            <a:r>
              <a:rPr kumimoji="1" lang="en-US" altLang="zh-CN" sz="1800" b="1" dirty="0">
                <a:solidFill>
                  <a:srgbClr val="9900CC"/>
                </a:solidFill>
                <a:latin typeface="Calibri" pitchFamily="34" charset="0"/>
                <a:ea typeface="华文楷体" pitchFamily="2" charset="-122"/>
                <a:cs typeface="Calibri" pitchFamily="34" charset="0"/>
              </a:rPr>
              <a:t>V</a:t>
            </a:r>
            <a:r>
              <a:rPr kumimoji="1" lang="zh-CN" altLang="en-US" sz="1800" b="1" dirty="0">
                <a:solidFill>
                  <a:srgbClr val="9900CC"/>
                </a:solidFill>
                <a:latin typeface="Calibri" pitchFamily="34" charset="0"/>
                <a:ea typeface="华文楷体" pitchFamily="2" charset="-122"/>
                <a:cs typeface="Calibri" pitchFamily="34" charset="0"/>
              </a:rPr>
              <a:t>操作的顺序？</a:t>
            </a:r>
            <a:endParaRPr lang="zh-CN" altLang="en-US" sz="1800" dirty="0">
              <a:solidFill>
                <a:srgbClr val="9900CC"/>
              </a:solidFill>
              <a:latin typeface="Calibri" pitchFamily="34" charset="0"/>
              <a:ea typeface="华文楷体" pitchFamily="2" charset="-122"/>
              <a:cs typeface="Calibri" pitchFamily="34" charset="0"/>
            </a:endParaRPr>
          </a:p>
        </p:txBody>
      </p:sp>
      <p:sp>
        <p:nvSpPr>
          <p:cNvPr id="10" name="左大括号 9"/>
          <p:cNvSpPr/>
          <p:nvPr/>
        </p:nvSpPr>
        <p:spPr>
          <a:xfrm>
            <a:off x="5866147" y="3863900"/>
            <a:ext cx="146013" cy="357188"/>
          </a:xfrm>
          <a:prstGeom prst="leftBrace">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srgbClr val="7030A0"/>
              </a:solidFill>
            </a:endParaRPr>
          </a:p>
        </p:txBody>
      </p:sp>
      <p:cxnSp>
        <p:nvCxnSpPr>
          <p:cNvPr id="11" name="直接箭头连接符 10"/>
          <p:cNvCxnSpPr>
            <a:stCxn id="9" idx="3"/>
            <a:endCxn id="10" idx="1"/>
          </p:cNvCxnSpPr>
          <p:nvPr/>
        </p:nvCxnSpPr>
        <p:spPr>
          <a:xfrm flipV="1">
            <a:off x="5024488" y="4042494"/>
            <a:ext cx="841659" cy="2152725"/>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5" name="云形 4"/>
          <p:cNvSpPr/>
          <p:nvPr/>
        </p:nvSpPr>
        <p:spPr>
          <a:xfrm>
            <a:off x="6444208" y="5509294"/>
            <a:ext cx="1368152" cy="1160066"/>
          </a:xfrm>
          <a:prstGeom prst="cloud">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0000CC"/>
                </a:solidFill>
                <a:latin typeface="Calibri" pitchFamily="34" charset="0"/>
                <a:ea typeface="华文楷体" pitchFamily="2" charset="-122"/>
                <a:cs typeface="Calibri" pitchFamily="34" charset="0"/>
              </a:rPr>
              <a:t>位置</a:t>
            </a:r>
            <a:endParaRPr lang="en-US" altLang="zh-CN" sz="2000" b="1" dirty="0" smtClean="0">
              <a:solidFill>
                <a:srgbClr val="0000CC"/>
              </a:solidFill>
              <a:latin typeface="Calibri" pitchFamily="34" charset="0"/>
              <a:ea typeface="华文楷体" pitchFamily="2" charset="-122"/>
              <a:cs typeface="Calibri" pitchFamily="34" charset="0"/>
            </a:endParaRPr>
          </a:p>
          <a:p>
            <a:pPr algn="ctr"/>
            <a:r>
              <a:rPr lang="zh-CN" altLang="en-US" sz="2000" b="1" dirty="0">
                <a:solidFill>
                  <a:srgbClr val="0000CC"/>
                </a:solidFill>
                <a:latin typeface="Calibri" pitchFamily="34" charset="0"/>
                <a:ea typeface="华文楷体" pitchFamily="2" charset="-122"/>
                <a:cs typeface="Calibri" pitchFamily="34" charset="0"/>
              </a:rPr>
              <a:t>顺序</a:t>
            </a:r>
          </a:p>
        </p:txBody>
      </p:sp>
      <p:cxnSp>
        <p:nvCxnSpPr>
          <p:cNvPr id="12" name="曲线连接符 11"/>
          <p:cNvCxnSpPr/>
          <p:nvPr/>
        </p:nvCxnSpPr>
        <p:spPr>
          <a:xfrm rot="10800000" flipV="1">
            <a:off x="2862635" y="2924944"/>
            <a:ext cx="891678" cy="432048"/>
          </a:xfrm>
          <a:prstGeom prst="curvedConnector3">
            <a:avLst>
              <a:gd name="adj1" fmla="val 5000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p:nvPr/>
        </p:nvCxnSpPr>
        <p:spPr>
          <a:xfrm rot="10800000">
            <a:off x="7020273" y="4009094"/>
            <a:ext cx="774125" cy="428018"/>
          </a:xfrm>
          <a:prstGeom prst="curvedConnector3">
            <a:avLst>
              <a:gd name="adj1" fmla="val 5000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左大括号 18"/>
          <p:cNvSpPr/>
          <p:nvPr/>
        </p:nvSpPr>
        <p:spPr>
          <a:xfrm>
            <a:off x="5866147" y="2780928"/>
            <a:ext cx="146013" cy="357188"/>
          </a:xfrm>
          <a:prstGeom prst="leftBrace">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srgbClr val="7030A0"/>
              </a:solidFill>
            </a:endParaRPr>
          </a:p>
        </p:txBody>
      </p:sp>
      <p:cxnSp>
        <p:nvCxnSpPr>
          <p:cNvPr id="21" name="直接箭头连接符 20"/>
          <p:cNvCxnSpPr>
            <a:stCxn id="6" idx="0"/>
            <a:endCxn id="19" idx="1"/>
          </p:cNvCxnSpPr>
          <p:nvPr/>
        </p:nvCxnSpPr>
        <p:spPr>
          <a:xfrm flipV="1">
            <a:off x="2005385" y="2959522"/>
            <a:ext cx="3860762" cy="2785913"/>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47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anim calcmode="lin" valueType="num">
                                      <p:cBhvr>
                                        <p:cTn id="13" dur="2000" fill="hold"/>
                                        <p:tgtEl>
                                          <p:spTgt spid="7"/>
                                        </p:tgtEl>
                                        <p:attrNameLst>
                                          <p:attrName>style.rotation</p:attrName>
                                        </p:attrNameLst>
                                      </p:cBhvr>
                                      <p:tavLst>
                                        <p:tav tm="0">
                                          <p:val>
                                            <p:fltVal val="720"/>
                                          </p:val>
                                        </p:tav>
                                        <p:tav tm="100000">
                                          <p:val>
                                            <p:fltVal val="0"/>
                                          </p:val>
                                        </p:tav>
                                      </p:tavLst>
                                    </p:anim>
                                    <p:anim calcmode="lin" valueType="num">
                                      <p:cBhvr>
                                        <p:cTn id="14" dur="2000" fill="hold"/>
                                        <p:tgtEl>
                                          <p:spTgt spid="7"/>
                                        </p:tgtEl>
                                        <p:attrNameLst>
                                          <p:attrName>ppt_h</p:attrName>
                                        </p:attrNameLst>
                                      </p:cBhvr>
                                      <p:tavLst>
                                        <p:tav tm="0">
                                          <p:val>
                                            <p:fltVal val="0"/>
                                          </p:val>
                                        </p:tav>
                                        <p:tav tm="100000">
                                          <p:val>
                                            <p:strVal val="#ppt_h"/>
                                          </p:val>
                                        </p:tav>
                                      </p:tavLst>
                                    </p:anim>
                                    <p:anim calcmode="lin" valueType="num">
                                      <p:cBhvr>
                                        <p:cTn id="15" dur="2000" fill="hold"/>
                                        <p:tgtEl>
                                          <p:spTgt spid="7"/>
                                        </p:tgtEl>
                                        <p:attrNameLst>
                                          <p:attrName>ppt_w</p:attrName>
                                        </p:attrNameLst>
                                      </p:cBhvr>
                                      <p:tavLst>
                                        <p:tav tm="0">
                                          <p:val>
                                            <p:fltVal val="0"/>
                                          </p:val>
                                        </p:tav>
                                        <p:tav tm="100000">
                                          <p:val>
                                            <p:strVal val="#ppt_w"/>
                                          </p:val>
                                        </p:tav>
                                      </p:tavLst>
                                    </p:anim>
                                  </p:childTnLst>
                                </p:cTn>
                              </p:par>
                              <p:par>
                                <p:cTn id="16" presetID="35"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2000"/>
                                        <p:tgtEl>
                                          <p:spTgt spid="21"/>
                                        </p:tgtEl>
                                      </p:cBhvr>
                                    </p:animEffect>
                                    <p:anim calcmode="lin" valueType="num">
                                      <p:cBhvr>
                                        <p:cTn id="19" dur="2000" fill="hold"/>
                                        <p:tgtEl>
                                          <p:spTgt spid="21"/>
                                        </p:tgtEl>
                                        <p:attrNameLst>
                                          <p:attrName>style.rotation</p:attrName>
                                        </p:attrNameLst>
                                      </p:cBhvr>
                                      <p:tavLst>
                                        <p:tav tm="0">
                                          <p:val>
                                            <p:fltVal val="720"/>
                                          </p:val>
                                        </p:tav>
                                        <p:tav tm="100000">
                                          <p:val>
                                            <p:fltVal val="0"/>
                                          </p:val>
                                        </p:tav>
                                      </p:tavLst>
                                    </p:anim>
                                    <p:anim calcmode="lin" valueType="num">
                                      <p:cBhvr>
                                        <p:cTn id="20" dur="2000" fill="hold"/>
                                        <p:tgtEl>
                                          <p:spTgt spid="21"/>
                                        </p:tgtEl>
                                        <p:attrNameLst>
                                          <p:attrName>ppt_h</p:attrName>
                                        </p:attrNameLst>
                                      </p:cBhvr>
                                      <p:tavLst>
                                        <p:tav tm="0">
                                          <p:val>
                                            <p:fltVal val="0"/>
                                          </p:val>
                                        </p:tav>
                                        <p:tav tm="100000">
                                          <p:val>
                                            <p:strVal val="#ppt_h"/>
                                          </p:val>
                                        </p:tav>
                                      </p:tavLst>
                                    </p:anim>
                                    <p:anim calcmode="lin" valueType="num">
                                      <p:cBhvr>
                                        <p:cTn id="21" dur="2000" fill="hold"/>
                                        <p:tgtEl>
                                          <p:spTgt spid="21"/>
                                        </p:tgtEl>
                                        <p:attrNameLst>
                                          <p:attrName>ppt_w</p:attrName>
                                        </p:attrNameLst>
                                      </p:cBhvr>
                                      <p:tavLst>
                                        <p:tav tm="0">
                                          <p:val>
                                            <p:fltVal val="0"/>
                                          </p:val>
                                        </p:tav>
                                        <p:tav tm="100000">
                                          <p:val>
                                            <p:strVal val="#ppt_w"/>
                                          </p:val>
                                        </p:tav>
                                      </p:tavLst>
                                    </p:anim>
                                  </p:childTnLst>
                                </p:cTn>
                              </p:par>
                              <p:par>
                                <p:cTn id="22" presetID="35"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2000"/>
                                        <p:tgtEl>
                                          <p:spTgt spid="8"/>
                                        </p:tgtEl>
                                      </p:cBhvr>
                                    </p:animEffect>
                                    <p:anim calcmode="lin" valueType="num">
                                      <p:cBhvr>
                                        <p:cTn id="25" dur="2000" fill="hold"/>
                                        <p:tgtEl>
                                          <p:spTgt spid="8"/>
                                        </p:tgtEl>
                                        <p:attrNameLst>
                                          <p:attrName>style.rotation</p:attrName>
                                        </p:attrNameLst>
                                      </p:cBhvr>
                                      <p:tavLst>
                                        <p:tav tm="0">
                                          <p:val>
                                            <p:fltVal val="720"/>
                                          </p:val>
                                        </p:tav>
                                        <p:tav tm="100000">
                                          <p:val>
                                            <p:fltVal val="0"/>
                                          </p:val>
                                        </p:tav>
                                      </p:tavLst>
                                    </p:anim>
                                    <p:anim calcmode="lin" valueType="num">
                                      <p:cBhvr>
                                        <p:cTn id="26" dur="2000" fill="hold"/>
                                        <p:tgtEl>
                                          <p:spTgt spid="8"/>
                                        </p:tgtEl>
                                        <p:attrNameLst>
                                          <p:attrName>ppt_h</p:attrName>
                                        </p:attrNameLst>
                                      </p:cBhvr>
                                      <p:tavLst>
                                        <p:tav tm="0">
                                          <p:val>
                                            <p:fltVal val="0"/>
                                          </p:val>
                                        </p:tav>
                                        <p:tav tm="100000">
                                          <p:val>
                                            <p:strVal val="#ppt_h"/>
                                          </p:val>
                                        </p:tav>
                                      </p:tavLst>
                                    </p:anim>
                                    <p:anim calcmode="lin" valueType="num">
                                      <p:cBhvr>
                                        <p:cTn id="27" dur="2000" fill="hold"/>
                                        <p:tgtEl>
                                          <p:spTgt spid="8"/>
                                        </p:tgtEl>
                                        <p:attrNameLst>
                                          <p:attrName>ppt_w</p:attrName>
                                        </p:attrNameLst>
                                      </p:cBhvr>
                                      <p:tavLst>
                                        <p:tav tm="0">
                                          <p:val>
                                            <p:fltVal val="0"/>
                                          </p:val>
                                        </p:tav>
                                        <p:tav tm="100000">
                                          <p:val>
                                            <p:strVal val="#ppt_w"/>
                                          </p:val>
                                        </p:tav>
                                      </p:tavLst>
                                    </p:anim>
                                  </p:childTnLst>
                                </p:cTn>
                              </p:par>
                              <p:par>
                                <p:cTn id="28" presetID="35"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2000"/>
                                        <p:tgtEl>
                                          <p:spTgt spid="6"/>
                                        </p:tgtEl>
                                      </p:cBhvr>
                                    </p:animEffect>
                                    <p:anim calcmode="lin" valueType="num">
                                      <p:cBhvr>
                                        <p:cTn id="31" dur="2000" fill="hold"/>
                                        <p:tgtEl>
                                          <p:spTgt spid="6"/>
                                        </p:tgtEl>
                                        <p:attrNameLst>
                                          <p:attrName>style.rotation</p:attrName>
                                        </p:attrNameLst>
                                      </p:cBhvr>
                                      <p:tavLst>
                                        <p:tav tm="0">
                                          <p:val>
                                            <p:fltVal val="720"/>
                                          </p:val>
                                        </p:tav>
                                        <p:tav tm="100000">
                                          <p:val>
                                            <p:fltVal val="0"/>
                                          </p:val>
                                        </p:tav>
                                      </p:tavLst>
                                    </p:anim>
                                    <p:anim calcmode="lin" valueType="num">
                                      <p:cBhvr>
                                        <p:cTn id="32" dur="2000" fill="hold"/>
                                        <p:tgtEl>
                                          <p:spTgt spid="6"/>
                                        </p:tgtEl>
                                        <p:attrNameLst>
                                          <p:attrName>ppt_h</p:attrName>
                                        </p:attrNameLst>
                                      </p:cBhvr>
                                      <p:tavLst>
                                        <p:tav tm="0">
                                          <p:val>
                                            <p:fltVal val="0"/>
                                          </p:val>
                                        </p:tav>
                                        <p:tav tm="100000">
                                          <p:val>
                                            <p:strVal val="#ppt_h"/>
                                          </p:val>
                                        </p:tav>
                                      </p:tavLst>
                                    </p:anim>
                                    <p:anim calcmode="lin" valueType="num">
                                      <p:cBhvr>
                                        <p:cTn id="33" dur="2000" fill="hold"/>
                                        <p:tgtEl>
                                          <p:spTgt spid="6"/>
                                        </p:tgtEl>
                                        <p:attrNameLst>
                                          <p:attrName>ppt_w</p:attrName>
                                        </p:attrNameLst>
                                      </p:cBhvr>
                                      <p:tavLst>
                                        <p:tav tm="0">
                                          <p:val>
                                            <p:fltVal val="0"/>
                                          </p:val>
                                        </p:tav>
                                        <p:tav tm="100000">
                                          <p:val>
                                            <p:strVal val="#ppt_w"/>
                                          </p:val>
                                        </p:tav>
                                      </p:tavLst>
                                    </p:anim>
                                  </p:childTnLst>
                                </p:cTn>
                              </p:par>
                              <p:par>
                                <p:cTn id="34" presetID="35"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2000"/>
                                        <p:tgtEl>
                                          <p:spTgt spid="19"/>
                                        </p:tgtEl>
                                      </p:cBhvr>
                                    </p:animEffect>
                                    <p:anim calcmode="lin" valueType="num">
                                      <p:cBhvr>
                                        <p:cTn id="37" dur="2000" fill="hold"/>
                                        <p:tgtEl>
                                          <p:spTgt spid="19"/>
                                        </p:tgtEl>
                                        <p:attrNameLst>
                                          <p:attrName>style.rotation</p:attrName>
                                        </p:attrNameLst>
                                      </p:cBhvr>
                                      <p:tavLst>
                                        <p:tav tm="0">
                                          <p:val>
                                            <p:fltVal val="720"/>
                                          </p:val>
                                        </p:tav>
                                        <p:tav tm="100000">
                                          <p:val>
                                            <p:fltVal val="0"/>
                                          </p:val>
                                        </p:tav>
                                      </p:tavLst>
                                    </p:anim>
                                    <p:anim calcmode="lin" valueType="num">
                                      <p:cBhvr>
                                        <p:cTn id="38" dur="2000" fill="hold"/>
                                        <p:tgtEl>
                                          <p:spTgt spid="19"/>
                                        </p:tgtEl>
                                        <p:attrNameLst>
                                          <p:attrName>ppt_h</p:attrName>
                                        </p:attrNameLst>
                                      </p:cBhvr>
                                      <p:tavLst>
                                        <p:tav tm="0">
                                          <p:val>
                                            <p:fltVal val="0"/>
                                          </p:val>
                                        </p:tav>
                                        <p:tav tm="100000">
                                          <p:val>
                                            <p:strVal val="#ppt_h"/>
                                          </p:val>
                                        </p:tav>
                                      </p:tavLst>
                                    </p:anim>
                                    <p:anim calcmode="lin" valueType="num">
                                      <p:cBhvr>
                                        <p:cTn id="39" dur="2000" fill="hold"/>
                                        <p:tgtEl>
                                          <p:spTgt spid="19"/>
                                        </p:tgtEl>
                                        <p:attrNameLst>
                                          <p:attrName>ppt_w</p:attrName>
                                        </p:attrNameLst>
                                      </p:cBhvr>
                                      <p:tavLst>
                                        <p:tav tm="0">
                                          <p:val>
                                            <p:fltVal val="0"/>
                                          </p:val>
                                        </p:tav>
                                        <p:tav tm="100000">
                                          <p:val>
                                            <p:strVal val="#ppt_w"/>
                                          </p:val>
                                        </p:tav>
                                      </p:tavLst>
                                    </p:anim>
                                  </p:childTnLst>
                                </p:cTn>
                              </p:par>
                            </p:childTnLst>
                          </p:cTn>
                        </p:par>
                      </p:childTnLst>
                    </p:cTn>
                  </p:par>
                  <p:par>
                    <p:cTn id="40" fill="hold">
                      <p:stCondLst>
                        <p:cond delay="indefinite"/>
                      </p:stCondLst>
                      <p:childTnLst>
                        <p:par>
                          <p:cTn id="41" fill="hold">
                            <p:stCondLst>
                              <p:cond delay="0"/>
                            </p:stCondLst>
                            <p:childTnLst>
                              <p:par>
                                <p:cTn id="42" presetID="35"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2000"/>
                                        <p:tgtEl>
                                          <p:spTgt spid="11"/>
                                        </p:tgtEl>
                                      </p:cBhvr>
                                    </p:animEffect>
                                    <p:anim calcmode="lin" valueType="num">
                                      <p:cBhvr>
                                        <p:cTn id="45" dur="2000" fill="hold"/>
                                        <p:tgtEl>
                                          <p:spTgt spid="11"/>
                                        </p:tgtEl>
                                        <p:attrNameLst>
                                          <p:attrName>style.rotation</p:attrName>
                                        </p:attrNameLst>
                                      </p:cBhvr>
                                      <p:tavLst>
                                        <p:tav tm="0">
                                          <p:val>
                                            <p:fltVal val="720"/>
                                          </p:val>
                                        </p:tav>
                                        <p:tav tm="100000">
                                          <p:val>
                                            <p:fltVal val="0"/>
                                          </p:val>
                                        </p:tav>
                                      </p:tavLst>
                                    </p:anim>
                                    <p:anim calcmode="lin" valueType="num">
                                      <p:cBhvr>
                                        <p:cTn id="46" dur="2000" fill="hold"/>
                                        <p:tgtEl>
                                          <p:spTgt spid="11"/>
                                        </p:tgtEl>
                                        <p:attrNameLst>
                                          <p:attrName>ppt_h</p:attrName>
                                        </p:attrNameLst>
                                      </p:cBhvr>
                                      <p:tavLst>
                                        <p:tav tm="0">
                                          <p:val>
                                            <p:fltVal val="0"/>
                                          </p:val>
                                        </p:tav>
                                        <p:tav tm="100000">
                                          <p:val>
                                            <p:strVal val="#ppt_h"/>
                                          </p:val>
                                        </p:tav>
                                      </p:tavLst>
                                    </p:anim>
                                    <p:anim calcmode="lin" valueType="num">
                                      <p:cBhvr>
                                        <p:cTn id="47" dur="2000" fill="hold"/>
                                        <p:tgtEl>
                                          <p:spTgt spid="11"/>
                                        </p:tgtEl>
                                        <p:attrNameLst>
                                          <p:attrName>ppt_w</p:attrName>
                                        </p:attrNameLst>
                                      </p:cBhvr>
                                      <p:tavLst>
                                        <p:tav tm="0">
                                          <p:val>
                                            <p:fltVal val="0"/>
                                          </p:val>
                                        </p:tav>
                                        <p:tav tm="100000">
                                          <p:val>
                                            <p:strVal val="#ppt_w"/>
                                          </p:val>
                                        </p:tav>
                                      </p:tavLst>
                                    </p:anim>
                                  </p:childTnLst>
                                </p:cTn>
                              </p:par>
                              <p:par>
                                <p:cTn id="48" presetID="35"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2000"/>
                                        <p:tgtEl>
                                          <p:spTgt spid="10"/>
                                        </p:tgtEl>
                                      </p:cBhvr>
                                    </p:animEffect>
                                    <p:anim calcmode="lin" valueType="num">
                                      <p:cBhvr>
                                        <p:cTn id="51" dur="2000" fill="hold"/>
                                        <p:tgtEl>
                                          <p:spTgt spid="10"/>
                                        </p:tgtEl>
                                        <p:attrNameLst>
                                          <p:attrName>style.rotation</p:attrName>
                                        </p:attrNameLst>
                                      </p:cBhvr>
                                      <p:tavLst>
                                        <p:tav tm="0">
                                          <p:val>
                                            <p:fltVal val="720"/>
                                          </p:val>
                                        </p:tav>
                                        <p:tav tm="100000">
                                          <p:val>
                                            <p:fltVal val="0"/>
                                          </p:val>
                                        </p:tav>
                                      </p:tavLst>
                                    </p:anim>
                                    <p:anim calcmode="lin" valueType="num">
                                      <p:cBhvr>
                                        <p:cTn id="52" dur="2000" fill="hold"/>
                                        <p:tgtEl>
                                          <p:spTgt spid="10"/>
                                        </p:tgtEl>
                                        <p:attrNameLst>
                                          <p:attrName>ppt_h</p:attrName>
                                        </p:attrNameLst>
                                      </p:cBhvr>
                                      <p:tavLst>
                                        <p:tav tm="0">
                                          <p:val>
                                            <p:fltVal val="0"/>
                                          </p:val>
                                        </p:tav>
                                        <p:tav tm="100000">
                                          <p:val>
                                            <p:strVal val="#ppt_h"/>
                                          </p:val>
                                        </p:tav>
                                      </p:tavLst>
                                    </p:anim>
                                    <p:anim calcmode="lin" valueType="num">
                                      <p:cBhvr>
                                        <p:cTn id="53" dur="2000" fill="hold"/>
                                        <p:tgtEl>
                                          <p:spTgt spid="10"/>
                                        </p:tgtEl>
                                        <p:attrNameLst>
                                          <p:attrName>ppt_w</p:attrName>
                                        </p:attrNameLst>
                                      </p:cBhvr>
                                      <p:tavLst>
                                        <p:tav tm="0">
                                          <p:val>
                                            <p:fltVal val="0"/>
                                          </p:val>
                                        </p:tav>
                                        <p:tav tm="100000">
                                          <p:val>
                                            <p:strVal val="#ppt_w"/>
                                          </p:val>
                                        </p:tav>
                                      </p:tavLst>
                                    </p:anim>
                                  </p:childTnLst>
                                </p:cTn>
                              </p:par>
                              <p:par>
                                <p:cTn id="54" presetID="35"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2000"/>
                                        <p:tgtEl>
                                          <p:spTgt spid="9"/>
                                        </p:tgtEl>
                                      </p:cBhvr>
                                    </p:animEffect>
                                    <p:anim calcmode="lin" valueType="num">
                                      <p:cBhvr>
                                        <p:cTn id="57" dur="2000" fill="hold"/>
                                        <p:tgtEl>
                                          <p:spTgt spid="9"/>
                                        </p:tgtEl>
                                        <p:attrNameLst>
                                          <p:attrName>style.rotation</p:attrName>
                                        </p:attrNameLst>
                                      </p:cBhvr>
                                      <p:tavLst>
                                        <p:tav tm="0">
                                          <p:val>
                                            <p:fltVal val="720"/>
                                          </p:val>
                                        </p:tav>
                                        <p:tav tm="100000">
                                          <p:val>
                                            <p:fltVal val="0"/>
                                          </p:val>
                                        </p:tav>
                                      </p:tavLst>
                                    </p:anim>
                                    <p:anim calcmode="lin" valueType="num">
                                      <p:cBhvr>
                                        <p:cTn id="58" dur="2000" fill="hold"/>
                                        <p:tgtEl>
                                          <p:spTgt spid="9"/>
                                        </p:tgtEl>
                                        <p:attrNameLst>
                                          <p:attrName>ppt_h</p:attrName>
                                        </p:attrNameLst>
                                      </p:cBhvr>
                                      <p:tavLst>
                                        <p:tav tm="0">
                                          <p:val>
                                            <p:fltVal val="0"/>
                                          </p:val>
                                        </p:tav>
                                        <p:tav tm="100000">
                                          <p:val>
                                            <p:strVal val="#ppt_h"/>
                                          </p:val>
                                        </p:tav>
                                      </p:tavLst>
                                    </p:anim>
                                    <p:anim calcmode="lin" valueType="num">
                                      <p:cBhvr>
                                        <p:cTn id="59" dur="2000" fill="hold"/>
                                        <p:tgtEl>
                                          <p:spTgt spid="9"/>
                                        </p:tgtEl>
                                        <p:attrNameLst>
                                          <p:attrName>ppt_w</p:attrName>
                                        </p:attrNameLst>
                                      </p:cBhvr>
                                      <p:tavLst>
                                        <p:tav tm="0">
                                          <p:val>
                                            <p:fltVal val="0"/>
                                          </p:val>
                                        </p:tav>
                                        <p:tav tm="100000">
                                          <p:val>
                                            <p:strVal val="#ppt_w"/>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right)">
                                      <p:cBhvr>
                                        <p:cTn id="64" dur="10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right)">
                                      <p:cBhvr>
                                        <p:cTn id="6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5"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2824" y="3219053"/>
            <a:ext cx="6745560" cy="1362075"/>
          </a:xfrm>
        </p:spPr>
        <p:txBody>
          <a:bodyPr anchor="ctr">
            <a:noAutofit/>
          </a:bodyPr>
          <a:lstStyle/>
          <a:p>
            <a:pPr algn="ctr"/>
            <a:r>
              <a:rPr lang="zh-CN" altLang="en-US" sz="5400" i="1" dirty="0">
                <a:effectLst>
                  <a:outerShdw blurRad="38100" dist="38100" dir="2700000" algn="tl">
                    <a:srgbClr val="000000">
                      <a:alpha val="43137"/>
                    </a:srgbClr>
                  </a:outerShdw>
                </a:effectLst>
              </a:rPr>
              <a:t>管程</a:t>
            </a:r>
          </a:p>
        </p:txBody>
      </p:sp>
      <p:sp>
        <p:nvSpPr>
          <p:cNvPr id="3" name="文本占位符 2"/>
          <p:cNvSpPr>
            <a:spLocks noGrp="1"/>
          </p:cNvSpPr>
          <p:nvPr>
            <p:ph type="body" idx="1"/>
          </p:nvPr>
        </p:nvSpPr>
        <p:spPr>
          <a:xfrm>
            <a:off x="976064" y="1643061"/>
            <a:ext cx="7772400" cy="1353891"/>
          </a:xfrm>
        </p:spPr>
        <p:txBody>
          <a:bodyPr>
            <a:normAutofit/>
          </a:bodyPr>
          <a:lstStyle/>
          <a:p>
            <a:pPr algn="r"/>
            <a:r>
              <a:rPr lang="zh-CN" altLang="en-US" sz="3200" b="1" i="1" dirty="0">
                <a:solidFill>
                  <a:schemeClr val="tx2">
                    <a:lumMod val="75000"/>
                  </a:schemeClr>
                </a:solidFill>
              </a:rPr>
              <a:t>语言</a:t>
            </a:r>
            <a:r>
              <a:rPr lang="zh-CN" altLang="en-US" sz="3200" b="1" i="1" dirty="0" smtClean="0">
                <a:solidFill>
                  <a:schemeClr val="tx2">
                    <a:lumMod val="75000"/>
                  </a:schemeClr>
                </a:solidFill>
              </a:rPr>
              <a:t>机制、条件</a:t>
            </a:r>
            <a:r>
              <a:rPr lang="zh-CN" altLang="en-US" sz="3200" b="1" i="1" dirty="0">
                <a:solidFill>
                  <a:schemeClr val="tx2">
                    <a:lumMod val="75000"/>
                  </a:schemeClr>
                </a:solidFill>
              </a:rPr>
              <a:t>变量</a:t>
            </a:r>
            <a:r>
              <a:rPr lang="en-US" altLang="zh-CN" sz="3200" b="1" i="1" dirty="0">
                <a:solidFill>
                  <a:schemeClr val="tx2">
                    <a:lumMod val="75000"/>
                  </a:schemeClr>
                </a:solidFill>
              </a:rPr>
              <a:t>/wait/signal</a:t>
            </a:r>
          </a:p>
        </p:txBody>
      </p:sp>
    </p:spTree>
    <p:extLst>
      <p:ext uri="{BB962C8B-B14F-4D97-AF65-F5344CB8AC3E}">
        <p14:creationId xmlns:p14="http://schemas.microsoft.com/office/powerpoint/2010/main" val="7504928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74320"/>
            <a:ext cx="7498080" cy="1066448"/>
          </a:xfrm>
        </p:spPr>
        <p:txBody>
          <a:bodyPr>
            <a:normAutofit/>
          </a:bodyPr>
          <a:lstStyle/>
          <a:p>
            <a:r>
              <a:rPr lang="zh-CN" altLang="en-US" sz="4000" dirty="0" smtClean="0">
                <a:solidFill>
                  <a:schemeClr val="accent1">
                    <a:lumMod val="75000"/>
                  </a:schemeClr>
                </a:solidFill>
                <a:latin typeface="微软雅黑" panose="020B0503020204020204" pitchFamily="34" charset="-122"/>
                <a:ea typeface="微软雅黑" panose="020B0503020204020204" pitchFamily="34" charset="-122"/>
              </a:rPr>
              <a:t>为什么引入管程？</a:t>
            </a:r>
            <a:endParaRPr lang="zh-CN" altLang="en-US" sz="4000" dirty="0">
              <a:solidFill>
                <a:schemeClr val="accent1">
                  <a:lumMod val="75000"/>
                </a:schemeClr>
              </a:solidFill>
              <a:latin typeface="微软雅黑" panose="020B0503020204020204" pitchFamily="34" charset="-122"/>
              <a:ea typeface="微软雅黑" panose="020B0503020204020204" pitchFamily="34" charset="-122"/>
            </a:endParaRPr>
          </a:p>
        </p:txBody>
      </p:sp>
      <p:graphicFrame>
        <p:nvGraphicFramePr>
          <p:cNvPr id="3" name="图示 2"/>
          <p:cNvGraphicFramePr/>
          <p:nvPr>
            <p:extLst>
              <p:ext uri="{D42A27DB-BD31-4B8C-83A1-F6EECF244321}">
                <p14:modId xmlns:p14="http://schemas.microsoft.com/office/powerpoint/2010/main" val="2349410349"/>
              </p:ext>
            </p:extLst>
          </p:nvPr>
        </p:nvGraphicFramePr>
        <p:xfrm>
          <a:off x="683568" y="1556792"/>
          <a:ext cx="7992888"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55868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4294967295"/>
          </p:nvPr>
        </p:nvSpPr>
        <p:spPr>
          <a:xfrm>
            <a:off x="611560" y="1556792"/>
            <a:ext cx="4579614" cy="2253992"/>
          </a:xfrm>
          <a:prstGeom prst="rect">
            <a:avLst/>
          </a:prstGeom>
        </p:spPr>
        <p:txBody>
          <a:bodyPr>
            <a:normAutofit/>
          </a:bodyPr>
          <a:lstStyle/>
          <a:p>
            <a:pPr>
              <a:spcBef>
                <a:spcPts val="600"/>
              </a:spcBef>
            </a:pPr>
            <a:r>
              <a:rPr lang="zh-CN" altLang="en-US" sz="2400" b="1" dirty="0" smtClean="0">
                <a:latin typeface="华文楷体" panose="02010600040101010101" pitchFamily="2" charset="-122"/>
                <a:ea typeface="华文楷体" panose="02010600040101010101" pitchFamily="2" charset="-122"/>
              </a:rPr>
              <a:t>是一个特殊的模块</a:t>
            </a:r>
            <a:endParaRPr lang="en-US" altLang="zh-CN" sz="2400" b="1" dirty="0" smtClean="0">
              <a:latin typeface="华文楷体" panose="02010600040101010101" pitchFamily="2" charset="-122"/>
              <a:ea typeface="华文楷体" panose="02010600040101010101" pitchFamily="2" charset="-122"/>
            </a:endParaRPr>
          </a:p>
          <a:p>
            <a:pPr>
              <a:spcBef>
                <a:spcPts val="600"/>
              </a:spcBef>
            </a:pPr>
            <a:r>
              <a:rPr lang="zh-CN" altLang="en-US" sz="2400" b="1" dirty="0" smtClean="0">
                <a:latin typeface="华文楷体" panose="02010600040101010101" pitchFamily="2" charset="-122"/>
                <a:ea typeface="华文楷体" panose="02010600040101010101" pitchFamily="2" charset="-122"/>
              </a:rPr>
              <a:t>有一个名字</a:t>
            </a:r>
            <a:endParaRPr lang="en-US" altLang="zh-CN" sz="2400" b="1" dirty="0" smtClean="0">
              <a:latin typeface="华文楷体" panose="02010600040101010101" pitchFamily="2" charset="-122"/>
              <a:ea typeface="华文楷体" panose="02010600040101010101" pitchFamily="2" charset="-122"/>
            </a:endParaRPr>
          </a:p>
          <a:p>
            <a:pPr>
              <a:spcBef>
                <a:spcPts val="600"/>
              </a:spcBef>
            </a:pPr>
            <a:r>
              <a:rPr lang="zh-CN" altLang="en-US" sz="2400" b="1" dirty="0" smtClean="0">
                <a:latin typeface="华文楷体" panose="02010600040101010101" pitchFamily="2" charset="-122"/>
                <a:ea typeface="华文楷体" panose="02010600040101010101" pitchFamily="2" charset="-122"/>
              </a:rPr>
              <a:t>由关于</a:t>
            </a:r>
            <a:r>
              <a:rPr lang="zh-CN" altLang="en-US" sz="2400" b="1" dirty="0">
                <a:latin typeface="华文楷体" panose="02010600040101010101" pitchFamily="2" charset="-122"/>
                <a:ea typeface="华文楷体" panose="02010600040101010101" pitchFamily="2" charset="-122"/>
              </a:rPr>
              <a:t>共享资源的</a:t>
            </a:r>
            <a:r>
              <a:rPr lang="zh-CN" altLang="en-US" sz="2400" b="1" dirty="0" smtClean="0">
                <a:latin typeface="华文楷体" panose="02010600040101010101" pitchFamily="2" charset="-122"/>
                <a:ea typeface="华文楷体" panose="02010600040101010101" pitchFamily="2" charset="-122"/>
              </a:rPr>
              <a:t>数据结构及</a:t>
            </a:r>
            <a:r>
              <a:rPr lang="zh-CN" altLang="en-US" sz="2400" b="1" dirty="0">
                <a:latin typeface="华文楷体" panose="02010600040101010101" pitchFamily="2" charset="-122"/>
                <a:ea typeface="华文楷体" panose="02010600040101010101" pitchFamily="2" charset="-122"/>
              </a:rPr>
              <a:t>在其上操作的一组</a:t>
            </a:r>
            <a:r>
              <a:rPr lang="zh-CN" altLang="en-US" sz="2400" b="1" dirty="0" smtClean="0">
                <a:latin typeface="华文楷体" panose="02010600040101010101" pitchFamily="2" charset="-122"/>
                <a:ea typeface="华文楷体" panose="02010600040101010101" pitchFamily="2" charset="-122"/>
              </a:rPr>
              <a:t>过程组成</a:t>
            </a:r>
            <a:endParaRPr lang="zh-CN" altLang="en-US" sz="2400" b="1"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normAutofit/>
          </a:bodyPr>
          <a:lstStyle/>
          <a:p>
            <a:r>
              <a:rPr lang="zh-CN" altLang="en-US" sz="4000" dirty="0" smtClean="0"/>
              <a:t>管程的定义</a:t>
            </a:r>
            <a:endParaRPr lang="zh-CN" altLang="en-US" sz="4000" dirty="0"/>
          </a:p>
        </p:txBody>
      </p:sp>
      <p:pic>
        <p:nvPicPr>
          <p:cNvPr id="4" name="Picture 6" descr="02-33"/>
          <p:cNvPicPr>
            <a:picLocks noChangeAspect="1" noChangeArrowheads="1"/>
          </p:cNvPicPr>
          <p:nvPr/>
        </p:nvPicPr>
        <p:blipFill rotWithShape="1">
          <a:blip r:embed="rId3">
            <a:extLst>
              <a:ext uri="{28A0092B-C50C-407E-A947-70E740481C1C}">
                <a14:useLocalDpi xmlns:a14="http://schemas.microsoft.com/office/drawing/2010/main" val="0"/>
              </a:ext>
            </a:extLst>
          </a:blip>
          <a:srcRect r="19034"/>
          <a:stretch/>
        </p:blipFill>
        <p:spPr bwMode="auto">
          <a:xfrm>
            <a:off x="5645663" y="1268760"/>
            <a:ext cx="3102801" cy="3908425"/>
          </a:xfrm>
          <a:prstGeom prst="rect">
            <a:avLst/>
          </a:prstGeom>
          <a:noFill/>
          <a:ln w="57150" cmpd="dbl">
            <a:solidFill>
              <a:schemeClr val="accent1"/>
            </a:solidFill>
          </a:ln>
          <a:extLst>
            <a:ext uri="{909E8E84-426E-40DD-AFC4-6F175D3DCCD1}">
              <a14:hiddenFill xmlns:a14="http://schemas.microsoft.com/office/drawing/2010/main">
                <a:solidFill>
                  <a:srgbClr val="FFFFFF"/>
                </a:solidFill>
              </a14:hiddenFill>
            </a:ext>
          </a:extLst>
        </p:spPr>
      </p:pic>
      <p:sp>
        <p:nvSpPr>
          <p:cNvPr id="5" name="内容占位符 1"/>
          <p:cNvSpPr txBox="1">
            <a:spLocks/>
          </p:cNvSpPr>
          <p:nvPr/>
        </p:nvSpPr>
        <p:spPr>
          <a:xfrm>
            <a:off x="827584" y="3954800"/>
            <a:ext cx="4248472" cy="1728192"/>
          </a:xfrm>
          <a:prstGeom prst="rect">
            <a:avLst/>
          </a:prstGeom>
          <a:solidFill>
            <a:schemeClr val="accent6">
              <a:lumMod val="20000"/>
              <a:lumOff val="80000"/>
            </a:schemeClr>
          </a:solidFill>
          <a:ln>
            <a:solidFill>
              <a:schemeClr val="accent3">
                <a:lumMod val="60000"/>
                <a:lumOff val="40000"/>
              </a:schemeClr>
            </a:solidFill>
          </a:ln>
        </p:spPr>
        <p:txBody>
          <a:bodyPr vert="horz" lIns="91440" tIns="45720" rIns="91440" bIns="45720" rtlCol="0">
            <a:normAutofit/>
          </a:bodyPr>
          <a:lstStyle>
            <a:lvl1pPr marL="457200" indent="-457200" algn="l" defTabSz="914400" rtl="0" eaLnBrk="1" latinLnBrk="0" hangingPunct="1">
              <a:spcBef>
                <a:spcPts val="1200"/>
              </a:spcBef>
              <a:spcAft>
                <a:spcPts val="0"/>
              </a:spcAft>
              <a:buClr>
                <a:srgbClr val="7030A0"/>
              </a:buClr>
              <a:buSzPct val="80000"/>
              <a:buFont typeface="Wingdings" pitchFamily="2" charset="2"/>
              <a:buChar char="p"/>
              <a:defRPr sz="2800" b="1" i="0" kern="1200" cap="none" spc="30" baseline="0">
                <a:solidFill>
                  <a:schemeClr val="tx1"/>
                </a:solidFill>
                <a:latin typeface="华文楷体" pitchFamily="2" charset="-122"/>
                <a:ea typeface="华文楷体" pitchFamily="2" charset="-122"/>
                <a:cs typeface="Tahoma" pitchFamily="34" charset="0"/>
              </a:defRPr>
            </a:lvl1pPr>
            <a:lvl2pPr marL="171450" indent="-171450" algn="l" defTabSz="914400" rtl="0" eaLnBrk="1" latinLnBrk="0" hangingPunct="1">
              <a:spcBef>
                <a:spcPts val="600"/>
              </a:spcBef>
              <a:buClr>
                <a:srgbClr val="7030A0"/>
              </a:buClr>
              <a:buSzPct val="80000"/>
              <a:buFont typeface="Wingdings" pitchFamily="2" charset="2"/>
              <a:buChar char="p"/>
              <a:defRPr sz="2400" kern="1200">
                <a:solidFill>
                  <a:schemeClr val="tx1"/>
                </a:solidFill>
                <a:latin typeface="微软雅黑" pitchFamily="34" charset="-122"/>
                <a:ea typeface="微软雅黑" pitchFamily="34" charset="-122"/>
                <a:cs typeface="Tahoma" pitchFamily="34" charset="0"/>
              </a:defRPr>
            </a:lvl2pPr>
            <a:lvl3pPr marL="344488" indent="-165100" algn="l" defTabSz="914400" rtl="0" eaLnBrk="1" latinLnBrk="0" hangingPunct="1">
              <a:spcBef>
                <a:spcPts val="600"/>
              </a:spcBef>
              <a:buClr>
                <a:srgbClr val="7030A0"/>
              </a:buClr>
              <a:buSzPct val="80000"/>
              <a:buFont typeface="Wingdings" pitchFamily="2" charset="2"/>
              <a:buChar char="Ø"/>
              <a:defRPr sz="2800" b="1" kern="1200">
                <a:solidFill>
                  <a:schemeClr val="tx1"/>
                </a:solidFill>
                <a:latin typeface="华文楷体" pitchFamily="2" charset="-122"/>
                <a:ea typeface="华文楷体" pitchFamily="2" charset="-122"/>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2400" kern="1200">
                <a:solidFill>
                  <a:schemeClr val="tx1"/>
                </a:solidFill>
                <a:latin typeface="微软雅黑" pitchFamily="34" charset="-122"/>
                <a:ea typeface="微软雅黑" pitchFamily="34" charset="-122"/>
                <a:cs typeface="Tahoma" pitchFamily="34" charset="0"/>
              </a:defRPr>
            </a:lvl4pPr>
            <a:lvl5pPr marL="688975" indent="-173038" algn="l" defTabSz="914400" rtl="0" eaLnBrk="1" latinLnBrk="0" hangingPunct="1">
              <a:spcBef>
                <a:spcPts val="600"/>
              </a:spcBef>
              <a:buClr>
                <a:srgbClr val="7030A0"/>
              </a:buClr>
              <a:buSzPct val="80000"/>
              <a:buFont typeface="Wingdings" pitchFamily="2" charset="2"/>
              <a:buChar char="l"/>
              <a:defRPr lang="zh-CN" altLang="en-US" sz="2400" b="1" kern="1200" dirty="0" smtClean="0">
                <a:solidFill>
                  <a:schemeClr val="tx1"/>
                </a:solidFill>
                <a:latin typeface="华文楷体" pitchFamily="2" charset="-122"/>
                <a:ea typeface="华文楷体" pitchFamily="2" charset="-122"/>
                <a:cs typeface="Tahoma" pitchFamily="34" charset="0"/>
              </a:defRPr>
            </a:lvl5pPr>
            <a:lvl6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896810" indent="0" algn="l" defTabSz="914400" rtl="0" eaLnBrk="1" latinLnBrk="0" hangingPunct="1">
              <a:spcBef>
                <a:spcPts val="600"/>
              </a:spcBef>
              <a:buClr>
                <a:srgbClr val="7030A0"/>
              </a:buClr>
              <a:buSzPct val="80000"/>
              <a:buFontTx/>
              <a:buNone/>
              <a:defRPr sz="2000" kern="1200">
                <a:solidFill>
                  <a:schemeClr val="tx1"/>
                </a:solidFill>
                <a:latin typeface="微软雅黑" pitchFamily="34" charset="-122"/>
                <a:ea typeface="微软雅黑" pitchFamily="34" charset="-122"/>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zh-CN" altLang="en-US" sz="2400" dirty="0" smtClean="0">
                <a:solidFill>
                  <a:srgbClr val="7030A0"/>
                </a:solidFill>
              </a:rPr>
              <a:t>进程与管程</a:t>
            </a:r>
            <a:endParaRPr lang="en-US" altLang="zh-CN" sz="2400" dirty="0" smtClean="0">
              <a:solidFill>
                <a:srgbClr val="7030A0"/>
              </a:solidFill>
            </a:endParaRPr>
          </a:p>
          <a:p>
            <a:pPr marL="0" indent="0">
              <a:buNone/>
            </a:pPr>
            <a:r>
              <a:rPr lang="zh-CN" altLang="en-US" sz="2400" dirty="0" smtClean="0">
                <a:solidFill>
                  <a:srgbClr val="0000CC"/>
                </a:solidFill>
              </a:rPr>
              <a:t>        进程</a:t>
            </a:r>
            <a:r>
              <a:rPr lang="zh-CN" altLang="en-US" sz="2400" dirty="0" smtClean="0"/>
              <a:t>只能</a:t>
            </a:r>
            <a:r>
              <a:rPr lang="zh-CN" altLang="en-US" sz="2400" dirty="0"/>
              <a:t>通过调用</a:t>
            </a:r>
            <a:r>
              <a:rPr lang="zh-CN" altLang="en-US" sz="2400" dirty="0">
                <a:solidFill>
                  <a:srgbClr val="C00000"/>
                </a:solidFill>
              </a:rPr>
              <a:t>管程</a:t>
            </a:r>
            <a:r>
              <a:rPr lang="zh-CN" altLang="en-US" sz="2400" dirty="0" smtClean="0">
                <a:solidFill>
                  <a:srgbClr val="C00000"/>
                </a:solidFill>
              </a:rPr>
              <a:t>中的过程</a:t>
            </a:r>
            <a:r>
              <a:rPr lang="zh-CN" altLang="en-US" sz="2400" dirty="0" smtClean="0"/>
              <a:t>来</a:t>
            </a:r>
            <a:r>
              <a:rPr lang="zh-CN" altLang="en-US" sz="2400" dirty="0"/>
              <a:t>间接地访问管程中的数据结构</a:t>
            </a:r>
          </a:p>
        </p:txBody>
      </p:sp>
      <p:sp>
        <p:nvSpPr>
          <p:cNvPr id="6" name="椭圆 5"/>
          <p:cNvSpPr/>
          <p:nvPr/>
        </p:nvSpPr>
        <p:spPr>
          <a:xfrm>
            <a:off x="5540003" y="5805264"/>
            <a:ext cx="648072" cy="576064"/>
          </a:xfrm>
          <a:prstGeom prst="ellipse">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00CC"/>
                </a:solidFill>
              </a:rPr>
              <a:t>P1</a:t>
            </a:r>
            <a:endParaRPr lang="zh-CN" altLang="en-US" sz="1600" dirty="0">
              <a:solidFill>
                <a:srgbClr val="0000CC"/>
              </a:solidFill>
            </a:endParaRPr>
          </a:p>
        </p:txBody>
      </p:sp>
      <p:sp>
        <p:nvSpPr>
          <p:cNvPr id="8" name="椭圆 7"/>
          <p:cNvSpPr/>
          <p:nvPr/>
        </p:nvSpPr>
        <p:spPr>
          <a:xfrm>
            <a:off x="6300192" y="5805264"/>
            <a:ext cx="648072" cy="576064"/>
          </a:xfrm>
          <a:prstGeom prst="ellipse">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00CC"/>
                </a:solidFill>
              </a:rPr>
              <a:t>P2</a:t>
            </a:r>
            <a:endParaRPr lang="zh-CN" altLang="en-US" sz="1600" dirty="0">
              <a:solidFill>
                <a:srgbClr val="0000CC"/>
              </a:solidFill>
            </a:endParaRPr>
          </a:p>
        </p:txBody>
      </p:sp>
      <p:sp>
        <p:nvSpPr>
          <p:cNvPr id="9" name="椭圆 8"/>
          <p:cNvSpPr/>
          <p:nvPr/>
        </p:nvSpPr>
        <p:spPr>
          <a:xfrm>
            <a:off x="7092280" y="5805264"/>
            <a:ext cx="648072" cy="576064"/>
          </a:xfrm>
          <a:prstGeom prst="ellipse">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00CC"/>
                </a:solidFill>
              </a:rPr>
              <a:t>P3</a:t>
            </a:r>
            <a:endParaRPr lang="zh-CN" altLang="en-US" sz="1600" dirty="0">
              <a:solidFill>
                <a:srgbClr val="0000CC"/>
              </a:solidFill>
            </a:endParaRPr>
          </a:p>
        </p:txBody>
      </p:sp>
      <p:sp>
        <p:nvSpPr>
          <p:cNvPr id="10" name="椭圆 9"/>
          <p:cNvSpPr/>
          <p:nvPr/>
        </p:nvSpPr>
        <p:spPr>
          <a:xfrm>
            <a:off x="8204299" y="5805264"/>
            <a:ext cx="648072" cy="576064"/>
          </a:xfrm>
          <a:prstGeom prst="ellipse">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rgbClr val="0000CC"/>
                </a:solidFill>
              </a:rPr>
              <a:t>Pn</a:t>
            </a:r>
            <a:endParaRPr lang="zh-CN" altLang="en-US" sz="1600" dirty="0">
              <a:solidFill>
                <a:srgbClr val="0000CC"/>
              </a:solidFill>
            </a:endParaRPr>
          </a:p>
        </p:txBody>
      </p:sp>
      <p:cxnSp>
        <p:nvCxnSpPr>
          <p:cNvPr id="12" name="直接箭头连接符 11"/>
          <p:cNvCxnSpPr>
            <a:stCxn id="6" idx="0"/>
          </p:cNvCxnSpPr>
          <p:nvPr/>
        </p:nvCxnSpPr>
        <p:spPr>
          <a:xfrm flipV="1">
            <a:off x="5864039" y="5177185"/>
            <a:ext cx="220129" cy="62807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0"/>
          </p:cNvCxnSpPr>
          <p:nvPr/>
        </p:nvCxnSpPr>
        <p:spPr>
          <a:xfrm flipV="1">
            <a:off x="6624228" y="5177185"/>
            <a:ext cx="0" cy="62807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0"/>
          </p:cNvCxnSpPr>
          <p:nvPr/>
        </p:nvCxnSpPr>
        <p:spPr>
          <a:xfrm flipH="1" flipV="1">
            <a:off x="6981040" y="5177185"/>
            <a:ext cx="435276" cy="62807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0"/>
          </p:cNvCxnSpPr>
          <p:nvPr/>
        </p:nvCxnSpPr>
        <p:spPr>
          <a:xfrm flipH="1" flipV="1">
            <a:off x="7956376" y="5177185"/>
            <a:ext cx="571959" cy="62807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740352" y="5805264"/>
            <a:ext cx="386644" cy="369332"/>
          </a:xfrm>
          <a:prstGeom prst="rect">
            <a:avLst/>
          </a:prstGeom>
          <a:noFill/>
        </p:spPr>
        <p:txBody>
          <a:bodyPr wrap="none" rtlCol="0">
            <a:spAutoFit/>
          </a:bodyPr>
          <a:lstStyle/>
          <a:p>
            <a:r>
              <a:rPr lang="en-US" altLang="zh-CN" b="1" dirty="0" smtClean="0">
                <a:solidFill>
                  <a:srgbClr val="0000CC"/>
                </a:solidFill>
              </a:rPr>
              <a:t>…</a:t>
            </a:r>
            <a:endParaRPr lang="zh-CN" altLang="en-US" b="1" dirty="0">
              <a:solidFill>
                <a:srgbClr val="0000CC"/>
              </a:solidFill>
            </a:endParaRPr>
          </a:p>
        </p:txBody>
      </p:sp>
      <p:sp>
        <p:nvSpPr>
          <p:cNvPr id="20" name="线形标注 1(带强调线) 19"/>
          <p:cNvSpPr/>
          <p:nvPr/>
        </p:nvSpPr>
        <p:spPr>
          <a:xfrm>
            <a:off x="7956376" y="1700808"/>
            <a:ext cx="914400" cy="360040"/>
          </a:xfrm>
          <a:prstGeom prst="accentCallout1">
            <a:avLst>
              <a:gd name="adj1" fmla="val 18750"/>
              <a:gd name="adj2" fmla="val -8333"/>
              <a:gd name="adj3" fmla="val 62898"/>
              <a:gd name="adj4" fmla="val -63914"/>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华文楷体" pitchFamily="2" charset="-122"/>
                <a:ea typeface="华文楷体" pitchFamily="2" charset="-122"/>
              </a:rPr>
              <a:t>变量</a:t>
            </a:r>
            <a:endParaRPr lang="zh-CN" altLang="en-US" sz="2000" b="1" dirty="0">
              <a:latin typeface="华文楷体" pitchFamily="2" charset="-122"/>
              <a:ea typeface="华文楷体" pitchFamily="2" charset="-122"/>
            </a:endParaRPr>
          </a:p>
        </p:txBody>
      </p:sp>
      <p:sp>
        <p:nvSpPr>
          <p:cNvPr id="21" name="线形标注 1(带强调线) 20"/>
          <p:cNvSpPr/>
          <p:nvPr/>
        </p:nvSpPr>
        <p:spPr>
          <a:xfrm>
            <a:off x="7906072" y="2866075"/>
            <a:ext cx="914400" cy="360040"/>
          </a:xfrm>
          <a:prstGeom prst="accentCallout1">
            <a:avLst>
              <a:gd name="adj1" fmla="val 18750"/>
              <a:gd name="adj2" fmla="val -8333"/>
              <a:gd name="adj3" fmla="val -43416"/>
              <a:gd name="adj4" fmla="val -73216"/>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华文楷体" pitchFamily="2" charset="-122"/>
                <a:ea typeface="华文楷体" pitchFamily="2" charset="-122"/>
              </a:rPr>
              <a:t>过程</a:t>
            </a:r>
            <a:endParaRPr lang="zh-CN" altLang="en-US" sz="2000" b="1" dirty="0">
              <a:latin typeface="华文楷体" pitchFamily="2" charset="-122"/>
              <a:ea typeface="华文楷体" pitchFamily="2" charset="-122"/>
            </a:endParaRPr>
          </a:p>
        </p:txBody>
      </p:sp>
      <p:cxnSp>
        <p:nvCxnSpPr>
          <p:cNvPr id="23" name="直接连接符 22"/>
          <p:cNvCxnSpPr/>
          <p:nvPr/>
        </p:nvCxnSpPr>
        <p:spPr>
          <a:xfrm flipH="1">
            <a:off x="7198678" y="3140968"/>
            <a:ext cx="613682" cy="7200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299871" y="5259017"/>
            <a:ext cx="1336025"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00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2" end="2"/>
                                            </p:txEl>
                                          </p:spTgt>
                                        </p:tgtEl>
                                        <p:attrNameLst>
                                          <p:attrName>style.color</p:attrName>
                                        </p:attrNameLst>
                                      </p:cBhvr>
                                      <p:to>
                                        <a:srgbClr val="C00000"/>
                                      </p:to>
                                    </p:animClr>
                                    <p:animClr clrSpc="rgb" dir="cw">
                                      <p:cBhvr>
                                        <p:cTn id="7" dur="500" fill="hold"/>
                                        <p:tgtEl>
                                          <p:spTgt spid="2">
                                            <p:txEl>
                                              <p:pRg st="2" end="2"/>
                                            </p:txEl>
                                          </p:spTgt>
                                        </p:tgtEl>
                                        <p:attrNameLst>
                                          <p:attrName>fillcolor</p:attrName>
                                        </p:attrNameLst>
                                      </p:cBhvr>
                                      <p:to>
                                        <a:srgbClr val="C00000"/>
                                      </p:to>
                                    </p:animClr>
                                    <p:set>
                                      <p:cBhvr>
                                        <p:cTn id="8" dur="500" fill="hold"/>
                                        <p:tgtEl>
                                          <p:spTgt spid="2">
                                            <p:txEl>
                                              <p:pRg st="2" end="2"/>
                                            </p:txEl>
                                          </p:spTgt>
                                        </p:tgtEl>
                                        <p:attrNameLst>
                                          <p:attrName>fill.type</p:attrName>
                                        </p:attrNameLst>
                                      </p:cBhvr>
                                      <p:to>
                                        <p:strVal val="solid"/>
                                      </p:to>
                                    </p:set>
                                    <p:set>
                                      <p:cBhvr>
                                        <p:cTn id="9" dur="500" fill="hold"/>
                                        <p:tgtEl>
                                          <p:spTgt spid="2">
                                            <p:txEl>
                                              <p:pRg st="2" end="2"/>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par>
                          <p:cTn id="15" fill="hold">
                            <p:stCondLst>
                              <p:cond delay="2000"/>
                            </p:stCondLst>
                            <p:childTnLst>
                              <p:par>
                                <p:cTn id="16" presetID="6" presetClass="entr" presetSubtype="16"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circle(in)">
                                      <p:cBhvr>
                                        <p:cTn id="18" dur="2000"/>
                                        <p:tgtEl>
                                          <p:spTgt spid="20"/>
                                        </p:tgtEl>
                                      </p:cBhvr>
                                    </p:animEffect>
                                  </p:childTnLst>
                                </p:cTn>
                              </p:par>
                            </p:childTnLst>
                          </p:cTn>
                        </p:par>
                        <p:par>
                          <p:cTn id="19" fill="hold">
                            <p:stCondLst>
                              <p:cond delay="4000"/>
                            </p:stCondLst>
                            <p:childTnLst>
                              <p:par>
                                <p:cTn id="20" presetID="6" presetClass="entr" presetSubtype="16"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circle(in)">
                                      <p:cBhvr>
                                        <p:cTn id="22" dur="2000"/>
                                        <p:tgtEl>
                                          <p:spTgt spid="21"/>
                                        </p:tgtEl>
                                      </p:cBhvr>
                                    </p:animEffect>
                                  </p:childTnLst>
                                </p:cTn>
                              </p:par>
                            </p:childTnLst>
                          </p:cTn>
                        </p:par>
                        <p:par>
                          <p:cTn id="23" fill="hold">
                            <p:stCondLst>
                              <p:cond delay="6000"/>
                            </p:stCondLst>
                            <p:childTnLst>
                              <p:par>
                                <p:cTn id="24" presetID="6" presetClass="entr" presetSubtype="16"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circle(in)">
                                      <p:cBhvr>
                                        <p:cTn id="26" dur="20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10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10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heel(1)">
                                      <p:cBhvr>
                                        <p:cTn id="41" dur="2000"/>
                                        <p:tgtEl>
                                          <p:spTgt spid="6"/>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heel(1)">
                                      <p:cBhvr>
                                        <p:cTn id="44" dur="2000"/>
                                        <p:tgtEl>
                                          <p:spTgt spid="8"/>
                                        </p:tgtEl>
                                      </p:cBhvr>
                                    </p:animEffect>
                                  </p:childTnLst>
                                </p:cTn>
                              </p:par>
                              <p:par>
                                <p:cTn id="45" presetID="21" presetClass="entr" presetSubtype="1"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heel(1)">
                                      <p:cBhvr>
                                        <p:cTn id="47" dur="2000"/>
                                        <p:tgtEl>
                                          <p:spTgt spid="9"/>
                                        </p:tgtEl>
                                      </p:cBhvr>
                                    </p:animEffect>
                                  </p:childTnLst>
                                </p:cTn>
                              </p:par>
                              <p:par>
                                <p:cTn id="48" presetID="21" presetClass="entr" presetSubtype="1"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heel(1)">
                                      <p:cBhvr>
                                        <p:cTn id="50" dur="2000"/>
                                        <p:tgtEl>
                                          <p:spTgt spid="10"/>
                                        </p:tgtEl>
                                      </p:cBhvr>
                                    </p:animEffect>
                                  </p:childTnLst>
                                </p:cTn>
                              </p:par>
                              <p:par>
                                <p:cTn id="51" presetID="21" presetClass="entr" presetSubtype="1"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heel(1)">
                                      <p:cBhvr>
                                        <p:cTn id="53" dur="2000"/>
                                        <p:tgtEl>
                                          <p:spTgt spid="12"/>
                                        </p:tgtEl>
                                      </p:cBhvr>
                                    </p:animEffect>
                                  </p:childTnLst>
                                </p:cTn>
                              </p:par>
                              <p:par>
                                <p:cTn id="54" presetID="21" presetClass="entr" presetSubtype="1" fill="hold"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heel(1)">
                                      <p:cBhvr>
                                        <p:cTn id="56" dur="2000"/>
                                        <p:tgtEl>
                                          <p:spTgt spid="14"/>
                                        </p:tgtEl>
                                      </p:cBhvr>
                                    </p:animEffect>
                                  </p:childTnLst>
                                </p:cTn>
                              </p:par>
                              <p:par>
                                <p:cTn id="57" presetID="21" presetClass="entr" presetSubtype="1"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heel(1)">
                                      <p:cBhvr>
                                        <p:cTn id="59" dur="2000"/>
                                        <p:tgtEl>
                                          <p:spTgt spid="16"/>
                                        </p:tgtEl>
                                      </p:cBhvr>
                                    </p:animEffect>
                                  </p:childTnLst>
                                </p:cTn>
                              </p:par>
                              <p:par>
                                <p:cTn id="60" presetID="21" presetClass="entr" presetSubtype="1"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heel(1)">
                                      <p:cBhvr>
                                        <p:cTn id="62" dur="2000"/>
                                        <p:tgtEl>
                                          <p:spTgt spid="18"/>
                                        </p:tgtEl>
                                      </p:cBhvr>
                                    </p:animEffect>
                                  </p:childTnLst>
                                </p:cTn>
                              </p:par>
                              <p:par>
                                <p:cTn id="63" presetID="21" presetClass="entr" presetSubtype="1"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heel(1)">
                                      <p:cBhvr>
                                        <p:cTn id="65"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9" grpId="0"/>
      <p:bldP spid="20" grpId="0" animBg="1"/>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4294967295"/>
          </p:nvPr>
        </p:nvSpPr>
        <p:spPr>
          <a:xfrm>
            <a:off x="683568" y="1584920"/>
            <a:ext cx="7968992" cy="4724400"/>
          </a:xfrm>
          <a:prstGeom prst="rect">
            <a:avLst/>
          </a:prstGeom>
        </p:spPr>
        <p:txBody>
          <a:bodyPr>
            <a:normAutofit/>
          </a:bodyPr>
          <a:lstStyle/>
          <a:p>
            <a:r>
              <a:rPr lang="zh-CN" altLang="en-US" sz="2400" b="1" dirty="0" smtClean="0">
                <a:latin typeface="华文楷体" panose="02010600040101010101" pitchFamily="2" charset="-122"/>
                <a:ea typeface="华文楷体" panose="02010600040101010101" pitchFamily="2" charset="-122"/>
              </a:rPr>
              <a:t>作为一种同步机制，管程要解决两个问题</a:t>
            </a:r>
            <a:endParaRPr lang="en-US" altLang="zh-CN" sz="2400" b="1" dirty="0">
              <a:latin typeface="华文楷体" panose="02010600040101010101" pitchFamily="2" charset="-122"/>
              <a:ea typeface="华文楷体" panose="02010600040101010101" pitchFamily="2" charset="-122"/>
            </a:endParaRPr>
          </a:p>
          <a:p>
            <a:r>
              <a:rPr lang="zh-CN" altLang="en-US" sz="2800" b="1" i="1" u="sng" dirty="0" smtClean="0">
                <a:latin typeface="华文楷体" panose="02010600040101010101" pitchFamily="2" charset="-122"/>
                <a:ea typeface="华文楷体" panose="02010600040101010101" pitchFamily="2" charset="-122"/>
              </a:rPr>
              <a:t>互斥</a:t>
            </a:r>
            <a:endParaRPr lang="en-US" altLang="zh-CN" sz="2800" b="1" i="1" u="sng" dirty="0" smtClean="0">
              <a:latin typeface="华文楷体" panose="02010600040101010101" pitchFamily="2" charset="-122"/>
              <a:ea typeface="华文楷体" panose="02010600040101010101" pitchFamily="2" charset="-122"/>
            </a:endParaRPr>
          </a:p>
          <a:p>
            <a:pPr marL="0" indent="0">
              <a:buNone/>
            </a:pPr>
            <a:r>
              <a:rPr lang="zh-CN" altLang="en-US" sz="2400" b="1" dirty="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     管程</a:t>
            </a:r>
            <a:r>
              <a:rPr lang="zh-CN" altLang="en-US" sz="2400" b="1" dirty="0">
                <a:latin typeface="华文楷体" panose="02010600040101010101" pitchFamily="2" charset="-122"/>
                <a:ea typeface="华文楷体" panose="02010600040101010101" pitchFamily="2" charset="-122"/>
              </a:rPr>
              <a:t>是</a:t>
            </a:r>
            <a:r>
              <a:rPr lang="zh-CN" altLang="en-US" sz="2400" b="1" dirty="0">
                <a:solidFill>
                  <a:srgbClr val="0000CC"/>
                </a:solidFill>
                <a:latin typeface="华文楷体" panose="02010600040101010101" pitchFamily="2" charset="-122"/>
                <a:ea typeface="华文楷体" panose="02010600040101010101" pitchFamily="2" charset="-122"/>
              </a:rPr>
              <a:t>互斥</a:t>
            </a:r>
            <a:r>
              <a:rPr lang="zh-CN" altLang="en-US" sz="2400" b="1" dirty="0">
                <a:latin typeface="华文楷体" panose="02010600040101010101" pitchFamily="2" charset="-122"/>
                <a:ea typeface="华文楷体" panose="02010600040101010101" pitchFamily="2" charset="-122"/>
              </a:rPr>
              <a:t>进入</a:t>
            </a:r>
            <a:r>
              <a:rPr lang="zh-CN" altLang="en-US" sz="2400" b="1" dirty="0" smtClean="0">
                <a:latin typeface="华文楷体" panose="02010600040101010101" pitchFamily="2" charset="-122"/>
                <a:ea typeface="华文楷体" panose="02010600040101010101" pitchFamily="2" charset="-122"/>
              </a:rPr>
              <a:t>的</a:t>
            </a:r>
            <a:endParaRPr lang="en-US" altLang="zh-CN" sz="2400" b="1" dirty="0" smtClean="0">
              <a:latin typeface="华文楷体" panose="02010600040101010101" pitchFamily="2" charset="-122"/>
              <a:ea typeface="华文楷体" panose="02010600040101010101" pitchFamily="2" charset="-122"/>
            </a:endParaRPr>
          </a:p>
          <a:p>
            <a:pPr marL="0" indent="0">
              <a:buNone/>
            </a:pPr>
            <a:r>
              <a:rPr lang="en-US" altLang="zh-CN" sz="2400" b="1" dirty="0">
                <a:latin typeface="华文楷体" panose="02010600040101010101" pitchFamily="2" charset="-122"/>
                <a:ea typeface="华文楷体" panose="02010600040101010101" pitchFamily="2" charset="-122"/>
              </a:rPr>
              <a:t> </a:t>
            </a:r>
            <a:r>
              <a:rPr lang="en-US" altLang="zh-CN" sz="2400" b="1" dirty="0" smtClean="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为了</a:t>
            </a:r>
            <a:r>
              <a:rPr lang="zh-CN" altLang="en-US" sz="2400" b="1" dirty="0">
                <a:latin typeface="华文楷体" panose="02010600040101010101" pitchFamily="2" charset="-122"/>
                <a:ea typeface="华文楷体" panose="02010600040101010101" pitchFamily="2" charset="-122"/>
              </a:rPr>
              <a:t>保证管程中数据结构的数据完整性</a:t>
            </a:r>
          </a:p>
          <a:p>
            <a:pPr marL="0" indent="0">
              <a:buNone/>
            </a:pPr>
            <a:r>
              <a:rPr lang="zh-CN" altLang="en-US" sz="2400" b="1" dirty="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  </a:t>
            </a:r>
            <a:r>
              <a:rPr lang="zh-CN" altLang="en-US" sz="2400" b="1" dirty="0" smtClean="0">
                <a:solidFill>
                  <a:srgbClr val="C00000"/>
                </a:solidFill>
                <a:latin typeface="华文楷体" panose="02010600040101010101" pitchFamily="2" charset="-122"/>
                <a:ea typeface="华文楷体" panose="02010600040101010101" pitchFamily="2" charset="-122"/>
              </a:rPr>
              <a:t>注意</a:t>
            </a:r>
            <a:r>
              <a:rPr lang="zh-CN" altLang="en-US" sz="2400" b="1" dirty="0">
                <a:solidFill>
                  <a:srgbClr val="C00000"/>
                </a:solidFill>
                <a:latin typeface="华文楷体" panose="02010600040101010101" pitchFamily="2" charset="-122"/>
                <a:ea typeface="华文楷体" panose="02010600040101010101" pitchFamily="2" charset="-122"/>
              </a:rPr>
              <a:t>：</a:t>
            </a:r>
            <a:r>
              <a:rPr lang="zh-CN" altLang="en-US" sz="2400" b="1" i="1" u="sng" dirty="0">
                <a:latin typeface="华文楷体" panose="02010600040101010101" pitchFamily="2" charset="-122"/>
                <a:ea typeface="华文楷体" panose="02010600040101010101" pitchFamily="2" charset="-122"/>
              </a:rPr>
              <a:t>管程的互斥性是由编译器</a:t>
            </a:r>
            <a:r>
              <a:rPr lang="zh-CN" altLang="en-US" sz="2400" b="1" i="1" u="sng" dirty="0" smtClean="0">
                <a:latin typeface="华文楷体" panose="02010600040101010101" pitchFamily="2" charset="-122"/>
                <a:ea typeface="华文楷体" panose="02010600040101010101" pitchFamily="2" charset="-122"/>
              </a:rPr>
              <a:t>负责、保证的</a:t>
            </a:r>
            <a:endParaRPr lang="en-US" altLang="zh-CN" sz="2400" b="1" i="1" u="sng" dirty="0" smtClean="0">
              <a:latin typeface="华文楷体" panose="02010600040101010101" pitchFamily="2" charset="-122"/>
              <a:ea typeface="华文楷体" panose="02010600040101010101" pitchFamily="2" charset="-122"/>
            </a:endParaRPr>
          </a:p>
          <a:p>
            <a:r>
              <a:rPr lang="zh-CN" altLang="en-US" sz="2800" b="1" i="1" u="sng" dirty="0" smtClean="0">
                <a:latin typeface="华文楷体" panose="02010600040101010101" pitchFamily="2" charset="-122"/>
                <a:ea typeface="华文楷体" panose="02010600040101010101" pitchFamily="2" charset="-122"/>
              </a:rPr>
              <a:t>同步</a:t>
            </a:r>
            <a:endParaRPr lang="en-US" altLang="zh-CN" sz="2800" b="1" i="1" u="sng" dirty="0" smtClean="0">
              <a:latin typeface="华文楷体" panose="02010600040101010101" pitchFamily="2" charset="-122"/>
              <a:ea typeface="华文楷体" panose="02010600040101010101" pitchFamily="2" charset="-122"/>
            </a:endParaRPr>
          </a:p>
          <a:p>
            <a:pPr marL="0" indent="0">
              <a:buNone/>
            </a:pPr>
            <a:r>
              <a:rPr lang="zh-CN" altLang="en-US" sz="2400" b="1" dirty="0" smtClean="0">
                <a:latin typeface="华文楷体" panose="02010600040101010101" pitchFamily="2" charset="-122"/>
                <a:ea typeface="华文楷体" panose="02010600040101010101" pitchFamily="2" charset="-122"/>
              </a:rPr>
              <a:t>     管程</a:t>
            </a:r>
            <a:r>
              <a:rPr lang="zh-CN" altLang="en-US" sz="2400" b="1" dirty="0">
                <a:latin typeface="华文楷体" panose="02010600040101010101" pitchFamily="2" charset="-122"/>
                <a:ea typeface="华文楷体" panose="02010600040101010101" pitchFamily="2" charset="-122"/>
              </a:rPr>
              <a:t>中设置</a:t>
            </a:r>
            <a:r>
              <a:rPr lang="zh-CN" altLang="en-US" sz="2400" b="1" dirty="0">
                <a:solidFill>
                  <a:srgbClr val="C00000"/>
                </a:solidFill>
                <a:latin typeface="华文楷体" panose="02010600040101010101" pitchFamily="2" charset="-122"/>
                <a:ea typeface="华文楷体" panose="02010600040101010101" pitchFamily="2" charset="-122"/>
              </a:rPr>
              <a:t>条件</a:t>
            </a:r>
            <a:r>
              <a:rPr lang="zh-CN" altLang="en-US" sz="2400" b="1" dirty="0" smtClean="0">
                <a:solidFill>
                  <a:srgbClr val="C00000"/>
                </a:solidFill>
                <a:latin typeface="华文楷体" panose="02010600040101010101" pitchFamily="2" charset="-122"/>
                <a:ea typeface="华文楷体" panose="02010600040101010101" pitchFamily="2" charset="-122"/>
              </a:rPr>
              <a:t>变量及等待</a:t>
            </a:r>
            <a:r>
              <a:rPr lang="en-US" altLang="zh-CN" sz="2400" b="1" dirty="0" smtClean="0">
                <a:solidFill>
                  <a:srgbClr val="C00000"/>
                </a:solidFill>
                <a:latin typeface="华文楷体" panose="02010600040101010101" pitchFamily="2" charset="-122"/>
                <a:ea typeface="华文楷体" panose="02010600040101010101" pitchFamily="2" charset="-122"/>
              </a:rPr>
              <a:t>/</a:t>
            </a:r>
            <a:r>
              <a:rPr lang="zh-CN" altLang="en-US" sz="2400" b="1" dirty="0" smtClean="0">
                <a:solidFill>
                  <a:srgbClr val="C00000"/>
                </a:solidFill>
                <a:latin typeface="华文楷体" panose="02010600040101010101" pitchFamily="2" charset="-122"/>
                <a:ea typeface="华文楷体" panose="02010600040101010101" pitchFamily="2" charset="-122"/>
              </a:rPr>
              <a:t>唤醒操作</a:t>
            </a:r>
            <a:r>
              <a:rPr lang="zh-CN" altLang="en-US" sz="2400" b="1" dirty="0" smtClean="0">
                <a:latin typeface="华文楷体" panose="02010600040101010101" pitchFamily="2" charset="-122"/>
                <a:ea typeface="华文楷体" panose="02010600040101010101" pitchFamily="2" charset="-122"/>
              </a:rPr>
              <a:t>以</a:t>
            </a:r>
            <a:r>
              <a:rPr lang="zh-CN" altLang="en-US" sz="2400" b="1" dirty="0">
                <a:latin typeface="华文楷体" panose="02010600040101010101" pitchFamily="2" charset="-122"/>
                <a:ea typeface="华文楷体" panose="02010600040101010101" pitchFamily="2" charset="-122"/>
              </a:rPr>
              <a:t>解决同步问题</a:t>
            </a:r>
            <a:endParaRPr lang="en-US" altLang="zh-CN" sz="2400" b="1" dirty="0">
              <a:latin typeface="华文楷体" panose="02010600040101010101" pitchFamily="2" charset="-122"/>
              <a:ea typeface="华文楷体" panose="02010600040101010101" pitchFamily="2" charset="-122"/>
            </a:endParaRPr>
          </a:p>
          <a:p>
            <a:pPr marL="0" indent="0">
              <a:spcBef>
                <a:spcPts val="600"/>
              </a:spcBef>
              <a:buNone/>
            </a:pPr>
            <a:r>
              <a:rPr lang="en-US" altLang="zh-CN" sz="2400" b="1" dirty="0">
                <a:latin typeface="华文楷体" panose="02010600040101010101" pitchFamily="2" charset="-122"/>
                <a:ea typeface="华文楷体" panose="02010600040101010101" pitchFamily="2" charset="-122"/>
              </a:rPr>
              <a:t>    </a:t>
            </a:r>
            <a:r>
              <a:rPr lang="en-US" altLang="zh-CN" sz="2400" b="1" dirty="0" smtClean="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可以</a:t>
            </a:r>
            <a:r>
              <a:rPr lang="zh-CN" altLang="en-US" sz="2400" b="1" dirty="0">
                <a:latin typeface="华文楷体" panose="02010600040101010101" pitchFamily="2" charset="-122"/>
                <a:ea typeface="华文楷体" panose="02010600040101010101" pitchFamily="2" charset="-122"/>
              </a:rPr>
              <a:t>让一个进程或线程等待在条件变量</a:t>
            </a:r>
            <a:r>
              <a:rPr lang="zh-CN" altLang="en-US" sz="2400" b="1" dirty="0" smtClean="0">
                <a:latin typeface="华文楷体" panose="02010600040101010101" pitchFamily="2" charset="-122"/>
                <a:ea typeface="华文楷体" panose="02010600040101010101" pitchFamily="2" charset="-122"/>
              </a:rPr>
              <a:t>上等待（此时</a:t>
            </a:r>
            <a:r>
              <a:rPr lang="zh-CN" altLang="en-US" sz="2400" b="1" dirty="0">
                <a:latin typeface="华文楷体" panose="02010600040101010101" pitchFamily="2" charset="-122"/>
                <a:ea typeface="华文楷体" panose="02010600040101010101" pitchFamily="2" charset="-122"/>
              </a:rPr>
              <a:t>，应先释放管程</a:t>
            </a:r>
            <a:r>
              <a:rPr lang="zh-CN" altLang="en-US" sz="2400" b="1" dirty="0" smtClean="0">
                <a:latin typeface="华文楷体" panose="02010600040101010101" pitchFamily="2" charset="-122"/>
                <a:ea typeface="华文楷体" panose="02010600040101010101" pitchFamily="2" charset="-122"/>
              </a:rPr>
              <a:t>的使用权），</a:t>
            </a:r>
            <a:r>
              <a:rPr lang="zh-CN" altLang="en-US" sz="2400" b="1" dirty="0">
                <a:latin typeface="华文楷体" panose="02010600040101010101" pitchFamily="2" charset="-122"/>
                <a:ea typeface="华文楷体" panose="02010600040101010101" pitchFamily="2" charset="-122"/>
              </a:rPr>
              <a:t>也可以通过发送信号将等待在条件变量上的进程或线程</a:t>
            </a:r>
            <a:r>
              <a:rPr lang="zh-CN" altLang="en-US" sz="2400" b="1" dirty="0" smtClean="0">
                <a:latin typeface="华文楷体" panose="02010600040101010101" pitchFamily="2" charset="-122"/>
                <a:ea typeface="华文楷体" panose="02010600040101010101" pitchFamily="2" charset="-122"/>
              </a:rPr>
              <a:t>唤醒</a:t>
            </a:r>
            <a:endParaRPr lang="zh-CN" altLang="en-US" sz="2400" b="1" dirty="0">
              <a:latin typeface="华文楷体" panose="02010600040101010101" pitchFamily="2" charset="-122"/>
              <a:ea typeface="华文楷体" panose="02010600040101010101" pitchFamily="2" charset="-122"/>
            </a:endParaRPr>
          </a:p>
          <a:p>
            <a:pPr marL="0" indent="0">
              <a:buNone/>
            </a:pPr>
            <a:endParaRPr lang="zh-CN" altLang="en-US" sz="2400" b="1"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normAutofit/>
          </a:bodyPr>
          <a:lstStyle/>
          <a:p>
            <a:r>
              <a:rPr lang="zh-CN" altLang="en-US" sz="4000" dirty="0" smtClean="0"/>
              <a:t>管程要保证什么？</a:t>
            </a:r>
            <a:endParaRPr lang="zh-CN" altLang="en-US" sz="4000" dirty="0"/>
          </a:p>
        </p:txBody>
      </p:sp>
      <p:sp>
        <p:nvSpPr>
          <p:cNvPr id="5" name="矩形 4"/>
          <p:cNvSpPr/>
          <p:nvPr/>
        </p:nvSpPr>
        <p:spPr>
          <a:xfrm rot="900000">
            <a:off x="6954578" y="1396087"/>
            <a:ext cx="720080" cy="923330"/>
          </a:xfrm>
          <a:prstGeom prst="rect">
            <a:avLst/>
          </a:prstGeom>
          <a:noFill/>
        </p:spPr>
        <p:txBody>
          <a:bodyPr wrap="square" lIns="91440" tIns="45720" rIns="91440" bIns="45720">
            <a:spAutoFit/>
          </a:bodyPr>
          <a:lstStyle/>
          <a:p>
            <a:pPr algn="ctr"/>
            <a:r>
              <a:rPr lang="zh-CN" altLang="en-US" sz="5400" b="1" cap="none" spc="0" dirty="0" smtClean="0">
                <a:ln w="31550" cmpd="sng">
                  <a:solidFill>
                    <a:srgbClr val="0000CC"/>
                  </a:solidFill>
                  <a:prstDash val="solid"/>
                </a:ln>
                <a:solidFill>
                  <a:srgbClr val="FFFFFF"/>
                </a:solidFill>
                <a:effectLst>
                  <a:outerShdw blurRad="41275" dist="12700" dir="12000000" algn="tl" rotWithShape="0">
                    <a:srgbClr val="000000">
                      <a:alpha val="40000"/>
                    </a:srgbClr>
                  </a:outerShdw>
                </a:effectLst>
                <a:latin typeface="华文楷体" panose="02010600040101010101" pitchFamily="2" charset="-122"/>
                <a:ea typeface="华文楷体" panose="02010600040101010101" pitchFamily="2" charset="-122"/>
              </a:rPr>
              <a:t>？</a:t>
            </a:r>
            <a:endParaRPr lang="zh-CN" altLang="en-US" sz="5400" b="1" cap="none" spc="0" dirty="0">
              <a:ln w="31550" cmpd="sng">
                <a:solidFill>
                  <a:srgbClr val="0000CC"/>
                </a:solidFill>
                <a:prstDash val="solid"/>
              </a:ln>
              <a:solidFill>
                <a:srgbClr val="FFFFFF"/>
              </a:solidFill>
              <a:effectLst>
                <a:outerShdw blurRad="41275" dist="12700" dir="12000000" algn="tl" rotWithShape="0">
                  <a:srgbClr val="000000">
                    <a:alpha val="40000"/>
                  </a:srgbClr>
                </a:outerShdw>
              </a:effectLst>
              <a:latin typeface="华文楷体" panose="02010600040101010101" pitchFamily="2" charset="-122"/>
              <a:ea typeface="华文楷体" panose="02010600040101010101" pitchFamily="2" charset="-122"/>
            </a:endParaRPr>
          </a:p>
        </p:txBody>
      </p:sp>
      <p:sp>
        <p:nvSpPr>
          <p:cNvPr id="4" name="任意多边形 3"/>
          <p:cNvSpPr/>
          <p:nvPr/>
        </p:nvSpPr>
        <p:spPr>
          <a:xfrm>
            <a:off x="1157501" y="5579684"/>
            <a:ext cx="2763079" cy="69612"/>
          </a:xfrm>
          <a:custGeom>
            <a:avLst/>
            <a:gdLst>
              <a:gd name="connsiteX0" fmla="*/ 0 w 2763079"/>
              <a:gd name="connsiteY0" fmla="*/ 19917 h 69612"/>
              <a:gd name="connsiteX1" fmla="*/ 218661 w 2763079"/>
              <a:gd name="connsiteY1" fmla="*/ 49734 h 69612"/>
              <a:gd name="connsiteX2" fmla="*/ 258418 w 2763079"/>
              <a:gd name="connsiteY2" fmla="*/ 19917 h 69612"/>
              <a:gd name="connsiteX3" fmla="*/ 308113 w 2763079"/>
              <a:gd name="connsiteY3" fmla="*/ 9978 h 69612"/>
              <a:gd name="connsiteX4" fmla="*/ 427383 w 2763079"/>
              <a:gd name="connsiteY4" fmla="*/ 19917 h 69612"/>
              <a:gd name="connsiteX5" fmla="*/ 467139 w 2763079"/>
              <a:gd name="connsiteY5" fmla="*/ 39795 h 69612"/>
              <a:gd name="connsiteX6" fmla="*/ 506896 w 2763079"/>
              <a:gd name="connsiteY6" fmla="*/ 29856 h 69612"/>
              <a:gd name="connsiteX7" fmla="*/ 596348 w 2763079"/>
              <a:gd name="connsiteY7" fmla="*/ 38 h 69612"/>
              <a:gd name="connsiteX8" fmla="*/ 685800 w 2763079"/>
              <a:gd name="connsiteY8" fmla="*/ 19917 h 69612"/>
              <a:gd name="connsiteX9" fmla="*/ 705679 w 2763079"/>
              <a:gd name="connsiteY9" fmla="*/ 39795 h 69612"/>
              <a:gd name="connsiteX10" fmla="*/ 755374 w 2763079"/>
              <a:gd name="connsiteY10" fmla="*/ 29856 h 69612"/>
              <a:gd name="connsiteX11" fmla="*/ 815009 w 2763079"/>
              <a:gd name="connsiteY11" fmla="*/ 19917 h 69612"/>
              <a:gd name="connsiteX12" fmla="*/ 844826 w 2763079"/>
              <a:gd name="connsiteY12" fmla="*/ 9978 h 69612"/>
              <a:gd name="connsiteX13" fmla="*/ 874644 w 2763079"/>
              <a:gd name="connsiteY13" fmla="*/ 19917 h 69612"/>
              <a:gd name="connsiteX14" fmla="*/ 904461 w 2763079"/>
              <a:gd name="connsiteY14" fmla="*/ 49734 h 69612"/>
              <a:gd name="connsiteX15" fmla="*/ 934279 w 2763079"/>
              <a:gd name="connsiteY15" fmla="*/ 69612 h 69612"/>
              <a:gd name="connsiteX16" fmla="*/ 993913 w 2763079"/>
              <a:gd name="connsiteY16" fmla="*/ 59673 h 69612"/>
              <a:gd name="connsiteX17" fmla="*/ 1033670 w 2763079"/>
              <a:gd name="connsiteY17" fmla="*/ 39795 h 69612"/>
              <a:gd name="connsiteX18" fmla="*/ 1063487 w 2763079"/>
              <a:gd name="connsiteY18" fmla="*/ 29856 h 69612"/>
              <a:gd name="connsiteX19" fmla="*/ 1212574 w 2763079"/>
              <a:gd name="connsiteY19" fmla="*/ 29856 h 69612"/>
              <a:gd name="connsiteX20" fmla="*/ 1232453 w 2763079"/>
              <a:gd name="connsiteY20" fmla="*/ 9978 h 69612"/>
              <a:gd name="connsiteX21" fmla="*/ 1262270 w 2763079"/>
              <a:gd name="connsiteY21" fmla="*/ 29856 h 69612"/>
              <a:gd name="connsiteX22" fmla="*/ 1302026 w 2763079"/>
              <a:gd name="connsiteY22" fmla="*/ 39795 h 69612"/>
              <a:gd name="connsiteX23" fmla="*/ 1381539 w 2763079"/>
              <a:gd name="connsiteY23" fmla="*/ 59673 h 69612"/>
              <a:gd name="connsiteX24" fmla="*/ 1461053 w 2763079"/>
              <a:gd name="connsiteY24" fmla="*/ 49734 h 69612"/>
              <a:gd name="connsiteX25" fmla="*/ 1500809 w 2763079"/>
              <a:gd name="connsiteY25" fmla="*/ 29856 h 69612"/>
              <a:gd name="connsiteX26" fmla="*/ 1580322 w 2763079"/>
              <a:gd name="connsiteY26" fmla="*/ 39795 h 69612"/>
              <a:gd name="connsiteX27" fmla="*/ 1610139 w 2763079"/>
              <a:gd name="connsiteY27" fmla="*/ 49734 h 69612"/>
              <a:gd name="connsiteX28" fmla="*/ 1639957 w 2763079"/>
              <a:gd name="connsiteY28" fmla="*/ 69612 h 69612"/>
              <a:gd name="connsiteX29" fmla="*/ 1699592 w 2763079"/>
              <a:gd name="connsiteY29" fmla="*/ 49734 h 69612"/>
              <a:gd name="connsiteX30" fmla="*/ 1729409 w 2763079"/>
              <a:gd name="connsiteY30" fmla="*/ 39795 h 69612"/>
              <a:gd name="connsiteX31" fmla="*/ 1779105 w 2763079"/>
              <a:gd name="connsiteY31" fmla="*/ 49734 h 69612"/>
              <a:gd name="connsiteX32" fmla="*/ 1898374 w 2763079"/>
              <a:gd name="connsiteY32" fmla="*/ 29856 h 69612"/>
              <a:gd name="connsiteX33" fmla="*/ 2087218 w 2763079"/>
              <a:gd name="connsiteY33" fmla="*/ 38 h 69612"/>
              <a:gd name="connsiteX34" fmla="*/ 2276061 w 2763079"/>
              <a:gd name="connsiteY34" fmla="*/ 9978 h 69612"/>
              <a:gd name="connsiteX35" fmla="*/ 2305879 w 2763079"/>
              <a:gd name="connsiteY35" fmla="*/ 29856 h 69612"/>
              <a:gd name="connsiteX36" fmla="*/ 2335696 w 2763079"/>
              <a:gd name="connsiteY36" fmla="*/ 9978 h 69612"/>
              <a:gd name="connsiteX37" fmla="*/ 2375453 w 2763079"/>
              <a:gd name="connsiteY37" fmla="*/ 19917 h 69612"/>
              <a:gd name="connsiteX38" fmla="*/ 2405270 w 2763079"/>
              <a:gd name="connsiteY38" fmla="*/ 49734 h 69612"/>
              <a:gd name="connsiteX39" fmla="*/ 2435087 w 2763079"/>
              <a:gd name="connsiteY39" fmla="*/ 69612 h 69612"/>
              <a:gd name="connsiteX40" fmla="*/ 2464905 w 2763079"/>
              <a:gd name="connsiteY40" fmla="*/ 59673 h 69612"/>
              <a:gd name="connsiteX41" fmla="*/ 2494722 w 2763079"/>
              <a:gd name="connsiteY41" fmla="*/ 39795 h 69612"/>
              <a:gd name="connsiteX42" fmla="*/ 2693505 w 2763079"/>
              <a:gd name="connsiteY42" fmla="*/ 29856 h 69612"/>
              <a:gd name="connsiteX43" fmla="*/ 2723322 w 2763079"/>
              <a:gd name="connsiteY43" fmla="*/ 19917 h 69612"/>
              <a:gd name="connsiteX44" fmla="*/ 2763079 w 2763079"/>
              <a:gd name="connsiteY44" fmla="*/ 38 h 69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763079" h="69612">
                <a:moveTo>
                  <a:pt x="0" y="19917"/>
                </a:moveTo>
                <a:cubicBezTo>
                  <a:pt x="95479" y="74476"/>
                  <a:pt x="75254" y="79924"/>
                  <a:pt x="218661" y="49734"/>
                </a:cubicBezTo>
                <a:cubicBezTo>
                  <a:pt x="234871" y="46321"/>
                  <a:pt x="243280" y="26645"/>
                  <a:pt x="258418" y="19917"/>
                </a:cubicBezTo>
                <a:cubicBezTo>
                  <a:pt x="273855" y="13056"/>
                  <a:pt x="291548" y="13291"/>
                  <a:pt x="308113" y="9978"/>
                </a:cubicBezTo>
                <a:cubicBezTo>
                  <a:pt x="347870" y="13291"/>
                  <a:pt x="388172" y="12565"/>
                  <a:pt x="427383" y="19917"/>
                </a:cubicBezTo>
                <a:cubicBezTo>
                  <a:pt x="441945" y="22647"/>
                  <a:pt x="452437" y="37957"/>
                  <a:pt x="467139" y="39795"/>
                </a:cubicBezTo>
                <a:cubicBezTo>
                  <a:pt x="480694" y="41489"/>
                  <a:pt x="493840" y="33873"/>
                  <a:pt x="506896" y="29856"/>
                </a:cubicBezTo>
                <a:cubicBezTo>
                  <a:pt x="536936" y="20613"/>
                  <a:pt x="596348" y="38"/>
                  <a:pt x="596348" y="38"/>
                </a:cubicBezTo>
                <a:cubicBezTo>
                  <a:pt x="608389" y="2045"/>
                  <a:pt x="666979" y="8625"/>
                  <a:pt x="685800" y="19917"/>
                </a:cubicBezTo>
                <a:cubicBezTo>
                  <a:pt x="693835" y="24738"/>
                  <a:pt x="699053" y="33169"/>
                  <a:pt x="705679" y="39795"/>
                </a:cubicBezTo>
                <a:lnTo>
                  <a:pt x="755374" y="29856"/>
                </a:lnTo>
                <a:cubicBezTo>
                  <a:pt x="775201" y="26251"/>
                  <a:pt x="795336" y="24289"/>
                  <a:pt x="815009" y="19917"/>
                </a:cubicBezTo>
                <a:cubicBezTo>
                  <a:pt x="825236" y="17644"/>
                  <a:pt x="834887" y="13291"/>
                  <a:pt x="844826" y="9978"/>
                </a:cubicBezTo>
                <a:cubicBezTo>
                  <a:pt x="854765" y="13291"/>
                  <a:pt x="865927" y="14106"/>
                  <a:pt x="874644" y="19917"/>
                </a:cubicBezTo>
                <a:cubicBezTo>
                  <a:pt x="886339" y="27714"/>
                  <a:pt x="893663" y="40736"/>
                  <a:pt x="904461" y="49734"/>
                </a:cubicBezTo>
                <a:cubicBezTo>
                  <a:pt x="913638" y="57381"/>
                  <a:pt x="924340" y="62986"/>
                  <a:pt x="934279" y="69612"/>
                </a:cubicBezTo>
                <a:cubicBezTo>
                  <a:pt x="954157" y="66299"/>
                  <a:pt x="974611" y="65464"/>
                  <a:pt x="993913" y="59673"/>
                </a:cubicBezTo>
                <a:cubicBezTo>
                  <a:pt x="1008105" y="55416"/>
                  <a:pt x="1020051" y="45631"/>
                  <a:pt x="1033670" y="39795"/>
                </a:cubicBezTo>
                <a:cubicBezTo>
                  <a:pt x="1043300" y="35668"/>
                  <a:pt x="1053548" y="33169"/>
                  <a:pt x="1063487" y="29856"/>
                </a:cubicBezTo>
                <a:cubicBezTo>
                  <a:pt x="1123889" y="38485"/>
                  <a:pt x="1150421" y="48501"/>
                  <a:pt x="1212574" y="29856"/>
                </a:cubicBezTo>
                <a:cubicBezTo>
                  <a:pt x="1221550" y="27163"/>
                  <a:pt x="1225827" y="16604"/>
                  <a:pt x="1232453" y="9978"/>
                </a:cubicBezTo>
                <a:cubicBezTo>
                  <a:pt x="1242392" y="16604"/>
                  <a:pt x="1251291" y="25151"/>
                  <a:pt x="1262270" y="29856"/>
                </a:cubicBezTo>
                <a:cubicBezTo>
                  <a:pt x="1274825" y="35237"/>
                  <a:pt x="1288691" y="36832"/>
                  <a:pt x="1302026" y="39795"/>
                </a:cubicBezTo>
                <a:cubicBezTo>
                  <a:pt x="1373990" y="55787"/>
                  <a:pt x="1328257" y="41912"/>
                  <a:pt x="1381539" y="59673"/>
                </a:cubicBezTo>
                <a:cubicBezTo>
                  <a:pt x="1408044" y="56360"/>
                  <a:pt x="1435140" y="56212"/>
                  <a:pt x="1461053" y="49734"/>
                </a:cubicBezTo>
                <a:cubicBezTo>
                  <a:pt x="1475427" y="46141"/>
                  <a:pt x="1486044" y="31086"/>
                  <a:pt x="1500809" y="29856"/>
                </a:cubicBezTo>
                <a:cubicBezTo>
                  <a:pt x="1527427" y="27638"/>
                  <a:pt x="1553818" y="36482"/>
                  <a:pt x="1580322" y="39795"/>
                </a:cubicBezTo>
                <a:cubicBezTo>
                  <a:pt x="1590261" y="43108"/>
                  <a:pt x="1600768" y="45049"/>
                  <a:pt x="1610139" y="49734"/>
                </a:cubicBezTo>
                <a:cubicBezTo>
                  <a:pt x="1620823" y="55076"/>
                  <a:pt x="1628012" y="69612"/>
                  <a:pt x="1639957" y="69612"/>
                </a:cubicBezTo>
                <a:cubicBezTo>
                  <a:pt x="1660911" y="69612"/>
                  <a:pt x="1679714" y="56360"/>
                  <a:pt x="1699592" y="49734"/>
                </a:cubicBezTo>
                <a:lnTo>
                  <a:pt x="1729409" y="39795"/>
                </a:lnTo>
                <a:cubicBezTo>
                  <a:pt x="1745974" y="43108"/>
                  <a:pt x="1762212" y="49734"/>
                  <a:pt x="1779105" y="49734"/>
                </a:cubicBezTo>
                <a:cubicBezTo>
                  <a:pt x="1919906" y="49734"/>
                  <a:pt x="1825800" y="45407"/>
                  <a:pt x="1898374" y="29856"/>
                </a:cubicBezTo>
                <a:cubicBezTo>
                  <a:pt x="1984664" y="11366"/>
                  <a:pt x="2006516" y="10127"/>
                  <a:pt x="2087218" y="38"/>
                </a:cubicBezTo>
                <a:cubicBezTo>
                  <a:pt x="2150166" y="3351"/>
                  <a:pt x="2213604" y="1461"/>
                  <a:pt x="2276061" y="9978"/>
                </a:cubicBezTo>
                <a:cubicBezTo>
                  <a:pt x="2287897" y="11592"/>
                  <a:pt x="2293934" y="29856"/>
                  <a:pt x="2305879" y="29856"/>
                </a:cubicBezTo>
                <a:cubicBezTo>
                  <a:pt x="2317824" y="29856"/>
                  <a:pt x="2325757" y="16604"/>
                  <a:pt x="2335696" y="9978"/>
                </a:cubicBezTo>
                <a:cubicBezTo>
                  <a:pt x="2348948" y="13291"/>
                  <a:pt x="2363593" y="13140"/>
                  <a:pt x="2375453" y="19917"/>
                </a:cubicBezTo>
                <a:cubicBezTo>
                  <a:pt x="2387657" y="26891"/>
                  <a:pt x="2394472" y="40736"/>
                  <a:pt x="2405270" y="49734"/>
                </a:cubicBezTo>
                <a:cubicBezTo>
                  <a:pt x="2414447" y="57381"/>
                  <a:pt x="2425148" y="62986"/>
                  <a:pt x="2435087" y="69612"/>
                </a:cubicBezTo>
                <a:cubicBezTo>
                  <a:pt x="2445026" y="66299"/>
                  <a:pt x="2455534" y="64358"/>
                  <a:pt x="2464905" y="59673"/>
                </a:cubicBezTo>
                <a:cubicBezTo>
                  <a:pt x="2475589" y="54331"/>
                  <a:pt x="2482877" y="41340"/>
                  <a:pt x="2494722" y="39795"/>
                </a:cubicBezTo>
                <a:cubicBezTo>
                  <a:pt x="2560509" y="31214"/>
                  <a:pt x="2627244" y="33169"/>
                  <a:pt x="2693505" y="29856"/>
                </a:cubicBezTo>
                <a:cubicBezTo>
                  <a:pt x="2703444" y="26543"/>
                  <a:pt x="2713951" y="24602"/>
                  <a:pt x="2723322" y="19917"/>
                </a:cubicBezTo>
                <a:cubicBezTo>
                  <a:pt x="2766754" y="-1800"/>
                  <a:pt x="2738182" y="38"/>
                  <a:pt x="2763079" y="38"/>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cxnSp>
        <p:nvCxnSpPr>
          <p:cNvPr id="7" name="直接连接符 6"/>
          <p:cNvCxnSpPr/>
          <p:nvPr/>
        </p:nvCxnSpPr>
        <p:spPr>
          <a:xfrm>
            <a:off x="1883718" y="5227522"/>
            <a:ext cx="5400600"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326167" y="5612362"/>
            <a:ext cx="1080120"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03598" y="5978514"/>
            <a:ext cx="4032448"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56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circle(in)">
                                      <p:cBhvr>
                                        <p:cTn id="28" dur="2000"/>
                                        <p:tgtEl>
                                          <p:spTgt spid="2">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9" presetClass="emph" presetSubtype="0" fill="hold" nodeType="clickEffect">
                                  <p:stCondLst>
                                    <p:cond delay="0"/>
                                  </p:stCondLst>
                                  <p:childTnLst>
                                    <p:animClr clrSpc="rgb" dir="cw">
                                      <p:cBhvr override="childStyle">
                                        <p:cTn id="32" dur="500" fill="hold"/>
                                        <p:tgtEl>
                                          <p:spTgt spid="2">
                                            <p:txEl>
                                              <p:pRg st="4" end="4"/>
                                            </p:txEl>
                                          </p:spTgt>
                                        </p:tgtEl>
                                        <p:attrNameLst>
                                          <p:attrName>style.color</p:attrName>
                                        </p:attrNameLst>
                                      </p:cBhvr>
                                      <p:to>
                                        <a:srgbClr val="C00000"/>
                                      </p:to>
                                    </p:animClr>
                                    <p:animClr clrSpc="rgb" dir="cw">
                                      <p:cBhvr>
                                        <p:cTn id="33" dur="500" fill="hold"/>
                                        <p:tgtEl>
                                          <p:spTgt spid="2">
                                            <p:txEl>
                                              <p:pRg st="4" end="4"/>
                                            </p:txEl>
                                          </p:spTgt>
                                        </p:tgtEl>
                                        <p:attrNameLst>
                                          <p:attrName>fillcolor</p:attrName>
                                        </p:attrNameLst>
                                      </p:cBhvr>
                                      <p:to>
                                        <a:srgbClr val="C00000"/>
                                      </p:to>
                                    </p:animClr>
                                    <p:set>
                                      <p:cBhvr>
                                        <p:cTn id="34" dur="500" fill="hold"/>
                                        <p:tgtEl>
                                          <p:spTgt spid="2">
                                            <p:txEl>
                                              <p:pRg st="4" end="4"/>
                                            </p:txEl>
                                          </p:spTgt>
                                        </p:tgtEl>
                                        <p:attrNameLst>
                                          <p:attrName>fill.type</p:attrName>
                                        </p:attrNameLst>
                                      </p:cBhvr>
                                      <p:to>
                                        <p:strVal val="solid"/>
                                      </p:to>
                                    </p:set>
                                    <p:set>
                                      <p:cBhvr>
                                        <p:cTn id="35" dur="500" fill="hold"/>
                                        <p:tgtEl>
                                          <p:spTgt spid="2">
                                            <p:txEl>
                                              <p:pRg st="4" end="4"/>
                                            </p:txEl>
                                          </p:spTgt>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fade">
                                      <p:cBhvr>
                                        <p:cTn id="40" dur="1000"/>
                                        <p:tgtEl>
                                          <p:spTgt spid="2">
                                            <p:txEl>
                                              <p:pRg st="5" end="5"/>
                                            </p:txEl>
                                          </p:spTgt>
                                        </p:tgtEl>
                                      </p:cBhvr>
                                    </p:animEffect>
                                    <p:anim calcmode="lin" valueType="num">
                                      <p:cBhvr>
                                        <p:cTn id="41"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
                                            <p:txEl>
                                              <p:pRg st="6" end="6"/>
                                            </p:txEl>
                                          </p:spTgt>
                                        </p:tgtEl>
                                        <p:attrNameLst>
                                          <p:attrName>style.visibility</p:attrName>
                                        </p:attrNameLst>
                                      </p:cBhvr>
                                      <p:to>
                                        <p:strVal val="visible"/>
                                      </p:to>
                                    </p:set>
                                    <p:animEffect transition="in" filter="fade">
                                      <p:cBhvr>
                                        <p:cTn id="47" dur="1000"/>
                                        <p:tgtEl>
                                          <p:spTgt spid="2">
                                            <p:txEl>
                                              <p:pRg st="6" end="6"/>
                                            </p:txEl>
                                          </p:spTgt>
                                        </p:tgtEl>
                                      </p:cBhvr>
                                    </p:animEffect>
                                    <p:anim calcmode="lin" valueType="num">
                                      <p:cBhvr>
                                        <p:cTn id="4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54" dur="500"/>
                                        <p:tgtEl>
                                          <p:spTgt spid="2">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1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wipe(left)">
                                      <p:cBhvr>
                                        <p:cTn id="64" dur="1000"/>
                                        <p:tgtEl>
                                          <p:spTgt spid="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left)">
                                      <p:cBhvr>
                                        <p:cTn id="69" dur="1250"/>
                                        <p:tgtEl>
                                          <p:spTgt spid="1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wipe(left)">
                                      <p:cBhvr>
                                        <p:cTn id="7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sz="quarter" idx="4294967295"/>
          </p:nvPr>
        </p:nvSpPr>
        <p:spPr>
          <a:xfrm>
            <a:off x="755576" y="1597888"/>
            <a:ext cx="7680960" cy="576064"/>
          </a:xfrm>
          <a:prstGeom prst="rect">
            <a:avLst/>
          </a:prstGeom>
          <a:solidFill>
            <a:schemeClr val="accent2">
              <a:lumMod val="20000"/>
              <a:lumOff val="80000"/>
            </a:schemeClr>
          </a:solidFill>
          <a:ln w="9525">
            <a:solidFill>
              <a:schemeClr val="accent1">
                <a:lumMod val="75000"/>
              </a:schemeClr>
            </a:solidFill>
          </a:ln>
        </p:spPr>
        <p:txBody>
          <a:bodyPr>
            <a:normAutofit/>
          </a:bodyPr>
          <a:lstStyle/>
          <a:p>
            <a:pPr marL="0" indent="0">
              <a:lnSpc>
                <a:spcPct val="120000"/>
              </a:lnSpc>
              <a:buNone/>
            </a:pPr>
            <a:r>
              <a:rPr lang="zh-CN" altLang="en-US" sz="2400" b="1" dirty="0" smtClean="0">
                <a:solidFill>
                  <a:srgbClr val="7030A0"/>
                </a:solidFill>
                <a:latin typeface="华文楷体" panose="02010600040101010101" pitchFamily="2" charset="-122"/>
                <a:ea typeface="华文楷体" panose="02010600040101010101" pitchFamily="2" charset="-122"/>
              </a:rPr>
              <a:t>是否</a:t>
            </a:r>
            <a:r>
              <a:rPr lang="zh-CN" altLang="en-US" sz="2400" b="1" dirty="0">
                <a:solidFill>
                  <a:srgbClr val="7030A0"/>
                </a:solidFill>
                <a:latin typeface="华文楷体" panose="02010600040101010101" pitchFamily="2" charset="-122"/>
                <a:ea typeface="华文楷体" panose="02010600040101010101" pitchFamily="2" charset="-122"/>
              </a:rPr>
              <a:t>会出现这样一种情况，有多个进程同时在管程</a:t>
            </a:r>
            <a:r>
              <a:rPr lang="zh-CN" altLang="en-US" sz="2400" b="1" dirty="0" smtClean="0">
                <a:solidFill>
                  <a:srgbClr val="7030A0"/>
                </a:solidFill>
                <a:latin typeface="华文楷体" panose="02010600040101010101" pitchFamily="2" charset="-122"/>
                <a:ea typeface="华文楷体" panose="02010600040101010101" pitchFamily="2" charset="-122"/>
              </a:rPr>
              <a:t>中</a:t>
            </a:r>
            <a:endParaRPr lang="zh-CN" altLang="en-US" sz="2400" b="1" dirty="0">
              <a:solidFill>
                <a:srgbClr val="7030A0"/>
              </a:solidFill>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normAutofit/>
          </a:bodyPr>
          <a:lstStyle/>
          <a:p>
            <a:r>
              <a:rPr lang="zh-CN" altLang="en-US" sz="4000" dirty="0" smtClean="0"/>
              <a:t>应用管程时遇到的问题</a:t>
            </a:r>
            <a:endParaRPr lang="zh-CN" altLang="en-US" sz="4000" dirty="0"/>
          </a:p>
        </p:txBody>
      </p:sp>
      <p:sp>
        <p:nvSpPr>
          <p:cNvPr id="6" name="Rectangle 2"/>
          <p:cNvSpPr txBox="1">
            <a:spLocks noChangeArrowheads="1"/>
          </p:cNvSpPr>
          <p:nvPr/>
        </p:nvSpPr>
        <p:spPr>
          <a:xfrm>
            <a:off x="758577" y="2389976"/>
            <a:ext cx="3370277" cy="3744416"/>
          </a:xfrm>
          <a:prstGeom prst="rect">
            <a:avLst/>
          </a:prstGeom>
          <a:solidFill>
            <a:srgbClr val="E5E5FF"/>
          </a:solidFill>
          <a:ln w="28575">
            <a:solidFill>
              <a:schemeClr val="accent1">
                <a:lumMod val="75000"/>
              </a:schemeClr>
            </a:solidFill>
          </a:ln>
        </p:spPr>
        <p:txBody>
          <a:bodyPr vert="horz" lIns="91440" tIns="45720" rIns="91440" bIns="45720" rtlCol="0">
            <a:normAutofit fontScale="85000" lnSpcReduction="20000"/>
          </a:bodyPr>
          <a:lstStyle>
            <a:lvl1pPr marL="457200" indent="-457200" algn="l" defTabSz="914400" rtl="0" eaLnBrk="1" latinLnBrk="0" hangingPunct="1">
              <a:spcBef>
                <a:spcPts val="1200"/>
              </a:spcBef>
              <a:spcAft>
                <a:spcPts val="0"/>
              </a:spcAft>
              <a:buClr>
                <a:srgbClr val="7030A0"/>
              </a:buClr>
              <a:buSzPct val="80000"/>
              <a:buFont typeface="Wingdings" pitchFamily="2" charset="2"/>
              <a:buChar char="p"/>
              <a:defRPr sz="2800" b="1" i="0" kern="1200" cap="none" spc="30" baseline="0">
                <a:solidFill>
                  <a:schemeClr val="tx1"/>
                </a:solidFill>
                <a:latin typeface="华文楷体" pitchFamily="2" charset="-122"/>
                <a:ea typeface="华文楷体" pitchFamily="2" charset="-122"/>
                <a:cs typeface="Tahoma" pitchFamily="34" charset="0"/>
              </a:defRPr>
            </a:lvl1pPr>
            <a:lvl2pPr marL="171450" indent="-171450" algn="l" defTabSz="914400" rtl="0" eaLnBrk="1" latinLnBrk="0" hangingPunct="1">
              <a:spcBef>
                <a:spcPts val="600"/>
              </a:spcBef>
              <a:buClr>
                <a:srgbClr val="7030A0"/>
              </a:buClr>
              <a:buSzPct val="80000"/>
              <a:buFont typeface="Wingdings" pitchFamily="2" charset="2"/>
              <a:buChar char="p"/>
              <a:defRPr sz="2400" kern="1200">
                <a:solidFill>
                  <a:schemeClr val="tx1"/>
                </a:solidFill>
                <a:latin typeface="微软雅黑" pitchFamily="34" charset="-122"/>
                <a:ea typeface="微软雅黑" pitchFamily="34" charset="-122"/>
                <a:cs typeface="Tahoma" pitchFamily="34" charset="0"/>
              </a:defRPr>
            </a:lvl2pPr>
            <a:lvl3pPr marL="344488" indent="-165100" algn="l" defTabSz="914400" rtl="0" eaLnBrk="1" latinLnBrk="0" hangingPunct="1">
              <a:spcBef>
                <a:spcPts val="600"/>
              </a:spcBef>
              <a:buClr>
                <a:srgbClr val="7030A0"/>
              </a:buClr>
              <a:buSzPct val="80000"/>
              <a:buFont typeface="Wingdings" pitchFamily="2" charset="2"/>
              <a:buChar char="Ø"/>
              <a:defRPr sz="2800" b="1" kern="1200">
                <a:solidFill>
                  <a:schemeClr val="tx1"/>
                </a:solidFill>
                <a:latin typeface="华文楷体" pitchFamily="2" charset="-122"/>
                <a:ea typeface="华文楷体" pitchFamily="2" charset="-122"/>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2400" kern="1200">
                <a:solidFill>
                  <a:schemeClr val="tx1"/>
                </a:solidFill>
                <a:latin typeface="微软雅黑" pitchFamily="34" charset="-122"/>
                <a:ea typeface="微软雅黑" pitchFamily="34" charset="-122"/>
                <a:cs typeface="Tahoma" pitchFamily="34" charset="0"/>
              </a:defRPr>
            </a:lvl4pPr>
            <a:lvl5pPr marL="688975" indent="-173038" algn="l" defTabSz="914400" rtl="0" eaLnBrk="1" latinLnBrk="0" hangingPunct="1">
              <a:spcBef>
                <a:spcPts val="600"/>
              </a:spcBef>
              <a:buClr>
                <a:srgbClr val="7030A0"/>
              </a:buClr>
              <a:buSzPct val="80000"/>
              <a:buFont typeface="Wingdings" pitchFamily="2" charset="2"/>
              <a:buChar char="l"/>
              <a:defRPr lang="zh-CN" altLang="en-US" sz="2400" b="1" kern="1200" dirty="0" smtClean="0">
                <a:solidFill>
                  <a:schemeClr val="tx1"/>
                </a:solidFill>
                <a:latin typeface="华文楷体" pitchFamily="2" charset="-122"/>
                <a:ea typeface="华文楷体" pitchFamily="2" charset="-122"/>
                <a:cs typeface="Tahoma" pitchFamily="34" charset="0"/>
              </a:defRPr>
            </a:lvl5pPr>
            <a:lvl6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896810" indent="0" algn="l" defTabSz="914400" rtl="0" eaLnBrk="1" latinLnBrk="0" hangingPunct="1">
              <a:spcBef>
                <a:spcPts val="600"/>
              </a:spcBef>
              <a:buClr>
                <a:srgbClr val="7030A0"/>
              </a:buClr>
              <a:buSzPct val="80000"/>
              <a:buFontTx/>
              <a:buNone/>
              <a:defRPr sz="2000" kern="1200">
                <a:solidFill>
                  <a:schemeClr val="tx1"/>
                </a:solidFill>
                <a:latin typeface="微软雅黑" pitchFamily="34" charset="-122"/>
                <a:ea typeface="微软雅黑" pitchFamily="34" charset="-122"/>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nSpc>
                <a:spcPct val="120000"/>
              </a:lnSpc>
              <a:buFontTx/>
              <a:buNone/>
            </a:pPr>
            <a:r>
              <a:rPr lang="zh-CN" altLang="en-US" dirty="0" smtClean="0"/>
              <a:t>场景：</a:t>
            </a:r>
            <a:endParaRPr lang="en-US" altLang="zh-CN" dirty="0" smtClean="0"/>
          </a:p>
          <a:p>
            <a:pPr marL="0" indent="0">
              <a:lnSpc>
                <a:spcPct val="120000"/>
              </a:lnSpc>
              <a:buFontTx/>
              <a:buNone/>
            </a:pPr>
            <a:r>
              <a:rPr lang="en-US" altLang="zh-CN" dirty="0"/>
              <a:t> </a:t>
            </a:r>
            <a:r>
              <a:rPr lang="en-US" altLang="zh-CN" dirty="0" smtClean="0"/>
              <a:t>   </a:t>
            </a:r>
            <a:r>
              <a:rPr lang="zh-CN" altLang="en-US" dirty="0" smtClean="0"/>
              <a:t>当一个进入管程的进程执行等待操作时，它应当释放管程的互斥权</a:t>
            </a:r>
          </a:p>
          <a:p>
            <a:pPr marL="0" indent="0">
              <a:lnSpc>
                <a:spcPct val="120000"/>
              </a:lnSpc>
              <a:buFontTx/>
              <a:buNone/>
            </a:pPr>
            <a:r>
              <a:rPr lang="zh-CN" altLang="en-US" dirty="0" smtClean="0"/>
              <a:t>    当后面进入管程的进程执行唤醒操作时（例如，</a:t>
            </a:r>
            <a:r>
              <a:rPr lang="en-US" altLang="zh-CN" dirty="0" smtClean="0">
                <a:latin typeface="Calibri" pitchFamily="34" charset="0"/>
                <a:cs typeface="Calibri" pitchFamily="34" charset="0"/>
              </a:rPr>
              <a:t>P</a:t>
            </a:r>
            <a:r>
              <a:rPr lang="zh-CN" altLang="en-US" dirty="0" smtClean="0"/>
              <a:t>唤醒</a:t>
            </a:r>
            <a:r>
              <a:rPr lang="en-US" altLang="zh-CN" dirty="0" smtClean="0">
                <a:latin typeface="Calibri" pitchFamily="34" charset="0"/>
                <a:cs typeface="Calibri" pitchFamily="34" charset="0"/>
              </a:rPr>
              <a:t>Q</a:t>
            </a:r>
            <a:r>
              <a:rPr lang="zh-CN" altLang="en-US" dirty="0" smtClean="0"/>
              <a:t>），管程中便存在两个同时处于活动状态的进程</a:t>
            </a:r>
          </a:p>
          <a:p>
            <a:pPr marL="0" indent="0">
              <a:lnSpc>
                <a:spcPct val="120000"/>
              </a:lnSpc>
              <a:buFontTx/>
              <a:buNone/>
            </a:pPr>
            <a:endParaRPr lang="zh-CN" altLang="en-US" dirty="0" smtClean="0"/>
          </a:p>
        </p:txBody>
      </p:sp>
      <p:sp>
        <p:nvSpPr>
          <p:cNvPr id="7" name="矩形 6"/>
          <p:cNvSpPr/>
          <p:nvPr/>
        </p:nvSpPr>
        <p:spPr>
          <a:xfrm rot="1260000">
            <a:off x="7889454" y="1480227"/>
            <a:ext cx="720080" cy="923330"/>
          </a:xfrm>
          <a:prstGeom prst="rect">
            <a:avLst/>
          </a:prstGeom>
          <a:noFill/>
        </p:spPr>
        <p:txBody>
          <a:bodyPr wrap="square" lIns="91440" tIns="45720" rIns="91440" bIns="45720">
            <a:spAutoFit/>
          </a:bodyPr>
          <a:lstStyle/>
          <a:p>
            <a:pPr algn="ctr"/>
            <a:r>
              <a:rPr lang="zh-CN" altLang="en-US" sz="5400" b="1" cap="none" spc="0" dirty="0" smtClean="0">
                <a:ln w="31550" cmpd="sng">
                  <a:solidFill>
                    <a:srgbClr val="0000CC"/>
                  </a:solidFill>
                  <a:prstDash val="solid"/>
                </a:ln>
                <a:solidFill>
                  <a:srgbClr val="FFFFFF"/>
                </a:solidFill>
                <a:effectLst>
                  <a:outerShdw blurRad="41275" dist="12700" dir="12000000" algn="tl" rotWithShape="0">
                    <a:srgbClr val="000000">
                      <a:alpha val="40000"/>
                    </a:srgbClr>
                  </a:outerShdw>
                </a:effectLst>
              </a:rPr>
              <a:t>？</a:t>
            </a:r>
            <a:endParaRPr lang="zh-CN" altLang="en-US" sz="5400" b="1" cap="none" spc="0" dirty="0">
              <a:ln w="31550" cmpd="sng">
                <a:solidFill>
                  <a:srgbClr val="0000CC"/>
                </a:solidFill>
                <a:prstDash val="solid"/>
              </a:ln>
              <a:solidFill>
                <a:srgbClr val="FFFFFF"/>
              </a:solidFill>
              <a:effectLst>
                <a:outerShdw blurRad="41275" dist="12700" dir="12000000" algn="tl" rotWithShape="0">
                  <a:srgbClr val="000000">
                    <a:alpha val="40000"/>
                  </a:srgbClr>
                </a:outerShdw>
              </a:effectLst>
            </a:endParaRPr>
          </a:p>
        </p:txBody>
      </p:sp>
      <p:sp>
        <p:nvSpPr>
          <p:cNvPr id="8" name="Rectangle 2"/>
          <p:cNvSpPr txBox="1">
            <a:spLocks noChangeArrowheads="1"/>
          </p:cNvSpPr>
          <p:nvPr/>
        </p:nvSpPr>
        <p:spPr>
          <a:xfrm>
            <a:off x="4478710" y="2420888"/>
            <a:ext cx="3712517" cy="3744416"/>
          </a:xfrm>
          <a:prstGeom prst="rect">
            <a:avLst/>
          </a:prstGeom>
          <a:solidFill>
            <a:schemeClr val="accent4">
              <a:lumMod val="20000"/>
              <a:lumOff val="80000"/>
            </a:schemeClr>
          </a:solidFill>
          <a:ln w="28575">
            <a:solidFill>
              <a:schemeClr val="accent1">
                <a:lumMod val="75000"/>
              </a:schemeClr>
            </a:solidFill>
          </a:ln>
        </p:spPr>
        <p:txBody>
          <a:bodyPr vert="horz" lIns="91440" tIns="45720" rIns="91440" bIns="45720" rtlCol="0">
            <a:normAutofit fontScale="92500"/>
          </a:bodyPr>
          <a:lstStyle>
            <a:lvl1pPr marL="457200" indent="-457200" algn="l" defTabSz="914400" rtl="0" eaLnBrk="1" latinLnBrk="0" hangingPunct="1">
              <a:spcBef>
                <a:spcPts val="1200"/>
              </a:spcBef>
              <a:spcAft>
                <a:spcPts val="0"/>
              </a:spcAft>
              <a:buClr>
                <a:srgbClr val="7030A0"/>
              </a:buClr>
              <a:buSzPct val="80000"/>
              <a:buFont typeface="Wingdings" pitchFamily="2" charset="2"/>
              <a:buChar char="p"/>
              <a:defRPr sz="2800" b="1" i="0" kern="1200" cap="none" spc="30" baseline="0">
                <a:solidFill>
                  <a:schemeClr val="tx1"/>
                </a:solidFill>
                <a:latin typeface="华文楷体" pitchFamily="2" charset="-122"/>
                <a:ea typeface="华文楷体" pitchFamily="2" charset="-122"/>
                <a:cs typeface="Tahoma" pitchFamily="34" charset="0"/>
              </a:defRPr>
            </a:lvl1pPr>
            <a:lvl2pPr marL="171450" indent="-171450" algn="l" defTabSz="914400" rtl="0" eaLnBrk="1" latinLnBrk="0" hangingPunct="1">
              <a:spcBef>
                <a:spcPts val="600"/>
              </a:spcBef>
              <a:buClr>
                <a:srgbClr val="7030A0"/>
              </a:buClr>
              <a:buSzPct val="80000"/>
              <a:buFont typeface="Wingdings" pitchFamily="2" charset="2"/>
              <a:buChar char="p"/>
              <a:defRPr sz="2400" kern="1200">
                <a:solidFill>
                  <a:schemeClr val="tx1"/>
                </a:solidFill>
                <a:latin typeface="微软雅黑" pitchFamily="34" charset="-122"/>
                <a:ea typeface="微软雅黑" pitchFamily="34" charset="-122"/>
                <a:cs typeface="Tahoma" pitchFamily="34" charset="0"/>
              </a:defRPr>
            </a:lvl2pPr>
            <a:lvl3pPr marL="344488" indent="-165100" algn="l" defTabSz="914400" rtl="0" eaLnBrk="1" latinLnBrk="0" hangingPunct="1">
              <a:spcBef>
                <a:spcPts val="600"/>
              </a:spcBef>
              <a:buClr>
                <a:srgbClr val="7030A0"/>
              </a:buClr>
              <a:buSzPct val="80000"/>
              <a:buFont typeface="Wingdings" pitchFamily="2" charset="2"/>
              <a:buChar char="Ø"/>
              <a:defRPr sz="2800" b="1" kern="1200">
                <a:solidFill>
                  <a:schemeClr val="tx1"/>
                </a:solidFill>
                <a:latin typeface="华文楷体" pitchFamily="2" charset="-122"/>
                <a:ea typeface="华文楷体" pitchFamily="2" charset="-122"/>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2400" kern="1200">
                <a:solidFill>
                  <a:schemeClr val="tx1"/>
                </a:solidFill>
                <a:latin typeface="微软雅黑" pitchFamily="34" charset="-122"/>
                <a:ea typeface="微软雅黑" pitchFamily="34" charset="-122"/>
                <a:cs typeface="Tahoma" pitchFamily="34" charset="0"/>
              </a:defRPr>
            </a:lvl4pPr>
            <a:lvl5pPr marL="688975" indent="-173038" algn="l" defTabSz="914400" rtl="0" eaLnBrk="1" latinLnBrk="0" hangingPunct="1">
              <a:spcBef>
                <a:spcPts val="600"/>
              </a:spcBef>
              <a:buClr>
                <a:srgbClr val="7030A0"/>
              </a:buClr>
              <a:buSzPct val="80000"/>
              <a:buFont typeface="Wingdings" pitchFamily="2" charset="2"/>
              <a:buChar char="l"/>
              <a:defRPr lang="zh-CN" altLang="en-US" sz="2400" b="1" kern="1200" dirty="0" smtClean="0">
                <a:solidFill>
                  <a:schemeClr val="tx1"/>
                </a:solidFill>
                <a:latin typeface="华文楷体" pitchFamily="2" charset="-122"/>
                <a:ea typeface="华文楷体" pitchFamily="2" charset="-122"/>
                <a:cs typeface="Tahoma" pitchFamily="34" charset="0"/>
              </a:defRPr>
            </a:lvl5pPr>
            <a:lvl6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896810" indent="0" algn="l" defTabSz="914400" rtl="0" eaLnBrk="1" latinLnBrk="0" hangingPunct="1">
              <a:spcBef>
                <a:spcPts val="600"/>
              </a:spcBef>
              <a:buClr>
                <a:srgbClr val="7030A0"/>
              </a:buClr>
              <a:buSzPct val="80000"/>
              <a:buFontTx/>
              <a:buNone/>
              <a:defRPr sz="2000" kern="1200">
                <a:solidFill>
                  <a:schemeClr val="tx1"/>
                </a:solidFill>
                <a:latin typeface="微软雅黑" pitchFamily="34" charset="-122"/>
                <a:ea typeface="微软雅黑" pitchFamily="34" charset="-122"/>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nSpc>
                <a:spcPct val="120000"/>
              </a:lnSpc>
              <a:buFontTx/>
              <a:buNone/>
            </a:pPr>
            <a:r>
              <a:rPr lang="zh-CN" altLang="en-US" dirty="0" smtClean="0">
                <a:latin typeface="Calibri" pitchFamily="34" charset="0"/>
                <a:cs typeface="Calibri" pitchFamily="34" charset="0"/>
              </a:rPr>
              <a:t>如何解决？</a:t>
            </a:r>
            <a:endParaRPr lang="en-US" altLang="zh-CN" dirty="0" smtClean="0">
              <a:latin typeface="Calibri" pitchFamily="34" charset="0"/>
              <a:cs typeface="Calibri" pitchFamily="34" charset="0"/>
            </a:endParaRPr>
          </a:p>
          <a:p>
            <a:pPr marL="0" indent="0">
              <a:lnSpc>
                <a:spcPct val="120000"/>
              </a:lnSpc>
              <a:buNone/>
            </a:pPr>
            <a:r>
              <a:rPr lang="zh-CN" altLang="en-US" dirty="0">
                <a:latin typeface="Calibri" pitchFamily="34" charset="0"/>
                <a:cs typeface="Calibri" pitchFamily="34" charset="0"/>
              </a:rPr>
              <a:t>三种</a:t>
            </a:r>
            <a:r>
              <a:rPr lang="zh-CN" altLang="en-US" dirty="0" smtClean="0">
                <a:latin typeface="Calibri" pitchFamily="34" charset="0"/>
                <a:cs typeface="Calibri" pitchFamily="34" charset="0"/>
              </a:rPr>
              <a:t>处理方法：</a:t>
            </a:r>
            <a:endParaRPr lang="zh-CN" altLang="en-US" dirty="0">
              <a:latin typeface="Calibri" pitchFamily="34" charset="0"/>
              <a:cs typeface="Calibri" pitchFamily="34" charset="0"/>
            </a:endParaRPr>
          </a:p>
          <a:p>
            <a:pPr marL="0" indent="0">
              <a:lnSpc>
                <a:spcPct val="120000"/>
              </a:lnSpc>
              <a:buClr>
                <a:schemeClr val="accent1">
                  <a:lumMod val="50000"/>
                </a:schemeClr>
              </a:buClr>
            </a:pPr>
            <a:r>
              <a:rPr lang="zh-CN" altLang="en-US" dirty="0">
                <a:latin typeface="Calibri" pitchFamily="34" charset="0"/>
                <a:cs typeface="Calibri" pitchFamily="34" charset="0"/>
              </a:rPr>
              <a:t> </a:t>
            </a:r>
            <a:r>
              <a:rPr lang="en-US" altLang="zh-CN" dirty="0">
                <a:solidFill>
                  <a:srgbClr val="7030A0"/>
                </a:solidFill>
                <a:latin typeface="Calibri" pitchFamily="34" charset="0"/>
                <a:cs typeface="Calibri" pitchFamily="34" charset="0"/>
              </a:rPr>
              <a:t>P</a:t>
            </a:r>
            <a:r>
              <a:rPr lang="zh-CN" altLang="en-US" dirty="0" smtClean="0">
                <a:solidFill>
                  <a:srgbClr val="7030A0"/>
                </a:solidFill>
                <a:latin typeface="Calibri" pitchFamily="34" charset="0"/>
                <a:cs typeface="Calibri" pitchFamily="34" charset="0"/>
              </a:rPr>
              <a:t>等待</a:t>
            </a:r>
            <a:r>
              <a:rPr lang="en-US" altLang="zh-CN" dirty="0" smtClean="0">
                <a:solidFill>
                  <a:srgbClr val="7030A0"/>
                </a:solidFill>
                <a:latin typeface="Calibri" pitchFamily="34" charset="0"/>
                <a:cs typeface="Calibri" pitchFamily="34" charset="0"/>
              </a:rPr>
              <a:t>Q</a:t>
            </a:r>
            <a:r>
              <a:rPr lang="zh-CN" altLang="en-US" dirty="0" smtClean="0">
                <a:solidFill>
                  <a:srgbClr val="7030A0"/>
                </a:solidFill>
                <a:latin typeface="Calibri" pitchFamily="34" charset="0"/>
                <a:cs typeface="Calibri" pitchFamily="34" charset="0"/>
              </a:rPr>
              <a:t>执行</a:t>
            </a:r>
            <a:endParaRPr lang="en-US" altLang="zh-CN" dirty="0" smtClean="0">
              <a:solidFill>
                <a:srgbClr val="7030A0"/>
              </a:solidFill>
              <a:latin typeface="Calibri" pitchFamily="34" charset="0"/>
              <a:cs typeface="Calibri" pitchFamily="34" charset="0"/>
            </a:endParaRPr>
          </a:p>
          <a:p>
            <a:pPr marL="0" indent="0">
              <a:lnSpc>
                <a:spcPct val="120000"/>
              </a:lnSpc>
              <a:buClr>
                <a:schemeClr val="accent1">
                  <a:lumMod val="50000"/>
                </a:schemeClr>
              </a:buClr>
            </a:pPr>
            <a:r>
              <a:rPr lang="zh-CN" altLang="en-US" dirty="0" smtClean="0">
                <a:solidFill>
                  <a:srgbClr val="7030A0"/>
                </a:solidFill>
                <a:latin typeface="Calibri" pitchFamily="34" charset="0"/>
                <a:cs typeface="Calibri" pitchFamily="34" charset="0"/>
              </a:rPr>
              <a:t> </a:t>
            </a:r>
            <a:r>
              <a:rPr lang="en-US" altLang="zh-CN" dirty="0" smtClean="0">
                <a:solidFill>
                  <a:srgbClr val="7030A0"/>
                </a:solidFill>
                <a:latin typeface="Calibri" pitchFamily="34" charset="0"/>
                <a:cs typeface="Calibri" pitchFamily="34" charset="0"/>
              </a:rPr>
              <a:t>Q</a:t>
            </a:r>
            <a:r>
              <a:rPr lang="zh-CN" altLang="en-US" dirty="0" smtClean="0">
                <a:solidFill>
                  <a:srgbClr val="7030A0"/>
                </a:solidFill>
                <a:latin typeface="Calibri" pitchFamily="34" charset="0"/>
                <a:cs typeface="Calibri" pitchFamily="34" charset="0"/>
              </a:rPr>
              <a:t>等待</a:t>
            </a:r>
            <a:r>
              <a:rPr lang="en-US" altLang="zh-CN" dirty="0" smtClean="0">
                <a:solidFill>
                  <a:srgbClr val="7030A0"/>
                </a:solidFill>
                <a:latin typeface="Calibri" pitchFamily="34" charset="0"/>
                <a:cs typeface="Calibri" pitchFamily="34" charset="0"/>
              </a:rPr>
              <a:t>P</a:t>
            </a:r>
            <a:r>
              <a:rPr lang="zh-CN" altLang="en-US" dirty="0" smtClean="0">
                <a:solidFill>
                  <a:srgbClr val="7030A0"/>
                </a:solidFill>
                <a:latin typeface="Calibri" pitchFamily="34" charset="0"/>
                <a:cs typeface="Calibri" pitchFamily="34" charset="0"/>
              </a:rPr>
              <a:t>继续执行</a:t>
            </a:r>
            <a:endParaRPr lang="en-US" altLang="zh-CN" dirty="0" smtClean="0">
              <a:solidFill>
                <a:srgbClr val="7030A0"/>
              </a:solidFill>
              <a:latin typeface="Calibri" pitchFamily="34" charset="0"/>
              <a:cs typeface="Calibri" pitchFamily="34" charset="0"/>
            </a:endParaRPr>
          </a:p>
          <a:p>
            <a:pPr marL="0" indent="0">
              <a:lnSpc>
                <a:spcPct val="120000"/>
              </a:lnSpc>
              <a:buClr>
                <a:schemeClr val="accent1">
                  <a:lumMod val="50000"/>
                </a:schemeClr>
              </a:buClr>
            </a:pPr>
            <a:r>
              <a:rPr lang="zh-CN" altLang="en-US" dirty="0" smtClean="0">
                <a:solidFill>
                  <a:srgbClr val="7030A0"/>
                </a:solidFill>
                <a:latin typeface="Calibri" pitchFamily="34" charset="0"/>
                <a:cs typeface="Calibri" pitchFamily="34" charset="0"/>
              </a:rPr>
              <a:t> </a:t>
            </a:r>
            <a:r>
              <a:rPr lang="zh-CN" altLang="en-US" dirty="0">
                <a:solidFill>
                  <a:srgbClr val="7030A0"/>
                </a:solidFill>
                <a:latin typeface="Calibri" pitchFamily="34" charset="0"/>
                <a:cs typeface="Calibri" pitchFamily="34" charset="0"/>
              </a:rPr>
              <a:t>规定唤醒为管程中最后一个可执行的操作</a:t>
            </a:r>
          </a:p>
          <a:p>
            <a:pPr marL="0" indent="0">
              <a:lnSpc>
                <a:spcPct val="120000"/>
              </a:lnSpc>
              <a:buFontTx/>
              <a:buNone/>
            </a:pPr>
            <a:endParaRPr lang="zh-CN" altLang="en-US" dirty="0" smtClean="0">
              <a:latin typeface="Calibri" pitchFamily="34" charset="0"/>
              <a:cs typeface="Calibri" pitchFamily="34" charset="0"/>
            </a:endParaRPr>
          </a:p>
        </p:txBody>
      </p:sp>
      <p:sp>
        <p:nvSpPr>
          <p:cNvPr id="10" name="矩形 9"/>
          <p:cNvSpPr>
            <a:spLocks noChangeArrowheads="1"/>
          </p:cNvSpPr>
          <p:nvPr/>
        </p:nvSpPr>
        <p:spPr bwMode="auto">
          <a:xfrm>
            <a:off x="6700684" y="3758128"/>
            <a:ext cx="1470595" cy="400110"/>
          </a:xfrm>
          <a:prstGeom prst="rect">
            <a:avLst/>
          </a:prstGeom>
          <a:solidFill>
            <a:schemeClr val="accent2">
              <a:lumMod val="20000"/>
              <a:lumOff val="80000"/>
            </a:schemeClr>
          </a:solidFill>
          <a:ln>
            <a:noFill/>
          </a:ln>
          <a:extLst/>
        </p:spPr>
        <p:txBody>
          <a:bodyPr wrap="none">
            <a:spAutoFit/>
          </a:bodyPr>
          <a:lstStyle/>
          <a:p>
            <a:r>
              <a:rPr lang="zh-CN" altLang="en-US" sz="2000" b="1" dirty="0" smtClean="0">
                <a:solidFill>
                  <a:srgbClr val="C00000"/>
                </a:solidFill>
                <a:latin typeface="Calibri" pitchFamily="34" charset="0"/>
                <a:cs typeface="Calibri" pitchFamily="34" charset="0"/>
                <a:sym typeface="Monotype Sorts" charset="2"/>
              </a:rPr>
              <a:t>（</a:t>
            </a:r>
            <a:r>
              <a:rPr lang="en-US" altLang="zh-CN" sz="2000" b="1" dirty="0" smtClean="0">
                <a:solidFill>
                  <a:srgbClr val="C00000"/>
                </a:solidFill>
                <a:latin typeface="Calibri" pitchFamily="34" charset="0"/>
                <a:cs typeface="Calibri" pitchFamily="34" charset="0"/>
                <a:sym typeface="Monotype Sorts" charset="2"/>
              </a:rPr>
              <a:t>Hoare</a:t>
            </a:r>
            <a:r>
              <a:rPr lang="zh-CN" altLang="en-US" sz="2000" b="1" dirty="0" smtClean="0">
                <a:solidFill>
                  <a:srgbClr val="C00000"/>
                </a:solidFill>
                <a:latin typeface="Calibri" pitchFamily="34" charset="0"/>
                <a:cs typeface="Calibri" pitchFamily="34" charset="0"/>
                <a:sym typeface="Monotype Sorts" charset="2"/>
              </a:rPr>
              <a:t>）</a:t>
            </a:r>
            <a:r>
              <a:rPr lang="zh-CN" altLang="en-US" sz="2000" b="1" dirty="0">
                <a:solidFill>
                  <a:srgbClr val="C00000"/>
                </a:solidFill>
                <a:latin typeface="Calibri" pitchFamily="34" charset="0"/>
                <a:cs typeface="Calibri" pitchFamily="34" charset="0"/>
                <a:sym typeface="Monotype Sorts" charset="2"/>
              </a:rPr>
              <a:t>√</a:t>
            </a:r>
            <a:endParaRPr lang="zh-CN" altLang="en-US" sz="2000" b="1" dirty="0">
              <a:solidFill>
                <a:srgbClr val="C00000"/>
              </a:solidFill>
              <a:latin typeface="Calibri" pitchFamily="34" charset="0"/>
              <a:cs typeface="Calibri" pitchFamily="34" charset="0"/>
            </a:endParaRPr>
          </a:p>
        </p:txBody>
      </p:sp>
      <p:sp>
        <p:nvSpPr>
          <p:cNvPr id="11" name="矩形 10"/>
          <p:cNvSpPr>
            <a:spLocks noChangeArrowheads="1"/>
          </p:cNvSpPr>
          <p:nvPr/>
        </p:nvSpPr>
        <p:spPr bwMode="auto">
          <a:xfrm>
            <a:off x="7657246" y="5371921"/>
            <a:ext cx="1673984" cy="707886"/>
          </a:xfrm>
          <a:prstGeom prst="rect">
            <a:avLst/>
          </a:prstGeom>
          <a:solidFill>
            <a:schemeClr val="accent2">
              <a:lumMod val="20000"/>
              <a:lumOff val="80000"/>
            </a:schemeClr>
          </a:solidFill>
          <a:ln>
            <a:noFill/>
          </a:ln>
          <a:extLst/>
        </p:spPr>
        <p:txBody>
          <a:bodyPr wrap="none">
            <a:spAutoFit/>
          </a:bodyPr>
          <a:lstStyle/>
          <a:p>
            <a:r>
              <a:rPr lang="zh-CN" altLang="en-US" sz="2000" b="1" dirty="0" smtClean="0">
                <a:solidFill>
                  <a:srgbClr val="C00000"/>
                </a:solidFill>
                <a:latin typeface="Calibri" pitchFamily="34" charset="0"/>
                <a:ea typeface="华文楷体" pitchFamily="2" charset="-122"/>
                <a:cs typeface="Calibri" pitchFamily="34" charset="0"/>
                <a:sym typeface="Monotype Sorts" charset="2"/>
              </a:rPr>
              <a:t>（</a:t>
            </a:r>
            <a:r>
              <a:rPr lang="en-US" altLang="zh-CN" sz="2000" b="1" dirty="0" smtClean="0">
                <a:solidFill>
                  <a:srgbClr val="C00000"/>
                </a:solidFill>
                <a:latin typeface="Calibri" pitchFamily="34" charset="0"/>
                <a:ea typeface="华文楷体" pitchFamily="2" charset="-122"/>
                <a:cs typeface="Calibri" pitchFamily="34" charset="0"/>
                <a:sym typeface="Monotype Sorts" charset="2"/>
              </a:rPr>
              <a:t>Hansen</a:t>
            </a:r>
            <a:r>
              <a:rPr lang="zh-CN" altLang="en-US" sz="2000" b="1" dirty="0" smtClean="0">
                <a:solidFill>
                  <a:srgbClr val="C00000"/>
                </a:solidFill>
                <a:latin typeface="Calibri" pitchFamily="34" charset="0"/>
                <a:ea typeface="华文楷体" pitchFamily="2" charset="-122"/>
                <a:cs typeface="Calibri" pitchFamily="34" charset="0"/>
                <a:sym typeface="Monotype Sorts" charset="2"/>
              </a:rPr>
              <a:t>，</a:t>
            </a:r>
            <a:endParaRPr lang="en-US" altLang="zh-CN" sz="2000" b="1" dirty="0">
              <a:solidFill>
                <a:srgbClr val="C00000"/>
              </a:solidFill>
              <a:latin typeface="Calibri" pitchFamily="34" charset="0"/>
              <a:ea typeface="华文楷体" pitchFamily="2" charset="-122"/>
              <a:cs typeface="Calibri" pitchFamily="34" charset="0"/>
              <a:sym typeface="Monotype Sorts" charset="2"/>
            </a:endParaRPr>
          </a:p>
          <a:p>
            <a:r>
              <a:rPr lang="zh-CN" altLang="en-US" sz="2000" b="1" dirty="0" smtClean="0">
                <a:solidFill>
                  <a:srgbClr val="C00000"/>
                </a:solidFill>
                <a:latin typeface="Calibri" pitchFamily="34" charset="0"/>
                <a:ea typeface="华文楷体" pitchFamily="2" charset="-122"/>
                <a:cs typeface="Calibri" pitchFamily="34" charset="0"/>
              </a:rPr>
              <a:t>并发</a:t>
            </a:r>
            <a:r>
              <a:rPr lang="en-US" altLang="zh-CN" sz="2000" b="1" dirty="0" err="1">
                <a:solidFill>
                  <a:srgbClr val="C00000"/>
                </a:solidFill>
                <a:latin typeface="Calibri" pitchFamily="34" charset="0"/>
                <a:ea typeface="华文楷体" pitchFamily="2" charset="-122"/>
                <a:cs typeface="Calibri" pitchFamily="34" charset="0"/>
              </a:rPr>
              <a:t>pascal</a:t>
            </a:r>
            <a:r>
              <a:rPr lang="en-US" altLang="zh-CN" sz="2000" b="1" dirty="0">
                <a:solidFill>
                  <a:srgbClr val="C00000"/>
                </a:solidFill>
                <a:latin typeface="Calibri" pitchFamily="34" charset="0"/>
                <a:ea typeface="华文楷体" pitchFamily="2" charset="-122"/>
                <a:cs typeface="Calibri" pitchFamily="34" charset="0"/>
              </a:rPr>
              <a:t> </a:t>
            </a:r>
            <a:r>
              <a:rPr lang="zh-CN" altLang="en-US" sz="2000" b="1" dirty="0" smtClean="0">
                <a:solidFill>
                  <a:srgbClr val="C00000"/>
                </a:solidFill>
                <a:latin typeface="Calibri" pitchFamily="34" charset="0"/>
                <a:ea typeface="华文楷体" pitchFamily="2" charset="-122"/>
                <a:cs typeface="Calibri" pitchFamily="34" charset="0"/>
                <a:sym typeface="Monotype Sorts" charset="2"/>
              </a:rPr>
              <a:t>）</a:t>
            </a:r>
            <a:endParaRPr lang="zh-CN" altLang="en-US" sz="2000" b="1" dirty="0">
              <a:solidFill>
                <a:srgbClr val="C00000"/>
              </a:solidFill>
              <a:latin typeface="Calibri" pitchFamily="34" charset="0"/>
              <a:ea typeface="华文楷体" pitchFamily="2" charset="-122"/>
              <a:cs typeface="Calibri" pitchFamily="34" charset="0"/>
            </a:endParaRPr>
          </a:p>
        </p:txBody>
      </p:sp>
      <p:cxnSp>
        <p:nvCxnSpPr>
          <p:cNvPr id="4" name="直接连接符 3"/>
          <p:cNvCxnSpPr/>
          <p:nvPr/>
        </p:nvCxnSpPr>
        <p:spPr>
          <a:xfrm>
            <a:off x="1232664" y="5676369"/>
            <a:ext cx="2680166"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
        <p:nvSpPr>
          <p:cNvPr id="12" name="矩形 11"/>
          <p:cNvSpPr>
            <a:spLocks noChangeArrowheads="1"/>
          </p:cNvSpPr>
          <p:nvPr/>
        </p:nvSpPr>
        <p:spPr bwMode="auto">
          <a:xfrm>
            <a:off x="7549698" y="4406000"/>
            <a:ext cx="805798" cy="400110"/>
          </a:xfrm>
          <a:prstGeom prst="rect">
            <a:avLst/>
          </a:prstGeom>
          <a:solidFill>
            <a:schemeClr val="accent2">
              <a:lumMod val="20000"/>
              <a:lumOff val="80000"/>
            </a:schemeClr>
          </a:solidFill>
          <a:ln>
            <a:noFill/>
          </a:ln>
          <a:extLst/>
        </p:spPr>
        <p:txBody>
          <a:bodyPr wrap="none">
            <a:spAutoFit/>
          </a:bodyPr>
          <a:lstStyle/>
          <a:p>
            <a:r>
              <a:rPr lang="en-US" altLang="zh-CN" sz="2000" b="1" dirty="0" smtClean="0">
                <a:solidFill>
                  <a:srgbClr val="C00000"/>
                </a:solidFill>
                <a:latin typeface="Calibri" pitchFamily="34" charset="0"/>
                <a:cs typeface="Calibri" pitchFamily="34" charset="0"/>
                <a:sym typeface="Monotype Sorts" charset="2"/>
              </a:rPr>
              <a:t>MESA</a:t>
            </a:r>
            <a:endParaRPr lang="zh-CN" altLang="en-US" sz="2000" b="1" dirty="0">
              <a:solidFill>
                <a:srgbClr val="C00000"/>
              </a:solidFill>
              <a:latin typeface="Calibri" pitchFamily="34" charset="0"/>
              <a:cs typeface="Calibri" pitchFamily="34" charset="0"/>
            </a:endParaRPr>
          </a:p>
        </p:txBody>
      </p:sp>
    </p:spTree>
    <p:extLst>
      <p:ext uri="{BB962C8B-B14F-4D97-AF65-F5344CB8AC3E}">
        <p14:creationId xmlns:p14="http://schemas.microsoft.com/office/powerpoint/2010/main" val="340947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7586">
                                            <p:bg/>
                                          </p:spTgt>
                                        </p:tgtEl>
                                        <p:attrNameLst>
                                          <p:attrName>style.visibility</p:attrName>
                                        </p:attrNameLst>
                                      </p:cBhvr>
                                      <p:to>
                                        <p:strVal val="visible"/>
                                      </p:to>
                                    </p:set>
                                    <p:animEffect transition="in" filter="barn(inVertical)">
                                      <p:cBhvr>
                                        <p:cTn id="7" dur="500"/>
                                        <p:tgtEl>
                                          <p:spTgt spid="67586">
                                            <p:bg/>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7586">
                                            <p:txEl>
                                              <p:pRg st="0" end="0"/>
                                            </p:txEl>
                                          </p:spTgt>
                                        </p:tgtEl>
                                        <p:attrNameLst>
                                          <p:attrName>style.visibility</p:attrName>
                                        </p:attrNameLst>
                                      </p:cBhvr>
                                      <p:to>
                                        <p:strVal val="visible"/>
                                      </p:to>
                                    </p:set>
                                    <p:animEffect transition="in" filter="barn(inVertical)">
                                      <p:cBhvr>
                                        <p:cTn id="11" dur="500"/>
                                        <p:tgtEl>
                                          <p:spTgt spid="67586">
                                            <p:txEl>
                                              <p:pRg st="0" end="0"/>
                                            </p:txEl>
                                          </p:spTgt>
                                        </p:tgtEl>
                                      </p:cBhvr>
                                    </p:animEffect>
                                  </p:childTnLst>
                                </p:cTn>
                              </p:par>
                            </p:childTnLst>
                          </p:cTn>
                        </p:par>
                        <p:par>
                          <p:cTn id="12" fill="hold">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360"/>
                                          </p:val>
                                        </p:tav>
                                        <p:tav tm="100000">
                                          <p:val>
                                            <p:fltVal val="0"/>
                                          </p:val>
                                        </p:tav>
                                      </p:tavLst>
                                    </p:anim>
                                    <p:animEffect transition="in" filter="fade">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56" presetClass="entr" presetSubtype="0" fill="hold" grpId="0" nodeType="click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by="(-#ppt_w*2)" calcmode="lin" valueType="num">
                                      <p:cBhvr rctx="PPT">
                                        <p:cTn id="23" dur="500" autoRev="1" fill="hold">
                                          <p:stCondLst>
                                            <p:cond delay="0"/>
                                          </p:stCondLst>
                                        </p:cTn>
                                        <p:tgtEl>
                                          <p:spTgt spid="6"/>
                                        </p:tgtEl>
                                        <p:attrNameLst>
                                          <p:attrName>ppt_w</p:attrName>
                                        </p:attrNameLst>
                                      </p:cBhvr>
                                    </p:anim>
                                    <p:anim by="(#ppt_w*0.50)" calcmode="lin" valueType="num">
                                      <p:cBhvr>
                                        <p:cTn id="24" dur="500" decel="50000" autoRev="1" fill="hold">
                                          <p:stCondLst>
                                            <p:cond delay="0"/>
                                          </p:stCondLst>
                                        </p:cTn>
                                        <p:tgtEl>
                                          <p:spTgt spid="6"/>
                                        </p:tgtEl>
                                        <p:attrNameLst>
                                          <p:attrName>ppt_x</p:attrName>
                                        </p:attrNameLst>
                                      </p:cBhvr>
                                    </p:anim>
                                    <p:anim from="(-#ppt_h/2)" to="(#ppt_y)" calcmode="lin" valueType="num">
                                      <p:cBhvr>
                                        <p:cTn id="25" dur="1000" fill="hold">
                                          <p:stCondLst>
                                            <p:cond delay="0"/>
                                          </p:stCondLst>
                                        </p:cTn>
                                        <p:tgtEl>
                                          <p:spTgt spid="6"/>
                                        </p:tgtEl>
                                        <p:attrNameLst>
                                          <p:attrName>ppt_y</p:attrName>
                                        </p:attrNameLst>
                                      </p:cBhvr>
                                    </p:anim>
                                    <p:animRot by="21600000">
                                      <p:cBhvr>
                                        <p:cTn id="26" dur="1000" fill="hold">
                                          <p:stCondLst>
                                            <p:cond delay="0"/>
                                          </p:stCondLst>
                                        </p:cTn>
                                        <p:tgtEl>
                                          <p:spTgt spid="6"/>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10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35"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2000"/>
                                        <p:tgtEl>
                                          <p:spTgt spid="8"/>
                                        </p:tgtEl>
                                      </p:cBhvr>
                                    </p:animEffect>
                                    <p:anim calcmode="lin" valueType="num">
                                      <p:cBhvr>
                                        <p:cTn id="37" dur="2000" fill="hold"/>
                                        <p:tgtEl>
                                          <p:spTgt spid="8"/>
                                        </p:tgtEl>
                                        <p:attrNameLst>
                                          <p:attrName>style.rotation</p:attrName>
                                        </p:attrNameLst>
                                      </p:cBhvr>
                                      <p:tavLst>
                                        <p:tav tm="0">
                                          <p:val>
                                            <p:fltVal val="720"/>
                                          </p:val>
                                        </p:tav>
                                        <p:tav tm="100000">
                                          <p:val>
                                            <p:fltVal val="0"/>
                                          </p:val>
                                        </p:tav>
                                      </p:tavLst>
                                    </p:anim>
                                    <p:anim calcmode="lin" valueType="num">
                                      <p:cBhvr>
                                        <p:cTn id="38" dur="2000" fill="hold"/>
                                        <p:tgtEl>
                                          <p:spTgt spid="8"/>
                                        </p:tgtEl>
                                        <p:attrNameLst>
                                          <p:attrName>ppt_h</p:attrName>
                                        </p:attrNameLst>
                                      </p:cBhvr>
                                      <p:tavLst>
                                        <p:tav tm="0">
                                          <p:val>
                                            <p:fltVal val="0"/>
                                          </p:val>
                                        </p:tav>
                                        <p:tav tm="100000">
                                          <p:val>
                                            <p:strVal val="#ppt_h"/>
                                          </p:val>
                                        </p:tav>
                                      </p:tavLst>
                                    </p:anim>
                                    <p:anim calcmode="lin" valueType="num">
                                      <p:cBhvr>
                                        <p:cTn id="39" dur="2000" fill="hold"/>
                                        <p:tgtEl>
                                          <p:spTgt spid="8"/>
                                        </p:tgtEl>
                                        <p:attrNameLst>
                                          <p:attrName>ppt_w</p:attrName>
                                        </p:attrNameLst>
                                      </p:cBhvr>
                                      <p:tavLst>
                                        <p:tav tm="0">
                                          <p:val>
                                            <p:fltVal val="0"/>
                                          </p:val>
                                        </p:tav>
                                        <p:tav tm="100000">
                                          <p:val>
                                            <p:strVal val="#ppt_w"/>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1+#ppt_w/2"/>
                                          </p:val>
                                        </p:tav>
                                        <p:tav tm="100000">
                                          <p:val>
                                            <p:strVal val="#ppt_x"/>
                                          </p:val>
                                        </p:tav>
                                      </p:tavLst>
                                    </p:anim>
                                    <p:anim calcmode="lin" valueType="num">
                                      <p:cBhvr additive="base">
                                        <p:cTn id="4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1+#ppt_w/2"/>
                                          </p:val>
                                        </p:tav>
                                        <p:tav tm="100000">
                                          <p:val>
                                            <p:strVal val="#ppt_x"/>
                                          </p:val>
                                        </p:tav>
                                      </p:tavLst>
                                    </p:anim>
                                    <p:anim calcmode="lin" valueType="num">
                                      <p:cBhvr additive="base">
                                        <p:cTn id="51"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500" fill="hold"/>
                                        <p:tgtEl>
                                          <p:spTgt spid="12"/>
                                        </p:tgtEl>
                                        <p:attrNameLst>
                                          <p:attrName>ppt_x</p:attrName>
                                        </p:attrNameLst>
                                      </p:cBhvr>
                                      <p:tavLst>
                                        <p:tav tm="0">
                                          <p:val>
                                            <p:strVal val="1+#ppt_w/2"/>
                                          </p:val>
                                        </p:tav>
                                        <p:tav tm="100000">
                                          <p:val>
                                            <p:strVal val="#ppt_x"/>
                                          </p:val>
                                        </p:tav>
                                      </p:tavLst>
                                    </p:anim>
                                    <p:anim calcmode="lin" valueType="num">
                                      <p:cBhvr additive="base">
                                        <p:cTn id="5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build="p" animBg="1"/>
      <p:bldP spid="6" grpId="0" animBg="1"/>
      <p:bldP spid="7" grpId="0"/>
      <p:bldP spid="8" grpId="0" animBg="1"/>
      <p:bldP spid="10"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628800"/>
            <a:ext cx="7408333" cy="4824536"/>
          </a:xfrm>
        </p:spPr>
        <p:txBody>
          <a:bodyPr>
            <a:noAutofit/>
          </a:bodyPr>
          <a:lstStyle/>
          <a:p>
            <a:r>
              <a:rPr lang="zh-CN" altLang="en-US" sz="2200" b="1" dirty="0"/>
              <a:t>顺序</a:t>
            </a:r>
            <a:r>
              <a:rPr lang="zh-CN" altLang="en-US" sz="2200" b="1" dirty="0" smtClean="0"/>
              <a:t>环境</a:t>
            </a:r>
            <a:endParaRPr lang="zh-CN" altLang="en-US" sz="2200" b="1" dirty="0"/>
          </a:p>
          <a:p>
            <a:pPr marL="0" indent="0">
              <a:buNone/>
            </a:pPr>
            <a:r>
              <a:rPr lang="zh-CN" altLang="en-US" sz="2200" b="1" dirty="0"/>
              <a:t>  在计算机系统中只有一个程序在运行，这个程序独占系统中所有资源，其执行不受外界影响</a:t>
            </a:r>
          </a:p>
          <a:p>
            <a:pPr marL="0" indent="0">
              <a:buNone/>
            </a:pPr>
            <a:endParaRPr lang="en-US" altLang="zh-CN" sz="2200" b="1" dirty="0" smtClean="0"/>
          </a:p>
          <a:p>
            <a:pPr marL="0" indent="0">
              <a:buNone/>
            </a:pPr>
            <a:r>
              <a:rPr lang="zh-CN" altLang="en-US" sz="2200" b="1" dirty="0" smtClean="0"/>
              <a:t>特征</a:t>
            </a:r>
            <a:r>
              <a:rPr lang="zh-CN" altLang="en-US" sz="2200" b="1" dirty="0"/>
              <a:t>：程序执行的顺序性</a:t>
            </a:r>
          </a:p>
          <a:p>
            <a:r>
              <a:rPr lang="zh-CN" altLang="en-US" sz="2200" b="1" dirty="0">
                <a:solidFill>
                  <a:srgbClr val="0000CC"/>
                </a:solidFill>
              </a:rPr>
              <a:t>程序执行的封闭性</a:t>
            </a:r>
          </a:p>
          <a:p>
            <a:pPr marL="0" indent="0">
              <a:buNone/>
            </a:pPr>
            <a:r>
              <a:rPr lang="zh-CN" altLang="en-US" sz="2200" b="1" dirty="0"/>
              <a:t>  </a:t>
            </a:r>
            <a:r>
              <a:rPr lang="zh-CN" altLang="en-US" sz="2200" b="1" dirty="0" smtClean="0"/>
              <a:t>独占</a:t>
            </a:r>
            <a:r>
              <a:rPr lang="zh-CN" altLang="en-US" sz="2200" b="1" dirty="0"/>
              <a:t>资源，执行过程中不受外界影响</a:t>
            </a:r>
          </a:p>
          <a:p>
            <a:r>
              <a:rPr lang="zh-CN" altLang="en-US" sz="2200" b="1" dirty="0">
                <a:solidFill>
                  <a:srgbClr val="0000CC"/>
                </a:solidFill>
              </a:rPr>
              <a:t>程序执行结果的确定性</a:t>
            </a:r>
          </a:p>
          <a:p>
            <a:pPr marL="0" indent="0">
              <a:buNone/>
            </a:pPr>
            <a:r>
              <a:rPr lang="zh-CN" altLang="en-US" sz="2200" b="1" dirty="0"/>
              <a:t>  </a:t>
            </a:r>
            <a:r>
              <a:rPr lang="zh-CN" altLang="en-US" sz="2200" b="1" dirty="0" smtClean="0"/>
              <a:t>即</a:t>
            </a:r>
            <a:r>
              <a:rPr lang="zh-CN" altLang="en-US" sz="2200" b="1" dirty="0"/>
              <a:t>：程序结果的可再现性</a:t>
            </a:r>
          </a:p>
          <a:p>
            <a:pPr marL="0" indent="0">
              <a:buNone/>
            </a:pPr>
            <a:r>
              <a:rPr lang="zh-CN" altLang="en-US" sz="2200" b="1" dirty="0"/>
              <a:t>  </a:t>
            </a:r>
            <a:r>
              <a:rPr lang="zh-CN" altLang="en-US" sz="2200" b="1" dirty="0" smtClean="0"/>
              <a:t>程序运行</a:t>
            </a:r>
            <a:r>
              <a:rPr lang="zh-CN" altLang="en-US" sz="2200" b="1" dirty="0"/>
              <a:t>结果与程序执行速度无关，只要初始状态相同，结果应</a:t>
            </a:r>
            <a:r>
              <a:rPr lang="zh-CN" altLang="en-US" sz="2200" b="1" dirty="0" smtClean="0"/>
              <a:t>相同</a:t>
            </a:r>
            <a:endParaRPr lang="en-US" altLang="zh-CN" sz="2200" b="1" dirty="0" smtClean="0"/>
          </a:p>
          <a:p>
            <a:r>
              <a:rPr lang="zh-CN" altLang="en-US" sz="2200" b="1" dirty="0" smtClean="0">
                <a:solidFill>
                  <a:srgbClr val="0000CC"/>
                </a:solidFill>
              </a:rPr>
              <a:t>调度顺序不重要</a:t>
            </a:r>
            <a:endParaRPr lang="zh-CN" altLang="en-US" sz="2200" b="1" dirty="0">
              <a:solidFill>
                <a:srgbClr val="0000CC"/>
              </a:solidFill>
            </a:endParaRPr>
          </a:p>
          <a:p>
            <a:endParaRPr lang="zh-CN" altLang="en-US" sz="2200" b="1" dirty="0"/>
          </a:p>
        </p:txBody>
      </p:sp>
      <p:sp>
        <p:nvSpPr>
          <p:cNvPr id="3" name="标题 2"/>
          <p:cNvSpPr>
            <a:spLocks noGrp="1"/>
          </p:cNvSpPr>
          <p:nvPr>
            <p:ph type="title"/>
          </p:nvPr>
        </p:nvSpPr>
        <p:spPr/>
        <p:txBody>
          <a:bodyPr/>
          <a:lstStyle/>
          <a:p>
            <a:r>
              <a:rPr lang="zh-CN" altLang="en-US" dirty="0" smtClean="0"/>
              <a:t>顺序环境</a:t>
            </a:r>
            <a:endParaRPr lang="zh-CN" altLang="en-US" dirty="0"/>
          </a:p>
        </p:txBody>
      </p:sp>
    </p:spTree>
    <p:extLst>
      <p:ext uri="{BB962C8B-B14F-4D97-AF65-F5344CB8AC3E}">
        <p14:creationId xmlns:p14="http://schemas.microsoft.com/office/powerpoint/2010/main" val="1539260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3"/>
          <p:cNvSpPr>
            <a:spLocks noGrp="1"/>
          </p:cNvSpPr>
          <p:nvPr>
            <p:ph type="title"/>
          </p:nvPr>
        </p:nvSpPr>
        <p:spPr/>
        <p:txBody>
          <a:bodyPr/>
          <a:lstStyle/>
          <a:p>
            <a:r>
              <a:rPr lang="en-US" altLang="zh-CN" sz="4000" dirty="0" smtClean="0"/>
              <a:t>Hoare</a:t>
            </a:r>
            <a:r>
              <a:rPr lang="zh-CN" altLang="en-US" sz="4000" dirty="0" smtClean="0"/>
              <a:t>管程示意图</a:t>
            </a:r>
          </a:p>
        </p:txBody>
      </p:sp>
      <p:grpSp>
        <p:nvGrpSpPr>
          <p:cNvPr id="2" name="组合 1"/>
          <p:cNvGrpSpPr/>
          <p:nvPr/>
        </p:nvGrpSpPr>
        <p:grpSpPr>
          <a:xfrm>
            <a:off x="971600" y="1714500"/>
            <a:ext cx="6929437" cy="3714750"/>
            <a:chOff x="928688" y="1714500"/>
            <a:chExt cx="6929437" cy="3714750"/>
          </a:xfrm>
        </p:grpSpPr>
        <p:cxnSp>
          <p:nvCxnSpPr>
            <p:cNvPr id="6" name="直接连接符 5"/>
            <p:cNvCxnSpPr/>
            <p:nvPr/>
          </p:nvCxnSpPr>
          <p:spPr bwMode="auto">
            <a:xfrm>
              <a:off x="928688" y="1714500"/>
              <a:ext cx="6929437" cy="0"/>
            </a:xfrm>
            <a:prstGeom prst="line">
              <a:avLst/>
            </a:prstGeom>
            <a:ln w="28575">
              <a:solidFill>
                <a:srgbClr val="CC00CC"/>
              </a:solidFill>
            </a:ln>
          </p:spPr>
          <p:style>
            <a:lnRef idx="2">
              <a:schemeClr val="accent4"/>
            </a:lnRef>
            <a:fillRef idx="0">
              <a:schemeClr val="accent4"/>
            </a:fillRef>
            <a:effectRef idx="1">
              <a:schemeClr val="accent4"/>
            </a:effectRef>
            <a:fontRef idx="minor">
              <a:schemeClr val="tx1"/>
            </a:fontRef>
          </p:style>
        </p:cxnSp>
        <p:cxnSp>
          <p:nvCxnSpPr>
            <p:cNvPr id="8" name="直接连接符 7"/>
            <p:cNvCxnSpPr/>
            <p:nvPr/>
          </p:nvCxnSpPr>
          <p:spPr bwMode="auto">
            <a:xfrm rot="5400000">
              <a:off x="-928687" y="3571875"/>
              <a:ext cx="3714750" cy="0"/>
            </a:xfrm>
            <a:prstGeom prst="line">
              <a:avLst/>
            </a:prstGeom>
            <a:ln w="28575">
              <a:solidFill>
                <a:srgbClr val="CC00CC"/>
              </a:solidFill>
            </a:ln>
          </p:spPr>
          <p:style>
            <a:lnRef idx="2">
              <a:schemeClr val="accent4"/>
            </a:lnRef>
            <a:fillRef idx="0">
              <a:schemeClr val="accent4"/>
            </a:fillRef>
            <a:effectRef idx="1">
              <a:schemeClr val="accent4"/>
            </a:effectRef>
            <a:fontRef idx="minor">
              <a:schemeClr val="tx1"/>
            </a:fontRef>
          </p:style>
        </p:cxnSp>
        <p:cxnSp>
          <p:nvCxnSpPr>
            <p:cNvPr id="10" name="直接连接符 9"/>
            <p:cNvCxnSpPr/>
            <p:nvPr/>
          </p:nvCxnSpPr>
          <p:spPr bwMode="auto">
            <a:xfrm rot="5400000">
              <a:off x="6000750" y="3571875"/>
              <a:ext cx="3714750" cy="0"/>
            </a:xfrm>
            <a:prstGeom prst="line">
              <a:avLst/>
            </a:prstGeom>
            <a:ln w="28575">
              <a:solidFill>
                <a:srgbClr val="CC00CC"/>
              </a:solidFill>
            </a:ln>
          </p:spPr>
          <p:style>
            <a:lnRef idx="2">
              <a:schemeClr val="accent4"/>
            </a:lnRef>
            <a:fillRef idx="0">
              <a:schemeClr val="accent4"/>
            </a:fillRef>
            <a:effectRef idx="1">
              <a:schemeClr val="accent4"/>
            </a:effectRef>
            <a:fontRef idx="minor">
              <a:schemeClr val="tx1"/>
            </a:fontRef>
          </p:style>
        </p:cxnSp>
        <p:cxnSp>
          <p:nvCxnSpPr>
            <p:cNvPr id="12" name="直接连接符 11"/>
            <p:cNvCxnSpPr/>
            <p:nvPr/>
          </p:nvCxnSpPr>
          <p:spPr bwMode="auto">
            <a:xfrm>
              <a:off x="928688" y="5429250"/>
              <a:ext cx="3149599" cy="0"/>
            </a:xfrm>
            <a:prstGeom prst="line">
              <a:avLst/>
            </a:prstGeom>
            <a:ln w="28575">
              <a:solidFill>
                <a:srgbClr val="CC00CC"/>
              </a:solidFill>
            </a:ln>
          </p:spPr>
          <p:style>
            <a:lnRef idx="2">
              <a:schemeClr val="accent4"/>
            </a:lnRef>
            <a:fillRef idx="0">
              <a:schemeClr val="accent4"/>
            </a:fillRef>
            <a:effectRef idx="1">
              <a:schemeClr val="accent4"/>
            </a:effectRef>
            <a:fontRef idx="minor">
              <a:schemeClr val="tx1"/>
            </a:fontRef>
          </p:style>
        </p:cxnSp>
        <p:cxnSp>
          <p:nvCxnSpPr>
            <p:cNvPr id="14" name="直接连接符 13"/>
            <p:cNvCxnSpPr/>
            <p:nvPr/>
          </p:nvCxnSpPr>
          <p:spPr bwMode="auto">
            <a:xfrm>
              <a:off x="5589588" y="5429250"/>
              <a:ext cx="2268537" cy="0"/>
            </a:xfrm>
            <a:prstGeom prst="line">
              <a:avLst/>
            </a:prstGeom>
            <a:ln w="28575">
              <a:solidFill>
                <a:srgbClr val="CC00CC"/>
              </a:solidFill>
            </a:ln>
          </p:spPr>
          <p:style>
            <a:lnRef idx="2">
              <a:schemeClr val="accent4"/>
            </a:lnRef>
            <a:fillRef idx="0">
              <a:schemeClr val="accent4"/>
            </a:fillRef>
            <a:effectRef idx="1">
              <a:schemeClr val="accent4"/>
            </a:effectRef>
            <a:fontRef idx="minor">
              <a:schemeClr val="tx1"/>
            </a:fontRef>
          </p:style>
        </p:cxnSp>
        <p:cxnSp>
          <p:nvCxnSpPr>
            <p:cNvPr id="16" name="直接连接符 15"/>
            <p:cNvCxnSpPr/>
            <p:nvPr/>
          </p:nvCxnSpPr>
          <p:spPr bwMode="auto">
            <a:xfrm rot="10800000">
              <a:off x="4203701" y="4792663"/>
              <a:ext cx="1385887" cy="636587"/>
            </a:xfrm>
            <a:prstGeom prst="line">
              <a:avLst/>
            </a:prstGeom>
            <a:ln w="28575">
              <a:solidFill>
                <a:srgbClr val="CC00CC"/>
              </a:solidFill>
            </a:ln>
          </p:spPr>
          <p:style>
            <a:lnRef idx="2">
              <a:schemeClr val="accent4"/>
            </a:lnRef>
            <a:fillRef idx="0">
              <a:schemeClr val="accent4"/>
            </a:fillRef>
            <a:effectRef idx="1">
              <a:schemeClr val="accent4"/>
            </a:effectRef>
            <a:fontRef idx="minor">
              <a:schemeClr val="tx1"/>
            </a:fontRef>
          </p:style>
        </p:cxnSp>
      </p:grpSp>
      <p:grpSp>
        <p:nvGrpSpPr>
          <p:cNvPr id="3" name="组合 36"/>
          <p:cNvGrpSpPr/>
          <p:nvPr/>
        </p:nvGrpSpPr>
        <p:grpSpPr>
          <a:xfrm>
            <a:off x="1257326" y="4929198"/>
            <a:ext cx="2519821" cy="318411"/>
            <a:chOff x="1285852" y="4786322"/>
            <a:chExt cx="1428760" cy="214314"/>
          </a:xfrm>
          <a:solidFill>
            <a:srgbClr val="C00000"/>
          </a:solidFill>
        </p:grpSpPr>
        <p:sp>
          <p:nvSpPr>
            <p:cNvPr id="18" name="矩形 17"/>
            <p:cNvSpPr/>
            <p:nvPr/>
          </p:nvSpPr>
          <p:spPr>
            <a:xfrm>
              <a:off x="2500298" y="4786322"/>
              <a:ext cx="214314" cy="214314"/>
            </a:xfrm>
            <a:prstGeom prst="rect">
              <a:avLst/>
            </a:prstGeom>
            <a:grp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zh-CN" altLang="en-US"/>
            </a:p>
          </p:txBody>
        </p:sp>
        <p:sp>
          <p:nvSpPr>
            <p:cNvPr id="19" name="矩形 18"/>
            <p:cNvSpPr/>
            <p:nvPr/>
          </p:nvSpPr>
          <p:spPr>
            <a:xfrm>
              <a:off x="2143108" y="4786322"/>
              <a:ext cx="214314" cy="214314"/>
            </a:xfrm>
            <a:prstGeom prst="rect">
              <a:avLst/>
            </a:prstGeom>
            <a:grp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zh-CN" altLang="en-US"/>
            </a:p>
          </p:txBody>
        </p:sp>
        <p:sp>
          <p:nvSpPr>
            <p:cNvPr id="20" name="矩形 19"/>
            <p:cNvSpPr/>
            <p:nvPr/>
          </p:nvSpPr>
          <p:spPr>
            <a:xfrm>
              <a:off x="1785918" y="4786322"/>
              <a:ext cx="214314" cy="214314"/>
            </a:xfrm>
            <a:prstGeom prst="rect">
              <a:avLst/>
            </a:prstGeom>
            <a:grp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zh-CN" altLang="en-US"/>
            </a:p>
          </p:txBody>
        </p:sp>
        <p:sp>
          <p:nvSpPr>
            <p:cNvPr id="21" name="矩形 20"/>
            <p:cNvSpPr/>
            <p:nvPr/>
          </p:nvSpPr>
          <p:spPr>
            <a:xfrm>
              <a:off x="1428728" y="4786322"/>
              <a:ext cx="214314" cy="214314"/>
            </a:xfrm>
            <a:prstGeom prst="rect">
              <a:avLst/>
            </a:prstGeom>
            <a:grp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zh-CN" altLang="en-US"/>
            </a:p>
          </p:txBody>
        </p:sp>
        <p:cxnSp>
          <p:nvCxnSpPr>
            <p:cNvPr id="23" name="直接连接符 22"/>
            <p:cNvCxnSpPr>
              <a:stCxn id="19" idx="3"/>
              <a:endCxn id="18" idx="1"/>
            </p:cNvCxnSpPr>
            <p:nvPr/>
          </p:nvCxnSpPr>
          <p:spPr>
            <a:xfrm>
              <a:off x="2357422" y="4893479"/>
              <a:ext cx="142876" cy="0"/>
            </a:xfrm>
            <a:prstGeom prst="line">
              <a:avLst/>
            </a:prstGeom>
            <a:grpFill/>
          </p:spPr>
          <p:style>
            <a:lnRef idx="2">
              <a:schemeClr val="accent4"/>
            </a:lnRef>
            <a:fillRef idx="0">
              <a:schemeClr val="accent4"/>
            </a:fillRef>
            <a:effectRef idx="1">
              <a:schemeClr val="accent4"/>
            </a:effectRef>
            <a:fontRef idx="minor">
              <a:schemeClr val="tx1"/>
            </a:fontRef>
          </p:style>
        </p:cxnSp>
        <p:cxnSp>
          <p:nvCxnSpPr>
            <p:cNvPr id="25" name="直接连接符 24"/>
            <p:cNvCxnSpPr>
              <a:stCxn id="20" idx="3"/>
              <a:endCxn id="19" idx="1"/>
            </p:cNvCxnSpPr>
            <p:nvPr/>
          </p:nvCxnSpPr>
          <p:spPr>
            <a:xfrm>
              <a:off x="2000232" y="4893479"/>
              <a:ext cx="142876" cy="0"/>
            </a:xfrm>
            <a:prstGeom prst="line">
              <a:avLst/>
            </a:prstGeom>
            <a:grpFill/>
          </p:spPr>
          <p:style>
            <a:lnRef idx="2">
              <a:schemeClr val="accent4"/>
            </a:lnRef>
            <a:fillRef idx="0">
              <a:schemeClr val="accent4"/>
            </a:fillRef>
            <a:effectRef idx="1">
              <a:schemeClr val="accent4"/>
            </a:effectRef>
            <a:fontRef idx="minor">
              <a:schemeClr val="tx1"/>
            </a:fontRef>
          </p:style>
        </p:cxnSp>
        <p:cxnSp>
          <p:nvCxnSpPr>
            <p:cNvPr id="27" name="直接连接符 26"/>
            <p:cNvCxnSpPr>
              <a:stCxn id="21" idx="3"/>
              <a:endCxn id="20" idx="1"/>
            </p:cNvCxnSpPr>
            <p:nvPr/>
          </p:nvCxnSpPr>
          <p:spPr>
            <a:xfrm>
              <a:off x="1643042" y="4893479"/>
              <a:ext cx="142876" cy="0"/>
            </a:xfrm>
            <a:prstGeom prst="line">
              <a:avLst/>
            </a:prstGeom>
            <a:grpFill/>
          </p:spPr>
          <p:style>
            <a:lnRef idx="2">
              <a:schemeClr val="accent4"/>
            </a:lnRef>
            <a:fillRef idx="0">
              <a:schemeClr val="accent4"/>
            </a:fillRef>
            <a:effectRef idx="1">
              <a:schemeClr val="accent4"/>
            </a:effectRef>
            <a:fontRef idx="minor">
              <a:schemeClr val="tx1"/>
            </a:fontRef>
          </p:style>
        </p:cxnSp>
        <p:cxnSp>
          <p:nvCxnSpPr>
            <p:cNvPr id="36" name="直接连接符 35"/>
            <p:cNvCxnSpPr/>
            <p:nvPr/>
          </p:nvCxnSpPr>
          <p:spPr>
            <a:xfrm>
              <a:off x="1285852" y="4902039"/>
              <a:ext cx="142876" cy="0"/>
            </a:xfrm>
            <a:prstGeom prst="line">
              <a:avLst/>
            </a:prstGeom>
            <a:grpFill/>
          </p:spPr>
          <p:style>
            <a:lnRef idx="2">
              <a:schemeClr val="accent4"/>
            </a:lnRef>
            <a:fillRef idx="0">
              <a:schemeClr val="accent4"/>
            </a:fillRef>
            <a:effectRef idx="1">
              <a:schemeClr val="accent4"/>
            </a:effectRef>
            <a:fontRef idx="minor">
              <a:schemeClr val="tx1"/>
            </a:fontRef>
          </p:style>
        </p:cxnSp>
      </p:grpSp>
      <p:grpSp>
        <p:nvGrpSpPr>
          <p:cNvPr id="69637" name="组合 37"/>
          <p:cNvGrpSpPr>
            <a:grpSpLocks/>
          </p:cNvGrpSpPr>
          <p:nvPr/>
        </p:nvGrpSpPr>
        <p:grpSpPr bwMode="auto">
          <a:xfrm>
            <a:off x="1257350" y="5610225"/>
            <a:ext cx="2519362" cy="319088"/>
            <a:chOff x="1285852" y="4786322"/>
            <a:chExt cx="1428760" cy="214314"/>
          </a:xfrm>
        </p:grpSpPr>
        <p:sp>
          <p:nvSpPr>
            <p:cNvPr id="39" name="矩形 38"/>
            <p:cNvSpPr/>
            <p:nvPr/>
          </p:nvSpPr>
          <p:spPr>
            <a:xfrm>
              <a:off x="2500298" y="4786322"/>
              <a:ext cx="214314" cy="214314"/>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CN" altLang="en-US"/>
            </a:p>
          </p:txBody>
        </p:sp>
        <p:sp>
          <p:nvSpPr>
            <p:cNvPr id="40" name="矩形 39"/>
            <p:cNvSpPr/>
            <p:nvPr/>
          </p:nvSpPr>
          <p:spPr>
            <a:xfrm>
              <a:off x="2143108" y="4786322"/>
              <a:ext cx="214314" cy="214314"/>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CN" altLang="en-US"/>
            </a:p>
          </p:txBody>
        </p:sp>
        <p:sp>
          <p:nvSpPr>
            <p:cNvPr id="41" name="矩形 40"/>
            <p:cNvSpPr/>
            <p:nvPr/>
          </p:nvSpPr>
          <p:spPr>
            <a:xfrm>
              <a:off x="1785918" y="4786322"/>
              <a:ext cx="214314" cy="214314"/>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CN" altLang="en-US"/>
            </a:p>
          </p:txBody>
        </p:sp>
        <p:sp>
          <p:nvSpPr>
            <p:cNvPr id="42" name="矩形 41"/>
            <p:cNvSpPr/>
            <p:nvPr/>
          </p:nvSpPr>
          <p:spPr>
            <a:xfrm>
              <a:off x="1428728" y="4786322"/>
              <a:ext cx="214314" cy="214314"/>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CN" altLang="en-US"/>
            </a:p>
          </p:txBody>
        </p:sp>
        <p:cxnSp>
          <p:nvCxnSpPr>
            <p:cNvPr id="43" name="直接连接符 42"/>
            <p:cNvCxnSpPr/>
            <p:nvPr/>
          </p:nvCxnSpPr>
          <p:spPr>
            <a:xfrm>
              <a:off x="2357197" y="4894012"/>
              <a:ext cx="14314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44" name="直接连接符 43"/>
            <p:cNvCxnSpPr/>
            <p:nvPr/>
          </p:nvCxnSpPr>
          <p:spPr>
            <a:xfrm>
              <a:off x="2000682" y="4894012"/>
              <a:ext cx="14224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45" name="直接连接符 44"/>
            <p:cNvCxnSpPr/>
            <p:nvPr/>
          </p:nvCxnSpPr>
          <p:spPr>
            <a:xfrm>
              <a:off x="1643267" y="4894012"/>
              <a:ext cx="14224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46" name="直接连接符 45"/>
            <p:cNvCxnSpPr/>
            <p:nvPr/>
          </p:nvCxnSpPr>
          <p:spPr>
            <a:xfrm>
              <a:off x="1285852" y="4902542"/>
              <a:ext cx="143146" cy="0"/>
            </a:xfrm>
            <a:prstGeom prst="line">
              <a:avLst/>
            </a:prstGeom>
          </p:spPr>
          <p:style>
            <a:lnRef idx="2">
              <a:schemeClr val="accent4"/>
            </a:lnRef>
            <a:fillRef idx="0">
              <a:schemeClr val="accent4"/>
            </a:fillRef>
            <a:effectRef idx="1">
              <a:schemeClr val="accent4"/>
            </a:effectRef>
            <a:fontRef idx="minor">
              <a:schemeClr val="tx1"/>
            </a:fontRef>
          </p:style>
        </p:cxnSp>
      </p:grpSp>
      <p:sp>
        <p:nvSpPr>
          <p:cNvPr id="28" name="矩形 27"/>
          <p:cNvSpPr/>
          <p:nvPr/>
        </p:nvSpPr>
        <p:spPr>
          <a:xfrm>
            <a:off x="1400225" y="2000250"/>
            <a:ext cx="1357312" cy="85725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 name="组合 49"/>
          <p:cNvGrpSpPr/>
          <p:nvPr/>
        </p:nvGrpSpPr>
        <p:grpSpPr>
          <a:xfrm>
            <a:off x="6329424" y="3143248"/>
            <a:ext cx="1285884" cy="571504"/>
            <a:chOff x="6286512" y="3143248"/>
            <a:chExt cx="1285884" cy="571504"/>
          </a:xfrm>
          <a:solidFill>
            <a:schemeClr val="accent1"/>
          </a:solidFill>
        </p:grpSpPr>
        <p:sp>
          <p:nvSpPr>
            <p:cNvPr id="33" name="矩形 32"/>
            <p:cNvSpPr/>
            <p:nvPr/>
          </p:nvSpPr>
          <p:spPr>
            <a:xfrm>
              <a:off x="7358082" y="3143248"/>
              <a:ext cx="214314" cy="57150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矩形 33"/>
            <p:cNvSpPr/>
            <p:nvPr/>
          </p:nvSpPr>
          <p:spPr>
            <a:xfrm>
              <a:off x="7143768" y="3143248"/>
              <a:ext cx="214314" cy="57150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矩形 34"/>
            <p:cNvSpPr/>
            <p:nvPr/>
          </p:nvSpPr>
          <p:spPr>
            <a:xfrm>
              <a:off x="6929454" y="3143248"/>
              <a:ext cx="214314" cy="57150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矩形 36"/>
            <p:cNvSpPr/>
            <p:nvPr/>
          </p:nvSpPr>
          <p:spPr>
            <a:xfrm>
              <a:off x="6715140" y="3143248"/>
              <a:ext cx="214314" cy="57150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 name="矩形 37"/>
            <p:cNvSpPr/>
            <p:nvPr/>
          </p:nvSpPr>
          <p:spPr>
            <a:xfrm>
              <a:off x="6500826" y="3143248"/>
              <a:ext cx="214314" cy="57150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 name="矩形 46"/>
            <p:cNvSpPr/>
            <p:nvPr/>
          </p:nvSpPr>
          <p:spPr>
            <a:xfrm>
              <a:off x="6286512" y="3143248"/>
              <a:ext cx="214314" cy="57150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7" name="组合 50"/>
          <p:cNvGrpSpPr/>
          <p:nvPr/>
        </p:nvGrpSpPr>
        <p:grpSpPr>
          <a:xfrm>
            <a:off x="6329424" y="4286256"/>
            <a:ext cx="1285884" cy="571504"/>
            <a:chOff x="6286512" y="3143248"/>
            <a:chExt cx="1285884" cy="571504"/>
          </a:xfrm>
          <a:solidFill>
            <a:schemeClr val="accent1"/>
          </a:solidFill>
        </p:grpSpPr>
        <p:sp>
          <p:nvSpPr>
            <p:cNvPr id="52" name="矩形 51"/>
            <p:cNvSpPr/>
            <p:nvPr/>
          </p:nvSpPr>
          <p:spPr>
            <a:xfrm>
              <a:off x="7358082" y="3143248"/>
              <a:ext cx="214314" cy="57150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 name="矩形 52"/>
            <p:cNvSpPr/>
            <p:nvPr/>
          </p:nvSpPr>
          <p:spPr>
            <a:xfrm>
              <a:off x="7143768" y="3143248"/>
              <a:ext cx="214314" cy="57150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矩形 53"/>
            <p:cNvSpPr/>
            <p:nvPr/>
          </p:nvSpPr>
          <p:spPr>
            <a:xfrm>
              <a:off x="6929454" y="3143248"/>
              <a:ext cx="214314" cy="57150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 name="矩形 54"/>
            <p:cNvSpPr/>
            <p:nvPr/>
          </p:nvSpPr>
          <p:spPr>
            <a:xfrm>
              <a:off x="6715140" y="3143248"/>
              <a:ext cx="214314" cy="57150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 name="矩形 55"/>
            <p:cNvSpPr/>
            <p:nvPr/>
          </p:nvSpPr>
          <p:spPr>
            <a:xfrm>
              <a:off x="6500826" y="3143248"/>
              <a:ext cx="214314" cy="57150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 name="矩形 56"/>
            <p:cNvSpPr/>
            <p:nvPr/>
          </p:nvSpPr>
          <p:spPr>
            <a:xfrm>
              <a:off x="6286512" y="3143248"/>
              <a:ext cx="214314" cy="57150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58" name="TextBox 57"/>
          <p:cNvSpPr txBox="1"/>
          <p:nvPr/>
        </p:nvSpPr>
        <p:spPr>
          <a:xfrm>
            <a:off x="1685975" y="2916238"/>
            <a:ext cx="646112" cy="369887"/>
          </a:xfrm>
          <a:prstGeom prst="rect">
            <a:avLst/>
          </a:prstGeom>
          <a:noFill/>
        </p:spPr>
        <p:txBody>
          <a:bodyPr wrap="none">
            <a:spAutoFit/>
          </a:bodyPr>
          <a:lstStyle/>
          <a:p>
            <a:pPr>
              <a:defRPr/>
            </a:pPr>
            <a:r>
              <a:rPr lang="zh-CN" altLang="en-US" sz="1800" b="1" dirty="0">
                <a:solidFill>
                  <a:schemeClr val="accent4">
                    <a:lumMod val="10000"/>
                  </a:schemeClr>
                </a:solidFill>
              </a:rPr>
              <a:t>资源</a:t>
            </a:r>
          </a:p>
        </p:txBody>
      </p:sp>
      <p:grpSp>
        <p:nvGrpSpPr>
          <p:cNvPr id="4" name="组合 3"/>
          <p:cNvGrpSpPr/>
          <p:nvPr/>
        </p:nvGrpSpPr>
        <p:grpSpPr>
          <a:xfrm>
            <a:off x="3043287" y="2000250"/>
            <a:ext cx="2786063" cy="1236663"/>
            <a:chOff x="3000375" y="2000250"/>
            <a:chExt cx="2786063" cy="1236663"/>
          </a:xfrm>
        </p:grpSpPr>
        <p:sp>
          <p:nvSpPr>
            <p:cNvPr id="29" name="矩形 28"/>
            <p:cNvSpPr/>
            <p:nvPr/>
          </p:nvSpPr>
          <p:spPr>
            <a:xfrm>
              <a:off x="3214688" y="2000250"/>
              <a:ext cx="357187" cy="85725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0" name="矩形 29"/>
            <p:cNvSpPr/>
            <p:nvPr/>
          </p:nvSpPr>
          <p:spPr>
            <a:xfrm>
              <a:off x="3786188" y="2000250"/>
              <a:ext cx="357187" cy="85725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矩形 30"/>
            <p:cNvSpPr/>
            <p:nvPr/>
          </p:nvSpPr>
          <p:spPr>
            <a:xfrm>
              <a:off x="4635500" y="2000250"/>
              <a:ext cx="357188" cy="85725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p:cNvSpPr/>
            <p:nvPr/>
          </p:nvSpPr>
          <p:spPr>
            <a:xfrm>
              <a:off x="5207000" y="2000250"/>
              <a:ext cx="357188" cy="85725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 name="TextBox 58"/>
            <p:cNvSpPr txBox="1"/>
            <p:nvPr/>
          </p:nvSpPr>
          <p:spPr>
            <a:xfrm>
              <a:off x="3000375" y="2928938"/>
              <a:ext cx="642938" cy="307975"/>
            </a:xfrm>
            <a:prstGeom prst="rect">
              <a:avLst/>
            </a:prstGeom>
            <a:noFill/>
          </p:spPr>
          <p:txBody>
            <a:bodyPr wrap="none">
              <a:spAutoFit/>
            </a:bodyPr>
            <a:lstStyle/>
            <a:p>
              <a:pPr>
                <a:defRPr/>
              </a:pPr>
              <a:r>
                <a:rPr lang="zh-CN" altLang="en-US" sz="1400" b="1" dirty="0">
                  <a:solidFill>
                    <a:schemeClr val="accent4">
                      <a:lumMod val="10000"/>
                    </a:schemeClr>
                  </a:solidFill>
                </a:rPr>
                <a:t>过程</a:t>
              </a:r>
              <a:r>
                <a:rPr lang="en-US" altLang="zh-CN" sz="1400" b="1" dirty="0">
                  <a:solidFill>
                    <a:schemeClr val="accent4">
                      <a:lumMod val="10000"/>
                    </a:schemeClr>
                  </a:solidFill>
                </a:rPr>
                <a:t>1</a:t>
              </a:r>
              <a:endParaRPr lang="zh-CN" altLang="en-US" sz="1400" b="1" dirty="0">
                <a:solidFill>
                  <a:schemeClr val="accent4">
                    <a:lumMod val="10000"/>
                  </a:schemeClr>
                </a:solidFill>
              </a:endParaRPr>
            </a:p>
          </p:txBody>
        </p:sp>
        <p:sp>
          <p:nvSpPr>
            <p:cNvPr id="60" name="TextBox 59"/>
            <p:cNvSpPr txBox="1"/>
            <p:nvPr/>
          </p:nvSpPr>
          <p:spPr>
            <a:xfrm>
              <a:off x="3643313" y="2928938"/>
              <a:ext cx="642937" cy="307975"/>
            </a:xfrm>
            <a:prstGeom prst="rect">
              <a:avLst/>
            </a:prstGeom>
            <a:noFill/>
          </p:spPr>
          <p:txBody>
            <a:bodyPr wrap="none">
              <a:spAutoFit/>
            </a:bodyPr>
            <a:lstStyle/>
            <a:p>
              <a:pPr>
                <a:defRPr/>
              </a:pPr>
              <a:r>
                <a:rPr lang="zh-CN" altLang="en-US" sz="1400" b="1" dirty="0">
                  <a:solidFill>
                    <a:schemeClr val="accent4">
                      <a:lumMod val="10000"/>
                    </a:schemeClr>
                  </a:solidFill>
                </a:rPr>
                <a:t>过程</a:t>
              </a:r>
              <a:r>
                <a:rPr lang="en-US" altLang="zh-CN" sz="1400" b="1" dirty="0">
                  <a:solidFill>
                    <a:schemeClr val="accent4">
                      <a:lumMod val="10000"/>
                    </a:schemeClr>
                  </a:solidFill>
                </a:rPr>
                <a:t>2</a:t>
              </a:r>
              <a:endParaRPr lang="zh-CN" altLang="en-US" sz="1400" b="1" dirty="0">
                <a:solidFill>
                  <a:schemeClr val="accent4">
                    <a:lumMod val="10000"/>
                  </a:schemeClr>
                </a:solidFill>
              </a:endParaRPr>
            </a:p>
          </p:txBody>
        </p:sp>
        <p:sp>
          <p:nvSpPr>
            <p:cNvPr id="61" name="TextBox 60"/>
            <p:cNvSpPr txBox="1"/>
            <p:nvPr/>
          </p:nvSpPr>
          <p:spPr>
            <a:xfrm>
              <a:off x="4491038" y="2928938"/>
              <a:ext cx="654050" cy="307975"/>
            </a:xfrm>
            <a:prstGeom prst="rect">
              <a:avLst/>
            </a:prstGeom>
            <a:noFill/>
          </p:spPr>
          <p:txBody>
            <a:bodyPr wrap="none">
              <a:spAutoFit/>
            </a:bodyPr>
            <a:lstStyle/>
            <a:p>
              <a:pPr>
                <a:defRPr/>
              </a:pPr>
              <a:r>
                <a:rPr lang="zh-CN" altLang="en-US" sz="1400" b="1" dirty="0">
                  <a:solidFill>
                    <a:schemeClr val="accent4">
                      <a:lumMod val="10000"/>
                    </a:schemeClr>
                  </a:solidFill>
                </a:rPr>
                <a:t>过程</a:t>
              </a:r>
              <a:r>
                <a:rPr lang="en-US" altLang="zh-CN" sz="1400" b="1" dirty="0">
                  <a:solidFill>
                    <a:schemeClr val="accent4">
                      <a:lumMod val="10000"/>
                    </a:schemeClr>
                  </a:solidFill>
                </a:rPr>
                <a:t>n</a:t>
              </a:r>
              <a:endParaRPr lang="zh-CN" altLang="en-US" sz="1400" b="1" dirty="0">
                <a:solidFill>
                  <a:schemeClr val="accent4">
                    <a:lumMod val="10000"/>
                  </a:schemeClr>
                </a:solidFill>
              </a:endParaRPr>
            </a:p>
          </p:txBody>
        </p:sp>
        <p:sp>
          <p:nvSpPr>
            <p:cNvPr id="62" name="TextBox 61"/>
            <p:cNvSpPr txBox="1"/>
            <p:nvPr/>
          </p:nvSpPr>
          <p:spPr>
            <a:xfrm>
              <a:off x="5062538" y="2928938"/>
              <a:ext cx="723900" cy="307975"/>
            </a:xfrm>
            <a:prstGeom prst="rect">
              <a:avLst/>
            </a:prstGeom>
            <a:noFill/>
          </p:spPr>
          <p:txBody>
            <a:bodyPr wrap="none">
              <a:spAutoFit/>
            </a:bodyPr>
            <a:lstStyle/>
            <a:p>
              <a:pPr>
                <a:defRPr/>
              </a:pPr>
              <a:r>
                <a:rPr lang="zh-CN" altLang="en-US" sz="1400" b="1" dirty="0">
                  <a:solidFill>
                    <a:schemeClr val="accent4">
                      <a:lumMod val="10000"/>
                    </a:schemeClr>
                  </a:solidFill>
                </a:rPr>
                <a:t>初始化</a:t>
              </a:r>
            </a:p>
          </p:txBody>
        </p:sp>
        <p:sp>
          <p:nvSpPr>
            <p:cNvPr id="63" name="TextBox 62"/>
            <p:cNvSpPr txBox="1"/>
            <p:nvPr/>
          </p:nvSpPr>
          <p:spPr>
            <a:xfrm>
              <a:off x="4143375" y="2286000"/>
              <a:ext cx="544513" cy="307975"/>
            </a:xfrm>
            <a:prstGeom prst="rect">
              <a:avLst/>
            </a:prstGeom>
            <a:noFill/>
          </p:spPr>
          <p:txBody>
            <a:bodyPr wrap="none">
              <a:spAutoFit/>
            </a:bodyPr>
            <a:lstStyle/>
            <a:p>
              <a:pPr>
                <a:defRPr/>
              </a:pPr>
              <a:r>
                <a:rPr lang="en-US" altLang="zh-CN" sz="1400" b="1" dirty="0">
                  <a:solidFill>
                    <a:schemeClr val="accent4">
                      <a:lumMod val="10000"/>
                    </a:schemeClr>
                  </a:solidFill>
                </a:rPr>
                <a:t>……</a:t>
              </a:r>
              <a:endParaRPr lang="zh-CN" altLang="en-US" sz="1400" b="1" dirty="0">
                <a:solidFill>
                  <a:schemeClr val="accent4">
                    <a:lumMod val="10000"/>
                  </a:schemeClr>
                </a:solidFill>
              </a:endParaRPr>
            </a:p>
          </p:txBody>
        </p:sp>
      </p:grpSp>
      <p:sp>
        <p:nvSpPr>
          <p:cNvPr id="64" name="TextBox 63"/>
          <p:cNvSpPr txBox="1"/>
          <p:nvPr/>
        </p:nvSpPr>
        <p:spPr>
          <a:xfrm>
            <a:off x="5543600" y="3286125"/>
            <a:ext cx="742950" cy="307975"/>
          </a:xfrm>
          <a:prstGeom prst="rect">
            <a:avLst/>
          </a:prstGeom>
          <a:noFill/>
        </p:spPr>
        <p:txBody>
          <a:bodyPr wrap="none">
            <a:spAutoFit/>
          </a:bodyPr>
          <a:lstStyle/>
          <a:p>
            <a:pPr>
              <a:defRPr/>
            </a:pPr>
            <a:r>
              <a:rPr lang="zh-CN" altLang="en-US" sz="1400" b="1" dirty="0">
                <a:solidFill>
                  <a:schemeClr val="accent4">
                    <a:lumMod val="10000"/>
                  </a:schemeClr>
                </a:solidFill>
              </a:rPr>
              <a:t>条件</a:t>
            </a:r>
            <a:r>
              <a:rPr lang="en-US" altLang="zh-CN" sz="1400" b="1" dirty="0">
                <a:solidFill>
                  <a:schemeClr val="accent4">
                    <a:lumMod val="10000"/>
                  </a:schemeClr>
                </a:solidFill>
              </a:rPr>
              <a:t>c1</a:t>
            </a:r>
            <a:endParaRPr lang="zh-CN" altLang="en-US" sz="1400" b="1" dirty="0">
              <a:solidFill>
                <a:schemeClr val="accent4">
                  <a:lumMod val="10000"/>
                </a:schemeClr>
              </a:solidFill>
            </a:endParaRPr>
          </a:p>
        </p:txBody>
      </p:sp>
      <p:sp>
        <p:nvSpPr>
          <p:cNvPr id="65" name="TextBox 64"/>
          <p:cNvSpPr txBox="1"/>
          <p:nvPr/>
        </p:nvSpPr>
        <p:spPr>
          <a:xfrm>
            <a:off x="5543600" y="4478338"/>
            <a:ext cx="752475" cy="307975"/>
          </a:xfrm>
          <a:prstGeom prst="rect">
            <a:avLst/>
          </a:prstGeom>
          <a:noFill/>
        </p:spPr>
        <p:txBody>
          <a:bodyPr wrap="none">
            <a:spAutoFit/>
          </a:bodyPr>
          <a:lstStyle/>
          <a:p>
            <a:pPr>
              <a:defRPr/>
            </a:pPr>
            <a:r>
              <a:rPr lang="zh-CN" altLang="en-US" sz="1400" b="1" dirty="0">
                <a:solidFill>
                  <a:schemeClr val="accent4">
                    <a:lumMod val="10000"/>
                  </a:schemeClr>
                </a:solidFill>
              </a:rPr>
              <a:t>条件</a:t>
            </a:r>
            <a:r>
              <a:rPr lang="en-US" altLang="zh-CN" sz="1400" b="1" dirty="0" err="1">
                <a:solidFill>
                  <a:schemeClr val="accent4">
                    <a:lumMod val="10000"/>
                  </a:schemeClr>
                </a:solidFill>
              </a:rPr>
              <a:t>cn</a:t>
            </a:r>
            <a:endParaRPr lang="zh-CN" altLang="en-US" sz="1400" b="1" dirty="0">
              <a:solidFill>
                <a:schemeClr val="accent4">
                  <a:lumMod val="10000"/>
                </a:schemeClr>
              </a:solidFill>
            </a:endParaRPr>
          </a:p>
        </p:txBody>
      </p:sp>
      <p:sp>
        <p:nvSpPr>
          <p:cNvPr id="66" name="TextBox 65"/>
          <p:cNvSpPr txBox="1"/>
          <p:nvPr/>
        </p:nvSpPr>
        <p:spPr>
          <a:xfrm>
            <a:off x="6615162" y="3835400"/>
            <a:ext cx="542925" cy="307975"/>
          </a:xfrm>
          <a:prstGeom prst="rect">
            <a:avLst/>
          </a:prstGeom>
          <a:noFill/>
        </p:spPr>
        <p:txBody>
          <a:bodyPr wrap="none">
            <a:spAutoFit/>
          </a:bodyPr>
          <a:lstStyle/>
          <a:p>
            <a:pPr>
              <a:defRPr/>
            </a:pPr>
            <a:r>
              <a:rPr lang="en-US" altLang="zh-CN" sz="1400" b="1" dirty="0">
                <a:solidFill>
                  <a:schemeClr val="accent4">
                    <a:lumMod val="10000"/>
                  </a:schemeClr>
                </a:solidFill>
              </a:rPr>
              <a:t>……</a:t>
            </a:r>
            <a:endParaRPr lang="zh-CN" altLang="en-US" sz="1400" b="1" dirty="0">
              <a:solidFill>
                <a:schemeClr val="accent4">
                  <a:lumMod val="10000"/>
                </a:schemeClr>
              </a:solidFill>
            </a:endParaRPr>
          </a:p>
        </p:txBody>
      </p:sp>
      <p:sp>
        <p:nvSpPr>
          <p:cNvPr id="68" name="云形标注 67"/>
          <p:cNvSpPr/>
          <p:nvPr/>
        </p:nvSpPr>
        <p:spPr>
          <a:xfrm>
            <a:off x="3390776" y="3372669"/>
            <a:ext cx="1500187" cy="704403"/>
          </a:xfrm>
          <a:prstGeom prst="cloudCallout">
            <a:avLst>
              <a:gd name="adj1" fmla="val 124340"/>
              <a:gd name="adj2" fmla="val 6455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b="1" smtClean="0">
                <a:solidFill>
                  <a:srgbClr val="0000FF"/>
                </a:solidFill>
              </a:rPr>
              <a:t>wait</a:t>
            </a:r>
            <a:endParaRPr lang="zh-CN" altLang="en-US" sz="2400" b="1" dirty="0">
              <a:solidFill>
                <a:srgbClr val="0000FF"/>
              </a:solidFill>
            </a:endParaRPr>
          </a:p>
        </p:txBody>
      </p:sp>
      <p:sp>
        <p:nvSpPr>
          <p:cNvPr id="67" name="TextBox 66"/>
          <p:cNvSpPr txBox="1"/>
          <p:nvPr/>
        </p:nvSpPr>
        <p:spPr>
          <a:xfrm>
            <a:off x="1011287" y="6000750"/>
            <a:ext cx="2032000" cy="461963"/>
          </a:xfrm>
          <a:prstGeom prst="rect">
            <a:avLst/>
          </a:prstGeom>
          <a:noFill/>
        </p:spPr>
        <p:txBody>
          <a:bodyPr wrap="none">
            <a:spAutoFit/>
          </a:bodyPr>
          <a:lstStyle/>
          <a:p>
            <a:pPr>
              <a:defRPr/>
            </a:pPr>
            <a:r>
              <a:rPr lang="zh-CN" altLang="en-US" sz="2400" b="1" dirty="0">
                <a:solidFill>
                  <a:schemeClr val="accent6">
                    <a:lumMod val="50000"/>
                  </a:schemeClr>
                </a:solidFill>
                <a:latin typeface="华文楷体" pitchFamily="2" charset="-122"/>
                <a:ea typeface="华文楷体" pitchFamily="2" charset="-122"/>
              </a:rPr>
              <a:t>入口等待队列</a:t>
            </a:r>
          </a:p>
        </p:txBody>
      </p:sp>
      <p:sp>
        <p:nvSpPr>
          <p:cNvPr id="69" name="TextBox 68"/>
          <p:cNvSpPr txBox="1">
            <a:spLocks noChangeArrowheads="1"/>
          </p:cNvSpPr>
          <p:nvPr/>
        </p:nvSpPr>
        <p:spPr bwMode="auto">
          <a:xfrm>
            <a:off x="1011287" y="4286250"/>
            <a:ext cx="2041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2400" b="1" dirty="0">
                <a:solidFill>
                  <a:srgbClr val="C00000"/>
                </a:solidFill>
                <a:latin typeface="华文楷体" pitchFamily="2" charset="-122"/>
                <a:ea typeface="华文楷体" pitchFamily="2" charset="-122"/>
              </a:rPr>
              <a:t>紧急等待队列</a:t>
            </a:r>
          </a:p>
        </p:txBody>
      </p:sp>
      <p:sp>
        <p:nvSpPr>
          <p:cNvPr id="70" name="云形标注 69"/>
          <p:cNvSpPr/>
          <p:nvPr/>
        </p:nvSpPr>
        <p:spPr>
          <a:xfrm>
            <a:off x="3531186" y="4268575"/>
            <a:ext cx="1656814" cy="704403"/>
          </a:xfrm>
          <a:prstGeom prst="cloudCallout">
            <a:avLst>
              <a:gd name="adj1" fmla="val -80973"/>
              <a:gd name="adj2" fmla="val 1502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200" b="1" dirty="0" smtClean="0">
                <a:solidFill>
                  <a:srgbClr val="0000FF"/>
                </a:solidFill>
              </a:rPr>
              <a:t>signal</a:t>
            </a:r>
            <a:endParaRPr lang="zh-CN" altLang="en-US" sz="2200" b="1" dirty="0">
              <a:solidFill>
                <a:srgbClr val="0000FF"/>
              </a:solidFill>
            </a:endParaRPr>
          </a:p>
        </p:txBody>
      </p:sp>
    </p:spTree>
    <p:extLst>
      <p:ext uri="{BB962C8B-B14F-4D97-AF65-F5344CB8AC3E}">
        <p14:creationId xmlns:p14="http://schemas.microsoft.com/office/powerpoint/2010/main" val="56366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1000"/>
                                        <p:tgtEl>
                                          <p:spTgt spid="58"/>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9637"/>
                                        </p:tgtEl>
                                        <p:attrNameLst>
                                          <p:attrName>style.visibility</p:attrName>
                                        </p:attrNameLst>
                                      </p:cBhvr>
                                      <p:to>
                                        <p:strVal val="visible"/>
                                      </p:to>
                                    </p:set>
                                    <p:animEffect transition="in" filter="wipe(left)">
                                      <p:cBhvr>
                                        <p:cTn id="20" dur="1000"/>
                                        <p:tgtEl>
                                          <p:spTgt spid="6963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left)">
                                      <p:cBhvr>
                                        <p:cTn id="23" dur="1000"/>
                                        <p:tgtEl>
                                          <p:spTgt spid="6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blinds(horizontal)">
                                      <p:cBhvr>
                                        <p:cTn id="28" dur="10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barn(inVertical)">
                                      <p:cBhvr>
                                        <p:cTn id="33" dur="1000"/>
                                        <p:tgtEl>
                                          <p:spTgt spid="64"/>
                                        </p:tgtEl>
                                      </p:cBhvr>
                                    </p:animEffect>
                                  </p:childTnLst>
                                </p:cTn>
                              </p:par>
                              <p:par>
                                <p:cTn id="34" presetID="16" presetClass="entr" presetSubtype="21"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arn(inVertical)">
                                      <p:cBhvr>
                                        <p:cTn id="36" dur="1000"/>
                                        <p:tgtEl>
                                          <p:spTgt spid="5"/>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barn(inVertical)">
                                      <p:cBhvr>
                                        <p:cTn id="39" dur="1000"/>
                                        <p:tgtEl>
                                          <p:spTgt spid="65"/>
                                        </p:tgtEl>
                                      </p:cBhvr>
                                    </p:animEffect>
                                  </p:childTnLst>
                                </p:cTn>
                              </p:par>
                              <p:par>
                                <p:cTn id="40" presetID="16" presetClass="entr" presetSubtype="21"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arn(inVertical)">
                                      <p:cBhvr>
                                        <p:cTn id="42" dur="1000"/>
                                        <p:tgtEl>
                                          <p:spTgt spid="7"/>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barn(inVertical)">
                                      <p:cBhvr>
                                        <p:cTn id="45" dur="10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blinds(horizontal)">
                                      <p:cBhvr>
                                        <p:cTn id="50" dur="1000"/>
                                        <p:tgtEl>
                                          <p:spTgt spid="7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blinds(horizontal)">
                                      <p:cBhvr>
                                        <p:cTn id="55" dur="1000"/>
                                        <p:tgtEl>
                                          <p:spTgt spid="69"/>
                                        </p:tgtEl>
                                      </p:cBhvr>
                                    </p:animEffect>
                                  </p:childTnLst>
                                </p:cTn>
                              </p:par>
                              <p:par>
                                <p:cTn id="56" presetID="3" presetClass="entr" presetSubtype="10" fill="hold" nodeType="with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blinds(horizontal)">
                                      <p:cBhvr>
                                        <p:cTn id="5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58" grpId="0"/>
      <p:bldP spid="64" grpId="0"/>
      <p:bldP spid="65" grpId="0"/>
      <p:bldP spid="66" grpId="0"/>
      <p:bldP spid="68" grpId="0" animBg="1"/>
      <p:bldP spid="67" grpId="0"/>
      <p:bldP spid="69" grpId="0"/>
      <p:bldP spid="7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sz="quarter" idx="4294967295"/>
          </p:nvPr>
        </p:nvSpPr>
        <p:spPr>
          <a:xfrm>
            <a:off x="611560" y="1656928"/>
            <a:ext cx="7680960" cy="4724400"/>
          </a:xfrm>
          <a:prstGeom prst="rect">
            <a:avLst/>
          </a:prstGeom>
          <a:noFill/>
        </p:spPr>
        <p:txBody>
          <a:bodyPr>
            <a:normAutofit/>
          </a:bodyPr>
          <a:lstStyle/>
          <a:p>
            <a:pPr eaLnBrk="1" hangingPunct="1">
              <a:spcBef>
                <a:spcPts val="600"/>
              </a:spcBef>
              <a:buFont typeface="Wingdings" pitchFamily="2" charset="2"/>
              <a:buChar char="Ø"/>
            </a:pPr>
            <a:r>
              <a:rPr lang="zh-CN" altLang="en-US" sz="2400" b="1" dirty="0" smtClean="0">
                <a:latin typeface="Calibri" panose="020F0502020204030204" pitchFamily="34" charset="0"/>
                <a:ea typeface="华文楷体" panose="02010600040101010101" pitchFamily="2" charset="-122"/>
              </a:rPr>
              <a:t>因为管程是互斥进入的，所以当一个进程试图进入一个已被占用的管程时，应当在管程的入口处等待</a:t>
            </a:r>
            <a:endParaRPr lang="en-US" altLang="zh-CN" sz="2400" b="1" dirty="0" smtClean="0">
              <a:latin typeface="Calibri" panose="020F0502020204030204" pitchFamily="34" charset="0"/>
              <a:ea typeface="华文楷体" panose="02010600040101010101" pitchFamily="2" charset="-122"/>
            </a:endParaRPr>
          </a:p>
          <a:p>
            <a:pPr lvl="1">
              <a:spcBef>
                <a:spcPts val="600"/>
              </a:spcBef>
              <a:buFont typeface="Wingdings" pitchFamily="2" charset="2"/>
              <a:buChar char="Ø"/>
            </a:pPr>
            <a:r>
              <a:rPr lang="zh-CN" altLang="en-US" sz="2400" b="1" dirty="0" smtClean="0">
                <a:latin typeface="Calibri" panose="020F0502020204030204" pitchFamily="34" charset="0"/>
                <a:ea typeface="华文楷体" panose="02010600040101010101" pitchFamily="2" charset="-122"/>
              </a:rPr>
              <a:t>为此，管程的入口处设置一个进程等待队列，称作</a:t>
            </a:r>
            <a:r>
              <a:rPr lang="zh-CN" altLang="en-US" sz="2400" b="1" dirty="0" smtClean="0">
                <a:solidFill>
                  <a:srgbClr val="0000FF"/>
                </a:solidFill>
                <a:latin typeface="Calibri" panose="020F0502020204030204" pitchFamily="34" charset="0"/>
                <a:ea typeface="华文楷体" panose="02010600040101010101" pitchFamily="2" charset="-122"/>
              </a:rPr>
              <a:t>入口等待队列</a:t>
            </a:r>
            <a:endParaRPr lang="en-US" altLang="zh-CN" sz="2400" b="1" dirty="0" smtClean="0">
              <a:solidFill>
                <a:srgbClr val="0000FF"/>
              </a:solidFill>
              <a:latin typeface="Calibri" panose="020F0502020204030204" pitchFamily="34" charset="0"/>
              <a:ea typeface="华文楷体" panose="02010600040101010101" pitchFamily="2" charset="-122"/>
            </a:endParaRPr>
          </a:p>
          <a:p>
            <a:pPr eaLnBrk="1" hangingPunct="1">
              <a:spcBef>
                <a:spcPts val="600"/>
              </a:spcBef>
              <a:buFont typeface="Wingdings" pitchFamily="2" charset="2"/>
              <a:buChar char="Ø"/>
            </a:pPr>
            <a:r>
              <a:rPr lang="zh-CN" altLang="en-US" sz="2400" b="1" dirty="0" smtClean="0">
                <a:latin typeface="Calibri" panose="020F0502020204030204" pitchFamily="34" charset="0"/>
                <a:ea typeface="华文楷体" panose="02010600040101010101" pitchFamily="2" charset="-122"/>
              </a:rPr>
              <a:t>如果进程</a:t>
            </a:r>
            <a:r>
              <a:rPr lang="en-US" altLang="zh-CN" sz="2400" b="1" dirty="0" smtClean="0">
                <a:latin typeface="Calibri" panose="020F0502020204030204" pitchFamily="34" charset="0"/>
                <a:ea typeface="华文楷体" panose="02010600040101010101" pitchFamily="2" charset="-122"/>
              </a:rPr>
              <a:t>P</a:t>
            </a:r>
            <a:r>
              <a:rPr lang="zh-CN" altLang="en-US" sz="2400" b="1" dirty="0" smtClean="0">
                <a:latin typeface="Calibri" panose="020F0502020204030204" pitchFamily="34" charset="0"/>
                <a:ea typeface="华文楷体" panose="02010600040101010101" pitchFamily="2" charset="-122"/>
              </a:rPr>
              <a:t>唤醒进程</a:t>
            </a:r>
            <a:r>
              <a:rPr lang="en-US" altLang="zh-CN" sz="2400" b="1" dirty="0" smtClean="0">
                <a:latin typeface="Calibri" panose="020F0502020204030204" pitchFamily="34" charset="0"/>
                <a:ea typeface="华文楷体" panose="02010600040101010101" pitchFamily="2" charset="-122"/>
              </a:rPr>
              <a:t>Q</a:t>
            </a:r>
            <a:r>
              <a:rPr lang="zh-CN" altLang="en-US" sz="2400" b="1" dirty="0" smtClean="0">
                <a:latin typeface="Calibri" panose="020F0502020204030204" pitchFamily="34" charset="0"/>
                <a:ea typeface="华文楷体" panose="02010600040101010101" pitchFamily="2" charset="-122"/>
              </a:rPr>
              <a:t>，则</a:t>
            </a:r>
            <a:r>
              <a:rPr lang="en-US" altLang="zh-CN" sz="2400" b="1" dirty="0" smtClean="0">
                <a:latin typeface="Calibri" panose="020F0502020204030204" pitchFamily="34" charset="0"/>
                <a:ea typeface="华文楷体" panose="02010600040101010101" pitchFamily="2" charset="-122"/>
              </a:rPr>
              <a:t>P</a:t>
            </a:r>
            <a:r>
              <a:rPr lang="zh-CN" altLang="en-US" sz="2400" b="1" dirty="0" smtClean="0">
                <a:latin typeface="Calibri" panose="020F0502020204030204" pitchFamily="34" charset="0"/>
                <a:ea typeface="华文楷体" panose="02010600040101010101" pitchFamily="2" charset="-122"/>
              </a:rPr>
              <a:t>等待</a:t>
            </a:r>
            <a:r>
              <a:rPr lang="en-US" altLang="zh-CN" sz="2400" b="1" dirty="0" smtClean="0">
                <a:latin typeface="Calibri" panose="020F0502020204030204" pitchFamily="34" charset="0"/>
                <a:ea typeface="华文楷体" panose="02010600040101010101" pitchFamily="2" charset="-122"/>
              </a:rPr>
              <a:t>Q</a:t>
            </a:r>
            <a:r>
              <a:rPr lang="zh-CN" altLang="en-US" sz="2400" b="1" dirty="0" smtClean="0">
                <a:latin typeface="Calibri" panose="020F0502020204030204" pitchFamily="34" charset="0"/>
                <a:ea typeface="华文楷体" panose="02010600040101010101" pitchFamily="2" charset="-122"/>
              </a:rPr>
              <a:t>执行；如果进程</a:t>
            </a:r>
            <a:r>
              <a:rPr lang="en-US" altLang="zh-CN" sz="2400" b="1" dirty="0" smtClean="0">
                <a:latin typeface="Calibri" panose="020F0502020204030204" pitchFamily="34" charset="0"/>
                <a:ea typeface="华文楷体" panose="02010600040101010101" pitchFamily="2" charset="-122"/>
              </a:rPr>
              <a:t>Q</a:t>
            </a:r>
            <a:r>
              <a:rPr lang="zh-CN" altLang="en-US" sz="2400" b="1" dirty="0" smtClean="0">
                <a:latin typeface="Calibri" panose="020F0502020204030204" pitchFamily="34" charset="0"/>
                <a:ea typeface="华文楷体" panose="02010600040101010101" pitchFamily="2" charset="-122"/>
              </a:rPr>
              <a:t>执行中又唤醒进程</a:t>
            </a:r>
            <a:r>
              <a:rPr lang="en-US" altLang="zh-CN" sz="2400" b="1" dirty="0" smtClean="0">
                <a:latin typeface="Calibri" panose="020F0502020204030204" pitchFamily="34" charset="0"/>
                <a:ea typeface="华文楷体" panose="02010600040101010101" pitchFamily="2" charset="-122"/>
              </a:rPr>
              <a:t>R</a:t>
            </a:r>
            <a:r>
              <a:rPr lang="zh-CN" altLang="en-US" sz="2400" b="1" dirty="0" smtClean="0">
                <a:latin typeface="Calibri" panose="020F0502020204030204" pitchFamily="34" charset="0"/>
                <a:ea typeface="华文楷体" panose="02010600040101010101" pitchFamily="2" charset="-122"/>
              </a:rPr>
              <a:t>，则</a:t>
            </a:r>
            <a:r>
              <a:rPr lang="en-US" altLang="zh-CN" sz="2400" b="1" dirty="0" smtClean="0">
                <a:latin typeface="Calibri" panose="020F0502020204030204" pitchFamily="34" charset="0"/>
                <a:ea typeface="华文楷体" panose="02010600040101010101" pitchFamily="2" charset="-122"/>
              </a:rPr>
              <a:t>Q</a:t>
            </a:r>
            <a:r>
              <a:rPr lang="zh-CN" altLang="en-US" sz="2400" b="1" dirty="0" smtClean="0">
                <a:latin typeface="Calibri" panose="020F0502020204030204" pitchFamily="34" charset="0"/>
                <a:ea typeface="华文楷体" panose="02010600040101010101" pitchFamily="2" charset="-122"/>
              </a:rPr>
              <a:t>等待</a:t>
            </a:r>
            <a:r>
              <a:rPr lang="en-US" altLang="zh-CN" sz="2400" b="1" dirty="0" smtClean="0">
                <a:latin typeface="Calibri" panose="020F0502020204030204" pitchFamily="34" charset="0"/>
                <a:ea typeface="华文楷体" panose="02010600040101010101" pitchFamily="2" charset="-122"/>
              </a:rPr>
              <a:t>R</a:t>
            </a:r>
            <a:r>
              <a:rPr lang="zh-CN" altLang="en-US" sz="2400" b="1" dirty="0" smtClean="0">
                <a:latin typeface="Calibri" panose="020F0502020204030204" pitchFamily="34" charset="0"/>
                <a:ea typeface="华文楷体" panose="02010600040101010101" pitchFamily="2" charset="-122"/>
              </a:rPr>
              <a:t>执行；</a:t>
            </a:r>
            <a:r>
              <a:rPr lang="en-US" altLang="zh-CN" sz="2400" b="1" dirty="0" smtClean="0">
                <a:latin typeface="Calibri" panose="020F0502020204030204" pitchFamily="34" charset="0"/>
                <a:ea typeface="华文楷体" panose="02010600040101010101" pitchFamily="2" charset="-122"/>
              </a:rPr>
              <a:t>……</a:t>
            </a:r>
            <a:r>
              <a:rPr lang="zh-CN" altLang="en-US" sz="2400" b="1" dirty="0" smtClean="0">
                <a:latin typeface="Calibri" panose="020F0502020204030204" pitchFamily="34" charset="0"/>
                <a:ea typeface="华文楷体" panose="02010600040101010101" pitchFamily="2" charset="-122"/>
              </a:rPr>
              <a:t>，如此，在管程内部可能会出现多个等待进程</a:t>
            </a:r>
            <a:endParaRPr lang="en-US" altLang="zh-CN" sz="2400" b="1" dirty="0" smtClean="0">
              <a:latin typeface="Calibri" panose="020F0502020204030204" pitchFamily="34" charset="0"/>
              <a:ea typeface="华文楷体" panose="02010600040101010101" pitchFamily="2" charset="-122"/>
            </a:endParaRPr>
          </a:p>
          <a:p>
            <a:pPr lvl="1">
              <a:spcBef>
                <a:spcPts val="600"/>
              </a:spcBef>
              <a:buFont typeface="Wingdings" pitchFamily="2" charset="2"/>
              <a:buChar char="Ø"/>
            </a:pPr>
            <a:r>
              <a:rPr lang="zh-CN" altLang="en-US" sz="2400" b="1" dirty="0" smtClean="0">
                <a:latin typeface="Calibri" panose="020F0502020204030204" pitchFamily="34" charset="0"/>
                <a:ea typeface="华文楷体" panose="02010600040101010101" pitchFamily="2" charset="-122"/>
              </a:rPr>
              <a:t>管程内需要设置一个进程等待队列，称为</a:t>
            </a:r>
            <a:r>
              <a:rPr lang="zh-CN" altLang="en-US" sz="2400" b="1" dirty="0" smtClean="0">
                <a:solidFill>
                  <a:srgbClr val="0000FF"/>
                </a:solidFill>
                <a:latin typeface="Calibri" panose="020F0502020204030204" pitchFamily="34" charset="0"/>
                <a:ea typeface="华文楷体" panose="02010600040101010101" pitchFamily="2" charset="-122"/>
              </a:rPr>
              <a:t>紧急等待队列，</a:t>
            </a:r>
            <a:r>
              <a:rPr lang="zh-CN" altLang="en-US" sz="2400" b="1" dirty="0" smtClean="0">
                <a:latin typeface="Calibri" panose="020F0502020204030204" pitchFamily="34" charset="0"/>
                <a:ea typeface="华文楷体" panose="02010600040101010101" pitchFamily="2" charset="-122"/>
              </a:rPr>
              <a:t>其优先级高于入口等待队列的优先级</a:t>
            </a:r>
          </a:p>
        </p:txBody>
      </p:sp>
      <p:sp>
        <p:nvSpPr>
          <p:cNvPr id="2" name="标题 1"/>
          <p:cNvSpPr>
            <a:spLocks noGrp="1"/>
          </p:cNvSpPr>
          <p:nvPr>
            <p:ph type="title"/>
          </p:nvPr>
        </p:nvSpPr>
        <p:spPr/>
        <p:txBody>
          <a:bodyPr>
            <a:normAutofit/>
          </a:bodyPr>
          <a:lstStyle/>
          <a:p>
            <a:r>
              <a:rPr lang="en-US" altLang="zh-CN" sz="4000" dirty="0"/>
              <a:t>Hoare</a:t>
            </a:r>
            <a:r>
              <a:rPr lang="zh-CN" altLang="en-US" sz="4000" dirty="0" smtClean="0"/>
              <a:t>管程说明</a:t>
            </a:r>
            <a:endParaRPr lang="zh-CN" altLang="en-US" sz="4000" dirty="0"/>
          </a:p>
        </p:txBody>
      </p:sp>
    </p:spTree>
    <p:extLst>
      <p:ext uri="{BB962C8B-B14F-4D97-AF65-F5344CB8AC3E}">
        <p14:creationId xmlns:p14="http://schemas.microsoft.com/office/powerpoint/2010/main" val="19778492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4" name="Rectangle 2"/>
          <p:cNvSpPr>
            <a:spLocks noGrp="1" noChangeArrowheads="1"/>
          </p:cNvSpPr>
          <p:nvPr>
            <p:ph sz="quarter" idx="4294967295"/>
          </p:nvPr>
        </p:nvSpPr>
        <p:spPr>
          <a:xfrm>
            <a:off x="683568" y="1556792"/>
            <a:ext cx="7675958" cy="1800200"/>
          </a:xfrm>
          <a:prstGeom prst="rect">
            <a:avLst/>
          </a:prstGeom>
          <a:noFill/>
        </p:spPr>
        <p:txBody>
          <a:bodyPr>
            <a:normAutofit/>
          </a:bodyPr>
          <a:lstStyle/>
          <a:p>
            <a:pPr>
              <a:spcBef>
                <a:spcPts val="600"/>
              </a:spcBef>
              <a:buFont typeface="Wingdings" pitchFamily="2" charset="2"/>
              <a:buChar char="Ø"/>
            </a:pPr>
            <a:r>
              <a:rPr lang="zh-CN" altLang="en-US" sz="2400" b="1" dirty="0">
                <a:solidFill>
                  <a:srgbClr val="C00000"/>
                </a:solidFill>
                <a:latin typeface="Arial" panose="020B0604020202020204" pitchFamily="34" charset="0"/>
                <a:ea typeface="+mn-ea"/>
                <a:cs typeface="Arial" panose="020B0604020202020204" pitchFamily="34" charset="0"/>
              </a:rPr>
              <a:t>条件</a:t>
            </a:r>
            <a:r>
              <a:rPr lang="zh-CN" altLang="en-US" sz="2400" b="1" dirty="0" smtClean="0">
                <a:solidFill>
                  <a:srgbClr val="C00000"/>
                </a:solidFill>
                <a:latin typeface="Arial" panose="020B0604020202020204" pitchFamily="34" charset="0"/>
                <a:ea typeface="+mn-ea"/>
                <a:cs typeface="Arial" panose="020B0604020202020204" pitchFamily="34" charset="0"/>
              </a:rPr>
              <a:t>变量</a:t>
            </a:r>
            <a:r>
              <a:rPr lang="en-US" altLang="zh-CN" sz="2400" b="1" dirty="0" smtClean="0">
                <a:solidFill>
                  <a:srgbClr val="C00000"/>
                </a:solidFill>
                <a:latin typeface="Arial" panose="020B0604020202020204" pitchFamily="34" charset="0"/>
                <a:ea typeface="+mn-ea"/>
                <a:cs typeface="Arial" panose="020B0604020202020204" pitchFamily="34" charset="0"/>
              </a:rPr>
              <a:t>——</a:t>
            </a:r>
            <a:r>
              <a:rPr lang="zh-CN" altLang="en-US" sz="2400" b="1" dirty="0" smtClean="0">
                <a:solidFill>
                  <a:srgbClr val="C00000"/>
                </a:solidFill>
                <a:latin typeface="Arial" panose="020B0604020202020204" pitchFamily="34" charset="0"/>
                <a:ea typeface="+mn-ea"/>
                <a:cs typeface="Arial" panose="020B0604020202020204" pitchFamily="34" charset="0"/>
              </a:rPr>
              <a:t>在管程内部说明和使用的一种特殊类型的变量</a:t>
            </a:r>
            <a:r>
              <a:rPr lang="zh-CN" altLang="en-US" sz="2400" b="1" dirty="0" smtClean="0">
                <a:latin typeface="Arial" panose="020B0604020202020204" pitchFamily="34" charset="0"/>
                <a:ea typeface="+mn-ea"/>
                <a:cs typeface="Arial" panose="020B0604020202020204" pitchFamily="34" charset="0"/>
              </a:rPr>
              <a:t>	</a:t>
            </a:r>
          </a:p>
          <a:p>
            <a:pPr eaLnBrk="1" hangingPunct="1">
              <a:spcBef>
                <a:spcPts val="600"/>
              </a:spcBef>
              <a:buFont typeface="Wingdings" pitchFamily="2" charset="2"/>
              <a:buChar char="Ø"/>
            </a:pPr>
            <a:r>
              <a:rPr lang="en-US" altLang="zh-CN" sz="2400" b="1" dirty="0" err="1" smtClean="0">
                <a:solidFill>
                  <a:srgbClr val="7030A0"/>
                </a:solidFill>
                <a:latin typeface="Arial" panose="020B0604020202020204" pitchFamily="34" charset="0"/>
                <a:ea typeface="+mn-ea"/>
                <a:cs typeface="Arial" panose="020B0604020202020204" pitchFamily="34" charset="0"/>
              </a:rPr>
              <a:t>var</a:t>
            </a:r>
            <a:r>
              <a:rPr lang="en-US" altLang="zh-CN" sz="2400" b="1" dirty="0" smtClean="0">
                <a:solidFill>
                  <a:srgbClr val="7030A0"/>
                </a:solidFill>
                <a:latin typeface="Arial" panose="020B0604020202020204" pitchFamily="34" charset="0"/>
                <a:ea typeface="+mn-ea"/>
                <a:cs typeface="Arial" panose="020B0604020202020204" pitchFamily="34" charset="0"/>
              </a:rPr>
              <a:t> c:condition;</a:t>
            </a:r>
            <a:endParaRPr lang="en-US" altLang="zh-CN" sz="2400" b="1" dirty="0">
              <a:solidFill>
                <a:srgbClr val="7030A0"/>
              </a:solidFill>
              <a:latin typeface="Arial" panose="020B0604020202020204" pitchFamily="34" charset="0"/>
              <a:ea typeface="+mn-ea"/>
              <a:cs typeface="Arial" panose="020B0604020202020204" pitchFamily="34" charset="0"/>
            </a:endParaRPr>
          </a:p>
          <a:p>
            <a:pPr eaLnBrk="1" hangingPunct="1">
              <a:spcBef>
                <a:spcPts val="600"/>
              </a:spcBef>
              <a:buFont typeface="Wingdings" pitchFamily="2" charset="2"/>
              <a:buChar char="Ø"/>
            </a:pPr>
            <a:r>
              <a:rPr lang="zh-CN" altLang="en-US" sz="2400" b="1" dirty="0" smtClean="0">
                <a:solidFill>
                  <a:srgbClr val="7030A0"/>
                </a:solidFill>
                <a:latin typeface="Arial" panose="020B0604020202020204" pitchFamily="34" charset="0"/>
                <a:ea typeface="+mn-ea"/>
                <a:cs typeface="Arial" panose="020B0604020202020204" pitchFamily="34" charset="0"/>
              </a:rPr>
              <a:t>对于条件型变量，可以执行</a:t>
            </a:r>
            <a:r>
              <a:rPr lang="en-US" altLang="zh-CN" sz="2400" b="1" dirty="0" smtClean="0">
                <a:solidFill>
                  <a:srgbClr val="7030A0"/>
                </a:solidFill>
                <a:latin typeface="Arial" panose="020B0604020202020204" pitchFamily="34" charset="0"/>
                <a:ea typeface="+mn-ea"/>
                <a:cs typeface="Arial" panose="020B0604020202020204" pitchFamily="34" charset="0"/>
              </a:rPr>
              <a:t>wait</a:t>
            </a:r>
            <a:r>
              <a:rPr lang="zh-CN" altLang="en-US" sz="2400" b="1" dirty="0" smtClean="0">
                <a:solidFill>
                  <a:srgbClr val="7030A0"/>
                </a:solidFill>
                <a:latin typeface="Arial" panose="020B0604020202020204" pitchFamily="34" charset="0"/>
                <a:ea typeface="+mn-ea"/>
                <a:cs typeface="Arial" panose="020B0604020202020204" pitchFamily="34" charset="0"/>
              </a:rPr>
              <a:t>和</a:t>
            </a:r>
            <a:r>
              <a:rPr lang="en-US" altLang="zh-CN" sz="2400" b="1" dirty="0" smtClean="0">
                <a:solidFill>
                  <a:srgbClr val="7030A0"/>
                </a:solidFill>
                <a:latin typeface="Arial" panose="020B0604020202020204" pitchFamily="34" charset="0"/>
                <a:ea typeface="+mn-ea"/>
                <a:cs typeface="Arial" panose="020B0604020202020204" pitchFamily="34" charset="0"/>
              </a:rPr>
              <a:t>signal</a:t>
            </a:r>
            <a:r>
              <a:rPr lang="zh-CN" altLang="en-US" sz="2400" b="1" dirty="0" smtClean="0">
                <a:solidFill>
                  <a:srgbClr val="7030A0"/>
                </a:solidFill>
                <a:latin typeface="Arial" panose="020B0604020202020204" pitchFamily="34" charset="0"/>
                <a:ea typeface="+mn-ea"/>
                <a:cs typeface="Arial" panose="020B0604020202020204" pitchFamily="34" charset="0"/>
              </a:rPr>
              <a:t>操作</a:t>
            </a:r>
          </a:p>
        </p:txBody>
      </p:sp>
      <p:sp>
        <p:nvSpPr>
          <p:cNvPr id="2" name="标题 1"/>
          <p:cNvSpPr>
            <a:spLocks noGrp="1"/>
          </p:cNvSpPr>
          <p:nvPr>
            <p:ph type="title"/>
          </p:nvPr>
        </p:nvSpPr>
        <p:spPr/>
        <p:txBody>
          <a:bodyPr>
            <a:normAutofit/>
          </a:bodyPr>
          <a:lstStyle/>
          <a:p>
            <a:r>
              <a:rPr lang="en-US" altLang="zh-CN" sz="4000" dirty="0"/>
              <a:t>Hoare</a:t>
            </a:r>
            <a:r>
              <a:rPr lang="zh-CN" altLang="en-US" sz="4000" dirty="0" smtClean="0"/>
              <a:t>管程 </a:t>
            </a:r>
            <a:r>
              <a:rPr lang="en-US" altLang="zh-CN" sz="4000" dirty="0" smtClean="0"/>
              <a:t>— </a:t>
            </a:r>
            <a:r>
              <a:rPr lang="zh-CN" altLang="en-US" sz="4000" dirty="0" smtClean="0"/>
              <a:t>条件</a:t>
            </a:r>
            <a:r>
              <a:rPr lang="zh-CN" altLang="en-US" sz="4000" dirty="0"/>
              <a:t>变量的</a:t>
            </a:r>
            <a:r>
              <a:rPr lang="zh-CN" altLang="en-US" sz="4000" dirty="0" smtClean="0"/>
              <a:t>实现</a:t>
            </a:r>
            <a:endParaRPr lang="zh-CN" altLang="en-US" sz="4000" dirty="0"/>
          </a:p>
        </p:txBody>
      </p:sp>
      <p:sp>
        <p:nvSpPr>
          <p:cNvPr id="5" name="Rectangle 2"/>
          <p:cNvSpPr txBox="1">
            <a:spLocks noChangeArrowheads="1"/>
          </p:cNvSpPr>
          <p:nvPr/>
        </p:nvSpPr>
        <p:spPr>
          <a:xfrm>
            <a:off x="755576" y="3478872"/>
            <a:ext cx="7680960" cy="3118480"/>
          </a:xfrm>
          <a:prstGeom prst="rect">
            <a:avLst/>
          </a:prstGeom>
          <a:solidFill>
            <a:srgbClr val="E5E5FF"/>
          </a:solidFill>
          <a:ln w="12700">
            <a:solidFill>
              <a:schemeClr val="accent1">
                <a:lumMod val="75000"/>
              </a:schemeClr>
            </a:solidFill>
          </a:ln>
        </p:spPr>
        <p:txBody>
          <a:bodyPr vert="horz" lIns="91440" tIns="45720" rIns="91440" bIns="45720" rtlCol="0">
            <a:normAutofit fontScale="85000" lnSpcReduction="10000"/>
          </a:bodyPr>
          <a:lstStyle>
            <a:lvl1pPr marL="457200" indent="-457200" algn="l" defTabSz="914400" rtl="0" eaLnBrk="1" latinLnBrk="0" hangingPunct="1">
              <a:spcBef>
                <a:spcPts val="1200"/>
              </a:spcBef>
              <a:spcAft>
                <a:spcPts val="0"/>
              </a:spcAft>
              <a:buClr>
                <a:srgbClr val="7030A0"/>
              </a:buClr>
              <a:buSzPct val="80000"/>
              <a:buFont typeface="Wingdings" pitchFamily="2" charset="2"/>
              <a:buChar char="p"/>
              <a:defRPr sz="2800" b="1" i="0" kern="1200" cap="none" spc="30" baseline="0">
                <a:solidFill>
                  <a:schemeClr val="tx1"/>
                </a:solidFill>
                <a:latin typeface="华文楷体" pitchFamily="2" charset="-122"/>
                <a:ea typeface="华文楷体" pitchFamily="2" charset="-122"/>
                <a:cs typeface="Tahoma" pitchFamily="34" charset="0"/>
              </a:defRPr>
            </a:lvl1pPr>
            <a:lvl2pPr marL="171450" indent="-171450" algn="l" defTabSz="914400" rtl="0" eaLnBrk="1" latinLnBrk="0" hangingPunct="1">
              <a:spcBef>
                <a:spcPts val="600"/>
              </a:spcBef>
              <a:buClr>
                <a:srgbClr val="7030A0"/>
              </a:buClr>
              <a:buSzPct val="80000"/>
              <a:buFont typeface="Wingdings" pitchFamily="2" charset="2"/>
              <a:buChar char="p"/>
              <a:defRPr sz="2400" kern="1200">
                <a:solidFill>
                  <a:schemeClr val="tx1"/>
                </a:solidFill>
                <a:latin typeface="微软雅黑" pitchFamily="34" charset="-122"/>
                <a:ea typeface="微软雅黑" pitchFamily="34" charset="-122"/>
                <a:cs typeface="Tahoma" pitchFamily="34" charset="0"/>
              </a:defRPr>
            </a:lvl2pPr>
            <a:lvl3pPr marL="344488" indent="-165100" algn="l" defTabSz="914400" rtl="0" eaLnBrk="1" latinLnBrk="0" hangingPunct="1">
              <a:spcBef>
                <a:spcPts val="600"/>
              </a:spcBef>
              <a:buClr>
                <a:srgbClr val="7030A0"/>
              </a:buClr>
              <a:buSzPct val="80000"/>
              <a:buFont typeface="Wingdings" pitchFamily="2" charset="2"/>
              <a:buChar char="Ø"/>
              <a:defRPr sz="2800" b="1" kern="1200">
                <a:solidFill>
                  <a:schemeClr val="tx1"/>
                </a:solidFill>
                <a:latin typeface="华文楷体" pitchFamily="2" charset="-122"/>
                <a:ea typeface="华文楷体" pitchFamily="2" charset="-122"/>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2400" kern="1200">
                <a:solidFill>
                  <a:schemeClr val="tx1"/>
                </a:solidFill>
                <a:latin typeface="微软雅黑" pitchFamily="34" charset="-122"/>
                <a:ea typeface="微软雅黑" pitchFamily="34" charset="-122"/>
                <a:cs typeface="Tahoma" pitchFamily="34" charset="0"/>
              </a:defRPr>
            </a:lvl4pPr>
            <a:lvl5pPr marL="688975" indent="-173038" algn="l" defTabSz="914400" rtl="0" eaLnBrk="1" latinLnBrk="0" hangingPunct="1">
              <a:spcBef>
                <a:spcPts val="600"/>
              </a:spcBef>
              <a:buClr>
                <a:srgbClr val="7030A0"/>
              </a:buClr>
              <a:buSzPct val="80000"/>
              <a:buFont typeface="Wingdings" pitchFamily="2" charset="2"/>
              <a:buChar char="l"/>
              <a:defRPr lang="zh-CN" altLang="en-US" sz="2400" b="1" kern="1200" dirty="0" smtClean="0">
                <a:solidFill>
                  <a:schemeClr val="tx1"/>
                </a:solidFill>
                <a:latin typeface="华文楷体" pitchFamily="2" charset="-122"/>
                <a:ea typeface="华文楷体" pitchFamily="2" charset="-122"/>
                <a:cs typeface="Tahoma" pitchFamily="34" charset="0"/>
              </a:defRPr>
            </a:lvl5pPr>
            <a:lvl6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896810" indent="0" algn="l" defTabSz="914400" rtl="0" eaLnBrk="1" latinLnBrk="0" hangingPunct="1">
              <a:spcBef>
                <a:spcPts val="600"/>
              </a:spcBef>
              <a:buClr>
                <a:srgbClr val="7030A0"/>
              </a:buClr>
              <a:buSzPct val="80000"/>
              <a:buFontTx/>
              <a:buNone/>
              <a:defRPr sz="2000" kern="1200">
                <a:solidFill>
                  <a:schemeClr val="tx1"/>
                </a:solidFill>
                <a:latin typeface="微软雅黑" pitchFamily="34" charset="-122"/>
                <a:ea typeface="微软雅黑" pitchFamily="34" charset="-122"/>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FontTx/>
              <a:buNone/>
            </a:pPr>
            <a:r>
              <a:rPr lang="en-US" altLang="zh-CN" dirty="0" smtClean="0">
                <a:latin typeface="Calibri" pitchFamily="34" charset="0"/>
                <a:cs typeface="Calibri" pitchFamily="34" charset="0"/>
              </a:rPr>
              <a:t>wait(c)</a:t>
            </a:r>
            <a:r>
              <a:rPr lang="zh-CN" altLang="en-US" dirty="0" smtClean="0">
                <a:latin typeface="Calibri" pitchFamily="34" charset="0"/>
                <a:cs typeface="Calibri" pitchFamily="34" charset="0"/>
              </a:rPr>
              <a:t>：</a:t>
            </a:r>
          </a:p>
          <a:p>
            <a:pPr marL="381000" lvl="2" indent="0">
              <a:buFontTx/>
              <a:buNone/>
            </a:pPr>
            <a:r>
              <a:rPr lang="zh-CN" altLang="en-US" dirty="0" smtClean="0">
                <a:latin typeface="Calibri" pitchFamily="34" charset="0"/>
                <a:cs typeface="Calibri" pitchFamily="34" charset="0"/>
              </a:rPr>
              <a:t>如果</a:t>
            </a:r>
            <a:r>
              <a:rPr lang="zh-CN" altLang="en-US" dirty="0" smtClean="0">
                <a:solidFill>
                  <a:srgbClr val="0000CC"/>
                </a:solidFill>
                <a:latin typeface="Calibri" pitchFamily="34" charset="0"/>
                <a:cs typeface="Calibri" pitchFamily="34" charset="0"/>
              </a:rPr>
              <a:t>紧急等待队列</a:t>
            </a:r>
            <a:r>
              <a:rPr lang="zh-CN" altLang="en-US" dirty="0" smtClean="0">
                <a:latin typeface="Calibri" pitchFamily="34" charset="0"/>
                <a:cs typeface="Calibri" pitchFamily="34" charset="0"/>
              </a:rPr>
              <a:t>非空，则唤醒第一个等待者；否则释放管程的互斥权，执行此操作的进程</a:t>
            </a:r>
            <a:r>
              <a:rPr lang="zh-CN" altLang="en-US" dirty="0">
                <a:latin typeface="Calibri" pitchFamily="34" charset="0"/>
                <a:cs typeface="Calibri" pitchFamily="34" charset="0"/>
              </a:rPr>
              <a:t>进</a:t>
            </a:r>
            <a:r>
              <a:rPr lang="zh-CN" altLang="en-US" dirty="0" smtClean="0">
                <a:latin typeface="Calibri" pitchFamily="34" charset="0"/>
                <a:cs typeface="Calibri" pitchFamily="34" charset="0"/>
              </a:rPr>
              <a:t>入</a:t>
            </a:r>
            <a:r>
              <a:rPr lang="en-US" altLang="zh-CN" dirty="0" smtClean="0">
                <a:latin typeface="Calibri" pitchFamily="34" charset="0"/>
                <a:cs typeface="Calibri" pitchFamily="34" charset="0"/>
              </a:rPr>
              <a:t>c</a:t>
            </a:r>
            <a:r>
              <a:rPr lang="zh-CN" altLang="en-US" dirty="0" smtClean="0">
                <a:latin typeface="Calibri" pitchFamily="34" charset="0"/>
                <a:cs typeface="Calibri" pitchFamily="34" charset="0"/>
              </a:rPr>
              <a:t>链尾部</a:t>
            </a:r>
          </a:p>
          <a:p>
            <a:pPr marL="381000" lvl="2" indent="0">
              <a:buFontTx/>
              <a:buNone/>
            </a:pPr>
            <a:endParaRPr lang="zh-CN" altLang="en-US" dirty="0" smtClean="0">
              <a:latin typeface="Calibri" pitchFamily="34" charset="0"/>
              <a:cs typeface="Calibri" pitchFamily="34" charset="0"/>
            </a:endParaRPr>
          </a:p>
          <a:p>
            <a:pPr marL="0" indent="0">
              <a:buFontTx/>
              <a:buNone/>
            </a:pPr>
            <a:r>
              <a:rPr lang="en-US" altLang="zh-CN" dirty="0" smtClean="0">
                <a:latin typeface="Calibri" pitchFamily="34" charset="0"/>
                <a:cs typeface="Calibri" pitchFamily="34" charset="0"/>
              </a:rPr>
              <a:t>signal(c)</a:t>
            </a:r>
            <a:r>
              <a:rPr lang="zh-CN" altLang="en-US" dirty="0" smtClean="0">
                <a:latin typeface="Calibri" pitchFamily="34" charset="0"/>
                <a:cs typeface="Calibri" pitchFamily="34" charset="0"/>
              </a:rPr>
              <a:t>：</a:t>
            </a:r>
          </a:p>
          <a:p>
            <a:pPr marL="381000" lvl="2" indent="0">
              <a:buFontTx/>
              <a:buNone/>
            </a:pPr>
            <a:r>
              <a:rPr lang="zh-CN" altLang="en-US" dirty="0" smtClean="0">
                <a:latin typeface="Calibri" pitchFamily="34" charset="0"/>
                <a:cs typeface="Calibri" pitchFamily="34" charset="0"/>
              </a:rPr>
              <a:t>如果</a:t>
            </a:r>
            <a:r>
              <a:rPr lang="en-US" altLang="zh-CN" dirty="0" smtClean="0">
                <a:latin typeface="Calibri" pitchFamily="34" charset="0"/>
                <a:cs typeface="Calibri" pitchFamily="34" charset="0"/>
              </a:rPr>
              <a:t>c</a:t>
            </a:r>
            <a:r>
              <a:rPr lang="zh-CN" altLang="en-US" dirty="0" smtClean="0">
                <a:latin typeface="Calibri" pitchFamily="34" charset="0"/>
                <a:cs typeface="Calibri" pitchFamily="34" charset="0"/>
              </a:rPr>
              <a:t>链为空，则相当于空操作，执行此操作的进程继续执行；否则唤醒第一个等待者，执行此操作的进程进入</a:t>
            </a:r>
            <a:r>
              <a:rPr lang="zh-CN" altLang="en-US" dirty="0" smtClean="0">
                <a:solidFill>
                  <a:srgbClr val="0000CC"/>
                </a:solidFill>
                <a:latin typeface="Calibri" pitchFamily="34" charset="0"/>
                <a:cs typeface="Calibri" pitchFamily="34" charset="0"/>
              </a:rPr>
              <a:t>紧急等待队列</a:t>
            </a:r>
            <a:r>
              <a:rPr lang="zh-CN" altLang="en-US" dirty="0" smtClean="0">
                <a:latin typeface="Calibri" pitchFamily="34" charset="0"/>
                <a:cs typeface="Calibri" pitchFamily="34" charset="0"/>
              </a:rPr>
              <a:t>的尾部</a:t>
            </a:r>
          </a:p>
        </p:txBody>
      </p:sp>
    </p:spTree>
    <p:extLst>
      <p:ext uri="{BB962C8B-B14F-4D97-AF65-F5344CB8AC3E}">
        <p14:creationId xmlns:p14="http://schemas.microsoft.com/office/powerpoint/2010/main" val="2704744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22594">
                                            <p:txEl>
                                              <p:pRg st="0" end="0"/>
                                            </p:txEl>
                                          </p:spTgt>
                                        </p:tgtEl>
                                        <p:attrNameLst>
                                          <p:attrName>style.visibility</p:attrName>
                                        </p:attrNameLst>
                                      </p:cBhvr>
                                      <p:to>
                                        <p:strVal val="visible"/>
                                      </p:to>
                                    </p:set>
                                    <p:anim calcmode="lin" valueType="num">
                                      <p:cBhvr additive="base">
                                        <p:cTn id="7" dur="500" fill="hold"/>
                                        <p:tgtEl>
                                          <p:spTgt spid="62259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225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22594">
                                            <p:txEl>
                                              <p:pRg st="1" end="1"/>
                                            </p:txEl>
                                          </p:spTgt>
                                        </p:tgtEl>
                                        <p:attrNameLst>
                                          <p:attrName>style.visibility</p:attrName>
                                        </p:attrNameLst>
                                      </p:cBhvr>
                                      <p:to>
                                        <p:strVal val="visible"/>
                                      </p:to>
                                    </p:set>
                                    <p:anim calcmode="lin" valueType="num">
                                      <p:cBhvr additive="base">
                                        <p:cTn id="13" dur="500" fill="hold"/>
                                        <p:tgtEl>
                                          <p:spTgt spid="62259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2259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22594">
                                            <p:txEl>
                                              <p:pRg st="2" end="2"/>
                                            </p:txEl>
                                          </p:spTgt>
                                        </p:tgtEl>
                                        <p:attrNameLst>
                                          <p:attrName>style.visibility</p:attrName>
                                        </p:attrNameLst>
                                      </p:cBhvr>
                                      <p:to>
                                        <p:strVal val="visible"/>
                                      </p:to>
                                    </p:set>
                                    <p:anim calcmode="lin" valueType="num">
                                      <p:cBhvr additive="base">
                                        <p:cTn id="19" dur="500" fill="hold"/>
                                        <p:tgtEl>
                                          <p:spTgt spid="62259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2259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 calcmode="lin" valueType="num">
                                      <p:cBhvr additive="base">
                                        <p:cTn id="3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5">
                                            <p:txEl>
                                              <p:pRg st="3" end="3"/>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 calcmode="lin" valueType="num">
                                      <p:cBhvr additive="base">
                                        <p:cTn id="39"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4" grpId="0" build="p" autoUpdateAnimBg="0"/>
      <p:bldP spid="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4294967295"/>
          </p:nvPr>
        </p:nvSpPr>
        <p:spPr>
          <a:xfrm>
            <a:off x="4790346" y="1607056"/>
            <a:ext cx="3886200" cy="4990296"/>
          </a:xfrm>
          <a:prstGeom prst="rect">
            <a:avLst/>
          </a:prstGeom>
          <a:solidFill>
            <a:srgbClr val="E5E5FF"/>
          </a:solidFill>
          <a:ln>
            <a:solidFill>
              <a:srgbClr val="0000CC"/>
            </a:solidFill>
          </a:ln>
        </p:spPr>
        <p:txBody>
          <a:bodyPr>
            <a:noAutofit/>
          </a:bodyPr>
          <a:lstStyle/>
          <a:p>
            <a:pPr marL="0" indent="0">
              <a:spcBef>
                <a:spcPts val="0"/>
              </a:spcBef>
              <a:buNone/>
            </a:pPr>
            <a:r>
              <a:rPr lang="en-US" altLang="zh-CN" sz="1500" b="1" dirty="0">
                <a:solidFill>
                  <a:srgbClr val="008000"/>
                </a:solidFill>
              </a:rPr>
              <a:t>procedure</a:t>
            </a:r>
            <a:r>
              <a:rPr lang="en-US" altLang="zh-CN" sz="1500" b="1" dirty="0"/>
              <a:t> producer;</a:t>
            </a:r>
          </a:p>
          <a:p>
            <a:pPr marL="0" indent="0">
              <a:spcBef>
                <a:spcPts val="0"/>
              </a:spcBef>
              <a:buNone/>
            </a:pPr>
            <a:r>
              <a:rPr lang="en-US" altLang="zh-CN" sz="1500" b="1" dirty="0">
                <a:solidFill>
                  <a:srgbClr val="008000"/>
                </a:solidFill>
              </a:rPr>
              <a:t>begin</a:t>
            </a:r>
          </a:p>
          <a:p>
            <a:pPr marL="0" indent="0">
              <a:spcBef>
                <a:spcPts val="0"/>
              </a:spcBef>
              <a:buNone/>
            </a:pPr>
            <a:r>
              <a:rPr lang="en-US" altLang="zh-CN" sz="1500" b="1" dirty="0"/>
              <a:t>    </a:t>
            </a:r>
            <a:r>
              <a:rPr lang="en-US" altLang="zh-CN" sz="1500" b="1" dirty="0">
                <a:solidFill>
                  <a:srgbClr val="008000"/>
                </a:solidFill>
              </a:rPr>
              <a:t>while</a:t>
            </a:r>
            <a:r>
              <a:rPr lang="en-US" altLang="zh-CN" sz="1500" b="1" dirty="0"/>
              <a:t> true </a:t>
            </a:r>
            <a:r>
              <a:rPr lang="en-US" altLang="zh-CN" sz="1500" b="1" dirty="0">
                <a:solidFill>
                  <a:srgbClr val="008000"/>
                </a:solidFill>
              </a:rPr>
              <a:t>do</a:t>
            </a:r>
          </a:p>
          <a:p>
            <a:pPr marL="0" indent="0">
              <a:spcBef>
                <a:spcPts val="0"/>
              </a:spcBef>
              <a:buNone/>
            </a:pPr>
            <a:r>
              <a:rPr lang="en-US" altLang="zh-CN" sz="1500" b="1" dirty="0"/>
              <a:t>    </a:t>
            </a:r>
            <a:r>
              <a:rPr lang="en-US" altLang="zh-CN" sz="1500" b="1" dirty="0" smtClean="0">
                <a:solidFill>
                  <a:srgbClr val="008000"/>
                </a:solidFill>
              </a:rPr>
              <a:t>begin</a:t>
            </a:r>
          </a:p>
          <a:p>
            <a:pPr marL="0" indent="0">
              <a:spcBef>
                <a:spcPts val="0"/>
              </a:spcBef>
              <a:buNone/>
            </a:pPr>
            <a:r>
              <a:rPr lang="en-US" altLang="zh-CN" sz="1500" b="1" dirty="0" smtClean="0"/>
              <a:t> </a:t>
            </a:r>
            <a:endParaRPr lang="en-US" altLang="zh-CN" sz="1500" b="1" dirty="0"/>
          </a:p>
          <a:p>
            <a:pPr marL="0" indent="0">
              <a:spcBef>
                <a:spcPts val="0"/>
              </a:spcBef>
              <a:buNone/>
            </a:pPr>
            <a:r>
              <a:rPr lang="en-US" altLang="zh-CN" sz="1500" b="1" dirty="0"/>
              <a:t>        item = </a:t>
            </a:r>
            <a:r>
              <a:rPr lang="en-US" altLang="zh-CN" sz="1500" b="1" dirty="0" err="1"/>
              <a:t>produce_item</a:t>
            </a:r>
            <a:r>
              <a:rPr lang="en-US" altLang="zh-CN" sz="1500" b="1" dirty="0"/>
              <a:t>;</a:t>
            </a:r>
          </a:p>
          <a:p>
            <a:pPr marL="0" indent="0">
              <a:spcBef>
                <a:spcPts val="0"/>
              </a:spcBef>
              <a:buNone/>
            </a:pPr>
            <a:r>
              <a:rPr lang="en-US" altLang="zh-CN" sz="1500" b="1" dirty="0">
                <a:solidFill>
                  <a:srgbClr val="C00000"/>
                </a:solidFill>
              </a:rPr>
              <a:t>        </a:t>
            </a:r>
            <a:r>
              <a:rPr lang="en-US" altLang="zh-CN" sz="1500" b="1" dirty="0" err="1">
                <a:solidFill>
                  <a:srgbClr val="C00000"/>
                </a:solidFill>
              </a:rPr>
              <a:t>ProducerConsumer.insert</a:t>
            </a:r>
            <a:r>
              <a:rPr lang="en-US" altLang="zh-CN" sz="1500" b="1" dirty="0">
                <a:solidFill>
                  <a:srgbClr val="C00000"/>
                </a:solidFill>
              </a:rPr>
              <a:t>(item);</a:t>
            </a:r>
          </a:p>
          <a:p>
            <a:pPr marL="0" indent="0">
              <a:spcBef>
                <a:spcPts val="0"/>
              </a:spcBef>
              <a:buNone/>
            </a:pPr>
            <a:r>
              <a:rPr lang="en-US" altLang="zh-CN" sz="1500" b="1" dirty="0"/>
              <a:t>    </a:t>
            </a:r>
            <a:r>
              <a:rPr lang="en-US" altLang="zh-CN" sz="1500" b="1" dirty="0">
                <a:solidFill>
                  <a:srgbClr val="008000"/>
                </a:solidFill>
              </a:rPr>
              <a:t>end</a:t>
            </a:r>
          </a:p>
          <a:p>
            <a:pPr marL="0" indent="0">
              <a:spcBef>
                <a:spcPts val="0"/>
              </a:spcBef>
              <a:buNone/>
            </a:pPr>
            <a:r>
              <a:rPr lang="en-US" altLang="zh-CN" sz="1500" b="1" dirty="0">
                <a:solidFill>
                  <a:srgbClr val="008000"/>
                </a:solidFill>
              </a:rPr>
              <a:t>end;</a:t>
            </a:r>
          </a:p>
          <a:p>
            <a:pPr marL="0" indent="0">
              <a:spcBef>
                <a:spcPts val="0"/>
              </a:spcBef>
              <a:buNone/>
            </a:pPr>
            <a:endParaRPr lang="en-US" altLang="zh-CN" sz="1500" b="1" dirty="0" smtClean="0">
              <a:solidFill>
                <a:srgbClr val="008000"/>
              </a:solidFill>
            </a:endParaRPr>
          </a:p>
          <a:p>
            <a:pPr marL="0" indent="0">
              <a:spcBef>
                <a:spcPts val="0"/>
              </a:spcBef>
              <a:buNone/>
            </a:pPr>
            <a:r>
              <a:rPr lang="en-US" altLang="zh-CN" sz="1500" b="1" dirty="0" smtClean="0">
                <a:solidFill>
                  <a:srgbClr val="008000"/>
                </a:solidFill>
              </a:rPr>
              <a:t>procedure</a:t>
            </a:r>
            <a:r>
              <a:rPr lang="en-US" altLang="zh-CN" sz="1500" b="1" dirty="0" smtClean="0"/>
              <a:t> </a:t>
            </a:r>
            <a:r>
              <a:rPr lang="en-US" altLang="zh-CN" sz="1500" b="1" dirty="0"/>
              <a:t>consumer;</a:t>
            </a:r>
          </a:p>
          <a:p>
            <a:pPr marL="0" indent="0">
              <a:spcBef>
                <a:spcPts val="0"/>
              </a:spcBef>
              <a:buNone/>
            </a:pPr>
            <a:r>
              <a:rPr lang="en-US" altLang="zh-CN" sz="1500" b="1" dirty="0">
                <a:solidFill>
                  <a:srgbClr val="008000"/>
                </a:solidFill>
              </a:rPr>
              <a:t>begin</a:t>
            </a:r>
          </a:p>
          <a:p>
            <a:pPr marL="0" indent="0">
              <a:spcBef>
                <a:spcPts val="0"/>
              </a:spcBef>
              <a:buNone/>
            </a:pPr>
            <a:r>
              <a:rPr lang="en-US" altLang="zh-CN" sz="1500" b="1" dirty="0"/>
              <a:t>    </a:t>
            </a:r>
            <a:r>
              <a:rPr lang="en-US" altLang="zh-CN" sz="1500" b="1" dirty="0">
                <a:solidFill>
                  <a:srgbClr val="008000"/>
                </a:solidFill>
              </a:rPr>
              <a:t>while</a:t>
            </a:r>
            <a:r>
              <a:rPr lang="en-US" altLang="zh-CN" sz="1500" b="1" dirty="0"/>
              <a:t> true </a:t>
            </a:r>
            <a:r>
              <a:rPr lang="en-US" altLang="zh-CN" sz="1500" b="1" dirty="0">
                <a:solidFill>
                  <a:srgbClr val="008000"/>
                </a:solidFill>
              </a:rPr>
              <a:t>do</a:t>
            </a:r>
          </a:p>
          <a:p>
            <a:pPr marL="0" indent="0">
              <a:spcBef>
                <a:spcPts val="0"/>
              </a:spcBef>
              <a:buNone/>
            </a:pPr>
            <a:r>
              <a:rPr lang="en-US" altLang="zh-CN" sz="1500" b="1" dirty="0"/>
              <a:t>    </a:t>
            </a:r>
            <a:r>
              <a:rPr lang="en-US" altLang="zh-CN" sz="1500" b="1" dirty="0">
                <a:solidFill>
                  <a:srgbClr val="008000"/>
                </a:solidFill>
              </a:rPr>
              <a:t>begin</a:t>
            </a:r>
          </a:p>
          <a:p>
            <a:pPr marL="0" indent="0">
              <a:spcBef>
                <a:spcPts val="0"/>
              </a:spcBef>
              <a:buNone/>
            </a:pPr>
            <a:r>
              <a:rPr lang="en-US" altLang="zh-CN" sz="1500" b="1" dirty="0"/>
              <a:t>        </a:t>
            </a:r>
            <a:r>
              <a:rPr lang="en-US" altLang="zh-CN" sz="1500" b="1" dirty="0">
                <a:solidFill>
                  <a:srgbClr val="C00000"/>
                </a:solidFill>
              </a:rPr>
              <a:t>item=</a:t>
            </a:r>
            <a:r>
              <a:rPr lang="en-US" altLang="zh-CN" sz="1500" b="1" dirty="0" err="1">
                <a:solidFill>
                  <a:srgbClr val="C00000"/>
                </a:solidFill>
              </a:rPr>
              <a:t>ProducerConsumer.remove</a:t>
            </a:r>
            <a:r>
              <a:rPr lang="en-US" altLang="zh-CN" sz="1500" b="1" dirty="0">
                <a:solidFill>
                  <a:srgbClr val="C00000"/>
                </a:solidFill>
              </a:rPr>
              <a:t>;</a:t>
            </a:r>
          </a:p>
          <a:p>
            <a:pPr marL="0" indent="0">
              <a:spcBef>
                <a:spcPts val="0"/>
              </a:spcBef>
              <a:buNone/>
            </a:pPr>
            <a:r>
              <a:rPr lang="en-US" altLang="zh-CN" sz="1500" b="1" dirty="0"/>
              <a:t>        </a:t>
            </a:r>
            <a:r>
              <a:rPr lang="en-US" altLang="zh-CN" sz="1500" b="1" dirty="0" err="1"/>
              <a:t>consume_item</a:t>
            </a:r>
            <a:r>
              <a:rPr lang="en-US" altLang="zh-CN" sz="1500" b="1" dirty="0"/>
              <a:t>(item);</a:t>
            </a:r>
          </a:p>
          <a:p>
            <a:pPr marL="0" indent="0">
              <a:spcBef>
                <a:spcPts val="0"/>
              </a:spcBef>
              <a:buNone/>
            </a:pPr>
            <a:r>
              <a:rPr lang="en-US" altLang="zh-CN" sz="1500" b="1" dirty="0"/>
              <a:t>    </a:t>
            </a:r>
            <a:endParaRPr lang="en-US" altLang="zh-CN" sz="1500" b="1" dirty="0" smtClean="0"/>
          </a:p>
          <a:p>
            <a:pPr marL="0" indent="0">
              <a:spcBef>
                <a:spcPts val="0"/>
              </a:spcBef>
              <a:buNone/>
            </a:pPr>
            <a:r>
              <a:rPr lang="en-US" altLang="zh-CN" sz="1500" b="1" dirty="0" smtClean="0">
                <a:solidFill>
                  <a:srgbClr val="008000"/>
                </a:solidFill>
              </a:rPr>
              <a:t>    end</a:t>
            </a:r>
            <a:endParaRPr lang="en-US" altLang="zh-CN" sz="1500" b="1" dirty="0">
              <a:solidFill>
                <a:srgbClr val="008000"/>
              </a:solidFill>
            </a:endParaRPr>
          </a:p>
          <a:p>
            <a:pPr marL="0" indent="0">
              <a:spcBef>
                <a:spcPts val="0"/>
              </a:spcBef>
              <a:buNone/>
            </a:pPr>
            <a:r>
              <a:rPr lang="en-US" altLang="zh-CN" sz="1500" b="1" dirty="0">
                <a:solidFill>
                  <a:srgbClr val="008000"/>
                </a:solidFill>
              </a:rPr>
              <a:t>end</a:t>
            </a:r>
            <a:r>
              <a:rPr lang="en-US" altLang="zh-CN" sz="1500" b="1" dirty="0" smtClean="0">
                <a:solidFill>
                  <a:srgbClr val="008000"/>
                </a:solidFill>
              </a:rPr>
              <a:t>;</a:t>
            </a:r>
            <a:endParaRPr lang="en-US" altLang="zh-CN" sz="1500" b="1" dirty="0">
              <a:solidFill>
                <a:srgbClr val="008000"/>
              </a:solidFill>
            </a:endParaRPr>
          </a:p>
        </p:txBody>
      </p:sp>
      <p:sp>
        <p:nvSpPr>
          <p:cNvPr id="3" name="内容占位符 2"/>
          <p:cNvSpPr>
            <a:spLocks noGrp="1"/>
          </p:cNvSpPr>
          <p:nvPr>
            <p:ph sz="quarter" idx="4294967295"/>
          </p:nvPr>
        </p:nvSpPr>
        <p:spPr>
          <a:xfrm>
            <a:off x="395536" y="1607056"/>
            <a:ext cx="4176464" cy="4990296"/>
          </a:xfrm>
          <a:prstGeom prst="rect">
            <a:avLst/>
          </a:prstGeom>
          <a:solidFill>
            <a:srgbClr val="E5E5FF"/>
          </a:solidFill>
          <a:ln>
            <a:solidFill>
              <a:srgbClr val="0000CC"/>
            </a:solidFill>
          </a:ln>
        </p:spPr>
        <p:txBody>
          <a:bodyPr>
            <a:noAutofit/>
          </a:bodyPr>
          <a:lstStyle/>
          <a:p>
            <a:pPr marL="0" indent="0">
              <a:spcBef>
                <a:spcPts val="0"/>
              </a:spcBef>
              <a:buNone/>
            </a:pPr>
            <a:r>
              <a:rPr lang="en-US" altLang="zh-CN" sz="1500" b="1" dirty="0">
                <a:solidFill>
                  <a:srgbClr val="008000"/>
                </a:solidFill>
              </a:rPr>
              <a:t>monitor</a:t>
            </a:r>
            <a:r>
              <a:rPr lang="en-US" altLang="zh-CN" sz="1500" b="1" dirty="0"/>
              <a:t> </a:t>
            </a:r>
            <a:r>
              <a:rPr lang="en-US" altLang="zh-CN" sz="1500" b="1" dirty="0" err="1"/>
              <a:t>ProducerConsumer</a:t>
            </a:r>
            <a:endParaRPr lang="en-US" altLang="zh-CN" sz="1500" b="1" dirty="0"/>
          </a:p>
          <a:p>
            <a:pPr marL="0" indent="0">
              <a:spcBef>
                <a:spcPts val="0"/>
              </a:spcBef>
              <a:buNone/>
            </a:pPr>
            <a:r>
              <a:rPr lang="en-US" altLang="zh-CN" sz="1500" b="1" dirty="0"/>
              <a:t>    </a:t>
            </a:r>
            <a:r>
              <a:rPr lang="en-US" altLang="zh-CN" sz="1500" b="1" dirty="0">
                <a:solidFill>
                  <a:srgbClr val="008000"/>
                </a:solidFill>
              </a:rPr>
              <a:t>condition</a:t>
            </a:r>
            <a:r>
              <a:rPr lang="en-US" altLang="zh-CN" sz="1500" b="1" dirty="0"/>
              <a:t> full, empty;</a:t>
            </a:r>
          </a:p>
          <a:p>
            <a:pPr marL="0" indent="0">
              <a:spcBef>
                <a:spcPts val="0"/>
              </a:spcBef>
              <a:buNone/>
            </a:pPr>
            <a:r>
              <a:rPr lang="en-US" altLang="zh-CN" sz="1500" b="1" dirty="0"/>
              <a:t>    </a:t>
            </a:r>
            <a:r>
              <a:rPr lang="en-US" altLang="zh-CN" sz="1500" b="1" dirty="0">
                <a:solidFill>
                  <a:srgbClr val="008000"/>
                </a:solidFill>
              </a:rPr>
              <a:t>integer</a:t>
            </a:r>
            <a:r>
              <a:rPr lang="en-US" altLang="zh-CN" sz="1500" b="1" dirty="0"/>
              <a:t> count;</a:t>
            </a:r>
          </a:p>
          <a:p>
            <a:pPr marL="0" indent="0">
              <a:spcBef>
                <a:spcPts val="0"/>
              </a:spcBef>
              <a:buNone/>
            </a:pPr>
            <a:r>
              <a:rPr lang="en-US" altLang="zh-CN" sz="1500" b="1" dirty="0"/>
              <a:t>    </a:t>
            </a:r>
            <a:endParaRPr lang="en-US" altLang="zh-CN" sz="1500" b="1" dirty="0" smtClean="0"/>
          </a:p>
          <a:p>
            <a:pPr marL="0" indent="0">
              <a:spcBef>
                <a:spcPts val="0"/>
              </a:spcBef>
              <a:buNone/>
            </a:pPr>
            <a:r>
              <a:rPr lang="en-US" altLang="zh-CN" sz="1500" b="1" dirty="0">
                <a:solidFill>
                  <a:srgbClr val="008000"/>
                </a:solidFill>
              </a:rPr>
              <a:t> </a:t>
            </a:r>
            <a:r>
              <a:rPr lang="en-US" altLang="zh-CN" sz="1500" b="1" dirty="0" smtClean="0">
                <a:solidFill>
                  <a:srgbClr val="008000"/>
                </a:solidFill>
              </a:rPr>
              <a:t>   procedure</a:t>
            </a:r>
            <a:r>
              <a:rPr lang="en-US" altLang="zh-CN" sz="1500" b="1" dirty="0" smtClean="0"/>
              <a:t> </a:t>
            </a:r>
            <a:r>
              <a:rPr lang="en-US" altLang="zh-CN" sz="1500" b="1" dirty="0"/>
              <a:t>insert (item: integer);</a:t>
            </a:r>
          </a:p>
          <a:p>
            <a:pPr marL="0" indent="0">
              <a:spcBef>
                <a:spcPts val="0"/>
              </a:spcBef>
              <a:buNone/>
            </a:pPr>
            <a:r>
              <a:rPr lang="en-US" altLang="zh-CN" sz="1500" b="1" dirty="0"/>
              <a:t>    </a:t>
            </a:r>
            <a:r>
              <a:rPr lang="en-US" altLang="zh-CN" sz="1500" b="1" dirty="0">
                <a:solidFill>
                  <a:srgbClr val="008000"/>
                </a:solidFill>
              </a:rPr>
              <a:t>begin</a:t>
            </a:r>
          </a:p>
          <a:p>
            <a:pPr marL="0" indent="0">
              <a:spcBef>
                <a:spcPts val="0"/>
              </a:spcBef>
              <a:buNone/>
            </a:pPr>
            <a:r>
              <a:rPr lang="en-US" altLang="zh-CN" sz="1500" b="1" dirty="0"/>
              <a:t>        </a:t>
            </a:r>
            <a:r>
              <a:rPr lang="en-US" altLang="zh-CN" sz="1500" b="1" dirty="0">
                <a:solidFill>
                  <a:srgbClr val="008000"/>
                </a:solidFill>
              </a:rPr>
              <a:t>if</a:t>
            </a:r>
            <a:r>
              <a:rPr lang="en-US" altLang="zh-CN" sz="1500" b="1" dirty="0"/>
              <a:t> count == N </a:t>
            </a:r>
            <a:r>
              <a:rPr lang="en-US" altLang="zh-CN" sz="1500" b="1" dirty="0">
                <a:solidFill>
                  <a:srgbClr val="008000"/>
                </a:solidFill>
              </a:rPr>
              <a:t>then</a:t>
            </a:r>
            <a:r>
              <a:rPr lang="en-US" altLang="zh-CN" sz="1500" b="1" dirty="0"/>
              <a:t> </a:t>
            </a:r>
            <a:r>
              <a:rPr lang="en-US" altLang="zh-CN" sz="1500" b="1" dirty="0">
                <a:solidFill>
                  <a:srgbClr val="0000CC"/>
                </a:solidFill>
              </a:rPr>
              <a:t>wait(full);</a:t>
            </a:r>
          </a:p>
          <a:p>
            <a:pPr marL="0" indent="0">
              <a:spcBef>
                <a:spcPts val="0"/>
              </a:spcBef>
              <a:buNone/>
            </a:pPr>
            <a:r>
              <a:rPr lang="en-US" altLang="zh-CN" sz="1500" b="1" dirty="0"/>
              <a:t>        </a:t>
            </a:r>
            <a:r>
              <a:rPr lang="en-US" altLang="zh-CN" sz="1500" b="1" dirty="0" err="1"/>
              <a:t>insert_item</a:t>
            </a:r>
            <a:r>
              <a:rPr lang="en-US" altLang="zh-CN" sz="1500" b="1" dirty="0"/>
              <a:t>(item); count++;</a:t>
            </a:r>
          </a:p>
          <a:p>
            <a:pPr marL="0" indent="0">
              <a:spcBef>
                <a:spcPts val="0"/>
              </a:spcBef>
              <a:buNone/>
            </a:pPr>
            <a:r>
              <a:rPr lang="en-US" altLang="zh-CN" sz="1500" b="1" dirty="0"/>
              <a:t>        </a:t>
            </a:r>
            <a:r>
              <a:rPr lang="en-US" altLang="zh-CN" sz="1500" b="1" dirty="0">
                <a:solidFill>
                  <a:srgbClr val="008000"/>
                </a:solidFill>
              </a:rPr>
              <a:t>if</a:t>
            </a:r>
            <a:r>
              <a:rPr lang="en-US" altLang="zh-CN" sz="1500" b="1" dirty="0"/>
              <a:t> count ==1 </a:t>
            </a:r>
            <a:r>
              <a:rPr lang="en-US" altLang="zh-CN" sz="1500" b="1" dirty="0">
                <a:solidFill>
                  <a:srgbClr val="008000"/>
                </a:solidFill>
              </a:rPr>
              <a:t>then</a:t>
            </a:r>
            <a:r>
              <a:rPr lang="en-US" altLang="zh-CN" sz="1500" b="1" dirty="0"/>
              <a:t> </a:t>
            </a:r>
            <a:r>
              <a:rPr lang="en-US" altLang="zh-CN" sz="1500" b="1" dirty="0">
                <a:solidFill>
                  <a:srgbClr val="0000CC"/>
                </a:solidFill>
              </a:rPr>
              <a:t>signal(empty);</a:t>
            </a:r>
          </a:p>
          <a:p>
            <a:pPr marL="0" indent="0">
              <a:spcBef>
                <a:spcPts val="0"/>
              </a:spcBef>
              <a:buNone/>
            </a:pPr>
            <a:r>
              <a:rPr lang="en-US" altLang="zh-CN" sz="1500" b="1" dirty="0"/>
              <a:t>    </a:t>
            </a:r>
            <a:r>
              <a:rPr lang="en-US" altLang="zh-CN" sz="1500" b="1" dirty="0">
                <a:solidFill>
                  <a:srgbClr val="008000"/>
                </a:solidFill>
              </a:rPr>
              <a:t>end;</a:t>
            </a:r>
          </a:p>
          <a:p>
            <a:pPr marL="0" indent="0">
              <a:spcBef>
                <a:spcPts val="0"/>
              </a:spcBef>
              <a:buNone/>
            </a:pPr>
            <a:r>
              <a:rPr lang="en-US" altLang="zh-CN" sz="1500" b="1" dirty="0"/>
              <a:t>    </a:t>
            </a:r>
            <a:endParaRPr lang="en-US" altLang="zh-CN" sz="1500" b="1" dirty="0" smtClean="0"/>
          </a:p>
          <a:p>
            <a:pPr marL="0" indent="0">
              <a:spcBef>
                <a:spcPts val="0"/>
              </a:spcBef>
              <a:buNone/>
            </a:pPr>
            <a:r>
              <a:rPr lang="en-US" altLang="zh-CN" sz="1500" b="1" dirty="0">
                <a:solidFill>
                  <a:srgbClr val="008000"/>
                </a:solidFill>
              </a:rPr>
              <a:t> </a:t>
            </a:r>
            <a:r>
              <a:rPr lang="en-US" altLang="zh-CN" sz="1500" b="1" dirty="0" smtClean="0">
                <a:solidFill>
                  <a:srgbClr val="008000"/>
                </a:solidFill>
              </a:rPr>
              <a:t>   function</a:t>
            </a:r>
            <a:r>
              <a:rPr lang="en-US" altLang="zh-CN" sz="1500" b="1" dirty="0" smtClean="0"/>
              <a:t> </a:t>
            </a:r>
            <a:r>
              <a:rPr lang="en-US" altLang="zh-CN" sz="1500" b="1" dirty="0"/>
              <a:t>remove: integer;</a:t>
            </a:r>
          </a:p>
          <a:p>
            <a:pPr marL="0" indent="0">
              <a:spcBef>
                <a:spcPts val="0"/>
              </a:spcBef>
              <a:buNone/>
            </a:pPr>
            <a:r>
              <a:rPr lang="en-US" altLang="zh-CN" sz="1500" b="1" dirty="0"/>
              <a:t>    </a:t>
            </a:r>
            <a:r>
              <a:rPr lang="en-US" altLang="zh-CN" sz="1500" b="1" dirty="0">
                <a:solidFill>
                  <a:srgbClr val="008000"/>
                </a:solidFill>
              </a:rPr>
              <a:t>begin</a:t>
            </a:r>
          </a:p>
          <a:p>
            <a:pPr marL="0" indent="0">
              <a:spcBef>
                <a:spcPts val="0"/>
              </a:spcBef>
              <a:buNone/>
            </a:pPr>
            <a:r>
              <a:rPr lang="en-US" altLang="zh-CN" sz="1500" b="1" dirty="0"/>
              <a:t>       </a:t>
            </a:r>
            <a:r>
              <a:rPr lang="en-US" altLang="zh-CN" sz="1500" b="1" dirty="0">
                <a:solidFill>
                  <a:srgbClr val="008000"/>
                </a:solidFill>
              </a:rPr>
              <a:t> if</a:t>
            </a:r>
            <a:r>
              <a:rPr lang="en-US" altLang="zh-CN" sz="1500" b="1" dirty="0"/>
              <a:t> count ==0 </a:t>
            </a:r>
            <a:r>
              <a:rPr lang="en-US" altLang="zh-CN" sz="1500" b="1" dirty="0">
                <a:solidFill>
                  <a:srgbClr val="008000"/>
                </a:solidFill>
              </a:rPr>
              <a:t>then</a:t>
            </a:r>
            <a:r>
              <a:rPr lang="en-US" altLang="zh-CN" sz="1500" b="1" dirty="0"/>
              <a:t> </a:t>
            </a:r>
            <a:r>
              <a:rPr lang="en-US" altLang="zh-CN" sz="1500" b="1" dirty="0">
                <a:solidFill>
                  <a:srgbClr val="0000CC"/>
                </a:solidFill>
              </a:rPr>
              <a:t>wait(empty);</a:t>
            </a:r>
          </a:p>
          <a:p>
            <a:pPr marL="0" indent="0">
              <a:spcBef>
                <a:spcPts val="0"/>
              </a:spcBef>
              <a:buNone/>
            </a:pPr>
            <a:r>
              <a:rPr lang="en-US" altLang="zh-CN" sz="1500" b="1" dirty="0"/>
              <a:t>        remove = </a:t>
            </a:r>
            <a:r>
              <a:rPr lang="en-US" altLang="zh-CN" sz="1500" b="1" dirty="0" err="1"/>
              <a:t>remove_item</a:t>
            </a:r>
            <a:r>
              <a:rPr lang="en-US" altLang="zh-CN" sz="1500" b="1" dirty="0"/>
              <a:t>; count--;</a:t>
            </a:r>
          </a:p>
          <a:p>
            <a:pPr marL="0" indent="0">
              <a:spcBef>
                <a:spcPts val="0"/>
              </a:spcBef>
              <a:buNone/>
            </a:pPr>
            <a:r>
              <a:rPr lang="en-US" altLang="zh-CN" sz="1500" b="1" dirty="0"/>
              <a:t>        </a:t>
            </a:r>
            <a:r>
              <a:rPr lang="en-US" altLang="zh-CN" sz="1500" b="1" dirty="0">
                <a:solidFill>
                  <a:srgbClr val="008000"/>
                </a:solidFill>
              </a:rPr>
              <a:t>if </a:t>
            </a:r>
            <a:r>
              <a:rPr lang="en-US" altLang="zh-CN" sz="1500" b="1" dirty="0"/>
              <a:t>count==N-1 </a:t>
            </a:r>
            <a:r>
              <a:rPr lang="en-US" altLang="zh-CN" sz="1500" b="1" dirty="0">
                <a:solidFill>
                  <a:srgbClr val="008000"/>
                </a:solidFill>
              </a:rPr>
              <a:t>then</a:t>
            </a:r>
            <a:r>
              <a:rPr lang="en-US" altLang="zh-CN" sz="1500" b="1" dirty="0"/>
              <a:t> </a:t>
            </a:r>
            <a:r>
              <a:rPr lang="en-US" altLang="zh-CN" sz="1500" b="1" dirty="0">
                <a:solidFill>
                  <a:srgbClr val="0000CC"/>
                </a:solidFill>
              </a:rPr>
              <a:t>signal(full);</a:t>
            </a:r>
          </a:p>
          <a:p>
            <a:pPr marL="0" indent="0">
              <a:spcBef>
                <a:spcPts val="0"/>
              </a:spcBef>
              <a:buNone/>
            </a:pPr>
            <a:r>
              <a:rPr lang="en-US" altLang="zh-CN" sz="1500" b="1" dirty="0"/>
              <a:t>    </a:t>
            </a:r>
            <a:r>
              <a:rPr lang="en-US" altLang="zh-CN" sz="1500" b="1" dirty="0">
                <a:solidFill>
                  <a:srgbClr val="008000"/>
                </a:solidFill>
              </a:rPr>
              <a:t>end;</a:t>
            </a:r>
          </a:p>
          <a:p>
            <a:pPr marL="0" indent="0">
              <a:spcBef>
                <a:spcPts val="0"/>
              </a:spcBef>
              <a:buNone/>
            </a:pPr>
            <a:r>
              <a:rPr lang="en-US" altLang="zh-CN" sz="1500" b="1" dirty="0"/>
              <a:t>    </a:t>
            </a:r>
            <a:endParaRPr lang="en-US" altLang="zh-CN" sz="1500" b="1" dirty="0" smtClean="0"/>
          </a:p>
          <a:p>
            <a:pPr marL="0" indent="0">
              <a:spcBef>
                <a:spcPts val="0"/>
              </a:spcBef>
              <a:buNone/>
            </a:pPr>
            <a:r>
              <a:rPr lang="en-US" altLang="zh-CN" sz="1500" b="1" dirty="0"/>
              <a:t> </a:t>
            </a:r>
            <a:r>
              <a:rPr lang="en-US" altLang="zh-CN" sz="1500" b="1" dirty="0" smtClean="0"/>
              <a:t>   count</a:t>
            </a:r>
            <a:r>
              <a:rPr lang="en-US" altLang="zh-CN" sz="1500" b="1" dirty="0"/>
              <a:t>:=0;</a:t>
            </a:r>
          </a:p>
          <a:p>
            <a:pPr marL="0" indent="0">
              <a:spcBef>
                <a:spcPts val="0"/>
              </a:spcBef>
              <a:buNone/>
            </a:pPr>
            <a:r>
              <a:rPr lang="en-US" altLang="zh-CN" sz="1500" b="1" dirty="0">
                <a:solidFill>
                  <a:srgbClr val="008000"/>
                </a:solidFill>
              </a:rPr>
              <a:t>end monitor</a:t>
            </a:r>
            <a:r>
              <a:rPr lang="en-US" altLang="zh-CN" sz="1500" b="1" dirty="0" smtClean="0"/>
              <a:t>;</a:t>
            </a:r>
            <a:endParaRPr lang="en-US" altLang="zh-CN" sz="1500" b="1" dirty="0"/>
          </a:p>
        </p:txBody>
      </p:sp>
      <p:sp>
        <p:nvSpPr>
          <p:cNvPr id="4" name="标题 3"/>
          <p:cNvSpPr>
            <a:spLocks noGrp="1"/>
          </p:cNvSpPr>
          <p:nvPr>
            <p:ph type="title"/>
          </p:nvPr>
        </p:nvSpPr>
        <p:spPr>
          <a:xfrm>
            <a:off x="683568" y="346646"/>
            <a:ext cx="8229600" cy="922114"/>
          </a:xfrm>
        </p:spPr>
        <p:txBody>
          <a:bodyPr>
            <a:normAutofit/>
          </a:bodyPr>
          <a:lstStyle/>
          <a:p>
            <a:pPr algn="l"/>
            <a:r>
              <a:rPr lang="zh-CN" altLang="en-US" sz="4000" dirty="0" smtClean="0">
                <a:solidFill>
                  <a:schemeClr val="accent1">
                    <a:lumMod val="75000"/>
                  </a:schemeClr>
                </a:solidFill>
                <a:latin typeface="微软雅黑" panose="020B0503020204020204" pitchFamily="34" charset="-122"/>
                <a:ea typeface="微软雅黑" panose="020B0503020204020204" pitchFamily="34" charset="-122"/>
              </a:rPr>
              <a:t>用管程解决生产者消费者问题</a:t>
            </a:r>
            <a:endParaRPr lang="zh-CN" altLang="en-US" sz="4000" dirty="0">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1187624" y="3249816"/>
            <a:ext cx="9361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15616" y="3717032"/>
            <a:ext cx="9361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15616" y="4869160"/>
            <a:ext cx="9361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15616" y="5329256"/>
            <a:ext cx="108012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88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heel(1)">
                                      <p:cBhvr>
                                        <p:cTn id="7" dur="1500"/>
                                        <p:tgtEl>
                                          <p:spTgt spid="2">
                                            <p:bg/>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heel(1)">
                                      <p:cBhvr>
                                        <p:cTn id="10" dur="1500"/>
                                        <p:tgtEl>
                                          <p:spTgt spid="2">
                                            <p:txEl>
                                              <p:pRg st="0" end="0"/>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heel(1)">
                                      <p:cBhvr>
                                        <p:cTn id="13" dur="1500"/>
                                        <p:tgtEl>
                                          <p:spTgt spid="2">
                                            <p:txEl>
                                              <p:pRg st="1" end="1"/>
                                            </p:txEl>
                                          </p:spTgt>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heel(1)">
                                      <p:cBhvr>
                                        <p:cTn id="16" dur="1500"/>
                                        <p:tgtEl>
                                          <p:spTgt spid="2">
                                            <p:txEl>
                                              <p:pRg st="2" end="2"/>
                                            </p:txEl>
                                          </p:spTgt>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heel(1)">
                                      <p:cBhvr>
                                        <p:cTn id="19" dur="1500"/>
                                        <p:tgtEl>
                                          <p:spTgt spid="2">
                                            <p:txEl>
                                              <p:pRg st="3" end="3"/>
                                            </p:txEl>
                                          </p:spTgt>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heel(1)">
                                      <p:cBhvr>
                                        <p:cTn id="22" dur="1500"/>
                                        <p:tgtEl>
                                          <p:spTgt spid="2">
                                            <p:txEl>
                                              <p:pRg st="4" end="4"/>
                                            </p:txEl>
                                          </p:spTgt>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heel(1)">
                                      <p:cBhvr>
                                        <p:cTn id="25" dur="1500"/>
                                        <p:tgtEl>
                                          <p:spTgt spid="2">
                                            <p:txEl>
                                              <p:pRg st="5" end="5"/>
                                            </p:txEl>
                                          </p:spTgt>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heel(1)">
                                      <p:cBhvr>
                                        <p:cTn id="28" dur="1500"/>
                                        <p:tgtEl>
                                          <p:spTgt spid="2">
                                            <p:txEl>
                                              <p:pRg st="7" end="7"/>
                                            </p:txEl>
                                          </p:spTgt>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wheel(1)">
                                      <p:cBhvr>
                                        <p:cTn id="31" dur="1500"/>
                                        <p:tgtEl>
                                          <p:spTgt spid="2">
                                            <p:txEl>
                                              <p:pRg st="8" end="8"/>
                                            </p:txEl>
                                          </p:spTgt>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wheel(1)">
                                      <p:cBhvr>
                                        <p:cTn id="34" dur="1500"/>
                                        <p:tgtEl>
                                          <p:spTgt spid="2">
                                            <p:txEl>
                                              <p:pRg st="10" end="10"/>
                                            </p:txEl>
                                          </p:spTgt>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wheel(1)">
                                      <p:cBhvr>
                                        <p:cTn id="37" dur="1500"/>
                                        <p:tgtEl>
                                          <p:spTgt spid="2">
                                            <p:txEl>
                                              <p:pRg st="11" end="11"/>
                                            </p:txEl>
                                          </p:spTgt>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2">
                                            <p:txEl>
                                              <p:pRg st="12" end="12"/>
                                            </p:txEl>
                                          </p:spTgt>
                                        </p:tgtEl>
                                        <p:attrNameLst>
                                          <p:attrName>style.visibility</p:attrName>
                                        </p:attrNameLst>
                                      </p:cBhvr>
                                      <p:to>
                                        <p:strVal val="visible"/>
                                      </p:to>
                                    </p:set>
                                    <p:animEffect transition="in" filter="wheel(1)">
                                      <p:cBhvr>
                                        <p:cTn id="40" dur="1500"/>
                                        <p:tgtEl>
                                          <p:spTgt spid="2">
                                            <p:txEl>
                                              <p:pRg st="12" end="12"/>
                                            </p:txEl>
                                          </p:spTgt>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animEffect transition="in" filter="wheel(1)">
                                      <p:cBhvr>
                                        <p:cTn id="43" dur="1500"/>
                                        <p:tgtEl>
                                          <p:spTgt spid="2">
                                            <p:txEl>
                                              <p:pRg st="13" end="13"/>
                                            </p:txEl>
                                          </p:spTgt>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wheel(1)">
                                      <p:cBhvr>
                                        <p:cTn id="46" dur="1500"/>
                                        <p:tgtEl>
                                          <p:spTgt spid="2">
                                            <p:txEl>
                                              <p:pRg st="15" end="15"/>
                                            </p:txEl>
                                          </p:spTgt>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wheel(1)">
                                      <p:cBhvr>
                                        <p:cTn id="49" dur="1500"/>
                                        <p:tgtEl>
                                          <p:spTgt spid="2">
                                            <p:txEl>
                                              <p:pRg st="16" end="16"/>
                                            </p:txEl>
                                          </p:spTgt>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wheel(1)">
                                      <p:cBhvr>
                                        <p:cTn id="52" dur="1500"/>
                                        <p:tgtEl>
                                          <p:spTgt spid="2">
                                            <p:txEl>
                                              <p:pRg st="17" end="17"/>
                                            </p:txEl>
                                          </p:spTgt>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wheel(1)">
                                      <p:cBhvr>
                                        <p:cTn id="55" dur="1500"/>
                                        <p:tgtEl>
                                          <p:spTgt spid="2">
                                            <p:txEl>
                                              <p:pRg st="18" end="1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3">
                                            <p:bg/>
                                          </p:spTgt>
                                        </p:tgtEl>
                                        <p:attrNameLst>
                                          <p:attrName>style.visibility</p:attrName>
                                        </p:attrNameLst>
                                      </p:cBhvr>
                                      <p:to>
                                        <p:strVal val="visible"/>
                                      </p:to>
                                    </p:set>
                                    <p:animEffect transition="in" filter="barn(inVertical)">
                                      <p:cBhvr>
                                        <p:cTn id="60" dur="500"/>
                                        <p:tgtEl>
                                          <p:spTgt spid="3">
                                            <p:bg/>
                                          </p:spTgt>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3">
                                            <p:txEl>
                                              <p:pRg st="0" end="0"/>
                                            </p:txEl>
                                          </p:spTgt>
                                        </p:tgtEl>
                                        <p:attrNameLst>
                                          <p:attrName>style.visibility</p:attrName>
                                        </p:attrNameLst>
                                      </p:cBhvr>
                                      <p:to>
                                        <p:strVal val="visible"/>
                                      </p:to>
                                    </p:set>
                                    <p:animEffect transition="in" filter="barn(inVertical)">
                                      <p:cBhvr>
                                        <p:cTn id="63" dur="2000"/>
                                        <p:tgtEl>
                                          <p:spTgt spid="3">
                                            <p:txEl>
                                              <p:pRg st="0" end="0"/>
                                            </p:txEl>
                                          </p:spTgt>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3">
                                            <p:txEl>
                                              <p:pRg st="1" end="1"/>
                                            </p:txEl>
                                          </p:spTgt>
                                        </p:tgtEl>
                                        <p:attrNameLst>
                                          <p:attrName>style.visibility</p:attrName>
                                        </p:attrNameLst>
                                      </p:cBhvr>
                                      <p:to>
                                        <p:strVal val="visible"/>
                                      </p:to>
                                    </p:set>
                                    <p:animEffect transition="in" filter="barn(inVertical)">
                                      <p:cBhvr>
                                        <p:cTn id="66" dur="2000"/>
                                        <p:tgtEl>
                                          <p:spTgt spid="3">
                                            <p:txEl>
                                              <p:pRg st="1" end="1"/>
                                            </p:txEl>
                                          </p:spTgt>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animEffect transition="in" filter="barn(inVertical)">
                                      <p:cBhvr>
                                        <p:cTn id="69" dur="2000"/>
                                        <p:tgtEl>
                                          <p:spTgt spid="3">
                                            <p:txEl>
                                              <p:pRg st="2" end="2"/>
                                            </p:txEl>
                                          </p:spTgt>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3">
                                            <p:txEl>
                                              <p:pRg st="18" end="18"/>
                                            </p:txEl>
                                          </p:spTgt>
                                        </p:tgtEl>
                                        <p:attrNameLst>
                                          <p:attrName>style.visibility</p:attrName>
                                        </p:attrNameLst>
                                      </p:cBhvr>
                                      <p:to>
                                        <p:strVal val="visible"/>
                                      </p:to>
                                    </p:set>
                                    <p:animEffect transition="in" filter="barn(inVertical)">
                                      <p:cBhvr>
                                        <p:cTn id="72" dur="2000"/>
                                        <p:tgtEl>
                                          <p:spTgt spid="3">
                                            <p:txEl>
                                              <p:pRg st="18" end="18"/>
                                            </p:txEl>
                                          </p:spTgt>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3">
                                            <p:txEl>
                                              <p:pRg st="19" end="19"/>
                                            </p:txEl>
                                          </p:spTgt>
                                        </p:tgtEl>
                                        <p:attrNameLst>
                                          <p:attrName>style.visibility</p:attrName>
                                        </p:attrNameLst>
                                      </p:cBhvr>
                                      <p:to>
                                        <p:strVal val="visible"/>
                                      </p:to>
                                    </p:set>
                                    <p:animEffect transition="in" filter="barn(inVertical)">
                                      <p:cBhvr>
                                        <p:cTn id="75" dur="2000"/>
                                        <p:tgtEl>
                                          <p:spTgt spid="3">
                                            <p:txEl>
                                              <p:pRg st="19" end="19"/>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grpId="0" nodeType="clickEffect">
                                  <p:stCondLst>
                                    <p:cond delay="0"/>
                                  </p:stCondLst>
                                  <p:childTnLst>
                                    <p:set>
                                      <p:cBhvr>
                                        <p:cTn id="79" dur="1" fill="hold">
                                          <p:stCondLst>
                                            <p:cond delay="0"/>
                                          </p:stCondLst>
                                        </p:cTn>
                                        <p:tgtEl>
                                          <p:spTgt spid="3">
                                            <p:txEl>
                                              <p:pRg st="3" end="3"/>
                                            </p:txEl>
                                          </p:spTgt>
                                        </p:tgtEl>
                                        <p:attrNameLst>
                                          <p:attrName>style.visibility</p:attrName>
                                        </p:attrNameLst>
                                      </p:cBhvr>
                                      <p:to>
                                        <p:strVal val="visible"/>
                                      </p:to>
                                    </p:set>
                                    <p:animEffect transition="in" filter="barn(inVertical)">
                                      <p:cBhvr>
                                        <p:cTn id="80" dur="2000"/>
                                        <p:tgtEl>
                                          <p:spTgt spid="3">
                                            <p:txEl>
                                              <p:pRg st="3" end="3"/>
                                            </p:txEl>
                                          </p:spTgt>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3">
                                            <p:txEl>
                                              <p:pRg st="4" end="4"/>
                                            </p:txEl>
                                          </p:spTgt>
                                        </p:tgtEl>
                                        <p:attrNameLst>
                                          <p:attrName>style.visibility</p:attrName>
                                        </p:attrNameLst>
                                      </p:cBhvr>
                                      <p:to>
                                        <p:strVal val="visible"/>
                                      </p:to>
                                    </p:set>
                                    <p:animEffect transition="in" filter="barn(inVertical)">
                                      <p:cBhvr>
                                        <p:cTn id="83" dur="2000"/>
                                        <p:tgtEl>
                                          <p:spTgt spid="3">
                                            <p:txEl>
                                              <p:pRg st="4" end="4"/>
                                            </p:txEl>
                                          </p:spTgt>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3">
                                            <p:txEl>
                                              <p:pRg st="5" end="5"/>
                                            </p:txEl>
                                          </p:spTgt>
                                        </p:tgtEl>
                                        <p:attrNameLst>
                                          <p:attrName>style.visibility</p:attrName>
                                        </p:attrNameLst>
                                      </p:cBhvr>
                                      <p:to>
                                        <p:strVal val="visible"/>
                                      </p:to>
                                    </p:set>
                                    <p:animEffect transition="in" filter="barn(inVertical)">
                                      <p:cBhvr>
                                        <p:cTn id="86" dur="2000"/>
                                        <p:tgtEl>
                                          <p:spTgt spid="3">
                                            <p:txEl>
                                              <p:pRg st="5" end="5"/>
                                            </p:txEl>
                                          </p:spTgt>
                                        </p:tgtEl>
                                      </p:cBhvr>
                                    </p:animEffect>
                                  </p:childTnLst>
                                </p:cTn>
                              </p:par>
                              <p:par>
                                <p:cTn id="87" presetID="16" presetClass="entr" presetSubtype="21" fill="hold" grpId="0" nodeType="withEffect">
                                  <p:stCondLst>
                                    <p:cond delay="0"/>
                                  </p:stCondLst>
                                  <p:childTnLst>
                                    <p:set>
                                      <p:cBhvr>
                                        <p:cTn id="88" dur="1" fill="hold">
                                          <p:stCondLst>
                                            <p:cond delay="0"/>
                                          </p:stCondLst>
                                        </p:cTn>
                                        <p:tgtEl>
                                          <p:spTgt spid="3">
                                            <p:txEl>
                                              <p:pRg st="6" end="6"/>
                                            </p:txEl>
                                          </p:spTgt>
                                        </p:tgtEl>
                                        <p:attrNameLst>
                                          <p:attrName>style.visibility</p:attrName>
                                        </p:attrNameLst>
                                      </p:cBhvr>
                                      <p:to>
                                        <p:strVal val="visible"/>
                                      </p:to>
                                    </p:set>
                                    <p:animEffect transition="in" filter="barn(inVertical)">
                                      <p:cBhvr>
                                        <p:cTn id="89" dur="2000"/>
                                        <p:tgtEl>
                                          <p:spTgt spid="3">
                                            <p:txEl>
                                              <p:pRg st="6" end="6"/>
                                            </p:txEl>
                                          </p:spTgt>
                                        </p:tgtEl>
                                      </p:cBhvr>
                                    </p:animEffect>
                                  </p:childTnLst>
                                </p:cTn>
                              </p:par>
                              <p:par>
                                <p:cTn id="90" presetID="16" presetClass="entr" presetSubtype="21" fill="hold" grpId="0" nodeType="withEffect">
                                  <p:stCondLst>
                                    <p:cond delay="0"/>
                                  </p:stCondLst>
                                  <p:childTnLst>
                                    <p:set>
                                      <p:cBhvr>
                                        <p:cTn id="91" dur="1" fill="hold">
                                          <p:stCondLst>
                                            <p:cond delay="0"/>
                                          </p:stCondLst>
                                        </p:cTn>
                                        <p:tgtEl>
                                          <p:spTgt spid="3">
                                            <p:txEl>
                                              <p:pRg st="7" end="7"/>
                                            </p:txEl>
                                          </p:spTgt>
                                        </p:tgtEl>
                                        <p:attrNameLst>
                                          <p:attrName>style.visibility</p:attrName>
                                        </p:attrNameLst>
                                      </p:cBhvr>
                                      <p:to>
                                        <p:strVal val="visible"/>
                                      </p:to>
                                    </p:set>
                                    <p:animEffect transition="in" filter="barn(inVertical)">
                                      <p:cBhvr>
                                        <p:cTn id="92" dur="2000"/>
                                        <p:tgtEl>
                                          <p:spTgt spid="3">
                                            <p:txEl>
                                              <p:pRg st="7" end="7"/>
                                            </p:txEl>
                                          </p:spTgt>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3">
                                            <p:txEl>
                                              <p:pRg st="8" end="8"/>
                                            </p:txEl>
                                          </p:spTgt>
                                        </p:tgtEl>
                                        <p:attrNameLst>
                                          <p:attrName>style.visibility</p:attrName>
                                        </p:attrNameLst>
                                      </p:cBhvr>
                                      <p:to>
                                        <p:strVal val="visible"/>
                                      </p:to>
                                    </p:set>
                                    <p:animEffect transition="in" filter="barn(inVertical)">
                                      <p:cBhvr>
                                        <p:cTn id="95" dur="2000"/>
                                        <p:tgtEl>
                                          <p:spTgt spid="3">
                                            <p:txEl>
                                              <p:pRg st="8" end="8"/>
                                            </p:txEl>
                                          </p:spTgt>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3">
                                            <p:txEl>
                                              <p:pRg st="9" end="9"/>
                                            </p:txEl>
                                          </p:spTgt>
                                        </p:tgtEl>
                                        <p:attrNameLst>
                                          <p:attrName>style.visibility</p:attrName>
                                        </p:attrNameLst>
                                      </p:cBhvr>
                                      <p:to>
                                        <p:strVal val="visible"/>
                                      </p:to>
                                    </p:set>
                                    <p:animEffect transition="in" filter="barn(inVertical)">
                                      <p:cBhvr>
                                        <p:cTn id="98" dur="2000"/>
                                        <p:tgtEl>
                                          <p:spTgt spid="3">
                                            <p:txEl>
                                              <p:pRg st="9" end="9"/>
                                            </p:txEl>
                                          </p:spTgt>
                                        </p:tgtEl>
                                      </p:cBhvr>
                                    </p:animEffect>
                                  </p:childTnLst>
                                </p:cTn>
                              </p:par>
                              <p:par>
                                <p:cTn id="99" presetID="16" presetClass="entr" presetSubtype="21" fill="hold" grpId="0" nodeType="withEffect">
                                  <p:stCondLst>
                                    <p:cond delay="0"/>
                                  </p:stCondLst>
                                  <p:childTnLst>
                                    <p:set>
                                      <p:cBhvr>
                                        <p:cTn id="100" dur="1" fill="hold">
                                          <p:stCondLst>
                                            <p:cond delay="0"/>
                                          </p:stCondLst>
                                        </p:cTn>
                                        <p:tgtEl>
                                          <p:spTgt spid="3">
                                            <p:txEl>
                                              <p:pRg st="10" end="10"/>
                                            </p:txEl>
                                          </p:spTgt>
                                        </p:tgtEl>
                                        <p:attrNameLst>
                                          <p:attrName>style.visibility</p:attrName>
                                        </p:attrNameLst>
                                      </p:cBhvr>
                                      <p:to>
                                        <p:strVal val="visible"/>
                                      </p:to>
                                    </p:set>
                                    <p:animEffect transition="in" filter="barn(inVertical)">
                                      <p:cBhvr>
                                        <p:cTn id="101" dur="2000"/>
                                        <p:tgtEl>
                                          <p:spTgt spid="3">
                                            <p:txEl>
                                              <p:pRg st="10" end="10"/>
                                            </p:txEl>
                                          </p:spTgt>
                                        </p:tgtEl>
                                      </p:cBhvr>
                                    </p:animEffect>
                                  </p:childTnLst>
                                </p:cTn>
                              </p:par>
                              <p:par>
                                <p:cTn id="102" presetID="16" presetClass="entr" presetSubtype="21" fill="hold" grpId="0" nodeType="withEffect">
                                  <p:stCondLst>
                                    <p:cond delay="0"/>
                                  </p:stCondLst>
                                  <p:childTnLst>
                                    <p:set>
                                      <p:cBhvr>
                                        <p:cTn id="103" dur="1" fill="hold">
                                          <p:stCondLst>
                                            <p:cond delay="0"/>
                                          </p:stCondLst>
                                        </p:cTn>
                                        <p:tgtEl>
                                          <p:spTgt spid="3">
                                            <p:txEl>
                                              <p:pRg st="11" end="11"/>
                                            </p:txEl>
                                          </p:spTgt>
                                        </p:tgtEl>
                                        <p:attrNameLst>
                                          <p:attrName>style.visibility</p:attrName>
                                        </p:attrNameLst>
                                      </p:cBhvr>
                                      <p:to>
                                        <p:strVal val="visible"/>
                                      </p:to>
                                    </p:set>
                                    <p:animEffect transition="in" filter="barn(inVertical)">
                                      <p:cBhvr>
                                        <p:cTn id="104" dur="2000"/>
                                        <p:tgtEl>
                                          <p:spTgt spid="3">
                                            <p:txEl>
                                              <p:pRg st="11" end="11"/>
                                            </p:txEl>
                                          </p:spTgt>
                                        </p:tgtEl>
                                      </p:cBhvr>
                                    </p:animEffect>
                                  </p:childTnLst>
                                </p:cTn>
                              </p:par>
                              <p:par>
                                <p:cTn id="105" presetID="16" presetClass="entr" presetSubtype="21" fill="hold" grpId="0" nodeType="withEffect">
                                  <p:stCondLst>
                                    <p:cond delay="0"/>
                                  </p:stCondLst>
                                  <p:childTnLst>
                                    <p:set>
                                      <p:cBhvr>
                                        <p:cTn id="106" dur="1" fill="hold">
                                          <p:stCondLst>
                                            <p:cond delay="0"/>
                                          </p:stCondLst>
                                        </p:cTn>
                                        <p:tgtEl>
                                          <p:spTgt spid="3">
                                            <p:txEl>
                                              <p:pRg st="12" end="12"/>
                                            </p:txEl>
                                          </p:spTgt>
                                        </p:tgtEl>
                                        <p:attrNameLst>
                                          <p:attrName>style.visibility</p:attrName>
                                        </p:attrNameLst>
                                      </p:cBhvr>
                                      <p:to>
                                        <p:strVal val="visible"/>
                                      </p:to>
                                    </p:set>
                                    <p:animEffect transition="in" filter="barn(inVertical)">
                                      <p:cBhvr>
                                        <p:cTn id="107" dur="2000"/>
                                        <p:tgtEl>
                                          <p:spTgt spid="3">
                                            <p:txEl>
                                              <p:pRg st="12" end="12"/>
                                            </p:txEl>
                                          </p:spTgt>
                                        </p:tgtEl>
                                      </p:cBhvr>
                                    </p:animEffect>
                                  </p:childTnLst>
                                </p:cTn>
                              </p:par>
                              <p:par>
                                <p:cTn id="108" presetID="16" presetClass="entr" presetSubtype="21" fill="hold" grpId="0" nodeType="withEffect">
                                  <p:stCondLst>
                                    <p:cond delay="0"/>
                                  </p:stCondLst>
                                  <p:childTnLst>
                                    <p:set>
                                      <p:cBhvr>
                                        <p:cTn id="109" dur="1" fill="hold">
                                          <p:stCondLst>
                                            <p:cond delay="0"/>
                                          </p:stCondLst>
                                        </p:cTn>
                                        <p:tgtEl>
                                          <p:spTgt spid="3">
                                            <p:txEl>
                                              <p:pRg st="13" end="13"/>
                                            </p:txEl>
                                          </p:spTgt>
                                        </p:tgtEl>
                                        <p:attrNameLst>
                                          <p:attrName>style.visibility</p:attrName>
                                        </p:attrNameLst>
                                      </p:cBhvr>
                                      <p:to>
                                        <p:strVal val="visible"/>
                                      </p:to>
                                    </p:set>
                                    <p:animEffect transition="in" filter="barn(inVertical)">
                                      <p:cBhvr>
                                        <p:cTn id="110" dur="2000"/>
                                        <p:tgtEl>
                                          <p:spTgt spid="3">
                                            <p:txEl>
                                              <p:pRg st="13" end="13"/>
                                            </p:txEl>
                                          </p:spTgt>
                                        </p:tgtEl>
                                      </p:cBhvr>
                                    </p:animEffect>
                                  </p:childTnLst>
                                </p:cTn>
                              </p:par>
                              <p:par>
                                <p:cTn id="111" presetID="16" presetClass="entr" presetSubtype="21" fill="hold" grpId="0" nodeType="withEffect">
                                  <p:stCondLst>
                                    <p:cond delay="0"/>
                                  </p:stCondLst>
                                  <p:childTnLst>
                                    <p:set>
                                      <p:cBhvr>
                                        <p:cTn id="112" dur="1" fill="hold">
                                          <p:stCondLst>
                                            <p:cond delay="0"/>
                                          </p:stCondLst>
                                        </p:cTn>
                                        <p:tgtEl>
                                          <p:spTgt spid="3">
                                            <p:txEl>
                                              <p:pRg st="14" end="14"/>
                                            </p:txEl>
                                          </p:spTgt>
                                        </p:tgtEl>
                                        <p:attrNameLst>
                                          <p:attrName>style.visibility</p:attrName>
                                        </p:attrNameLst>
                                      </p:cBhvr>
                                      <p:to>
                                        <p:strVal val="visible"/>
                                      </p:to>
                                    </p:set>
                                    <p:animEffect transition="in" filter="barn(inVertical)">
                                      <p:cBhvr>
                                        <p:cTn id="113" dur="2000"/>
                                        <p:tgtEl>
                                          <p:spTgt spid="3">
                                            <p:txEl>
                                              <p:pRg st="14" end="14"/>
                                            </p:txEl>
                                          </p:spTgt>
                                        </p:tgtEl>
                                      </p:cBhvr>
                                    </p:animEffect>
                                  </p:childTnLst>
                                </p:cTn>
                              </p:par>
                              <p:par>
                                <p:cTn id="114" presetID="16" presetClass="entr" presetSubtype="21" fill="hold" grpId="0" nodeType="withEffect">
                                  <p:stCondLst>
                                    <p:cond delay="0"/>
                                  </p:stCondLst>
                                  <p:childTnLst>
                                    <p:set>
                                      <p:cBhvr>
                                        <p:cTn id="115" dur="1" fill="hold">
                                          <p:stCondLst>
                                            <p:cond delay="0"/>
                                          </p:stCondLst>
                                        </p:cTn>
                                        <p:tgtEl>
                                          <p:spTgt spid="3">
                                            <p:txEl>
                                              <p:pRg st="15" end="15"/>
                                            </p:txEl>
                                          </p:spTgt>
                                        </p:tgtEl>
                                        <p:attrNameLst>
                                          <p:attrName>style.visibility</p:attrName>
                                        </p:attrNameLst>
                                      </p:cBhvr>
                                      <p:to>
                                        <p:strVal val="visible"/>
                                      </p:to>
                                    </p:set>
                                    <p:animEffect transition="in" filter="barn(inVertical)">
                                      <p:cBhvr>
                                        <p:cTn id="116" dur="2000"/>
                                        <p:tgtEl>
                                          <p:spTgt spid="3">
                                            <p:txEl>
                                              <p:pRg st="15" end="15"/>
                                            </p:txEl>
                                          </p:spTgt>
                                        </p:tgtEl>
                                      </p:cBhvr>
                                    </p:animEffect>
                                  </p:childTnLst>
                                </p:cTn>
                              </p:par>
                              <p:par>
                                <p:cTn id="117" presetID="16" presetClass="entr" presetSubtype="21" fill="hold" grpId="0" nodeType="withEffect">
                                  <p:stCondLst>
                                    <p:cond delay="0"/>
                                  </p:stCondLst>
                                  <p:childTnLst>
                                    <p:set>
                                      <p:cBhvr>
                                        <p:cTn id="118" dur="1" fill="hold">
                                          <p:stCondLst>
                                            <p:cond delay="0"/>
                                          </p:stCondLst>
                                        </p:cTn>
                                        <p:tgtEl>
                                          <p:spTgt spid="3">
                                            <p:txEl>
                                              <p:pRg st="16" end="16"/>
                                            </p:txEl>
                                          </p:spTgt>
                                        </p:tgtEl>
                                        <p:attrNameLst>
                                          <p:attrName>style.visibility</p:attrName>
                                        </p:attrNameLst>
                                      </p:cBhvr>
                                      <p:to>
                                        <p:strVal val="visible"/>
                                      </p:to>
                                    </p:set>
                                    <p:animEffect transition="in" filter="barn(inVertical)">
                                      <p:cBhvr>
                                        <p:cTn id="119" dur="2000"/>
                                        <p:tgtEl>
                                          <p:spTgt spid="3">
                                            <p:txEl>
                                              <p:pRg st="16" end="16"/>
                                            </p:txEl>
                                          </p:spTgt>
                                        </p:tgtEl>
                                      </p:cBhvr>
                                    </p:animEffect>
                                  </p:childTnLst>
                                </p:cTn>
                              </p:par>
                              <p:par>
                                <p:cTn id="120" presetID="16" presetClass="entr" presetSubtype="21" fill="hold" grpId="0" nodeType="withEffect">
                                  <p:stCondLst>
                                    <p:cond delay="0"/>
                                  </p:stCondLst>
                                  <p:childTnLst>
                                    <p:set>
                                      <p:cBhvr>
                                        <p:cTn id="121" dur="1" fill="hold">
                                          <p:stCondLst>
                                            <p:cond delay="0"/>
                                          </p:stCondLst>
                                        </p:cTn>
                                        <p:tgtEl>
                                          <p:spTgt spid="3">
                                            <p:txEl>
                                              <p:pRg st="17" end="17"/>
                                            </p:txEl>
                                          </p:spTgt>
                                        </p:tgtEl>
                                        <p:attrNameLst>
                                          <p:attrName>style.visibility</p:attrName>
                                        </p:attrNameLst>
                                      </p:cBhvr>
                                      <p:to>
                                        <p:strVal val="visible"/>
                                      </p:to>
                                    </p:set>
                                    <p:animEffect transition="in" filter="barn(inVertical)">
                                      <p:cBhvr>
                                        <p:cTn id="122" dur="2000"/>
                                        <p:tgtEl>
                                          <p:spTgt spid="3">
                                            <p:txEl>
                                              <p:pRg st="17" end="17"/>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1" fill="hold" grpId="0" nodeType="clickEffect">
                                  <p:stCondLst>
                                    <p:cond delay="0"/>
                                  </p:stCondLst>
                                  <p:childTnLst>
                                    <p:set>
                                      <p:cBhvr>
                                        <p:cTn id="126" dur="1" fill="hold">
                                          <p:stCondLst>
                                            <p:cond delay="0"/>
                                          </p:stCondLst>
                                        </p:cTn>
                                        <p:tgtEl>
                                          <p:spTgt spid="2">
                                            <p:txEl>
                                              <p:pRg st="6" end="6"/>
                                            </p:txEl>
                                          </p:spTgt>
                                        </p:tgtEl>
                                        <p:attrNameLst>
                                          <p:attrName>style.visibility</p:attrName>
                                        </p:attrNameLst>
                                      </p:cBhvr>
                                      <p:to>
                                        <p:strVal val="visible"/>
                                      </p:to>
                                    </p:set>
                                    <p:animEffect transition="in" filter="wheel(1)">
                                      <p:cBhvr>
                                        <p:cTn id="127" dur="1500"/>
                                        <p:tgtEl>
                                          <p:spTgt spid="2">
                                            <p:txEl>
                                              <p:pRg st="6" end="6"/>
                                            </p:txEl>
                                          </p:spTgt>
                                        </p:tgtEl>
                                      </p:cBhvr>
                                    </p:animEffect>
                                  </p:childTnLst>
                                </p:cTn>
                              </p:par>
                              <p:par>
                                <p:cTn id="128" presetID="21" presetClass="entr" presetSubtype="1" fill="hold" grpId="0" nodeType="withEffect">
                                  <p:stCondLst>
                                    <p:cond delay="0"/>
                                  </p:stCondLst>
                                  <p:childTnLst>
                                    <p:set>
                                      <p:cBhvr>
                                        <p:cTn id="129" dur="1" fill="hold">
                                          <p:stCondLst>
                                            <p:cond delay="0"/>
                                          </p:stCondLst>
                                        </p:cTn>
                                        <p:tgtEl>
                                          <p:spTgt spid="2">
                                            <p:txEl>
                                              <p:pRg st="14" end="14"/>
                                            </p:txEl>
                                          </p:spTgt>
                                        </p:tgtEl>
                                        <p:attrNameLst>
                                          <p:attrName>style.visibility</p:attrName>
                                        </p:attrNameLst>
                                      </p:cBhvr>
                                      <p:to>
                                        <p:strVal val="visible"/>
                                      </p:to>
                                    </p:set>
                                    <p:animEffect transition="in" filter="wheel(1)">
                                      <p:cBhvr>
                                        <p:cTn id="130" dur="1500"/>
                                        <p:tgtEl>
                                          <p:spTgt spid="2">
                                            <p:txEl>
                                              <p:pRg st="14" end="14"/>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8"/>
                                        </p:tgtEl>
                                        <p:attrNameLst>
                                          <p:attrName>style.visibility</p:attrName>
                                        </p:attrNameLst>
                                      </p:cBhvr>
                                      <p:to>
                                        <p:strVal val="visible"/>
                                      </p:to>
                                    </p:set>
                                    <p:animEffect transition="in" filter="wipe(left)">
                                      <p:cBhvr>
                                        <p:cTn id="135" dur="1000"/>
                                        <p:tgtEl>
                                          <p:spTgt spid="8"/>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9"/>
                                        </p:tgtEl>
                                        <p:attrNameLst>
                                          <p:attrName>style.visibility</p:attrName>
                                        </p:attrNameLst>
                                      </p:cBhvr>
                                      <p:to>
                                        <p:strVal val="visible"/>
                                      </p:to>
                                    </p:set>
                                    <p:animEffect transition="in" filter="wipe(left)">
                                      <p:cBhvr>
                                        <p:cTn id="140" dur="1000"/>
                                        <p:tgtEl>
                                          <p:spTgt spid="9"/>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10"/>
                                        </p:tgtEl>
                                        <p:attrNameLst>
                                          <p:attrName>style.visibility</p:attrName>
                                        </p:attrNameLst>
                                      </p:cBhvr>
                                      <p:to>
                                        <p:strVal val="visible"/>
                                      </p:to>
                                    </p:set>
                                    <p:animEffect transition="in" filter="wipe(left)">
                                      <p:cBhvr>
                                        <p:cTn id="145" dur="1000"/>
                                        <p:tgtEl>
                                          <p:spTgt spid="10"/>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nodeType="clickEffect">
                                  <p:stCondLst>
                                    <p:cond delay="0"/>
                                  </p:stCondLst>
                                  <p:childTnLst>
                                    <p:set>
                                      <p:cBhvr>
                                        <p:cTn id="149" dur="1" fill="hold">
                                          <p:stCondLst>
                                            <p:cond delay="0"/>
                                          </p:stCondLst>
                                        </p:cTn>
                                        <p:tgtEl>
                                          <p:spTgt spid="11"/>
                                        </p:tgtEl>
                                        <p:attrNameLst>
                                          <p:attrName>style.visibility</p:attrName>
                                        </p:attrNameLst>
                                      </p:cBhvr>
                                      <p:to>
                                        <p:strVal val="visible"/>
                                      </p:to>
                                    </p:set>
                                    <p:animEffect transition="in" filter="wipe(left)">
                                      <p:cBhvr>
                                        <p:cTn id="15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sz="quarter" idx="4294967295"/>
          </p:nvPr>
        </p:nvSpPr>
        <p:spPr>
          <a:xfrm>
            <a:off x="539552" y="1607056"/>
            <a:ext cx="7680960" cy="2614032"/>
          </a:xfrm>
          <a:prstGeom prst="rect">
            <a:avLst/>
          </a:prstGeom>
          <a:noFill/>
        </p:spPr>
        <p:txBody>
          <a:bodyPr>
            <a:noAutofit/>
          </a:bodyPr>
          <a:lstStyle/>
          <a:p>
            <a:pPr marL="0" indent="0" eaLnBrk="1" hangingPunct="1">
              <a:buFontTx/>
              <a:buNone/>
            </a:pPr>
            <a:r>
              <a:rPr lang="zh-CN" altLang="en-US" sz="2800" b="1" dirty="0" smtClean="0">
                <a:latin typeface="+mn-ea"/>
                <a:ea typeface="+mn-ea"/>
              </a:rPr>
              <a:t>管程实现的两个主要途径：</a:t>
            </a:r>
          </a:p>
          <a:p>
            <a:pPr marL="381000" lvl="2" indent="0" eaLnBrk="1" hangingPunct="1">
              <a:buFontTx/>
              <a:buNone/>
            </a:pPr>
            <a:endParaRPr lang="en-US" altLang="zh-CN" sz="2800" b="1" dirty="0" smtClean="0">
              <a:latin typeface="+mn-ea"/>
              <a:ea typeface="+mn-ea"/>
            </a:endParaRPr>
          </a:p>
          <a:p>
            <a:pPr marL="381000" lvl="2" indent="0" eaLnBrk="1" hangingPunct="1">
              <a:buFontTx/>
              <a:buNone/>
            </a:pPr>
            <a:r>
              <a:rPr lang="zh-CN" altLang="en-US" sz="2800" b="1" dirty="0" smtClean="0">
                <a:latin typeface="+mn-ea"/>
                <a:ea typeface="+mn-ea"/>
              </a:rPr>
              <a:t>* 直接构造  →  </a:t>
            </a:r>
            <a:r>
              <a:rPr lang="zh-CN" altLang="en-US" sz="2800" b="1" dirty="0" smtClean="0">
                <a:solidFill>
                  <a:srgbClr val="7030A0"/>
                </a:solidFill>
                <a:latin typeface="+mn-ea"/>
                <a:ea typeface="+mn-ea"/>
              </a:rPr>
              <a:t>效率高</a:t>
            </a:r>
          </a:p>
          <a:p>
            <a:pPr marL="381000" lvl="2" indent="0" eaLnBrk="1" hangingPunct="1">
              <a:buFontTx/>
              <a:buNone/>
            </a:pPr>
            <a:r>
              <a:rPr lang="zh-CN" altLang="en-US" sz="2800" b="1" dirty="0" smtClean="0">
                <a:latin typeface="+mn-ea"/>
                <a:ea typeface="+mn-ea"/>
              </a:rPr>
              <a:t>* 间接构造 </a:t>
            </a:r>
          </a:p>
          <a:p>
            <a:pPr marL="381000" lvl="2" indent="0" eaLnBrk="1" hangingPunct="1">
              <a:buFontTx/>
              <a:buNone/>
            </a:pPr>
            <a:r>
              <a:rPr lang="zh-CN" altLang="en-US" sz="2800" b="1" dirty="0" smtClean="0">
                <a:latin typeface="+mn-ea"/>
                <a:ea typeface="+mn-ea"/>
              </a:rPr>
              <a:t>  →  用某种已经实现的同步机制去构造</a:t>
            </a:r>
          </a:p>
        </p:txBody>
      </p:sp>
      <p:sp>
        <p:nvSpPr>
          <p:cNvPr id="2" name="标题 1"/>
          <p:cNvSpPr>
            <a:spLocks noGrp="1"/>
          </p:cNvSpPr>
          <p:nvPr>
            <p:ph type="title"/>
          </p:nvPr>
        </p:nvSpPr>
        <p:spPr/>
        <p:txBody>
          <a:bodyPr>
            <a:normAutofit/>
          </a:bodyPr>
          <a:lstStyle/>
          <a:p>
            <a:r>
              <a:rPr lang="zh-CN" altLang="en-US" sz="4000" dirty="0" smtClean="0"/>
              <a:t>管程的实现</a:t>
            </a:r>
            <a:endParaRPr lang="zh-CN" altLang="en-US" sz="4000" dirty="0"/>
          </a:p>
        </p:txBody>
      </p:sp>
      <p:sp>
        <p:nvSpPr>
          <p:cNvPr id="3" name="云形 2"/>
          <p:cNvSpPr/>
          <p:nvPr/>
        </p:nvSpPr>
        <p:spPr>
          <a:xfrm>
            <a:off x="2160160" y="4509120"/>
            <a:ext cx="4356056" cy="1476000"/>
          </a:xfrm>
          <a:prstGeom prst="cloud">
            <a:avLst/>
          </a:prstGeom>
          <a:solidFill>
            <a:schemeClr val="accent4">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381000" lvl="2"/>
            <a:r>
              <a:rPr lang="zh-CN" altLang="en-US" sz="2400" b="1" dirty="0">
                <a:solidFill>
                  <a:srgbClr val="0000CC"/>
                </a:solidFill>
                <a:latin typeface="Calibri" pitchFamily="34" charset="0"/>
                <a:ea typeface="华文楷体" pitchFamily="2" charset="-122"/>
                <a:cs typeface="Calibri" pitchFamily="34" charset="0"/>
              </a:rPr>
              <a:t>例如：</a:t>
            </a:r>
            <a:r>
              <a:rPr lang="zh-CN" altLang="en-US" sz="2400" b="1" dirty="0" smtClean="0">
                <a:solidFill>
                  <a:srgbClr val="0000CC"/>
                </a:solidFill>
                <a:latin typeface="Calibri" pitchFamily="34" charset="0"/>
                <a:ea typeface="华文楷体" pitchFamily="2" charset="-122"/>
                <a:cs typeface="Calibri" pitchFamily="34" charset="0"/>
              </a:rPr>
              <a:t>用信号量及</a:t>
            </a:r>
            <a:r>
              <a:rPr lang="en-US" altLang="zh-CN" sz="2400" b="1" dirty="0" smtClean="0">
                <a:solidFill>
                  <a:srgbClr val="0000CC"/>
                </a:solidFill>
                <a:latin typeface="Calibri" pitchFamily="34" charset="0"/>
                <a:ea typeface="华文楷体" pitchFamily="2" charset="-122"/>
                <a:cs typeface="Calibri" pitchFamily="34" charset="0"/>
              </a:rPr>
              <a:t>P</a:t>
            </a:r>
            <a:r>
              <a:rPr lang="zh-CN" altLang="en-US" sz="2400" b="1" dirty="0">
                <a:solidFill>
                  <a:srgbClr val="0000CC"/>
                </a:solidFill>
                <a:latin typeface="Calibri" pitchFamily="34" charset="0"/>
                <a:ea typeface="华文楷体" pitchFamily="2" charset="-122"/>
                <a:cs typeface="Calibri" pitchFamily="34" charset="0"/>
              </a:rPr>
              <a:t>、</a:t>
            </a:r>
            <a:r>
              <a:rPr lang="en-US" altLang="zh-CN" sz="2400" b="1" dirty="0">
                <a:solidFill>
                  <a:srgbClr val="0000CC"/>
                </a:solidFill>
                <a:latin typeface="Calibri" pitchFamily="34" charset="0"/>
                <a:ea typeface="华文楷体" pitchFamily="2" charset="-122"/>
                <a:cs typeface="Calibri" pitchFamily="34" charset="0"/>
              </a:rPr>
              <a:t>V</a:t>
            </a:r>
            <a:r>
              <a:rPr lang="zh-CN" altLang="en-US" sz="2400" b="1" dirty="0">
                <a:solidFill>
                  <a:srgbClr val="0000CC"/>
                </a:solidFill>
                <a:latin typeface="Calibri" pitchFamily="34" charset="0"/>
                <a:ea typeface="华文楷体" pitchFamily="2" charset="-122"/>
                <a:cs typeface="Calibri" pitchFamily="34" charset="0"/>
              </a:rPr>
              <a:t>操作构造管程</a:t>
            </a:r>
          </a:p>
        </p:txBody>
      </p:sp>
    </p:spTree>
    <p:extLst>
      <p:ext uri="{BB962C8B-B14F-4D97-AF65-F5344CB8AC3E}">
        <p14:creationId xmlns:p14="http://schemas.microsoft.com/office/powerpoint/2010/main" val="370081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2824" y="2924944"/>
            <a:ext cx="6745560" cy="1362075"/>
          </a:xfrm>
        </p:spPr>
        <p:txBody>
          <a:bodyPr anchor="ctr">
            <a:noAutofit/>
          </a:bodyPr>
          <a:lstStyle/>
          <a:p>
            <a:pPr algn="ctr"/>
            <a:r>
              <a:rPr lang="en-US" altLang="zh-CN" sz="4800" i="1" dirty="0" smtClean="0">
                <a:effectLst>
                  <a:outerShdw blurRad="38100" dist="38100" dir="2700000" algn="tl">
                    <a:srgbClr val="000000">
                      <a:alpha val="43137"/>
                    </a:srgbClr>
                  </a:outerShdw>
                </a:effectLst>
              </a:rPr>
              <a:t>PTHREADS</a:t>
            </a:r>
            <a:endParaRPr lang="zh-CN" altLang="en-US" sz="4800" i="1" dirty="0">
              <a:effectLst>
                <a:outerShdw blurRad="38100" dist="38100" dir="2700000" algn="tl">
                  <a:srgbClr val="000000">
                    <a:alpha val="43137"/>
                  </a:srgbClr>
                </a:outerShdw>
              </a:effectLst>
            </a:endParaRPr>
          </a:p>
        </p:txBody>
      </p:sp>
      <p:sp>
        <p:nvSpPr>
          <p:cNvPr id="3" name="文本占位符 2"/>
          <p:cNvSpPr>
            <a:spLocks noGrp="1"/>
          </p:cNvSpPr>
          <p:nvPr>
            <p:ph type="body" idx="1"/>
          </p:nvPr>
        </p:nvSpPr>
        <p:spPr>
          <a:xfrm>
            <a:off x="2402738" y="1769119"/>
            <a:ext cx="6417734" cy="939801"/>
          </a:xfrm>
        </p:spPr>
        <p:txBody>
          <a:bodyPr>
            <a:normAutofit/>
          </a:bodyPr>
          <a:lstStyle/>
          <a:p>
            <a:pPr algn="r"/>
            <a:r>
              <a:rPr lang="zh-CN" altLang="en-US" sz="3600" b="1" i="1" dirty="0" smtClean="0">
                <a:solidFill>
                  <a:schemeClr val="tx2">
                    <a:lumMod val="75000"/>
                  </a:schemeClr>
                </a:solidFill>
              </a:rPr>
              <a:t>锁、条件变量</a:t>
            </a:r>
            <a:endParaRPr lang="zh-CN" altLang="en-US" sz="3600" b="1" i="1" dirty="0">
              <a:solidFill>
                <a:schemeClr val="tx2">
                  <a:lumMod val="75000"/>
                </a:schemeClr>
              </a:solidFill>
            </a:endParaRPr>
          </a:p>
        </p:txBody>
      </p:sp>
    </p:spTree>
    <p:extLst>
      <p:ext uri="{BB962C8B-B14F-4D97-AF65-F5344CB8AC3E}">
        <p14:creationId xmlns:p14="http://schemas.microsoft.com/office/powerpoint/2010/main" val="22039214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4294967295"/>
          </p:nvPr>
        </p:nvSpPr>
        <p:spPr>
          <a:xfrm>
            <a:off x="683568" y="1728936"/>
            <a:ext cx="7992888" cy="4724400"/>
          </a:xfrm>
          <a:prstGeom prst="rect">
            <a:avLst/>
          </a:prstGeom>
        </p:spPr>
        <p:txBody>
          <a:bodyPr>
            <a:normAutofit/>
          </a:bodyPr>
          <a:lstStyle/>
          <a:p>
            <a:r>
              <a:rPr lang="zh-CN" altLang="en-US" sz="2400" b="1" dirty="0">
                <a:latin typeface="Arial" panose="020B0604020202020204" pitchFamily="34" charset="0"/>
                <a:ea typeface="+mn-ea"/>
                <a:cs typeface="Arial" panose="020B0604020202020204" pitchFamily="34" charset="0"/>
              </a:rPr>
              <a:t>一种容易实现且</a:t>
            </a:r>
            <a:r>
              <a:rPr lang="zh-CN" altLang="en-US" sz="2400" b="1" dirty="0" smtClean="0">
                <a:latin typeface="Arial" panose="020B0604020202020204" pitchFamily="34" charset="0"/>
                <a:ea typeface="+mn-ea"/>
                <a:cs typeface="Arial" panose="020B0604020202020204" pitchFamily="34" charset="0"/>
              </a:rPr>
              <a:t>有效的机制</a:t>
            </a:r>
            <a:endParaRPr lang="en-US" altLang="zh-CN" sz="2400" b="1" dirty="0" smtClean="0">
              <a:latin typeface="Arial" panose="020B0604020202020204" pitchFamily="34" charset="0"/>
              <a:ea typeface="+mn-ea"/>
              <a:cs typeface="Arial" panose="020B0604020202020204" pitchFamily="34" charset="0"/>
            </a:endParaRPr>
          </a:p>
          <a:p>
            <a:r>
              <a:rPr lang="zh-CN" altLang="en-US" sz="2400" b="1" dirty="0" smtClean="0">
                <a:latin typeface="Arial" panose="020B0604020202020204" pitchFamily="34" charset="0"/>
                <a:ea typeface="+mn-ea"/>
                <a:cs typeface="Arial" panose="020B0604020202020204" pitchFamily="34" charset="0"/>
              </a:rPr>
              <a:t>适用于管理共享资源或一小段代码</a:t>
            </a:r>
            <a:endParaRPr lang="en-US" altLang="zh-CN" sz="2400" b="1" dirty="0" smtClean="0">
              <a:latin typeface="Arial" panose="020B0604020202020204" pitchFamily="34" charset="0"/>
              <a:ea typeface="+mn-ea"/>
              <a:cs typeface="Arial" panose="020B0604020202020204" pitchFamily="34" charset="0"/>
            </a:endParaRPr>
          </a:p>
          <a:p>
            <a:r>
              <a:rPr lang="zh-CN" altLang="en-US" sz="2400" b="1" dirty="0" smtClean="0">
                <a:latin typeface="Arial" panose="020B0604020202020204" pitchFamily="34" charset="0"/>
                <a:ea typeface="+mn-ea"/>
                <a:cs typeface="Arial" panose="020B0604020202020204" pitchFamily="34" charset="0"/>
              </a:rPr>
              <a:t>常用于实现</a:t>
            </a:r>
            <a:r>
              <a:rPr lang="zh-CN" altLang="en-US" sz="2400" b="1" dirty="0" smtClean="0">
                <a:solidFill>
                  <a:srgbClr val="C00000"/>
                </a:solidFill>
                <a:latin typeface="Arial" panose="020B0604020202020204" pitchFamily="34" charset="0"/>
                <a:ea typeface="+mn-ea"/>
                <a:cs typeface="Arial" panose="020B0604020202020204" pitchFamily="34" charset="0"/>
              </a:rPr>
              <a:t>用户空间线程包</a:t>
            </a:r>
            <a:endParaRPr lang="en-US" altLang="zh-CN" sz="2400" b="1" dirty="0" smtClean="0">
              <a:solidFill>
                <a:srgbClr val="C00000"/>
              </a:solidFill>
              <a:latin typeface="Arial" panose="020B0604020202020204" pitchFamily="34" charset="0"/>
              <a:ea typeface="+mn-ea"/>
              <a:cs typeface="Arial" panose="020B0604020202020204" pitchFamily="34" charset="0"/>
            </a:endParaRPr>
          </a:p>
          <a:p>
            <a:r>
              <a:rPr lang="zh-CN" altLang="en-US" sz="2400" b="1" dirty="0" smtClean="0">
                <a:latin typeface="Arial" panose="020B0604020202020204" pitchFamily="34" charset="0"/>
                <a:ea typeface="+mn-ea"/>
                <a:cs typeface="Arial" panose="020B0604020202020204" pitchFamily="34" charset="0"/>
              </a:rPr>
              <a:t>锁（互斥量）处于两种状态：</a:t>
            </a:r>
            <a:endParaRPr lang="en-US" altLang="zh-CN" sz="2400" b="1" dirty="0" smtClean="0">
              <a:latin typeface="Arial" panose="020B0604020202020204" pitchFamily="34" charset="0"/>
              <a:ea typeface="+mn-ea"/>
              <a:cs typeface="Arial" panose="020B0604020202020204" pitchFamily="34" charset="0"/>
            </a:endParaRPr>
          </a:p>
          <a:p>
            <a:pPr marL="0" indent="0">
              <a:buNone/>
            </a:pPr>
            <a:r>
              <a:rPr lang="en-US" altLang="zh-CN" sz="2400" b="1" dirty="0">
                <a:latin typeface="Arial" panose="020B0604020202020204" pitchFamily="34" charset="0"/>
                <a:ea typeface="+mn-ea"/>
                <a:cs typeface="Arial" panose="020B0604020202020204" pitchFamily="34" charset="0"/>
              </a:rPr>
              <a:t> </a:t>
            </a:r>
            <a:r>
              <a:rPr lang="en-US" altLang="zh-CN" sz="2400" b="1" dirty="0" smtClean="0">
                <a:latin typeface="Arial" panose="020B0604020202020204" pitchFamily="34" charset="0"/>
                <a:ea typeface="+mn-ea"/>
                <a:cs typeface="Arial" panose="020B0604020202020204" pitchFamily="34" charset="0"/>
              </a:rPr>
              <a:t>         </a:t>
            </a:r>
            <a:r>
              <a:rPr lang="zh-CN" altLang="en-US" sz="2400" b="1" dirty="0" smtClean="0">
                <a:solidFill>
                  <a:srgbClr val="C00000"/>
                </a:solidFill>
                <a:latin typeface="Arial" panose="020B0604020202020204" pitchFamily="34" charset="0"/>
                <a:ea typeface="+mn-ea"/>
                <a:cs typeface="Arial" panose="020B0604020202020204" pitchFamily="34" charset="0"/>
              </a:rPr>
              <a:t>加锁</a:t>
            </a:r>
            <a:r>
              <a:rPr lang="zh-CN" altLang="en-US" sz="2400" b="1" dirty="0" smtClean="0">
                <a:latin typeface="Arial" panose="020B0604020202020204" pitchFamily="34" charset="0"/>
                <a:ea typeface="+mn-ea"/>
                <a:cs typeface="Arial" panose="020B0604020202020204" pitchFamily="34" charset="0"/>
              </a:rPr>
              <a:t>   或   </a:t>
            </a:r>
            <a:r>
              <a:rPr lang="zh-CN" altLang="en-US" sz="2400" b="1" dirty="0" smtClean="0">
                <a:solidFill>
                  <a:srgbClr val="C00000"/>
                </a:solidFill>
                <a:latin typeface="Arial" panose="020B0604020202020204" pitchFamily="34" charset="0"/>
                <a:ea typeface="+mn-ea"/>
                <a:cs typeface="Arial" panose="020B0604020202020204" pitchFamily="34" charset="0"/>
              </a:rPr>
              <a:t>解锁</a:t>
            </a:r>
            <a:endParaRPr lang="en-US" altLang="zh-CN" sz="2400" b="1" dirty="0" smtClean="0">
              <a:solidFill>
                <a:srgbClr val="C00000"/>
              </a:solidFill>
              <a:latin typeface="Arial" panose="020B0604020202020204" pitchFamily="34" charset="0"/>
              <a:ea typeface="+mn-ea"/>
              <a:cs typeface="Arial" panose="020B0604020202020204" pitchFamily="34" charset="0"/>
            </a:endParaRPr>
          </a:p>
          <a:p>
            <a:pPr marL="0" indent="0">
              <a:buNone/>
            </a:pPr>
            <a:r>
              <a:rPr lang="zh-CN" altLang="en-US" sz="2400" b="1" dirty="0" smtClean="0">
                <a:latin typeface="Arial" panose="020B0604020202020204" pitchFamily="34" charset="0"/>
                <a:ea typeface="+mn-ea"/>
                <a:cs typeface="Arial" panose="020B0604020202020204" pitchFamily="34" charset="0"/>
              </a:rPr>
              <a:t>      常为一个整型量   →   </a:t>
            </a:r>
            <a:r>
              <a:rPr lang="en-US" altLang="zh-CN" sz="2400" b="1" dirty="0" smtClean="0">
                <a:latin typeface="Arial" panose="020B0604020202020204" pitchFamily="34" charset="0"/>
                <a:ea typeface="+mn-ea"/>
                <a:cs typeface="Arial" panose="020B0604020202020204" pitchFamily="34" charset="0"/>
              </a:rPr>
              <a:t>0</a:t>
            </a:r>
            <a:r>
              <a:rPr lang="zh-CN" altLang="en-US" sz="2400" b="1" dirty="0" smtClean="0">
                <a:latin typeface="Arial" panose="020B0604020202020204" pitchFamily="34" charset="0"/>
                <a:ea typeface="+mn-ea"/>
                <a:cs typeface="Arial" panose="020B0604020202020204" pitchFamily="34" charset="0"/>
              </a:rPr>
              <a:t>为解锁</a:t>
            </a:r>
            <a:r>
              <a:rPr lang="en-US" altLang="zh-CN" sz="2400" b="1" dirty="0" smtClean="0">
                <a:latin typeface="Arial" panose="020B0604020202020204" pitchFamily="34" charset="0"/>
                <a:ea typeface="+mn-ea"/>
                <a:cs typeface="Arial" panose="020B0604020202020204" pitchFamily="34" charset="0"/>
              </a:rPr>
              <a:t>/1</a:t>
            </a:r>
            <a:r>
              <a:rPr lang="zh-CN" altLang="en-US" sz="2400" b="1" dirty="0" smtClean="0">
                <a:latin typeface="Arial" panose="020B0604020202020204" pitchFamily="34" charset="0"/>
                <a:ea typeface="+mn-ea"/>
                <a:cs typeface="Arial" panose="020B0604020202020204" pitchFamily="34" charset="0"/>
              </a:rPr>
              <a:t>为加锁</a:t>
            </a:r>
            <a:endParaRPr lang="en-US" altLang="zh-CN" sz="2400" b="1" dirty="0" smtClean="0">
              <a:latin typeface="Arial" panose="020B0604020202020204" pitchFamily="34" charset="0"/>
              <a:ea typeface="+mn-ea"/>
              <a:cs typeface="Arial" panose="020B0604020202020204" pitchFamily="34" charset="0"/>
            </a:endParaRPr>
          </a:p>
          <a:p>
            <a:r>
              <a:rPr lang="zh-CN" altLang="en-US" sz="2400" b="1" dirty="0">
                <a:latin typeface="Arial" panose="020B0604020202020204" pitchFamily="34" charset="0"/>
                <a:ea typeface="+mn-ea"/>
                <a:cs typeface="Arial" panose="020B0604020202020204" pitchFamily="34" charset="0"/>
              </a:rPr>
              <a:t>提供两</a:t>
            </a:r>
            <a:r>
              <a:rPr lang="zh-CN" altLang="en-US" sz="2400" b="1" dirty="0" smtClean="0">
                <a:latin typeface="Arial" panose="020B0604020202020204" pitchFamily="34" charset="0"/>
                <a:ea typeface="+mn-ea"/>
                <a:cs typeface="Arial" panose="020B0604020202020204" pitchFamily="34" charset="0"/>
              </a:rPr>
              <a:t>个过程：</a:t>
            </a:r>
            <a:r>
              <a:rPr lang="en-US" altLang="zh-CN" sz="2400" b="1" dirty="0" err="1" smtClean="0">
                <a:latin typeface="Arial" panose="020B0604020202020204" pitchFamily="34" charset="0"/>
                <a:ea typeface="+mn-ea"/>
                <a:cs typeface="Arial" panose="020B0604020202020204" pitchFamily="34" charset="0"/>
              </a:rPr>
              <a:t>mutex_lock</a:t>
            </a:r>
            <a:r>
              <a:rPr lang="zh-CN" altLang="en-US" sz="2400" b="1" dirty="0" smtClean="0">
                <a:latin typeface="Arial" panose="020B0604020202020204" pitchFamily="34" charset="0"/>
                <a:ea typeface="+mn-ea"/>
                <a:cs typeface="Arial" panose="020B0604020202020204" pitchFamily="34" charset="0"/>
              </a:rPr>
              <a:t>和</a:t>
            </a:r>
            <a:r>
              <a:rPr lang="en-US" altLang="zh-CN" sz="2400" b="1" dirty="0" err="1" smtClean="0">
                <a:latin typeface="Arial" panose="020B0604020202020204" pitchFamily="34" charset="0"/>
                <a:ea typeface="+mn-ea"/>
                <a:cs typeface="Arial" panose="020B0604020202020204" pitchFamily="34" charset="0"/>
              </a:rPr>
              <a:t>mutex_unlock</a:t>
            </a:r>
            <a:endParaRPr lang="en-US" altLang="zh-CN" sz="2400" b="1" dirty="0" smtClean="0">
              <a:latin typeface="Arial" panose="020B0604020202020204" pitchFamily="34" charset="0"/>
              <a:ea typeface="+mn-ea"/>
              <a:cs typeface="Arial" panose="020B0604020202020204" pitchFamily="34" charset="0"/>
            </a:endParaRPr>
          </a:p>
          <a:p>
            <a:pPr marL="0" indent="0">
              <a:buNone/>
            </a:pPr>
            <a:r>
              <a:rPr lang="en-US" altLang="zh-CN" sz="2400" b="1" dirty="0">
                <a:latin typeface="Arial" panose="020B0604020202020204" pitchFamily="34" charset="0"/>
                <a:ea typeface="+mn-ea"/>
                <a:cs typeface="Arial" panose="020B0604020202020204" pitchFamily="34" charset="0"/>
              </a:rPr>
              <a:t> </a:t>
            </a:r>
            <a:r>
              <a:rPr lang="en-US" altLang="zh-CN" sz="2400" b="1" dirty="0" smtClean="0">
                <a:latin typeface="Arial" panose="020B0604020202020204" pitchFamily="34" charset="0"/>
                <a:ea typeface="+mn-ea"/>
                <a:cs typeface="Arial" panose="020B0604020202020204" pitchFamily="34" charset="0"/>
              </a:rPr>
              <a:t>   </a:t>
            </a:r>
            <a:r>
              <a:rPr lang="zh-CN" altLang="en-US" sz="2400" b="1" dirty="0" smtClean="0">
                <a:latin typeface="Arial" panose="020B0604020202020204" pitchFamily="34" charset="0"/>
                <a:ea typeface="+mn-ea"/>
                <a:cs typeface="Arial" panose="020B0604020202020204" pitchFamily="34" charset="0"/>
              </a:rPr>
              <a:t>（类似地， </a:t>
            </a:r>
            <a:r>
              <a:rPr lang="en-US" altLang="zh-CN" sz="2400" b="1" dirty="0" smtClean="0">
                <a:latin typeface="Arial" panose="020B0604020202020204" pitchFamily="34" charset="0"/>
                <a:ea typeface="+mn-ea"/>
                <a:cs typeface="Arial" panose="020B0604020202020204" pitchFamily="34" charset="0"/>
              </a:rPr>
              <a:t>lock()</a:t>
            </a:r>
            <a:r>
              <a:rPr lang="zh-CN" altLang="en-US" sz="2400" b="1" dirty="0" smtClean="0">
                <a:latin typeface="Arial" panose="020B0604020202020204" pitchFamily="34" charset="0"/>
                <a:ea typeface="+mn-ea"/>
                <a:cs typeface="Arial" panose="020B0604020202020204" pitchFamily="34" charset="0"/>
              </a:rPr>
              <a:t>和</a:t>
            </a:r>
            <a:r>
              <a:rPr lang="en-US" altLang="zh-CN" sz="2400" b="1" dirty="0" smtClean="0">
                <a:latin typeface="Arial" panose="020B0604020202020204" pitchFamily="34" charset="0"/>
                <a:ea typeface="+mn-ea"/>
                <a:cs typeface="Arial" panose="020B0604020202020204" pitchFamily="34" charset="0"/>
              </a:rPr>
              <a:t>unlock()  /  acquire()</a:t>
            </a:r>
            <a:r>
              <a:rPr lang="zh-CN" altLang="en-US" sz="2400" b="1" dirty="0" smtClean="0">
                <a:latin typeface="Arial" panose="020B0604020202020204" pitchFamily="34" charset="0"/>
                <a:ea typeface="+mn-ea"/>
                <a:cs typeface="Arial" panose="020B0604020202020204" pitchFamily="34" charset="0"/>
              </a:rPr>
              <a:t>和</a:t>
            </a:r>
            <a:r>
              <a:rPr lang="en-US" altLang="zh-CN" sz="2400" b="1" dirty="0" smtClean="0">
                <a:latin typeface="Arial" panose="020B0604020202020204" pitchFamily="34" charset="0"/>
                <a:ea typeface="+mn-ea"/>
                <a:cs typeface="Arial" panose="020B0604020202020204" pitchFamily="34" charset="0"/>
              </a:rPr>
              <a:t>release()</a:t>
            </a:r>
            <a:r>
              <a:rPr lang="zh-CN" altLang="en-US" sz="2400" b="1" dirty="0" smtClean="0">
                <a:latin typeface="Arial" panose="020B0604020202020204" pitchFamily="34" charset="0"/>
                <a:ea typeface="+mn-ea"/>
                <a:cs typeface="Arial" panose="020B0604020202020204" pitchFamily="34" charset="0"/>
              </a:rPr>
              <a:t>）</a:t>
            </a:r>
            <a:endParaRPr lang="zh-CN" altLang="en-US" sz="2400" b="1" dirty="0">
              <a:latin typeface="Arial" panose="020B0604020202020204" pitchFamily="34" charset="0"/>
              <a:ea typeface="+mn-ea"/>
              <a:cs typeface="Arial" panose="020B0604020202020204" pitchFamily="34" charset="0"/>
            </a:endParaRPr>
          </a:p>
        </p:txBody>
      </p:sp>
      <p:sp>
        <p:nvSpPr>
          <p:cNvPr id="3" name="标题 2"/>
          <p:cNvSpPr>
            <a:spLocks noGrp="1"/>
          </p:cNvSpPr>
          <p:nvPr>
            <p:ph type="title"/>
          </p:nvPr>
        </p:nvSpPr>
        <p:spPr/>
        <p:txBody>
          <a:bodyPr>
            <a:normAutofit/>
          </a:bodyPr>
          <a:lstStyle/>
          <a:p>
            <a:r>
              <a:rPr lang="zh-CN" altLang="en-US" dirty="0" smtClean="0"/>
              <a:t>锁</a:t>
            </a:r>
            <a:r>
              <a:rPr lang="zh-CN" altLang="en-US" sz="4000" dirty="0" smtClean="0"/>
              <a:t>（</a:t>
            </a:r>
            <a:r>
              <a:rPr lang="zh-CN" altLang="en-US" dirty="0"/>
              <a:t>互斥</a:t>
            </a:r>
            <a:r>
              <a:rPr lang="zh-CN" altLang="en-US" dirty="0" smtClean="0"/>
              <a:t>量 </a:t>
            </a:r>
            <a:r>
              <a:rPr lang="en-US" altLang="zh-CN" dirty="0" err="1" smtClean="0"/>
              <a:t>mutex</a:t>
            </a:r>
            <a:r>
              <a:rPr lang="zh-CN" altLang="en-US" sz="4000" dirty="0" smtClean="0"/>
              <a:t>）</a:t>
            </a:r>
            <a:endParaRPr lang="zh-CN" altLang="en-US" sz="4000" dirty="0"/>
          </a:p>
        </p:txBody>
      </p:sp>
      <p:sp>
        <p:nvSpPr>
          <p:cNvPr id="4" name="Text Box 4"/>
          <p:cNvSpPr txBox="1">
            <a:spLocks noChangeArrowheads="1"/>
          </p:cNvSpPr>
          <p:nvPr/>
        </p:nvSpPr>
        <p:spPr bwMode="auto">
          <a:xfrm>
            <a:off x="6804248" y="1839595"/>
            <a:ext cx="1960612" cy="1877437"/>
          </a:xfrm>
          <a:prstGeom prst="rect">
            <a:avLst/>
          </a:prstGeom>
          <a:solidFill>
            <a:schemeClr val="accent2">
              <a:lumMod val="20000"/>
              <a:lumOff val="80000"/>
            </a:schemeClr>
          </a:solidFill>
          <a:ln w="9525">
            <a:solidFill>
              <a:schemeClr val="accent2"/>
            </a:solidFill>
            <a:miter lim="800000"/>
            <a:headEnd/>
            <a:tailEnd type="none" w="med" len="lg"/>
          </a:ln>
        </p:spPr>
        <p:txBody>
          <a:bodyPr wrap="square">
            <a:spAutoFit/>
          </a:bodyPr>
          <a:lstStyle>
            <a:defPPr>
              <a:defRPr lang="en-US"/>
            </a:defPPr>
            <a:lvl1pPr algn="ctr" rtl="0" fontAlgn="base">
              <a:spcBef>
                <a:spcPct val="50000"/>
              </a:spcBef>
              <a:spcAft>
                <a:spcPct val="0"/>
              </a:spcAft>
              <a:defRPr sz="1400" kern="1200">
                <a:solidFill>
                  <a:schemeClr val="tx1"/>
                </a:solidFill>
                <a:latin typeface="Times New Roman" pitchFamily="18" charset="0"/>
                <a:ea typeface="ＭＳ Ｐゴシック" pitchFamily="34" charset="-128"/>
                <a:cs typeface="+mn-cs"/>
              </a:defRPr>
            </a:lvl1pPr>
            <a:lvl2pPr marL="457200" algn="ctr" rtl="0" fontAlgn="base">
              <a:spcBef>
                <a:spcPct val="50000"/>
              </a:spcBef>
              <a:spcAft>
                <a:spcPct val="0"/>
              </a:spcAft>
              <a:defRPr sz="1400" kern="1200">
                <a:solidFill>
                  <a:schemeClr val="tx1"/>
                </a:solidFill>
                <a:latin typeface="Times New Roman" pitchFamily="18" charset="0"/>
                <a:ea typeface="ＭＳ Ｐゴシック" pitchFamily="34" charset="-128"/>
                <a:cs typeface="+mn-cs"/>
              </a:defRPr>
            </a:lvl2pPr>
            <a:lvl3pPr marL="914400" algn="ctr" rtl="0" fontAlgn="base">
              <a:spcBef>
                <a:spcPct val="50000"/>
              </a:spcBef>
              <a:spcAft>
                <a:spcPct val="0"/>
              </a:spcAft>
              <a:defRPr sz="1400" kern="1200">
                <a:solidFill>
                  <a:schemeClr val="tx1"/>
                </a:solidFill>
                <a:latin typeface="Times New Roman" pitchFamily="18" charset="0"/>
                <a:ea typeface="ＭＳ Ｐゴシック" pitchFamily="34" charset="-128"/>
                <a:cs typeface="+mn-cs"/>
              </a:defRPr>
            </a:lvl3pPr>
            <a:lvl4pPr marL="1371600" algn="ctr" rtl="0" fontAlgn="base">
              <a:spcBef>
                <a:spcPct val="50000"/>
              </a:spcBef>
              <a:spcAft>
                <a:spcPct val="0"/>
              </a:spcAft>
              <a:defRPr sz="1400" kern="1200">
                <a:solidFill>
                  <a:schemeClr val="tx1"/>
                </a:solidFill>
                <a:latin typeface="Times New Roman" pitchFamily="18" charset="0"/>
                <a:ea typeface="ＭＳ Ｐゴシック" pitchFamily="34" charset="-128"/>
                <a:cs typeface="+mn-cs"/>
              </a:defRPr>
            </a:lvl4pPr>
            <a:lvl5pPr marL="1828800" algn="ctr" rtl="0" fontAlgn="base">
              <a:spcBef>
                <a:spcPct val="50000"/>
              </a:spcBef>
              <a:spcAft>
                <a:spcPct val="0"/>
              </a:spcAft>
              <a:defRPr sz="1400" kern="1200">
                <a:solidFill>
                  <a:schemeClr val="tx1"/>
                </a:solidFill>
                <a:latin typeface="Times New Roman" pitchFamily="18" charset="0"/>
                <a:ea typeface="ＭＳ Ｐゴシック" pitchFamily="34" charset="-128"/>
                <a:cs typeface="+mn-cs"/>
              </a:defRPr>
            </a:lvl5pPr>
            <a:lvl6pPr marL="2286000" algn="l" defTabSz="914400" rtl="0" eaLnBrk="1" latinLnBrk="0" hangingPunct="1">
              <a:defRPr sz="1400" kern="1200">
                <a:solidFill>
                  <a:schemeClr val="tx1"/>
                </a:solidFill>
                <a:latin typeface="Times New Roman" pitchFamily="18" charset="0"/>
                <a:ea typeface="ＭＳ Ｐゴシック" pitchFamily="34" charset="-128"/>
                <a:cs typeface="+mn-cs"/>
              </a:defRPr>
            </a:lvl6pPr>
            <a:lvl7pPr marL="2743200" algn="l" defTabSz="914400" rtl="0" eaLnBrk="1" latinLnBrk="0" hangingPunct="1">
              <a:defRPr sz="1400" kern="1200">
                <a:solidFill>
                  <a:schemeClr val="tx1"/>
                </a:solidFill>
                <a:latin typeface="Times New Roman" pitchFamily="18" charset="0"/>
                <a:ea typeface="ＭＳ Ｐゴシック" pitchFamily="34" charset="-128"/>
                <a:cs typeface="+mn-cs"/>
              </a:defRPr>
            </a:lvl7pPr>
            <a:lvl8pPr marL="3200400" algn="l" defTabSz="914400" rtl="0" eaLnBrk="1" latinLnBrk="0" hangingPunct="1">
              <a:defRPr sz="1400" kern="1200">
                <a:solidFill>
                  <a:schemeClr val="tx1"/>
                </a:solidFill>
                <a:latin typeface="Times New Roman" pitchFamily="18" charset="0"/>
                <a:ea typeface="ＭＳ Ｐゴシック" pitchFamily="34" charset="-128"/>
                <a:cs typeface="+mn-cs"/>
              </a:defRPr>
            </a:lvl8pPr>
            <a:lvl9pPr marL="3657600" algn="l" defTabSz="914400" rtl="0" eaLnBrk="1" latinLnBrk="0" hangingPunct="1">
              <a:defRPr sz="1400" kern="1200">
                <a:solidFill>
                  <a:schemeClr val="tx1"/>
                </a:solidFill>
                <a:latin typeface="Times New Roman" pitchFamily="18" charset="0"/>
                <a:ea typeface="ＭＳ Ｐゴシック" pitchFamily="34" charset="-128"/>
                <a:cs typeface="+mn-cs"/>
              </a:defRPr>
            </a:lvl9pPr>
          </a:lstStyle>
          <a:p>
            <a:pPr algn="l">
              <a:spcBef>
                <a:spcPct val="20000"/>
              </a:spcBef>
              <a:buClr>
                <a:schemeClr val="tx1"/>
              </a:buClr>
              <a:buSzPct val="50000"/>
              <a:buFont typeface="Monotype Sorts" pitchFamily="96" charset="2"/>
              <a:buNone/>
            </a:pPr>
            <a:r>
              <a:rPr lang="en-US" sz="2000" dirty="0">
                <a:latin typeface="Calibri" pitchFamily="34" charset="0"/>
                <a:cs typeface="Calibri" pitchFamily="34" charset="0"/>
              </a:rPr>
              <a:t>acquire</a:t>
            </a:r>
            <a:r>
              <a:rPr lang="en-US" sz="2000" dirty="0" smtClean="0">
                <a:latin typeface="Calibri" pitchFamily="34" charset="0"/>
                <a:cs typeface="Calibri" pitchFamily="34" charset="0"/>
              </a:rPr>
              <a:t>(lock)</a:t>
            </a:r>
            <a:endParaRPr lang="en-US" sz="2000" dirty="0">
              <a:latin typeface="Calibri" pitchFamily="34" charset="0"/>
              <a:cs typeface="Calibri" pitchFamily="34" charset="0"/>
            </a:endParaRPr>
          </a:p>
          <a:p>
            <a:pPr algn="l">
              <a:spcBef>
                <a:spcPct val="20000"/>
              </a:spcBef>
              <a:buClr>
                <a:schemeClr val="tx1"/>
              </a:buClr>
              <a:buSzPct val="50000"/>
              <a:buFont typeface="Monotype Sorts" pitchFamily="96" charset="2"/>
              <a:buNone/>
            </a:pPr>
            <a:r>
              <a:rPr lang="en-US" sz="2000" b="0" dirty="0">
                <a:latin typeface="Calibri" pitchFamily="34" charset="0"/>
                <a:cs typeface="Calibri" pitchFamily="34" charset="0"/>
              </a:rPr>
              <a:t>…</a:t>
            </a:r>
          </a:p>
          <a:p>
            <a:pPr algn="l">
              <a:spcBef>
                <a:spcPct val="20000"/>
              </a:spcBef>
              <a:buClr>
                <a:schemeClr val="tx1"/>
              </a:buClr>
              <a:buSzPct val="50000"/>
              <a:buFont typeface="Monotype Sorts" pitchFamily="96" charset="2"/>
              <a:buNone/>
            </a:pPr>
            <a:r>
              <a:rPr lang="en-US" sz="2000" b="0" i="1" dirty="0" smtClean="0">
                <a:latin typeface="Calibri" pitchFamily="34" charset="0"/>
                <a:cs typeface="Calibri" pitchFamily="34" charset="0"/>
              </a:rPr>
              <a:t>critical </a:t>
            </a:r>
            <a:r>
              <a:rPr lang="en-US" sz="2000" b="0" i="1" dirty="0">
                <a:latin typeface="Calibri" pitchFamily="34" charset="0"/>
                <a:cs typeface="Calibri" pitchFamily="34" charset="0"/>
              </a:rPr>
              <a:t>section</a:t>
            </a:r>
          </a:p>
          <a:p>
            <a:pPr algn="l">
              <a:spcBef>
                <a:spcPct val="20000"/>
              </a:spcBef>
              <a:buClr>
                <a:schemeClr val="tx1"/>
              </a:buClr>
              <a:buSzPct val="50000"/>
              <a:buFont typeface="Monotype Sorts" pitchFamily="96" charset="2"/>
              <a:buNone/>
            </a:pPr>
            <a:r>
              <a:rPr lang="en-US" sz="2000" b="0" dirty="0">
                <a:latin typeface="Calibri" pitchFamily="34" charset="0"/>
                <a:cs typeface="Calibri" pitchFamily="34" charset="0"/>
              </a:rPr>
              <a:t>…</a:t>
            </a:r>
          </a:p>
          <a:p>
            <a:pPr algn="l">
              <a:spcBef>
                <a:spcPct val="20000"/>
              </a:spcBef>
              <a:buClr>
                <a:schemeClr val="tx1"/>
              </a:buClr>
              <a:buSzPct val="50000"/>
              <a:buFont typeface="Monotype Sorts" pitchFamily="96" charset="2"/>
              <a:buNone/>
            </a:pPr>
            <a:r>
              <a:rPr lang="en-US" sz="2000" dirty="0">
                <a:latin typeface="Calibri" pitchFamily="34" charset="0"/>
                <a:cs typeface="Calibri" pitchFamily="34" charset="0"/>
              </a:rPr>
              <a:t>release(lock)</a:t>
            </a:r>
          </a:p>
        </p:txBody>
      </p:sp>
    </p:spTree>
    <p:extLst>
      <p:ext uri="{BB962C8B-B14F-4D97-AF65-F5344CB8AC3E}">
        <p14:creationId xmlns:p14="http://schemas.microsoft.com/office/powerpoint/2010/main" val="12949147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000" dirty="0" err="1" smtClean="0"/>
              <a:t>Pthreads</a:t>
            </a:r>
            <a:r>
              <a:rPr lang="zh-CN" altLang="en-US" sz="4000" dirty="0" smtClean="0"/>
              <a:t>中的同步机制</a:t>
            </a:r>
            <a:endParaRPr lang="zh-CN" altLang="en-US" sz="4000" dirty="0"/>
          </a:p>
        </p:txBody>
      </p:sp>
      <p:pic>
        <p:nvPicPr>
          <p:cNvPr id="4" name="Picture 6" descr="02-30"/>
          <p:cNvPicPr>
            <a:picLocks noChangeAspect="1" noChangeArrowheads="1"/>
          </p:cNvPicPr>
          <p:nvPr/>
        </p:nvPicPr>
        <p:blipFill rotWithShape="1">
          <a:blip r:embed="rId3">
            <a:extLst>
              <a:ext uri="{28A0092B-C50C-407E-A947-70E740481C1C}">
                <a14:useLocalDpi xmlns:a14="http://schemas.microsoft.com/office/drawing/2010/main" val="0"/>
              </a:ext>
            </a:extLst>
          </a:blip>
          <a:srcRect l="2784" r="4372"/>
          <a:stretch/>
        </p:blipFill>
        <p:spPr bwMode="auto">
          <a:xfrm>
            <a:off x="1110927" y="1537742"/>
            <a:ext cx="5167424" cy="21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02-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572" y="3966617"/>
            <a:ext cx="6692900" cy="219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内容占位符 1"/>
          <p:cNvSpPr txBox="1">
            <a:spLocks/>
          </p:cNvSpPr>
          <p:nvPr/>
        </p:nvSpPr>
        <p:spPr>
          <a:xfrm>
            <a:off x="318839" y="3986014"/>
            <a:ext cx="1880741" cy="2057365"/>
          </a:xfrm>
          <a:prstGeom prst="rect">
            <a:avLst/>
          </a:prstGeom>
        </p:spPr>
        <p:txBody>
          <a:bodyPr vert="horz" lIns="91440" tIns="45720" rIns="91440" bIns="45720" rtlCol="0">
            <a:normAutofit/>
          </a:bodyPr>
          <a:lstStyle>
            <a:lvl1pPr marL="457200" indent="-457200" algn="l" defTabSz="914400" rtl="0" eaLnBrk="1" latinLnBrk="0" hangingPunct="1">
              <a:spcBef>
                <a:spcPts val="1200"/>
              </a:spcBef>
              <a:spcAft>
                <a:spcPts val="0"/>
              </a:spcAft>
              <a:buClr>
                <a:srgbClr val="7030A0"/>
              </a:buClr>
              <a:buSzPct val="80000"/>
              <a:buFont typeface="Wingdings" pitchFamily="2" charset="2"/>
              <a:buChar char="p"/>
              <a:defRPr sz="2800" b="1" i="0" kern="1200" cap="none" spc="30" baseline="0">
                <a:solidFill>
                  <a:schemeClr val="tx1"/>
                </a:solidFill>
                <a:latin typeface="华文楷体" pitchFamily="2" charset="-122"/>
                <a:ea typeface="华文楷体" pitchFamily="2" charset="-122"/>
                <a:cs typeface="Tahoma" pitchFamily="34" charset="0"/>
              </a:defRPr>
            </a:lvl1pPr>
            <a:lvl2pPr marL="171450" indent="-171450" algn="l" defTabSz="914400" rtl="0" eaLnBrk="1" latinLnBrk="0" hangingPunct="1">
              <a:spcBef>
                <a:spcPts val="600"/>
              </a:spcBef>
              <a:buClr>
                <a:srgbClr val="7030A0"/>
              </a:buClr>
              <a:buSzPct val="80000"/>
              <a:buFont typeface="Wingdings" pitchFamily="2" charset="2"/>
              <a:buChar char="p"/>
              <a:defRPr sz="2400" kern="1200">
                <a:solidFill>
                  <a:schemeClr val="tx1"/>
                </a:solidFill>
                <a:latin typeface="微软雅黑" pitchFamily="34" charset="-122"/>
                <a:ea typeface="微软雅黑" pitchFamily="34" charset="-122"/>
                <a:cs typeface="Tahoma" pitchFamily="34" charset="0"/>
              </a:defRPr>
            </a:lvl2pPr>
            <a:lvl3pPr marL="344488" indent="-165100" algn="l" defTabSz="914400" rtl="0" eaLnBrk="1" latinLnBrk="0" hangingPunct="1">
              <a:spcBef>
                <a:spcPts val="600"/>
              </a:spcBef>
              <a:buClr>
                <a:srgbClr val="7030A0"/>
              </a:buClr>
              <a:buSzPct val="80000"/>
              <a:buFont typeface="Wingdings" pitchFamily="2" charset="2"/>
              <a:buChar char="Ø"/>
              <a:defRPr sz="2800" b="1" kern="1200">
                <a:solidFill>
                  <a:schemeClr val="tx1"/>
                </a:solidFill>
                <a:latin typeface="华文楷体" pitchFamily="2" charset="-122"/>
                <a:ea typeface="华文楷体" pitchFamily="2" charset="-122"/>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2400" kern="1200">
                <a:solidFill>
                  <a:schemeClr val="tx1"/>
                </a:solidFill>
                <a:latin typeface="微软雅黑" pitchFamily="34" charset="-122"/>
                <a:ea typeface="微软雅黑" pitchFamily="34" charset="-122"/>
                <a:cs typeface="Tahoma" pitchFamily="34" charset="0"/>
              </a:defRPr>
            </a:lvl4pPr>
            <a:lvl5pPr marL="688975" indent="-173038" algn="l" defTabSz="914400" rtl="0" eaLnBrk="1" latinLnBrk="0" hangingPunct="1">
              <a:spcBef>
                <a:spcPts val="600"/>
              </a:spcBef>
              <a:buClr>
                <a:srgbClr val="7030A0"/>
              </a:buClr>
              <a:buSzPct val="80000"/>
              <a:buFont typeface="Wingdings" pitchFamily="2" charset="2"/>
              <a:buChar char="l"/>
              <a:defRPr lang="zh-CN" altLang="en-US" sz="2400" b="1" kern="1200" dirty="0" smtClean="0">
                <a:solidFill>
                  <a:schemeClr val="tx1"/>
                </a:solidFill>
                <a:latin typeface="华文楷体" pitchFamily="2" charset="-122"/>
                <a:ea typeface="华文楷体" pitchFamily="2" charset="-122"/>
                <a:cs typeface="Tahoma" pitchFamily="34" charset="0"/>
              </a:defRPr>
            </a:lvl5pPr>
            <a:lvl6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896810" indent="0" algn="l" defTabSz="914400" rtl="0" eaLnBrk="1" latinLnBrk="0" hangingPunct="1">
              <a:spcBef>
                <a:spcPts val="600"/>
              </a:spcBef>
              <a:buClr>
                <a:srgbClr val="7030A0"/>
              </a:buClr>
              <a:buSzPct val="80000"/>
              <a:buFontTx/>
              <a:buNone/>
              <a:defRPr sz="2000" kern="1200">
                <a:solidFill>
                  <a:schemeClr val="tx1"/>
                </a:solidFill>
                <a:latin typeface="微软雅黑" pitchFamily="34" charset="-122"/>
                <a:ea typeface="微软雅黑" pitchFamily="34" charset="-122"/>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Font typeface="Wingdings" pitchFamily="2" charset="2"/>
              <a:buNone/>
            </a:pPr>
            <a:r>
              <a:rPr lang="zh-CN" altLang="en-US" sz="2400" dirty="0" smtClean="0">
                <a:solidFill>
                  <a:srgbClr val="C00000"/>
                </a:solidFill>
                <a:latin typeface="Calibri" pitchFamily="34" charset="0"/>
                <a:cs typeface="Calibri" pitchFamily="34" charset="0"/>
              </a:rPr>
              <a:t>条件变量</a:t>
            </a:r>
            <a:endParaRPr lang="en-US" altLang="zh-CN" sz="2400" dirty="0" smtClean="0">
              <a:solidFill>
                <a:srgbClr val="C00000"/>
              </a:solidFill>
              <a:latin typeface="Calibri" pitchFamily="34" charset="0"/>
              <a:cs typeface="Calibri" pitchFamily="34" charset="0"/>
            </a:endParaRPr>
          </a:p>
          <a:p>
            <a:pPr marL="0" indent="0">
              <a:buFont typeface="Wingdings" pitchFamily="2" charset="2"/>
              <a:buNone/>
            </a:pPr>
            <a:r>
              <a:rPr lang="en-US" altLang="zh-CN" sz="2400" dirty="0" err="1" smtClean="0">
                <a:latin typeface="Calibri" pitchFamily="34" charset="0"/>
                <a:cs typeface="Calibri" pitchFamily="34" charset="0"/>
              </a:rPr>
              <a:t>Pthreads</a:t>
            </a:r>
            <a:r>
              <a:rPr lang="zh-CN" altLang="en-US" sz="2400" dirty="0" smtClean="0">
                <a:latin typeface="Calibri" pitchFamily="34" charset="0"/>
                <a:cs typeface="Calibri" pitchFamily="34" charset="0"/>
              </a:rPr>
              <a:t>中的同步机制</a:t>
            </a:r>
            <a:endParaRPr lang="en-US" altLang="zh-CN" sz="2400" dirty="0" smtClean="0">
              <a:latin typeface="Calibri" pitchFamily="34" charset="0"/>
              <a:cs typeface="Calibri" pitchFamily="34" charset="0"/>
            </a:endParaRPr>
          </a:p>
          <a:p>
            <a:pPr marL="0" indent="0">
              <a:buFont typeface="Wingdings" pitchFamily="2" charset="2"/>
              <a:buNone/>
            </a:pPr>
            <a:r>
              <a:rPr lang="en-US" altLang="zh-CN" sz="2400" dirty="0" smtClean="0">
                <a:latin typeface="Calibri" pitchFamily="34" charset="0"/>
                <a:cs typeface="Calibri" pitchFamily="34" charset="0"/>
              </a:rPr>
              <a:t>  </a:t>
            </a:r>
            <a:endParaRPr lang="zh-CN" altLang="en-US" sz="2400" dirty="0">
              <a:latin typeface="Calibri" pitchFamily="34" charset="0"/>
              <a:cs typeface="Calibri" pitchFamily="34" charset="0"/>
            </a:endParaRPr>
          </a:p>
        </p:txBody>
      </p:sp>
      <p:sp>
        <p:nvSpPr>
          <p:cNvPr id="8" name="内容占位符 1"/>
          <p:cNvSpPr txBox="1">
            <a:spLocks/>
          </p:cNvSpPr>
          <p:nvPr/>
        </p:nvSpPr>
        <p:spPr>
          <a:xfrm>
            <a:off x="6367512" y="1681758"/>
            <a:ext cx="2520280" cy="1697325"/>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ts val="1200"/>
              </a:spcBef>
              <a:spcAft>
                <a:spcPts val="0"/>
              </a:spcAft>
              <a:buClr>
                <a:srgbClr val="7030A0"/>
              </a:buClr>
              <a:buSzPct val="80000"/>
              <a:buFont typeface="Wingdings" pitchFamily="2" charset="2"/>
              <a:buChar char="p"/>
              <a:defRPr sz="2800" b="1" i="0" kern="1200" cap="none" spc="30" baseline="0">
                <a:solidFill>
                  <a:schemeClr val="tx1"/>
                </a:solidFill>
                <a:latin typeface="华文楷体" pitchFamily="2" charset="-122"/>
                <a:ea typeface="华文楷体" pitchFamily="2" charset="-122"/>
                <a:cs typeface="Tahoma" pitchFamily="34" charset="0"/>
              </a:defRPr>
            </a:lvl1pPr>
            <a:lvl2pPr marL="171450" indent="-171450" algn="l" defTabSz="914400" rtl="0" eaLnBrk="1" latinLnBrk="0" hangingPunct="1">
              <a:spcBef>
                <a:spcPts val="600"/>
              </a:spcBef>
              <a:buClr>
                <a:srgbClr val="7030A0"/>
              </a:buClr>
              <a:buSzPct val="80000"/>
              <a:buFont typeface="Wingdings" pitchFamily="2" charset="2"/>
              <a:buChar char="p"/>
              <a:defRPr sz="2400" kern="1200">
                <a:solidFill>
                  <a:schemeClr val="tx1"/>
                </a:solidFill>
                <a:latin typeface="微软雅黑" pitchFamily="34" charset="-122"/>
                <a:ea typeface="微软雅黑" pitchFamily="34" charset="-122"/>
                <a:cs typeface="Tahoma" pitchFamily="34" charset="0"/>
              </a:defRPr>
            </a:lvl2pPr>
            <a:lvl3pPr marL="344488" indent="-165100" algn="l" defTabSz="914400" rtl="0" eaLnBrk="1" latinLnBrk="0" hangingPunct="1">
              <a:spcBef>
                <a:spcPts val="600"/>
              </a:spcBef>
              <a:buClr>
                <a:srgbClr val="7030A0"/>
              </a:buClr>
              <a:buSzPct val="80000"/>
              <a:buFont typeface="Wingdings" pitchFamily="2" charset="2"/>
              <a:buChar char="Ø"/>
              <a:defRPr sz="2800" b="1" kern="1200">
                <a:solidFill>
                  <a:schemeClr val="tx1"/>
                </a:solidFill>
                <a:latin typeface="华文楷体" pitchFamily="2" charset="-122"/>
                <a:ea typeface="华文楷体" pitchFamily="2" charset="-122"/>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2400" kern="1200">
                <a:solidFill>
                  <a:schemeClr val="tx1"/>
                </a:solidFill>
                <a:latin typeface="微软雅黑" pitchFamily="34" charset="-122"/>
                <a:ea typeface="微软雅黑" pitchFamily="34" charset="-122"/>
                <a:cs typeface="Tahoma" pitchFamily="34" charset="0"/>
              </a:defRPr>
            </a:lvl4pPr>
            <a:lvl5pPr marL="688975" indent="-173038" algn="l" defTabSz="914400" rtl="0" eaLnBrk="1" latinLnBrk="0" hangingPunct="1">
              <a:spcBef>
                <a:spcPts val="600"/>
              </a:spcBef>
              <a:buClr>
                <a:srgbClr val="7030A0"/>
              </a:buClr>
              <a:buSzPct val="80000"/>
              <a:buFont typeface="Wingdings" pitchFamily="2" charset="2"/>
              <a:buChar char="l"/>
              <a:defRPr lang="zh-CN" altLang="en-US" sz="2400" b="1" kern="1200" dirty="0" smtClean="0">
                <a:solidFill>
                  <a:schemeClr val="tx1"/>
                </a:solidFill>
                <a:latin typeface="华文楷体" pitchFamily="2" charset="-122"/>
                <a:ea typeface="华文楷体" pitchFamily="2" charset="-122"/>
                <a:cs typeface="Tahoma" pitchFamily="34" charset="0"/>
              </a:defRPr>
            </a:lvl5pPr>
            <a:lvl6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896810" indent="0" algn="l" defTabSz="914400" rtl="0" eaLnBrk="1" latinLnBrk="0" hangingPunct="1">
              <a:spcBef>
                <a:spcPts val="600"/>
              </a:spcBef>
              <a:buClr>
                <a:srgbClr val="7030A0"/>
              </a:buClr>
              <a:buSzPct val="80000"/>
              <a:buFontTx/>
              <a:buNone/>
              <a:defRPr sz="2000" kern="1200">
                <a:solidFill>
                  <a:schemeClr val="tx1"/>
                </a:solidFill>
                <a:latin typeface="微软雅黑" pitchFamily="34" charset="-122"/>
                <a:ea typeface="微软雅黑" pitchFamily="34" charset="-122"/>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Font typeface="Wingdings" pitchFamily="2" charset="2"/>
              <a:buNone/>
            </a:pPr>
            <a:r>
              <a:rPr lang="zh-CN" altLang="en-US" sz="2400" dirty="0" smtClean="0">
                <a:solidFill>
                  <a:srgbClr val="C00000"/>
                </a:solidFill>
                <a:latin typeface="Calibri" pitchFamily="34" charset="0"/>
                <a:cs typeface="Calibri" pitchFamily="34" charset="0"/>
              </a:rPr>
              <a:t>互斥量</a:t>
            </a:r>
            <a:endParaRPr lang="en-US" altLang="zh-CN" sz="2400" dirty="0" smtClean="0">
              <a:solidFill>
                <a:srgbClr val="C00000"/>
              </a:solidFill>
              <a:latin typeface="Calibri" pitchFamily="34" charset="0"/>
              <a:cs typeface="Calibri" pitchFamily="34" charset="0"/>
            </a:endParaRPr>
          </a:p>
          <a:p>
            <a:pPr marL="0" indent="0">
              <a:buFont typeface="Wingdings" pitchFamily="2" charset="2"/>
              <a:buNone/>
            </a:pPr>
            <a:r>
              <a:rPr lang="en-US" altLang="zh-CN" sz="2400" dirty="0" err="1" smtClean="0">
                <a:latin typeface="Calibri" pitchFamily="34" charset="0"/>
                <a:cs typeface="Calibri" pitchFamily="34" charset="0"/>
              </a:rPr>
              <a:t>Pthreads</a:t>
            </a:r>
            <a:r>
              <a:rPr lang="zh-CN" altLang="en-US" sz="2400" dirty="0" smtClean="0">
                <a:latin typeface="Calibri" pitchFamily="34" charset="0"/>
                <a:cs typeface="Calibri" pitchFamily="34" charset="0"/>
              </a:rPr>
              <a:t>中保护临界区</a:t>
            </a:r>
            <a:endParaRPr lang="en-US" altLang="zh-CN" sz="2400" dirty="0" smtClean="0">
              <a:latin typeface="Calibri" pitchFamily="34" charset="0"/>
              <a:cs typeface="Calibri" pitchFamily="34" charset="0"/>
            </a:endParaRPr>
          </a:p>
          <a:p>
            <a:pPr marL="0" indent="0">
              <a:buFont typeface="Wingdings" pitchFamily="2" charset="2"/>
              <a:buNone/>
            </a:pPr>
            <a:r>
              <a:rPr lang="en-US" altLang="zh-CN" sz="2400" dirty="0" smtClean="0">
                <a:latin typeface="Calibri" pitchFamily="34" charset="0"/>
                <a:cs typeface="Calibri" pitchFamily="34" charset="0"/>
              </a:rPr>
              <a:t>  </a:t>
            </a:r>
            <a:endParaRPr lang="zh-CN" altLang="en-US" sz="2400" dirty="0">
              <a:latin typeface="Calibri" pitchFamily="34" charset="0"/>
              <a:cs typeface="Calibri" pitchFamily="34" charset="0"/>
            </a:endParaRPr>
          </a:p>
        </p:txBody>
      </p:sp>
      <p:sp>
        <p:nvSpPr>
          <p:cNvPr id="11" name="椭圆 10"/>
          <p:cNvSpPr/>
          <p:nvPr/>
        </p:nvSpPr>
        <p:spPr>
          <a:xfrm>
            <a:off x="1115616" y="2646610"/>
            <a:ext cx="2304256" cy="2783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187624" y="3254926"/>
            <a:ext cx="2304256" cy="2783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988245" y="5085010"/>
            <a:ext cx="2511747" cy="64824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735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ircle(in)">
                                      <p:cBhvr>
                                        <p:cTn id="12" dur="20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ircle(in)">
                                      <p:cBhvr>
                                        <p:cTn id="17" dur="20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2000"/>
                                        <p:tgtEl>
                                          <p:spTgt spid="11"/>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20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circle(in)">
                                      <p:cBhvr>
                                        <p:cTn id="30" dur="2000"/>
                                        <p:tgtEl>
                                          <p:spTgt spid="7">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Effect transition="in" filter="circle(in)">
                                      <p:cBhvr>
                                        <p:cTn id="35" dur="2000"/>
                                        <p:tgtEl>
                                          <p:spTgt spid="7">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7">
                                            <p:txEl>
                                              <p:pRg st="2" end="2"/>
                                            </p:txEl>
                                          </p:spTgt>
                                        </p:tgtEl>
                                        <p:attrNameLst>
                                          <p:attrName>style.visibility</p:attrName>
                                        </p:attrNameLst>
                                      </p:cBhvr>
                                      <p:to>
                                        <p:strVal val="visible"/>
                                      </p:to>
                                    </p:set>
                                    <p:animEffect transition="in" filter="circle(in)">
                                      <p:cBhvr>
                                        <p:cTn id="40" dur="2000"/>
                                        <p:tgtEl>
                                          <p:spTgt spid="7">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heel(1)">
                                      <p:cBhvr>
                                        <p:cTn id="4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11" grpId="0" animBg="1"/>
      <p:bldP spid="12"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464056"/>
            <a:ext cx="7992888" cy="804704"/>
          </a:xfrm>
        </p:spPr>
        <p:txBody>
          <a:bodyPr>
            <a:normAutofit fontScale="90000"/>
          </a:bodyPr>
          <a:lstStyle/>
          <a:p>
            <a:r>
              <a:rPr lang="zh-CN" altLang="en-US" dirty="0" smtClean="0"/>
              <a:t>用</a:t>
            </a:r>
            <a:r>
              <a:rPr lang="en-US" altLang="zh-CN" dirty="0" err="1" smtClean="0"/>
              <a:t>Pthreads</a:t>
            </a:r>
            <a:r>
              <a:rPr lang="zh-CN" altLang="en-US" dirty="0" smtClean="0"/>
              <a:t>解决生产者</a:t>
            </a:r>
            <a:r>
              <a:rPr lang="en-US" altLang="zh-CN" dirty="0" smtClean="0"/>
              <a:t>-</a:t>
            </a:r>
            <a:r>
              <a:rPr lang="zh-CN" altLang="en-US" dirty="0" smtClean="0"/>
              <a:t>消费者问题</a:t>
            </a:r>
            <a:endParaRPr lang="zh-CN" altLang="en-US" dirty="0"/>
          </a:p>
        </p:txBody>
      </p:sp>
      <p:pic>
        <p:nvPicPr>
          <p:cNvPr id="6" name="Picture 7" descr="02-32"/>
          <p:cNvPicPr>
            <a:picLocks noChangeAspect="1" noChangeArrowheads="1"/>
          </p:cNvPicPr>
          <p:nvPr/>
        </p:nvPicPr>
        <p:blipFill>
          <a:blip r:embed="rId3">
            <a:extLst>
              <a:ext uri="{28A0092B-C50C-407E-A947-70E740481C1C}">
                <a14:useLocalDpi xmlns:a14="http://schemas.microsoft.com/office/drawing/2010/main" val="0"/>
              </a:ext>
            </a:extLst>
          </a:blip>
          <a:srcRect t="66444" r="44659"/>
          <a:stretch>
            <a:fillRect/>
          </a:stretch>
        </p:blipFill>
        <p:spPr bwMode="auto">
          <a:xfrm>
            <a:off x="1285081" y="1662459"/>
            <a:ext cx="5591175" cy="421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45759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Pthread</a:t>
            </a:r>
            <a:r>
              <a:rPr lang="zh-CN" altLang="en-US" dirty="0" smtClean="0"/>
              <a:t>中的互斥</a:t>
            </a:r>
            <a:endParaRPr lang="zh-CN" altLang="en-US" dirty="0"/>
          </a:p>
        </p:txBody>
      </p:sp>
      <p:pic>
        <p:nvPicPr>
          <p:cNvPr id="6" name="Picture 7" descr="02-32"/>
          <p:cNvPicPr>
            <a:picLocks noChangeAspect="1" noChangeArrowheads="1"/>
          </p:cNvPicPr>
          <p:nvPr/>
        </p:nvPicPr>
        <p:blipFill>
          <a:blip r:embed="rId3">
            <a:extLst>
              <a:ext uri="{28A0092B-C50C-407E-A947-70E740481C1C}">
                <a14:useLocalDpi xmlns:a14="http://schemas.microsoft.com/office/drawing/2010/main" val="0"/>
              </a:ext>
            </a:extLst>
          </a:blip>
          <a:srcRect b="32388"/>
          <a:stretch>
            <a:fillRect/>
          </a:stretch>
        </p:blipFill>
        <p:spPr bwMode="auto">
          <a:xfrm>
            <a:off x="280996" y="357188"/>
            <a:ext cx="8352928" cy="635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p:nvPr/>
        </p:nvCxnSpPr>
        <p:spPr>
          <a:xfrm>
            <a:off x="1867595" y="1311292"/>
            <a:ext cx="8640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63688" y="1524893"/>
            <a:ext cx="10801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771800" y="2893045"/>
            <a:ext cx="3528392"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259632" y="3300637"/>
            <a:ext cx="2592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839136" y="5413325"/>
            <a:ext cx="3528392"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259632" y="5807687"/>
            <a:ext cx="2592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220072" y="6237312"/>
            <a:ext cx="3240360" cy="461665"/>
          </a:xfrm>
          <a:prstGeom prst="rect">
            <a:avLst/>
          </a:prstGeom>
        </p:spPr>
        <p:txBody>
          <a:bodyPr wrap="square">
            <a:spAutoFit/>
          </a:bodyPr>
          <a:lstStyle/>
          <a:p>
            <a:r>
              <a:rPr lang="en-US" altLang="zh-CN" sz="2400" b="1" dirty="0" err="1" smtClean="0">
                <a:solidFill>
                  <a:srgbClr val="7030A0"/>
                </a:solidFill>
                <a:latin typeface="Calibri" pitchFamily="34" charset="0"/>
                <a:ea typeface="华文楷体" pitchFamily="2" charset="-122"/>
                <a:cs typeface="Calibri" pitchFamily="34" charset="0"/>
              </a:rPr>
              <a:t>Pthreads</a:t>
            </a:r>
            <a:r>
              <a:rPr lang="zh-CN" altLang="en-US" sz="2400" b="1" dirty="0" smtClean="0">
                <a:solidFill>
                  <a:srgbClr val="7030A0"/>
                </a:solidFill>
                <a:latin typeface="Calibri" pitchFamily="34" charset="0"/>
                <a:ea typeface="华文楷体" pitchFamily="2" charset="-122"/>
                <a:cs typeface="Calibri" pitchFamily="34" charset="0"/>
              </a:rPr>
              <a:t>中</a:t>
            </a:r>
            <a:r>
              <a:rPr lang="zh-CN" altLang="en-US" sz="2400" b="1" dirty="0">
                <a:solidFill>
                  <a:srgbClr val="7030A0"/>
                </a:solidFill>
                <a:latin typeface="Calibri" pitchFamily="34" charset="0"/>
                <a:ea typeface="华文楷体" pitchFamily="2" charset="-122"/>
                <a:cs typeface="Calibri" pitchFamily="34" charset="0"/>
              </a:rPr>
              <a:t>的同步机制</a:t>
            </a:r>
          </a:p>
        </p:txBody>
      </p:sp>
      <p:sp>
        <p:nvSpPr>
          <p:cNvPr id="15" name="云形 14"/>
          <p:cNvSpPr/>
          <p:nvPr/>
        </p:nvSpPr>
        <p:spPr>
          <a:xfrm>
            <a:off x="7308304" y="3548218"/>
            <a:ext cx="1440160" cy="914400"/>
          </a:xfrm>
          <a:prstGeom prst="cloud">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accent1">
                    <a:lumMod val="50000"/>
                  </a:schemeClr>
                </a:solidFill>
                <a:latin typeface="华文楷体" pitchFamily="2" charset="-122"/>
                <a:ea typeface="华文楷体" pitchFamily="2" charset="-122"/>
              </a:rPr>
              <a:t>一个缓冲区</a:t>
            </a:r>
            <a:endParaRPr lang="zh-CN" altLang="en-US" b="1" dirty="0">
              <a:solidFill>
                <a:schemeClr val="accent1">
                  <a:lumMod val="50000"/>
                </a:schemeClr>
              </a:solidFill>
              <a:latin typeface="华文楷体" pitchFamily="2" charset="-122"/>
              <a:ea typeface="华文楷体" pitchFamily="2" charset="-122"/>
            </a:endParaRPr>
          </a:p>
        </p:txBody>
      </p:sp>
    </p:spTree>
    <p:extLst>
      <p:ext uri="{BB962C8B-B14F-4D97-AF65-F5344CB8AC3E}">
        <p14:creationId xmlns:p14="http://schemas.microsoft.com/office/powerpoint/2010/main" val="125876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par>
                                <p:cTn id="17" presetID="14"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539552" y="1484784"/>
            <a:ext cx="7849046" cy="4968875"/>
          </a:xfrm>
          <a:noFill/>
        </p:spPr>
        <p:txBody>
          <a:bodyPr>
            <a:normAutofit fontScale="92500" lnSpcReduction="10000"/>
          </a:bodyPr>
          <a:lstStyle/>
          <a:p>
            <a:pPr marL="0" eaLnBrk="1" hangingPunct="1">
              <a:buFontTx/>
              <a:buNone/>
            </a:pPr>
            <a:r>
              <a:rPr lang="zh-CN" altLang="en-US" sz="2400" b="1" dirty="0" smtClean="0"/>
              <a:t>特征：</a:t>
            </a:r>
          </a:p>
          <a:p>
            <a:pPr marL="0" eaLnBrk="1" hangingPunct="1">
              <a:buFontTx/>
              <a:buNone/>
            </a:pPr>
            <a:r>
              <a:rPr lang="zh-CN" altLang="en-US" sz="2400" b="1" dirty="0" smtClean="0"/>
              <a:t>（</a:t>
            </a:r>
            <a:r>
              <a:rPr lang="en-US" altLang="zh-CN" sz="2400" b="1" dirty="0" smtClean="0"/>
              <a:t>1</a:t>
            </a:r>
            <a:r>
              <a:rPr lang="zh-CN" altLang="en-US" sz="2400" b="1" dirty="0" smtClean="0"/>
              <a:t>）程序执行结果的不可再现性</a:t>
            </a:r>
          </a:p>
          <a:p>
            <a:pPr marL="0" eaLnBrk="1" hangingPunct="1">
              <a:buFontTx/>
              <a:buNone/>
            </a:pPr>
            <a:r>
              <a:rPr lang="zh-CN" altLang="en-US" sz="2400" b="1" dirty="0" smtClean="0"/>
              <a:t>     </a:t>
            </a:r>
            <a:r>
              <a:rPr lang="zh-CN" altLang="en-US" sz="2400" b="1" dirty="0" smtClean="0">
                <a:solidFill>
                  <a:srgbClr val="0000FF"/>
                </a:solidFill>
                <a:latin typeface="楷体_GB2312" pitchFamily="49" charset="-122"/>
              </a:rPr>
              <a:t>并发程序执行的结果与其执行的相对速度有关，是不确定的</a:t>
            </a:r>
            <a:endParaRPr lang="zh-CN" altLang="en-US" sz="2400" b="1" dirty="0" smtClean="0">
              <a:solidFill>
                <a:srgbClr val="0000FF"/>
              </a:solidFill>
            </a:endParaRPr>
          </a:p>
          <a:p>
            <a:pPr marL="0" eaLnBrk="1" hangingPunct="1">
              <a:buFontTx/>
              <a:buNone/>
            </a:pPr>
            <a:r>
              <a:rPr lang="zh-CN" altLang="en-US" sz="2400" b="1" dirty="0" smtClean="0"/>
              <a:t>（</a:t>
            </a:r>
            <a:r>
              <a:rPr lang="en-US" altLang="zh-CN" sz="2400" b="1" dirty="0" smtClean="0"/>
              <a:t>2</a:t>
            </a:r>
            <a:r>
              <a:rPr lang="zh-CN" altLang="en-US" sz="2400" b="1" dirty="0" smtClean="0"/>
              <a:t>）在并发环境下程序的执行是间断性的</a:t>
            </a:r>
          </a:p>
          <a:p>
            <a:pPr marL="0" eaLnBrk="1" hangingPunct="1">
              <a:buFontTx/>
              <a:buNone/>
            </a:pPr>
            <a:r>
              <a:rPr lang="zh-CN" altLang="en-US" sz="2400" b="1" dirty="0" smtClean="0"/>
              <a:t>     </a:t>
            </a:r>
            <a:r>
              <a:rPr lang="zh-CN" altLang="en-US" sz="2400" b="1" dirty="0" smtClean="0">
                <a:solidFill>
                  <a:srgbClr val="0000FF"/>
                </a:solidFill>
                <a:latin typeface="楷体_GB2312" pitchFamily="49" charset="-122"/>
              </a:rPr>
              <a:t>执行</a:t>
            </a:r>
            <a:r>
              <a:rPr lang="en-US" altLang="zh-CN" sz="2400" b="1" dirty="0" smtClean="0">
                <a:solidFill>
                  <a:srgbClr val="0000FF"/>
                </a:solidFill>
                <a:latin typeface="Times New Roman" pitchFamily="18" charset="0"/>
              </a:rPr>
              <a:t>——</a:t>
            </a:r>
            <a:r>
              <a:rPr lang="zh-CN" altLang="en-US" sz="2400" b="1" dirty="0" smtClean="0">
                <a:solidFill>
                  <a:srgbClr val="0000FF"/>
                </a:solidFill>
                <a:latin typeface="楷体_GB2312" pitchFamily="49" charset="-122"/>
              </a:rPr>
              <a:t>停</a:t>
            </a:r>
            <a:r>
              <a:rPr lang="en-US" altLang="zh-CN" sz="2400" b="1" dirty="0" smtClean="0">
                <a:solidFill>
                  <a:srgbClr val="0000FF"/>
                </a:solidFill>
                <a:latin typeface="Times New Roman" pitchFamily="18" charset="0"/>
              </a:rPr>
              <a:t>——</a:t>
            </a:r>
            <a:r>
              <a:rPr lang="zh-CN" altLang="en-US" sz="2400" b="1" dirty="0" smtClean="0">
                <a:solidFill>
                  <a:srgbClr val="0000FF"/>
                </a:solidFill>
                <a:latin typeface="楷体_GB2312" pitchFamily="49" charset="-122"/>
              </a:rPr>
              <a:t>执行</a:t>
            </a:r>
          </a:p>
          <a:p>
            <a:pPr marL="0" eaLnBrk="1" hangingPunct="1">
              <a:buFontTx/>
              <a:buNone/>
            </a:pPr>
            <a:r>
              <a:rPr lang="zh-CN" altLang="en-US" sz="2400" b="1" dirty="0" smtClean="0"/>
              <a:t>（</a:t>
            </a:r>
            <a:r>
              <a:rPr lang="en-US" altLang="zh-CN" sz="2400" b="1" dirty="0" smtClean="0"/>
              <a:t>3</a:t>
            </a:r>
            <a:r>
              <a:rPr lang="zh-CN" altLang="en-US" sz="2400" b="1" dirty="0" smtClean="0"/>
              <a:t>）资源共享</a:t>
            </a:r>
            <a:br>
              <a:rPr lang="zh-CN" altLang="en-US" sz="2400" b="1" dirty="0" smtClean="0"/>
            </a:br>
            <a:r>
              <a:rPr lang="zh-CN" altLang="en-US" sz="2400" b="1" dirty="0" smtClean="0"/>
              <a:t>     </a:t>
            </a:r>
            <a:r>
              <a:rPr lang="zh-CN" altLang="en-US" sz="2400" b="1" dirty="0" smtClean="0">
                <a:solidFill>
                  <a:srgbClr val="0000FF"/>
                </a:solidFill>
                <a:latin typeface="楷体_GB2312" pitchFamily="49" charset="-122"/>
              </a:rPr>
              <a:t>系统中资源被多个进程使用</a:t>
            </a:r>
            <a:endParaRPr lang="zh-CN" altLang="en-US" sz="2400" b="1" dirty="0" smtClean="0">
              <a:solidFill>
                <a:srgbClr val="0000FF"/>
              </a:solidFill>
            </a:endParaRPr>
          </a:p>
          <a:p>
            <a:pPr marL="0" eaLnBrk="1" hangingPunct="1">
              <a:buFontTx/>
              <a:buNone/>
            </a:pPr>
            <a:r>
              <a:rPr lang="zh-CN" altLang="en-US" sz="2400" b="1" dirty="0" smtClean="0"/>
              <a:t>（</a:t>
            </a:r>
            <a:r>
              <a:rPr lang="en-US" altLang="zh-CN" sz="2400" b="1" dirty="0" smtClean="0"/>
              <a:t>4</a:t>
            </a:r>
            <a:r>
              <a:rPr lang="zh-CN" altLang="en-US" sz="2400" b="1" dirty="0" smtClean="0"/>
              <a:t>）独立性和制约性</a:t>
            </a:r>
            <a:br>
              <a:rPr lang="zh-CN" altLang="en-US" sz="2400" b="1" dirty="0" smtClean="0"/>
            </a:br>
            <a:r>
              <a:rPr lang="zh-CN" altLang="en-US" sz="2400" b="1" dirty="0" smtClean="0"/>
              <a:t>     </a:t>
            </a:r>
            <a:r>
              <a:rPr lang="zh-CN" altLang="en-US" sz="2400" b="1" dirty="0" smtClean="0">
                <a:solidFill>
                  <a:srgbClr val="0000FF"/>
                </a:solidFill>
              </a:rPr>
              <a:t>独立的相对速度、起始时间</a:t>
            </a:r>
            <a:br>
              <a:rPr lang="zh-CN" altLang="en-US" sz="2400" b="1" dirty="0" smtClean="0">
                <a:solidFill>
                  <a:srgbClr val="0000FF"/>
                </a:solidFill>
              </a:rPr>
            </a:br>
            <a:r>
              <a:rPr lang="zh-CN" altLang="en-US" sz="2400" b="1" dirty="0" smtClean="0">
                <a:solidFill>
                  <a:srgbClr val="0000FF"/>
                </a:solidFill>
              </a:rPr>
              <a:t>     </a:t>
            </a:r>
            <a:r>
              <a:rPr lang="zh-CN" altLang="en-US" sz="2400" b="1" dirty="0" smtClean="0">
                <a:solidFill>
                  <a:srgbClr val="336600"/>
                </a:solidFill>
                <a:latin typeface="楷体_GB2312" pitchFamily="49" charset="-122"/>
              </a:rPr>
              <a:t>程序</a:t>
            </a:r>
            <a:r>
              <a:rPr lang="zh-CN" altLang="en-US" sz="2400" b="1" dirty="0" smtClean="0">
                <a:solidFill>
                  <a:srgbClr val="336600"/>
                </a:solidFill>
              </a:rPr>
              <a:t>之间可相互作用（相互制约）</a:t>
            </a:r>
            <a:br>
              <a:rPr lang="zh-CN" altLang="en-US" sz="2400" b="1" dirty="0" smtClean="0">
                <a:solidFill>
                  <a:srgbClr val="336600"/>
                </a:solidFill>
              </a:rPr>
            </a:br>
            <a:r>
              <a:rPr lang="zh-CN" altLang="en-US" sz="2400" b="1" dirty="0" smtClean="0">
                <a:solidFill>
                  <a:srgbClr val="336600"/>
                </a:solidFill>
              </a:rPr>
              <a:t> 	   </a:t>
            </a:r>
            <a:r>
              <a:rPr lang="en-US" altLang="zh-CN" sz="2400" b="1" dirty="0" smtClean="0">
                <a:solidFill>
                  <a:srgbClr val="336600"/>
                </a:solidFill>
              </a:rPr>
              <a:t>——</a:t>
            </a:r>
            <a:r>
              <a:rPr lang="zh-CN" altLang="en-US" sz="2400" b="1" dirty="0" smtClean="0">
                <a:solidFill>
                  <a:srgbClr val="336600"/>
                </a:solidFill>
              </a:rPr>
              <a:t>直接作用和间接作用</a:t>
            </a:r>
          </a:p>
          <a:p>
            <a:pPr marL="0" eaLnBrk="1" hangingPunct="1">
              <a:buFontTx/>
              <a:buNone/>
            </a:pPr>
            <a:r>
              <a:rPr lang="zh-CN" altLang="en-US" sz="2400" b="1" dirty="0" smtClean="0"/>
              <a:t>（</a:t>
            </a:r>
            <a:r>
              <a:rPr lang="en-US" altLang="zh-CN" sz="2400" b="1" dirty="0" smtClean="0"/>
              <a:t>5</a:t>
            </a:r>
            <a:r>
              <a:rPr lang="zh-CN" altLang="en-US" sz="2400" b="1" dirty="0" smtClean="0"/>
              <a:t>）程序和计算不再一一对应</a:t>
            </a:r>
            <a:br>
              <a:rPr lang="zh-CN" altLang="en-US" sz="2400" b="1" dirty="0" smtClean="0"/>
            </a:br>
            <a:r>
              <a:rPr lang="zh-CN" altLang="en-US" sz="2400" b="1" dirty="0" smtClean="0"/>
              <a:t>    </a:t>
            </a:r>
            <a:r>
              <a:rPr lang="zh-CN" altLang="en-US" sz="2400" b="1" dirty="0" smtClean="0">
                <a:solidFill>
                  <a:srgbClr val="990099"/>
                </a:solidFill>
              </a:rPr>
              <a:t>（计算：一个程序的执行）</a:t>
            </a:r>
          </a:p>
        </p:txBody>
      </p:sp>
      <p:sp>
        <p:nvSpPr>
          <p:cNvPr id="17411" name="Rectangle 3"/>
          <p:cNvSpPr>
            <a:spLocks noGrp="1" noChangeArrowheads="1"/>
          </p:cNvSpPr>
          <p:nvPr>
            <p:ph type="title"/>
          </p:nvPr>
        </p:nvSpPr>
        <p:spPr>
          <a:xfrm>
            <a:off x="611560" y="549275"/>
            <a:ext cx="7396162" cy="647700"/>
          </a:xfrm>
          <a:noFill/>
        </p:spPr>
        <p:txBody>
          <a:bodyPr anchor="b">
            <a:normAutofit fontScale="90000"/>
          </a:bodyPr>
          <a:lstStyle/>
          <a:p>
            <a:pPr algn="l" eaLnBrk="1" hangingPunct="1"/>
            <a:r>
              <a:rPr lang="zh-CN" altLang="en-US" dirty="0" smtClean="0"/>
              <a:t>并发</a:t>
            </a:r>
            <a:r>
              <a:rPr lang="zh-CN" altLang="en-US" dirty="0"/>
              <a:t>环境</a:t>
            </a:r>
            <a:endParaRPr lang="zh-CN" altLang="en-US" dirty="0" smtClean="0">
              <a:latin typeface="Arial" pitchFamily="34" charset="0"/>
            </a:endParaRPr>
          </a:p>
        </p:txBody>
      </p:sp>
      <p:sp>
        <p:nvSpPr>
          <p:cNvPr id="2" name="云形 1"/>
          <p:cNvSpPr/>
          <p:nvPr/>
        </p:nvSpPr>
        <p:spPr>
          <a:xfrm>
            <a:off x="5652120" y="4149080"/>
            <a:ext cx="3491880" cy="2232248"/>
          </a:xfrm>
          <a:prstGeom prst="clou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90000"/>
              </a:lnSpc>
              <a:buFont typeface="Arial" panose="020B0604020202020204" pitchFamily="34" charset="0"/>
              <a:buChar char="•"/>
            </a:pPr>
            <a:r>
              <a:rPr lang="zh-CN" altLang="en-US" b="1" dirty="0">
                <a:solidFill>
                  <a:srgbClr val="C00000"/>
                </a:solidFill>
                <a:latin typeface="华文楷体" panose="02010600040101010101" pitchFamily="2" charset="-122"/>
                <a:ea typeface="华文楷体" panose="02010600040101010101" pitchFamily="2" charset="-122"/>
              </a:rPr>
              <a:t>执行过程是不确定和不可重现的</a:t>
            </a:r>
          </a:p>
          <a:p>
            <a:pPr marL="285750" indent="-285750">
              <a:lnSpc>
                <a:spcPct val="90000"/>
              </a:lnSpc>
              <a:buFont typeface="Arial" panose="020B0604020202020204" pitchFamily="34" charset="0"/>
              <a:buChar char="•"/>
            </a:pPr>
            <a:r>
              <a:rPr lang="zh-CN" altLang="en-US" b="1" dirty="0">
                <a:solidFill>
                  <a:srgbClr val="C00000"/>
                </a:solidFill>
                <a:latin typeface="华文楷体" panose="02010600040101010101" pitchFamily="2" charset="-122"/>
                <a:ea typeface="华文楷体" panose="02010600040101010101" pitchFamily="2" charset="-122"/>
              </a:rPr>
              <a:t>程序错误可能是间歇性发生</a:t>
            </a:r>
          </a:p>
        </p:txBody>
      </p:sp>
    </p:spTree>
    <p:extLst>
      <p:ext uri="{BB962C8B-B14F-4D97-AF65-F5344CB8AC3E}">
        <p14:creationId xmlns:p14="http://schemas.microsoft.com/office/powerpoint/2010/main" val="3680078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讨论：</a:t>
            </a:r>
            <a:r>
              <a:rPr lang="en-US" altLang="zh-CN" sz="4000" dirty="0" err="1" smtClean="0"/>
              <a:t>pthread_cond_wait</a:t>
            </a:r>
            <a:endParaRPr lang="zh-CN" altLang="en-US" sz="4000" dirty="0"/>
          </a:p>
        </p:txBody>
      </p:sp>
      <p:sp>
        <p:nvSpPr>
          <p:cNvPr id="3" name="内容占位符 2"/>
          <p:cNvSpPr>
            <a:spLocks noGrp="1"/>
          </p:cNvSpPr>
          <p:nvPr>
            <p:ph idx="1"/>
          </p:nvPr>
        </p:nvSpPr>
        <p:spPr>
          <a:xfrm>
            <a:off x="539552" y="1700808"/>
            <a:ext cx="7725544" cy="4686320"/>
          </a:xfrm>
        </p:spPr>
        <p:txBody>
          <a:bodyPr>
            <a:normAutofit/>
          </a:bodyPr>
          <a:lstStyle/>
          <a:p>
            <a:r>
              <a:rPr lang="zh-CN" altLang="zh-CN" sz="2400" dirty="0" smtClean="0"/>
              <a:t>当</a:t>
            </a:r>
            <a:r>
              <a:rPr lang="zh-CN" altLang="zh-CN" sz="2400" dirty="0"/>
              <a:t>发起一个</a:t>
            </a:r>
            <a:r>
              <a:rPr lang="en-US" altLang="zh-CN" sz="2400" dirty="0" err="1"/>
              <a:t>pthread_cond_wait</a:t>
            </a:r>
            <a:r>
              <a:rPr lang="zh-CN" altLang="zh-CN" sz="2400" dirty="0"/>
              <a:t>之后，</a:t>
            </a:r>
            <a:r>
              <a:rPr lang="zh-CN" altLang="zh-CN" sz="2400" dirty="0" smtClean="0"/>
              <a:t>分解</a:t>
            </a:r>
            <a:r>
              <a:rPr lang="zh-CN" altLang="en-US" sz="2400" dirty="0"/>
              <a:t>为</a:t>
            </a:r>
            <a:r>
              <a:rPr lang="zh-CN" altLang="zh-CN" sz="2400" dirty="0" smtClean="0"/>
              <a:t>三</a:t>
            </a:r>
            <a:r>
              <a:rPr lang="zh-CN" altLang="zh-CN" sz="2400" dirty="0"/>
              <a:t>个动作：</a:t>
            </a:r>
          </a:p>
          <a:p>
            <a:pPr marL="0" indent="457200">
              <a:buNone/>
            </a:pPr>
            <a:r>
              <a:rPr lang="en-US" altLang="zh-CN" sz="2400" dirty="0" smtClean="0"/>
              <a:t>1</a:t>
            </a:r>
            <a:r>
              <a:rPr lang="zh-CN" altLang="zh-CN" sz="2400" dirty="0"/>
              <a:t>、解锁</a:t>
            </a:r>
          </a:p>
          <a:p>
            <a:pPr marL="0" indent="457200">
              <a:buNone/>
            </a:pPr>
            <a:r>
              <a:rPr lang="en-US" altLang="zh-CN" sz="2400" dirty="0"/>
              <a:t>2</a:t>
            </a:r>
            <a:r>
              <a:rPr lang="zh-CN" altLang="zh-CN" sz="2400" dirty="0"/>
              <a:t>、</a:t>
            </a:r>
            <a:r>
              <a:rPr lang="zh-CN" altLang="zh-CN" sz="2400" dirty="0" smtClean="0"/>
              <a:t>等待</a:t>
            </a:r>
            <a:r>
              <a:rPr lang="zh-CN" altLang="en-US" sz="2400" dirty="0" smtClean="0"/>
              <a:t>，</a:t>
            </a:r>
            <a:r>
              <a:rPr lang="zh-CN" altLang="zh-CN" sz="2400" dirty="0" smtClean="0"/>
              <a:t>当</a:t>
            </a:r>
            <a:r>
              <a:rPr lang="zh-CN" altLang="zh-CN" sz="2400" dirty="0"/>
              <a:t>收到一个解除等待的信号（</a:t>
            </a:r>
            <a:r>
              <a:rPr lang="en-US" altLang="zh-CN" sz="2400" dirty="0" err="1"/>
              <a:t>pthread_cond_signal</a:t>
            </a:r>
            <a:r>
              <a:rPr lang="zh-CN" altLang="zh-CN" sz="2400" dirty="0"/>
              <a:t>或者</a:t>
            </a:r>
            <a:r>
              <a:rPr lang="en-US" altLang="zh-CN" sz="2400" dirty="0" err="1"/>
              <a:t>pthread_cond_broad_cast</a:t>
            </a:r>
            <a:r>
              <a:rPr lang="zh-CN" altLang="zh-CN" sz="2400" dirty="0"/>
              <a:t>）之后，</a:t>
            </a:r>
            <a:r>
              <a:rPr lang="en-US" altLang="zh-CN" sz="2400" dirty="0" err="1" smtClean="0"/>
              <a:t>pthread_cond_wait</a:t>
            </a:r>
            <a:r>
              <a:rPr lang="en-US" altLang="zh-CN" sz="2400" dirty="0" smtClean="0"/>
              <a:t> </a:t>
            </a:r>
            <a:r>
              <a:rPr lang="zh-CN" altLang="zh-CN" sz="2400" dirty="0" smtClean="0"/>
              <a:t>马上要</a:t>
            </a:r>
            <a:r>
              <a:rPr lang="zh-CN" altLang="zh-CN" sz="2400" dirty="0"/>
              <a:t>做的动作是：</a:t>
            </a:r>
          </a:p>
          <a:p>
            <a:pPr marL="0" indent="457200">
              <a:buNone/>
            </a:pPr>
            <a:r>
              <a:rPr lang="en-US" altLang="zh-CN" sz="2400" dirty="0"/>
              <a:t>3</a:t>
            </a:r>
            <a:r>
              <a:rPr lang="zh-CN" altLang="zh-CN" sz="2400" dirty="0"/>
              <a:t>、上锁 </a:t>
            </a:r>
          </a:p>
        </p:txBody>
      </p:sp>
    </p:spTree>
    <p:extLst>
      <p:ext uri="{BB962C8B-B14F-4D97-AF65-F5344CB8AC3E}">
        <p14:creationId xmlns:p14="http://schemas.microsoft.com/office/powerpoint/2010/main" val="41406020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Pthread</a:t>
            </a:r>
            <a:r>
              <a:rPr lang="zh-CN" altLang="en-US" dirty="0" smtClean="0"/>
              <a:t>中的互斥</a:t>
            </a:r>
            <a:endParaRPr lang="zh-CN" altLang="en-US" dirty="0"/>
          </a:p>
        </p:txBody>
      </p:sp>
      <p:pic>
        <p:nvPicPr>
          <p:cNvPr id="6" name="Picture 7" descr="02-32"/>
          <p:cNvPicPr>
            <a:picLocks noChangeAspect="1" noChangeArrowheads="1"/>
          </p:cNvPicPr>
          <p:nvPr/>
        </p:nvPicPr>
        <p:blipFill>
          <a:blip r:embed="rId3">
            <a:extLst>
              <a:ext uri="{28A0092B-C50C-407E-A947-70E740481C1C}">
                <a14:useLocalDpi xmlns:a14="http://schemas.microsoft.com/office/drawing/2010/main" val="0"/>
              </a:ext>
            </a:extLst>
          </a:blip>
          <a:srcRect b="32388"/>
          <a:stretch>
            <a:fillRect/>
          </a:stretch>
        </p:blipFill>
        <p:spPr bwMode="auto">
          <a:xfrm>
            <a:off x="432516" y="357188"/>
            <a:ext cx="8352928" cy="635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5371592" y="6237312"/>
            <a:ext cx="3240360" cy="461665"/>
          </a:xfrm>
          <a:prstGeom prst="rect">
            <a:avLst/>
          </a:prstGeom>
        </p:spPr>
        <p:txBody>
          <a:bodyPr wrap="square">
            <a:spAutoFit/>
          </a:bodyPr>
          <a:lstStyle/>
          <a:p>
            <a:r>
              <a:rPr lang="en-US" altLang="zh-CN" sz="2400" b="1" dirty="0" err="1" smtClean="0">
                <a:solidFill>
                  <a:srgbClr val="7030A0"/>
                </a:solidFill>
                <a:latin typeface="Calibri" pitchFamily="34" charset="0"/>
                <a:ea typeface="华文楷体" pitchFamily="2" charset="-122"/>
                <a:cs typeface="Calibri" pitchFamily="34" charset="0"/>
              </a:rPr>
              <a:t>Pthreads</a:t>
            </a:r>
            <a:r>
              <a:rPr lang="zh-CN" altLang="en-US" sz="2400" b="1" dirty="0" smtClean="0">
                <a:solidFill>
                  <a:srgbClr val="7030A0"/>
                </a:solidFill>
                <a:latin typeface="Calibri" pitchFamily="34" charset="0"/>
                <a:ea typeface="华文楷体" pitchFamily="2" charset="-122"/>
                <a:cs typeface="Calibri" pitchFamily="34" charset="0"/>
              </a:rPr>
              <a:t>中</a:t>
            </a:r>
            <a:r>
              <a:rPr lang="zh-CN" altLang="en-US" sz="2400" b="1" dirty="0">
                <a:solidFill>
                  <a:srgbClr val="7030A0"/>
                </a:solidFill>
                <a:latin typeface="Calibri" pitchFamily="34" charset="0"/>
                <a:ea typeface="华文楷体" pitchFamily="2" charset="-122"/>
                <a:cs typeface="Calibri" pitchFamily="34" charset="0"/>
              </a:rPr>
              <a:t>的同步机制</a:t>
            </a:r>
          </a:p>
        </p:txBody>
      </p:sp>
      <p:sp>
        <p:nvSpPr>
          <p:cNvPr id="2" name="矩形 1"/>
          <p:cNvSpPr/>
          <p:nvPr/>
        </p:nvSpPr>
        <p:spPr>
          <a:xfrm>
            <a:off x="1299388" y="2668811"/>
            <a:ext cx="1584176" cy="256133"/>
          </a:xfrm>
          <a:prstGeom prst="rect">
            <a:avLst/>
          </a:prstGeom>
          <a:solidFill>
            <a:srgbClr val="FFFF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云形 14"/>
          <p:cNvSpPr/>
          <p:nvPr/>
        </p:nvSpPr>
        <p:spPr>
          <a:xfrm>
            <a:off x="7459824" y="3548218"/>
            <a:ext cx="1440160" cy="914400"/>
          </a:xfrm>
          <a:prstGeom prst="cloud">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accent1">
                    <a:lumMod val="50000"/>
                  </a:schemeClr>
                </a:solidFill>
                <a:latin typeface="华文楷体" pitchFamily="2" charset="-122"/>
                <a:ea typeface="华文楷体" pitchFamily="2" charset="-122"/>
              </a:rPr>
              <a:t>一个缓冲区</a:t>
            </a:r>
            <a:endParaRPr lang="zh-CN" altLang="en-US" b="1" dirty="0">
              <a:solidFill>
                <a:schemeClr val="accent1">
                  <a:lumMod val="50000"/>
                </a:schemeClr>
              </a:solidFill>
              <a:latin typeface="华文楷体" pitchFamily="2" charset="-122"/>
              <a:ea typeface="华文楷体" pitchFamily="2" charset="-122"/>
            </a:endParaRPr>
          </a:p>
        </p:txBody>
      </p:sp>
      <p:sp>
        <p:nvSpPr>
          <p:cNvPr id="16" name="矩形 15"/>
          <p:cNvSpPr/>
          <p:nvPr/>
        </p:nvSpPr>
        <p:spPr>
          <a:xfrm>
            <a:off x="1331640" y="5157192"/>
            <a:ext cx="1584176" cy="256133"/>
          </a:xfrm>
          <a:prstGeom prst="rect">
            <a:avLst/>
          </a:prstGeom>
          <a:solidFill>
            <a:srgbClr val="FFFF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3655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Pthread</a:t>
            </a:r>
            <a:r>
              <a:rPr lang="zh-CN" altLang="en-US" dirty="0" smtClean="0"/>
              <a:t>中的互斥</a:t>
            </a:r>
            <a:endParaRPr lang="zh-CN" altLang="en-US" dirty="0"/>
          </a:p>
        </p:txBody>
      </p:sp>
      <p:pic>
        <p:nvPicPr>
          <p:cNvPr id="6" name="Picture 7" descr="02-32"/>
          <p:cNvPicPr>
            <a:picLocks noChangeAspect="1" noChangeArrowheads="1"/>
          </p:cNvPicPr>
          <p:nvPr/>
        </p:nvPicPr>
        <p:blipFill>
          <a:blip r:embed="rId3">
            <a:extLst>
              <a:ext uri="{28A0092B-C50C-407E-A947-70E740481C1C}">
                <a14:useLocalDpi xmlns:a14="http://schemas.microsoft.com/office/drawing/2010/main" val="0"/>
              </a:ext>
            </a:extLst>
          </a:blip>
          <a:srcRect b="32388"/>
          <a:stretch>
            <a:fillRect/>
          </a:stretch>
        </p:blipFill>
        <p:spPr bwMode="auto">
          <a:xfrm>
            <a:off x="425012" y="357188"/>
            <a:ext cx="8352928" cy="6357937"/>
          </a:xfrm>
          <a:prstGeom prst="rect">
            <a:avLst/>
          </a:prstGeom>
          <a:noFill/>
          <a:ln>
            <a:noFill/>
          </a:ln>
          <a:extLst/>
        </p:spPr>
      </p:pic>
      <p:sp>
        <p:nvSpPr>
          <p:cNvPr id="14" name="矩形 13"/>
          <p:cNvSpPr/>
          <p:nvPr/>
        </p:nvSpPr>
        <p:spPr>
          <a:xfrm>
            <a:off x="5364088" y="6237312"/>
            <a:ext cx="3240360" cy="461665"/>
          </a:xfrm>
          <a:prstGeom prst="rect">
            <a:avLst/>
          </a:prstGeom>
        </p:spPr>
        <p:txBody>
          <a:bodyPr wrap="square">
            <a:spAutoFit/>
          </a:bodyPr>
          <a:lstStyle/>
          <a:p>
            <a:r>
              <a:rPr lang="en-US" altLang="zh-CN" sz="2400" b="1" dirty="0" err="1" smtClean="0">
                <a:solidFill>
                  <a:srgbClr val="7030A0"/>
                </a:solidFill>
                <a:latin typeface="Calibri" pitchFamily="34" charset="0"/>
                <a:ea typeface="华文楷体" pitchFamily="2" charset="-122"/>
                <a:cs typeface="Calibri" pitchFamily="34" charset="0"/>
              </a:rPr>
              <a:t>Pthreads</a:t>
            </a:r>
            <a:r>
              <a:rPr lang="zh-CN" altLang="en-US" sz="2400" b="1" dirty="0" smtClean="0">
                <a:solidFill>
                  <a:srgbClr val="7030A0"/>
                </a:solidFill>
                <a:latin typeface="Calibri" pitchFamily="34" charset="0"/>
                <a:ea typeface="华文楷体" pitchFamily="2" charset="-122"/>
                <a:cs typeface="Calibri" pitchFamily="34" charset="0"/>
              </a:rPr>
              <a:t>中</a:t>
            </a:r>
            <a:r>
              <a:rPr lang="zh-CN" altLang="en-US" sz="2400" b="1" dirty="0">
                <a:solidFill>
                  <a:srgbClr val="7030A0"/>
                </a:solidFill>
                <a:latin typeface="Calibri" pitchFamily="34" charset="0"/>
                <a:ea typeface="华文楷体" pitchFamily="2" charset="-122"/>
                <a:cs typeface="Calibri" pitchFamily="34" charset="0"/>
              </a:rPr>
              <a:t>的同步机制</a:t>
            </a:r>
          </a:p>
        </p:txBody>
      </p:sp>
      <p:sp>
        <p:nvSpPr>
          <p:cNvPr id="2" name="矩形 1"/>
          <p:cNvSpPr/>
          <p:nvPr/>
        </p:nvSpPr>
        <p:spPr>
          <a:xfrm>
            <a:off x="1254946" y="2640621"/>
            <a:ext cx="578487" cy="256133"/>
          </a:xfrm>
          <a:prstGeom prst="rect">
            <a:avLst/>
          </a:prstGeom>
          <a:solidFill>
            <a:schemeClr val="accent2">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if</a:t>
            </a:r>
            <a:endParaRPr lang="zh-CN" altLang="en-US" sz="1600" dirty="0">
              <a:solidFill>
                <a:schemeClr val="tx1"/>
              </a:solidFill>
            </a:endParaRPr>
          </a:p>
        </p:txBody>
      </p:sp>
      <p:sp>
        <p:nvSpPr>
          <p:cNvPr id="15" name="云形 14"/>
          <p:cNvSpPr/>
          <p:nvPr/>
        </p:nvSpPr>
        <p:spPr>
          <a:xfrm>
            <a:off x="7452320" y="3548218"/>
            <a:ext cx="1440160" cy="914400"/>
          </a:xfrm>
          <a:prstGeom prst="cloud">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accent1">
                    <a:lumMod val="50000"/>
                  </a:schemeClr>
                </a:solidFill>
                <a:latin typeface="华文楷体" pitchFamily="2" charset="-122"/>
                <a:ea typeface="华文楷体" pitchFamily="2" charset="-122"/>
              </a:rPr>
              <a:t>一个缓冲区</a:t>
            </a:r>
            <a:endParaRPr lang="zh-CN" altLang="en-US" b="1" dirty="0">
              <a:solidFill>
                <a:schemeClr val="accent1">
                  <a:lumMod val="50000"/>
                </a:schemeClr>
              </a:solidFill>
              <a:latin typeface="华文楷体" pitchFamily="2" charset="-122"/>
              <a:ea typeface="华文楷体" pitchFamily="2" charset="-122"/>
            </a:endParaRPr>
          </a:p>
        </p:txBody>
      </p:sp>
      <p:sp>
        <p:nvSpPr>
          <p:cNvPr id="16" name="矩形 15"/>
          <p:cNvSpPr/>
          <p:nvPr/>
        </p:nvSpPr>
        <p:spPr>
          <a:xfrm>
            <a:off x="1257209" y="5147253"/>
            <a:ext cx="578487" cy="256133"/>
          </a:xfrm>
          <a:prstGeom prst="rect">
            <a:avLst/>
          </a:prstGeom>
          <a:solidFill>
            <a:schemeClr val="accent2">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if</a:t>
            </a:r>
            <a:endParaRPr lang="zh-CN" altLang="en-US" sz="1600" dirty="0">
              <a:solidFill>
                <a:schemeClr val="tx1"/>
              </a:solidFill>
            </a:endParaRPr>
          </a:p>
        </p:txBody>
      </p:sp>
    </p:spTree>
    <p:extLst>
      <p:ext uri="{BB962C8B-B14F-4D97-AF65-F5344CB8AC3E}">
        <p14:creationId xmlns:p14="http://schemas.microsoft.com/office/powerpoint/2010/main" val="40904747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1560" y="428951"/>
            <a:ext cx="7643866" cy="839809"/>
          </a:xfrm>
        </p:spPr>
        <p:txBody>
          <a:bodyPr>
            <a:noAutofit/>
          </a:bodyPr>
          <a:lstStyle/>
          <a:p>
            <a:pPr eaLnBrk="1" hangingPunct="1">
              <a:defRPr/>
            </a:pPr>
            <a:r>
              <a:rPr lang="zh-CN" altLang="en-US" sz="4000" dirty="0" smtClean="0">
                <a:latin typeface="Consolas" pitchFamily="49" charset="0"/>
              </a:rPr>
              <a:t>用信号量解决读者</a:t>
            </a:r>
            <a:r>
              <a:rPr lang="en-US" altLang="zh-CN" sz="4000" dirty="0" smtClean="0">
                <a:latin typeface="Consolas" pitchFamily="49" charset="0"/>
              </a:rPr>
              <a:t>-</a:t>
            </a:r>
            <a:r>
              <a:rPr lang="zh-CN" altLang="en-US" sz="4000" dirty="0" smtClean="0">
                <a:latin typeface="Consolas" pitchFamily="49" charset="0"/>
              </a:rPr>
              <a:t>写者问题</a:t>
            </a:r>
          </a:p>
        </p:txBody>
      </p:sp>
      <p:sp>
        <p:nvSpPr>
          <p:cNvPr id="36867" name="Rectangle 3"/>
          <p:cNvSpPr>
            <a:spLocks noGrp="1" noChangeArrowheads="1"/>
          </p:cNvSpPr>
          <p:nvPr>
            <p:ph type="body" idx="4294967295"/>
          </p:nvPr>
        </p:nvSpPr>
        <p:spPr>
          <a:xfrm>
            <a:off x="755576" y="1584920"/>
            <a:ext cx="8027988" cy="4724400"/>
          </a:xfrm>
          <a:prstGeom prst="rect">
            <a:avLst/>
          </a:prstGeom>
          <a:noFill/>
        </p:spPr>
        <p:txBody>
          <a:bodyPr/>
          <a:lstStyle/>
          <a:p>
            <a:pPr eaLnBrk="1" hangingPunct="1">
              <a:buFontTx/>
              <a:buNone/>
            </a:pPr>
            <a:r>
              <a:rPr lang="zh-CN" altLang="en-US" sz="2400" b="1" dirty="0" smtClean="0">
                <a:solidFill>
                  <a:srgbClr val="006600"/>
                </a:solidFill>
                <a:latin typeface="华文楷体" pitchFamily="2" charset="-122"/>
                <a:ea typeface="华文楷体" pitchFamily="2" charset="-122"/>
              </a:rPr>
              <a:t>问题描述：</a:t>
            </a:r>
          </a:p>
          <a:p>
            <a:pPr eaLnBrk="1" hangingPunct="1">
              <a:buFontTx/>
              <a:buNone/>
            </a:pP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多个进程共享一个数据区，这些进程分为两组：</a:t>
            </a:r>
            <a:endParaRPr lang="en-US" altLang="zh-CN" sz="2400" b="1" dirty="0" smtClean="0">
              <a:latin typeface="华文楷体" pitchFamily="2" charset="-122"/>
              <a:ea typeface="华文楷体" pitchFamily="2" charset="-122"/>
            </a:endParaRPr>
          </a:p>
          <a:p>
            <a:pPr eaLnBrk="1" hangingPunct="1">
              <a:buFontTx/>
              <a:buNone/>
            </a:pPr>
            <a:r>
              <a:rPr lang="en-US" altLang="zh-CN" sz="2400" b="1" dirty="0" smtClean="0">
                <a:latin typeface="华文楷体" pitchFamily="2" charset="-122"/>
                <a:ea typeface="华文楷体" pitchFamily="2" charset="-122"/>
              </a:rPr>
              <a:t>       </a:t>
            </a:r>
            <a:r>
              <a:rPr lang="zh-CN" altLang="en-US" sz="2400" b="1" u="sng" dirty="0" smtClean="0">
                <a:solidFill>
                  <a:srgbClr val="FF0000"/>
                </a:solidFill>
                <a:latin typeface="华文楷体" pitchFamily="2" charset="-122"/>
                <a:ea typeface="华文楷体" pitchFamily="2" charset="-122"/>
              </a:rPr>
              <a:t>读者进程：</a:t>
            </a:r>
            <a:r>
              <a:rPr lang="zh-CN" altLang="en-US" sz="2400" b="1" dirty="0" smtClean="0">
                <a:latin typeface="华文楷体" pitchFamily="2" charset="-122"/>
                <a:ea typeface="华文楷体" pitchFamily="2" charset="-122"/>
              </a:rPr>
              <a:t>只读数据区中的数据</a:t>
            </a:r>
            <a:endParaRPr lang="en-US" altLang="zh-CN" sz="2400" b="1" dirty="0" smtClean="0">
              <a:latin typeface="华文楷体" pitchFamily="2" charset="-122"/>
              <a:ea typeface="华文楷体" pitchFamily="2" charset="-122"/>
            </a:endParaRPr>
          </a:p>
          <a:p>
            <a:pPr eaLnBrk="1" hangingPunct="1">
              <a:buFontTx/>
              <a:buNone/>
            </a:pPr>
            <a:r>
              <a:rPr lang="en-US" altLang="zh-CN" sz="2400" b="1" dirty="0" smtClean="0">
                <a:latin typeface="华文楷体" pitchFamily="2" charset="-122"/>
                <a:ea typeface="华文楷体" pitchFamily="2" charset="-122"/>
              </a:rPr>
              <a:t>       </a:t>
            </a:r>
            <a:r>
              <a:rPr lang="zh-CN" altLang="en-US" sz="2400" b="1" u="sng" dirty="0" smtClean="0">
                <a:solidFill>
                  <a:srgbClr val="FF0000"/>
                </a:solidFill>
                <a:latin typeface="华文楷体" pitchFamily="2" charset="-122"/>
                <a:ea typeface="华文楷体" pitchFamily="2" charset="-122"/>
              </a:rPr>
              <a:t>写者进程：</a:t>
            </a:r>
            <a:r>
              <a:rPr lang="zh-CN" altLang="en-US" sz="2400" b="1" dirty="0" smtClean="0">
                <a:latin typeface="华文楷体" pitchFamily="2" charset="-122"/>
                <a:ea typeface="华文楷体" pitchFamily="2" charset="-122"/>
              </a:rPr>
              <a:t>只往数据区写数据</a:t>
            </a:r>
          </a:p>
          <a:p>
            <a:pPr eaLnBrk="1" hangingPunct="1">
              <a:buFontTx/>
              <a:buNone/>
            </a:pPr>
            <a:endParaRPr lang="en-US" altLang="zh-CN" sz="2400" b="1" dirty="0" smtClean="0">
              <a:solidFill>
                <a:srgbClr val="006600"/>
              </a:solidFill>
              <a:latin typeface="华文楷体" pitchFamily="2" charset="-122"/>
              <a:ea typeface="华文楷体" pitchFamily="2" charset="-122"/>
            </a:endParaRPr>
          </a:p>
          <a:p>
            <a:pPr eaLnBrk="1" hangingPunct="1">
              <a:buFontTx/>
              <a:buNone/>
            </a:pPr>
            <a:r>
              <a:rPr lang="zh-CN" altLang="en-US" sz="2400" b="1" dirty="0" smtClean="0">
                <a:solidFill>
                  <a:srgbClr val="006600"/>
                </a:solidFill>
                <a:latin typeface="华文楷体" pitchFamily="2" charset="-122"/>
                <a:ea typeface="华文楷体" pitchFamily="2" charset="-122"/>
              </a:rPr>
              <a:t>要求满足条件：</a:t>
            </a:r>
          </a:p>
          <a:p>
            <a:pPr lvl="1" eaLnBrk="1" hangingPunct="1">
              <a:buFont typeface="Wingdings" pitchFamily="2" charset="2"/>
              <a:buChar char="ü"/>
            </a:pPr>
            <a:r>
              <a:rPr lang="zh-CN" altLang="en-US" sz="2400" b="1" dirty="0" smtClean="0">
                <a:latin typeface="华文楷体" pitchFamily="2" charset="-122"/>
                <a:ea typeface="华文楷体" pitchFamily="2" charset="-122"/>
              </a:rPr>
              <a:t> </a:t>
            </a:r>
            <a:r>
              <a:rPr lang="zh-CN" altLang="en-US" sz="2400" b="1" dirty="0" smtClean="0">
                <a:solidFill>
                  <a:srgbClr val="660066"/>
                </a:solidFill>
                <a:latin typeface="华文楷体" pitchFamily="2" charset="-122"/>
                <a:ea typeface="华文楷体" pitchFamily="2" charset="-122"/>
              </a:rPr>
              <a:t>允许多个读者同时执行读操作</a:t>
            </a:r>
          </a:p>
          <a:p>
            <a:pPr lvl="1" eaLnBrk="1" hangingPunct="1">
              <a:buFont typeface="Wingdings" pitchFamily="2" charset="2"/>
              <a:buChar char="ü"/>
            </a:pPr>
            <a:r>
              <a:rPr lang="zh-CN" altLang="en-US" sz="2400" b="1" dirty="0" smtClean="0">
                <a:solidFill>
                  <a:srgbClr val="660066"/>
                </a:solidFill>
                <a:latin typeface="华文楷体" pitchFamily="2" charset="-122"/>
                <a:ea typeface="华文楷体" pitchFamily="2" charset="-122"/>
              </a:rPr>
              <a:t> 不允许多个写者同时操作</a:t>
            </a:r>
          </a:p>
          <a:p>
            <a:pPr lvl="1" eaLnBrk="1" hangingPunct="1">
              <a:buFont typeface="Wingdings" pitchFamily="2" charset="2"/>
              <a:buChar char="ü"/>
            </a:pPr>
            <a:r>
              <a:rPr lang="zh-CN" altLang="en-US" sz="2400" b="1" dirty="0" smtClean="0">
                <a:solidFill>
                  <a:srgbClr val="660066"/>
                </a:solidFill>
                <a:latin typeface="华文楷体" pitchFamily="2" charset="-122"/>
                <a:ea typeface="华文楷体" pitchFamily="2" charset="-122"/>
              </a:rPr>
              <a:t> 不允许读者、写者同时操作</a:t>
            </a:r>
          </a:p>
        </p:txBody>
      </p:sp>
      <p:sp>
        <p:nvSpPr>
          <p:cNvPr id="2" name="云形标注 1"/>
          <p:cNvSpPr/>
          <p:nvPr/>
        </p:nvSpPr>
        <p:spPr>
          <a:xfrm>
            <a:off x="6732240" y="4005064"/>
            <a:ext cx="2160240" cy="1656184"/>
          </a:xfrm>
          <a:prstGeom prst="cloudCallout">
            <a:avLst>
              <a:gd name="adj1" fmla="val -80959"/>
              <a:gd name="adj2" fmla="val -6925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0000CC"/>
                </a:solidFill>
                <a:latin typeface="华文行楷" pitchFamily="2" charset="-122"/>
                <a:ea typeface="华文行楷" pitchFamily="2" charset="-122"/>
              </a:rPr>
              <a:t>给出一种应用场景</a:t>
            </a:r>
            <a:endParaRPr lang="zh-CN" altLang="en-US" sz="2400" dirty="0">
              <a:solidFill>
                <a:srgbClr val="0000CC"/>
              </a:solidFill>
              <a:latin typeface="华文行楷" pitchFamily="2" charset="-122"/>
              <a:ea typeface="华文行楷" pitchFamily="2" charset="-122"/>
            </a:endParaRPr>
          </a:p>
        </p:txBody>
      </p:sp>
    </p:spTree>
    <p:extLst>
      <p:ext uri="{BB962C8B-B14F-4D97-AF65-F5344CB8AC3E}">
        <p14:creationId xmlns:p14="http://schemas.microsoft.com/office/powerpoint/2010/main" val="290193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barn(outVertical)">
                                      <p:cBhvr>
                                        <p:cTn id="7" dur="1500"/>
                                        <p:tgtEl>
                                          <p:spTgt spid="36867">
                                            <p:txEl>
                                              <p:pRg st="1" end="1"/>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36867">
                                            <p:txEl>
                                              <p:pRg st="2" end="2"/>
                                            </p:txEl>
                                          </p:spTgt>
                                        </p:tgtEl>
                                        <p:attrNameLst>
                                          <p:attrName>style.visibility</p:attrName>
                                        </p:attrNameLst>
                                      </p:cBhvr>
                                      <p:to>
                                        <p:strVal val="visible"/>
                                      </p:to>
                                    </p:set>
                                    <p:animEffect transition="in" filter="barn(outVertical)">
                                      <p:cBhvr>
                                        <p:cTn id="10" dur="1500"/>
                                        <p:tgtEl>
                                          <p:spTgt spid="36867">
                                            <p:txEl>
                                              <p:pRg st="2" end="2"/>
                                            </p:txEl>
                                          </p:spTgt>
                                        </p:tgtEl>
                                      </p:cBhvr>
                                    </p:animEffect>
                                  </p:childTnLst>
                                </p:cTn>
                              </p:par>
                              <p:par>
                                <p:cTn id="11" presetID="16" presetClass="entr" presetSubtype="37" fill="hold" nodeType="withEffect">
                                  <p:stCondLst>
                                    <p:cond delay="0"/>
                                  </p:stCondLst>
                                  <p:childTnLst>
                                    <p:set>
                                      <p:cBhvr>
                                        <p:cTn id="12" dur="1" fill="hold">
                                          <p:stCondLst>
                                            <p:cond delay="0"/>
                                          </p:stCondLst>
                                        </p:cTn>
                                        <p:tgtEl>
                                          <p:spTgt spid="36867">
                                            <p:txEl>
                                              <p:pRg st="3" end="3"/>
                                            </p:txEl>
                                          </p:spTgt>
                                        </p:tgtEl>
                                        <p:attrNameLst>
                                          <p:attrName>style.visibility</p:attrName>
                                        </p:attrNameLst>
                                      </p:cBhvr>
                                      <p:to>
                                        <p:strVal val="visible"/>
                                      </p:to>
                                    </p:set>
                                    <p:animEffect transition="in" filter="barn(outVertical)">
                                      <p:cBhvr>
                                        <p:cTn id="13" dur="1500"/>
                                        <p:tgtEl>
                                          <p:spTgt spid="3686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6867">
                                            <p:txEl>
                                              <p:pRg st="5" end="5"/>
                                            </p:txEl>
                                          </p:spTgt>
                                        </p:tgtEl>
                                        <p:attrNameLst>
                                          <p:attrName>style.visibility</p:attrName>
                                        </p:attrNameLst>
                                      </p:cBhvr>
                                      <p:to>
                                        <p:strVal val="visible"/>
                                      </p:to>
                                    </p:set>
                                    <p:animEffect transition="in" filter="fade">
                                      <p:cBhvr>
                                        <p:cTn id="18" dur="1000"/>
                                        <p:tgtEl>
                                          <p:spTgt spid="36867">
                                            <p:txEl>
                                              <p:pRg st="5" end="5"/>
                                            </p:txEl>
                                          </p:spTgt>
                                        </p:tgtEl>
                                      </p:cBhvr>
                                    </p:animEffect>
                                    <p:anim calcmode="lin" valueType="num">
                                      <p:cBhvr>
                                        <p:cTn id="19" dur="10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p:cTn id="20" dur="1000" fill="hold"/>
                                        <p:tgtEl>
                                          <p:spTgt spid="3686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6867">
                                            <p:txEl>
                                              <p:pRg st="6" end="6"/>
                                            </p:txEl>
                                          </p:spTgt>
                                        </p:tgtEl>
                                        <p:attrNameLst>
                                          <p:attrName>style.visibility</p:attrName>
                                        </p:attrNameLst>
                                      </p:cBhvr>
                                      <p:to>
                                        <p:strVal val="visible"/>
                                      </p:to>
                                    </p:set>
                                    <p:animEffect transition="in" filter="wipe(left)">
                                      <p:cBhvr>
                                        <p:cTn id="25" dur="1000"/>
                                        <p:tgtEl>
                                          <p:spTgt spid="36867">
                                            <p:txEl>
                                              <p:pRg st="6" end="6"/>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6867">
                                            <p:txEl>
                                              <p:pRg st="7" end="7"/>
                                            </p:txEl>
                                          </p:spTgt>
                                        </p:tgtEl>
                                        <p:attrNameLst>
                                          <p:attrName>style.visibility</p:attrName>
                                        </p:attrNameLst>
                                      </p:cBhvr>
                                      <p:to>
                                        <p:strVal val="visible"/>
                                      </p:to>
                                    </p:set>
                                    <p:animEffect transition="in" filter="wipe(left)">
                                      <p:cBhvr>
                                        <p:cTn id="28" dur="1000"/>
                                        <p:tgtEl>
                                          <p:spTgt spid="36867">
                                            <p:txEl>
                                              <p:pRg st="7" end="7"/>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36867">
                                            <p:txEl>
                                              <p:pRg st="8" end="8"/>
                                            </p:txEl>
                                          </p:spTgt>
                                        </p:tgtEl>
                                        <p:attrNameLst>
                                          <p:attrName>style.visibility</p:attrName>
                                        </p:attrNameLst>
                                      </p:cBhvr>
                                      <p:to>
                                        <p:strVal val="visible"/>
                                      </p:to>
                                    </p:set>
                                    <p:animEffect transition="in" filter="wipe(left)">
                                      <p:cBhvr>
                                        <p:cTn id="31" dur="1000"/>
                                        <p:tgtEl>
                                          <p:spTgt spid="36867">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down)">
                                      <p:cBhvr>
                                        <p:cTn id="3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39552" y="404664"/>
            <a:ext cx="7545416" cy="839810"/>
          </a:xfrm>
        </p:spPr>
        <p:txBody>
          <a:bodyPr>
            <a:normAutofit/>
          </a:bodyPr>
          <a:lstStyle/>
          <a:p>
            <a:pPr eaLnBrk="1" hangingPunct="1">
              <a:defRPr/>
            </a:pPr>
            <a:r>
              <a:rPr lang="zh-CN" altLang="en-US" sz="4000" dirty="0" smtClean="0">
                <a:latin typeface="楷体_GB2312" pitchFamily="49" charset="-122"/>
              </a:rPr>
              <a:t>第一类：读者优先</a:t>
            </a:r>
          </a:p>
        </p:txBody>
      </p:sp>
      <p:sp>
        <p:nvSpPr>
          <p:cNvPr id="37891" name="Rectangle 3"/>
          <p:cNvSpPr>
            <a:spLocks noGrp="1" noChangeArrowheads="1"/>
          </p:cNvSpPr>
          <p:nvPr>
            <p:ph type="body" idx="4294967295"/>
          </p:nvPr>
        </p:nvSpPr>
        <p:spPr>
          <a:xfrm>
            <a:off x="755576" y="1584920"/>
            <a:ext cx="7772400" cy="4724400"/>
          </a:xfrm>
          <a:prstGeom prst="rect">
            <a:avLst/>
          </a:prstGeom>
          <a:noFill/>
        </p:spPr>
        <p:txBody>
          <a:bodyPr/>
          <a:lstStyle/>
          <a:p>
            <a:pPr eaLnBrk="1" hangingPunct="1">
              <a:spcBef>
                <a:spcPts val="600"/>
              </a:spcBef>
              <a:buFontTx/>
              <a:buNone/>
            </a:pPr>
            <a:r>
              <a:rPr lang="zh-CN" altLang="en-US" sz="2400" b="1" dirty="0" smtClean="0">
                <a:latin typeface="华文楷体" pitchFamily="2" charset="-122"/>
                <a:ea typeface="华文楷体" pitchFamily="2" charset="-122"/>
              </a:rPr>
              <a:t>如果读者执行：</a:t>
            </a:r>
          </a:p>
          <a:p>
            <a:pPr marL="342900" indent="-342900" eaLnBrk="1" hangingPunct="1">
              <a:spcBef>
                <a:spcPts val="600"/>
              </a:spcBef>
              <a:buClr>
                <a:schemeClr val="accent1">
                  <a:lumMod val="50000"/>
                </a:schemeClr>
              </a:buClr>
              <a:buSzPct val="90000"/>
              <a:buFont typeface="Wingdings" pitchFamily="2" charset="2"/>
              <a:buChar char="Ø"/>
            </a:pPr>
            <a:r>
              <a:rPr lang="zh-CN" altLang="en-US" sz="2400" b="1" dirty="0" smtClean="0">
                <a:solidFill>
                  <a:srgbClr val="006600"/>
                </a:solidFill>
                <a:latin typeface="华文楷体" pitchFamily="2" charset="-122"/>
                <a:ea typeface="华文楷体" pitchFamily="2" charset="-122"/>
              </a:rPr>
              <a:t>无其他读者、写者，该读者可以读</a:t>
            </a:r>
          </a:p>
          <a:p>
            <a:pPr marL="342900" indent="-342900" eaLnBrk="1" hangingPunct="1">
              <a:spcBef>
                <a:spcPts val="600"/>
              </a:spcBef>
              <a:buClr>
                <a:schemeClr val="accent1">
                  <a:lumMod val="50000"/>
                </a:schemeClr>
              </a:buClr>
              <a:buSzPct val="90000"/>
              <a:buFont typeface="Wingdings" pitchFamily="2" charset="2"/>
              <a:buChar char="Ø"/>
            </a:pPr>
            <a:r>
              <a:rPr lang="zh-CN" altLang="en-US" sz="2400" b="1" dirty="0" smtClean="0">
                <a:solidFill>
                  <a:srgbClr val="006600"/>
                </a:solidFill>
                <a:latin typeface="华文楷体" pitchFamily="2" charset="-122"/>
                <a:ea typeface="华文楷体" pitchFamily="2" charset="-122"/>
              </a:rPr>
              <a:t>若已有写者等，但有其他读者正在读，则该读者也可以读</a:t>
            </a:r>
          </a:p>
          <a:p>
            <a:pPr marL="342900" indent="-342900" eaLnBrk="1" hangingPunct="1">
              <a:spcBef>
                <a:spcPts val="600"/>
              </a:spcBef>
              <a:buClr>
                <a:schemeClr val="accent1">
                  <a:lumMod val="50000"/>
                </a:schemeClr>
              </a:buClr>
              <a:buSzPct val="90000"/>
              <a:buFont typeface="Wingdings" pitchFamily="2" charset="2"/>
              <a:buChar char="Ø"/>
            </a:pPr>
            <a:r>
              <a:rPr lang="zh-CN" altLang="en-US" sz="2400" b="1" dirty="0" smtClean="0">
                <a:solidFill>
                  <a:srgbClr val="006600"/>
                </a:solidFill>
                <a:latin typeface="华文楷体" pitchFamily="2" charset="-122"/>
                <a:ea typeface="华文楷体" pitchFamily="2" charset="-122"/>
              </a:rPr>
              <a:t>若有写者正在写，该读者必须等</a:t>
            </a:r>
          </a:p>
          <a:p>
            <a:pPr eaLnBrk="1" hangingPunct="1">
              <a:spcBef>
                <a:spcPts val="600"/>
              </a:spcBef>
              <a:buFontTx/>
              <a:buNone/>
            </a:pPr>
            <a:endParaRPr lang="zh-CN" altLang="en-US" sz="2400" b="1" dirty="0" smtClean="0">
              <a:latin typeface="华文楷体" pitchFamily="2" charset="-122"/>
              <a:ea typeface="华文楷体" pitchFamily="2" charset="-122"/>
            </a:endParaRPr>
          </a:p>
          <a:p>
            <a:pPr eaLnBrk="1" hangingPunct="1">
              <a:spcBef>
                <a:spcPts val="600"/>
              </a:spcBef>
              <a:buFontTx/>
              <a:buNone/>
            </a:pPr>
            <a:r>
              <a:rPr lang="zh-CN" altLang="en-US" sz="2400" b="1" dirty="0" smtClean="0">
                <a:latin typeface="华文楷体" pitchFamily="2" charset="-122"/>
                <a:ea typeface="华文楷体" pitchFamily="2" charset="-122"/>
              </a:rPr>
              <a:t>如果写者执行：</a:t>
            </a:r>
          </a:p>
          <a:p>
            <a:pPr marL="342900" indent="-342900" eaLnBrk="1" hangingPunct="1">
              <a:spcBef>
                <a:spcPts val="600"/>
              </a:spcBef>
              <a:buClr>
                <a:schemeClr val="accent1">
                  <a:lumMod val="50000"/>
                </a:schemeClr>
              </a:buClr>
              <a:buSzPct val="90000"/>
              <a:buFont typeface="Wingdings" pitchFamily="2" charset="2"/>
              <a:buChar char="Ø"/>
            </a:pPr>
            <a:r>
              <a:rPr lang="zh-CN" altLang="en-US" sz="2400" b="1" dirty="0" smtClean="0">
                <a:solidFill>
                  <a:srgbClr val="006600"/>
                </a:solidFill>
                <a:latin typeface="华文楷体" pitchFamily="2" charset="-122"/>
                <a:ea typeface="华文楷体" pitchFamily="2" charset="-122"/>
              </a:rPr>
              <a:t>无其他读者、写者，该写者可以写</a:t>
            </a:r>
          </a:p>
          <a:p>
            <a:pPr marL="342900" indent="-342900" eaLnBrk="1" hangingPunct="1">
              <a:spcBef>
                <a:spcPts val="600"/>
              </a:spcBef>
              <a:buClr>
                <a:schemeClr val="accent1">
                  <a:lumMod val="50000"/>
                </a:schemeClr>
              </a:buClr>
              <a:buSzPct val="90000"/>
              <a:buFont typeface="Wingdings" pitchFamily="2" charset="2"/>
              <a:buChar char="Ø"/>
            </a:pPr>
            <a:r>
              <a:rPr lang="zh-CN" altLang="en-US" sz="2400" b="1" dirty="0" smtClean="0">
                <a:solidFill>
                  <a:srgbClr val="006600"/>
                </a:solidFill>
                <a:latin typeface="华文楷体" pitchFamily="2" charset="-122"/>
                <a:ea typeface="华文楷体" pitchFamily="2" charset="-122"/>
              </a:rPr>
              <a:t>若有读者正在读，该写者等待</a:t>
            </a:r>
          </a:p>
          <a:p>
            <a:pPr marL="342900" indent="-342900" eaLnBrk="1" hangingPunct="1">
              <a:spcBef>
                <a:spcPts val="600"/>
              </a:spcBef>
              <a:buClr>
                <a:schemeClr val="accent1">
                  <a:lumMod val="50000"/>
                </a:schemeClr>
              </a:buClr>
              <a:buSzPct val="90000"/>
              <a:buFont typeface="Wingdings" pitchFamily="2" charset="2"/>
              <a:buChar char="Ø"/>
            </a:pPr>
            <a:r>
              <a:rPr lang="zh-CN" altLang="en-US" sz="2400" b="1" dirty="0" smtClean="0">
                <a:solidFill>
                  <a:srgbClr val="006600"/>
                </a:solidFill>
                <a:latin typeface="华文楷体" pitchFamily="2" charset="-122"/>
                <a:ea typeface="华文楷体" pitchFamily="2" charset="-122"/>
              </a:rPr>
              <a:t>若有其他写者正在写，该写者等待</a:t>
            </a:r>
          </a:p>
        </p:txBody>
      </p:sp>
      <p:cxnSp>
        <p:nvCxnSpPr>
          <p:cNvPr id="4" name="直接连接符 3"/>
          <p:cNvCxnSpPr/>
          <p:nvPr/>
        </p:nvCxnSpPr>
        <p:spPr>
          <a:xfrm>
            <a:off x="1255168" y="2906101"/>
            <a:ext cx="6912768"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256276" y="3263718"/>
            <a:ext cx="472814"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02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sz="4000" dirty="0">
                <a:latin typeface="+mn-ea"/>
              </a:rPr>
              <a:t>第一类读者</a:t>
            </a:r>
            <a:r>
              <a:rPr lang="en-US" altLang="zh-CN" sz="4000" dirty="0">
                <a:latin typeface="+mn-ea"/>
              </a:rPr>
              <a:t>-</a:t>
            </a:r>
            <a:r>
              <a:rPr lang="zh-CN" altLang="en-US" sz="4000" dirty="0">
                <a:latin typeface="+mn-ea"/>
              </a:rPr>
              <a:t>写者问题的</a:t>
            </a:r>
            <a:r>
              <a:rPr lang="zh-CN" altLang="en-US" sz="4000" dirty="0" smtClean="0">
                <a:latin typeface="+mn-ea"/>
              </a:rPr>
              <a:t>解法</a:t>
            </a:r>
            <a:endParaRPr lang="zh-CN" altLang="en-US" sz="4000" dirty="0"/>
          </a:p>
        </p:txBody>
      </p:sp>
      <p:sp>
        <p:nvSpPr>
          <p:cNvPr id="22531" name="Rectangle 3"/>
          <p:cNvSpPr txBox="1">
            <a:spLocks noChangeArrowheads="1"/>
          </p:cNvSpPr>
          <p:nvPr/>
        </p:nvSpPr>
        <p:spPr bwMode="auto">
          <a:xfrm>
            <a:off x="1208456" y="1637655"/>
            <a:ext cx="3219528" cy="4959697"/>
          </a:xfrm>
          <a:prstGeom prst="rect">
            <a:avLst/>
          </a:prstGeom>
          <a:solidFill>
            <a:schemeClr val="accent4">
              <a:lumMod val="20000"/>
              <a:lumOff val="80000"/>
            </a:schemeClr>
          </a:solidFill>
          <a:ln>
            <a:solidFill>
              <a:schemeClr val="accent1"/>
            </a:solidFill>
          </a:ln>
        </p:spPr>
        <p:txBody>
          <a:bodyPr/>
          <a:lstStyle>
            <a:lvl1pPr marL="273050" indent="-27305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void reader(void)</a:t>
            </a:r>
            <a:endParaRPr lang="zh-CN" altLang="en-US" sz="2000" b="1" dirty="0">
              <a:solidFill>
                <a:srgbClr val="0000B2"/>
              </a:solidFill>
              <a:latin typeface="Calibri" pitchFamily="34" charset="0"/>
              <a:ea typeface="华文楷体" pitchFamily="2" charset="-122"/>
              <a:cs typeface="Calibri" pitchFamily="34" charset="0"/>
            </a:endParaRPr>
          </a:p>
          <a:p>
            <a:pPr eaLnBrk="1" hangingPunct="1">
              <a:spcBef>
                <a:spcPct val="0"/>
              </a:spcBef>
              <a:buFontTx/>
              <a:buNone/>
            </a:pPr>
            <a:r>
              <a:rPr lang="zh-CN" altLang="en-US" sz="2000" b="1" dirty="0">
                <a:solidFill>
                  <a:srgbClr val="0000B2"/>
                </a:solidFill>
                <a:latin typeface="Calibri" pitchFamily="34" charset="0"/>
                <a:ea typeface="华文楷体" pitchFamily="2" charset="-122"/>
                <a:cs typeface="Calibri" pitchFamily="34" charset="0"/>
              </a:rPr>
              <a:t>    </a:t>
            </a:r>
            <a:endParaRPr lang="en-US" altLang="zh-CN" sz="2000" b="1" dirty="0" smtClean="0">
              <a:solidFill>
                <a:srgbClr val="0000B2"/>
              </a:solidFill>
              <a:latin typeface="Calibri" pitchFamily="34" charset="0"/>
              <a:ea typeface="华文楷体" pitchFamily="2" charset="-122"/>
              <a:cs typeface="Calibri" pitchFamily="34" charset="0"/>
            </a:endParaRPr>
          </a:p>
          <a:p>
            <a:pPr eaLnBrk="1" hangingPunct="1">
              <a:spcBef>
                <a:spcPct val="0"/>
              </a:spcBef>
              <a:buFontTx/>
              <a:buNone/>
            </a:pPr>
            <a:r>
              <a:rPr lang="en-US" altLang="zh-CN" sz="2000" b="1" dirty="0" smtClean="0">
                <a:solidFill>
                  <a:srgbClr val="0000B2"/>
                </a:solidFill>
                <a:latin typeface="Calibri" pitchFamily="34" charset="0"/>
                <a:ea typeface="华文楷体" pitchFamily="2" charset="-122"/>
                <a:cs typeface="Calibri" pitchFamily="34" charset="0"/>
              </a:rPr>
              <a:t>{</a:t>
            </a:r>
            <a:endParaRPr lang="en-US" altLang="zh-CN" sz="2000" b="1" dirty="0">
              <a:solidFill>
                <a:srgbClr val="0000B2"/>
              </a:solidFill>
              <a:latin typeface="Calibri" pitchFamily="34" charset="0"/>
              <a:ea typeface="华文楷体" pitchFamily="2" charset="-122"/>
              <a:cs typeface="Calibri" pitchFamily="34" charset="0"/>
            </a:endParaRPr>
          </a:p>
          <a:p>
            <a:pPr eaLnBrk="1" hangingPunct="1">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a:t>
            </a:r>
            <a:r>
              <a:rPr lang="en-US" altLang="zh-CN" sz="2000" b="1" dirty="0" smtClean="0">
                <a:solidFill>
                  <a:srgbClr val="0000B2"/>
                </a:solidFill>
                <a:latin typeface="Calibri" pitchFamily="34" charset="0"/>
                <a:ea typeface="华文楷体" pitchFamily="2" charset="-122"/>
                <a:cs typeface="Calibri" pitchFamily="34" charset="0"/>
              </a:rPr>
              <a:t> </a:t>
            </a:r>
            <a:r>
              <a:rPr lang="en-US" altLang="zh-CN" sz="2000" b="1" dirty="0">
                <a:solidFill>
                  <a:srgbClr val="0000B2"/>
                </a:solidFill>
                <a:latin typeface="Calibri" pitchFamily="34" charset="0"/>
                <a:ea typeface="华文楷体" pitchFamily="2" charset="-122"/>
                <a:cs typeface="Calibri" pitchFamily="34" charset="0"/>
              </a:rPr>
              <a:t>while (TRUE) {</a:t>
            </a:r>
          </a:p>
          <a:p>
            <a:pPr eaLnBrk="1" hangingPunct="1">
              <a:spcBef>
                <a:spcPct val="0"/>
              </a:spcBef>
              <a:buFontTx/>
              <a:buNone/>
            </a:pPr>
            <a:r>
              <a:rPr lang="en-US" altLang="zh-CN" sz="2000" b="1" dirty="0" smtClean="0">
                <a:solidFill>
                  <a:srgbClr val="0000B2"/>
                </a:solidFill>
                <a:latin typeface="Calibri" pitchFamily="34" charset="0"/>
                <a:ea typeface="华文楷体" pitchFamily="2" charset="-122"/>
                <a:cs typeface="Calibri" pitchFamily="34" charset="0"/>
              </a:rPr>
              <a:t>         …… </a:t>
            </a:r>
          </a:p>
          <a:p>
            <a:pPr eaLnBrk="1" hangingPunct="1">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a:t>
            </a:r>
            <a:r>
              <a:rPr lang="en-US" altLang="zh-CN" sz="2000" b="1" dirty="0" smtClean="0">
                <a:solidFill>
                  <a:srgbClr val="0000B2"/>
                </a:solidFill>
                <a:latin typeface="Calibri" pitchFamily="34" charset="0"/>
                <a:ea typeface="华文楷体" pitchFamily="2" charset="-122"/>
                <a:cs typeface="Calibri" pitchFamily="34" charset="0"/>
              </a:rPr>
              <a:t>        </a:t>
            </a:r>
            <a:r>
              <a:rPr lang="en-US" altLang="zh-CN" sz="2000" b="1" dirty="0" smtClean="0">
                <a:solidFill>
                  <a:srgbClr val="C00000"/>
                </a:solidFill>
                <a:latin typeface="Calibri" pitchFamily="34" charset="0"/>
                <a:ea typeface="华文楷体" pitchFamily="2" charset="-122"/>
                <a:cs typeface="Calibri" pitchFamily="34" charset="0"/>
              </a:rPr>
              <a:t>P </a:t>
            </a:r>
            <a:r>
              <a:rPr lang="en-US" altLang="zh-CN" sz="2000" b="1" dirty="0">
                <a:solidFill>
                  <a:srgbClr val="C00000"/>
                </a:solidFill>
                <a:latin typeface="Calibri" pitchFamily="34" charset="0"/>
                <a:ea typeface="华文楷体" pitchFamily="2" charset="-122"/>
                <a:cs typeface="Calibri" pitchFamily="34" charset="0"/>
              </a:rPr>
              <a:t>(w);</a:t>
            </a:r>
          </a:p>
          <a:p>
            <a:pPr eaLnBrk="1" hangingPunct="1">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a:t>
            </a:r>
          </a:p>
          <a:p>
            <a:pPr eaLnBrk="1" hangingPunct="1">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a:t>
            </a:r>
            <a:r>
              <a:rPr lang="zh-CN" altLang="en-US" sz="2000" b="1" dirty="0">
                <a:solidFill>
                  <a:srgbClr val="0000B2"/>
                </a:solidFill>
                <a:latin typeface="Calibri" pitchFamily="34" charset="0"/>
                <a:ea typeface="华文楷体" pitchFamily="2" charset="-122"/>
                <a:cs typeface="Calibri" pitchFamily="34" charset="0"/>
              </a:rPr>
              <a:t>读操作</a:t>
            </a:r>
          </a:p>
          <a:p>
            <a:pPr eaLnBrk="1" hangingPunct="1">
              <a:spcBef>
                <a:spcPct val="0"/>
              </a:spcBef>
              <a:buFontTx/>
              <a:buNone/>
            </a:pPr>
            <a:endParaRPr lang="en-US" altLang="zh-CN" sz="2000" b="1" dirty="0">
              <a:solidFill>
                <a:srgbClr val="0000B2"/>
              </a:solidFill>
              <a:latin typeface="Calibri" pitchFamily="34" charset="0"/>
              <a:ea typeface="华文楷体" pitchFamily="2" charset="-122"/>
              <a:cs typeface="Calibri" pitchFamily="34" charset="0"/>
            </a:endParaRPr>
          </a:p>
          <a:p>
            <a:pPr eaLnBrk="1" hangingPunct="1">
              <a:spcBef>
                <a:spcPct val="0"/>
              </a:spcBef>
              <a:buFontTx/>
              <a:buNone/>
            </a:pPr>
            <a:r>
              <a:rPr lang="zh-CN" altLang="en-US" sz="2000" b="1" dirty="0">
                <a:solidFill>
                  <a:srgbClr val="0000B2"/>
                </a:solidFill>
                <a:latin typeface="Calibri" pitchFamily="34" charset="0"/>
                <a:ea typeface="华文楷体" pitchFamily="2" charset="-122"/>
                <a:cs typeface="Calibri" pitchFamily="34" charset="0"/>
              </a:rPr>
              <a:t>        </a:t>
            </a:r>
            <a:r>
              <a:rPr lang="en-US" altLang="zh-CN" sz="2000" b="1" dirty="0" smtClean="0">
                <a:solidFill>
                  <a:srgbClr val="C00000"/>
                </a:solidFill>
                <a:latin typeface="Calibri" pitchFamily="34" charset="0"/>
                <a:ea typeface="华文楷体" pitchFamily="2" charset="-122"/>
                <a:cs typeface="Calibri" pitchFamily="34" charset="0"/>
              </a:rPr>
              <a:t>V(w</a:t>
            </a:r>
            <a:r>
              <a:rPr lang="en-US" altLang="zh-CN" sz="2000" b="1" dirty="0">
                <a:solidFill>
                  <a:srgbClr val="C00000"/>
                </a:solidFill>
                <a:latin typeface="Calibri" pitchFamily="34" charset="0"/>
                <a:ea typeface="华文楷体" pitchFamily="2" charset="-122"/>
                <a:cs typeface="Calibri" pitchFamily="34" charset="0"/>
              </a:rPr>
              <a:t>);</a:t>
            </a:r>
          </a:p>
          <a:p>
            <a:pPr eaLnBrk="1" hangingPunct="1">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a:t>
            </a:r>
            <a:r>
              <a:rPr lang="en-US" altLang="zh-CN" sz="2000" b="1" dirty="0" smtClean="0">
                <a:solidFill>
                  <a:srgbClr val="0000B2"/>
                </a:solidFill>
                <a:latin typeface="Calibri" pitchFamily="34" charset="0"/>
                <a:ea typeface="华文楷体" pitchFamily="2" charset="-122"/>
                <a:cs typeface="Calibri" pitchFamily="34" charset="0"/>
              </a:rPr>
              <a:t>    </a:t>
            </a:r>
            <a:endParaRPr lang="en-US" altLang="zh-CN" sz="2000" b="1" dirty="0">
              <a:solidFill>
                <a:srgbClr val="0000B2"/>
              </a:solidFill>
              <a:latin typeface="Calibri" pitchFamily="34" charset="0"/>
              <a:ea typeface="华文楷体" pitchFamily="2" charset="-122"/>
              <a:cs typeface="Calibri" pitchFamily="34" charset="0"/>
            </a:endParaRPr>
          </a:p>
          <a:p>
            <a:pPr eaLnBrk="1" hangingPunct="1">
              <a:spcBef>
                <a:spcPct val="0"/>
              </a:spcBef>
              <a:buFontTx/>
              <a:buNone/>
            </a:pPr>
            <a:r>
              <a:rPr lang="en-US" altLang="zh-CN" sz="2000" b="1" dirty="0" smtClean="0">
                <a:solidFill>
                  <a:srgbClr val="0000B2"/>
                </a:solidFill>
                <a:latin typeface="Calibri" pitchFamily="34" charset="0"/>
                <a:ea typeface="华文楷体" pitchFamily="2" charset="-122"/>
                <a:cs typeface="Calibri" pitchFamily="34" charset="0"/>
              </a:rPr>
              <a:t>        </a:t>
            </a:r>
            <a:r>
              <a:rPr lang="en-US" altLang="zh-CN" sz="2000" b="1" dirty="0">
                <a:solidFill>
                  <a:srgbClr val="0000B2"/>
                </a:solidFill>
                <a:latin typeface="Calibri" pitchFamily="34" charset="0"/>
                <a:ea typeface="华文楷体" pitchFamily="2" charset="-122"/>
                <a:cs typeface="Calibri" pitchFamily="34" charset="0"/>
              </a:rPr>
              <a:t>…… </a:t>
            </a:r>
            <a:endParaRPr lang="en-US" altLang="zh-CN" sz="2000" b="1" dirty="0" smtClean="0">
              <a:solidFill>
                <a:srgbClr val="0000B2"/>
              </a:solidFill>
              <a:latin typeface="Calibri" pitchFamily="34" charset="0"/>
              <a:ea typeface="华文楷体" pitchFamily="2" charset="-122"/>
              <a:cs typeface="Calibri" pitchFamily="34" charset="0"/>
            </a:endParaRPr>
          </a:p>
          <a:p>
            <a:pPr eaLnBrk="1" hangingPunct="1">
              <a:spcBef>
                <a:spcPct val="0"/>
              </a:spcBef>
              <a:buFontTx/>
              <a:buNone/>
            </a:pPr>
            <a:r>
              <a:rPr lang="en-US" altLang="zh-CN" sz="2000" b="1" dirty="0" smtClean="0">
                <a:solidFill>
                  <a:srgbClr val="0000B2"/>
                </a:solidFill>
                <a:latin typeface="Calibri" pitchFamily="34" charset="0"/>
                <a:ea typeface="华文楷体" pitchFamily="2" charset="-122"/>
                <a:cs typeface="Calibri" pitchFamily="34" charset="0"/>
              </a:rPr>
              <a:t>    }</a:t>
            </a:r>
          </a:p>
          <a:p>
            <a:pPr eaLnBrk="1" hangingPunct="1">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a:t>
            </a:r>
          </a:p>
        </p:txBody>
      </p:sp>
      <p:sp>
        <p:nvSpPr>
          <p:cNvPr id="4" name="Rectangle 3"/>
          <p:cNvSpPr txBox="1">
            <a:spLocks noChangeArrowheads="1"/>
          </p:cNvSpPr>
          <p:nvPr/>
        </p:nvSpPr>
        <p:spPr bwMode="auto">
          <a:xfrm>
            <a:off x="4788024" y="1637655"/>
            <a:ext cx="3240360" cy="4959697"/>
          </a:xfrm>
          <a:prstGeom prst="rect">
            <a:avLst/>
          </a:prstGeom>
          <a:solidFill>
            <a:schemeClr val="accent4">
              <a:lumMod val="20000"/>
              <a:lumOff val="80000"/>
            </a:schemeClr>
          </a:solidFill>
          <a:ln>
            <a:solidFill>
              <a:schemeClr val="accent1"/>
            </a:solidFill>
          </a:ln>
        </p:spPr>
        <p:txBody>
          <a:bodyPr/>
          <a:lstStyle>
            <a:lvl1pPr marL="273050" indent="-27305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void  writer(void)</a:t>
            </a:r>
            <a:endParaRPr lang="zh-CN" altLang="en-US" sz="2000" b="1" dirty="0">
              <a:solidFill>
                <a:srgbClr val="0000B2"/>
              </a:solidFill>
              <a:latin typeface="Calibri" pitchFamily="34" charset="0"/>
              <a:ea typeface="华文楷体" pitchFamily="2" charset="-122"/>
              <a:cs typeface="Calibri" pitchFamily="34" charset="0"/>
            </a:endParaRPr>
          </a:p>
          <a:p>
            <a:pPr eaLnBrk="1" hangingPunct="1">
              <a:spcBef>
                <a:spcPct val="0"/>
              </a:spcBef>
              <a:buFontTx/>
              <a:buNone/>
            </a:pPr>
            <a:r>
              <a:rPr lang="zh-CN" altLang="en-US" sz="2000" b="1" dirty="0">
                <a:solidFill>
                  <a:srgbClr val="0000B2"/>
                </a:solidFill>
                <a:latin typeface="Calibri" pitchFamily="34" charset="0"/>
                <a:ea typeface="华文楷体" pitchFamily="2" charset="-122"/>
                <a:cs typeface="Calibri" pitchFamily="34" charset="0"/>
              </a:rPr>
              <a:t> </a:t>
            </a:r>
            <a:endParaRPr lang="en-US" altLang="zh-CN" sz="2000" b="1" dirty="0">
              <a:solidFill>
                <a:srgbClr val="0000B2"/>
              </a:solidFill>
              <a:latin typeface="Calibri" pitchFamily="34" charset="0"/>
              <a:ea typeface="华文楷体" pitchFamily="2" charset="-122"/>
              <a:cs typeface="Calibri" pitchFamily="34" charset="0"/>
            </a:endParaRPr>
          </a:p>
          <a:p>
            <a:pPr eaLnBrk="1" hangingPunct="1">
              <a:spcBef>
                <a:spcPct val="0"/>
              </a:spcBef>
              <a:buFontTx/>
              <a:buNone/>
            </a:pPr>
            <a:r>
              <a:rPr lang="zh-CN" altLang="en-US" sz="2000" b="1" dirty="0">
                <a:solidFill>
                  <a:srgbClr val="0000B2"/>
                </a:solidFill>
                <a:latin typeface="Calibri" pitchFamily="34" charset="0"/>
                <a:ea typeface="华文楷体" pitchFamily="2" charset="-122"/>
                <a:cs typeface="Calibri" pitchFamily="34" charset="0"/>
              </a:rPr>
              <a:t>  </a:t>
            </a:r>
            <a:r>
              <a:rPr lang="en-US" altLang="zh-CN" sz="2000" b="1" dirty="0">
                <a:solidFill>
                  <a:srgbClr val="0000B2"/>
                </a:solidFill>
                <a:latin typeface="Calibri" pitchFamily="34" charset="0"/>
                <a:ea typeface="华文楷体" pitchFamily="2" charset="-122"/>
                <a:cs typeface="Calibri" pitchFamily="34" charset="0"/>
              </a:rPr>
              <a:t>{</a:t>
            </a:r>
          </a:p>
          <a:p>
            <a:pPr eaLnBrk="1" hangingPunct="1">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while (TRUE) {</a:t>
            </a:r>
          </a:p>
          <a:p>
            <a:pPr eaLnBrk="1" hangingPunct="1">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a:t>
            </a:r>
          </a:p>
          <a:p>
            <a:pPr eaLnBrk="1" hangingPunct="1">
              <a:spcBef>
                <a:spcPct val="0"/>
              </a:spcBef>
              <a:buFontTx/>
              <a:buNone/>
            </a:pPr>
            <a:r>
              <a:rPr lang="zh-CN" altLang="en-US" sz="2000" b="1" dirty="0">
                <a:solidFill>
                  <a:srgbClr val="0000B2"/>
                </a:solidFill>
                <a:latin typeface="Calibri" pitchFamily="34" charset="0"/>
                <a:ea typeface="华文楷体" pitchFamily="2" charset="-122"/>
                <a:cs typeface="Calibri" pitchFamily="34" charset="0"/>
              </a:rPr>
              <a:t>         </a:t>
            </a:r>
            <a:r>
              <a:rPr lang="en-US" altLang="zh-CN" sz="2000" b="1" dirty="0">
                <a:solidFill>
                  <a:srgbClr val="C00000"/>
                </a:solidFill>
                <a:latin typeface="Calibri" pitchFamily="34" charset="0"/>
                <a:ea typeface="华文楷体" pitchFamily="2" charset="-122"/>
                <a:cs typeface="Calibri" pitchFamily="34" charset="0"/>
              </a:rPr>
              <a:t>P(w);</a:t>
            </a:r>
          </a:p>
          <a:p>
            <a:pPr eaLnBrk="1" hangingPunct="1">
              <a:spcBef>
                <a:spcPct val="0"/>
              </a:spcBef>
              <a:buFontTx/>
              <a:buNone/>
            </a:pPr>
            <a:endParaRPr lang="en-US" altLang="zh-CN" sz="2000" b="1" dirty="0">
              <a:solidFill>
                <a:srgbClr val="0000B2"/>
              </a:solidFill>
              <a:latin typeface="Calibri" pitchFamily="34" charset="0"/>
              <a:ea typeface="华文楷体" pitchFamily="2" charset="-122"/>
              <a:cs typeface="Calibri" pitchFamily="34" charset="0"/>
            </a:endParaRPr>
          </a:p>
          <a:p>
            <a:pPr eaLnBrk="1" hangingPunct="1">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a:t>
            </a:r>
            <a:r>
              <a:rPr lang="zh-CN" altLang="en-US" sz="2000" b="1" dirty="0">
                <a:solidFill>
                  <a:srgbClr val="0000B2"/>
                </a:solidFill>
                <a:latin typeface="Calibri" pitchFamily="34" charset="0"/>
                <a:ea typeface="华文楷体" pitchFamily="2" charset="-122"/>
                <a:cs typeface="Calibri" pitchFamily="34" charset="0"/>
              </a:rPr>
              <a:t>写操作</a:t>
            </a:r>
          </a:p>
          <a:p>
            <a:pPr eaLnBrk="1" hangingPunct="1">
              <a:spcBef>
                <a:spcPct val="0"/>
              </a:spcBef>
              <a:buFontTx/>
              <a:buNone/>
            </a:pPr>
            <a:endParaRPr lang="en-US" altLang="zh-CN" sz="2000" b="1" dirty="0">
              <a:solidFill>
                <a:srgbClr val="0000B2"/>
              </a:solidFill>
              <a:latin typeface="Calibri" pitchFamily="34" charset="0"/>
              <a:ea typeface="华文楷体" pitchFamily="2" charset="-122"/>
              <a:cs typeface="Calibri" pitchFamily="34" charset="0"/>
            </a:endParaRPr>
          </a:p>
          <a:p>
            <a:pPr eaLnBrk="1" hangingPunct="1">
              <a:spcBef>
                <a:spcPct val="0"/>
              </a:spcBef>
              <a:buFontTx/>
              <a:buNone/>
            </a:pPr>
            <a:r>
              <a:rPr lang="zh-CN" altLang="en-US" sz="2000" b="1" dirty="0">
                <a:solidFill>
                  <a:srgbClr val="0000B2"/>
                </a:solidFill>
                <a:latin typeface="Calibri" pitchFamily="34" charset="0"/>
                <a:ea typeface="华文楷体" pitchFamily="2" charset="-122"/>
                <a:cs typeface="Calibri" pitchFamily="34" charset="0"/>
              </a:rPr>
              <a:t>         </a:t>
            </a:r>
            <a:r>
              <a:rPr lang="en-US" altLang="zh-CN" sz="2000" b="1" dirty="0">
                <a:solidFill>
                  <a:srgbClr val="C00000"/>
                </a:solidFill>
                <a:latin typeface="Calibri" pitchFamily="34" charset="0"/>
                <a:ea typeface="华文楷体" pitchFamily="2" charset="-122"/>
                <a:cs typeface="Calibri" pitchFamily="34" charset="0"/>
              </a:rPr>
              <a:t>V(w</a:t>
            </a:r>
            <a:r>
              <a:rPr lang="en-US" altLang="zh-CN" sz="2000" b="1" dirty="0" smtClean="0">
                <a:solidFill>
                  <a:srgbClr val="C00000"/>
                </a:solidFill>
                <a:latin typeface="Calibri" pitchFamily="34" charset="0"/>
                <a:ea typeface="华文楷体" pitchFamily="2" charset="-122"/>
                <a:cs typeface="Calibri" pitchFamily="34" charset="0"/>
              </a:rPr>
              <a:t>);</a:t>
            </a:r>
          </a:p>
          <a:p>
            <a:pPr eaLnBrk="1" hangingPunct="1">
              <a:spcBef>
                <a:spcPct val="0"/>
              </a:spcBef>
              <a:buFontTx/>
              <a:buNone/>
            </a:pPr>
            <a:r>
              <a:rPr lang="en-US" altLang="zh-CN" sz="2000" b="1" dirty="0">
                <a:solidFill>
                  <a:srgbClr val="C00000"/>
                </a:solidFill>
                <a:latin typeface="Calibri" pitchFamily="34" charset="0"/>
                <a:ea typeface="华文楷体" pitchFamily="2" charset="-122"/>
                <a:cs typeface="Calibri" pitchFamily="34" charset="0"/>
              </a:rPr>
              <a:t> </a:t>
            </a:r>
            <a:r>
              <a:rPr lang="en-US" altLang="zh-CN" sz="2000" b="1" dirty="0" smtClean="0">
                <a:solidFill>
                  <a:srgbClr val="C00000"/>
                </a:solidFill>
                <a:latin typeface="Calibri" pitchFamily="34" charset="0"/>
                <a:ea typeface="华文楷体" pitchFamily="2" charset="-122"/>
                <a:cs typeface="Calibri" pitchFamily="34" charset="0"/>
              </a:rPr>
              <a:t>        </a:t>
            </a:r>
            <a:r>
              <a:rPr lang="en-US" altLang="zh-CN" sz="2000" b="1" dirty="0" smtClean="0">
                <a:solidFill>
                  <a:srgbClr val="0000B2"/>
                </a:solidFill>
                <a:latin typeface="Calibri" pitchFamily="34" charset="0"/>
                <a:ea typeface="华文楷体" pitchFamily="2" charset="-122"/>
                <a:cs typeface="Calibri" pitchFamily="34" charset="0"/>
              </a:rPr>
              <a:t>…… </a:t>
            </a:r>
            <a:endParaRPr lang="en-US" altLang="zh-CN" sz="2000" b="1" dirty="0">
              <a:solidFill>
                <a:srgbClr val="C00000"/>
              </a:solidFill>
              <a:latin typeface="Calibri" pitchFamily="34" charset="0"/>
              <a:ea typeface="华文楷体" pitchFamily="2" charset="-122"/>
              <a:cs typeface="Calibri" pitchFamily="34" charset="0"/>
            </a:endParaRPr>
          </a:p>
          <a:p>
            <a:pPr eaLnBrk="1" hangingPunct="1">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a:t>
            </a:r>
          </a:p>
          <a:p>
            <a:pPr eaLnBrk="1" hangingPunct="1">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a:t>
            </a:r>
          </a:p>
        </p:txBody>
      </p:sp>
      <p:grpSp>
        <p:nvGrpSpPr>
          <p:cNvPr id="11" name="组合 10"/>
          <p:cNvGrpSpPr/>
          <p:nvPr/>
        </p:nvGrpSpPr>
        <p:grpSpPr>
          <a:xfrm>
            <a:off x="2589264" y="2852934"/>
            <a:ext cx="1910728" cy="1694511"/>
            <a:chOff x="1581151" y="2092954"/>
            <a:chExt cx="1910728" cy="1270883"/>
          </a:xfrm>
        </p:grpSpPr>
        <p:sp>
          <p:nvSpPr>
            <p:cNvPr id="7" name="TextBox 6"/>
            <p:cNvSpPr txBox="1"/>
            <p:nvPr/>
          </p:nvSpPr>
          <p:spPr>
            <a:xfrm>
              <a:off x="2135932" y="2092954"/>
              <a:ext cx="1355947" cy="484748"/>
            </a:xfrm>
            <a:prstGeom prst="rect">
              <a:avLst/>
            </a:prstGeom>
            <a:solidFill>
              <a:schemeClr val="accent2">
                <a:lumMod val="20000"/>
                <a:lumOff val="80000"/>
              </a:schemeClr>
            </a:solidFill>
          </p:spPr>
          <p:txBody>
            <a:bodyPr wrap="square" rtlCol="0">
              <a:spAutoFit/>
            </a:bodyPr>
            <a:lstStyle/>
            <a:p>
              <a:r>
                <a:rPr lang="zh-CN" altLang="en-US" b="1" dirty="0" smtClean="0">
                  <a:latin typeface="华文楷体" panose="02010600040101010101" pitchFamily="2" charset="-122"/>
                  <a:ea typeface="华文楷体" panose="02010600040101010101" pitchFamily="2" charset="-122"/>
                </a:rPr>
                <a:t>不需要每个读者都做</a:t>
              </a:r>
              <a:endParaRPr lang="zh-CN" altLang="en-US" b="1" dirty="0">
                <a:latin typeface="华文楷体" panose="02010600040101010101" pitchFamily="2" charset="-122"/>
                <a:ea typeface="华文楷体" panose="02010600040101010101" pitchFamily="2" charset="-122"/>
              </a:endParaRPr>
            </a:p>
          </p:txBody>
        </p:sp>
        <p:cxnSp>
          <p:nvCxnSpPr>
            <p:cNvPr id="8" name="曲线连接符 7"/>
            <p:cNvCxnSpPr/>
            <p:nvPr/>
          </p:nvCxnSpPr>
          <p:spPr>
            <a:xfrm rot="10800000" flipV="1">
              <a:off x="1581151" y="2355726"/>
              <a:ext cx="528821" cy="101724"/>
            </a:xfrm>
            <a:prstGeom prst="curved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曲线连接符 9"/>
            <p:cNvCxnSpPr/>
            <p:nvPr/>
          </p:nvCxnSpPr>
          <p:spPr>
            <a:xfrm rot="10800000" flipV="1">
              <a:off x="1581151" y="2677728"/>
              <a:ext cx="1232755" cy="686109"/>
            </a:xfrm>
            <a:prstGeom prst="curvedConnector3">
              <a:avLst/>
            </a:prstGeom>
            <a:ln w="28575">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638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sz="4000" dirty="0">
                <a:latin typeface="+mn-ea"/>
              </a:rPr>
              <a:t>第一类读者</a:t>
            </a:r>
            <a:r>
              <a:rPr lang="en-US" altLang="zh-CN" sz="4000" dirty="0">
                <a:latin typeface="+mn-ea"/>
              </a:rPr>
              <a:t>-</a:t>
            </a:r>
            <a:r>
              <a:rPr lang="zh-CN" altLang="en-US" sz="4000" dirty="0">
                <a:latin typeface="+mn-ea"/>
              </a:rPr>
              <a:t>写者问题的解法</a:t>
            </a:r>
            <a:endParaRPr lang="zh-CN" altLang="en-US" sz="4000" dirty="0"/>
          </a:p>
        </p:txBody>
      </p:sp>
      <p:sp>
        <p:nvSpPr>
          <p:cNvPr id="22531" name="Rectangle 3"/>
          <p:cNvSpPr txBox="1">
            <a:spLocks noChangeArrowheads="1"/>
          </p:cNvSpPr>
          <p:nvPr/>
        </p:nvSpPr>
        <p:spPr bwMode="auto">
          <a:xfrm>
            <a:off x="1151920" y="1637655"/>
            <a:ext cx="3420080" cy="4959697"/>
          </a:xfrm>
          <a:prstGeom prst="rect">
            <a:avLst/>
          </a:prstGeom>
          <a:solidFill>
            <a:schemeClr val="accent4">
              <a:lumMod val="20000"/>
              <a:lumOff val="80000"/>
            </a:schemeClr>
          </a:solidFill>
          <a:ln>
            <a:solidFill>
              <a:schemeClr val="accent1">
                <a:lumMod val="75000"/>
              </a:schemeClr>
            </a:solidFill>
          </a:ln>
        </p:spPr>
        <p:txBody>
          <a:bodyPr/>
          <a:lstStyle>
            <a:lvl1pPr marL="273050" indent="-27305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void reader(void)</a:t>
            </a:r>
            <a:endParaRPr lang="zh-CN" altLang="en-US" sz="2000" b="1" dirty="0">
              <a:solidFill>
                <a:srgbClr val="0000B2"/>
              </a:solidFill>
              <a:latin typeface="Calibri" pitchFamily="34" charset="0"/>
              <a:ea typeface="华文楷体" pitchFamily="2" charset="-122"/>
              <a:cs typeface="Calibri" pitchFamily="34" charset="0"/>
            </a:endParaRPr>
          </a:p>
          <a:p>
            <a:pPr eaLnBrk="1" hangingPunct="1">
              <a:lnSpc>
                <a:spcPct val="90000"/>
              </a:lnSpc>
              <a:spcBef>
                <a:spcPct val="0"/>
              </a:spcBef>
              <a:buFontTx/>
              <a:buNone/>
            </a:pPr>
            <a:r>
              <a:rPr lang="zh-CN" altLang="en-US" sz="2000" b="1" dirty="0">
                <a:solidFill>
                  <a:srgbClr val="0000B2"/>
                </a:solidFill>
                <a:latin typeface="Calibri" pitchFamily="34" charset="0"/>
                <a:ea typeface="华文楷体" pitchFamily="2" charset="-122"/>
                <a:cs typeface="Calibri" pitchFamily="34" charset="0"/>
              </a:rPr>
              <a:t>    </a:t>
            </a:r>
            <a:r>
              <a:rPr lang="en-US" altLang="zh-CN" sz="2000" b="1" dirty="0">
                <a:solidFill>
                  <a:srgbClr val="0000B2"/>
                </a:solidFill>
                <a:latin typeface="Calibri" pitchFamily="34" charset="0"/>
                <a:ea typeface="华文楷体" pitchFamily="2" charset="-122"/>
                <a:cs typeface="Calibri" pitchFamily="34" charset="0"/>
              </a:rPr>
              <a:t>{</a:t>
            </a:r>
          </a:p>
          <a:p>
            <a:pPr eaLnBrk="1" hangingPunct="1">
              <a:lnSpc>
                <a:spcPct val="90000"/>
              </a:lnSpc>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while (TRUE) {</a:t>
            </a:r>
          </a:p>
          <a:p>
            <a:pPr eaLnBrk="1" hangingPunct="1">
              <a:lnSpc>
                <a:spcPct val="90000"/>
              </a:lnSpc>
              <a:spcBef>
                <a:spcPct val="0"/>
              </a:spcBef>
              <a:buFontTx/>
              <a:buNone/>
            </a:pPr>
            <a:r>
              <a:rPr lang="zh-CN" altLang="en-US" sz="2000" b="1" dirty="0">
                <a:solidFill>
                  <a:srgbClr val="0000B2"/>
                </a:solidFill>
                <a:latin typeface="Calibri" pitchFamily="34" charset="0"/>
                <a:ea typeface="华文楷体" pitchFamily="2" charset="-122"/>
                <a:cs typeface="Calibri" pitchFamily="34" charset="0"/>
              </a:rPr>
              <a:t>         </a:t>
            </a:r>
            <a:r>
              <a:rPr lang="en-US" altLang="zh-CN" sz="2000" b="1" dirty="0">
                <a:solidFill>
                  <a:srgbClr val="7030A0"/>
                </a:solidFill>
                <a:latin typeface="Calibri" pitchFamily="34" charset="0"/>
                <a:ea typeface="华文楷体" pitchFamily="2" charset="-122"/>
                <a:cs typeface="Calibri" pitchFamily="34" charset="0"/>
              </a:rPr>
              <a:t>P(</a:t>
            </a:r>
            <a:r>
              <a:rPr lang="en-US" altLang="zh-CN" sz="2000" b="1" dirty="0" err="1">
                <a:solidFill>
                  <a:srgbClr val="7030A0"/>
                </a:solidFill>
                <a:latin typeface="Calibri" pitchFamily="34" charset="0"/>
                <a:ea typeface="华文楷体" pitchFamily="2" charset="-122"/>
                <a:cs typeface="Calibri" pitchFamily="34" charset="0"/>
              </a:rPr>
              <a:t>mutex</a:t>
            </a:r>
            <a:r>
              <a:rPr lang="en-US" altLang="zh-CN" sz="2000" b="1" dirty="0">
                <a:solidFill>
                  <a:srgbClr val="7030A0"/>
                </a:solidFill>
                <a:latin typeface="Calibri" pitchFamily="34" charset="0"/>
                <a:ea typeface="华文楷体" pitchFamily="2" charset="-122"/>
                <a:cs typeface="Calibri" pitchFamily="34" charset="0"/>
              </a:rPr>
              <a:t>);</a:t>
            </a:r>
          </a:p>
          <a:p>
            <a:pPr eaLnBrk="1" hangingPunct="1">
              <a:lnSpc>
                <a:spcPct val="90000"/>
              </a:lnSpc>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a:t>
            </a:r>
            <a:r>
              <a:rPr lang="en-US" altLang="zh-CN" sz="2000" b="1" dirty="0" err="1">
                <a:solidFill>
                  <a:srgbClr val="0000B2"/>
                </a:solidFill>
                <a:latin typeface="Calibri" pitchFamily="34" charset="0"/>
                <a:ea typeface="华文楷体" pitchFamily="2" charset="-122"/>
                <a:cs typeface="Calibri" pitchFamily="34" charset="0"/>
              </a:rPr>
              <a:t>rc</a:t>
            </a:r>
            <a:r>
              <a:rPr lang="en-US" altLang="zh-CN" sz="2000" b="1" dirty="0">
                <a:solidFill>
                  <a:srgbClr val="0000B2"/>
                </a:solidFill>
                <a:latin typeface="Calibri" pitchFamily="34" charset="0"/>
                <a:ea typeface="华文楷体" pitchFamily="2" charset="-122"/>
                <a:cs typeface="Calibri" pitchFamily="34" charset="0"/>
              </a:rPr>
              <a:t> = </a:t>
            </a:r>
            <a:r>
              <a:rPr lang="en-US" altLang="zh-CN" sz="2000" b="1" dirty="0" err="1">
                <a:solidFill>
                  <a:srgbClr val="0000B2"/>
                </a:solidFill>
                <a:latin typeface="Calibri" pitchFamily="34" charset="0"/>
                <a:ea typeface="华文楷体" pitchFamily="2" charset="-122"/>
                <a:cs typeface="Calibri" pitchFamily="34" charset="0"/>
              </a:rPr>
              <a:t>rc</a:t>
            </a:r>
            <a:r>
              <a:rPr lang="en-US" altLang="zh-CN" sz="2000" b="1" dirty="0">
                <a:solidFill>
                  <a:srgbClr val="0000B2"/>
                </a:solidFill>
                <a:latin typeface="Calibri" pitchFamily="34" charset="0"/>
                <a:ea typeface="华文楷体" pitchFamily="2" charset="-122"/>
                <a:cs typeface="Calibri" pitchFamily="34" charset="0"/>
              </a:rPr>
              <a:t> + 1;</a:t>
            </a:r>
          </a:p>
          <a:p>
            <a:pPr eaLnBrk="1" hangingPunct="1">
              <a:lnSpc>
                <a:spcPct val="90000"/>
              </a:lnSpc>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if (</a:t>
            </a:r>
            <a:r>
              <a:rPr lang="en-US" altLang="zh-CN" sz="2000" b="1" dirty="0" err="1">
                <a:solidFill>
                  <a:srgbClr val="0000B2"/>
                </a:solidFill>
                <a:latin typeface="Calibri" pitchFamily="34" charset="0"/>
                <a:ea typeface="华文楷体" pitchFamily="2" charset="-122"/>
                <a:cs typeface="Calibri" pitchFamily="34" charset="0"/>
              </a:rPr>
              <a:t>rc</a:t>
            </a:r>
            <a:r>
              <a:rPr lang="en-US" altLang="zh-CN" sz="2000" b="1" dirty="0">
                <a:solidFill>
                  <a:srgbClr val="0000B2"/>
                </a:solidFill>
                <a:latin typeface="Calibri" pitchFamily="34" charset="0"/>
                <a:ea typeface="华文楷体" pitchFamily="2" charset="-122"/>
                <a:cs typeface="Calibri" pitchFamily="34" charset="0"/>
              </a:rPr>
              <a:t> == 1)  </a:t>
            </a:r>
            <a:r>
              <a:rPr lang="en-US" altLang="zh-CN" sz="2000" b="1" dirty="0">
                <a:solidFill>
                  <a:srgbClr val="C00000"/>
                </a:solidFill>
                <a:latin typeface="Calibri" pitchFamily="34" charset="0"/>
                <a:ea typeface="华文楷体" pitchFamily="2" charset="-122"/>
                <a:cs typeface="Calibri" pitchFamily="34" charset="0"/>
              </a:rPr>
              <a:t>P (w);</a:t>
            </a:r>
          </a:p>
          <a:p>
            <a:pPr eaLnBrk="1" hangingPunct="1">
              <a:lnSpc>
                <a:spcPct val="90000"/>
              </a:lnSpc>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a:t>
            </a:r>
            <a:r>
              <a:rPr lang="en-US" altLang="zh-CN" sz="2000" b="1" dirty="0">
                <a:solidFill>
                  <a:srgbClr val="7030A0"/>
                </a:solidFill>
                <a:latin typeface="Calibri" pitchFamily="34" charset="0"/>
                <a:ea typeface="华文楷体" pitchFamily="2" charset="-122"/>
                <a:cs typeface="Calibri" pitchFamily="34" charset="0"/>
              </a:rPr>
              <a:t>V(</a:t>
            </a:r>
            <a:r>
              <a:rPr lang="en-US" altLang="zh-CN" sz="2000" b="1" dirty="0" err="1">
                <a:solidFill>
                  <a:srgbClr val="7030A0"/>
                </a:solidFill>
                <a:latin typeface="Calibri" pitchFamily="34" charset="0"/>
                <a:ea typeface="华文楷体" pitchFamily="2" charset="-122"/>
                <a:cs typeface="Calibri" pitchFamily="34" charset="0"/>
              </a:rPr>
              <a:t>mutex</a:t>
            </a:r>
            <a:r>
              <a:rPr lang="en-US" altLang="zh-CN" sz="2000" b="1" dirty="0">
                <a:solidFill>
                  <a:srgbClr val="7030A0"/>
                </a:solidFill>
                <a:latin typeface="Calibri" pitchFamily="34" charset="0"/>
                <a:ea typeface="华文楷体" pitchFamily="2" charset="-122"/>
                <a:cs typeface="Calibri" pitchFamily="34" charset="0"/>
              </a:rPr>
              <a:t>);</a:t>
            </a:r>
          </a:p>
          <a:p>
            <a:pPr eaLnBrk="1" hangingPunct="1">
              <a:lnSpc>
                <a:spcPct val="90000"/>
              </a:lnSpc>
              <a:spcBef>
                <a:spcPct val="0"/>
              </a:spcBef>
              <a:buFontTx/>
              <a:buNone/>
            </a:pPr>
            <a:endParaRPr lang="en-US" altLang="zh-CN" sz="2000" b="1" dirty="0">
              <a:solidFill>
                <a:srgbClr val="0000B2"/>
              </a:solidFill>
              <a:latin typeface="Calibri" pitchFamily="34" charset="0"/>
              <a:ea typeface="华文楷体" pitchFamily="2" charset="-122"/>
              <a:cs typeface="Calibri" pitchFamily="34" charset="0"/>
            </a:endParaRPr>
          </a:p>
          <a:p>
            <a:pPr eaLnBrk="1" hangingPunct="1">
              <a:lnSpc>
                <a:spcPct val="90000"/>
              </a:lnSpc>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a:t>
            </a:r>
            <a:r>
              <a:rPr lang="zh-CN" altLang="en-US" sz="2000" b="1" dirty="0">
                <a:solidFill>
                  <a:srgbClr val="0000B2"/>
                </a:solidFill>
                <a:latin typeface="Calibri" pitchFamily="34" charset="0"/>
                <a:ea typeface="华文楷体" pitchFamily="2" charset="-122"/>
                <a:cs typeface="Calibri" pitchFamily="34" charset="0"/>
              </a:rPr>
              <a:t>读操作</a:t>
            </a:r>
          </a:p>
          <a:p>
            <a:pPr eaLnBrk="1" hangingPunct="1">
              <a:lnSpc>
                <a:spcPct val="90000"/>
              </a:lnSpc>
              <a:spcBef>
                <a:spcPct val="0"/>
              </a:spcBef>
              <a:buFontTx/>
              <a:buNone/>
            </a:pPr>
            <a:endParaRPr lang="en-US" altLang="zh-CN" sz="2000" b="1" dirty="0">
              <a:solidFill>
                <a:srgbClr val="0000B2"/>
              </a:solidFill>
              <a:latin typeface="Calibri" pitchFamily="34" charset="0"/>
              <a:ea typeface="华文楷体" pitchFamily="2" charset="-122"/>
              <a:cs typeface="Calibri" pitchFamily="34" charset="0"/>
            </a:endParaRPr>
          </a:p>
          <a:p>
            <a:pPr eaLnBrk="1" hangingPunct="1">
              <a:lnSpc>
                <a:spcPct val="90000"/>
              </a:lnSpc>
              <a:spcBef>
                <a:spcPct val="0"/>
              </a:spcBef>
              <a:buFontTx/>
              <a:buNone/>
            </a:pPr>
            <a:r>
              <a:rPr lang="zh-CN" altLang="en-US" sz="2000" b="1" dirty="0">
                <a:solidFill>
                  <a:srgbClr val="0000B2"/>
                </a:solidFill>
                <a:latin typeface="Calibri" pitchFamily="34" charset="0"/>
                <a:ea typeface="华文楷体" pitchFamily="2" charset="-122"/>
                <a:cs typeface="Calibri" pitchFamily="34" charset="0"/>
              </a:rPr>
              <a:t>        </a:t>
            </a:r>
            <a:r>
              <a:rPr lang="en-US" altLang="zh-CN" sz="2000" b="1" dirty="0">
                <a:solidFill>
                  <a:srgbClr val="7030A0"/>
                </a:solidFill>
                <a:latin typeface="Calibri" pitchFamily="34" charset="0"/>
                <a:ea typeface="华文楷体" pitchFamily="2" charset="-122"/>
                <a:cs typeface="Calibri" pitchFamily="34" charset="0"/>
              </a:rPr>
              <a:t>P(</a:t>
            </a:r>
            <a:r>
              <a:rPr lang="en-US" altLang="zh-CN" sz="2000" b="1" dirty="0" err="1">
                <a:solidFill>
                  <a:srgbClr val="7030A0"/>
                </a:solidFill>
                <a:latin typeface="Calibri" pitchFamily="34" charset="0"/>
                <a:ea typeface="华文楷体" pitchFamily="2" charset="-122"/>
                <a:cs typeface="Calibri" pitchFamily="34" charset="0"/>
              </a:rPr>
              <a:t>mutex</a:t>
            </a:r>
            <a:r>
              <a:rPr lang="en-US" altLang="zh-CN" sz="2000" b="1" dirty="0">
                <a:solidFill>
                  <a:srgbClr val="7030A0"/>
                </a:solidFill>
                <a:latin typeface="Calibri" pitchFamily="34" charset="0"/>
                <a:ea typeface="华文楷体" pitchFamily="2" charset="-122"/>
                <a:cs typeface="Calibri" pitchFamily="34" charset="0"/>
              </a:rPr>
              <a:t>);</a:t>
            </a:r>
          </a:p>
          <a:p>
            <a:pPr eaLnBrk="1" hangingPunct="1">
              <a:lnSpc>
                <a:spcPct val="90000"/>
              </a:lnSpc>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a:t>
            </a:r>
            <a:r>
              <a:rPr lang="en-US" altLang="zh-CN" sz="2000" b="1" dirty="0" err="1">
                <a:solidFill>
                  <a:srgbClr val="0000B2"/>
                </a:solidFill>
                <a:latin typeface="Calibri" pitchFamily="34" charset="0"/>
                <a:ea typeface="华文楷体" pitchFamily="2" charset="-122"/>
                <a:cs typeface="Calibri" pitchFamily="34" charset="0"/>
              </a:rPr>
              <a:t>rc</a:t>
            </a:r>
            <a:r>
              <a:rPr lang="en-US" altLang="zh-CN" sz="2000" b="1" dirty="0">
                <a:solidFill>
                  <a:srgbClr val="0000B2"/>
                </a:solidFill>
                <a:latin typeface="Calibri" pitchFamily="34" charset="0"/>
                <a:ea typeface="华文楷体" pitchFamily="2" charset="-122"/>
                <a:cs typeface="Calibri" pitchFamily="34" charset="0"/>
              </a:rPr>
              <a:t> = </a:t>
            </a:r>
            <a:r>
              <a:rPr lang="en-US" altLang="zh-CN" sz="2000" b="1" dirty="0" err="1">
                <a:solidFill>
                  <a:srgbClr val="0000B2"/>
                </a:solidFill>
                <a:latin typeface="Calibri" pitchFamily="34" charset="0"/>
                <a:ea typeface="华文楷体" pitchFamily="2" charset="-122"/>
                <a:cs typeface="Calibri" pitchFamily="34" charset="0"/>
              </a:rPr>
              <a:t>rc</a:t>
            </a:r>
            <a:r>
              <a:rPr lang="en-US" altLang="zh-CN" sz="2000" b="1" dirty="0">
                <a:solidFill>
                  <a:srgbClr val="0000B2"/>
                </a:solidFill>
                <a:latin typeface="Calibri" pitchFamily="34" charset="0"/>
                <a:ea typeface="华文楷体" pitchFamily="2" charset="-122"/>
                <a:cs typeface="Calibri" pitchFamily="34" charset="0"/>
              </a:rPr>
              <a:t> - 1;</a:t>
            </a:r>
          </a:p>
          <a:p>
            <a:pPr eaLnBrk="1" hangingPunct="1">
              <a:lnSpc>
                <a:spcPct val="90000"/>
              </a:lnSpc>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if (</a:t>
            </a:r>
            <a:r>
              <a:rPr lang="en-US" altLang="zh-CN" sz="2000" b="1" dirty="0" err="1">
                <a:solidFill>
                  <a:srgbClr val="0000B2"/>
                </a:solidFill>
                <a:latin typeface="Calibri" pitchFamily="34" charset="0"/>
                <a:ea typeface="华文楷体" pitchFamily="2" charset="-122"/>
                <a:cs typeface="Calibri" pitchFamily="34" charset="0"/>
              </a:rPr>
              <a:t>rc</a:t>
            </a:r>
            <a:r>
              <a:rPr lang="en-US" altLang="zh-CN" sz="2000" b="1" dirty="0">
                <a:solidFill>
                  <a:srgbClr val="0000B2"/>
                </a:solidFill>
                <a:latin typeface="Calibri" pitchFamily="34" charset="0"/>
                <a:ea typeface="华文楷体" pitchFamily="2" charset="-122"/>
                <a:cs typeface="Calibri" pitchFamily="34" charset="0"/>
              </a:rPr>
              <a:t> == 0)  </a:t>
            </a:r>
            <a:r>
              <a:rPr lang="en-US" altLang="zh-CN" sz="2000" b="1" dirty="0">
                <a:solidFill>
                  <a:srgbClr val="C00000"/>
                </a:solidFill>
                <a:latin typeface="Calibri" pitchFamily="34" charset="0"/>
                <a:ea typeface="华文楷体" pitchFamily="2" charset="-122"/>
                <a:cs typeface="Calibri" pitchFamily="34" charset="0"/>
              </a:rPr>
              <a:t>V(w);</a:t>
            </a:r>
          </a:p>
          <a:p>
            <a:pPr eaLnBrk="1" hangingPunct="1">
              <a:lnSpc>
                <a:spcPct val="90000"/>
              </a:lnSpc>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a:t>
            </a:r>
            <a:r>
              <a:rPr lang="en-US" altLang="zh-CN" sz="2000" b="1" dirty="0">
                <a:solidFill>
                  <a:srgbClr val="7030A0"/>
                </a:solidFill>
                <a:latin typeface="Calibri" pitchFamily="34" charset="0"/>
                <a:ea typeface="华文楷体" pitchFamily="2" charset="-122"/>
                <a:cs typeface="Calibri" pitchFamily="34" charset="0"/>
              </a:rPr>
              <a:t>V(</a:t>
            </a:r>
            <a:r>
              <a:rPr lang="en-US" altLang="zh-CN" sz="2000" b="1" dirty="0" err="1">
                <a:solidFill>
                  <a:srgbClr val="7030A0"/>
                </a:solidFill>
                <a:latin typeface="Calibri" pitchFamily="34" charset="0"/>
                <a:ea typeface="华文楷体" pitchFamily="2" charset="-122"/>
                <a:cs typeface="Calibri" pitchFamily="34" charset="0"/>
              </a:rPr>
              <a:t>mutex</a:t>
            </a:r>
            <a:r>
              <a:rPr lang="en-US" altLang="zh-CN" sz="2000" b="1" dirty="0">
                <a:solidFill>
                  <a:srgbClr val="7030A0"/>
                </a:solidFill>
                <a:latin typeface="Calibri" pitchFamily="34" charset="0"/>
                <a:ea typeface="华文楷体" pitchFamily="2" charset="-122"/>
                <a:cs typeface="Calibri" pitchFamily="34" charset="0"/>
              </a:rPr>
              <a:t>);</a:t>
            </a:r>
          </a:p>
          <a:p>
            <a:pPr eaLnBrk="1" hangingPunct="1">
              <a:lnSpc>
                <a:spcPct val="90000"/>
              </a:lnSpc>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a:t>
            </a:r>
          </a:p>
          <a:p>
            <a:pPr eaLnBrk="1" hangingPunct="1">
              <a:lnSpc>
                <a:spcPct val="90000"/>
              </a:lnSpc>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a:t>
            </a:r>
            <a:r>
              <a:rPr lang="zh-CN" altLang="en-US" sz="2000" b="1" dirty="0">
                <a:solidFill>
                  <a:srgbClr val="0000B2"/>
                </a:solidFill>
                <a:latin typeface="Calibri" pitchFamily="34" charset="0"/>
                <a:ea typeface="华文楷体" pitchFamily="2" charset="-122"/>
                <a:cs typeface="Calibri" pitchFamily="34" charset="0"/>
              </a:rPr>
              <a:t>其他操作</a:t>
            </a:r>
            <a:r>
              <a:rPr lang="en-US" altLang="zh-CN" sz="2000" b="1" dirty="0">
                <a:solidFill>
                  <a:srgbClr val="0000B2"/>
                </a:solidFill>
                <a:latin typeface="Calibri" pitchFamily="34" charset="0"/>
                <a:ea typeface="华文楷体" pitchFamily="2" charset="-122"/>
                <a:cs typeface="Calibri" pitchFamily="34" charset="0"/>
              </a:rPr>
              <a:t> </a:t>
            </a:r>
          </a:p>
          <a:p>
            <a:pPr eaLnBrk="1" hangingPunct="1">
              <a:lnSpc>
                <a:spcPct val="90000"/>
              </a:lnSpc>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a:t>
            </a:r>
          </a:p>
        </p:txBody>
      </p:sp>
      <p:grpSp>
        <p:nvGrpSpPr>
          <p:cNvPr id="7" name="组合 6"/>
          <p:cNvGrpSpPr/>
          <p:nvPr/>
        </p:nvGrpSpPr>
        <p:grpSpPr>
          <a:xfrm>
            <a:off x="3491880" y="2483215"/>
            <a:ext cx="1210588" cy="705755"/>
            <a:chOff x="2368772" y="1754401"/>
            <a:chExt cx="1210588" cy="529316"/>
          </a:xfrm>
        </p:grpSpPr>
        <p:sp>
          <p:nvSpPr>
            <p:cNvPr id="3" name="TextBox 2"/>
            <p:cNvSpPr txBox="1"/>
            <p:nvPr/>
          </p:nvSpPr>
          <p:spPr>
            <a:xfrm>
              <a:off x="2368772" y="1754401"/>
              <a:ext cx="1210588" cy="253915"/>
            </a:xfrm>
            <a:prstGeom prst="rect">
              <a:avLst/>
            </a:prstGeom>
            <a:solidFill>
              <a:schemeClr val="accent2">
                <a:lumMod val="20000"/>
                <a:lumOff val="80000"/>
              </a:schemeClr>
            </a:solidFill>
          </p:spPr>
          <p:txBody>
            <a:bodyPr wrap="none" rtlCol="0">
              <a:spAutoFit/>
            </a:bodyPr>
            <a:lstStyle/>
            <a:p>
              <a:r>
                <a:rPr lang="zh-CN" altLang="en-US" sz="1600" b="1" dirty="0" smtClean="0">
                  <a:latin typeface="华文楷体" panose="02010600040101010101" pitchFamily="2" charset="-122"/>
                  <a:ea typeface="华文楷体" panose="02010600040101010101" pitchFamily="2" charset="-122"/>
                </a:rPr>
                <a:t>第一个读者</a:t>
              </a:r>
              <a:endParaRPr lang="zh-CN" altLang="en-US" sz="1600" b="1" dirty="0">
                <a:latin typeface="华文楷体" panose="02010600040101010101" pitchFamily="2" charset="-122"/>
                <a:ea typeface="华文楷体" panose="02010600040101010101" pitchFamily="2" charset="-122"/>
              </a:endParaRPr>
            </a:p>
          </p:txBody>
        </p:sp>
        <p:cxnSp>
          <p:nvCxnSpPr>
            <p:cNvPr id="6" name="曲线连接符 5"/>
            <p:cNvCxnSpPr/>
            <p:nvPr/>
          </p:nvCxnSpPr>
          <p:spPr>
            <a:xfrm rot="10800000" flipV="1">
              <a:off x="2483768" y="2092954"/>
              <a:ext cx="490298" cy="190763"/>
            </a:xfrm>
            <a:prstGeom prst="curvedConnector3">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3419872" y="4437110"/>
            <a:ext cx="1415772" cy="705755"/>
            <a:chOff x="2368772" y="1754401"/>
            <a:chExt cx="1415772" cy="529316"/>
          </a:xfrm>
        </p:grpSpPr>
        <p:sp>
          <p:nvSpPr>
            <p:cNvPr id="11" name="TextBox 10"/>
            <p:cNvSpPr txBox="1"/>
            <p:nvPr/>
          </p:nvSpPr>
          <p:spPr>
            <a:xfrm>
              <a:off x="2368772" y="1754401"/>
              <a:ext cx="1415772" cy="253915"/>
            </a:xfrm>
            <a:prstGeom prst="rect">
              <a:avLst/>
            </a:prstGeom>
            <a:solidFill>
              <a:schemeClr val="accent2">
                <a:lumMod val="20000"/>
                <a:lumOff val="80000"/>
              </a:schemeClr>
            </a:solidFill>
          </p:spPr>
          <p:txBody>
            <a:bodyPr wrap="none" rtlCol="0">
              <a:spAutoFit/>
            </a:bodyPr>
            <a:lstStyle/>
            <a:p>
              <a:r>
                <a:rPr lang="zh-CN" altLang="en-US" sz="1600" b="1" dirty="0">
                  <a:latin typeface="华文楷体" panose="02010600040101010101" pitchFamily="2" charset="-122"/>
                  <a:ea typeface="华文楷体" panose="02010600040101010101" pitchFamily="2" charset="-122"/>
                </a:rPr>
                <a:t>最后</a:t>
              </a:r>
              <a:r>
                <a:rPr lang="zh-CN" altLang="en-US" sz="1600" b="1" dirty="0" smtClean="0">
                  <a:latin typeface="华文楷体" panose="02010600040101010101" pitchFamily="2" charset="-122"/>
                  <a:ea typeface="华文楷体" panose="02010600040101010101" pitchFamily="2" charset="-122"/>
                </a:rPr>
                <a:t>一个读者</a:t>
              </a:r>
              <a:endParaRPr lang="zh-CN" altLang="en-US" sz="1600" b="1" dirty="0">
                <a:latin typeface="华文楷体" panose="02010600040101010101" pitchFamily="2" charset="-122"/>
                <a:ea typeface="华文楷体" panose="02010600040101010101" pitchFamily="2" charset="-122"/>
              </a:endParaRPr>
            </a:p>
          </p:txBody>
        </p:sp>
        <p:cxnSp>
          <p:nvCxnSpPr>
            <p:cNvPr id="12" name="曲线连接符 11"/>
            <p:cNvCxnSpPr/>
            <p:nvPr/>
          </p:nvCxnSpPr>
          <p:spPr>
            <a:xfrm rot="10800000" flipV="1">
              <a:off x="2483768" y="2092954"/>
              <a:ext cx="490298" cy="190763"/>
            </a:xfrm>
            <a:prstGeom prst="curvedConnector3">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4" name="Rectangle 3"/>
          <p:cNvSpPr txBox="1">
            <a:spLocks noChangeArrowheads="1"/>
          </p:cNvSpPr>
          <p:nvPr/>
        </p:nvSpPr>
        <p:spPr bwMode="auto">
          <a:xfrm>
            <a:off x="4932040" y="1637655"/>
            <a:ext cx="3240360" cy="4959697"/>
          </a:xfrm>
          <a:prstGeom prst="rect">
            <a:avLst/>
          </a:prstGeom>
          <a:solidFill>
            <a:schemeClr val="accent4">
              <a:lumMod val="20000"/>
              <a:lumOff val="80000"/>
            </a:schemeClr>
          </a:solidFill>
          <a:ln>
            <a:solidFill>
              <a:schemeClr val="accent1">
                <a:lumMod val="75000"/>
              </a:schemeClr>
            </a:solidFill>
          </a:ln>
        </p:spPr>
        <p:txBody>
          <a:bodyPr/>
          <a:lstStyle>
            <a:lvl1pPr marL="273050" indent="-27305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void  writer(void)</a:t>
            </a:r>
            <a:endParaRPr lang="zh-CN" altLang="en-US" sz="2000" b="1" dirty="0">
              <a:solidFill>
                <a:srgbClr val="0000B2"/>
              </a:solidFill>
              <a:latin typeface="Calibri" pitchFamily="34" charset="0"/>
              <a:ea typeface="华文楷体" pitchFamily="2" charset="-122"/>
              <a:cs typeface="Calibri" pitchFamily="34" charset="0"/>
            </a:endParaRPr>
          </a:p>
          <a:p>
            <a:pPr eaLnBrk="1" hangingPunct="1">
              <a:spcBef>
                <a:spcPct val="0"/>
              </a:spcBef>
              <a:buFontTx/>
              <a:buNone/>
            </a:pPr>
            <a:r>
              <a:rPr lang="zh-CN" altLang="en-US" sz="2000" b="1" dirty="0">
                <a:solidFill>
                  <a:srgbClr val="0000B2"/>
                </a:solidFill>
                <a:latin typeface="Calibri" pitchFamily="34" charset="0"/>
                <a:ea typeface="华文楷体" pitchFamily="2" charset="-122"/>
                <a:cs typeface="Calibri" pitchFamily="34" charset="0"/>
              </a:rPr>
              <a:t> </a:t>
            </a:r>
            <a:endParaRPr lang="en-US" altLang="zh-CN" sz="2000" b="1" dirty="0">
              <a:solidFill>
                <a:srgbClr val="0000B2"/>
              </a:solidFill>
              <a:latin typeface="Calibri" pitchFamily="34" charset="0"/>
              <a:ea typeface="华文楷体" pitchFamily="2" charset="-122"/>
              <a:cs typeface="Calibri" pitchFamily="34" charset="0"/>
            </a:endParaRPr>
          </a:p>
          <a:p>
            <a:pPr eaLnBrk="1" hangingPunct="1">
              <a:spcBef>
                <a:spcPct val="0"/>
              </a:spcBef>
              <a:buFontTx/>
              <a:buNone/>
            </a:pPr>
            <a:r>
              <a:rPr lang="zh-CN" altLang="en-US" sz="2000" b="1" dirty="0">
                <a:solidFill>
                  <a:srgbClr val="0000B2"/>
                </a:solidFill>
                <a:latin typeface="Calibri" pitchFamily="34" charset="0"/>
                <a:ea typeface="华文楷体" pitchFamily="2" charset="-122"/>
                <a:cs typeface="Calibri" pitchFamily="34" charset="0"/>
              </a:rPr>
              <a:t>  </a:t>
            </a:r>
            <a:r>
              <a:rPr lang="en-US" altLang="zh-CN" sz="2000" b="1" dirty="0">
                <a:solidFill>
                  <a:srgbClr val="0000B2"/>
                </a:solidFill>
                <a:latin typeface="Calibri" pitchFamily="34" charset="0"/>
                <a:ea typeface="华文楷体" pitchFamily="2" charset="-122"/>
                <a:cs typeface="Calibri" pitchFamily="34" charset="0"/>
              </a:rPr>
              <a:t>{</a:t>
            </a:r>
          </a:p>
          <a:p>
            <a:pPr eaLnBrk="1" hangingPunct="1">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while (TRUE) {</a:t>
            </a:r>
          </a:p>
          <a:p>
            <a:pPr eaLnBrk="1" hangingPunct="1">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a:t>
            </a:r>
          </a:p>
          <a:p>
            <a:pPr eaLnBrk="1" hangingPunct="1">
              <a:spcBef>
                <a:spcPct val="0"/>
              </a:spcBef>
              <a:buFontTx/>
              <a:buNone/>
            </a:pPr>
            <a:r>
              <a:rPr lang="zh-CN" altLang="en-US" sz="2000" b="1" dirty="0">
                <a:solidFill>
                  <a:srgbClr val="0000B2"/>
                </a:solidFill>
                <a:latin typeface="Calibri" pitchFamily="34" charset="0"/>
                <a:ea typeface="华文楷体" pitchFamily="2" charset="-122"/>
                <a:cs typeface="Calibri" pitchFamily="34" charset="0"/>
              </a:rPr>
              <a:t>         </a:t>
            </a:r>
            <a:r>
              <a:rPr lang="en-US" altLang="zh-CN" sz="2000" b="1" dirty="0">
                <a:solidFill>
                  <a:srgbClr val="C00000"/>
                </a:solidFill>
                <a:latin typeface="Calibri" pitchFamily="34" charset="0"/>
                <a:ea typeface="华文楷体" pitchFamily="2" charset="-122"/>
                <a:cs typeface="Calibri" pitchFamily="34" charset="0"/>
              </a:rPr>
              <a:t>P(w);</a:t>
            </a:r>
          </a:p>
          <a:p>
            <a:pPr eaLnBrk="1" hangingPunct="1">
              <a:spcBef>
                <a:spcPct val="0"/>
              </a:spcBef>
              <a:buFontTx/>
              <a:buNone/>
            </a:pPr>
            <a:endParaRPr lang="en-US" altLang="zh-CN" sz="2000" b="1" dirty="0">
              <a:solidFill>
                <a:srgbClr val="0000B2"/>
              </a:solidFill>
              <a:latin typeface="Calibri" pitchFamily="34" charset="0"/>
              <a:ea typeface="华文楷体" pitchFamily="2" charset="-122"/>
              <a:cs typeface="Calibri" pitchFamily="34" charset="0"/>
            </a:endParaRPr>
          </a:p>
          <a:p>
            <a:pPr eaLnBrk="1" hangingPunct="1">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a:t>
            </a:r>
            <a:r>
              <a:rPr lang="zh-CN" altLang="en-US" sz="2000" b="1" dirty="0">
                <a:solidFill>
                  <a:srgbClr val="0000B2"/>
                </a:solidFill>
                <a:latin typeface="Calibri" pitchFamily="34" charset="0"/>
                <a:ea typeface="华文楷体" pitchFamily="2" charset="-122"/>
                <a:cs typeface="Calibri" pitchFamily="34" charset="0"/>
              </a:rPr>
              <a:t>写操作</a:t>
            </a:r>
          </a:p>
          <a:p>
            <a:pPr eaLnBrk="1" hangingPunct="1">
              <a:spcBef>
                <a:spcPct val="0"/>
              </a:spcBef>
              <a:buFontTx/>
              <a:buNone/>
            </a:pPr>
            <a:endParaRPr lang="en-US" altLang="zh-CN" sz="2000" b="1" dirty="0">
              <a:solidFill>
                <a:srgbClr val="0000B2"/>
              </a:solidFill>
              <a:latin typeface="Calibri" pitchFamily="34" charset="0"/>
              <a:ea typeface="华文楷体" pitchFamily="2" charset="-122"/>
              <a:cs typeface="Calibri" pitchFamily="34" charset="0"/>
            </a:endParaRPr>
          </a:p>
          <a:p>
            <a:pPr eaLnBrk="1" hangingPunct="1">
              <a:spcBef>
                <a:spcPct val="0"/>
              </a:spcBef>
              <a:buFontTx/>
              <a:buNone/>
            </a:pPr>
            <a:r>
              <a:rPr lang="zh-CN" altLang="en-US" sz="2000" b="1" dirty="0">
                <a:solidFill>
                  <a:srgbClr val="0000B2"/>
                </a:solidFill>
                <a:latin typeface="Calibri" pitchFamily="34" charset="0"/>
                <a:ea typeface="华文楷体" pitchFamily="2" charset="-122"/>
                <a:cs typeface="Calibri" pitchFamily="34" charset="0"/>
              </a:rPr>
              <a:t>         </a:t>
            </a:r>
            <a:r>
              <a:rPr lang="en-US" altLang="zh-CN" sz="2000" b="1" dirty="0">
                <a:solidFill>
                  <a:srgbClr val="C00000"/>
                </a:solidFill>
                <a:latin typeface="Calibri" pitchFamily="34" charset="0"/>
                <a:ea typeface="华文楷体" pitchFamily="2" charset="-122"/>
                <a:cs typeface="Calibri" pitchFamily="34" charset="0"/>
              </a:rPr>
              <a:t>V(w);</a:t>
            </a:r>
          </a:p>
          <a:p>
            <a:pPr eaLnBrk="1" hangingPunct="1">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a:t>
            </a:r>
          </a:p>
          <a:p>
            <a:pPr eaLnBrk="1" hangingPunct="1">
              <a:spcBef>
                <a:spcPct val="0"/>
              </a:spcBef>
              <a:buFontTx/>
              <a:buNone/>
            </a:pPr>
            <a:r>
              <a:rPr lang="en-US" altLang="zh-CN" sz="2000" b="1" dirty="0">
                <a:solidFill>
                  <a:srgbClr val="0000B2"/>
                </a:solidFill>
                <a:latin typeface="Calibri" pitchFamily="34" charset="0"/>
                <a:ea typeface="华文楷体" pitchFamily="2" charset="-122"/>
                <a:cs typeface="Calibri" pitchFamily="34" charset="0"/>
              </a:rPr>
              <a:t>   }</a:t>
            </a:r>
          </a:p>
        </p:txBody>
      </p:sp>
      <p:sp>
        <p:nvSpPr>
          <p:cNvPr id="14" name="TextBox 13"/>
          <p:cNvSpPr txBox="1"/>
          <p:nvPr/>
        </p:nvSpPr>
        <p:spPr>
          <a:xfrm>
            <a:off x="323528" y="3573015"/>
            <a:ext cx="800219" cy="338555"/>
          </a:xfrm>
          <a:prstGeom prst="rect">
            <a:avLst/>
          </a:prstGeom>
          <a:solidFill>
            <a:schemeClr val="accent2">
              <a:lumMod val="20000"/>
              <a:lumOff val="80000"/>
            </a:schemeClr>
          </a:solidFill>
        </p:spPr>
        <p:txBody>
          <a:bodyPr wrap="none" rtlCol="0">
            <a:spAutoFit/>
          </a:bodyPr>
          <a:lstStyle/>
          <a:p>
            <a:r>
              <a:rPr lang="zh-CN" altLang="en-US" sz="1600" b="1" dirty="0" smtClean="0">
                <a:latin typeface="华文楷体" panose="02010600040101010101" pitchFamily="2" charset="-122"/>
                <a:ea typeface="华文楷体" panose="02010600040101010101" pitchFamily="2" charset="-122"/>
              </a:rPr>
              <a:t>临界区</a:t>
            </a:r>
            <a:endParaRPr lang="zh-CN" altLang="en-US" sz="1600" b="1" dirty="0">
              <a:latin typeface="华文楷体" panose="02010600040101010101" pitchFamily="2" charset="-122"/>
              <a:ea typeface="华文楷体" panose="02010600040101010101" pitchFamily="2" charset="-122"/>
            </a:endParaRPr>
          </a:p>
        </p:txBody>
      </p:sp>
      <p:cxnSp>
        <p:nvCxnSpPr>
          <p:cNvPr id="15" name="曲线连接符 14"/>
          <p:cNvCxnSpPr>
            <a:stCxn id="14" idx="2"/>
          </p:cNvCxnSpPr>
          <p:nvPr/>
        </p:nvCxnSpPr>
        <p:spPr>
          <a:xfrm rot="16200000" flipH="1">
            <a:off x="583592" y="4051616"/>
            <a:ext cx="1104121" cy="824028"/>
          </a:xfrm>
          <a:prstGeom prst="curvedConnector3">
            <a:avLst>
              <a:gd name="adj1" fmla="val 10007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4" idx="0"/>
          </p:cNvCxnSpPr>
          <p:nvPr/>
        </p:nvCxnSpPr>
        <p:spPr>
          <a:xfrm rot="5400000" flipH="1" flipV="1">
            <a:off x="916045" y="2869388"/>
            <a:ext cx="511220" cy="896034"/>
          </a:xfrm>
          <a:prstGeom prst="curvedConnector2">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35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1000"/>
                                        <p:tgtEl>
                                          <p:spTgt spid="19"/>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1000"/>
                                        <p:tgtEl>
                                          <p:spTgt spid="14"/>
                                        </p:tgtEl>
                                      </p:cBhvr>
                                    </p:animEffect>
                                  </p:childTnLst>
                                </p:cTn>
                              </p:par>
                              <p:par>
                                <p:cTn id="21" presetID="22" presetClass="entr" presetSubtype="8"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3154616"/>
            <a:ext cx="6745560" cy="1362075"/>
          </a:xfrm>
        </p:spPr>
        <p:txBody>
          <a:bodyPr anchor="ctr">
            <a:noAutofit/>
          </a:bodyPr>
          <a:lstStyle/>
          <a:p>
            <a:pPr algn="ctr"/>
            <a:r>
              <a:rPr lang="zh-CN" altLang="en-US" sz="5400" i="1" dirty="0" smtClean="0">
                <a:effectLst>
                  <a:outerShdw blurRad="38100" dist="38100" dir="2700000" algn="tl">
                    <a:srgbClr val="000000">
                      <a:alpha val="43137"/>
                    </a:srgbClr>
                  </a:outerShdw>
                </a:effectLst>
              </a:rPr>
              <a:t>管程讨论</a:t>
            </a:r>
            <a:endParaRPr lang="zh-CN" altLang="en-US" sz="5400" i="1" dirty="0">
              <a:effectLst>
                <a:outerShdw blurRad="38100" dist="38100" dir="2700000" algn="tl">
                  <a:srgbClr val="000000">
                    <a:alpha val="43137"/>
                  </a:srgbClr>
                </a:outerShdw>
              </a:effectLst>
            </a:endParaRPr>
          </a:p>
        </p:txBody>
      </p:sp>
      <p:sp>
        <p:nvSpPr>
          <p:cNvPr id="3" name="文本占位符 2"/>
          <p:cNvSpPr>
            <a:spLocks noGrp="1"/>
          </p:cNvSpPr>
          <p:nvPr>
            <p:ph type="body" idx="1"/>
          </p:nvPr>
        </p:nvSpPr>
        <p:spPr>
          <a:xfrm>
            <a:off x="722313" y="1643061"/>
            <a:ext cx="7772400" cy="1281883"/>
          </a:xfrm>
        </p:spPr>
        <p:txBody>
          <a:bodyPr anchor="ctr">
            <a:normAutofit/>
          </a:bodyPr>
          <a:lstStyle/>
          <a:p>
            <a:pPr algn="r"/>
            <a:r>
              <a:rPr lang="en-US" altLang="zh-CN" sz="3200" b="1" i="1" dirty="0" smtClean="0">
                <a:solidFill>
                  <a:schemeClr val="tx2">
                    <a:lumMod val="75000"/>
                  </a:schemeClr>
                </a:solidFill>
              </a:rPr>
              <a:t>MESA</a:t>
            </a:r>
            <a:r>
              <a:rPr lang="zh-CN" altLang="en-US" sz="3200" b="1" i="1" dirty="0" smtClean="0">
                <a:solidFill>
                  <a:schemeClr val="tx2">
                    <a:lumMod val="75000"/>
                  </a:schemeClr>
                </a:solidFill>
              </a:rPr>
              <a:t>管程</a:t>
            </a:r>
            <a:endParaRPr lang="zh-CN" altLang="en-US" sz="3200" b="1" i="1" dirty="0">
              <a:solidFill>
                <a:schemeClr val="tx2">
                  <a:lumMod val="75000"/>
                </a:schemeClr>
              </a:solidFill>
            </a:endParaRPr>
          </a:p>
        </p:txBody>
      </p:sp>
    </p:spTree>
    <p:extLst>
      <p:ext uri="{BB962C8B-B14F-4D97-AF65-F5344CB8AC3E}">
        <p14:creationId xmlns:p14="http://schemas.microsoft.com/office/powerpoint/2010/main" val="31758313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755576" y="476672"/>
            <a:ext cx="7772400" cy="627062"/>
          </a:xfrm>
          <a:noFill/>
        </p:spPr>
        <p:txBody>
          <a:bodyPr>
            <a:noAutofit/>
          </a:bodyPr>
          <a:lstStyle/>
          <a:p>
            <a:pPr algn="l" eaLnBrk="1" hangingPunct="1"/>
            <a:r>
              <a:rPr lang="zh-CN" altLang="en-US" sz="4000" dirty="0" smtClean="0">
                <a:latin typeface="楷体_GB2312" pitchFamily="49" charset="-122"/>
              </a:rPr>
              <a:t>回顾：管程的概念</a:t>
            </a:r>
          </a:p>
        </p:txBody>
      </p:sp>
      <p:sp>
        <p:nvSpPr>
          <p:cNvPr id="88067" name="Rectangle 3"/>
          <p:cNvSpPr>
            <a:spLocks noGrp="1" noChangeArrowheads="1"/>
          </p:cNvSpPr>
          <p:nvPr>
            <p:ph type="body" idx="4294967295"/>
          </p:nvPr>
        </p:nvSpPr>
        <p:spPr>
          <a:xfrm>
            <a:off x="827584" y="1668165"/>
            <a:ext cx="7705601" cy="4929187"/>
          </a:xfrm>
          <a:prstGeom prst="rect">
            <a:avLst/>
          </a:prstGeom>
          <a:noFill/>
        </p:spPr>
        <p:txBody>
          <a:bodyPr/>
          <a:lstStyle/>
          <a:p>
            <a:pPr>
              <a:spcBef>
                <a:spcPts val="600"/>
              </a:spcBef>
              <a:buFontTx/>
              <a:buNone/>
            </a:pP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管程</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a:t>
            </a: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抽象数据类型</a:t>
            </a:r>
            <a:endParaRPr lang="en-US" altLang="zh-CN" sz="2400" b="1" dirty="0" smtClean="0">
              <a:latin typeface="Arial" panose="020B0604020202020204" pitchFamily="34" charset="0"/>
              <a:ea typeface="华文楷体" panose="02010600040101010101" pitchFamily="2" charset="-122"/>
              <a:cs typeface="Arial" panose="020B0604020202020204" pitchFamily="34" charset="0"/>
            </a:endParaRPr>
          </a:p>
          <a:p>
            <a:pPr>
              <a:spcBef>
                <a:spcPts val="600"/>
              </a:spcBef>
              <a:buFontTx/>
              <a:buNone/>
            </a:pP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    </a:t>
            </a: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有一个明确定义的操作集合，通过它且只有通过它才能操纵该数据类型的实例</a:t>
            </a:r>
          </a:p>
          <a:p>
            <a:pPr>
              <a:spcBef>
                <a:spcPts val="600"/>
              </a:spcBef>
              <a:buFontTx/>
              <a:buNone/>
            </a:pPr>
            <a:endParaRPr lang="zh-CN" altLang="zh-CN" sz="2400" b="1" dirty="0" smtClean="0">
              <a:latin typeface="Arial" panose="020B0604020202020204" pitchFamily="34" charset="0"/>
              <a:ea typeface="华文楷体" panose="02010600040101010101" pitchFamily="2" charset="-122"/>
              <a:cs typeface="Arial" panose="020B0604020202020204" pitchFamily="34" charset="0"/>
            </a:endParaRPr>
          </a:p>
          <a:p>
            <a:pPr>
              <a:spcBef>
                <a:spcPts val="600"/>
              </a:spcBef>
              <a:buFontTx/>
              <a:buNone/>
            </a:pP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实现管程结构必须保证</a:t>
            </a:r>
            <a:r>
              <a:rPr lang="zh-CN" altLang="en-US" sz="2400" b="1" dirty="0">
                <a:latin typeface="Arial" panose="020B0604020202020204" pitchFamily="34" charset="0"/>
                <a:ea typeface="华文楷体" panose="02010600040101010101" pitchFamily="2" charset="-122"/>
                <a:cs typeface="Arial" panose="020B0604020202020204" pitchFamily="34" charset="0"/>
              </a:rPr>
              <a:t>两</a:t>
            </a: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点：</a:t>
            </a:r>
          </a:p>
          <a:p>
            <a:pPr>
              <a:spcBef>
                <a:spcPts val="600"/>
              </a:spcBef>
              <a:buFontTx/>
              <a:buNone/>
            </a:pP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1</a:t>
            </a: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）只能通过管程的某个过程才能访问资源；</a:t>
            </a:r>
          </a:p>
          <a:p>
            <a:pPr>
              <a:spcBef>
                <a:spcPts val="600"/>
              </a:spcBef>
              <a:buFontTx/>
              <a:buNone/>
            </a:pP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2</a:t>
            </a: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）过程是互斥的</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a:t>
            </a: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某个时刻只能有一个进程或线程驻留在给定的管程中</a:t>
            </a:r>
            <a:endParaRPr lang="en-US" altLang="zh-CN" sz="2400" b="1" dirty="0" smtClean="0">
              <a:latin typeface="Arial" panose="020B0604020202020204" pitchFamily="34" charset="0"/>
              <a:ea typeface="华文楷体" panose="02010600040101010101" pitchFamily="2" charset="-122"/>
              <a:cs typeface="Arial" panose="020B0604020202020204" pitchFamily="34" charset="0"/>
            </a:endParaRPr>
          </a:p>
          <a:p>
            <a:pPr>
              <a:spcBef>
                <a:spcPts val="600"/>
              </a:spcBef>
              <a:buFontTx/>
              <a:buNone/>
            </a:pPr>
            <a:endParaRPr lang="en-US" altLang="zh-CN" sz="2400" b="1" dirty="0" smtClean="0">
              <a:solidFill>
                <a:srgbClr val="800080"/>
              </a:solidFill>
              <a:latin typeface="Arial" panose="020B0604020202020204" pitchFamily="34" charset="0"/>
              <a:ea typeface="华文楷体" panose="02010600040101010101" pitchFamily="2" charset="-122"/>
              <a:cs typeface="Arial" panose="020B0604020202020204" pitchFamily="34" charset="0"/>
            </a:endParaRPr>
          </a:p>
          <a:p>
            <a:pPr>
              <a:spcBef>
                <a:spcPts val="600"/>
              </a:spcBef>
              <a:buFontTx/>
              <a:buNone/>
            </a:pP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条件变量：为</a:t>
            </a: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提供进程与其他进程通信或同步</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而引入</a:t>
            </a:r>
            <a:endParaRPr lang="en-US" altLang="zh-CN" sz="2400" b="1" dirty="0" smtClean="0">
              <a:latin typeface="Arial" panose="020B0604020202020204" pitchFamily="34" charset="0"/>
              <a:ea typeface="华文楷体" panose="02010600040101010101" pitchFamily="2" charset="-122"/>
              <a:cs typeface="Arial" panose="020B0604020202020204" pitchFamily="34" charset="0"/>
            </a:endParaRPr>
          </a:p>
          <a:p>
            <a:pPr>
              <a:spcBef>
                <a:spcPts val="600"/>
              </a:spcBef>
            </a:pPr>
            <a:r>
              <a:rPr lang="zh-CN" altLang="en-US" sz="2400" b="1" dirty="0" smtClean="0">
                <a:solidFill>
                  <a:srgbClr val="800080"/>
                </a:solidFill>
                <a:latin typeface="Arial" panose="020B0604020202020204" pitchFamily="34" charset="0"/>
                <a:ea typeface="华文楷体" panose="02010600040101010101" pitchFamily="2" charset="-122"/>
                <a:cs typeface="Arial" panose="020B0604020202020204" pitchFamily="34" charset="0"/>
              </a:rPr>
              <a:t>    </a:t>
            </a:r>
            <a:r>
              <a:rPr lang="en-US" altLang="zh-CN" sz="2400" b="1" dirty="0" smtClean="0">
                <a:solidFill>
                  <a:srgbClr val="800080"/>
                </a:solidFill>
                <a:latin typeface="Arial" panose="020B0604020202020204" pitchFamily="34" charset="0"/>
                <a:ea typeface="华文楷体" panose="02010600040101010101" pitchFamily="2" charset="-122"/>
                <a:cs typeface="Arial" panose="020B0604020202020204" pitchFamily="34" charset="0"/>
              </a:rPr>
              <a:t>wait/signal</a:t>
            </a:r>
            <a:endParaRPr lang="zh-CN" altLang="en-US" sz="2400" b="1" dirty="0" smtClean="0">
              <a:solidFill>
                <a:srgbClr val="800080"/>
              </a:solidFill>
              <a:latin typeface="Arial" panose="020B0604020202020204" pitchFamily="34" charset="0"/>
              <a:ea typeface="华文楷体" panose="02010600040101010101" pitchFamily="2" charset="-122"/>
              <a:cs typeface="Arial" panose="020B0604020202020204" pitchFamily="34" charset="0"/>
            </a:endParaRPr>
          </a:p>
        </p:txBody>
      </p:sp>
      <p:sp>
        <p:nvSpPr>
          <p:cNvPr id="2" name="圆角矩形 1"/>
          <p:cNvSpPr/>
          <p:nvPr/>
        </p:nvSpPr>
        <p:spPr>
          <a:xfrm>
            <a:off x="5364088" y="260648"/>
            <a:ext cx="3600400" cy="144016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C00000"/>
                </a:solidFill>
                <a:latin typeface="Arial" panose="020B0604020202020204" pitchFamily="34" charset="0"/>
                <a:cs typeface="Arial" panose="020B0604020202020204" pitchFamily="34" charset="0"/>
              </a:rPr>
              <a:t>The monitor is a programming-language construct that provides equivalent functionality to that of semaphores and that is easier to </a:t>
            </a:r>
            <a:r>
              <a:rPr lang="en-US" altLang="zh-CN" dirty="0" smtClean="0">
                <a:solidFill>
                  <a:srgbClr val="C00000"/>
                </a:solidFill>
                <a:latin typeface="Arial" panose="020B0604020202020204" pitchFamily="34" charset="0"/>
                <a:cs typeface="Arial" panose="020B0604020202020204" pitchFamily="34" charset="0"/>
              </a:rPr>
              <a:t>control.</a:t>
            </a:r>
            <a:endParaRPr lang="zh-CN" altLang="en-US"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002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067">
                                            <p:txEl>
                                              <p:pRg st="0" end="0"/>
                                            </p:txEl>
                                          </p:spTgt>
                                        </p:tgtEl>
                                        <p:attrNameLst>
                                          <p:attrName>style.visibility</p:attrName>
                                        </p:attrNameLst>
                                      </p:cBhvr>
                                      <p:to>
                                        <p:strVal val="visible"/>
                                      </p:to>
                                    </p:set>
                                    <p:animEffect transition="in" filter="wipe(left)">
                                      <p:cBhvr>
                                        <p:cTn id="12" dur="1000"/>
                                        <p:tgtEl>
                                          <p:spTgt spid="88067">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8067">
                                            <p:txEl>
                                              <p:pRg st="1" end="1"/>
                                            </p:txEl>
                                          </p:spTgt>
                                        </p:tgtEl>
                                        <p:attrNameLst>
                                          <p:attrName>style.visibility</p:attrName>
                                        </p:attrNameLst>
                                      </p:cBhvr>
                                      <p:to>
                                        <p:strVal val="visible"/>
                                      </p:to>
                                    </p:set>
                                    <p:animEffect transition="in" filter="wipe(left)">
                                      <p:cBhvr>
                                        <p:cTn id="15" dur="1000"/>
                                        <p:tgtEl>
                                          <p:spTgt spid="8806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8067">
                                            <p:txEl>
                                              <p:pRg st="3" end="3"/>
                                            </p:txEl>
                                          </p:spTgt>
                                        </p:tgtEl>
                                        <p:attrNameLst>
                                          <p:attrName>style.visibility</p:attrName>
                                        </p:attrNameLst>
                                      </p:cBhvr>
                                      <p:to>
                                        <p:strVal val="visible"/>
                                      </p:to>
                                    </p:set>
                                    <p:animEffect transition="in" filter="wipe(left)">
                                      <p:cBhvr>
                                        <p:cTn id="20" dur="1000"/>
                                        <p:tgtEl>
                                          <p:spTgt spid="8806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8067">
                                            <p:txEl>
                                              <p:pRg st="4" end="4"/>
                                            </p:txEl>
                                          </p:spTgt>
                                        </p:tgtEl>
                                        <p:attrNameLst>
                                          <p:attrName>style.visibility</p:attrName>
                                        </p:attrNameLst>
                                      </p:cBhvr>
                                      <p:to>
                                        <p:strVal val="visible"/>
                                      </p:to>
                                    </p:set>
                                    <p:animEffect transition="in" filter="wipe(left)">
                                      <p:cBhvr>
                                        <p:cTn id="25" dur="1000"/>
                                        <p:tgtEl>
                                          <p:spTgt spid="88067">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8067">
                                            <p:txEl>
                                              <p:pRg st="5" end="5"/>
                                            </p:txEl>
                                          </p:spTgt>
                                        </p:tgtEl>
                                        <p:attrNameLst>
                                          <p:attrName>style.visibility</p:attrName>
                                        </p:attrNameLst>
                                      </p:cBhvr>
                                      <p:to>
                                        <p:strVal val="visible"/>
                                      </p:to>
                                    </p:set>
                                    <p:animEffect transition="in" filter="wipe(left)">
                                      <p:cBhvr>
                                        <p:cTn id="28" dur="1000"/>
                                        <p:tgtEl>
                                          <p:spTgt spid="8806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8067">
                                            <p:txEl>
                                              <p:pRg st="7" end="7"/>
                                            </p:txEl>
                                          </p:spTgt>
                                        </p:tgtEl>
                                        <p:attrNameLst>
                                          <p:attrName>style.visibility</p:attrName>
                                        </p:attrNameLst>
                                      </p:cBhvr>
                                      <p:to>
                                        <p:strVal val="visible"/>
                                      </p:to>
                                    </p:set>
                                    <p:animEffect transition="in" filter="wipe(left)">
                                      <p:cBhvr>
                                        <p:cTn id="33" dur="1000"/>
                                        <p:tgtEl>
                                          <p:spTgt spid="88067">
                                            <p:txEl>
                                              <p:pRg st="7" end="7"/>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8067">
                                            <p:txEl>
                                              <p:pRg st="8" end="8"/>
                                            </p:txEl>
                                          </p:spTgt>
                                        </p:tgtEl>
                                        <p:attrNameLst>
                                          <p:attrName>style.visibility</p:attrName>
                                        </p:attrNameLst>
                                      </p:cBhvr>
                                      <p:to>
                                        <p:strVal val="visible"/>
                                      </p:to>
                                    </p:set>
                                    <p:animEffect transition="in" filter="wipe(left)">
                                      <p:cBhvr>
                                        <p:cTn id="36" dur="1000"/>
                                        <p:tgtEl>
                                          <p:spTgt spid="880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一个问题</a:t>
            </a:r>
            <a:endParaRPr lang="zh-CN" altLang="en-US" dirty="0"/>
          </a:p>
        </p:txBody>
      </p:sp>
      <p:sp>
        <p:nvSpPr>
          <p:cNvPr id="3" name="内容占位符 2"/>
          <p:cNvSpPr>
            <a:spLocks noGrp="1"/>
          </p:cNvSpPr>
          <p:nvPr>
            <p:ph idx="1"/>
          </p:nvPr>
        </p:nvSpPr>
        <p:spPr>
          <a:xfrm>
            <a:off x="683568" y="2492896"/>
            <a:ext cx="7498080" cy="3755504"/>
          </a:xfrm>
        </p:spPr>
        <p:txBody>
          <a:bodyPr>
            <a:normAutofit fontScale="92500" lnSpcReduction="10000"/>
          </a:bodyPr>
          <a:lstStyle/>
          <a:p>
            <a:r>
              <a:rPr lang="zh-CN" altLang="en-US" sz="3000" dirty="0" smtClean="0"/>
              <a:t>如何解决？</a:t>
            </a:r>
            <a:endParaRPr lang="en-US" altLang="zh-CN" sz="3000" dirty="0" smtClean="0"/>
          </a:p>
          <a:p>
            <a:pPr marL="82296" indent="0">
              <a:buNone/>
            </a:pPr>
            <a:r>
              <a:rPr lang="en-US" altLang="zh-CN" dirty="0" smtClean="0"/>
              <a:t>   </a:t>
            </a:r>
            <a:r>
              <a:rPr lang="zh-CN" altLang="en-US" sz="2400" dirty="0" smtClean="0"/>
              <a:t>避免管程中同时有两个活跃进程</a:t>
            </a:r>
            <a:endParaRPr lang="en-US" altLang="zh-CN" dirty="0" smtClean="0"/>
          </a:p>
          <a:p>
            <a:pPr marL="82296" indent="0">
              <a:buNone/>
            </a:pPr>
            <a:r>
              <a:rPr lang="en-US" altLang="zh-CN" dirty="0" smtClean="0"/>
              <a:t>   </a:t>
            </a:r>
            <a:r>
              <a:rPr lang="zh-CN" altLang="en-US" sz="2400" dirty="0" smtClean="0"/>
              <a:t>确定</a:t>
            </a:r>
            <a:r>
              <a:rPr lang="en-US" altLang="zh-CN" sz="2400" dirty="0" smtClean="0"/>
              <a:t>signal</a:t>
            </a:r>
            <a:r>
              <a:rPr lang="zh-CN" altLang="en-US" sz="2400" dirty="0" smtClean="0"/>
              <a:t>之后的规则</a:t>
            </a:r>
            <a:endParaRPr lang="en-US" altLang="zh-CN" sz="2400" dirty="0" smtClean="0"/>
          </a:p>
          <a:p>
            <a:pPr marL="82296" indent="0">
              <a:buNone/>
            </a:pPr>
            <a:endParaRPr lang="en-US" altLang="zh-CN" sz="2400" dirty="0"/>
          </a:p>
          <a:p>
            <a:r>
              <a:rPr lang="zh-CN" altLang="en-US" sz="3000" dirty="0" smtClean="0"/>
              <a:t>三种方案</a:t>
            </a:r>
            <a:endParaRPr lang="en-US" altLang="zh-CN" sz="3000" dirty="0" smtClean="0"/>
          </a:p>
          <a:p>
            <a:pPr lvl="1"/>
            <a:r>
              <a:rPr lang="en-US" altLang="zh-CN" sz="2600" dirty="0" smtClean="0"/>
              <a:t>Hoare</a:t>
            </a:r>
            <a:r>
              <a:rPr lang="zh-CN" altLang="en-US" sz="2600" dirty="0" smtClean="0"/>
              <a:t>管程</a:t>
            </a:r>
            <a:endParaRPr lang="en-US" altLang="zh-CN" sz="2600" dirty="0" smtClean="0"/>
          </a:p>
          <a:p>
            <a:pPr lvl="1"/>
            <a:r>
              <a:rPr lang="en-NZ" altLang="zh-CN" sz="2600" dirty="0"/>
              <a:t>Concurrent </a:t>
            </a:r>
            <a:r>
              <a:rPr lang="en-NZ" altLang="zh-CN" sz="2600" dirty="0" smtClean="0"/>
              <a:t>Pascal</a:t>
            </a:r>
            <a:r>
              <a:rPr lang="zh-CN" altLang="en-US" sz="2600" dirty="0" smtClean="0"/>
              <a:t>（</a:t>
            </a:r>
            <a:r>
              <a:rPr lang="en-US" altLang="zh-CN" sz="2600" dirty="0" smtClean="0"/>
              <a:t>Hansen</a:t>
            </a:r>
            <a:r>
              <a:rPr lang="zh-CN" altLang="en-US" sz="2600" dirty="0" smtClean="0"/>
              <a:t>）</a:t>
            </a:r>
            <a:endParaRPr lang="en-US" altLang="zh-CN" sz="2600" dirty="0" smtClean="0"/>
          </a:p>
          <a:p>
            <a:pPr lvl="1"/>
            <a:r>
              <a:rPr lang="en-US" altLang="zh-CN" sz="2600" dirty="0" smtClean="0"/>
              <a:t>Mesa</a:t>
            </a:r>
            <a:r>
              <a:rPr lang="zh-CN" altLang="en-US" sz="2600" dirty="0" smtClean="0"/>
              <a:t>管程</a:t>
            </a:r>
            <a:endParaRPr lang="en-US" altLang="zh-CN" sz="2600" dirty="0" smtClean="0"/>
          </a:p>
        </p:txBody>
      </p:sp>
      <p:sp>
        <p:nvSpPr>
          <p:cNvPr id="4" name="Rectangle 2"/>
          <p:cNvSpPr txBox="1">
            <a:spLocks noChangeArrowheads="1"/>
          </p:cNvSpPr>
          <p:nvPr/>
        </p:nvSpPr>
        <p:spPr>
          <a:xfrm>
            <a:off x="683568" y="1660871"/>
            <a:ext cx="7680960" cy="576064"/>
          </a:xfrm>
          <a:prstGeom prst="rect">
            <a:avLst/>
          </a:prstGeom>
          <a:solidFill>
            <a:schemeClr val="accent2">
              <a:lumMod val="20000"/>
              <a:lumOff val="80000"/>
            </a:schemeClr>
          </a:solidFill>
          <a:ln w="9525">
            <a:solidFill>
              <a:schemeClr val="accent1">
                <a:lumMod val="75000"/>
              </a:schemeClr>
            </a:solidFill>
          </a:ln>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0" indent="0">
              <a:lnSpc>
                <a:spcPct val="120000"/>
              </a:lnSpc>
              <a:buFont typeface="Wingdings 2"/>
              <a:buNone/>
            </a:pPr>
            <a:r>
              <a:rPr lang="zh-CN" altLang="en-US" sz="2400" b="1" smtClean="0">
                <a:solidFill>
                  <a:srgbClr val="7030A0"/>
                </a:solidFill>
                <a:latin typeface="华文楷体" panose="02010600040101010101" pitchFamily="2" charset="-122"/>
                <a:ea typeface="华文楷体" panose="02010600040101010101" pitchFamily="2" charset="-122"/>
              </a:rPr>
              <a:t>是否会出现这样一种情况，有多个进程同时在管程中</a:t>
            </a:r>
            <a:endParaRPr lang="zh-CN" altLang="en-US" sz="2400" b="1" dirty="0">
              <a:solidFill>
                <a:srgbClr val="7030A0"/>
              </a:solidFill>
              <a:latin typeface="华文楷体" panose="02010600040101010101" pitchFamily="2" charset="-122"/>
              <a:ea typeface="华文楷体" panose="02010600040101010101" pitchFamily="2" charset="-122"/>
            </a:endParaRPr>
          </a:p>
        </p:txBody>
      </p:sp>
      <p:sp>
        <p:nvSpPr>
          <p:cNvPr id="5" name="矩形 4"/>
          <p:cNvSpPr/>
          <p:nvPr/>
        </p:nvSpPr>
        <p:spPr>
          <a:xfrm rot="1260000">
            <a:off x="7817446" y="1543210"/>
            <a:ext cx="720080" cy="923330"/>
          </a:xfrm>
          <a:prstGeom prst="rect">
            <a:avLst/>
          </a:prstGeom>
          <a:noFill/>
        </p:spPr>
        <p:txBody>
          <a:bodyPr wrap="square" lIns="91440" tIns="45720" rIns="91440" bIns="45720">
            <a:spAutoFit/>
          </a:bodyPr>
          <a:lstStyle/>
          <a:p>
            <a:pPr algn="ctr"/>
            <a:r>
              <a:rPr lang="zh-CN" altLang="en-US" sz="5400" b="1" cap="none" spc="0" dirty="0" smtClean="0">
                <a:ln w="31550" cmpd="sng">
                  <a:solidFill>
                    <a:srgbClr val="0000CC"/>
                  </a:solidFill>
                  <a:prstDash val="solid"/>
                </a:ln>
                <a:solidFill>
                  <a:srgbClr val="FFFFFF"/>
                </a:solidFill>
                <a:effectLst>
                  <a:outerShdw blurRad="41275" dist="12700" dir="12000000" algn="tl" rotWithShape="0">
                    <a:srgbClr val="000000">
                      <a:alpha val="40000"/>
                    </a:srgbClr>
                  </a:outerShdw>
                </a:effectLst>
              </a:rPr>
              <a:t>？</a:t>
            </a:r>
            <a:endParaRPr lang="zh-CN" altLang="en-US" sz="5400" b="1" cap="none" spc="0" dirty="0">
              <a:ln w="31550" cmpd="sng">
                <a:solidFill>
                  <a:srgbClr val="0000CC"/>
                </a:solidFill>
                <a:prstDash val="solid"/>
              </a:ln>
              <a:solidFill>
                <a:srgbClr val="FFFFFF"/>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14909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barn(inVertical)">
                                      <p:cBhvr>
                                        <p:cTn id="7" dur="500"/>
                                        <p:tgtEl>
                                          <p:spTgt spid="4">
                                            <p:bg/>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arn(inVertical)">
                                      <p:cBhvr>
                                        <p:cTn id="11" dur="500"/>
                                        <p:tgtEl>
                                          <p:spTgt spid="4">
                                            <p:txEl>
                                              <p:pRg st="0" end="0"/>
                                            </p:txEl>
                                          </p:spTgt>
                                        </p:tgtEl>
                                      </p:cBhvr>
                                    </p:animEffect>
                                  </p:childTnLst>
                                </p:cTn>
                              </p:par>
                            </p:childTnLst>
                          </p:cTn>
                        </p:par>
                        <p:par>
                          <p:cTn id="12" fill="hold">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36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10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left)">
                                      <p:cBhvr>
                                        <p:cTn id="28" dur="10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wipe(left)">
                                      <p:cBhvr>
                                        <p:cTn id="33" dur="10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wipe(left)">
                                      <p:cBhvr>
                                        <p:cTn id="38" dur="10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wipe(left)">
                                      <p:cBhvr>
                                        <p:cTn id="43" dur="1000"/>
                                        <p:tgtEl>
                                          <p:spTgt spid="3">
                                            <p:txEl>
                                              <p:pRg st="5" end="5"/>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wipe(left)">
                                      <p:cBhvr>
                                        <p:cTn id="46" dur="1000"/>
                                        <p:tgtEl>
                                          <p:spTgt spid="3">
                                            <p:txEl>
                                              <p:pRg st="6" end="6"/>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wipe(left)">
                                      <p:cBhvr>
                                        <p:cTn id="4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4294967295"/>
          </p:nvPr>
        </p:nvSpPr>
        <p:spPr>
          <a:xfrm>
            <a:off x="4891633" y="2869908"/>
            <a:ext cx="3456384" cy="3762736"/>
          </a:xfrm>
          <a:prstGeom prst="rect">
            <a:avLst/>
          </a:prstGeom>
          <a:solidFill>
            <a:srgbClr val="FFFFCC"/>
          </a:solidFill>
        </p:spPr>
        <p:txBody>
          <a:bodyPr>
            <a:noAutofit/>
          </a:bodyPr>
          <a:lstStyle/>
          <a:p>
            <a:pPr marL="0" indent="0">
              <a:lnSpc>
                <a:spcPct val="120000"/>
              </a:lnSpc>
              <a:spcBef>
                <a:spcPts val="1200"/>
              </a:spcBef>
              <a:buNone/>
            </a:pPr>
            <a:r>
              <a:rPr lang="en-US" altLang="zh-CN" sz="2200" b="1" dirty="0" smtClean="0">
                <a:latin typeface="Arial" pitchFamily="34" charset="0"/>
                <a:ea typeface="Microsoft JhengHei" pitchFamily="34" charset="-120"/>
                <a:cs typeface="Arial" pitchFamily="34" charset="0"/>
              </a:rPr>
              <a:t>T2:</a:t>
            </a:r>
            <a:endParaRPr lang="en-US" altLang="zh-CN" sz="2200" b="1" dirty="0">
              <a:latin typeface="Arial" pitchFamily="34" charset="0"/>
              <a:ea typeface="Microsoft JhengHei" pitchFamily="34" charset="-120"/>
              <a:cs typeface="Arial" pitchFamily="34" charset="0"/>
            </a:endParaRPr>
          </a:p>
          <a:p>
            <a:pPr marL="0" indent="0">
              <a:lnSpc>
                <a:spcPct val="120000"/>
              </a:lnSpc>
              <a:spcBef>
                <a:spcPts val="1200"/>
              </a:spcBef>
              <a:buNone/>
              <a:defRPr/>
            </a:pPr>
            <a:r>
              <a:rPr lang="en-US" altLang="zh-CN" sz="2200" b="1" dirty="0">
                <a:solidFill>
                  <a:srgbClr val="006600"/>
                </a:solidFill>
                <a:latin typeface="Arial" pitchFamily="34" charset="0"/>
                <a:ea typeface="Microsoft JhengHei" pitchFamily="34" charset="-120"/>
                <a:cs typeface="Arial" pitchFamily="34" charset="0"/>
              </a:rPr>
              <a:t>    </a:t>
            </a:r>
            <a:r>
              <a:rPr lang="en-US" altLang="zh-CN" sz="2200" b="1" dirty="0">
                <a:latin typeface="Arial" pitchFamily="34" charset="0"/>
                <a:ea typeface="Microsoft JhengHei" pitchFamily="34" charset="-120"/>
                <a:cs typeface="Arial" pitchFamily="34" charset="0"/>
              </a:rPr>
              <a:t>...</a:t>
            </a:r>
          </a:p>
          <a:p>
            <a:pPr marL="0" indent="0">
              <a:lnSpc>
                <a:spcPct val="120000"/>
              </a:lnSpc>
              <a:spcBef>
                <a:spcPts val="1200"/>
              </a:spcBef>
              <a:buNone/>
              <a:defRPr/>
            </a:pPr>
            <a:r>
              <a:rPr lang="en-US" altLang="zh-CN" sz="2200" b="1" dirty="0">
                <a:latin typeface="Arial" pitchFamily="34" charset="0"/>
                <a:ea typeface="Microsoft JhengHei" pitchFamily="34" charset="-120"/>
                <a:cs typeface="Arial" pitchFamily="34" charset="0"/>
              </a:rPr>
              <a:t>    read(x);</a:t>
            </a:r>
          </a:p>
          <a:p>
            <a:pPr marL="0" indent="0">
              <a:lnSpc>
                <a:spcPct val="120000"/>
              </a:lnSpc>
              <a:spcBef>
                <a:spcPts val="1200"/>
              </a:spcBef>
              <a:buNone/>
              <a:defRPr/>
            </a:pPr>
            <a:r>
              <a:rPr lang="en-US" altLang="zh-CN" sz="2200" b="1" dirty="0">
                <a:latin typeface="Arial" pitchFamily="34" charset="0"/>
                <a:ea typeface="Microsoft JhengHei" pitchFamily="34" charset="-120"/>
                <a:cs typeface="Arial" pitchFamily="34" charset="0"/>
              </a:rPr>
              <a:t>    if x</a:t>
            </a:r>
            <a:r>
              <a:rPr lang="en-US" altLang="zh-CN" sz="2200" b="1" dirty="0" smtClean="0">
                <a:latin typeface="Arial" pitchFamily="34" charset="0"/>
                <a:ea typeface="Microsoft JhengHei" pitchFamily="34" charset="-120"/>
                <a:cs typeface="Arial" pitchFamily="34" charset="0"/>
              </a:rPr>
              <a:t>&gt;=2000 </a:t>
            </a:r>
            <a:r>
              <a:rPr lang="en-US" altLang="zh-CN" sz="2200" b="1" dirty="0">
                <a:latin typeface="Arial" pitchFamily="34" charset="0"/>
                <a:ea typeface="Microsoft JhengHei" pitchFamily="34" charset="-120"/>
                <a:cs typeface="Arial" pitchFamily="34" charset="0"/>
              </a:rPr>
              <a:t>then</a:t>
            </a:r>
          </a:p>
          <a:p>
            <a:pPr marL="0" indent="0">
              <a:lnSpc>
                <a:spcPct val="120000"/>
              </a:lnSpc>
              <a:spcBef>
                <a:spcPts val="1200"/>
              </a:spcBef>
              <a:buNone/>
              <a:defRPr/>
            </a:pPr>
            <a:r>
              <a:rPr lang="en-US" altLang="zh-CN" sz="2200" b="1" dirty="0">
                <a:latin typeface="Arial" pitchFamily="34" charset="0"/>
                <a:ea typeface="Microsoft JhengHei" pitchFamily="34" charset="-120"/>
                <a:cs typeface="Arial" pitchFamily="34" charset="0"/>
              </a:rPr>
              <a:t>      </a:t>
            </a:r>
            <a:r>
              <a:rPr lang="en-US" altLang="zh-CN" sz="2200" b="1" dirty="0" smtClean="0">
                <a:latin typeface="Arial" pitchFamily="34" charset="0"/>
                <a:ea typeface="Microsoft JhengHei" pitchFamily="34" charset="-120"/>
                <a:cs typeface="Arial" pitchFamily="34" charset="0"/>
              </a:rPr>
              <a:t>    </a:t>
            </a:r>
            <a:r>
              <a:rPr lang="en-US" altLang="zh-CN" sz="2200" b="1" dirty="0">
                <a:latin typeface="Arial" pitchFamily="34" charset="0"/>
                <a:ea typeface="Microsoft JhengHei" pitchFamily="34" charset="-120"/>
                <a:cs typeface="Arial" pitchFamily="34" charset="0"/>
              </a:rPr>
              <a:t>x:=</a:t>
            </a:r>
            <a:r>
              <a:rPr lang="en-US" altLang="zh-CN" sz="2200" b="1" dirty="0" smtClean="0">
                <a:latin typeface="Arial" pitchFamily="34" charset="0"/>
                <a:ea typeface="Microsoft JhengHei" pitchFamily="34" charset="-120"/>
                <a:cs typeface="Arial" pitchFamily="34" charset="0"/>
              </a:rPr>
              <a:t>x-2000;</a:t>
            </a:r>
            <a:endParaRPr lang="en-US" altLang="zh-CN" sz="2200" b="1" dirty="0">
              <a:latin typeface="Arial" pitchFamily="34" charset="0"/>
              <a:ea typeface="Microsoft JhengHei" pitchFamily="34" charset="-120"/>
              <a:cs typeface="Arial" pitchFamily="34" charset="0"/>
            </a:endParaRPr>
          </a:p>
          <a:p>
            <a:pPr marL="0" indent="0">
              <a:lnSpc>
                <a:spcPct val="120000"/>
              </a:lnSpc>
              <a:spcBef>
                <a:spcPts val="1200"/>
              </a:spcBef>
              <a:buNone/>
              <a:defRPr/>
            </a:pPr>
            <a:r>
              <a:rPr lang="en-US" altLang="zh-CN" sz="2200" b="1" dirty="0">
                <a:latin typeface="Arial" pitchFamily="34" charset="0"/>
                <a:ea typeface="Microsoft JhengHei" pitchFamily="34" charset="-120"/>
                <a:cs typeface="Arial" pitchFamily="34" charset="0"/>
              </a:rPr>
              <a:t>    write(x);</a:t>
            </a:r>
          </a:p>
          <a:p>
            <a:pPr marL="0" indent="0">
              <a:lnSpc>
                <a:spcPct val="120000"/>
              </a:lnSpc>
              <a:spcBef>
                <a:spcPts val="1200"/>
              </a:spcBef>
              <a:buNone/>
              <a:defRPr/>
            </a:pPr>
            <a:r>
              <a:rPr lang="en-US" altLang="zh-CN" sz="2200" b="1" dirty="0">
                <a:latin typeface="Arial" pitchFamily="34" charset="0"/>
                <a:ea typeface="Microsoft JhengHei" pitchFamily="34" charset="-120"/>
                <a:cs typeface="Arial" pitchFamily="34" charset="0"/>
              </a:rPr>
              <a:t>    </a:t>
            </a:r>
            <a:r>
              <a:rPr lang="en-US" altLang="zh-CN" sz="2200" b="1" dirty="0" smtClean="0">
                <a:latin typeface="Arial" pitchFamily="34" charset="0"/>
                <a:ea typeface="Microsoft JhengHei" pitchFamily="34" charset="-120"/>
                <a:cs typeface="Arial" pitchFamily="34" charset="0"/>
              </a:rPr>
              <a:t>...</a:t>
            </a:r>
            <a:endParaRPr lang="en-US" altLang="zh-CN" sz="2200" b="1" dirty="0">
              <a:latin typeface="Arial" pitchFamily="34" charset="0"/>
              <a:ea typeface="Microsoft JhengHei" pitchFamily="34" charset="-120"/>
              <a:cs typeface="Arial" pitchFamily="34" charset="0"/>
            </a:endParaRPr>
          </a:p>
        </p:txBody>
      </p:sp>
      <p:sp>
        <p:nvSpPr>
          <p:cNvPr id="3" name="内容占位符 2"/>
          <p:cNvSpPr>
            <a:spLocks noGrp="1"/>
          </p:cNvSpPr>
          <p:nvPr>
            <p:ph sz="quarter" idx="4294967295"/>
          </p:nvPr>
        </p:nvSpPr>
        <p:spPr>
          <a:xfrm>
            <a:off x="931193" y="2869908"/>
            <a:ext cx="3482506" cy="3762736"/>
          </a:xfrm>
          <a:prstGeom prst="rect">
            <a:avLst/>
          </a:prstGeom>
          <a:solidFill>
            <a:srgbClr val="FFFFCC"/>
          </a:solidFill>
        </p:spPr>
        <p:txBody>
          <a:bodyPr>
            <a:normAutofit lnSpcReduction="10000"/>
          </a:bodyPr>
          <a:lstStyle/>
          <a:p>
            <a:pPr marL="0" indent="0">
              <a:lnSpc>
                <a:spcPct val="120000"/>
              </a:lnSpc>
              <a:spcBef>
                <a:spcPts val="1200"/>
              </a:spcBef>
              <a:buNone/>
            </a:pPr>
            <a:r>
              <a:rPr lang="en-US" altLang="zh-CN" sz="2200" b="1" dirty="0" smtClean="0">
                <a:latin typeface="Arial" pitchFamily="34" charset="0"/>
                <a:ea typeface="Microsoft JhengHei" pitchFamily="34" charset="-120"/>
                <a:cs typeface="Arial" pitchFamily="34" charset="0"/>
              </a:rPr>
              <a:t>T1:</a:t>
            </a:r>
          </a:p>
          <a:p>
            <a:pPr marL="0" indent="0">
              <a:lnSpc>
                <a:spcPct val="120000"/>
              </a:lnSpc>
              <a:spcBef>
                <a:spcPts val="1200"/>
              </a:spcBef>
              <a:buNone/>
              <a:defRPr/>
            </a:pPr>
            <a:r>
              <a:rPr lang="en-US" altLang="zh-CN" sz="2200" b="1" dirty="0" smtClean="0">
                <a:solidFill>
                  <a:srgbClr val="006600"/>
                </a:solidFill>
                <a:latin typeface="Arial" pitchFamily="34" charset="0"/>
                <a:ea typeface="Microsoft JhengHei" pitchFamily="34" charset="-120"/>
                <a:cs typeface="Arial" pitchFamily="34" charset="0"/>
              </a:rPr>
              <a:t>    </a:t>
            </a:r>
            <a:r>
              <a:rPr lang="en-US" altLang="zh-CN" sz="2200" b="1" dirty="0" smtClean="0">
                <a:latin typeface="Arial" pitchFamily="34" charset="0"/>
                <a:ea typeface="Microsoft JhengHei" pitchFamily="34" charset="-120"/>
                <a:cs typeface="Arial" pitchFamily="34" charset="0"/>
              </a:rPr>
              <a:t>...</a:t>
            </a:r>
            <a:endParaRPr lang="en-US" altLang="zh-CN" sz="2200" b="1" dirty="0">
              <a:latin typeface="Arial" pitchFamily="34" charset="0"/>
              <a:ea typeface="Microsoft JhengHei" pitchFamily="34" charset="-120"/>
              <a:cs typeface="Arial" pitchFamily="34" charset="0"/>
            </a:endParaRPr>
          </a:p>
          <a:p>
            <a:pPr marL="0" indent="0">
              <a:lnSpc>
                <a:spcPct val="120000"/>
              </a:lnSpc>
              <a:spcBef>
                <a:spcPts val="1200"/>
              </a:spcBef>
              <a:buNone/>
              <a:defRPr/>
            </a:pPr>
            <a:r>
              <a:rPr lang="en-US" altLang="zh-CN" sz="2200" b="1" dirty="0" smtClean="0">
                <a:latin typeface="Arial" pitchFamily="34" charset="0"/>
                <a:ea typeface="Microsoft JhengHei" pitchFamily="34" charset="-120"/>
                <a:cs typeface="Arial" pitchFamily="34" charset="0"/>
              </a:rPr>
              <a:t>    read(x);</a:t>
            </a:r>
            <a:endParaRPr lang="en-US" altLang="zh-CN" sz="2200" b="1" dirty="0">
              <a:latin typeface="Arial" pitchFamily="34" charset="0"/>
              <a:ea typeface="Microsoft JhengHei" pitchFamily="34" charset="-120"/>
              <a:cs typeface="Arial" pitchFamily="34" charset="0"/>
            </a:endParaRPr>
          </a:p>
          <a:p>
            <a:pPr marL="0" indent="0">
              <a:lnSpc>
                <a:spcPct val="120000"/>
              </a:lnSpc>
              <a:spcBef>
                <a:spcPts val="1200"/>
              </a:spcBef>
              <a:buNone/>
              <a:defRPr/>
            </a:pPr>
            <a:r>
              <a:rPr lang="en-US" altLang="zh-CN" sz="2200" b="1" dirty="0" smtClean="0">
                <a:latin typeface="Arial" pitchFamily="34" charset="0"/>
                <a:ea typeface="Microsoft JhengHei" pitchFamily="34" charset="-120"/>
                <a:cs typeface="Arial" pitchFamily="34" charset="0"/>
              </a:rPr>
              <a:t>    if </a:t>
            </a:r>
            <a:r>
              <a:rPr lang="en-US" altLang="zh-CN" sz="2200" b="1" dirty="0">
                <a:latin typeface="Arial" pitchFamily="34" charset="0"/>
                <a:ea typeface="Microsoft JhengHei" pitchFamily="34" charset="-120"/>
                <a:cs typeface="Arial" pitchFamily="34" charset="0"/>
              </a:rPr>
              <a:t>x</a:t>
            </a:r>
            <a:r>
              <a:rPr lang="en-US" altLang="zh-CN" sz="2200" b="1" dirty="0" smtClean="0">
                <a:latin typeface="Arial" pitchFamily="34" charset="0"/>
                <a:ea typeface="Microsoft JhengHei" pitchFamily="34" charset="-120"/>
                <a:cs typeface="Arial" pitchFamily="34" charset="0"/>
              </a:rPr>
              <a:t>&gt;=1000 then</a:t>
            </a:r>
            <a:endParaRPr lang="en-US" altLang="zh-CN" sz="2200" b="1" dirty="0">
              <a:latin typeface="Arial" pitchFamily="34" charset="0"/>
              <a:ea typeface="Microsoft JhengHei" pitchFamily="34" charset="-120"/>
              <a:cs typeface="Arial" pitchFamily="34" charset="0"/>
            </a:endParaRPr>
          </a:p>
          <a:p>
            <a:pPr marL="0" indent="0">
              <a:lnSpc>
                <a:spcPct val="120000"/>
              </a:lnSpc>
              <a:spcBef>
                <a:spcPts val="1200"/>
              </a:spcBef>
              <a:buNone/>
              <a:defRPr/>
            </a:pPr>
            <a:r>
              <a:rPr lang="en-US" altLang="zh-CN" sz="2200" b="1" dirty="0">
                <a:latin typeface="Arial" pitchFamily="34" charset="0"/>
                <a:ea typeface="Microsoft JhengHei" pitchFamily="34" charset="-120"/>
                <a:cs typeface="Arial" pitchFamily="34" charset="0"/>
              </a:rPr>
              <a:t> </a:t>
            </a:r>
            <a:r>
              <a:rPr lang="en-US" altLang="zh-CN" sz="2200" b="1" dirty="0" smtClean="0">
                <a:latin typeface="Arial" pitchFamily="34" charset="0"/>
                <a:ea typeface="Microsoft JhengHei" pitchFamily="34" charset="-120"/>
                <a:cs typeface="Arial" pitchFamily="34" charset="0"/>
              </a:rPr>
              <a:t>         x</a:t>
            </a:r>
            <a:r>
              <a:rPr lang="en-US" altLang="zh-CN" sz="2200" b="1" dirty="0">
                <a:latin typeface="Arial" pitchFamily="34" charset="0"/>
                <a:ea typeface="Microsoft JhengHei" pitchFamily="34" charset="-120"/>
                <a:cs typeface="Arial" pitchFamily="34" charset="0"/>
              </a:rPr>
              <a:t>:=</a:t>
            </a:r>
            <a:r>
              <a:rPr lang="en-US" altLang="zh-CN" sz="2200" b="1" dirty="0" smtClean="0">
                <a:latin typeface="Arial" pitchFamily="34" charset="0"/>
                <a:ea typeface="Microsoft JhengHei" pitchFamily="34" charset="-120"/>
                <a:cs typeface="Arial" pitchFamily="34" charset="0"/>
              </a:rPr>
              <a:t>x-1000;</a:t>
            </a:r>
            <a:endParaRPr lang="en-US" altLang="zh-CN" sz="2200" b="1" dirty="0">
              <a:latin typeface="Arial" pitchFamily="34" charset="0"/>
              <a:ea typeface="Microsoft JhengHei" pitchFamily="34" charset="-120"/>
              <a:cs typeface="Arial" pitchFamily="34" charset="0"/>
            </a:endParaRPr>
          </a:p>
          <a:p>
            <a:pPr marL="0" indent="0">
              <a:lnSpc>
                <a:spcPct val="120000"/>
              </a:lnSpc>
              <a:spcBef>
                <a:spcPts val="1200"/>
              </a:spcBef>
              <a:buNone/>
              <a:defRPr/>
            </a:pPr>
            <a:r>
              <a:rPr lang="en-US" altLang="zh-CN" sz="2200" b="1" dirty="0" smtClean="0">
                <a:latin typeface="Arial" pitchFamily="34" charset="0"/>
                <a:ea typeface="Microsoft JhengHei" pitchFamily="34" charset="-120"/>
                <a:cs typeface="Arial" pitchFamily="34" charset="0"/>
              </a:rPr>
              <a:t>    write(x);</a:t>
            </a:r>
          </a:p>
          <a:p>
            <a:pPr marL="0" indent="0">
              <a:lnSpc>
                <a:spcPct val="120000"/>
              </a:lnSpc>
              <a:spcBef>
                <a:spcPts val="1200"/>
              </a:spcBef>
              <a:buNone/>
              <a:defRPr/>
            </a:pPr>
            <a:r>
              <a:rPr lang="en-US" altLang="zh-CN" sz="2200" b="1" dirty="0" smtClean="0">
                <a:latin typeface="Arial" pitchFamily="34" charset="0"/>
                <a:ea typeface="Microsoft JhengHei" pitchFamily="34" charset="-120"/>
                <a:cs typeface="Arial" pitchFamily="34" charset="0"/>
              </a:rPr>
              <a:t>    ...</a:t>
            </a:r>
            <a:endParaRPr lang="en-US" altLang="zh-CN" sz="2200" b="1" dirty="0">
              <a:latin typeface="Arial" pitchFamily="34" charset="0"/>
              <a:ea typeface="Microsoft JhengHei" pitchFamily="34" charset="-120"/>
              <a:cs typeface="Arial" pitchFamily="34" charset="0"/>
            </a:endParaRPr>
          </a:p>
          <a:p>
            <a:pPr marL="0" indent="0">
              <a:lnSpc>
                <a:spcPct val="120000"/>
              </a:lnSpc>
              <a:spcBef>
                <a:spcPts val="1200"/>
              </a:spcBef>
              <a:buNone/>
            </a:pPr>
            <a:endParaRPr lang="zh-CN" altLang="en-US" sz="2200" b="1" dirty="0">
              <a:latin typeface="Arial" pitchFamily="34" charset="0"/>
              <a:ea typeface="Microsoft JhengHei" pitchFamily="34" charset="-120"/>
              <a:cs typeface="Arial" pitchFamily="34" charset="0"/>
            </a:endParaRPr>
          </a:p>
        </p:txBody>
      </p:sp>
      <p:sp>
        <p:nvSpPr>
          <p:cNvPr id="4" name="标题 3"/>
          <p:cNvSpPr>
            <a:spLocks noGrp="1"/>
          </p:cNvSpPr>
          <p:nvPr>
            <p:ph type="title"/>
          </p:nvPr>
        </p:nvSpPr>
        <p:spPr>
          <a:xfrm>
            <a:off x="539552" y="464056"/>
            <a:ext cx="7242048" cy="732696"/>
          </a:xfrm>
        </p:spPr>
        <p:txBody>
          <a:bodyPr>
            <a:normAutofit/>
          </a:bodyPr>
          <a:lstStyle/>
          <a:p>
            <a:r>
              <a:rPr lang="zh-CN" altLang="en-US" sz="3600" dirty="0">
                <a:solidFill>
                  <a:schemeClr val="accent1">
                    <a:lumMod val="75000"/>
                  </a:schemeClr>
                </a:solidFill>
                <a:latin typeface="微软雅黑" pitchFamily="34" charset="-122"/>
                <a:ea typeface="微软雅黑" pitchFamily="34" charset="-122"/>
              </a:rPr>
              <a:t>与时间有关的错误</a:t>
            </a:r>
            <a:r>
              <a:rPr lang="en-US" altLang="zh-CN" sz="3600" dirty="0">
                <a:solidFill>
                  <a:schemeClr val="accent1">
                    <a:lumMod val="75000"/>
                  </a:schemeClr>
                </a:solidFill>
                <a:latin typeface="微软雅黑" pitchFamily="34" charset="-122"/>
                <a:ea typeface="微软雅黑" pitchFamily="34" charset="-122"/>
              </a:rPr>
              <a:t>——</a:t>
            </a:r>
            <a:r>
              <a:rPr lang="zh-CN" altLang="en-US" sz="3600" dirty="0">
                <a:solidFill>
                  <a:schemeClr val="accent1">
                    <a:lumMod val="75000"/>
                  </a:schemeClr>
                </a:solidFill>
                <a:latin typeface="微软雅黑" pitchFamily="34" charset="-122"/>
                <a:ea typeface="微软雅黑" pitchFamily="34" charset="-122"/>
              </a:rPr>
              <a:t>例子</a:t>
            </a:r>
            <a:r>
              <a:rPr lang="en-US" altLang="zh-CN" sz="3600" dirty="0">
                <a:solidFill>
                  <a:schemeClr val="accent1">
                    <a:lumMod val="75000"/>
                  </a:schemeClr>
                </a:solidFill>
                <a:latin typeface="微软雅黑" pitchFamily="34" charset="-122"/>
                <a:ea typeface="微软雅黑" pitchFamily="34" charset="-122"/>
              </a:rPr>
              <a:t>1</a:t>
            </a:r>
            <a:endParaRPr lang="zh-CN" altLang="en-US" sz="3600" dirty="0">
              <a:solidFill>
                <a:schemeClr val="accent1">
                  <a:lumMod val="75000"/>
                </a:schemeClr>
              </a:solidFill>
              <a:latin typeface="微软雅黑" pitchFamily="34" charset="-122"/>
              <a:ea typeface="微软雅黑" pitchFamily="34" charset="-122"/>
            </a:endParaRPr>
          </a:p>
        </p:txBody>
      </p:sp>
      <p:sp>
        <p:nvSpPr>
          <p:cNvPr id="5" name="TextBox 4"/>
          <p:cNvSpPr txBox="1"/>
          <p:nvPr/>
        </p:nvSpPr>
        <p:spPr>
          <a:xfrm>
            <a:off x="755576" y="1628800"/>
            <a:ext cx="7520433" cy="830997"/>
          </a:xfrm>
          <a:prstGeom prst="rect">
            <a:avLst/>
          </a:prstGeom>
          <a:noFill/>
        </p:spPr>
        <p:txBody>
          <a:bodyPr wrap="square" rtlCol="0">
            <a:spAutoFit/>
          </a:bodyPr>
          <a:lstStyle/>
          <a:p>
            <a:r>
              <a:rPr lang="zh-CN" altLang="en-US" sz="2400" b="1" dirty="0" smtClean="0">
                <a:latin typeface="Calibri" pitchFamily="34" charset="0"/>
                <a:ea typeface="华文楷体" pitchFamily="2" charset="-122"/>
                <a:cs typeface="Calibri" pitchFamily="34" charset="0"/>
              </a:rPr>
              <a:t>某银行业务系统，某客户的账户中有</a:t>
            </a:r>
            <a:r>
              <a:rPr lang="en-US" altLang="zh-CN" sz="2400" b="1" dirty="0" smtClean="0">
                <a:latin typeface="Calibri" pitchFamily="34" charset="0"/>
                <a:ea typeface="华文楷体" pitchFamily="2" charset="-122"/>
                <a:cs typeface="Calibri" pitchFamily="34" charset="0"/>
              </a:rPr>
              <a:t>5000</a:t>
            </a:r>
            <a:r>
              <a:rPr lang="zh-CN" altLang="en-US" sz="2400" b="1" dirty="0" smtClean="0">
                <a:latin typeface="Calibri" pitchFamily="34" charset="0"/>
                <a:ea typeface="华文楷体" pitchFamily="2" charset="-122"/>
                <a:cs typeface="Calibri" pitchFamily="34" charset="0"/>
              </a:rPr>
              <a:t>元，有两个</a:t>
            </a:r>
            <a:r>
              <a:rPr lang="en-US" altLang="zh-CN" sz="2400" b="1" dirty="0" smtClean="0">
                <a:latin typeface="Calibri" pitchFamily="34" charset="0"/>
                <a:ea typeface="华文楷体" pitchFamily="2" charset="-122"/>
                <a:cs typeface="Calibri" pitchFamily="34" charset="0"/>
              </a:rPr>
              <a:t>ATM</a:t>
            </a:r>
            <a:r>
              <a:rPr lang="zh-CN" altLang="en-US" sz="2400" b="1" dirty="0" smtClean="0">
                <a:latin typeface="Calibri" pitchFamily="34" charset="0"/>
                <a:ea typeface="华文楷体" pitchFamily="2" charset="-122"/>
                <a:cs typeface="Calibri" pitchFamily="34" charset="0"/>
              </a:rPr>
              <a:t>机</a:t>
            </a:r>
            <a:r>
              <a:rPr lang="en-US" altLang="zh-CN" sz="2400" b="1" dirty="0" smtClean="0">
                <a:latin typeface="Calibri" pitchFamily="34" charset="0"/>
                <a:ea typeface="华文楷体" pitchFamily="2" charset="-122"/>
                <a:cs typeface="Calibri" pitchFamily="34" charset="0"/>
              </a:rPr>
              <a:t>T1</a:t>
            </a:r>
            <a:r>
              <a:rPr lang="zh-CN" altLang="en-US" sz="2400" b="1" dirty="0" smtClean="0">
                <a:latin typeface="Calibri" pitchFamily="34" charset="0"/>
                <a:ea typeface="华文楷体" pitchFamily="2" charset="-122"/>
                <a:cs typeface="Calibri" pitchFamily="34" charset="0"/>
              </a:rPr>
              <a:t>和</a:t>
            </a:r>
            <a:r>
              <a:rPr lang="en-US" altLang="zh-CN" sz="2400" b="1" dirty="0" smtClean="0">
                <a:latin typeface="Calibri" pitchFamily="34" charset="0"/>
                <a:ea typeface="华文楷体" pitchFamily="2" charset="-122"/>
                <a:cs typeface="Calibri" pitchFamily="34" charset="0"/>
              </a:rPr>
              <a:t>T2</a:t>
            </a:r>
            <a:endParaRPr lang="zh-CN" altLang="en-US" sz="2400" b="1" dirty="0">
              <a:latin typeface="Calibri" pitchFamily="34" charset="0"/>
              <a:ea typeface="华文楷体" pitchFamily="2" charset="-122"/>
              <a:cs typeface="Calibri" pitchFamily="34" charset="0"/>
            </a:endParaRPr>
          </a:p>
        </p:txBody>
      </p:sp>
      <p:cxnSp>
        <p:nvCxnSpPr>
          <p:cNvPr id="6" name="直接连接符 5"/>
          <p:cNvCxnSpPr/>
          <p:nvPr/>
        </p:nvCxnSpPr>
        <p:spPr>
          <a:xfrm>
            <a:off x="1341165" y="4328388"/>
            <a:ext cx="854571"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292080" y="4438496"/>
            <a:ext cx="936104"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361356" y="5912564"/>
            <a:ext cx="992683"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25988" y="6090488"/>
            <a:ext cx="949821"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0" name="曲线连接符 9"/>
          <p:cNvCxnSpPr/>
          <p:nvPr/>
        </p:nvCxnSpPr>
        <p:spPr>
          <a:xfrm rot="5400000">
            <a:off x="4675523" y="2804871"/>
            <a:ext cx="1996059" cy="474912"/>
          </a:xfrm>
          <a:prstGeom prst="curved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曲线连接符 10"/>
          <p:cNvCxnSpPr/>
          <p:nvPr/>
        </p:nvCxnSpPr>
        <p:spPr>
          <a:xfrm rot="10800000" flipV="1">
            <a:off x="2382614" y="2060322"/>
            <a:ext cx="3314578" cy="2052042"/>
          </a:xfrm>
          <a:prstGeom prst="curved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曲线连接符 11"/>
          <p:cNvCxnSpPr/>
          <p:nvPr/>
        </p:nvCxnSpPr>
        <p:spPr>
          <a:xfrm rot="5400000" flipH="1" flipV="1">
            <a:off x="2264587" y="2263479"/>
            <a:ext cx="3714726" cy="3276364"/>
          </a:xfrm>
          <a:prstGeom prst="curvedConnector3">
            <a:avLst>
              <a:gd name="adj1" fmla="val 5000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p:nvPr/>
        </p:nvCxnSpPr>
        <p:spPr>
          <a:xfrm rot="16200000" flipV="1">
            <a:off x="4425876" y="3630583"/>
            <a:ext cx="3868269" cy="695699"/>
          </a:xfrm>
          <a:prstGeom prst="curvedConnector3">
            <a:avLst>
              <a:gd name="adj1" fmla="val 5000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云形 13"/>
          <p:cNvSpPr/>
          <p:nvPr/>
        </p:nvSpPr>
        <p:spPr>
          <a:xfrm>
            <a:off x="2382614" y="6005110"/>
            <a:ext cx="2765450" cy="915566"/>
          </a:xfrm>
          <a:prstGeom prst="cloud">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b="1" dirty="0">
                <a:solidFill>
                  <a:srgbClr val="C00000"/>
                </a:solidFill>
                <a:latin typeface="华文楷体" pitchFamily="2" charset="-122"/>
                <a:ea typeface="华文楷体" pitchFamily="2" charset="-122"/>
              </a:rPr>
              <a:t>两</a:t>
            </a:r>
            <a:r>
              <a:rPr lang="zh-CN" altLang="en-US" b="1" dirty="0" smtClean="0">
                <a:solidFill>
                  <a:srgbClr val="C00000"/>
                </a:solidFill>
                <a:latin typeface="华文楷体" pitchFamily="2" charset="-122"/>
                <a:ea typeface="华文楷体" pitchFamily="2" charset="-122"/>
              </a:rPr>
              <a:t>个进程的</a:t>
            </a:r>
            <a:r>
              <a:rPr lang="zh-CN" altLang="en-US" b="1" dirty="0">
                <a:solidFill>
                  <a:srgbClr val="C00000"/>
                </a:solidFill>
                <a:latin typeface="华文楷体" pitchFamily="2" charset="-122"/>
                <a:ea typeface="华文楷体" pitchFamily="2" charset="-122"/>
              </a:rPr>
              <a:t>关键</a:t>
            </a:r>
            <a:r>
              <a:rPr lang="zh-CN" altLang="en-US" b="1" dirty="0" smtClean="0">
                <a:solidFill>
                  <a:srgbClr val="C00000"/>
                </a:solidFill>
                <a:latin typeface="华文楷体" pitchFamily="2" charset="-122"/>
                <a:ea typeface="华文楷体" pitchFamily="2" charset="-122"/>
              </a:rPr>
              <a:t>活动出现交叉</a:t>
            </a:r>
            <a:endParaRPr lang="zh-CN" altLang="en-US" b="1" dirty="0">
              <a:solidFill>
                <a:srgbClr val="C00000"/>
              </a:solidFill>
              <a:latin typeface="华文楷体" pitchFamily="2" charset="-122"/>
              <a:ea typeface="华文楷体" pitchFamily="2" charset="-122"/>
            </a:endParaRPr>
          </a:p>
        </p:txBody>
      </p:sp>
    </p:spTree>
    <p:extLst>
      <p:ext uri="{BB962C8B-B14F-4D97-AF65-F5344CB8AC3E}">
        <p14:creationId xmlns:p14="http://schemas.microsoft.com/office/powerpoint/2010/main" val="145745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right)">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1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1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1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1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5"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vertical)">
                                      <p:cBhvr>
                                        <p:cTn id="4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a:xfrm>
            <a:off x="755576" y="260648"/>
            <a:ext cx="6822256" cy="914400"/>
          </a:xfrm>
        </p:spPr>
        <p:txBody>
          <a:bodyPr/>
          <a:lstStyle/>
          <a:p>
            <a:r>
              <a:rPr lang="en-US" altLang="zh-CN" sz="4000" dirty="0" smtClean="0"/>
              <a:t>Mesa</a:t>
            </a:r>
            <a:r>
              <a:rPr lang="zh-CN" altLang="en-US" sz="4000" dirty="0" smtClean="0"/>
              <a:t>管程</a:t>
            </a:r>
          </a:p>
        </p:txBody>
      </p:sp>
      <p:sp>
        <p:nvSpPr>
          <p:cNvPr id="84995" name="内容占位符 2"/>
          <p:cNvSpPr>
            <a:spLocks noGrp="1"/>
          </p:cNvSpPr>
          <p:nvPr>
            <p:ph idx="4294967295"/>
          </p:nvPr>
        </p:nvSpPr>
        <p:spPr>
          <a:xfrm>
            <a:off x="611560" y="1653877"/>
            <a:ext cx="7632848" cy="4943475"/>
          </a:xfrm>
          <a:prstGeom prst="rect">
            <a:avLst/>
          </a:prstGeom>
        </p:spPr>
        <p:txBody>
          <a:bodyPr>
            <a:normAutofit/>
          </a:bodyPr>
          <a:lstStyle/>
          <a:p>
            <a:pPr marL="342900" indent="-342900">
              <a:buClr>
                <a:srgbClr val="7030A0"/>
              </a:buClr>
              <a:buFont typeface="Wingdings" pitchFamily="2" charset="2"/>
              <a:buChar char="Ø"/>
            </a:pPr>
            <a:r>
              <a:rPr lang="en-US" altLang="zh-CN" sz="2400" b="1" dirty="0">
                <a:latin typeface="Arial" panose="020B0604020202020204" pitchFamily="34" charset="0"/>
                <a:ea typeface="+mn-ea"/>
                <a:cs typeface="Arial" panose="020B0604020202020204" pitchFamily="34" charset="0"/>
              </a:rPr>
              <a:t>Hoare</a:t>
            </a:r>
            <a:r>
              <a:rPr lang="zh-CN" altLang="en-US" sz="2400" b="1" dirty="0">
                <a:latin typeface="Arial" panose="020B0604020202020204" pitchFamily="34" charset="0"/>
                <a:ea typeface="+mn-ea"/>
                <a:cs typeface="Arial" panose="020B0604020202020204" pitchFamily="34" charset="0"/>
              </a:rPr>
              <a:t>管程：</a:t>
            </a:r>
            <a:r>
              <a:rPr lang="en-US" altLang="zh-CN" sz="2400" b="1" dirty="0">
                <a:latin typeface="Arial" panose="020B0604020202020204" pitchFamily="34" charset="0"/>
                <a:ea typeface="+mn-ea"/>
                <a:cs typeface="Arial" panose="020B0604020202020204" pitchFamily="34" charset="0"/>
              </a:rPr>
              <a:t>signal</a:t>
            </a:r>
            <a:r>
              <a:rPr lang="zh-CN" altLang="en-US" sz="2400" b="1" dirty="0">
                <a:latin typeface="Arial" panose="020B0604020202020204" pitchFamily="34" charset="0"/>
                <a:ea typeface="+mn-ea"/>
                <a:cs typeface="Arial" panose="020B0604020202020204" pitchFamily="34" charset="0"/>
              </a:rPr>
              <a:t>的缺陷</a:t>
            </a:r>
            <a:endParaRPr lang="en-US" altLang="zh-CN" sz="2400" b="1" dirty="0">
              <a:latin typeface="Arial" panose="020B0604020202020204" pitchFamily="34" charset="0"/>
              <a:ea typeface="+mn-ea"/>
              <a:cs typeface="Arial" panose="020B0604020202020204" pitchFamily="34" charset="0"/>
            </a:endParaRPr>
          </a:p>
          <a:p>
            <a:pPr marL="687388" lvl="2" indent="-342900">
              <a:buClr>
                <a:srgbClr val="7030A0"/>
              </a:buClr>
              <a:buSzPct val="80000"/>
              <a:buFont typeface="Wingdings" pitchFamily="2" charset="2"/>
              <a:buChar char="ü"/>
            </a:pPr>
            <a:r>
              <a:rPr lang="zh-CN" altLang="en-US" b="1" dirty="0">
                <a:latin typeface="Arial" panose="020B0604020202020204" pitchFamily="34" charset="0"/>
                <a:ea typeface="+mn-ea"/>
                <a:cs typeface="Arial" panose="020B0604020202020204" pitchFamily="34" charset="0"/>
              </a:rPr>
              <a:t>两次额外的进程切换</a:t>
            </a:r>
            <a:endParaRPr lang="en-US" altLang="zh-CN" b="1" dirty="0">
              <a:latin typeface="Arial" panose="020B0604020202020204" pitchFamily="34" charset="0"/>
              <a:ea typeface="+mn-ea"/>
              <a:cs typeface="Arial" panose="020B0604020202020204" pitchFamily="34" charset="0"/>
            </a:endParaRPr>
          </a:p>
          <a:p>
            <a:pPr marL="687388" lvl="2" indent="-342900">
              <a:buClr>
                <a:srgbClr val="7030A0"/>
              </a:buClr>
              <a:buSzPct val="80000"/>
              <a:buFont typeface="Wingdings" pitchFamily="2" charset="2"/>
              <a:buChar char="ü"/>
            </a:pPr>
            <a:r>
              <a:rPr lang="zh-CN" altLang="en-US" b="1" dirty="0">
                <a:latin typeface="Arial" panose="020B0604020202020204" pitchFamily="34" charset="0"/>
                <a:ea typeface="+mn-ea"/>
                <a:cs typeface="Arial" panose="020B0604020202020204" pitchFamily="34" charset="0"/>
              </a:rPr>
              <a:t>是否会使条件队列中的进程永久挂起？</a:t>
            </a:r>
            <a:endParaRPr lang="en-US" altLang="zh-CN" b="1" dirty="0">
              <a:latin typeface="Arial" panose="020B0604020202020204" pitchFamily="34" charset="0"/>
              <a:ea typeface="+mn-ea"/>
              <a:cs typeface="Arial" panose="020B0604020202020204" pitchFamily="34" charset="0"/>
            </a:endParaRPr>
          </a:p>
          <a:p>
            <a:pPr marL="342900" indent="-342900">
              <a:buClr>
                <a:srgbClr val="7030A0"/>
              </a:buClr>
              <a:buSzPct val="80000"/>
              <a:buFont typeface="Wingdings" pitchFamily="2" charset="2"/>
              <a:buChar char="Ø"/>
            </a:pPr>
            <a:endParaRPr lang="en-US" altLang="zh-CN" sz="2400" b="1" dirty="0" smtClean="0">
              <a:latin typeface="Arial" panose="020B0604020202020204" pitchFamily="34" charset="0"/>
              <a:ea typeface="+mn-ea"/>
              <a:cs typeface="Arial" panose="020B0604020202020204" pitchFamily="34" charset="0"/>
            </a:endParaRPr>
          </a:p>
          <a:p>
            <a:pPr marL="342900" indent="-342900">
              <a:buClr>
                <a:srgbClr val="7030A0"/>
              </a:buClr>
              <a:buSzPct val="80000"/>
              <a:buFont typeface="Wingdings" pitchFamily="2" charset="2"/>
              <a:buChar char="Ø"/>
            </a:pPr>
            <a:r>
              <a:rPr lang="en-US" altLang="zh-CN" sz="2400" b="1" dirty="0" smtClean="0">
                <a:latin typeface="Arial" panose="020B0604020202020204" pitchFamily="34" charset="0"/>
                <a:ea typeface="+mn-ea"/>
                <a:cs typeface="Arial" panose="020B0604020202020204" pitchFamily="34" charset="0"/>
              </a:rPr>
              <a:t>Lampson</a:t>
            </a:r>
            <a:r>
              <a:rPr lang="zh-CN" altLang="en-US" sz="2400" b="1" dirty="0" smtClean="0">
                <a:latin typeface="Arial" panose="020B0604020202020204" pitchFamily="34" charset="0"/>
                <a:ea typeface="+mn-ea"/>
                <a:cs typeface="Arial" panose="020B0604020202020204" pitchFamily="34" charset="0"/>
              </a:rPr>
              <a:t>和</a:t>
            </a:r>
            <a:r>
              <a:rPr lang="en-US" altLang="zh-CN" sz="2400" b="1" dirty="0" err="1" smtClean="0">
                <a:latin typeface="Arial" panose="020B0604020202020204" pitchFamily="34" charset="0"/>
                <a:ea typeface="+mn-ea"/>
                <a:cs typeface="Arial" panose="020B0604020202020204" pitchFamily="34" charset="0"/>
              </a:rPr>
              <a:t>Redell</a:t>
            </a:r>
            <a:r>
              <a:rPr lang="zh-CN" altLang="en-US" sz="2400" b="1" dirty="0" smtClean="0">
                <a:latin typeface="Arial" panose="020B0604020202020204" pitchFamily="34" charset="0"/>
                <a:ea typeface="+mn-ea"/>
                <a:cs typeface="Arial" panose="020B0604020202020204" pitchFamily="34" charset="0"/>
              </a:rPr>
              <a:t>，</a:t>
            </a:r>
            <a:r>
              <a:rPr lang="en-US" altLang="zh-CN" sz="2400" b="1" dirty="0" smtClean="0">
                <a:latin typeface="Arial" panose="020B0604020202020204" pitchFamily="34" charset="0"/>
                <a:ea typeface="+mn-ea"/>
                <a:cs typeface="Arial" panose="020B0604020202020204" pitchFamily="34" charset="0"/>
              </a:rPr>
              <a:t>Mesa</a:t>
            </a:r>
            <a:r>
              <a:rPr lang="zh-CN" altLang="en-US" sz="2400" b="1" dirty="0" smtClean="0">
                <a:latin typeface="Arial" panose="020B0604020202020204" pitchFamily="34" charset="0"/>
                <a:ea typeface="+mn-ea"/>
                <a:cs typeface="Arial" panose="020B0604020202020204" pitchFamily="34" charset="0"/>
              </a:rPr>
              <a:t>语言（</a:t>
            </a:r>
            <a:r>
              <a:rPr lang="en-US" altLang="zh-CN" sz="2400" b="1" dirty="0" smtClean="0">
                <a:latin typeface="Arial" panose="020B0604020202020204" pitchFamily="34" charset="0"/>
                <a:ea typeface="+mn-ea"/>
                <a:cs typeface="Arial" panose="020B0604020202020204" pitchFamily="34" charset="0"/>
              </a:rPr>
              <a:t>1980</a:t>
            </a:r>
            <a:r>
              <a:rPr lang="zh-CN" altLang="en-US" sz="2400" b="1" dirty="0" smtClean="0">
                <a:latin typeface="Arial" panose="020B0604020202020204" pitchFamily="34" charset="0"/>
                <a:ea typeface="+mn-ea"/>
                <a:cs typeface="Arial" panose="020B0604020202020204" pitchFamily="34" charset="0"/>
              </a:rPr>
              <a:t>）</a:t>
            </a:r>
            <a:endParaRPr lang="en-US" altLang="zh-CN" sz="2400" b="1" dirty="0" smtClean="0">
              <a:latin typeface="Arial" panose="020B0604020202020204" pitchFamily="34" charset="0"/>
              <a:ea typeface="+mn-ea"/>
              <a:cs typeface="Arial" panose="020B0604020202020204" pitchFamily="34" charset="0"/>
            </a:endParaRPr>
          </a:p>
          <a:p>
            <a:pPr marL="82296" indent="0">
              <a:buClr>
                <a:srgbClr val="7030A0"/>
              </a:buClr>
              <a:buSzPct val="80000"/>
              <a:buNone/>
            </a:pPr>
            <a:endParaRPr lang="en-US" altLang="zh-CN" sz="2400" b="1" dirty="0" smtClean="0">
              <a:latin typeface="Arial" panose="020B0604020202020204" pitchFamily="34" charset="0"/>
              <a:ea typeface="+mn-ea"/>
              <a:cs typeface="Arial" panose="020B0604020202020204" pitchFamily="34" charset="0"/>
            </a:endParaRPr>
          </a:p>
          <a:p>
            <a:pPr marL="342900" indent="-342900">
              <a:buClr>
                <a:srgbClr val="7030A0"/>
              </a:buClr>
              <a:buSzPct val="80000"/>
              <a:buFont typeface="Wingdings" pitchFamily="2" charset="2"/>
              <a:buChar char="Ø"/>
            </a:pPr>
            <a:r>
              <a:rPr lang="zh-CN" altLang="en-US" sz="2400" b="1" dirty="0" smtClean="0">
                <a:latin typeface="Arial" panose="020B0604020202020204" pitchFamily="34" charset="0"/>
                <a:ea typeface="+mn-ea"/>
                <a:cs typeface="Arial" panose="020B0604020202020204" pitchFamily="34" charset="0"/>
              </a:rPr>
              <a:t>解决：</a:t>
            </a:r>
            <a:endParaRPr lang="en-US" altLang="zh-CN" sz="2400" b="1" dirty="0" smtClean="0">
              <a:latin typeface="Arial" panose="020B0604020202020204" pitchFamily="34" charset="0"/>
              <a:ea typeface="+mn-ea"/>
              <a:cs typeface="Arial" panose="020B0604020202020204" pitchFamily="34" charset="0"/>
            </a:endParaRPr>
          </a:p>
          <a:p>
            <a:pPr marL="687388" lvl="2" indent="-342900">
              <a:buClr>
                <a:srgbClr val="7030A0"/>
              </a:buClr>
              <a:buSzPct val="100000"/>
              <a:buFont typeface="Wingdings" pitchFamily="2" charset="2"/>
              <a:buChar char="ü"/>
            </a:pPr>
            <a:r>
              <a:rPr lang="en-US" altLang="zh-CN" sz="2100" b="1" dirty="0" smtClean="0">
                <a:latin typeface="Arial" panose="020B0604020202020204" pitchFamily="34" charset="0"/>
                <a:ea typeface="+mn-ea"/>
                <a:cs typeface="Arial" panose="020B0604020202020204" pitchFamily="34" charset="0"/>
              </a:rPr>
              <a:t> </a:t>
            </a:r>
            <a:r>
              <a:rPr lang="en-US" altLang="zh-CN" b="1" dirty="0">
                <a:solidFill>
                  <a:srgbClr val="C00000"/>
                </a:solidFill>
                <a:latin typeface="Arial" panose="020B0604020202020204" pitchFamily="34" charset="0"/>
                <a:ea typeface="+mn-ea"/>
                <a:cs typeface="Arial" panose="020B0604020202020204" pitchFamily="34" charset="0"/>
              </a:rPr>
              <a:t>signal → notify</a:t>
            </a:r>
          </a:p>
          <a:p>
            <a:pPr marL="687388" lvl="2" indent="-342900">
              <a:buClr>
                <a:srgbClr val="7030A0"/>
              </a:buClr>
              <a:buSzPct val="90000"/>
              <a:buFont typeface="Wingdings" pitchFamily="2" charset="2"/>
              <a:buChar char="ü"/>
            </a:pPr>
            <a:r>
              <a:rPr lang="en-US" altLang="zh-CN" b="1" dirty="0">
                <a:latin typeface="Arial" panose="020B0604020202020204" pitchFamily="34" charset="0"/>
                <a:ea typeface="+mn-ea"/>
                <a:cs typeface="Arial" panose="020B0604020202020204" pitchFamily="34" charset="0"/>
              </a:rPr>
              <a:t> notify</a:t>
            </a:r>
            <a:r>
              <a:rPr lang="zh-CN" altLang="en-US" b="1" dirty="0">
                <a:latin typeface="Arial" panose="020B0604020202020204" pitchFamily="34" charset="0"/>
                <a:ea typeface="+mn-ea"/>
                <a:cs typeface="Arial" panose="020B0604020202020204" pitchFamily="34" charset="0"/>
              </a:rPr>
              <a:t>：当一个正在管程中的进程执行</a:t>
            </a:r>
            <a:r>
              <a:rPr lang="en-US" altLang="zh-CN" b="1" dirty="0">
                <a:latin typeface="Arial" panose="020B0604020202020204" pitchFamily="34" charset="0"/>
                <a:ea typeface="+mn-ea"/>
                <a:cs typeface="Arial" panose="020B0604020202020204" pitchFamily="34" charset="0"/>
              </a:rPr>
              <a:t>notify(x)</a:t>
            </a:r>
            <a:r>
              <a:rPr lang="zh-CN" altLang="en-US" b="1" dirty="0">
                <a:latin typeface="Arial" panose="020B0604020202020204" pitchFamily="34" charset="0"/>
                <a:ea typeface="+mn-ea"/>
                <a:cs typeface="Arial" panose="020B0604020202020204" pitchFamily="34" charset="0"/>
              </a:rPr>
              <a:t>时，它使得</a:t>
            </a:r>
            <a:r>
              <a:rPr lang="en-US" altLang="zh-CN" b="1" dirty="0">
                <a:latin typeface="Arial" panose="020B0604020202020204" pitchFamily="34" charset="0"/>
                <a:ea typeface="+mn-ea"/>
                <a:cs typeface="Arial" panose="020B0604020202020204" pitchFamily="34" charset="0"/>
              </a:rPr>
              <a:t>x</a:t>
            </a:r>
            <a:r>
              <a:rPr lang="zh-CN" altLang="en-US" b="1" dirty="0">
                <a:latin typeface="Arial" panose="020B0604020202020204" pitchFamily="34" charset="0"/>
                <a:ea typeface="+mn-ea"/>
                <a:cs typeface="Arial" panose="020B0604020202020204" pitchFamily="34" charset="0"/>
              </a:rPr>
              <a:t>条件队列得到通知，发信号的进程继续执行</a:t>
            </a:r>
          </a:p>
        </p:txBody>
      </p:sp>
    </p:spTree>
    <p:extLst>
      <p:ext uri="{BB962C8B-B14F-4D97-AF65-F5344CB8AC3E}">
        <p14:creationId xmlns:p14="http://schemas.microsoft.com/office/powerpoint/2010/main" val="12575513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a:xfrm>
            <a:off x="611560" y="404664"/>
            <a:ext cx="7326312" cy="842392"/>
          </a:xfrm>
        </p:spPr>
        <p:txBody>
          <a:bodyPr/>
          <a:lstStyle/>
          <a:p>
            <a:r>
              <a:rPr lang="zh-CN" altLang="en-US" sz="4000" dirty="0" smtClean="0"/>
              <a:t>使用</a:t>
            </a:r>
            <a:r>
              <a:rPr lang="en-US" altLang="zh-CN" sz="4000" dirty="0" smtClean="0"/>
              <a:t>notify</a:t>
            </a:r>
            <a:r>
              <a:rPr lang="zh-CN" altLang="en-US" sz="4000" dirty="0" smtClean="0"/>
              <a:t>要注意的问题</a:t>
            </a:r>
          </a:p>
        </p:txBody>
      </p:sp>
      <p:sp>
        <p:nvSpPr>
          <p:cNvPr id="87043" name="内容占位符 2"/>
          <p:cNvSpPr>
            <a:spLocks noGrp="1"/>
          </p:cNvSpPr>
          <p:nvPr>
            <p:ph idx="4294967295"/>
          </p:nvPr>
        </p:nvSpPr>
        <p:spPr>
          <a:xfrm>
            <a:off x="611560" y="1703040"/>
            <a:ext cx="7858125" cy="3886200"/>
          </a:xfrm>
          <a:prstGeom prst="rect">
            <a:avLst/>
          </a:prstGeom>
        </p:spPr>
        <p:txBody>
          <a:bodyPr>
            <a:normAutofit/>
          </a:bodyPr>
          <a:lstStyle/>
          <a:p>
            <a:pPr>
              <a:lnSpc>
                <a:spcPct val="110000"/>
              </a:lnSpc>
              <a:spcBef>
                <a:spcPts val="1200"/>
              </a:spcBef>
            </a:pPr>
            <a:r>
              <a:rPr lang="en-US" altLang="zh-CN" sz="2400" b="1" dirty="0" smtClean="0">
                <a:latin typeface="Arial" panose="020B0604020202020204" pitchFamily="34" charset="0"/>
                <a:ea typeface="+mn-ea"/>
                <a:cs typeface="Arial" panose="020B0604020202020204" pitchFamily="34" charset="0"/>
              </a:rPr>
              <a:t>notify</a:t>
            </a:r>
            <a:r>
              <a:rPr lang="zh-CN" altLang="en-US" sz="2400" b="1" dirty="0" smtClean="0">
                <a:latin typeface="Arial" panose="020B0604020202020204" pitchFamily="34" charset="0"/>
                <a:ea typeface="+mn-ea"/>
                <a:cs typeface="Arial" panose="020B0604020202020204" pitchFamily="34" charset="0"/>
              </a:rPr>
              <a:t>的结果：</a:t>
            </a:r>
            <a:r>
              <a:rPr lang="zh-CN" altLang="en-US" sz="2400" b="1" dirty="0" smtClean="0">
                <a:solidFill>
                  <a:srgbClr val="C00000"/>
                </a:solidFill>
                <a:latin typeface="Arial" panose="020B0604020202020204" pitchFamily="34" charset="0"/>
                <a:ea typeface="+mn-ea"/>
                <a:cs typeface="Arial" panose="020B0604020202020204" pitchFamily="34" charset="0"/>
              </a:rPr>
              <a:t>位于条件队列头的进程在将来合适的时候且当处理器可用时恢复执行</a:t>
            </a:r>
            <a:endParaRPr lang="en-US" altLang="zh-CN" sz="2400" b="1" dirty="0" smtClean="0">
              <a:solidFill>
                <a:srgbClr val="C00000"/>
              </a:solidFill>
              <a:latin typeface="Arial" panose="020B0604020202020204" pitchFamily="34" charset="0"/>
              <a:ea typeface="+mn-ea"/>
              <a:cs typeface="Arial" panose="020B0604020202020204" pitchFamily="34" charset="0"/>
            </a:endParaRPr>
          </a:p>
          <a:p>
            <a:pPr>
              <a:lnSpc>
                <a:spcPct val="110000"/>
              </a:lnSpc>
              <a:spcBef>
                <a:spcPts val="1200"/>
              </a:spcBef>
            </a:pPr>
            <a:r>
              <a:rPr lang="zh-CN" altLang="en-US" sz="2400" b="1" dirty="0" smtClean="0">
                <a:latin typeface="Arial" panose="020B0604020202020204" pitchFamily="34" charset="0"/>
                <a:ea typeface="+mn-ea"/>
                <a:cs typeface="Arial" panose="020B0604020202020204" pitchFamily="34" charset="0"/>
              </a:rPr>
              <a:t>由于不能保证在它之前没有其他进程进入管程，因而这个进程必须重新检查条件</a:t>
            </a:r>
            <a:endParaRPr lang="en-US" altLang="zh-CN" sz="2400" b="1" dirty="0" smtClean="0">
              <a:latin typeface="Arial" panose="020B0604020202020204" pitchFamily="34" charset="0"/>
              <a:ea typeface="+mn-ea"/>
              <a:cs typeface="Arial" panose="020B0604020202020204" pitchFamily="34" charset="0"/>
            </a:endParaRPr>
          </a:p>
          <a:p>
            <a:pPr marL="0" indent="0">
              <a:lnSpc>
                <a:spcPct val="110000"/>
              </a:lnSpc>
              <a:spcBef>
                <a:spcPts val="1200"/>
              </a:spcBef>
              <a:buNone/>
            </a:pPr>
            <a:r>
              <a:rPr lang="zh-CN" altLang="en-US" sz="2400" b="1" dirty="0" smtClean="0">
                <a:latin typeface="Arial" panose="020B0604020202020204" pitchFamily="34" charset="0"/>
                <a:ea typeface="+mn-ea"/>
                <a:cs typeface="Arial" panose="020B0604020202020204" pitchFamily="34" charset="0"/>
              </a:rPr>
              <a:t>             →  </a:t>
            </a:r>
            <a:r>
              <a:rPr lang="zh-CN" altLang="en-US" sz="2400" b="1" dirty="0" smtClean="0">
                <a:solidFill>
                  <a:srgbClr val="0000CC"/>
                </a:solidFill>
                <a:latin typeface="Arial" panose="020B0604020202020204" pitchFamily="34" charset="0"/>
                <a:ea typeface="+mn-ea"/>
                <a:cs typeface="Arial" panose="020B0604020202020204" pitchFamily="34" charset="0"/>
              </a:rPr>
              <a:t>用</a:t>
            </a:r>
            <a:r>
              <a:rPr lang="en-US" altLang="zh-CN" sz="2400" b="1" dirty="0" smtClean="0">
                <a:solidFill>
                  <a:srgbClr val="0000CC"/>
                </a:solidFill>
                <a:latin typeface="Arial" panose="020B0604020202020204" pitchFamily="34" charset="0"/>
                <a:ea typeface="+mn-ea"/>
                <a:cs typeface="Arial" panose="020B0604020202020204" pitchFamily="34" charset="0"/>
              </a:rPr>
              <a:t>while</a:t>
            </a:r>
            <a:r>
              <a:rPr lang="zh-CN" altLang="en-US" sz="2400" b="1" dirty="0" smtClean="0">
                <a:solidFill>
                  <a:srgbClr val="0000CC"/>
                </a:solidFill>
                <a:latin typeface="Arial" panose="020B0604020202020204" pitchFamily="34" charset="0"/>
                <a:ea typeface="+mn-ea"/>
                <a:cs typeface="Arial" panose="020B0604020202020204" pitchFamily="34" charset="0"/>
              </a:rPr>
              <a:t>循环取代</a:t>
            </a:r>
            <a:r>
              <a:rPr lang="en-US" altLang="zh-CN" sz="2400" b="1" dirty="0" smtClean="0">
                <a:solidFill>
                  <a:srgbClr val="0000CC"/>
                </a:solidFill>
                <a:latin typeface="Arial" panose="020B0604020202020204" pitchFamily="34" charset="0"/>
                <a:ea typeface="+mn-ea"/>
                <a:cs typeface="Arial" panose="020B0604020202020204" pitchFamily="34" charset="0"/>
              </a:rPr>
              <a:t>if</a:t>
            </a:r>
            <a:r>
              <a:rPr lang="zh-CN" altLang="en-US" sz="2400" b="1" dirty="0" smtClean="0">
                <a:solidFill>
                  <a:srgbClr val="0000CC"/>
                </a:solidFill>
                <a:latin typeface="Arial" panose="020B0604020202020204" pitchFamily="34" charset="0"/>
                <a:ea typeface="+mn-ea"/>
                <a:cs typeface="Arial" panose="020B0604020202020204" pitchFamily="34" charset="0"/>
              </a:rPr>
              <a:t>语句</a:t>
            </a:r>
            <a:endParaRPr lang="en-US" altLang="zh-CN" sz="2400" b="1" dirty="0" smtClean="0">
              <a:solidFill>
                <a:srgbClr val="0000CC"/>
              </a:solidFill>
              <a:latin typeface="Arial" panose="020B0604020202020204" pitchFamily="34" charset="0"/>
              <a:ea typeface="+mn-ea"/>
              <a:cs typeface="Arial" panose="020B0604020202020204" pitchFamily="34" charset="0"/>
            </a:endParaRPr>
          </a:p>
          <a:p>
            <a:pPr>
              <a:lnSpc>
                <a:spcPct val="110000"/>
              </a:lnSpc>
              <a:spcBef>
                <a:spcPts val="1200"/>
              </a:spcBef>
            </a:pPr>
            <a:r>
              <a:rPr lang="zh-CN" altLang="en-US" sz="2400" b="1" dirty="0" smtClean="0">
                <a:latin typeface="Arial" panose="020B0604020202020204" pitchFamily="34" charset="0"/>
                <a:ea typeface="+mn-ea"/>
                <a:cs typeface="Arial" panose="020B0604020202020204" pitchFamily="34" charset="0"/>
              </a:rPr>
              <a:t>导致对条件变量至少多一次额外的检测（但不再有额外的进程切换），并且对等待进程在</a:t>
            </a:r>
            <a:r>
              <a:rPr lang="en-US" altLang="zh-CN" sz="2400" b="1" dirty="0" smtClean="0">
                <a:latin typeface="Arial" panose="020B0604020202020204" pitchFamily="34" charset="0"/>
                <a:ea typeface="+mn-ea"/>
                <a:cs typeface="Arial" panose="020B0604020202020204" pitchFamily="34" charset="0"/>
              </a:rPr>
              <a:t>notify</a:t>
            </a:r>
            <a:r>
              <a:rPr lang="zh-CN" altLang="en-US" sz="2400" b="1" dirty="0" smtClean="0">
                <a:latin typeface="Arial" panose="020B0604020202020204" pitchFamily="34" charset="0"/>
                <a:ea typeface="+mn-ea"/>
                <a:cs typeface="Arial" panose="020B0604020202020204" pitchFamily="34" charset="0"/>
              </a:rPr>
              <a:t>之后何时运行没有任何限制</a:t>
            </a:r>
          </a:p>
          <a:p>
            <a:pPr>
              <a:lnSpc>
                <a:spcPct val="110000"/>
              </a:lnSpc>
              <a:spcBef>
                <a:spcPts val="1200"/>
              </a:spcBef>
            </a:pPr>
            <a:endParaRPr lang="zh-CN" altLang="en-US" sz="2400" b="1" dirty="0" smtClean="0">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419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fade">
                                      <p:cBhvr>
                                        <p:cTn id="7" dur="1000"/>
                                        <p:tgtEl>
                                          <p:spTgt spid="87043">
                                            <p:txEl>
                                              <p:pRg st="0" end="0"/>
                                            </p:txEl>
                                          </p:spTgt>
                                        </p:tgtEl>
                                      </p:cBhvr>
                                    </p:animEffect>
                                    <p:anim calcmode="lin" valueType="num">
                                      <p:cBhvr>
                                        <p:cTn id="8" dur="1000" fill="hold"/>
                                        <p:tgtEl>
                                          <p:spTgt spid="870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70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7043">
                                            <p:txEl>
                                              <p:pRg st="1" end="1"/>
                                            </p:txEl>
                                          </p:spTgt>
                                        </p:tgtEl>
                                        <p:attrNameLst>
                                          <p:attrName>style.visibility</p:attrName>
                                        </p:attrNameLst>
                                      </p:cBhvr>
                                      <p:to>
                                        <p:strVal val="visible"/>
                                      </p:to>
                                    </p:set>
                                    <p:animEffect transition="in" filter="fade">
                                      <p:cBhvr>
                                        <p:cTn id="14" dur="1000"/>
                                        <p:tgtEl>
                                          <p:spTgt spid="87043">
                                            <p:txEl>
                                              <p:pRg st="1" end="1"/>
                                            </p:txEl>
                                          </p:spTgt>
                                        </p:tgtEl>
                                      </p:cBhvr>
                                    </p:animEffect>
                                    <p:anim calcmode="lin" valueType="num">
                                      <p:cBhvr>
                                        <p:cTn id="15" dur="1000" fill="hold"/>
                                        <p:tgtEl>
                                          <p:spTgt spid="870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70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87043">
                                            <p:txEl>
                                              <p:pRg st="2" end="2"/>
                                            </p:txEl>
                                          </p:spTgt>
                                        </p:tgtEl>
                                        <p:attrNameLst>
                                          <p:attrName>style.visibility</p:attrName>
                                        </p:attrNameLst>
                                      </p:cBhvr>
                                      <p:to>
                                        <p:strVal val="visible"/>
                                      </p:to>
                                    </p:set>
                                    <p:animEffect transition="in" filter="circle(in)">
                                      <p:cBhvr>
                                        <p:cTn id="21" dur="2000"/>
                                        <p:tgtEl>
                                          <p:spTgt spid="8704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7043">
                                            <p:txEl>
                                              <p:pRg st="3" end="3"/>
                                            </p:txEl>
                                          </p:spTgt>
                                        </p:tgtEl>
                                        <p:attrNameLst>
                                          <p:attrName>style.visibility</p:attrName>
                                        </p:attrNameLst>
                                      </p:cBhvr>
                                      <p:to>
                                        <p:strVal val="visible"/>
                                      </p:to>
                                    </p:set>
                                    <p:animEffect transition="in" filter="fade">
                                      <p:cBhvr>
                                        <p:cTn id="26" dur="1000"/>
                                        <p:tgtEl>
                                          <p:spTgt spid="87043">
                                            <p:txEl>
                                              <p:pRg st="3" end="3"/>
                                            </p:txEl>
                                          </p:spTgt>
                                        </p:tgtEl>
                                      </p:cBhvr>
                                    </p:animEffect>
                                    <p:anim calcmode="lin" valueType="num">
                                      <p:cBhvr>
                                        <p:cTn id="27" dur="1000" fill="hold"/>
                                        <p:tgtEl>
                                          <p:spTgt spid="8704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70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539552" y="332656"/>
            <a:ext cx="7326312" cy="914400"/>
          </a:xfrm>
        </p:spPr>
        <p:txBody>
          <a:bodyPr/>
          <a:lstStyle/>
          <a:p>
            <a:r>
              <a:rPr lang="en-US" altLang="zh-CN" sz="4000" dirty="0" smtClean="0"/>
              <a:t>Mesa</a:t>
            </a:r>
            <a:r>
              <a:rPr lang="zh-CN" altLang="en-US" sz="4000" dirty="0" smtClean="0"/>
              <a:t>管程：生产者</a:t>
            </a:r>
            <a:r>
              <a:rPr lang="en-US" altLang="zh-CN" sz="4000" dirty="0" smtClean="0"/>
              <a:t>-</a:t>
            </a:r>
            <a:r>
              <a:rPr lang="zh-CN" altLang="en-US" sz="4000" dirty="0" smtClean="0"/>
              <a:t>消费者问题</a:t>
            </a:r>
          </a:p>
        </p:txBody>
      </p:sp>
      <p:pic>
        <p:nvPicPr>
          <p:cNvPr id="86019" name="Content Placeholder 3" descr="Fig05_17.gif"/>
          <p:cNvPicPr>
            <a:picLocks noGrp="1" noChangeAspect="1"/>
          </p:cNvPicPr>
          <p:nvPr>
            <p:ph idx="4294967295"/>
          </p:nvPr>
        </p:nvPicPr>
        <p:blipFill>
          <a:blip r:embed="rId2">
            <a:extLst>
              <a:ext uri="{28A0092B-C50C-407E-A947-70E740481C1C}">
                <a14:useLocalDpi xmlns:a14="http://schemas.microsoft.com/office/drawing/2010/main" val="0"/>
              </a:ext>
            </a:extLst>
          </a:blip>
          <a:srcRect b="11951"/>
          <a:stretch>
            <a:fillRect/>
          </a:stretch>
        </p:blipFill>
        <p:spPr>
          <a:xfrm>
            <a:off x="147638" y="1676400"/>
            <a:ext cx="8932862" cy="3824288"/>
          </a:xfrm>
          <a:prstGeom prst="rect">
            <a:avLst/>
          </a:prstGeom>
        </p:spPr>
      </p:pic>
      <p:sp>
        <p:nvSpPr>
          <p:cNvPr id="2" name="TextBox 1"/>
          <p:cNvSpPr txBox="1"/>
          <p:nvPr/>
        </p:nvSpPr>
        <p:spPr>
          <a:xfrm>
            <a:off x="7131292" y="5517232"/>
            <a:ext cx="1781257" cy="369332"/>
          </a:xfrm>
          <a:prstGeom prst="rect">
            <a:avLst/>
          </a:prstGeom>
          <a:noFill/>
        </p:spPr>
        <p:txBody>
          <a:bodyPr wrap="none" rtlCol="0">
            <a:spAutoFit/>
          </a:bodyPr>
          <a:lstStyle/>
          <a:p>
            <a:r>
              <a:rPr lang="en-US" altLang="zh-CN" b="1" dirty="0" smtClean="0">
                <a:solidFill>
                  <a:schemeClr val="accent2">
                    <a:lumMod val="75000"/>
                  </a:schemeClr>
                </a:solidFill>
              </a:rPr>
              <a:t>William Stallings</a:t>
            </a:r>
            <a:endParaRPr lang="zh-CN" altLang="en-US" b="1" dirty="0">
              <a:solidFill>
                <a:schemeClr val="accent2">
                  <a:lumMod val="75000"/>
                </a:schemeClr>
              </a:solidFill>
            </a:endParaRPr>
          </a:p>
        </p:txBody>
      </p:sp>
      <p:sp>
        <p:nvSpPr>
          <p:cNvPr id="4" name="圆角矩形 3"/>
          <p:cNvSpPr/>
          <p:nvPr/>
        </p:nvSpPr>
        <p:spPr>
          <a:xfrm>
            <a:off x="767451" y="2204864"/>
            <a:ext cx="2004349"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755576" y="4005064"/>
            <a:ext cx="2004349"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77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a:xfrm>
            <a:off x="683568" y="260648"/>
            <a:ext cx="7326312" cy="914400"/>
          </a:xfrm>
        </p:spPr>
        <p:txBody>
          <a:bodyPr/>
          <a:lstStyle/>
          <a:p>
            <a:r>
              <a:rPr lang="zh-CN" altLang="en-US" sz="4000" dirty="0" smtClean="0"/>
              <a:t>改进</a:t>
            </a:r>
            <a:r>
              <a:rPr lang="en-US" altLang="zh-CN" sz="4000" dirty="0" smtClean="0"/>
              <a:t>notify</a:t>
            </a:r>
            <a:endParaRPr lang="zh-CN" altLang="en-US" sz="4000" dirty="0" smtClean="0"/>
          </a:p>
        </p:txBody>
      </p:sp>
      <p:sp>
        <p:nvSpPr>
          <p:cNvPr id="88067" name="内容占位符 2"/>
          <p:cNvSpPr>
            <a:spLocks noGrp="1"/>
          </p:cNvSpPr>
          <p:nvPr>
            <p:ph idx="4294967295"/>
          </p:nvPr>
        </p:nvSpPr>
        <p:spPr>
          <a:xfrm>
            <a:off x="467544" y="1629346"/>
            <a:ext cx="7776864" cy="4968006"/>
          </a:xfrm>
          <a:prstGeom prst="rect">
            <a:avLst/>
          </a:prstGeom>
        </p:spPr>
        <p:txBody>
          <a:bodyPr>
            <a:normAutofit/>
          </a:bodyPr>
          <a:lstStyle/>
          <a:p>
            <a:r>
              <a:rPr lang="zh-CN" altLang="en-US" sz="2400" b="1" dirty="0" smtClean="0">
                <a:latin typeface="Arial" panose="020B0604020202020204" pitchFamily="34" charset="0"/>
                <a:ea typeface="华文楷体" panose="02010600040101010101" pitchFamily="2" charset="-122"/>
                <a:cs typeface="Arial" panose="020B0604020202020204" pitchFamily="34" charset="0"/>
              </a:rPr>
              <a:t>对</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notify</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的一个很有用的改进</a:t>
            </a:r>
            <a:endParaRPr lang="en-US" altLang="zh-CN" sz="2400" b="1" dirty="0" smtClean="0">
              <a:latin typeface="Arial" panose="020B0604020202020204" pitchFamily="34" charset="0"/>
              <a:ea typeface="华文楷体" panose="02010600040101010101" pitchFamily="2" charset="-122"/>
              <a:cs typeface="Arial" panose="020B0604020202020204" pitchFamily="34" charset="0"/>
            </a:endParaRPr>
          </a:p>
          <a:p>
            <a:pPr lvl="1"/>
            <a:r>
              <a:rPr lang="zh-CN" altLang="en-US" sz="2400" b="1" dirty="0" smtClean="0">
                <a:latin typeface="Arial" panose="020B0604020202020204" pitchFamily="34" charset="0"/>
                <a:ea typeface="华文楷体" panose="02010600040101010101" pitchFamily="2" charset="-122"/>
                <a:cs typeface="Arial" panose="020B0604020202020204" pitchFamily="34" charset="0"/>
              </a:rPr>
              <a:t> 给每个条件原语关联一个监视计时器，不论条件是否被通知，一个等待时间超时的进程将被设置为就绪状态</a:t>
            </a:r>
            <a:endParaRPr lang="en-US" altLang="zh-CN" sz="2400" b="1" dirty="0" smtClean="0">
              <a:latin typeface="Arial" panose="020B0604020202020204" pitchFamily="34" charset="0"/>
              <a:ea typeface="华文楷体" panose="02010600040101010101" pitchFamily="2" charset="-122"/>
              <a:cs typeface="Arial" panose="020B0604020202020204" pitchFamily="34" charset="0"/>
            </a:endParaRPr>
          </a:p>
          <a:p>
            <a:pPr lvl="1"/>
            <a:r>
              <a:rPr lang="zh-CN" altLang="en-US" sz="2400" b="1" dirty="0" smtClean="0">
                <a:latin typeface="Arial" panose="020B0604020202020204" pitchFamily="34" charset="0"/>
                <a:ea typeface="华文楷体" panose="02010600040101010101" pitchFamily="2" charset="-122"/>
                <a:cs typeface="Arial" panose="020B0604020202020204" pitchFamily="34" charset="0"/>
              </a:rPr>
              <a:t>当</a:t>
            </a:r>
            <a:r>
              <a:rPr lang="zh-CN" altLang="en-US" sz="2400" b="1" dirty="0">
                <a:latin typeface="Arial" panose="020B0604020202020204" pitchFamily="34" charset="0"/>
                <a:ea typeface="华文楷体" panose="02010600040101010101" pitchFamily="2" charset="-122"/>
                <a:cs typeface="Arial" panose="020B0604020202020204" pitchFamily="34" charset="0"/>
              </a:rPr>
              <a:t>该进程被调度执行时，会再次检查相关条件，如果条件满足则继续</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执行</a:t>
            </a:r>
            <a:endParaRPr lang="en-US" altLang="zh-CN" sz="2400" b="1" dirty="0" smtClean="0">
              <a:latin typeface="Arial" panose="020B0604020202020204" pitchFamily="34" charset="0"/>
              <a:ea typeface="华文楷体" panose="02010600040101010101" pitchFamily="2" charset="-122"/>
              <a:cs typeface="Arial" panose="020B0604020202020204" pitchFamily="34" charset="0"/>
            </a:endParaRPr>
          </a:p>
          <a:p>
            <a:endParaRPr lang="en-US" altLang="zh-CN" sz="2400" b="1" dirty="0" smtClean="0">
              <a:latin typeface="Arial" panose="020B0604020202020204" pitchFamily="34" charset="0"/>
              <a:ea typeface="华文楷体" panose="02010600040101010101" pitchFamily="2" charset="-122"/>
              <a:cs typeface="Arial" panose="020B0604020202020204" pitchFamily="34" charset="0"/>
            </a:endParaRPr>
          </a:p>
          <a:p>
            <a:r>
              <a:rPr lang="zh-CN" altLang="en-US" sz="2400" b="1" dirty="0" smtClean="0">
                <a:latin typeface="Arial" panose="020B0604020202020204" pitchFamily="34" charset="0"/>
                <a:ea typeface="华文楷体" panose="02010600040101010101" pitchFamily="2" charset="-122"/>
                <a:cs typeface="Arial" panose="020B0604020202020204" pitchFamily="34" charset="0"/>
              </a:rPr>
              <a:t>超时可以防止如下情况的发生：</a:t>
            </a:r>
            <a:endParaRPr lang="en-US" altLang="zh-CN" sz="2400" b="1" dirty="0" smtClean="0">
              <a:latin typeface="Arial" panose="020B0604020202020204" pitchFamily="34" charset="0"/>
              <a:ea typeface="华文楷体" panose="02010600040101010101" pitchFamily="2" charset="-122"/>
              <a:cs typeface="Arial" panose="020B0604020202020204" pitchFamily="34" charset="0"/>
            </a:endParaRPr>
          </a:p>
          <a:p>
            <a:pPr marL="0" indent="0">
              <a:buNone/>
            </a:pPr>
            <a:r>
              <a:rPr lang="en-US" altLang="zh-CN" sz="2400" b="1" dirty="0">
                <a:latin typeface="Arial" panose="020B0604020202020204" pitchFamily="34" charset="0"/>
                <a:ea typeface="华文楷体" panose="02010600040101010101" pitchFamily="2" charset="-122"/>
                <a:cs typeface="Arial" panose="020B0604020202020204" pitchFamily="34" charset="0"/>
              </a:rPr>
              <a:t> </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       </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当某些进程在产生相关条件的信号之前失败时，等待该条件的进程被无限制地推迟执行而处于饥饿状态</a:t>
            </a:r>
          </a:p>
        </p:txBody>
      </p:sp>
    </p:spTree>
    <p:extLst>
      <p:ext uri="{BB962C8B-B14F-4D97-AF65-F5344CB8AC3E}">
        <p14:creationId xmlns:p14="http://schemas.microsoft.com/office/powerpoint/2010/main" val="231842742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a:xfrm>
            <a:off x="539552" y="354360"/>
            <a:ext cx="7326312" cy="914400"/>
          </a:xfrm>
        </p:spPr>
        <p:txBody>
          <a:bodyPr/>
          <a:lstStyle/>
          <a:p>
            <a:r>
              <a:rPr lang="en-US" altLang="zh-CN" sz="4000" dirty="0" smtClean="0"/>
              <a:t>broadcast</a:t>
            </a:r>
            <a:r>
              <a:rPr lang="zh-CN" altLang="en-US" sz="4000" dirty="0" smtClean="0"/>
              <a:t>原语的引入</a:t>
            </a:r>
          </a:p>
        </p:txBody>
      </p:sp>
      <p:sp>
        <p:nvSpPr>
          <p:cNvPr id="89091" name="内容占位符 2"/>
          <p:cNvSpPr>
            <a:spLocks noGrp="1"/>
          </p:cNvSpPr>
          <p:nvPr>
            <p:ph idx="4294967295"/>
          </p:nvPr>
        </p:nvSpPr>
        <p:spPr>
          <a:xfrm>
            <a:off x="611560" y="1700808"/>
            <a:ext cx="7496944" cy="5040560"/>
          </a:xfrm>
          <a:prstGeom prst="rect">
            <a:avLst/>
          </a:prstGeom>
        </p:spPr>
        <p:txBody>
          <a:bodyPr>
            <a:normAutofit lnSpcReduction="10000"/>
          </a:bodyPr>
          <a:lstStyle/>
          <a:p>
            <a:pPr marL="0" indent="0">
              <a:buNone/>
            </a:pPr>
            <a:r>
              <a:rPr lang="en-US" altLang="zh-CN" sz="2400" b="1" dirty="0" smtClean="0">
                <a:solidFill>
                  <a:srgbClr val="C00000"/>
                </a:solidFill>
                <a:latin typeface="Arial" panose="020B0604020202020204" pitchFamily="34" charset="0"/>
                <a:ea typeface="华文楷体" panose="02010600040101010101" pitchFamily="2" charset="-122"/>
                <a:cs typeface="Arial" panose="020B0604020202020204" pitchFamily="34" charset="0"/>
              </a:rPr>
              <a:t>broadcast</a:t>
            </a:r>
            <a:r>
              <a:rPr lang="zh-CN" altLang="en-US" sz="2400" b="1" dirty="0" smtClean="0">
                <a:solidFill>
                  <a:srgbClr val="C00000"/>
                </a:solidFill>
                <a:latin typeface="Arial" panose="020B0604020202020204" pitchFamily="34" charset="0"/>
                <a:ea typeface="华文楷体" panose="02010600040101010101" pitchFamily="2" charset="-122"/>
                <a:cs typeface="Arial" panose="020B0604020202020204" pitchFamily="34" charset="0"/>
              </a:rPr>
              <a:t>：</a:t>
            </a:r>
            <a:endParaRPr lang="en-US" altLang="zh-CN" sz="2400" b="1" dirty="0" smtClean="0">
              <a:solidFill>
                <a:srgbClr val="C00000"/>
              </a:solidFill>
              <a:latin typeface="Arial" panose="020B0604020202020204" pitchFamily="34" charset="0"/>
              <a:ea typeface="华文楷体" panose="02010600040101010101" pitchFamily="2" charset="-122"/>
              <a:cs typeface="Arial" panose="020B0604020202020204" pitchFamily="34" charset="0"/>
            </a:endParaRPr>
          </a:p>
          <a:p>
            <a:pPr marL="0" indent="0">
              <a:buNone/>
            </a:pPr>
            <a:r>
              <a:rPr lang="en-US" altLang="zh-CN" sz="2400" b="1" dirty="0">
                <a:solidFill>
                  <a:srgbClr val="C00000"/>
                </a:solidFill>
                <a:latin typeface="Arial" panose="020B0604020202020204" pitchFamily="34" charset="0"/>
                <a:ea typeface="华文楷体" panose="02010600040101010101" pitchFamily="2" charset="-122"/>
                <a:cs typeface="Arial" panose="020B0604020202020204" pitchFamily="34" charset="0"/>
              </a:rPr>
              <a:t> </a:t>
            </a:r>
            <a:r>
              <a:rPr lang="en-US" altLang="zh-CN" sz="2400" b="1" dirty="0" smtClean="0">
                <a:solidFill>
                  <a:srgbClr val="C00000"/>
                </a:solidFill>
                <a:latin typeface="Arial" panose="020B0604020202020204" pitchFamily="34" charset="0"/>
                <a:ea typeface="华文楷体" panose="02010600040101010101" pitchFamily="2" charset="-122"/>
                <a:cs typeface="Arial" panose="020B0604020202020204" pitchFamily="34" charset="0"/>
              </a:rPr>
              <a:t>    </a:t>
            </a:r>
            <a:r>
              <a:rPr lang="zh-CN" altLang="en-US" sz="2400" b="1" dirty="0" smtClean="0">
                <a:solidFill>
                  <a:srgbClr val="C00000"/>
                </a:solidFill>
                <a:latin typeface="Arial" panose="020B0604020202020204" pitchFamily="34" charset="0"/>
                <a:ea typeface="华文楷体" panose="02010600040101010101" pitchFamily="2" charset="-122"/>
                <a:cs typeface="Arial" panose="020B0604020202020204" pitchFamily="34" charset="0"/>
              </a:rPr>
              <a:t>可以使所有在该条件上等待的进程都</a:t>
            </a:r>
            <a:r>
              <a:rPr lang="zh-CN" altLang="en-US" sz="2400" b="1" dirty="0">
                <a:solidFill>
                  <a:srgbClr val="C00000"/>
                </a:solidFill>
                <a:latin typeface="Arial" panose="020B0604020202020204" pitchFamily="34" charset="0"/>
                <a:ea typeface="华文楷体" panose="02010600040101010101" pitchFamily="2" charset="-122"/>
                <a:cs typeface="Arial" panose="020B0604020202020204" pitchFamily="34" charset="0"/>
              </a:rPr>
              <a:t>进入</a:t>
            </a:r>
            <a:r>
              <a:rPr lang="zh-CN" altLang="en-US" sz="2400" b="1" dirty="0" smtClean="0">
                <a:solidFill>
                  <a:srgbClr val="C00000"/>
                </a:solidFill>
                <a:latin typeface="Arial" panose="020B0604020202020204" pitchFamily="34" charset="0"/>
                <a:ea typeface="华文楷体" panose="02010600040101010101" pitchFamily="2" charset="-122"/>
                <a:cs typeface="Arial" panose="020B0604020202020204" pitchFamily="34" charset="0"/>
              </a:rPr>
              <a:t>就绪状态</a:t>
            </a:r>
            <a:endParaRPr lang="en-US" altLang="zh-CN" sz="2400" b="1" dirty="0" smtClean="0">
              <a:solidFill>
                <a:srgbClr val="C00000"/>
              </a:solidFill>
              <a:latin typeface="Arial" panose="020B0604020202020204" pitchFamily="34" charset="0"/>
              <a:ea typeface="华文楷体" panose="02010600040101010101" pitchFamily="2" charset="-122"/>
              <a:cs typeface="Arial" panose="020B0604020202020204" pitchFamily="34" charset="0"/>
            </a:endParaRPr>
          </a:p>
          <a:p>
            <a:pPr marL="0" indent="0">
              <a:buNone/>
            </a:pPr>
            <a:endParaRPr lang="en-US" altLang="zh-CN" sz="2400" b="1" dirty="0" smtClean="0">
              <a:solidFill>
                <a:srgbClr val="C00000"/>
              </a:solidFill>
              <a:latin typeface="Arial" panose="020B0604020202020204" pitchFamily="34" charset="0"/>
              <a:ea typeface="华文楷体" panose="02010600040101010101" pitchFamily="2" charset="-122"/>
              <a:cs typeface="Arial" panose="020B0604020202020204" pitchFamily="34" charset="0"/>
            </a:endParaRPr>
          </a:p>
          <a:p>
            <a:r>
              <a:rPr lang="zh-CN" altLang="en-US" sz="2400" b="1" dirty="0" smtClean="0">
                <a:latin typeface="Arial" panose="020B0604020202020204" pitchFamily="34" charset="0"/>
                <a:ea typeface="华文楷体" panose="02010600040101010101" pitchFamily="2" charset="-122"/>
                <a:cs typeface="Arial" panose="020B0604020202020204" pitchFamily="34" charset="0"/>
              </a:rPr>
              <a:t>当一个进程不知道有多少进程将被激活时，这种方式是很方便的</a:t>
            </a:r>
            <a:endParaRPr lang="en-US" altLang="zh-CN" sz="2400" b="1" dirty="0" smtClean="0">
              <a:latin typeface="Arial" panose="020B0604020202020204" pitchFamily="34" charset="0"/>
              <a:ea typeface="华文楷体" panose="02010600040101010101" pitchFamily="2" charset="-122"/>
              <a:cs typeface="Arial" panose="020B0604020202020204" pitchFamily="34" charset="0"/>
            </a:endParaRPr>
          </a:p>
          <a:p>
            <a:pPr lvl="1"/>
            <a:r>
              <a:rPr lang="zh-CN" altLang="en-US" sz="2400" b="1" dirty="0" smtClean="0">
                <a:latin typeface="Arial" panose="020B0604020202020204" pitchFamily="34" charset="0"/>
                <a:ea typeface="华文楷体" panose="02010600040101010101" pitchFamily="2" charset="-122"/>
                <a:cs typeface="Arial" panose="020B0604020202020204" pitchFamily="34" charset="0"/>
              </a:rPr>
              <a:t>例如，在生产者</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消费者问题中，假设</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insert</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和</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remove</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函数都适用于可变长度的字符块，此时，如果一个生产者往缓冲区中添加了一批字符，它不需要知道每个正在等待的消费者准备消耗多少字符，而仅仅产生一个</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broadcast</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，所有正在等待的进程都得到通知并再次尝试运行</a:t>
            </a:r>
          </a:p>
          <a:p>
            <a:pPr lvl="1"/>
            <a:r>
              <a:rPr lang="zh-CN" altLang="en-US" sz="2400" b="1" dirty="0" smtClean="0">
                <a:latin typeface="Arial" panose="020B0604020202020204" pitchFamily="34" charset="0"/>
                <a:ea typeface="华文楷体" panose="02010600040101010101" pitchFamily="2" charset="-122"/>
                <a:cs typeface="Arial" panose="020B0604020202020204" pitchFamily="34" charset="0"/>
              </a:rPr>
              <a:t>当一个进程难以准确判定将激活哪个进程时，也可使用广播</a:t>
            </a:r>
          </a:p>
        </p:txBody>
      </p:sp>
    </p:spTree>
    <p:extLst>
      <p:ext uri="{BB962C8B-B14F-4D97-AF65-F5344CB8AC3E}">
        <p14:creationId xmlns:p14="http://schemas.microsoft.com/office/powerpoint/2010/main" val="19717004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xfrm>
            <a:off x="611560" y="354360"/>
            <a:ext cx="7326312" cy="914400"/>
          </a:xfrm>
        </p:spPr>
        <p:txBody>
          <a:bodyPr/>
          <a:lstStyle/>
          <a:p>
            <a:r>
              <a:rPr lang="en-US" altLang="zh-CN" sz="4000" dirty="0" smtClean="0"/>
              <a:t>Hoare</a:t>
            </a:r>
            <a:r>
              <a:rPr lang="zh-CN" altLang="en-US" sz="4000" dirty="0" smtClean="0"/>
              <a:t>管程与</a:t>
            </a:r>
            <a:r>
              <a:rPr lang="en-US" altLang="zh-CN" sz="4000" dirty="0" smtClean="0"/>
              <a:t>Mesa</a:t>
            </a:r>
            <a:r>
              <a:rPr lang="zh-CN" altLang="en-US" sz="4000" dirty="0" smtClean="0"/>
              <a:t>管程的比较</a:t>
            </a:r>
          </a:p>
        </p:txBody>
      </p:sp>
      <p:sp>
        <p:nvSpPr>
          <p:cNvPr id="90115" name="内容占位符 2"/>
          <p:cNvSpPr>
            <a:spLocks noGrp="1"/>
          </p:cNvSpPr>
          <p:nvPr>
            <p:ph idx="4294967295"/>
          </p:nvPr>
        </p:nvSpPr>
        <p:spPr>
          <a:xfrm>
            <a:off x="611560" y="1648172"/>
            <a:ext cx="7704856" cy="4229100"/>
          </a:xfrm>
          <a:prstGeom prst="rect">
            <a:avLst/>
          </a:prstGeom>
        </p:spPr>
        <p:txBody>
          <a:bodyPr/>
          <a:lstStyle/>
          <a:p>
            <a:pPr marL="342900" indent="-342900">
              <a:spcBef>
                <a:spcPts val="1200"/>
              </a:spcBef>
              <a:buClr>
                <a:srgbClr val="0000CC"/>
              </a:buClr>
              <a:buSzPct val="80000"/>
              <a:buFont typeface="Wingdings" pitchFamily="2" charset="2"/>
              <a:buChar char="ü"/>
            </a:pP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Mesa</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管程优于</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Hoare</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管程之处在于应用</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Mesa</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管程时出错比较少</a:t>
            </a:r>
            <a:endParaRPr lang="en-US" altLang="zh-CN" sz="2400" b="1" dirty="0" smtClean="0">
              <a:latin typeface="Arial" panose="020B0604020202020204" pitchFamily="34" charset="0"/>
              <a:ea typeface="华文楷体" panose="02010600040101010101" pitchFamily="2" charset="-122"/>
              <a:cs typeface="Arial" panose="020B0604020202020204" pitchFamily="34" charset="0"/>
            </a:endParaRPr>
          </a:p>
          <a:p>
            <a:pPr marL="0" indent="0">
              <a:spcBef>
                <a:spcPts val="1200"/>
              </a:spcBef>
              <a:buClr>
                <a:srgbClr val="0000CC"/>
              </a:buClr>
              <a:buSzPct val="80000"/>
              <a:buNone/>
            </a:pP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        在</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Mesa</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管程中，由于每个过程 在收到信号后都检查管程变量，并且由于使用了</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while</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结构，一个进程不正确的广播或发信号，不会导致收到信号的程序出错</a:t>
            </a:r>
            <a:endParaRPr lang="en-US" altLang="zh-CN" sz="2400" b="1" dirty="0" smtClean="0">
              <a:latin typeface="Arial" panose="020B0604020202020204" pitchFamily="34" charset="0"/>
              <a:ea typeface="华文楷体" panose="02010600040101010101" pitchFamily="2" charset="-122"/>
              <a:cs typeface="Arial" panose="020B0604020202020204" pitchFamily="34" charset="0"/>
            </a:endParaRPr>
          </a:p>
          <a:p>
            <a:pPr marL="0" indent="0">
              <a:spcBef>
                <a:spcPts val="1200"/>
              </a:spcBef>
              <a:buClr>
                <a:srgbClr val="0000CC"/>
              </a:buClr>
              <a:buSzPct val="80000"/>
              <a:buNone/>
            </a:pPr>
            <a:r>
              <a:rPr lang="en-US" altLang="zh-CN" sz="2400" b="1" dirty="0">
                <a:latin typeface="Arial" panose="020B0604020202020204" pitchFamily="34" charset="0"/>
                <a:ea typeface="华文楷体" panose="02010600040101010101" pitchFamily="2" charset="-122"/>
                <a:cs typeface="Arial" panose="020B0604020202020204" pitchFamily="34" charset="0"/>
              </a:rPr>
              <a:t> </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       </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收到信号的程序将检查相关的变量，如果期望的条件没有满足，它会</a:t>
            </a:r>
            <a:r>
              <a:rPr lang="zh-CN" altLang="en-US" sz="2400" b="1" dirty="0">
                <a:latin typeface="Arial" panose="020B0604020202020204" pitchFamily="34" charset="0"/>
                <a:ea typeface="华文楷体" panose="02010600040101010101" pitchFamily="2" charset="-122"/>
                <a:cs typeface="Arial" panose="020B0604020202020204" pitchFamily="34" charset="0"/>
              </a:rPr>
              <a:t>重新</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继续等待</a:t>
            </a:r>
          </a:p>
        </p:txBody>
      </p:sp>
    </p:spTree>
    <p:extLst>
      <p:ext uri="{BB962C8B-B14F-4D97-AF65-F5344CB8AC3E}">
        <p14:creationId xmlns:p14="http://schemas.microsoft.com/office/powerpoint/2010/main" val="27538933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2"/>
          <p:cNvSpPr>
            <a:spLocks noGrp="1"/>
          </p:cNvSpPr>
          <p:nvPr>
            <p:ph type="title"/>
          </p:nvPr>
        </p:nvSpPr>
        <p:spPr>
          <a:xfrm>
            <a:off x="539552" y="332656"/>
            <a:ext cx="7326312" cy="914400"/>
          </a:xfrm>
        </p:spPr>
        <p:txBody>
          <a:bodyPr/>
          <a:lstStyle/>
          <a:p>
            <a:r>
              <a:rPr lang="en-US" altLang="zh-CN" sz="4000" dirty="0" smtClean="0"/>
              <a:t>Java</a:t>
            </a:r>
            <a:r>
              <a:rPr lang="zh-CN" altLang="en-US" sz="4000" dirty="0" smtClean="0"/>
              <a:t>中的管程</a:t>
            </a:r>
            <a:r>
              <a:rPr lang="en-US" altLang="zh-CN" sz="4000" dirty="0" smtClean="0"/>
              <a:t>(1/2)</a:t>
            </a:r>
            <a:endParaRPr lang="zh-CN" altLang="en-US" sz="4000" dirty="0" smtClean="0"/>
          </a:p>
        </p:txBody>
      </p:sp>
      <p:pic>
        <p:nvPicPr>
          <p:cNvPr id="86019"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484784"/>
            <a:ext cx="8568952"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2123728" y="5373216"/>
            <a:ext cx="151216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131840" y="1844824"/>
            <a:ext cx="2880320" cy="908397"/>
          </a:xfrm>
          <a:prstGeom prst="ellipse">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曲线连接符 6"/>
          <p:cNvCxnSpPr/>
          <p:nvPr/>
        </p:nvCxnSpPr>
        <p:spPr>
          <a:xfrm rot="10800000" flipV="1">
            <a:off x="3275857" y="3230924"/>
            <a:ext cx="2479819" cy="1062172"/>
          </a:xfrm>
          <a:prstGeom prst="curvedConnector3">
            <a:avLst>
              <a:gd name="adj1" fmla="val -4509"/>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8" name="曲线连接符 7"/>
          <p:cNvCxnSpPr/>
          <p:nvPr/>
        </p:nvCxnSpPr>
        <p:spPr>
          <a:xfrm rot="5400000">
            <a:off x="3507654" y="5213428"/>
            <a:ext cx="720081" cy="607611"/>
          </a:xfrm>
          <a:prstGeom prst="curvedConnector3">
            <a:avLst>
              <a:gd name="adj1" fmla="val 50000"/>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51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a:xfrm>
            <a:off x="611560" y="188640"/>
            <a:ext cx="7149480" cy="1080120"/>
          </a:xfrm>
        </p:spPr>
        <p:txBody>
          <a:bodyPr>
            <a:normAutofit/>
          </a:bodyPr>
          <a:lstStyle/>
          <a:p>
            <a:r>
              <a:rPr lang="en-US" altLang="zh-CN" sz="4000" dirty="0" smtClean="0">
                <a:solidFill>
                  <a:schemeClr val="accent1">
                    <a:lumMod val="75000"/>
                  </a:schemeClr>
                </a:solidFill>
                <a:latin typeface="微软雅黑" panose="020B0503020204020204" pitchFamily="34" charset="-122"/>
                <a:ea typeface="微软雅黑" panose="020B0503020204020204" pitchFamily="34" charset="-122"/>
              </a:rPr>
              <a:t>Java</a:t>
            </a:r>
            <a:r>
              <a:rPr lang="zh-CN" altLang="en-US" sz="4000" dirty="0" smtClean="0">
                <a:solidFill>
                  <a:schemeClr val="accent1">
                    <a:lumMod val="75000"/>
                  </a:schemeClr>
                </a:solidFill>
                <a:latin typeface="微软雅黑" panose="020B0503020204020204" pitchFamily="34" charset="-122"/>
                <a:ea typeface="微软雅黑" panose="020B0503020204020204" pitchFamily="34" charset="-122"/>
              </a:rPr>
              <a:t>中</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的管程</a:t>
            </a:r>
            <a:r>
              <a:rPr lang="en-US" altLang="zh-CN" sz="4000" dirty="0" smtClean="0">
                <a:solidFill>
                  <a:schemeClr val="accent1">
                    <a:lumMod val="75000"/>
                  </a:schemeClr>
                </a:solidFill>
                <a:latin typeface="微软雅黑" panose="020B0503020204020204" pitchFamily="34" charset="-122"/>
                <a:ea typeface="微软雅黑" panose="020B0503020204020204" pitchFamily="34" charset="-122"/>
              </a:rPr>
              <a:t>(2/2)</a:t>
            </a:r>
            <a:endParaRPr lang="zh-CN" altLang="en-US" sz="4000" dirty="0" smtClean="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87043"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484784"/>
            <a:ext cx="864096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p:nvPr/>
        </p:nvCxnSpPr>
        <p:spPr>
          <a:xfrm>
            <a:off x="2347837" y="2672537"/>
            <a:ext cx="151216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977212" y="5205450"/>
            <a:ext cx="151216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810962" y="6141554"/>
            <a:ext cx="92233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1763688" y="4682953"/>
            <a:ext cx="1508441" cy="288032"/>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123109" y="4159019"/>
            <a:ext cx="12669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272129" y="4970985"/>
            <a:ext cx="11558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67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2"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heel(2)">
                                      <p:cBhvr>
                                        <p:cTn id="22" dur="2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11560" y="476672"/>
            <a:ext cx="7772400" cy="627062"/>
          </a:xfrm>
          <a:noFill/>
        </p:spPr>
        <p:txBody>
          <a:bodyPr>
            <a:noAutofit/>
          </a:bodyPr>
          <a:lstStyle/>
          <a:p>
            <a:pPr eaLnBrk="1" hangingPunct="1"/>
            <a:r>
              <a:rPr lang="zh-CN" altLang="en-US" sz="4000" dirty="0" smtClean="0">
                <a:latin typeface="楷体_GB2312" pitchFamily="49" charset="-122"/>
              </a:rPr>
              <a:t>管程小结</a:t>
            </a:r>
          </a:p>
        </p:txBody>
      </p:sp>
      <p:sp>
        <p:nvSpPr>
          <p:cNvPr id="88067" name="Rectangle 3"/>
          <p:cNvSpPr>
            <a:spLocks noGrp="1" noChangeArrowheads="1"/>
          </p:cNvSpPr>
          <p:nvPr>
            <p:ph type="body" idx="4294967295"/>
          </p:nvPr>
        </p:nvSpPr>
        <p:spPr>
          <a:xfrm>
            <a:off x="755576" y="1596157"/>
            <a:ext cx="7705601" cy="4929187"/>
          </a:xfrm>
          <a:prstGeom prst="rect">
            <a:avLst/>
          </a:prstGeom>
          <a:noFill/>
        </p:spPr>
        <p:txBody>
          <a:bodyPr/>
          <a:lstStyle/>
          <a:p>
            <a:pPr>
              <a:spcBef>
                <a:spcPts val="600"/>
              </a:spcBef>
              <a:buFontTx/>
              <a:buNone/>
            </a:pP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管程</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a:t>
            </a: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抽象数据类型</a:t>
            </a:r>
            <a:endParaRPr lang="en-US" altLang="zh-CN" sz="2400" b="1" dirty="0" smtClean="0">
              <a:latin typeface="Arial" panose="020B0604020202020204" pitchFamily="34" charset="0"/>
              <a:ea typeface="华文楷体" panose="02010600040101010101" pitchFamily="2" charset="-122"/>
              <a:cs typeface="Arial" panose="020B0604020202020204" pitchFamily="34" charset="0"/>
            </a:endParaRPr>
          </a:p>
          <a:p>
            <a:pPr>
              <a:spcBef>
                <a:spcPts val="600"/>
              </a:spcBef>
              <a:buFontTx/>
              <a:buNone/>
            </a:pP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   </a:t>
            </a: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有一个明确定义的操作集合，通过它且只有通过它才能操纵该数据类型的实例</a:t>
            </a:r>
          </a:p>
          <a:p>
            <a:pPr>
              <a:spcBef>
                <a:spcPts val="600"/>
              </a:spcBef>
              <a:buFontTx/>
              <a:buNone/>
            </a:pPr>
            <a:endParaRPr lang="zh-CN" altLang="zh-CN" sz="2400" b="1" dirty="0" smtClean="0">
              <a:latin typeface="Arial" panose="020B0604020202020204" pitchFamily="34" charset="0"/>
              <a:ea typeface="华文楷体" panose="02010600040101010101" pitchFamily="2" charset="-122"/>
              <a:cs typeface="Arial" panose="020B0604020202020204" pitchFamily="34" charset="0"/>
            </a:endParaRPr>
          </a:p>
          <a:p>
            <a:pPr>
              <a:spcBef>
                <a:spcPts val="600"/>
              </a:spcBef>
              <a:buFontTx/>
              <a:buNone/>
            </a:pP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实现管程结构必须保证下面几点：</a:t>
            </a:r>
          </a:p>
          <a:p>
            <a:pPr>
              <a:spcBef>
                <a:spcPts val="600"/>
              </a:spcBef>
              <a:buFontTx/>
              <a:buNone/>
            </a:pP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1</a:t>
            </a: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）只能通过管程的某个过程才能访问资源；</a:t>
            </a:r>
          </a:p>
          <a:p>
            <a:pPr>
              <a:spcBef>
                <a:spcPts val="600"/>
              </a:spcBef>
              <a:buFontTx/>
              <a:buNone/>
            </a:pP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a:t>
            </a: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2</a:t>
            </a: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）过程是互斥的</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a:t>
            </a: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某个时刻只能有一个进程或线程驻留在给定的管程中</a:t>
            </a:r>
            <a:endParaRPr lang="en-US" altLang="zh-CN" sz="2400" b="1" dirty="0" smtClean="0">
              <a:latin typeface="Arial" panose="020B0604020202020204" pitchFamily="34" charset="0"/>
              <a:ea typeface="华文楷体" panose="02010600040101010101" pitchFamily="2" charset="-122"/>
              <a:cs typeface="Arial" panose="020B0604020202020204" pitchFamily="34" charset="0"/>
            </a:endParaRPr>
          </a:p>
          <a:p>
            <a:pPr>
              <a:spcBef>
                <a:spcPts val="600"/>
              </a:spcBef>
              <a:buFontTx/>
              <a:buNone/>
            </a:pPr>
            <a:endParaRPr lang="en-US" altLang="zh-CN" sz="2400" b="1" dirty="0" smtClean="0">
              <a:solidFill>
                <a:srgbClr val="800080"/>
              </a:solidFill>
              <a:latin typeface="Arial" panose="020B0604020202020204" pitchFamily="34" charset="0"/>
              <a:ea typeface="华文楷体" panose="02010600040101010101" pitchFamily="2" charset="-122"/>
              <a:cs typeface="Arial" panose="020B0604020202020204" pitchFamily="34" charset="0"/>
            </a:endParaRPr>
          </a:p>
          <a:p>
            <a:pPr>
              <a:spcBef>
                <a:spcPts val="600"/>
              </a:spcBef>
              <a:buFontTx/>
              <a:buNone/>
            </a:pP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条件变量：为</a:t>
            </a: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提供进程与其他进程通信或同步</a:t>
            </a:r>
            <a:r>
              <a:rPr lang="zh-CN" altLang="en-US" sz="2400" b="1" dirty="0" smtClean="0">
                <a:latin typeface="Arial" panose="020B0604020202020204" pitchFamily="34" charset="0"/>
                <a:ea typeface="华文楷体" panose="02010600040101010101" pitchFamily="2" charset="-122"/>
                <a:cs typeface="Arial" panose="020B0604020202020204" pitchFamily="34" charset="0"/>
              </a:rPr>
              <a:t>而引入</a:t>
            </a:r>
            <a:endParaRPr lang="en-US" altLang="zh-CN" sz="2400" b="1" dirty="0" smtClean="0">
              <a:latin typeface="Arial" panose="020B0604020202020204" pitchFamily="34" charset="0"/>
              <a:ea typeface="华文楷体" panose="02010600040101010101" pitchFamily="2" charset="-122"/>
              <a:cs typeface="Arial" panose="020B0604020202020204" pitchFamily="34" charset="0"/>
            </a:endParaRPr>
          </a:p>
          <a:p>
            <a:pPr>
              <a:spcBef>
                <a:spcPts val="600"/>
              </a:spcBef>
            </a:pPr>
            <a:r>
              <a:rPr lang="zh-CN" altLang="en-US" sz="2400" b="1" dirty="0" smtClean="0">
                <a:solidFill>
                  <a:srgbClr val="800080"/>
                </a:solidFill>
                <a:latin typeface="Arial" panose="020B0604020202020204" pitchFamily="34" charset="0"/>
                <a:ea typeface="华文楷体" panose="02010600040101010101" pitchFamily="2" charset="-122"/>
                <a:cs typeface="Arial" panose="020B0604020202020204" pitchFamily="34" charset="0"/>
              </a:rPr>
              <a:t>    </a:t>
            </a:r>
            <a:r>
              <a:rPr lang="en-US" altLang="zh-CN" sz="2400" b="1" dirty="0" smtClean="0">
                <a:solidFill>
                  <a:srgbClr val="800080"/>
                </a:solidFill>
                <a:latin typeface="Arial" panose="020B0604020202020204" pitchFamily="34" charset="0"/>
                <a:ea typeface="华文楷体" panose="02010600040101010101" pitchFamily="2" charset="-122"/>
                <a:cs typeface="Arial" panose="020B0604020202020204" pitchFamily="34" charset="0"/>
              </a:rPr>
              <a:t>wait/signal</a:t>
            </a:r>
            <a:r>
              <a:rPr lang="zh-CN" altLang="en-US" sz="2400" b="1" dirty="0" smtClean="0">
                <a:solidFill>
                  <a:srgbClr val="800080"/>
                </a:solidFill>
                <a:latin typeface="Arial" panose="020B0604020202020204" pitchFamily="34" charset="0"/>
                <a:ea typeface="华文楷体" panose="02010600040101010101" pitchFamily="2" charset="-122"/>
                <a:cs typeface="Arial" panose="020B0604020202020204" pitchFamily="34" charset="0"/>
              </a:rPr>
              <a:t> 或 </a:t>
            </a:r>
            <a:r>
              <a:rPr lang="en-US" altLang="zh-CN" sz="2400" b="1" dirty="0" smtClean="0">
                <a:solidFill>
                  <a:srgbClr val="800080"/>
                </a:solidFill>
                <a:latin typeface="Arial" panose="020B0604020202020204" pitchFamily="34" charset="0"/>
                <a:ea typeface="华文楷体" panose="02010600040101010101" pitchFamily="2" charset="-122"/>
                <a:cs typeface="Arial" panose="020B0604020202020204" pitchFamily="34" charset="0"/>
              </a:rPr>
              <a:t>wait/notify </a:t>
            </a:r>
            <a:r>
              <a:rPr lang="zh-CN" altLang="en-US" sz="2400" b="1" dirty="0" smtClean="0">
                <a:solidFill>
                  <a:srgbClr val="800080"/>
                </a:solidFill>
                <a:latin typeface="Arial" panose="020B0604020202020204" pitchFamily="34" charset="0"/>
                <a:ea typeface="华文楷体" panose="02010600040101010101" pitchFamily="2" charset="-122"/>
                <a:cs typeface="Arial" panose="020B0604020202020204" pitchFamily="34" charset="0"/>
              </a:rPr>
              <a:t>或 </a:t>
            </a:r>
            <a:r>
              <a:rPr lang="en-US" altLang="zh-CN" sz="2400" b="1" dirty="0" smtClean="0">
                <a:solidFill>
                  <a:srgbClr val="800080"/>
                </a:solidFill>
                <a:latin typeface="Arial" panose="020B0604020202020204" pitchFamily="34" charset="0"/>
                <a:ea typeface="华文楷体" panose="02010600040101010101" pitchFamily="2" charset="-122"/>
                <a:cs typeface="Arial" panose="020B0604020202020204" pitchFamily="34" charset="0"/>
              </a:rPr>
              <a:t>wait/broadcast </a:t>
            </a:r>
            <a:endParaRPr lang="zh-CN" altLang="en-US" sz="2400" b="1" dirty="0" smtClean="0">
              <a:solidFill>
                <a:srgbClr val="800080"/>
              </a:solidFill>
              <a:latin typeface="Arial" panose="020B0604020202020204" pitchFamily="34" charset="0"/>
              <a:ea typeface="华文楷体" panose="02010600040101010101" pitchFamily="2" charset="-122"/>
              <a:cs typeface="Arial" panose="020B0604020202020204" pitchFamily="34" charset="0"/>
            </a:endParaRPr>
          </a:p>
        </p:txBody>
      </p:sp>
    </p:spTree>
    <p:extLst>
      <p:ext uri="{BB962C8B-B14F-4D97-AF65-F5344CB8AC3E}">
        <p14:creationId xmlns:p14="http://schemas.microsoft.com/office/powerpoint/2010/main" val="6868092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2824" y="3219053"/>
            <a:ext cx="6745560" cy="1362075"/>
          </a:xfrm>
        </p:spPr>
        <p:txBody>
          <a:bodyPr anchor="ctr">
            <a:noAutofit/>
          </a:bodyPr>
          <a:lstStyle/>
          <a:p>
            <a:pPr algn="ctr"/>
            <a:r>
              <a:rPr lang="zh-CN" altLang="en-US" sz="5400" i="1" dirty="0" smtClean="0">
                <a:effectLst>
                  <a:outerShdw blurRad="38100" dist="38100" dir="2700000" algn="tl">
                    <a:srgbClr val="000000">
                      <a:alpha val="43137"/>
                    </a:srgbClr>
                  </a:outerShdw>
                </a:effectLst>
              </a:rPr>
              <a:t>锁的实现</a:t>
            </a:r>
            <a:endParaRPr lang="zh-CN" altLang="en-US" sz="5400" i="1" dirty="0">
              <a:effectLst>
                <a:outerShdw blurRad="38100" dist="38100" dir="2700000" algn="tl">
                  <a:srgbClr val="000000">
                    <a:alpha val="43137"/>
                  </a:srgbClr>
                </a:outerShdw>
              </a:effectLst>
            </a:endParaRPr>
          </a:p>
        </p:txBody>
      </p:sp>
      <p:sp>
        <p:nvSpPr>
          <p:cNvPr id="3" name="文本占位符 2"/>
          <p:cNvSpPr>
            <a:spLocks noGrp="1"/>
          </p:cNvSpPr>
          <p:nvPr>
            <p:ph type="body" idx="1"/>
          </p:nvPr>
        </p:nvSpPr>
        <p:spPr>
          <a:xfrm>
            <a:off x="722313" y="1556792"/>
            <a:ext cx="7772400" cy="1500187"/>
          </a:xfrm>
        </p:spPr>
        <p:txBody>
          <a:bodyPr anchor="ctr">
            <a:normAutofit/>
          </a:bodyPr>
          <a:lstStyle/>
          <a:p>
            <a:pPr algn="r"/>
            <a:r>
              <a:rPr lang="en-US" altLang="zh-CN" sz="3600" i="1" dirty="0" smtClean="0">
                <a:solidFill>
                  <a:schemeClr val="tx2">
                    <a:lumMod val="75000"/>
                  </a:schemeClr>
                </a:solidFill>
                <a:latin typeface="Arial Unicode MS" pitchFamily="34" charset="-122"/>
                <a:ea typeface="Arial Unicode MS" pitchFamily="34" charset="-122"/>
                <a:cs typeface="Arial Unicode MS" pitchFamily="34" charset="-122"/>
              </a:rPr>
              <a:t>MUTEX</a:t>
            </a:r>
            <a:endParaRPr lang="zh-CN" altLang="en-US" sz="3600" i="1" dirty="0">
              <a:solidFill>
                <a:schemeClr val="tx2">
                  <a:lumMod val="75000"/>
                </a:schemeClr>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90149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74320"/>
            <a:ext cx="7498080" cy="850424"/>
          </a:xfrm>
        </p:spPr>
        <p:txBody>
          <a:bodyPr>
            <a:normAutofit/>
          </a:bodyPr>
          <a:lstStyle/>
          <a:p>
            <a:r>
              <a:rPr lang="zh-CN" altLang="en-US" sz="3600" dirty="0">
                <a:solidFill>
                  <a:schemeClr val="accent1">
                    <a:lumMod val="75000"/>
                  </a:schemeClr>
                </a:solidFill>
                <a:latin typeface="微软雅黑" pitchFamily="34" charset="-122"/>
                <a:ea typeface="微软雅黑" pitchFamily="34" charset="-122"/>
              </a:rPr>
              <a:t>与时间有关的错误</a:t>
            </a:r>
            <a:r>
              <a:rPr lang="en-US" altLang="zh-CN" sz="3600" dirty="0">
                <a:solidFill>
                  <a:schemeClr val="accent1">
                    <a:lumMod val="75000"/>
                  </a:schemeClr>
                </a:solidFill>
                <a:latin typeface="微软雅黑" pitchFamily="34" charset="-122"/>
                <a:ea typeface="微软雅黑" pitchFamily="34" charset="-122"/>
              </a:rPr>
              <a:t>——</a:t>
            </a:r>
            <a:r>
              <a:rPr lang="zh-CN" altLang="en-US" sz="3600" dirty="0">
                <a:solidFill>
                  <a:schemeClr val="accent1">
                    <a:lumMod val="75000"/>
                  </a:schemeClr>
                </a:solidFill>
                <a:latin typeface="微软雅黑" pitchFamily="34" charset="-122"/>
                <a:ea typeface="微软雅黑" pitchFamily="34" charset="-122"/>
              </a:rPr>
              <a:t>例子</a:t>
            </a:r>
            <a:r>
              <a:rPr lang="en-US" altLang="zh-CN" sz="3600" dirty="0">
                <a:solidFill>
                  <a:schemeClr val="accent1">
                    <a:lumMod val="75000"/>
                  </a:schemeClr>
                </a:solidFill>
                <a:latin typeface="微软雅黑" pitchFamily="34" charset="-122"/>
                <a:ea typeface="微软雅黑" pitchFamily="34" charset="-122"/>
              </a:rPr>
              <a:t>2</a:t>
            </a:r>
            <a:endParaRPr lang="zh-CN" altLang="en-US" sz="3600" dirty="0">
              <a:solidFill>
                <a:schemeClr val="accent1">
                  <a:lumMod val="75000"/>
                </a:schemeClr>
              </a:solidFill>
              <a:latin typeface="微软雅黑" pitchFamily="34" charset="-122"/>
              <a:ea typeface="微软雅黑" pitchFamily="34" charset="-122"/>
            </a:endParaRPr>
          </a:p>
        </p:txBody>
      </p:sp>
      <p:sp>
        <p:nvSpPr>
          <p:cNvPr id="37" name="Rectangle 2"/>
          <p:cNvSpPr txBox="1">
            <a:spLocks noChangeArrowheads="1"/>
          </p:cNvSpPr>
          <p:nvPr/>
        </p:nvSpPr>
        <p:spPr>
          <a:xfrm>
            <a:off x="2627536" y="4331617"/>
            <a:ext cx="2232496" cy="2265735"/>
          </a:xfrm>
          <a:prstGeom prst="rect">
            <a:avLst/>
          </a:prstGeom>
          <a:solidFill>
            <a:schemeClr val="accent1">
              <a:lumMod val="40000"/>
              <a:lumOff val="60000"/>
            </a:schemeClr>
          </a:solidFill>
          <a:ln>
            <a:solidFill>
              <a:schemeClr val="accent1">
                <a:lumMod val="75000"/>
              </a:schemeClr>
            </a:solidFill>
          </a:ln>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buFontTx/>
              <a:buNone/>
            </a:pPr>
            <a:r>
              <a:rPr lang="en-US" altLang="zh-CN" sz="2000" dirty="0" err="1" smtClean="0">
                <a:latin typeface="Tahoma" pitchFamily="34" charset="0"/>
                <a:ea typeface="Tahoma" pitchFamily="34" charset="0"/>
              </a:rPr>
              <a:t>cobegin</a:t>
            </a:r>
            <a:endParaRPr lang="en-US" altLang="zh-CN" sz="2000" dirty="0" smtClean="0">
              <a:latin typeface="Tahoma" pitchFamily="34" charset="0"/>
              <a:ea typeface="Tahoma" pitchFamily="34" charset="0"/>
            </a:endParaRPr>
          </a:p>
          <a:p>
            <a:pPr>
              <a:buFontTx/>
              <a:buNone/>
            </a:pPr>
            <a:r>
              <a:rPr lang="en-US" altLang="zh-CN" sz="2000" dirty="0" smtClean="0">
                <a:latin typeface="Tahoma" pitchFamily="34" charset="0"/>
                <a:ea typeface="Tahoma" pitchFamily="34" charset="0"/>
              </a:rPr>
              <a:t>    get;</a:t>
            </a:r>
          </a:p>
          <a:p>
            <a:pPr>
              <a:buFontTx/>
              <a:buNone/>
            </a:pPr>
            <a:r>
              <a:rPr lang="en-US" altLang="zh-CN" sz="2000" dirty="0" smtClean="0">
                <a:latin typeface="Tahoma" pitchFamily="34" charset="0"/>
                <a:ea typeface="Tahoma" pitchFamily="34" charset="0"/>
              </a:rPr>
              <a:t>    copy;</a:t>
            </a:r>
          </a:p>
          <a:p>
            <a:pPr>
              <a:buFontTx/>
              <a:buNone/>
            </a:pPr>
            <a:r>
              <a:rPr lang="en-US" altLang="zh-CN" sz="2000" dirty="0" smtClean="0">
                <a:latin typeface="Tahoma" pitchFamily="34" charset="0"/>
                <a:ea typeface="Tahoma" pitchFamily="34" charset="0"/>
              </a:rPr>
              <a:t>    put;</a:t>
            </a:r>
          </a:p>
          <a:p>
            <a:pPr>
              <a:buFontTx/>
              <a:buNone/>
            </a:pPr>
            <a:r>
              <a:rPr lang="en-US" altLang="zh-CN" sz="2000" dirty="0" err="1" smtClean="0">
                <a:latin typeface="Tahoma" pitchFamily="34" charset="0"/>
                <a:ea typeface="Tahoma" pitchFamily="34" charset="0"/>
              </a:rPr>
              <a:t>coend</a:t>
            </a:r>
            <a:endParaRPr lang="en-US" altLang="zh-CN" sz="2800" dirty="0" smtClean="0">
              <a:latin typeface="Tahoma" pitchFamily="34" charset="0"/>
              <a:ea typeface="Tahoma" pitchFamily="34" charset="0"/>
            </a:endParaRPr>
          </a:p>
        </p:txBody>
      </p:sp>
      <p:grpSp>
        <p:nvGrpSpPr>
          <p:cNvPr id="44" name="组合 43"/>
          <p:cNvGrpSpPr/>
          <p:nvPr/>
        </p:nvGrpSpPr>
        <p:grpSpPr>
          <a:xfrm>
            <a:off x="1331640" y="1526754"/>
            <a:ext cx="5328592" cy="2406302"/>
            <a:chOff x="539552" y="1200201"/>
            <a:chExt cx="5328592" cy="2406302"/>
          </a:xfrm>
        </p:grpSpPr>
        <p:grpSp>
          <p:nvGrpSpPr>
            <p:cNvPr id="13" name="组合 12"/>
            <p:cNvGrpSpPr/>
            <p:nvPr/>
          </p:nvGrpSpPr>
          <p:grpSpPr>
            <a:xfrm>
              <a:off x="539552" y="1662287"/>
              <a:ext cx="864096" cy="1944216"/>
              <a:chOff x="683568" y="1844824"/>
              <a:chExt cx="864096" cy="1944216"/>
            </a:xfrm>
            <a:solidFill>
              <a:schemeClr val="accent1">
                <a:lumMod val="40000"/>
                <a:lumOff val="60000"/>
              </a:schemeClr>
            </a:solidFill>
          </p:grpSpPr>
          <p:sp>
            <p:nvSpPr>
              <p:cNvPr id="3" name="矩形 2"/>
              <p:cNvSpPr/>
              <p:nvPr/>
            </p:nvSpPr>
            <p:spPr>
              <a:xfrm>
                <a:off x="683568" y="1844824"/>
                <a:ext cx="864096" cy="194421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cxnSp>
            <p:nvCxnSpPr>
              <p:cNvPr id="5" name="直接连接符 4"/>
              <p:cNvCxnSpPr/>
              <p:nvPr/>
            </p:nvCxnSpPr>
            <p:spPr>
              <a:xfrm>
                <a:off x="683568" y="2060848"/>
                <a:ext cx="864096"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83568" y="2276872"/>
                <a:ext cx="864096"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83568" y="2492896"/>
                <a:ext cx="864096"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83568" y="2708920"/>
                <a:ext cx="864096"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83568" y="2924944"/>
                <a:ext cx="864096"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3568" y="3140968"/>
                <a:ext cx="864096"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83568" y="3356992"/>
                <a:ext cx="864096"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83568" y="3573016"/>
                <a:ext cx="864096"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5004048" y="1662287"/>
              <a:ext cx="864096" cy="1944216"/>
              <a:chOff x="683568" y="1844824"/>
              <a:chExt cx="864096" cy="1944216"/>
            </a:xfrm>
            <a:solidFill>
              <a:schemeClr val="accent1">
                <a:lumMod val="40000"/>
                <a:lumOff val="60000"/>
              </a:schemeClr>
            </a:solidFill>
          </p:grpSpPr>
          <p:sp>
            <p:nvSpPr>
              <p:cNvPr id="15" name="矩形 14"/>
              <p:cNvSpPr/>
              <p:nvPr/>
            </p:nvSpPr>
            <p:spPr>
              <a:xfrm>
                <a:off x="683568" y="1844824"/>
                <a:ext cx="864096" cy="194421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cxnSp>
            <p:nvCxnSpPr>
              <p:cNvPr id="16" name="直接连接符 15"/>
              <p:cNvCxnSpPr/>
              <p:nvPr/>
            </p:nvCxnSpPr>
            <p:spPr>
              <a:xfrm>
                <a:off x="683568" y="2060848"/>
                <a:ext cx="864096"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83568" y="2276872"/>
                <a:ext cx="864096"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83568" y="2492896"/>
                <a:ext cx="864096"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83568" y="2708920"/>
                <a:ext cx="864096"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83568" y="2924944"/>
                <a:ext cx="864096"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83568" y="3140968"/>
                <a:ext cx="864096"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83568" y="3356992"/>
                <a:ext cx="864096"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83568" y="3573016"/>
                <a:ext cx="864096"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2267744" y="2310359"/>
              <a:ext cx="576064" cy="3240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
          <p:nvSpPr>
            <p:cNvPr id="25" name="矩形 24"/>
            <p:cNvSpPr/>
            <p:nvPr/>
          </p:nvSpPr>
          <p:spPr>
            <a:xfrm>
              <a:off x="3491880" y="2310359"/>
              <a:ext cx="576064" cy="3240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cxnSp>
          <p:nvCxnSpPr>
            <p:cNvPr id="27" name="直接箭头连接符 26"/>
            <p:cNvCxnSpPr>
              <a:endCxn id="24" idx="1"/>
            </p:cNvCxnSpPr>
            <p:nvPr/>
          </p:nvCxnSpPr>
          <p:spPr>
            <a:xfrm>
              <a:off x="1403648" y="2472377"/>
              <a:ext cx="864096" cy="0"/>
            </a:xfrm>
            <a:prstGeom prst="straightConnector1">
              <a:avLst/>
            </a:prstGeom>
            <a:ln w="28575">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4" idx="3"/>
              <a:endCxn id="25" idx="1"/>
            </p:cNvCxnSpPr>
            <p:nvPr/>
          </p:nvCxnSpPr>
          <p:spPr>
            <a:xfrm>
              <a:off x="2843808" y="2472377"/>
              <a:ext cx="648072" cy="0"/>
            </a:xfrm>
            <a:prstGeom prst="straightConnector1">
              <a:avLst/>
            </a:prstGeom>
            <a:ln w="28575">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3"/>
            </p:cNvCxnSpPr>
            <p:nvPr/>
          </p:nvCxnSpPr>
          <p:spPr>
            <a:xfrm>
              <a:off x="4067944" y="2472377"/>
              <a:ext cx="936104" cy="1"/>
            </a:xfrm>
            <a:prstGeom prst="straightConnector1">
              <a:avLst/>
            </a:prstGeom>
            <a:ln w="28575">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83567" y="2022327"/>
              <a:ext cx="521618" cy="400110"/>
            </a:xfrm>
            <a:prstGeom prst="rect">
              <a:avLst/>
            </a:prstGeom>
            <a:noFill/>
          </p:spPr>
          <p:txBody>
            <a:bodyPr wrap="none" rtlCol="0">
              <a:spAutoFit/>
            </a:bodyPr>
            <a:lstStyle/>
            <a:p>
              <a:r>
                <a:rPr lang="en-US" altLang="zh-CN" sz="2000" dirty="0" smtClean="0"/>
                <a:t>get</a:t>
              </a:r>
              <a:endParaRPr lang="zh-CN" altLang="en-US" sz="2000" dirty="0"/>
            </a:p>
          </p:txBody>
        </p:sp>
        <p:sp>
          <p:nvSpPr>
            <p:cNvPr id="35" name="TextBox 34"/>
            <p:cNvSpPr txBox="1"/>
            <p:nvPr/>
          </p:nvSpPr>
          <p:spPr>
            <a:xfrm>
              <a:off x="2843808" y="2022327"/>
              <a:ext cx="676595" cy="400110"/>
            </a:xfrm>
            <a:prstGeom prst="rect">
              <a:avLst/>
            </a:prstGeom>
            <a:noFill/>
          </p:spPr>
          <p:txBody>
            <a:bodyPr wrap="none" rtlCol="0">
              <a:spAutoFit/>
            </a:bodyPr>
            <a:lstStyle/>
            <a:p>
              <a:r>
                <a:rPr lang="en-US" altLang="zh-CN" sz="2000" dirty="0" smtClean="0"/>
                <a:t>copy</a:t>
              </a:r>
              <a:endParaRPr lang="zh-CN" altLang="en-US" sz="2000" dirty="0"/>
            </a:p>
          </p:txBody>
        </p:sp>
        <p:sp>
          <p:nvSpPr>
            <p:cNvPr id="36" name="TextBox 35"/>
            <p:cNvSpPr txBox="1"/>
            <p:nvPr/>
          </p:nvSpPr>
          <p:spPr>
            <a:xfrm>
              <a:off x="4211960" y="2022327"/>
              <a:ext cx="538930" cy="400110"/>
            </a:xfrm>
            <a:prstGeom prst="rect">
              <a:avLst/>
            </a:prstGeom>
            <a:noFill/>
          </p:spPr>
          <p:txBody>
            <a:bodyPr wrap="none" rtlCol="0">
              <a:spAutoFit/>
            </a:bodyPr>
            <a:lstStyle/>
            <a:p>
              <a:r>
                <a:rPr lang="en-US" altLang="zh-CN" sz="2000" dirty="0" smtClean="0"/>
                <a:t>put</a:t>
              </a:r>
              <a:endParaRPr lang="zh-CN" altLang="en-US" sz="2000" dirty="0"/>
            </a:p>
          </p:txBody>
        </p:sp>
        <p:sp>
          <p:nvSpPr>
            <p:cNvPr id="39" name="TextBox 38"/>
            <p:cNvSpPr txBox="1"/>
            <p:nvPr/>
          </p:nvSpPr>
          <p:spPr>
            <a:xfrm>
              <a:off x="857212" y="1200201"/>
              <a:ext cx="277640" cy="461665"/>
            </a:xfrm>
            <a:prstGeom prst="rect">
              <a:avLst/>
            </a:prstGeom>
            <a:noFill/>
          </p:spPr>
          <p:txBody>
            <a:bodyPr wrap="none" rtlCol="0">
              <a:spAutoFit/>
            </a:bodyPr>
            <a:lstStyle/>
            <a:p>
              <a:r>
                <a:rPr lang="en-US" altLang="zh-CN" sz="2400" dirty="0"/>
                <a:t>f</a:t>
              </a:r>
              <a:endParaRPr lang="zh-CN" altLang="en-US" sz="2400" dirty="0"/>
            </a:p>
          </p:txBody>
        </p:sp>
        <p:sp>
          <p:nvSpPr>
            <p:cNvPr id="41" name="TextBox 40"/>
            <p:cNvSpPr txBox="1"/>
            <p:nvPr/>
          </p:nvSpPr>
          <p:spPr>
            <a:xfrm>
              <a:off x="5321708" y="1200622"/>
              <a:ext cx="335348" cy="461665"/>
            </a:xfrm>
            <a:prstGeom prst="rect">
              <a:avLst/>
            </a:prstGeom>
            <a:noFill/>
          </p:spPr>
          <p:txBody>
            <a:bodyPr wrap="none" rtlCol="0">
              <a:spAutoFit/>
            </a:bodyPr>
            <a:lstStyle/>
            <a:p>
              <a:r>
                <a:rPr lang="en-US" altLang="zh-CN" sz="2400" dirty="0" smtClean="0"/>
                <a:t>g</a:t>
              </a:r>
              <a:endParaRPr lang="zh-CN" altLang="en-US" sz="2400" dirty="0"/>
            </a:p>
          </p:txBody>
        </p:sp>
      </p:grpSp>
      <p:sp>
        <p:nvSpPr>
          <p:cNvPr id="4" name="矩形 3"/>
          <p:cNvSpPr/>
          <p:nvPr/>
        </p:nvSpPr>
        <p:spPr>
          <a:xfrm>
            <a:off x="3207319" y="2920077"/>
            <a:ext cx="292068" cy="369332"/>
          </a:xfrm>
          <a:prstGeom prst="rect">
            <a:avLst/>
          </a:prstGeom>
        </p:spPr>
        <p:txBody>
          <a:bodyPr wrap="none">
            <a:spAutoFit/>
          </a:bodyPr>
          <a:lstStyle/>
          <a:p>
            <a:pPr algn="ctr"/>
            <a:r>
              <a:rPr lang="en-US" altLang="zh-CN" dirty="0"/>
              <a:t>s</a:t>
            </a:r>
            <a:endParaRPr lang="zh-CN" altLang="en-US" dirty="0"/>
          </a:p>
        </p:txBody>
      </p:sp>
      <p:sp>
        <p:nvSpPr>
          <p:cNvPr id="26" name="矩形 25"/>
          <p:cNvSpPr/>
          <p:nvPr/>
        </p:nvSpPr>
        <p:spPr>
          <a:xfrm>
            <a:off x="4460818" y="2915652"/>
            <a:ext cx="255198" cy="369332"/>
          </a:xfrm>
          <a:prstGeom prst="rect">
            <a:avLst/>
          </a:prstGeom>
        </p:spPr>
        <p:txBody>
          <a:bodyPr wrap="none">
            <a:spAutoFit/>
          </a:bodyPr>
          <a:lstStyle/>
          <a:p>
            <a:pPr algn="ctr"/>
            <a:r>
              <a:rPr lang="en-US" altLang="zh-CN" dirty="0"/>
              <a:t>t</a:t>
            </a:r>
            <a:endParaRPr lang="zh-CN" altLang="en-US" dirty="0"/>
          </a:p>
        </p:txBody>
      </p:sp>
      <p:sp>
        <p:nvSpPr>
          <p:cNvPr id="38" name="Rectangle 2"/>
          <p:cNvSpPr txBox="1">
            <a:spLocks noChangeArrowheads="1"/>
          </p:cNvSpPr>
          <p:nvPr/>
        </p:nvSpPr>
        <p:spPr>
          <a:xfrm>
            <a:off x="5291497" y="5085184"/>
            <a:ext cx="3672408" cy="576064"/>
          </a:xfrm>
          <a:prstGeom prst="rect">
            <a:avLst/>
          </a:prstGeom>
          <a:solidFill>
            <a:schemeClr val="accent6">
              <a:lumMod val="20000"/>
              <a:lumOff val="80000"/>
            </a:schemeClr>
          </a:solidFill>
          <a:ln>
            <a:solidFill>
              <a:schemeClr val="accent1">
                <a:lumMod val="75000"/>
              </a:schemeClr>
            </a:solidFill>
          </a:ln>
        </p:spPr>
        <p:txBody>
          <a:bodyPr vert="horz" lIns="91440" tIns="45720" rIns="91440" bIns="45720" rtlCol="0" anchor="ctr">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altLang="zh-CN" b="1" dirty="0">
                <a:solidFill>
                  <a:srgbClr val="0000CC"/>
                </a:solidFill>
                <a:latin typeface="Calibri" panose="020F0502020204030204" pitchFamily="34" charset="0"/>
                <a:ea typeface="华文楷体" panose="02010600040101010101" pitchFamily="2" charset="-122"/>
              </a:rPr>
              <a:t>get</a:t>
            </a:r>
            <a:r>
              <a:rPr lang="zh-CN" altLang="en-US" b="1" dirty="0">
                <a:solidFill>
                  <a:srgbClr val="0000CC"/>
                </a:solidFill>
                <a:latin typeface="Calibri" panose="020F0502020204030204" pitchFamily="34" charset="0"/>
                <a:ea typeface="华文楷体" panose="02010600040101010101" pitchFamily="2" charset="-122"/>
              </a:rPr>
              <a:t>、</a:t>
            </a:r>
            <a:r>
              <a:rPr lang="en-US" altLang="zh-CN" b="1" dirty="0">
                <a:solidFill>
                  <a:srgbClr val="0000CC"/>
                </a:solidFill>
                <a:latin typeface="Calibri" panose="020F0502020204030204" pitchFamily="34" charset="0"/>
                <a:ea typeface="华文楷体" panose="02010600040101010101" pitchFamily="2" charset="-122"/>
              </a:rPr>
              <a:t>copy</a:t>
            </a:r>
            <a:r>
              <a:rPr lang="zh-CN" altLang="en-US" b="1" dirty="0">
                <a:solidFill>
                  <a:srgbClr val="0000CC"/>
                </a:solidFill>
                <a:latin typeface="Calibri" panose="020F0502020204030204" pitchFamily="34" charset="0"/>
                <a:ea typeface="华文楷体" panose="02010600040101010101" pitchFamily="2" charset="-122"/>
              </a:rPr>
              <a:t>和</a:t>
            </a:r>
            <a:r>
              <a:rPr lang="en-US" altLang="zh-CN" b="1" dirty="0">
                <a:solidFill>
                  <a:srgbClr val="0000CC"/>
                </a:solidFill>
                <a:latin typeface="Calibri" panose="020F0502020204030204" pitchFamily="34" charset="0"/>
                <a:ea typeface="华文楷体" panose="02010600040101010101" pitchFamily="2" charset="-122"/>
              </a:rPr>
              <a:t>put</a:t>
            </a:r>
            <a:r>
              <a:rPr lang="zh-CN" altLang="en-US" b="1" dirty="0">
                <a:solidFill>
                  <a:srgbClr val="0000CC"/>
                </a:solidFill>
                <a:latin typeface="Calibri" panose="020F0502020204030204" pitchFamily="34" charset="0"/>
                <a:ea typeface="华文楷体" panose="02010600040101010101" pitchFamily="2" charset="-122"/>
              </a:rPr>
              <a:t>三个进程并发执行</a:t>
            </a:r>
          </a:p>
        </p:txBody>
      </p:sp>
      <p:sp>
        <p:nvSpPr>
          <p:cNvPr id="40" name="爆炸形 1 39"/>
          <p:cNvSpPr/>
          <p:nvPr/>
        </p:nvSpPr>
        <p:spPr>
          <a:xfrm>
            <a:off x="539552" y="4653136"/>
            <a:ext cx="1570154" cy="1296144"/>
          </a:xfrm>
          <a:prstGeom prst="irregularSeal1">
            <a:avLst/>
          </a:prstGeom>
          <a:solidFill>
            <a:schemeClr val="accent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0000CC"/>
                </a:solidFill>
                <a:latin typeface="华文行楷" panose="02010800040101010101" pitchFamily="2" charset="-122"/>
                <a:ea typeface="华文行楷" panose="02010800040101010101" pitchFamily="2" charset="-122"/>
              </a:rPr>
              <a:t>场景</a:t>
            </a:r>
            <a:endParaRPr lang="zh-CN" altLang="en-US" sz="2000" dirty="0">
              <a:solidFill>
                <a:srgbClr val="0000CC"/>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34344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solidFill>
                  <a:schemeClr val="accent1">
                    <a:lumMod val="75000"/>
                  </a:schemeClr>
                </a:solidFill>
                <a:latin typeface="微软雅黑" panose="020B0503020204020204" pitchFamily="34" charset="-122"/>
                <a:ea typeface="微软雅黑" panose="020B0503020204020204" pitchFamily="34" charset="-122"/>
              </a:rPr>
              <a:t>各种机制的层次</a:t>
            </a:r>
            <a:endParaRPr lang="zh-CN" altLang="en-US" sz="4000"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331640" y="2176197"/>
            <a:ext cx="6018563" cy="3197019"/>
            <a:chOff x="1433757" y="2320213"/>
            <a:chExt cx="6281738" cy="2333625"/>
          </a:xfrm>
        </p:grpSpPr>
        <p:sp>
          <p:nvSpPr>
            <p:cNvPr id="3" name="Rectangle 4"/>
            <p:cNvSpPr>
              <a:spLocks noChangeArrowheads="1"/>
            </p:cNvSpPr>
            <p:nvPr/>
          </p:nvSpPr>
          <p:spPr bwMode="auto">
            <a:xfrm>
              <a:off x="1433757" y="3850563"/>
              <a:ext cx="6281738" cy="803275"/>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lgn="ctr"/>
              <a:r>
                <a:rPr lang="zh-CN" altLang="en-US" sz="2400" b="1" dirty="0" smtClean="0">
                  <a:latin typeface="华文楷体" panose="02010600040101010101" pitchFamily="2" charset="-122"/>
                  <a:ea typeface="华文楷体" panose="02010600040101010101" pitchFamily="2" charset="-122"/>
                </a:rPr>
                <a:t>原子操作</a:t>
              </a:r>
              <a:endParaRPr lang="en-US" altLang="zh-CN" sz="2400" b="1" dirty="0" smtClean="0">
                <a:latin typeface="华文楷体" panose="02010600040101010101" pitchFamily="2" charset="-122"/>
                <a:ea typeface="华文楷体" panose="02010600040101010101" pitchFamily="2" charset="-122"/>
              </a:endParaRPr>
            </a:p>
            <a:p>
              <a:pPr algn="ctr"/>
              <a:r>
                <a:rPr lang="zh-CN" altLang="en-US" sz="2400" b="1" dirty="0" smtClean="0">
                  <a:latin typeface="华文楷体" panose="02010600040101010101" pitchFamily="2" charset="-122"/>
                  <a:ea typeface="华文楷体" panose="02010600040101010101" pitchFamily="2" charset="-122"/>
                </a:rPr>
                <a:t>（</a:t>
              </a:r>
              <a:r>
                <a:rPr lang="en-US" altLang="zh-CN" sz="2400" b="1" dirty="0" smtClean="0">
                  <a:latin typeface="华文楷体" panose="02010600040101010101" pitchFamily="2" charset="-122"/>
                  <a:ea typeface="华文楷体" panose="02010600040101010101" pitchFamily="2" charset="-122"/>
                </a:rPr>
                <a:t>load/store</a:t>
              </a:r>
              <a:r>
                <a:rPr lang="zh-CN" altLang="en-US" sz="2400" b="1" dirty="0" smtClean="0">
                  <a:latin typeface="华文楷体" panose="02010600040101010101" pitchFamily="2" charset="-122"/>
                  <a:ea typeface="华文楷体" panose="02010600040101010101" pitchFamily="2" charset="-122"/>
                </a:rPr>
                <a:t>、开关中断、测试</a:t>
              </a:r>
              <a:r>
                <a:rPr lang="en-US" altLang="zh-CN" sz="2400" b="1" dirty="0" smtClean="0">
                  <a:latin typeface="华文楷体" panose="02010600040101010101" pitchFamily="2" charset="-122"/>
                  <a:ea typeface="华文楷体" panose="02010600040101010101" pitchFamily="2" charset="-122"/>
                </a:rPr>
                <a:t>&amp;</a:t>
              </a:r>
              <a:r>
                <a:rPr lang="zh-CN" altLang="en-US" sz="2400" b="1" dirty="0" smtClean="0">
                  <a:latin typeface="华文楷体" panose="02010600040101010101" pitchFamily="2" charset="-122"/>
                  <a:ea typeface="华文楷体" panose="02010600040101010101" pitchFamily="2" charset="-122"/>
                </a:rPr>
                <a:t>设置、</a:t>
              </a:r>
              <a:r>
                <a:rPr lang="en-US" altLang="zh-CN" sz="2400" b="1" dirty="0" smtClean="0">
                  <a:latin typeface="华文楷体" panose="02010600040101010101" pitchFamily="2" charset="-122"/>
                  <a:ea typeface="华文楷体" panose="02010600040101010101" pitchFamily="2" charset="-122"/>
                </a:rPr>
                <a:t>……</a:t>
              </a:r>
              <a:r>
                <a:rPr lang="zh-CN" altLang="en-US" sz="2400" b="1" dirty="0" smtClean="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p:txBody>
        </p:sp>
        <p:sp>
          <p:nvSpPr>
            <p:cNvPr id="4" name="Rectangle 5"/>
            <p:cNvSpPr>
              <a:spLocks noChangeArrowheads="1"/>
            </p:cNvSpPr>
            <p:nvPr/>
          </p:nvSpPr>
          <p:spPr bwMode="auto">
            <a:xfrm>
              <a:off x="1433757" y="3021888"/>
              <a:ext cx="6281738" cy="841375"/>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lgn="ctr"/>
              <a:r>
                <a:rPr lang="zh-CN" altLang="en-US" sz="2400" b="1" dirty="0" smtClean="0">
                  <a:latin typeface="华文楷体" panose="02010600040101010101" pitchFamily="2" charset="-122"/>
                  <a:ea typeface="华文楷体" panose="02010600040101010101" pitchFamily="2" charset="-122"/>
                </a:rPr>
                <a:t>同步机制</a:t>
              </a:r>
              <a:endParaRPr lang="en-US" altLang="zh-CN" sz="2400" b="1" dirty="0" smtClean="0">
                <a:latin typeface="华文楷体" panose="02010600040101010101" pitchFamily="2" charset="-122"/>
                <a:ea typeface="华文楷体" panose="02010600040101010101" pitchFamily="2" charset="-122"/>
              </a:endParaRPr>
            </a:p>
            <a:p>
              <a:pPr algn="ctr"/>
              <a:r>
                <a:rPr lang="zh-CN" altLang="en-US" sz="2400" b="1" dirty="0" smtClean="0">
                  <a:latin typeface="华文楷体" panose="02010600040101010101" pitchFamily="2" charset="-122"/>
                  <a:ea typeface="华文楷体" panose="02010600040101010101" pitchFamily="2" charset="-122"/>
                </a:rPr>
                <a:t>（信号量、管程、锁、条件变量</a:t>
              </a:r>
              <a:r>
                <a:rPr lang="en-US" altLang="zh-CN" sz="2400" b="1" dirty="0" smtClean="0">
                  <a:latin typeface="华文楷体" panose="02010600040101010101" pitchFamily="2" charset="-122"/>
                  <a:ea typeface="华文楷体" panose="02010600040101010101" pitchFamily="2" charset="-122"/>
                </a:rPr>
                <a:t>……</a:t>
              </a:r>
              <a:r>
                <a:rPr lang="zh-CN" altLang="en-US" sz="2400" b="1" dirty="0" smtClean="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p:txBody>
        </p:sp>
        <p:sp>
          <p:nvSpPr>
            <p:cNvPr id="5" name="Rectangle 6"/>
            <p:cNvSpPr>
              <a:spLocks noChangeArrowheads="1"/>
            </p:cNvSpPr>
            <p:nvPr/>
          </p:nvSpPr>
          <p:spPr bwMode="auto">
            <a:xfrm>
              <a:off x="1433757" y="2320213"/>
              <a:ext cx="6281738" cy="714375"/>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lgn="ctr"/>
              <a:r>
                <a:rPr lang="zh-CN" altLang="en-US" sz="2400" b="1" dirty="0" smtClean="0">
                  <a:latin typeface="华文楷体" panose="02010600040101010101" pitchFamily="2" charset="-122"/>
                  <a:ea typeface="华文楷体" panose="02010600040101010101" pitchFamily="2" charset="-122"/>
                </a:rPr>
                <a:t>并发进程</a:t>
              </a:r>
              <a:endParaRPr lang="en-US" altLang="zh-CN" sz="2400" b="1" dirty="0">
                <a:latin typeface="华文楷体" panose="02010600040101010101" pitchFamily="2" charset="-122"/>
                <a:ea typeface="华文楷体" panose="02010600040101010101" pitchFamily="2" charset="-122"/>
              </a:endParaRPr>
            </a:p>
          </p:txBody>
        </p:sp>
      </p:grpSp>
      <p:sp>
        <p:nvSpPr>
          <p:cNvPr id="8" name="TextBox 7"/>
          <p:cNvSpPr txBox="1"/>
          <p:nvPr/>
        </p:nvSpPr>
        <p:spPr>
          <a:xfrm>
            <a:off x="7596336" y="4509120"/>
            <a:ext cx="800219" cy="461665"/>
          </a:xfrm>
          <a:prstGeom prst="rect">
            <a:avLst/>
          </a:prstGeom>
          <a:noFill/>
        </p:spPr>
        <p:txBody>
          <a:bodyPr wrap="none" rtlCol="0">
            <a:spAutoFit/>
          </a:bodyPr>
          <a:lstStyle/>
          <a:p>
            <a:r>
              <a:rPr lang="zh-CN" altLang="en-US" sz="2400" b="1" dirty="0" smtClean="0">
                <a:solidFill>
                  <a:srgbClr val="FF0000"/>
                </a:solidFill>
                <a:latin typeface="方正舒体" panose="02010601030101010101" pitchFamily="2" charset="-122"/>
                <a:ea typeface="方正舒体" panose="02010601030101010101" pitchFamily="2" charset="-122"/>
              </a:rPr>
              <a:t>硬件</a:t>
            </a:r>
            <a:endParaRPr lang="zh-CN" altLang="en-US" sz="2400" b="1" dirty="0">
              <a:solidFill>
                <a:srgbClr val="FF0000"/>
              </a:solidFill>
              <a:latin typeface="方正舒体" panose="02010601030101010101" pitchFamily="2" charset="-122"/>
              <a:ea typeface="方正舒体" panose="02010601030101010101" pitchFamily="2" charset="-122"/>
            </a:endParaRPr>
          </a:p>
        </p:txBody>
      </p:sp>
      <p:sp>
        <p:nvSpPr>
          <p:cNvPr id="9" name="TextBox 8"/>
          <p:cNvSpPr txBox="1"/>
          <p:nvPr/>
        </p:nvSpPr>
        <p:spPr>
          <a:xfrm>
            <a:off x="7524328" y="3543399"/>
            <a:ext cx="803425" cy="461665"/>
          </a:xfrm>
          <a:prstGeom prst="rect">
            <a:avLst/>
          </a:prstGeom>
          <a:noFill/>
        </p:spPr>
        <p:txBody>
          <a:bodyPr wrap="none" rtlCol="0">
            <a:spAutoFit/>
          </a:bodyPr>
          <a:lstStyle/>
          <a:p>
            <a:r>
              <a:rPr lang="zh-CN" altLang="en-US" sz="2400" b="1" dirty="0" smtClean="0">
                <a:solidFill>
                  <a:srgbClr val="FF0000"/>
                </a:solidFill>
                <a:latin typeface="方正舒体" panose="02010601030101010101" pitchFamily="2" charset="-122"/>
                <a:ea typeface="方正舒体" panose="02010601030101010101" pitchFamily="2" charset="-122"/>
              </a:rPr>
              <a:t>系统</a:t>
            </a:r>
            <a:endParaRPr lang="zh-CN" altLang="en-US" sz="2400" b="1" dirty="0">
              <a:solidFill>
                <a:srgbClr val="FF0000"/>
              </a:solidFill>
              <a:latin typeface="方正舒体" panose="02010601030101010101" pitchFamily="2" charset="-122"/>
              <a:ea typeface="方正舒体" panose="02010601030101010101" pitchFamily="2" charset="-122"/>
            </a:endParaRPr>
          </a:p>
        </p:txBody>
      </p:sp>
      <p:sp>
        <p:nvSpPr>
          <p:cNvPr id="10" name="TextBox 9"/>
          <p:cNvSpPr txBox="1"/>
          <p:nvPr/>
        </p:nvSpPr>
        <p:spPr>
          <a:xfrm>
            <a:off x="7524328" y="2420888"/>
            <a:ext cx="803425" cy="461665"/>
          </a:xfrm>
          <a:prstGeom prst="rect">
            <a:avLst/>
          </a:prstGeom>
          <a:noFill/>
        </p:spPr>
        <p:txBody>
          <a:bodyPr wrap="none" rtlCol="0">
            <a:spAutoFit/>
          </a:bodyPr>
          <a:lstStyle/>
          <a:p>
            <a:r>
              <a:rPr lang="zh-CN" altLang="en-US" sz="2400" b="1" dirty="0" smtClean="0">
                <a:solidFill>
                  <a:srgbClr val="FF0000"/>
                </a:solidFill>
                <a:latin typeface="方正舒体" panose="02010601030101010101" pitchFamily="2" charset="-122"/>
                <a:ea typeface="方正舒体" panose="02010601030101010101" pitchFamily="2" charset="-122"/>
              </a:rPr>
              <a:t>应用</a:t>
            </a:r>
            <a:endParaRPr lang="zh-CN" altLang="en-US" sz="2400" b="1" dirty="0">
              <a:solidFill>
                <a:srgbClr val="FF0000"/>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255863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锁</a:t>
            </a:r>
            <a:r>
              <a:rPr lang="zh-CN" altLang="en-US" sz="4000" dirty="0" smtClean="0"/>
              <a:t>（</a:t>
            </a:r>
            <a:r>
              <a:rPr lang="zh-CN" altLang="en-US" dirty="0"/>
              <a:t>互斥量</a:t>
            </a:r>
            <a:r>
              <a:rPr lang="en-US" altLang="zh-CN" dirty="0" err="1"/>
              <a:t>mutex</a:t>
            </a:r>
            <a:r>
              <a:rPr lang="zh-CN" altLang="en-US" sz="4000" dirty="0" smtClean="0"/>
              <a:t>）的实现</a:t>
            </a:r>
            <a:endParaRPr lang="zh-CN" altLang="en-US" sz="4000" dirty="0"/>
          </a:p>
        </p:txBody>
      </p:sp>
      <p:sp>
        <p:nvSpPr>
          <p:cNvPr id="4" name="内容占位符 3"/>
          <p:cNvSpPr>
            <a:spLocks noGrp="1"/>
          </p:cNvSpPr>
          <p:nvPr>
            <p:ph idx="1"/>
          </p:nvPr>
        </p:nvSpPr>
        <p:spPr>
          <a:xfrm>
            <a:off x="827584" y="1600200"/>
            <a:ext cx="7797552" cy="4686320"/>
          </a:xfrm>
        </p:spPr>
        <p:txBody>
          <a:bodyPr>
            <a:normAutofit/>
          </a:bodyPr>
          <a:lstStyle/>
          <a:p>
            <a:r>
              <a:rPr lang="en-US" altLang="zh-CN" sz="2400" dirty="0" smtClean="0"/>
              <a:t> </a:t>
            </a:r>
            <a:r>
              <a:rPr lang="zh-CN" altLang="en-US" sz="2400" dirty="0" smtClean="0"/>
              <a:t>通过开关中断指令</a:t>
            </a:r>
            <a:endParaRPr lang="en-US" altLang="zh-CN" sz="2400" dirty="0" smtClean="0"/>
          </a:p>
          <a:p>
            <a:endParaRPr lang="en-US" altLang="zh-CN" sz="2400" dirty="0"/>
          </a:p>
          <a:p>
            <a:pPr marL="0" indent="0">
              <a:spcBef>
                <a:spcPts val="0"/>
              </a:spcBef>
              <a:buNone/>
            </a:pPr>
            <a:r>
              <a:rPr lang="en-US" altLang="zh-CN" sz="2400" dirty="0">
                <a:latin typeface="Arial" pitchFamily="34" charset="0"/>
                <a:ea typeface="宋体" charset="-122"/>
                <a:cs typeface="Arial" pitchFamily="34" charset="0"/>
              </a:rPr>
              <a:t>lock() {</a:t>
            </a:r>
          </a:p>
          <a:p>
            <a:pPr marL="0" indent="0">
              <a:spcBef>
                <a:spcPts val="0"/>
              </a:spcBef>
              <a:buNone/>
            </a:pPr>
            <a:r>
              <a:rPr lang="en-US" altLang="zh-CN" sz="2400" dirty="0">
                <a:latin typeface="Arial" pitchFamily="34" charset="0"/>
                <a:ea typeface="宋体" charset="-122"/>
                <a:cs typeface="Arial" pitchFamily="34" charset="0"/>
              </a:rPr>
              <a:t>      disable interrupts</a:t>
            </a:r>
          </a:p>
          <a:p>
            <a:pPr marL="0" indent="0">
              <a:spcBef>
                <a:spcPts val="0"/>
              </a:spcBef>
              <a:buNone/>
            </a:pPr>
            <a:r>
              <a:rPr lang="en-US" altLang="zh-CN" sz="2400" dirty="0">
                <a:latin typeface="Arial" pitchFamily="34" charset="0"/>
                <a:ea typeface="宋体" charset="-122"/>
                <a:cs typeface="Arial" pitchFamily="34" charset="0"/>
              </a:rPr>
              <a:t>      while (value != FREE) ;</a:t>
            </a:r>
          </a:p>
          <a:p>
            <a:pPr marL="0" indent="0">
              <a:spcBef>
                <a:spcPts val="0"/>
              </a:spcBef>
              <a:buNone/>
            </a:pPr>
            <a:r>
              <a:rPr lang="en-US" altLang="zh-CN" sz="2400" dirty="0">
                <a:latin typeface="Arial" pitchFamily="34" charset="0"/>
                <a:ea typeface="宋体" charset="-122"/>
                <a:cs typeface="Arial" pitchFamily="34" charset="0"/>
              </a:rPr>
              <a:t>      value = BUSY</a:t>
            </a:r>
          </a:p>
          <a:p>
            <a:pPr marL="0" indent="0">
              <a:spcBef>
                <a:spcPts val="0"/>
              </a:spcBef>
              <a:buNone/>
            </a:pPr>
            <a:r>
              <a:rPr lang="en-US" altLang="zh-CN" sz="2400" dirty="0">
                <a:latin typeface="Arial" pitchFamily="34" charset="0"/>
                <a:ea typeface="宋体" charset="-122"/>
                <a:cs typeface="Arial" pitchFamily="34" charset="0"/>
              </a:rPr>
              <a:t>      enable interrupts</a:t>
            </a:r>
          </a:p>
          <a:p>
            <a:pPr marL="0" indent="0">
              <a:spcBef>
                <a:spcPts val="0"/>
              </a:spcBef>
              <a:buNone/>
            </a:pPr>
            <a:r>
              <a:rPr lang="en-US" altLang="zh-CN" sz="2400" dirty="0">
                <a:latin typeface="Arial" pitchFamily="34" charset="0"/>
                <a:ea typeface="宋体" charset="-122"/>
                <a:cs typeface="Arial" pitchFamily="34" charset="0"/>
              </a:rPr>
              <a:t>}</a:t>
            </a:r>
          </a:p>
          <a:p>
            <a:endParaRPr lang="zh-CN" altLang="en-US" sz="2400" dirty="0"/>
          </a:p>
        </p:txBody>
      </p:sp>
      <p:sp>
        <p:nvSpPr>
          <p:cNvPr id="2" name="云形 1"/>
          <p:cNvSpPr/>
          <p:nvPr/>
        </p:nvSpPr>
        <p:spPr>
          <a:xfrm>
            <a:off x="5508104" y="1700808"/>
            <a:ext cx="2808312" cy="2376264"/>
          </a:xfrm>
          <a:prstGeom prst="cloud">
            <a:avLst/>
          </a:prstGeom>
          <a:solidFill>
            <a:schemeClr val="accent4">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0000CC"/>
                </a:solidFill>
                <a:latin typeface="华文楷体" pitchFamily="2" charset="-122"/>
                <a:ea typeface="华文楷体" pitchFamily="2" charset="-122"/>
              </a:rPr>
              <a:t>思考：这样实现锁是否正确？</a:t>
            </a:r>
            <a:endParaRPr lang="en-US" altLang="zh-CN" sz="2400" b="1" dirty="0">
              <a:solidFill>
                <a:srgbClr val="0000CC"/>
              </a:solidFill>
              <a:latin typeface="华文楷体" pitchFamily="2" charset="-122"/>
              <a:ea typeface="华文楷体" pitchFamily="2" charset="-122"/>
            </a:endParaRPr>
          </a:p>
        </p:txBody>
      </p:sp>
      <p:sp>
        <p:nvSpPr>
          <p:cNvPr id="5" name="TextBox 4"/>
          <p:cNvSpPr txBox="1"/>
          <p:nvPr/>
        </p:nvSpPr>
        <p:spPr>
          <a:xfrm>
            <a:off x="1835696" y="5301208"/>
            <a:ext cx="2627642" cy="830997"/>
          </a:xfrm>
          <a:prstGeom prst="rect">
            <a:avLst/>
          </a:prstGeom>
          <a:noFill/>
        </p:spPr>
        <p:txBody>
          <a:bodyPr wrap="none" rtlCol="0">
            <a:spAutoFit/>
          </a:bodyPr>
          <a:lstStyle/>
          <a:p>
            <a:pPr marL="285750" indent="-285750">
              <a:buFont typeface="Arial" panose="020B0604020202020204" pitchFamily="34" charset="0"/>
              <a:buChar char="•"/>
            </a:pPr>
            <a:r>
              <a:rPr lang="zh-CN" altLang="en-US" sz="2400" b="1" dirty="0" smtClean="0">
                <a:latin typeface="华文楷体" panose="02010600040101010101" pitchFamily="2" charset="-122"/>
                <a:ea typeface="华文楷体" panose="02010600040101010101" pitchFamily="2" charset="-122"/>
              </a:rPr>
              <a:t>等待锁变为空闲</a:t>
            </a:r>
            <a:endParaRPr lang="en-US" altLang="zh-CN" sz="2400" b="1" dirty="0"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sz="2400" b="1" dirty="0" smtClean="0">
                <a:latin typeface="华文楷体" panose="02010600040101010101" pitchFamily="2" charset="-122"/>
                <a:ea typeface="华文楷体" panose="02010600040101010101" pitchFamily="2" charset="-122"/>
              </a:rPr>
              <a:t>获得锁</a:t>
            </a:r>
            <a:endParaRPr lang="zh-CN" altLang="en-US" sz="24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9687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1000"/>
                                        <p:tgtEl>
                                          <p:spTgt spid="4">
                                            <p:txEl>
                                              <p:pRg st="4" end="4"/>
                                            </p:txEl>
                                          </p:spTgt>
                                        </p:tgtEl>
                                      </p:cBhvr>
                                    </p:animEffect>
                                    <p:anim calcmode="lin" valueType="num">
                                      <p:cBhvr>
                                        <p:cTn id="1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1000"/>
                                        <p:tgtEl>
                                          <p:spTgt spid="4">
                                            <p:txEl>
                                              <p:pRg st="5" end="5"/>
                                            </p:txEl>
                                          </p:spTgt>
                                        </p:tgtEl>
                                      </p:cBhvr>
                                    </p:animEffect>
                                    <p:anim calcmode="lin" valueType="num">
                                      <p:cBhvr>
                                        <p:cTn id="1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1000"/>
                                        <p:tgtEl>
                                          <p:spTgt spid="4">
                                            <p:txEl>
                                              <p:pRg st="7" end="7"/>
                                            </p:txEl>
                                          </p:spTgt>
                                        </p:tgtEl>
                                      </p:cBhvr>
                                    </p:animEffect>
                                    <p:anim calcmode="lin" valueType="num">
                                      <p:cBhvr>
                                        <p:cTn id="2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wipe(left)">
                                      <p:cBhvr>
                                        <p:cTn id="36" dur="1000"/>
                                        <p:tgtEl>
                                          <p:spTgt spid="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Effect transition="in" filter="fade">
                                      <p:cBhvr>
                                        <p:cTn id="41" dur="1000"/>
                                        <p:tgtEl>
                                          <p:spTgt spid="4">
                                            <p:txEl>
                                              <p:pRg st="3" end="3"/>
                                            </p:txEl>
                                          </p:spTgt>
                                        </p:tgtEl>
                                      </p:cBhvr>
                                    </p:animEffect>
                                    <p:anim calcmode="lin" valueType="num">
                                      <p:cBhvr>
                                        <p:cTn id="4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xEl>
                                              <p:pRg st="6" end="6"/>
                                            </p:txEl>
                                          </p:spTgt>
                                        </p:tgtEl>
                                        <p:attrNameLst>
                                          <p:attrName>style.visibility</p:attrName>
                                        </p:attrNameLst>
                                      </p:cBhvr>
                                      <p:to>
                                        <p:strVal val="visible"/>
                                      </p:to>
                                    </p:set>
                                    <p:animEffect transition="in" filter="fade">
                                      <p:cBhvr>
                                        <p:cTn id="46" dur="1000"/>
                                        <p:tgtEl>
                                          <p:spTgt spid="4">
                                            <p:txEl>
                                              <p:pRg st="6" end="6"/>
                                            </p:txEl>
                                          </p:spTgt>
                                        </p:tgtEl>
                                      </p:cBhvr>
                                    </p:animEffect>
                                    <p:anim calcmode="lin" valueType="num">
                                      <p:cBhvr>
                                        <p:cTn id="47"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heel(1)">
                                      <p:cBhvr>
                                        <p:cTn id="5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一种修订</a:t>
            </a:r>
            <a:endParaRPr lang="zh-CN" altLang="en-US" sz="4000" dirty="0"/>
          </a:p>
        </p:txBody>
      </p:sp>
      <p:sp>
        <p:nvSpPr>
          <p:cNvPr id="3" name="内容占位符 2"/>
          <p:cNvSpPr>
            <a:spLocks noGrp="1"/>
          </p:cNvSpPr>
          <p:nvPr>
            <p:ph idx="1"/>
          </p:nvPr>
        </p:nvSpPr>
        <p:spPr>
          <a:xfrm>
            <a:off x="827584" y="1600200"/>
            <a:ext cx="7283152" cy="4686320"/>
          </a:xfrm>
        </p:spPr>
        <p:txBody>
          <a:bodyPr>
            <a:normAutofit/>
          </a:bodyPr>
          <a:lstStyle/>
          <a:p>
            <a:pPr marL="0" indent="0">
              <a:buNone/>
            </a:pPr>
            <a:r>
              <a:rPr lang="en-US" altLang="zh-CN" sz="2400" dirty="0" smtClean="0">
                <a:latin typeface="Arial" pitchFamily="34" charset="0"/>
                <a:ea typeface="宋体" charset="-122"/>
                <a:cs typeface="Arial" pitchFamily="34" charset="0"/>
              </a:rPr>
              <a:t>lock</a:t>
            </a:r>
            <a:r>
              <a:rPr lang="en-US" altLang="zh-CN" sz="2400" dirty="0">
                <a:latin typeface="Arial" pitchFamily="34" charset="0"/>
                <a:ea typeface="宋体" charset="-122"/>
                <a:cs typeface="Arial" pitchFamily="34" charset="0"/>
              </a:rPr>
              <a:t>() {</a:t>
            </a:r>
          </a:p>
          <a:p>
            <a:pPr marL="0" indent="0">
              <a:buNone/>
            </a:pPr>
            <a:r>
              <a:rPr lang="en-US" altLang="zh-CN" sz="2400" dirty="0">
                <a:latin typeface="Arial" pitchFamily="34" charset="0"/>
                <a:ea typeface="宋体" charset="-122"/>
                <a:cs typeface="Arial" pitchFamily="34" charset="0"/>
              </a:rPr>
              <a:t>      disable interrupts</a:t>
            </a:r>
          </a:p>
          <a:p>
            <a:pPr marL="0" indent="0">
              <a:buNone/>
            </a:pPr>
            <a:r>
              <a:rPr lang="en-US" altLang="zh-CN" sz="2400" dirty="0">
                <a:latin typeface="Arial" pitchFamily="34" charset="0"/>
                <a:ea typeface="宋体" charset="-122"/>
                <a:cs typeface="Arial" pitchFamily="34" charset="0"/>
              </a:rPr>
              <a:t>      while (value != FREE) {</a:t>
            </a:r>
          </a:p>
          <a:p>
            <a:pPr marL="0" indent="0">
              <a:buNone/>
            </a:pPr>
            <a:r>
              <a:rPr lang="en-US" altLang="zh-CN" sz="2400" dirty="0">
                <a:latin typeface="Arial" pitchFamily="34" charset="0"/>
                <a:ea typeface="宋体" charset="-122"/>
                <a:cs typeface="Arial" pitchFamily="34" charset="0"/>
              </a:rPr>
              <a:t>            enable interrupts</a:t>
            </a:r>
          </a:p>
          <a:p>
            <a:pPr marL="0" indent="0">
              <a:buNone/>
            </a:pPr>
            <a:r>
              <a:rPr lang="en-US" altLang="zh-CN" sz="2400" dirty="0">
                <a:latin typeface="Arial" pitchFamily="34" charset="0"/>
                <a:ea typeface="宋体" charset="-122"/>
                <a:cs typeface="Arial" pitchFamily="34" charset="0"/>
              </a:rPr>
              <a:t>            disable interrupts</a:t>
            </a:r>
          </a:p>
          <a:p>
            <a:pPr marL="0" indent="0">
              <a:buNone/>
            </a:pPr>
            <a:r>
              <a:rPr lang="en-US" altLang="zh-CN" sz="2400" dirty="0">
                <a:latin typeface="Arial" pitchFamily="34" charset="0"/>
                <a:ea typeface="宋体" charset="-122"/>
                <a:cs typeface="Arial" pitchFamily="34" charset="0"/>
              </a:rPr>
              <a:t>      }</a:t>
            </a:r>
          </a:p>
          <a:p>
            <a:pPr marL="0" indent="0">
              <a:buNone/>
            </a:pPr>
            <a:r>
              <a:rPr lang="en-US" altLang="zh-CN" sz="2400" dirty="0">
                <a:latin typeface="Arial" pitchFamily="34" charset="0"/>
                <a:ea typeface="宋体" charset="-122"/>
                <a:cs typeface="Arial" pitchFamily="34" charset="0"/>
              </a:rPr>
              <a:t>      value = BUSY</a:t>
            </a:r>
          </a:p>
          <a:p>
            <a:pPr marL="0" indent="0">
              <a:buNone/>
            </a:pPr>
            <a:r>
              <a:rPr lang="en-US" altLang="zh-CN" sz="2400" dirty="0">
                <a:latin typeface="Arial" pitchFamily="34" charset="0"/>
                <a:ea typeface="宋体" charset="-122"/>
                <a:cs typeface="Arial" pitchFamily="34" charset="0"/>
              </a:rPr>
              <a:t>      enable interrupts</a:t>
            </a:r>
          </a:p>
          <a:p>
            <a:pPr marL="0" indent="0">
              <a:buNone/>
            </a:pPr>
            <a:r>
              <a:rPr lang="en-US" altLang="zh-CN" sz="2400" dirty="0" smtClean="0">
                <a:latin typeface="Arial" pitchFamily="34" charset="0"/>
                <a:ea typeface="宋体" charset="-122"/>
                <a:cs typeface="Arial" pitchFamily="34" charset="0"/>
              </a:rPr>
              <a:t>}</a:t>
            </a:r>
            <a:endParaRPr lang="en-US" altLang="zh-CN" sz="2800" dirty="0">
              <a:latin typeface="Arial" pitchFamily="34" charset="0"/>
              <a:ea typeface="宋体" charset="-122"/>
              <a:cs typeface="Arial" pitchFamily="34" charset="0"/>
            </a:endParaRPr>
          </a:p>
        </p:txBody>
      </p:sp>
      <p:sp>
        <p:nvSpPr>
          <p:cNvPr id="4" name="云形 3"/>
          <p:cNvSpPr/>
          <p:nvPr/>
        </p:nvSpPr>
        <p:spPr>
          <a:xfrm>
            <a:off x="6228184" y="4437112"/>
            <a:ext cx="2592288" cy="1656184"/>
          </a:xfrm>
          <a:prstGeom prst="cloud">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0000CC"/>
                </a:solidFill>
                <a:latin typeface="华文行楷" panose="02010800040101010101" pitchFamily="2" charset="-122"/>
                <a:ea typeface="华文行楷" panose="02010800040101010101" pitchFamily="2" charset="-122"/>
              </a:rPr>
              <a:t>设计一个方案编码验证一下</a:t>
            </a:r>
            <a:endParaRPr lang="zh-CN" altLang="en-US" sz="2000" dirty="0">
              <a:solidFill>
                <a:srgbClr val="0000CC"/>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5039949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另一种方案</a:t>
            </a:r>
            <a:endParaRPr lang="zh-CN" altLang="en-US" sz="4000" dirty="0"/>
          </a:p>
        </p:txBody>
      </p:sp>
      <p:sp>
        <p:nvSpPr>
          <p:cNvPr id="3" name="内容占位符 2"/>
          <p:cNvSpPr>
            <a:spLocks noGrp="1"/>
          </p:cNvSpPr>
          <p:nvPr>
            <p:ph idx="1"/>
          </p:nvPr>
        </p:nvSpPr>
        <p:spPr>
          <a:xfrm>
            <a:off x="683568" y="1609416"/>
            <a:ext cx="8424936" cy="4846320"/>
          </a:xfrm>
        </p:spPr>
        <p:txBody>
          <a:bodyPr>
            <a:normAutofit/>
          </a:bodyPr>
          <a:lstStyle/>
          <a:p>
            <a:pPr marL="0" indent="0">
              <a:buNone/>
            </a:pPr>
            <a:r>
              <a:rPr lang="en-US" altLang="zh-CN" sz="2400" dirty="0" smtClean="0">
                <a:latin typeface="Arial" pitchFamily="34" charset="0"/>
                <a:ea typeface="宋体" charset="-122"/>
                <a:cs typeface="Arial" pitchFamily="34" charset="0"/>
              </a:rPr>
              <a:t>lock</a:t>
            </a:r>
            <a:r>
              <a:rPr lang="en-US" altLang="zh-CN" sz="2400" dirty="0">
                <a:latin typeface="Arial" pitchFamily="34" charset="0"/>
                <a:ea typeface="宋体" charset="-122"/>
                <a:cs typeface="Arial" pitchFamily="34" charset="0"/>
              </a:rPr>
              <a:t>() {</a:t>
            </a:r>
          </a:p>
          <a:p>
            <a:pPr marL="0" indent="0">
              <a:buNone/>
            </a:pPr>
            <a:r>
              <a:rPr lang="en-US" altLang="zh-CN" sz="2400" dirty="0">
                <a:latin typeface="Arial" pitchFamily="34" charset="0"/>
                <a:ea typeface="宋体" charset="-122"/>
                <a:cs typeface="Arial" pitchFamily="34" charset="0"/>
              </a:rPr>
              <a:t>      disable interrupts</a:t>
            </a:r>
          </a:p>
          <a:p>
            <a:pPr marL="0" indent="0">
              <a:buNone/>
            </a:pPr>
            <a:r>
              <a:rPr lang="en-US" altLang="zh-CN" sz="2400" dirty="0">
                <a:latin typeface="Arial" pitchFamily="34" charset="0"/>
                <a:ea typeface="宋体" charset="-122"/>
                <a:cs typeface="Arial" pitchFamily="34" charset="0"/>
              </a:rPr>
              <a:t>      if (value == FREE) {</a:t>
            </a:r>
          </a:p>
          <a:p>
            <a:pPr marL="0" indent="0">
              <a:buNone/>
            </a:pPr>
            <a:r>
              <a:rPr lang="en-US" altLang="zh-CN" sz="2400" dirty="0">
                <a:latin typeface="Arial" pitchFamily="34" charset="0"/>
                <a:ea typeface="宋体" charset="-122"/>
                <a:cs typeface="Arial" pitchFamily="34" charset="0"/>
              </a:rPr>
              <a:t>            value = BUSY</a:t>
            </a:r>
          </a:p>
          <a:p>
            <a:pPr marL="0" indent="0">
              <a:buNone/>
            </a:pPr>
            <a:r>
              <a:rPr lang="en-US" altLang="zh-CN" sz="2400" dirty="0">
                <a:latin typeface="Arial" pitchFamily="34" charset="0"/>
                <a:ea typeface="宋体" charset="-122"/>
                <a:cs typeface="Arial" pitchFamily="34" charset="0"/>
              </a:rPr>
              <a:t>      } else {</a:t>
            </a:r>
          </a:p>
          <a:p>
            <a:pPr marL="0" indent="0">
              <a:buNone/>
            </a:pPr>
            <a:r>
              <a:rPr lang="en-US" altLang="zh-CN" sz="2400" dirty="0">
                <a:latin typeface="Arial" pitchFamily="34" charset="0"/>
                <a:ea typeface="宋体" charset="-122"/>
                <a:cs typeface="Arial" pitchFamily="34" charset="0"/>
              </a:rPr>
              <a:t>       </a:t>
            </a:r>
            <a:r>
              <a:rPr lang="en-US" altLang="zh-CN" sz="2400" dirty="0" smtClean="0">
                <a:latin typeface="Arial" pitchFamily="34" charset="0"/>
                <a:ea typeface="宋体" charset="-122"/>
                <a:cs typeface="Arial" pitchFamily="34" charset="0"/>
              </a:rPr>
              <a:t>  add </a:t>
            </a:r>
            <a:r>
              <a:rPr lang="en-US" altLang="zh-CN" sz="2400" dirty="0">
                <a:latin typeface="Arial" pitchFamily="34" charset="0"/>
                <a:ea typeface="宋体" charset="-122"/>
                <a:cs typeface="Arial" pitchFamily="34" charset="0"/>
              </a:rPr>
              <a:t>thread to queue of threads waiting for this lock</a:t>
            </a:r>
          </a:p>
          <a:p>
            <a:pPr marL="0" indent="0">
              <a:buNone/>
            </a:pPr>
            <a:r>
              <a:rPr lang="en-US" altLang="zh-CN" sz="2400" dirty="0">
                <a:latin typeface="Arial" pitchFamily="34" charset="0"/>
                <a:ea typeface="宋体" charset="-122"/>
                <a:cs typeface="Arial" pitchFamily="34" charset="0"/>
              </a:rPr>
              <a:t>         </a:t>
            </a:r>
            <a:r>
              <a:rPr lang="en-US" altLang="zh-CN" sz="2400" dirty="0" smtClean="0">
                <a:latin typeface="Arial" pitchFamily="34" charset="0"/>
                <a:ea typeface="宋体" charset="-122"/>
                <a:cs typeface="Arial" pitchFamily="34" charset="0"/>
              </a:rPr>
              <a:t>switch </a:t>
            </a:r>
            <a:r>
              <a:rPr lang="en-US" altLang="zh-CN" sz="2400" dirty="0">
                <a:latin typeface="Arial" pitchFamily="34" charset="0"/>
                <a:ea typeface="宋体" charset="-122"/>
                <a:cs typeface="Arial" pitchFamily="34" charset="0"/>
              </a:rPr>
              <a:t>to next </a:t>
            </a:r>
            <a:r>
              <a:rPr lang="en-US" altLang="zh-CN" sz="2400" dirty="0" smtClean="0">
                <a:latin typeface="Arial" pitchFamily="34" charset="0"/>
                <a:ea typeface="宋体" charset="-122"/>
                <a:cs typeface="Arial" pitchFamily="34" charset="0"/>
              </a:rPr>
              <a:t>run-able </a:t>
            </a:r>
            <a:r>
              <a:rPr lang="en-US" altLang="zh-CN" sz="2400" dirty="0">
                <a:latin typeface="Arial" pitchFamily="34" charset="0"/>
                <a:ea typeface="宋体" charset="-122"/>
                <a:cs typeface="Arial" pitchFamily="34" charset="0"/>
              </a:rPr>
              <a:t>thread</a:t>
            </a:r>
          </a:p>
          <a:p>
            <a:pPr marL="0" indent="0">
              <a:buNone/>
            </a:pPr>
            <a:r>
              <a:rPr lang="en-US" altLang="zh-CN" sz="2400" dirty="0">
                <a:latin typeface="Arial" pitchFamily="34" charset="0"/>
                <a:ea typeface="宋体" charset="-122"/>
                <a:cs typeface="Arial" pitchFamily="34" charset="0"/>
              </a:rPr>
              <a:t>      }</a:t>
            </a:r>
          </a:p>
          <a:p>
            <a:pPr marL="0" indent="0">
              <a:buNone/>
            </a:pPr>
            <a:r>
              <a:rPr lang="en-US" altLang="zh-CN" sz="2400" dirty="0">
                <a:latin typeface="Arial" pitchFamily="34" charset="0"/>
                <a:ea typeface="宋体" charset="-122"/>
                <a:cs typeface="Arial" pitchFamily="34" charset="0"/>
              </a:rPr>
              <a:t>      enable interrupts</a:t>
            </a:r>
          </a:p>
          <a:p>
            <a:pPr marL="0" indent="0">
              <a:buNone/>
            </a:pPr>
            <a:r>
              <a:rPr lang="en-US" altLang="zh-CN" sz="2400" dirty="0">
                <a:latin typeface="Arial" pitchFamily="34" charset="0"/>
                <a:ea typeface="宋体" charset="-122"/>
                <a:cs typeface="Arial" pitchFamily="34" charset="0"/>
              </a:rPr>
              <a:t>}</a:t>
            </a:r>
          </a:p>
        </p:txBody>
      </p:sp>
      <p:sp>
        <p:nvSpPr>
          <p:cNvPr id="4" name="云形 3"/>
          <p:cNvSpPr/>
          <p:nvPr/>
        </p:nvSpPr>
        <p:spPr>
          <a:xfrm>
            <a:off x="5976156" y="1196753"/>
            <a:ext cx="2664296" cy="1656184"/>
          </a:xfrm>
          <a:prstGeom prst="cloud">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7030A0"/>
                </a:solidFill>
                <a:latin typeface="方正舒体" pitchFamily="2" charset="-122"/>
                <a:ea typeface="方正舒体" pitchFamily="2" charset="-122"/>
              </a:rPr>
              <a:t>无忙等待 </a:t>
            </a:r>
            <a:r>
              <a:rPr lang="en-US" altLang="zh-CN" sz="2800" b="1" dirty="0" smtClean="0">
                <a:solidFill>
                  <a:srgbClr val="7030A0"/>
                </a:solidFill>
                <a:latin typeface="方正舒体" pitchFamily="2" charset="-122"/>
                <a:ea typeface="方正舒体" pitchFamily="2" charset="-122"/>
              </a:rPr>
              <a:t>+</a:t>
            </a:r>
          </a:p>
          <a:p>
            <a:pPr algn="ctr"/>
            <a:r>
              <a:rPr lang="zh-CN" altLang="en-US" sz="2800" b="1" dirty="0" smtClean="0">
                <a:solidFill>
                  <a:srgbClr val="7030A0"/>
                </a:solidFill>
                <a:latin typeface="方正舒体" pitchFamily="2" charset="-122"/>
                <a:ea typeface="方正舒体" pitchFamily="2" charset="-122"/>
              </a:rPr>
              <a:t>开关中断</a:t>
            </a:r>
            <a:endParaRPr lang="en-US" altLang="zh-CN" sz="2800" b="1" dirty="0" smtClean="0">
              <a:solidFill>
                <a:srgbClr val="7030A0"/>
              </a:solidFill>
              <a:latin typeface="方正舒体" pitchFamily="2" charset="-122"/>
              <a:ea typeface="方正舒体" pitchFamily="2" charset="-122"/>
            </a:endParaRPr>
          </a:p>
        </p:txBody>
      </p:sp>
      <p:sp>
        <p:nvSpPr>
          <p:cNvPr id="8" name="Line 4"/>
          <p:cNvSpPr>
            <a:spLocks noChangeShapeType="1"/>
          </p:cNvSpPr>
          <p:nvPr/>
        </p:nvSpPr>
        <p:spPr bwMode="auto">
          <a:xfrm flipH="1">
            <a:off x="6976864" y="3749284"/>
            <a:ext cx="1339552" cy="0"/>
          </a:xfrm>
          <a:prstGeom prst="line">
            <a:avLst/>
          </a:prstGeom>
          <a:noFill/>
          <a:ln w="38100">
            <a:solidFill>
              <a:srgbClr val="CC00CC"/>
            </a:solidFill>
            <a:round/>
            <a:headEnd/>
            <a:tailEnd type="triangle" w="med" len="med"/>
          </a:ln>
          <a:effectLst/>
        </p:spPr>
        <p:txBody>
          <a:bodyPr wrap="none" anchor="ctr"/>
          <a:lstStyle/>
          <a:p>
            <a:endParaRPr lang="zh-CN" altLang="en-US"/>
          </a:p>
        </p:txBody>
      </p:sp>
      <p:sp>
        <p:nvSpPr>
          <p:cNvPr id="9" name="Line 5"/>
          <p:cNvSpPr>
            <a:spLocks noChangeShapeType="1"/>
          </p:cNvSpPr>
          <p:nvPr/>
        </p:nvSpPr>
        <p:spPr bwMode="auto">
          <a:xfrm flipH="1">
            <a:off x="6976864" y="4365104"/>
            <a:ext cx="1339552" cy="0"/>
          </a:xfrm>
          <a:prstGeom prst="line">
            <a:avLst/>
          </a:prstGeom>
          <a:noFill/>
          <a:ln w="38100">
            <a:solidFill>
              <a:srgbClr val="CC00CC"/>
            </a:solidFill>
            <a:round/>
            <a:headEnd/>
            <a:tailEnd type="triangle" w="med" len="med"/>
          </a:ln>
          <a:effectLst/>
        </p:spPr>
        <p:txBody>
          <a:bodyPr wrap="none" anchor="ctr"/>
          <a:lstStyle/>
          <a:p>
            <a:endParaRPr lang="zh-CN" altLang="en-US"/>
          </a:p>
        </p:txBody>
      </p:sp>
      <p:sp>
        <p:nvSpPr>
          <p:cNvPr id="10" name="Line 6"/>
          <p:cNvSpPr>
            <a:spLocks noChangeShapeType="1"/>
          </p:cNvSpPr>
          <p:nvPr/>
        </p:nvSpPr>
        <p:spPr bwMode="auto">
          <a:xfrm flipH="1">
            <a:off x="6976864" y="4725144"/>
            <a:ext cx="1339552" cy="0"/>
          </a:xfrm>
          <a:prstGeom prst="line">
            <a:avLst/>
          </a:prstGeom>
          <a:noFill/>
          <a:ln w="38100">
            <a:solidFill>
              <a:srgbClr val="CC00CC"/>
            </a:solidFill>
            <a:round/>
            <a:headEnd/>
            <a:tailEnd type="triangle" w="med" len="med"/>
          </a:ln>
          <a:effectLst/>
        </p:spPr>
        <p:txBody>
          <a:bodyPr wrap="none" anchor="ctr"/>
          <a:lstStyle/>
          <a:p>
            <a:endParaRPr lang="zh-CN" altLang="en-US"/>
          </a:p>
        </p:txBody>
      </p:sp>
    </p:spTree>
    <p:extLst>
      <p:ext uri="{BB962C8B-B14F-4D97-AF65-F5344CB8AC3E}">
        <p14:creationId xmlns:p14="http://schemas.microsoft.com/office/powerpoint/2010/main" val="135590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1+#ppt_w/2"/>
                                          </p:val>
                                        </p:tav>
                                        <p:tav tm="100000">
                                          <p:val>
                                            <p:strVal val="#ppt_x"/>
                                          </p:val>
                                        </p:tav>
                                      </p:tavLst>
                                    </p:anim>
                                    <p:anim calcmode="lin" valueType="num">
                                      <p:cBhvr additive="base">
                                        <p:cTn id="15"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1000" fill="hold"/>
                                        <p:tgtEl>
                                          <p:spTgt spid="9"/>
                                        </p:tgtEl>
                                        <p:attrNameLst>
                                          <p:attrName>ppt_x</p:attrName>
                                        </p:attrNameLst>
                                      </p:cBhvr>
                                      <p:tavLst>
                                        <p:tav tm="0">
                                          <p:val>
                                            <p:strVal val="1+#ppt_w/2"/>
                                          </p:val>
                                        </p:tav>
                                        <p:tav tm="100000">
                                          <p:val>
                                            <p:strVal val="#ppt_x"/>
                                          </p:val>
                                        </p:tav>
                                      </p:tavLst>
                                    </p:anim>
                                    <p:anim calcmode="lin" valueType="num">
                                      <p:cBhvr additive="base">
                                        <p:cTn id="21"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1000" fill="hold"/>
                                        <p:tgtEl>
                                          <p:spTgt spid="10"/>
                                        </p:tgtEl>
                                        <p:attrNameLst>
                                          <p:attrName>ppt_x</p:attrName>
                                        </p:attrNameLst>
                                      </p:cBhvr>
                                      <p:tavLst>
                                        <p:tav tm="0">
                                          <p:val>
                                            <p:strVal val="1+#ppt_w/2"/>
                                          </p:val>
                                        </p:tav>
                                        <p:tav tm="100000">
                                          <p:val>
                                            <p:strVal val="#ppt_x"/>
                                          </p:val>
                                        </p:tav>
                                      </p:tavLst>
                                    </p:anim>
                                    <p:anim calcmode="lin" valueType="num">
                                      <p:cBhvr additive="base">
                                        <p:cTn id="27"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思考一下</a:t>
            </a:r>
            <a:endParaRPr lang="zh-CN" altLang="en-US" sz="4000" dirty="0"/>
          </a:p>
        </p:txBody>
      </p:sp>
      <p:sp>
        <p:nvSpPr>
          <p:cNvPr id="3" name="内容占位符 2"/>
          <p:cNvSpPr>
            <a:spLocks noGrp="1"/>
          </p:cNvSpPr>
          <p:nvPr>
            <p:ph idx="1"/>
          </p:nvPr>
        </p:nvSpPr>
        <p:spPr>
          <a:xfrm>
            <a:off x="1105272" y="1537408"/>
            <a:ext cx="7859216" cy="4987936"/>
          </a:xfrm>
        </p:spPr>
        <p:txBody>
          <a:bodyPr>
            <a:normAutofit fontScale="55000" lnSpcReduction="20000"/>
          </a:bodyPr>
          <a:lstStyle/>
          <a:p>
            <a:pPr marL="0" indent="0">
              <a:lnSpc>
                <a:spcPct val="80000"/>
              </a:lnSpc>
              <a:spcBef>
                <a:spcPct val="20000"/>
              </a:spcBef>
              <a:buNone/>
            </a:pPr>
            <a:r>
              <a:rPr lang="en-US" altLang="zh-CN" sz="2800" dirty="0">
                <a:ea typeface="宋体" charset="-122"/>
              </a:rPr>
              <a:t>Thread A 			</a:t>
            </a:r>
            <a:r>
              <a:rPr lang="en-US" altLang="zh-CN" sz="2800" dirty="0" smtClean="0">
                <a:ea typeface="宋体" charset="-122"/>
              </a:rPr>
              <a:t>Thread </a:t>
            </a:r>
            <a:r>
              <a:rPr lang="en-US" altLang="zh-CN" sz="2800" dirty="0">
                <a:ea typeface="宋体" charset="-122"/>
              </a:rPr>
              <a:t>B</a:t>
            </a:r>
          </a:p>
          <a:p>
            <a:pPr marL="0" indent="0">
              <a:lnSpc>
                <a:spcPct val="80000"/>
              </a:lnSpc>
              <a:spcBef>
                <a:spcPct val="20000"/>
              </a:spcBef>
              <a:buNone/>
            </a:pPr>
            <a:r>
              <a:rPr lang="en-US" altLang="zh-CN" sz="2800" dirty="0">
                <a:ea typeface="宋体" charset="-122"/>
              </a:rPr>
              <a:t>                                         		</a:t>
            </a:r>
            <a:r>
              <a:rPr lang="en-US" altLang="zh-CN" sz="2800" dirty="0" smtClean="0">
                <a:ea typeface="宋体" charset="-122"/>
              </a:rPr>
              <a:t> yield</a:t>
            </a:r>
            <a:r>
              <a:rPr lang="en-US" altLang="zh-CN" sz="2800" dirty="0">
                <a:ea typeface="宋体" charset="-122"/>
              </a:rPr>
              <a:t>() {</a:t>
            </a:r>
          </a:p>
          <a:p>
            <a:pPr marL="0" indent="0">
              <a:lnSpc>
                <a:spcPct val="80000"/>
              </a:lnSpc>
              <a:spcBef>
                <a:spcPct val="20000"/>
              </a:spcBef>
              <a:buNone/>
            </a:pPr>
            <a:r>
              <a:rPr lang="en-US" altLang="zh-CN" sz="2800" dirty="0">
                <a:ea typeface="宋体" charset="-122"/>
              </a:rPr>
              <a:t>				</a:t>
            </a:r>
            <a:r>
              <a:rPr lang="en-US" altLang="zh-CN" sz="2800" dirty="0" smtClean="0">
                <a:ea typeface="宋体" charset="-122"/>
              </a:rPr>
              <a:t>     disable </a:t>
            </a:r>
            <a:r>
              <a:rPr lang="en-US" altLang="zh-CN" sz="2800" dirty="0">
                <a:ea typeface="宋体" charset="-122"/>
              </a:rPr>
              <a:t>interrupts </a:t>
            </a:r>
          </a:p>
          <a:p>
            <a:pPr marL="0" indent="0">
              <a:lnSpc>
                <a:spcPct val="80000"/>
              </a:lnSpc>
              <a:spcBef>
                <a:spcPct val="20000"/>
              </a:spcBef>
              <a:buNone/>
            </a:pPr>
            <a:r>
              <a:rPr lang="en-US" altLang="zh-CN" sz="2800" dirty="0">
                <a:ea typeface="宋体" charset="-122"/>
              </a:rPr>
              <a:t>                                               	</a:t>
            </a:r>
            <a:r>
              <a:rPr lang="en-US" altLang="zh-CN" sz="2800" dirty="0" smtClean="0">
                <a:ea typeface="宋体" charset="-122"/>
              </a:rPr>
              <a:t>     switch</a:t>
            </a:r>
            <a:endParaRPr lang="en-US" altLang="zh-CN" sz="2800" dirty="0">
              <a:ea typeface="宋体" charset="-122"/>
            </a:endParaRPr>
          </a:p>
          <a:p>
            <a:pPr marL="0" indent="0">
              <a:lnSpc>
                <a:spcPct val="80000"/>
              </a:lnSpc>
              <a:spcBef>
                <a:spcPct val="20000"/>
              </a:spcBef>
              <a:buNone/>
            </a:pPr>
            <a:r>
              <a:rPr lang="en-US" altLang="zh-CN" sz="2800" dirty="0">
                <a:ea typeface="宋体" charset="-122"/>
              </a:rPr>
              <a:t>      </a:t>
            </a:r>
            <a:r>
              <a:rPr lang="en-US" altLang="zh-CN" sz="2800" dirty="0" smtClean="0">
                <a:ea typeface="宋体" charset="-122"/>
              </a:rPr>
              <a:t>enable </a:t>
            </a:r>
            <a:r>
              <a:rPr lang="en-US" altLang="zh-CN" sz="2800" dirty="0">
                <a:ea typeface="宋体" charset="-122"/>
              </a:rPr>
              <a:t>interrupts</a:t>
            </a:r>
          </a:p>
          <a:p>
            <a:pPr marL="0" indent="0">
              <a:lnSpc>
                <a:spcPct val="80000"/>
              </a:lnSpc>
              <a:spcBef>
                <a:spcPct val="20000"/>
              </a:spcBef>
              <a:buNone/>
            </a:pPr>
            <a:r>
              <a:rPr lang="en-US" altLang="zh-CN" sz="2800" dirty="0">
                <a:ea typeface="宋体" charset="-122"/>
              </a:rPr>
              <a:t>}</a:t>
            </a:r>
          </a:p>
          <a:p>
            <a:pPr marL="0" indent="0">
              <a:lnSpc>
                <a:spcPct val="80000"/>
              </a:lnSpc>
              <a:spcBef>
                <a:spcPct val="20000"/>
              </a:spcBef>
              <a:buNone/>
            </a:pPr>
            <a:r>
              <a:rPr lang="en-US" altLang="zh-CN" sz="2800" dirty="0">
                <a:ea typeface="宋体" charset="-122"/>
              </a:rPr>
              <a:t>&lt;user code runs&gt;</a:t>
            </a:r>
          </a:p>
          <a:p>
            <a:pPr marL="0" indent="0">
              <a:lnSpc>
                <a:spcPct val="80000"/>
              </a:lnSpc>
              <a:spcBef>
                <a:spcPct val="20000"/>
              </a:spcBef>
              <a:buNone/>
            </a:pPr>
            <a:r>
              <a:rPr lang="en-US" altLang="zh-CN" sz="2800" dirty="0">
                <a:ea typeface="宋体" charset="-122"/>
              </a:rPr>
              <a:t>lock() {</a:t>
            </a:r>
          </a:p>
          <a:p>
            <a:pPr marL="0" indent="0">
              <a:lnSpc>
                <a:spcPct val="80000"/>
              </a:lnSpc>
              <a:spcBef>
                <a:spcPct val="20000"/>
              </a:spcBef>
              <a:buNone/>
            </a:pPr>
            <a:r>
              <a:rPr lang="en-US" altLang="zh-CN" sz="2800" dirty="0">
                <a:ea typeface="宋体" charset="-122"/>
              </a:rPr>
              <a:t>     </a:t>
            </a:r>
            <a:r>
              <a:rPr lang="en-US" altLang="zh-CN" sz="2800" dirty="0" smtClean="0">
                <a:ea typeface="宋体" charset="-122"/>
              </a:rPr>
              <a:t>disable </a:t>
            </a:r>
            <a:r>
              <a:rPr lang="en-US" altLang="zh-CN" sz="2800" dirty="0">
                <a:ea typeface="宋体" charset="-122"/>
              </a:rPr>
              <a:t>interrupts</a:t>
            </a:r>
          </a:p>
          <a:p>
            <a:pPr marL="0" indent="0">
              <a:lnSpc>
                <a:spcPct val="80000"/>
              </a:lnSpc>
              <a:spcBef>
                <a:spcPct val="20000"/>
              </a:spcBef>
              <a:buNone/>
            </a:pPr>
            <a:r>
              <a:rPr lang="en-US" altLang="zh-CN" sz="2800" dirty="0">
                <a:ea typeface="宋体" charset="-122"/>
              </a:rPr>
              <a:t>     </a:t>
            </a:r>
            <a:r>
              <a:rPr lang="en-US" altLang="zh-CN" sz="2800" dirty="0" smtClean="0">
                <a:ea typeface="宋体" charset="-122"/>
              </a:rPr>
              <a:t>...</a:t>
            </a:r>
            <a:endParaRPr lang="en-US" altLang="zh-CN" sz="2800" dirty="0">
              <a:ea typeface="宋体" charset="-122"/>
            </a:endParaRPr>
          </a:p>
          <a:p>
            <a:pPr marL="0" indent="0">
              <a:lnSpc>
                <a:spcPct val="80000"/>
              </a:lnSpc>
              <a:spcBef>
                <a:spcPct val="20000"/>
              </a:spcBef>
              <a:buNone/>
            </a:pPr>
            <a:r>
              <a:rPr lang="en-US" altLang="zh-CN" sz="2800" dirty="0">
                <a:ea typeface="宋体" charset="-122"/>
              </a:rPr>
              <a:t>     </a:t>
            </a:r>
            <a:r>
              <a:rPr lang="en-US" altLang="zh-CN" sz="2800" dirty="0" smtClean="0">
                <a:ea typeface="宋体" charset="-122"/>
              </a:rPr>
              <a:t>switch</a:t>
            </a:r>
            <a:endParaRPr lang="en-US" altLang="zh-CN" sz="2800" dirty="0">
              <a:ea typeface="宋体" charset="-122"/>
            </a:endParaRPr>
          </a:p>
          <a:p>
            <a:pPr marL="0" indent="0">
              <a:lnSpc>
                <a:spcPct val="80000"/>
              </a:lnSpc>
              <a:spcBef>
                <a:spcPct val="20000"/>
              </a:spcBef>
              <a:buNone/>
            </a:pPr>
            <a:r>
              <a:rPr lang="en-US" altLang="zh-CN" sz="2800" dirty="0">
                <a:ea typeface="宋体" charset="-122"/>
              </a:rPr>
              <a:t>     </a:t>
            </a:r>
            <a:r>
              <a:rPr lang="en-US" altLang="zh-CN" sz="2800" dirty="0" smtClean="0">
                <a:ea typeface="宋体" charset="-122"/>
              </a:rPr>
              <a:t>                        </a:t>
            </a:r>
            <a:r>
              <a:rPr lang="en-US" altLang="zh-CN" sz="2800" dirty="0">
                <a:ea typeface="宋体" charset="-122"/>
              </a:rPr>
              <a:t>		</a:t>
            </a:r>
            <a:r>
              <a:rPr lang="en-US" altLang="zh-CN" sz="2800" dirty="0" smtClean="0">
                <a:ea typeface="宋体" charset="-122"/>
              </a:rPr>
              <a:t>  back </a:t>
            </a:r>
            <a:r>
              <a:rPr lang="en-US" altLang="zh-CN" sz="2800" dirty="0">
                <a:ea typeface="宋体" charset="-122"/>
              </a:rPr>
              <a:t>from switch</a:t>
            </a:r>
          </a:p>
          <a:p>
            <a:pPr marL="0" indent="0">
              <a:lnSpc>
                <a:spcPct val="80000"/>
              </a:lnSpc>
              <a:spcBef>
                <a:spcPct val="20000"/>
              </a:spcBef>
              <a:buNone/>
            </a:pPr>
            <a:r>
              <a:rPr lang="en-US" altLang="zh-CN" sz="2800" dirty="0">
                <a:ea typeface="宋体" charset="-122"/>
              </a:rPr>
              <a:t>                                               	</a:t>
            </a:r>
            <a:r>
              <a:rPr lang="en-US" altLang="zh-CN" sz="2800" dirty="0" smtClean="0">
                <a:ea typeface="宋体" charset="-122"/>
              </a:rPr>
              <a:t>  enable </a:t>
            </a:r>
            <a:r>
              <a:rPr lang="en-US" altLang="zh-CN" sz="2800" dirty="0">
                <a:ea typeface="宋体" charset="-122"/>
              </a:rPr>
              <a:t>interrupts</a:t>
            </a:r>
          </a:p>
          <a:p>
            <a:pPr marL="0" indent="0">
              <a:lnSpc>
                <a:spcPct val="80000"/>
              </a:lnSpc>
              <a:spcBef>
                <a:spcPct val="20000"/>
              </a:spcBef>
              <a:buNone/>
            </a:pPr>
            <a:r>
              <a:rPr lang="en-US" altLang="zh-CN" sz="2800" dirty="0">
                <a:ea typeface="宋体" charset="-122"/>
              </a:rPr>
              <a:t>                                          		</a:t>
            </a:r>
            <a:r>
              <a:rPr lang="en-US" altLang="zh-CN" sz="2800" dirty="0" smtClean="0">
                <a:ea typeface="宋体" charset="-122"/>
              </a:rPr>
              <a:t>           }</a:t>
            </a:r>
            <a:endParaRPr lang="en-US" altLang="zh-CN" sz="2800" dirty="0">
              <a:ea typeface="宋体" charset="-122"/>
            </a:endParaRPr>
          </a:p>
          <a:p>
            <a:pPr marL="0" indent="0">
              <a:lnSpc>
                <a:spcPct val="80000"/>
              </a:lnSpc>
              <a:spcBef>
                <a:spcPct val="20000"/>
              </a:spcBef>
              <a:buNone/>
            </a:pPr>
            <a:r>
              <a:rPr lang="en-US" altLang="zh-CN" sz="2800" dirty="0">
                <a:ea typeface="宋体" charset="-122"/>
              </a:rPr>
              <a:t>                                         		&lt;user code runs&gt;</a:t>
            </a:r>
          </a:p>
          <a:p>
            <a:pPr marL="0" indent="0">
              <a:lnSpc>
                <a:spcPct val="80000"/>
              </a:lnSpc>
              <a:spcBef>
                <a:spcPct val="20000"/>
              </a:spcBef>
              <a:buNone/>
            </a:pPr>
            <a:r>
              <a:rPr lang="en-US" altLang="zh-CN" sz="2800" dirty="0">
                <a:ea typeface="宋体" charset="-122"/>
              </a:rPr>
              <a:t>                                         		unlock() (move thread A to ready queue)</a:t>
            </a:r>
          </a:p>
          <a:p>
            <a:pPr marL="0" indent="0">
              <a:lnSpc>
                <a:spcPct val="80000"/>
              </a:lnSpc>
              <a:spcBef>
                <a:spcPct val="20000"/>
              </a:spcBef>
              <a:buNone/>
            </a:pPr>
            <a:r>
              <a:rPr lang="en-US" altLang="zh-CN" sz="2800" dirty="0">
                <a:ea typeface="宋体" charset="-122"/>
              </a:rPr>
              <a:t>                                        		yield() {</a:t>
            </a:r>
          </a:p>
          <a:p>
            <a:pPr marL="0" indent="0">
              <a:lnSpc>
                <a:spcPct val="80000"/>
              </a:lnSpc>
              <a:spcBef>
                <a:spcPct val="20000"/>
              </a:spcBef>
              <a:buNone/>
            </a:pPr>
            <a:r>
              <a:rPr lang="en-US" altLang="zh-CN" sz="2800" dirty="0">
                <a:ea typeface="宋体" charset="-122"/>
              </a:rPr>
              <a:t>                                               	</a:t>
            </a:r>
            <a:r>
              <a:rPr lang="en-US" altLang="zh-CN" sz="2800" dirty="0" smtClean="0">
                <a:ea typeface="宋体" charset="-122"/>
              </a:rPr>
              <a:t>        disable </a:t>
            </a:r>
            <a:r>
              <a:rPr lang="en-US" altLang="zh-CN" sz="2800" dirty="0">
                <a:ea typeface="宋体" charset="-122"/>
              </a:rPr>
              <a:t>interrupts</a:t>
            </a:r>
          </a:p>
          <a:p>
            <a:pPr marL="0" indent="0">
              <a:lnSpc>
                <a:spcPct val="80000"/>
              </a:lnSpc>
              <a:spcBef>
                <a:spcPct val="20000"/>
              </a:spcBef>
              <a:buNone/>
            </a:pPr>
            <a:r>
              <a:rPr lang="en-US" altLang="zh-CN" sz="2800" dirty="0">
                <a:ea typeface="宋体" charset="-122"/>
              </a:rPr>
              <a:t>                                              	</a:t>
            </a:r>
            <a:r>
              <a:rPr lang="en-US" altLang="zh-CN" sz="2800" dirty="0" smtClean="0">
                <a:ea typeface="宋体" charset="-122"/>
              </a:rPr>
              <a:t>        switch</a:t>
            </a:r>
            <a:endParaRPr lang="en-US" altLang="zh-CN" sz="2800" dirty="0">
              <a:ea typeface="宋体" charset="-122"/>
            </a:endParaRPr>
          </a:p>
          <a:p>
            <a:pPr marL="0" indent="0">
              <a:lnSpc>
                <a:spcPct val="80000"/>
              </a:lnSpc>
              <a:spcBef>
                <a:spcPct val="20000"/>
              </a:spcBef>
              <a:buNone/>
            </a:pPr>
            <a:r>
              <a:rPr lang="en-US" altLang="zh-CN" sz="2800" dirty="0">
                <a:ea typeface="宋体" charset="-122"/>
              </a:rPr>
              <a:t>     </a:t>
            </a:r>
            <a:r>
              <a:rPr lang="en-US" altLang="zh-CN" sz="2800" dirty="0" smtClean="0">
                <a:ea typeface="宋体" charset="-122"/>
              </a:rPr>
              <a:t>back </a:t>
            </a:r>
            <a:r>
              <a:rPr lang="en-US" altLang="zh-CN" sz="2800" dirty="0">
                <a:ea typeface="宋体" charset="-122"/>
              </a:rPr>
              <a:t>from switch</a:t>
            </a:r>
          </a:p>
          <a:p>
            <a:pPr marL="0" indent="0">
              <a:lnSpc>
                <a:spcPct val="80000"/>
              </a:lnSpc>
              <a:spcBef>
                <a:spcPct val="20000"/>
              </a:spcBef>
              <a:buNone/>
            </a:pPr>
            <a:r>
              <a:rPr lang="en-US" altLang="zh-CN" sz="2800" dirty="0">
                <a:ea typeface="宋体" charset="-122"/>
              </a:rPr>
              <a:t> </a:t>
            </a:r>
            <a:r>
              <a:rPr lang="en-US" altLang="zh-CN" sz="2800" dirty="0" smtClean="0">
                <a:ea typeface="宋体" charset="-122"/>
              </a:rPr>
              <a:t>    enable interrupts</a:t>
            </a:r>
          </a:p>
          <a:p>
            <a:pPr marL="0" indent="0">
              <a:lnSpc>
                <a:spcPct val="80000"/>
              </a:lnSpc>
              <a:spcBef>
                <a:spcPct val="20000"/>
              </a:spcBef>
              <a:buNone/>
            </a:pPr>
            <a:r>
              <a:rPr lang="en-US" altLang="zh-CN" sz="2800" dirty="0">
                <a:ea typeface="宋体" charset="-122"/>
              </a:rPr>
              <a:t>}</a:t>
            </a:r>
          </a:p>
        </p:txBody>
      </p:sp>
      <p:sp>
        <p:nvSpPr>
          <p:cNvPr id="4" name="圆角矩形 3"/>
          <p:cNvSpPr/>
          <p:nvPr/>
        </p:nvSpPr>
        <p:spPr>
          <a:xfrm>
            <a:off x="5004048" y="404664"/>
            <a:ext cx="3168352" cy="72008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0000CC"/>
                </a:solidFill>
                <a:latin typeface="华文楷体" panose="02010600040101010101" pitchFamily="2" charset="-122"/>
                <a:ea typeface="华文楷体" panose="02010600040101010101" pitchFamily="2" charset="-122"/>
              </a:rPr>
              <a:t>B</a:t>
            </a:r>
            <a:r>
              <a:rPr lang="zh-CN" altLang="en-US" sz="2000" b="1" dirty="0" smtClean="0">
                <a:solidFill>
                  <a:srgbClr val="0000CC"/>
                </a:solidFill>
                <a:latin typeface="华文楷体" panose="02010600040101010101" pitchFamily="2" charset="-122"/>
                <a:ea typeface="华文楷体" panose="02010600040101010101" pitchFamily="2" charset="-122"/>
              </a:rPr>
              <a:t>是目前持有锁的线程</a:t>
            </a:r>
            <a:endParaRPr lang="zh-CN" altLang="en-US" sz="2000" b="1" dirty="0">
              <a:solidFill>
                <a:srgbClr val="0000CC"/>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6891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000" dirty="0"/>
              <a:t>通过</a:t>
            </a:r>
            <a:r>
              <a:rPr lang="en-US" altLang="zh-CN" sz="4000" dirty="0" err="1" smtClean="0"/>
              <a:t>Test&amp;Set</a:t>
            </a:r>
            <a:r>
              <a:rPr lang="zh-CN" altLang="en-US" sz="4000" dirty="0" smtClean="0"/>
              <a:t>指令实现锁</a:t>
            </a:r>
            <a:endParaRPr lang="zh-CN" altLang="en-US" sz="4000" dirty="0"/>
          </a:p>
        </p:txBody>
      </p:sp>
      <p:pic>
        <p:nvPicPr>
          <p:cNvPr id="5" name="Picture 6" descr="02-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879" y="1988840"/>
            <a:ext cx="8556625" cy="3096344"/>
          </a:xfrm>
          <a:prstGeom prst="rect">
            <a:avLst/>
          </a:prstGeom>
          <a:noFill/>
          <a:extLst>
            <a:ext uri="{909E8E84-426E-40DD-AFC4-6F175D3DCCD1}">
              <a14:hiddenFill xmlns:a14="http://schemas.microsoft.com/office/drawing/2010/main">
                <a:solidFill>
                  <a:srgbClr val="FFFFFF"/>
                </a:solidFill>
              </a14:hiddenFill>
            </a:ext>
          </a:extLst>
        </p:spPr>
      </p:pic>
      <p:sp>
        <p:nvSpPr>
          <p:cNvPr id="2" name="圆角矩形 1"/>
          <p:cNvSpPr/>
          <p:nvPr/>
        </p:nvSpPr>
        <p:spPr>
          <a:xfrm>
            <a:off x="4568233" y="5733256"/>
            <a:ext cx="3460151" cy="79208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C00000"/>
                </a:solidFill>
                <a:latin typeface="华文楷体" panose="02010600040101010101" pitchFamily="2" charset="-122"/>
                <a:ea typeface="华文楷体" panose="02010600040101010101" pitchFamily="2" charset="-122"/>
              </a:rPr>
              <a:t>用户空间实现锁，如线程包</a:t>
            </a:r>
            <a:endParaRPr lang="zh-CN" altLang="en-US" sz="2000" b="1" dirty="0">
              <a:solidFill>
                <a:srgbClr val="C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7803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500" fill="hold"/>
                                        <p:tgtEl>
                                          <p:spTgt spid="5"/>
                                        </p:tgtEl>
                                        <p:attrNameLst>
                                          <p:attrName>ppt_w</p:attrName>
                                        </p:attrNameLst>
                                      </p:cBhvr>
                                      <p:tavLst>
                                        <p:tav tm="0">
                                          <p:val>
                                            <p:fltVal val="0"/>
                                          </p:val>
                                        </p:tav>
                                        <p:tav tm="100000">
                                          <p:val>
                                            <p:strVal val="#ppt_w"/>
                                          </p:val>
                                        </p:tav>
                                      </p:tavLst>
                                    </p:anim>
                                    <p:anim calcmode="lin" valueType="num">
                                      <p:cBhvr>
                                        <p:cTn id="8" dur="1500" fill="hold"/>
                                        <p:tgtEl>
                                          <p:spTgt spid="5"/>
                                        </p:tgtEl>
                                        <p:attrNameLst>
                                          <p:attrName>ppt_h</p:attrName>
                                        </p:attrNameLst>
                                      </p:cBhvr>
                                      <p:tavLst>
                                        <p:tav tm="0">
                                          <p:val>
                                            <p:fltVal val="0"/>
                                          </p:val>
                                        </p:tav>
                                        <p:tav tm="100000">
                                          <p:val>
                                            <p:strVal val="#ppt_h"/>
                                          </p:val>
                                        </p:tav>
                                      </p:tavLst>
                                    </p:anim>
                                    <p:animEffect transition="in" filter="fade">
                                      <p:cBhvr>
                                        <p:cTn id="9"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2824" y="3219053"/>
            <a:ext cx="6745560" cy="1362075"/>
          </a:xfrm>
        </p:spPr>
        <p:txBody>
          <a:bodyPr anchor="ctr">
            <a:noAutofit/>
          </a:bodyPr>
          <a:lstStyle/>
          <a:p>
            <a:pPr algn="ctr"/>
            <a:r>
              <a:rPr lang="zh-CN" altLang="en-US" sz="5400" i="1" dirty="0">
                <a:effectLst>
                  <a:outerShdw blurRad="38100" dist="38100" dir="2700000" algn="tl">
                    <a:srgbClr val="000000">
                      <a:alpha val="43137"/>
                    </a:srgbClr>
                  </a:outerShdw>
                </a:effectLst>
              </a:rPr>
              <a:t>进程通信</a:t>
            </a:r>
          </a:p>
        </p:txBody>
      </p:sp>
      <p:sp>
        <p:nvSpPr>
          <p:cNvPr id="3" name="文本占位符 2"/>
          <p:cNvSpPr>
            <a:spLocks noGrp="1"/>
          </p:cNvSpPr>
          <p:nvPr>
            <p:ph type="body" idx="1"/>
          </p:nvPr>
        </p:nvSpPr>
        <p:spPr>
          <a:xfrm>
            <a:off x="2474746" y="2057151"/>
            <a:ext cx="6417734" cy="939801"/>
          </a:xfrm>
        </p:spPr>
        <p:txBody>
          <a:bodyPr anchor="ctr">
            <a:normAutofit/>
          </a:bodyPr>
          <a:lstStyle/>
          <a:p>
            <a:pPr algn="r"/>
            <a:r>
              <a:rPr lang="zh-CN" altLang="en-US" sz="3200" b="1" i="1" dirty="0">
                <a:solidFill>
                  <a:schemeClr val="tx2">
                    <a:lumMod val="75000"/>
                  </a:schemeClr>
                </a:solidFill>
              </a:rPr>
              <a:t>基本</a:t>
            </a:r>
            <a:r>
              <a:rPr lang="zh-CN" altLang="en-US" sz="3200" b="1" i="1" dirty="0" smtClean="0">
                <a:solidFill>
                  <a:schemeClr val="tx2">
                    <a:lumMod val="75000"/>
                  </a:schemeClr>
                </a:solidFill>
              </a:rPr>
              <a:t>概念、主要</a:t>
            </a:r>
            <a:r>
              <a:rPr lang="zh-CN" altLang="en-US" sz="3200" b="1" i="1" dirty="0">
                <a:solidFill>
                  <a:schemeClr val="tx2">
                    <a:lumMod val="75000"/>
                  </a:schemeClr>
                </a:solidFill>
              </a:rPr>
              <a:t>方式</a:t>
            </a:r>
          </a:p>
        </p:txBody>
      </p:sp>
    </p:spTree>
    <p:extLst>
      <p:ext uri="{BB962C8B-B14F-4D97-AF65-F5344CB8AC3E}">
        <p14:creationId xmlns:p14="http://schemas.microsoft.com/office/powerpoint/2010/main" val="34155252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4294967295"/>
          </p:nvPr>
        </p:nvSpPr>
        <p:spPr>
          <a:xfrm>
            <a:off x="1015726" y="2060848"/>
            <a:ext cx="4795638" cy="1296144"/>
          </a:xfrm>
          <a:prstGeom prst="rect">
            <a:avLst/>
          </a:prstGeom>
          <a:solidFill>
            <a:schemeClr val="accent4">
              <a:lumMod val="20000"/>
              <a:lumOff val="80000"/>
            </a:schemeClr>
          </a:solidFill>
          <a:ln>
            <a:solidFill>
              <a:schemeClr val="bg2">
                <a:lumMod val="75000"/>
              </a:schemeClr>
            </a:solidFill>
          </a:ln>
        </p:spPr>
        <p:txBody>
          <a:bodyPr>
            <a:normAutofit/>
          </a:bodyPr>
          <a:lstStyle/>
          <a:p>
            <a:pPr>
              <a:spcBef>
                <a:spcPts val="0"/>
              </a:spcBef>
            </a:pPr>
            <a:r>
              <a:rPr lang="zh-CN" altLang="en-US" sz="2400" b="1" dirty="0" smtClean="0">
                <a:solidFill>
                  <a:schemeClr val="tx1"/>
                </a:solidFill>
                <a:latin typeface="华文楷体" panose="02010600040101010101" pitchFamily="2" charset="-122"/>
                <a:ea typeface="华文楷体" panose="02010600040101010101" pitchFamily="2" charset="-122"/>
              </a:rPr>
              <a:t>信号量及管程的不足</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spcBef>
                <a:spcPts val="0"/>
              </a:spcBef>
              <a:buNone/>
            </a:pPr>
            <a:endParaRPr lang="en-US" altLang="zh-CN" sz="2400" b="1" dirty="0">
              <a:solidFill>
                <a:schemeClr val="tx1"/>
              </a:solidFill>
              <a:latin typeface="华文楷体" panose="02010600040101010101" pitchFamily="2" charset="-122"/>
              <a:ea typeface="华文楷体" panose="02010600040101010101" pitchFamily="2" charset="-122"/>
            </a:endParaRPr>
          </a:p>
          <a:p>
            <a:pPr>
              <a:spcBef>
                <a:spcPts val="0"/>
              </a:spcBef>
            </a:pPr>
            <a:r>
              <a:rPr lang="zh-CN" altLang="en-US" sz="2400" b="1" dirty="0" smtClean="0">
                <a:solidFill>
                  <a:schemeClr val="tx1"/>
                </a:solidFill>
                <a:latin typeface="华文楷体" panose="02010600040101010101" pitchFamily="2" charset="-122"/>
                <a:ea typeface="华文楷体" panose="02010600040101010101" pitchFamily="2" charset="-122"/>
              </a:rPr>
              <a:t>多处理器情况下原语失效</a:t>
            </a:r>
            <a:endParaRPr lang="zh-CN" altLang="en-US" sz="2400" b="1" dirty="0">
              <a:solidFill>
                <a:schemeClr val="tx1"/>
              </a:solidFill>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normAutofit/>
          </a:bodyPr>
          <a:lstStyle/>
          <a:p>
            <a:r>
              <a:rPr lang="zh-CN" altLang="en-US" sz="4000" dirty="0" smtClean="0"/>
              <a:t>为什么需要通信机制？</a:t>
            </a:r>
            <a:endParaRPr lang="zh-CN" altLang="en-US" sz="4000" dirty="0"/>
          </a:p>
        </p:txBody>
      </p:sp>
      <p:sp>
        <p:nvSpPr>
          <p:cNvPr id="4" name="内容占位符 1"/>
          <p:cNvSpPr txBox="1">
            <a:spLocks/>
          </p:cNvSpPr>
          <p:nvPr/>
        </p:nvSpPr>
        <p:spPr>
          <a:xfrm>
            <a:off x="1058836" y="4127336"/>
            <a:ext cx="4795638" cy="1821944"/>
          </a:xfrm>
          <a:prstGeom prst="rect">
            <a:avLst/>
          </a:prstGeom>
          <a:solidFill>
            <a:schemeClr val="accent4">
              <a:lumMod val="20000"/>
              <a:lumOff val="80000"/>
            </a:schemeClr>
          </a:solidFill>
          <a:ln>
            <a:solidFill>
              <a:schemeClr val="accent3">
                <a:lumMod val="40000"/>
                <a:lumOff val="60000"/>
              </a:schemeClr>
            </a:solidFill>
          </a:ln>
        </p:spPr>
        <p:txBody>
          <a:bodyPr vert="horz" lIns="91440" tIns="45720" rIns="91440" bIns="45720" rtlCol="0">
            <a:normAutofit/>
          </a:bodyPr>
          <a:lstStyle>
            <a:lvl1pPr marL="457200" indent="-457200" algn="l" defTabSz="914400" rtl="0" eaLnBrk="1" latinLnBrk="0" hangingPunct="1">
              <a:spcBef>
                <a:spcPts val="1200"/>
              </a:spcBef>
              <a:spcAft>
                <a:spcPts val="0"/>
              </a:spcAft>
              <a:buClr>
                <a:srgbClr val="7030A0"/>
              </a:buClr>
              <a:buSzPct val="80000"/>
              <a:buFont typeface="Wingdings" pitchFamily="2" charset="2"/>
              <a:buChar char="p"/>
              <a:defRPr sz="2800" b="1" i="0" kern="1200" cap="none" spc="30" baseline="0">
                <a:solidFill>
                  <a:schemeClr val="tx1"/>
                </a:solidFill>
                <a:latin typeface="华文楷体" pitchFamily="2" charset="-122"/>
                <a:ea typeface="华文楷体" pitchFamily="2" charset="-122"/>
                <a:cs typeface="Tahoma" pitchFamily="34" charset="0"/>
              </a:defRPr>
            </a:lvl1pPr>
            <a:lvl2pPr marL="171450" indent="-171450" algn="l" defTabSz="914400" rtl="0" eaLnBrk="1" latinLnBrk="0" hangingPunct="1">
              <a:spcBef>
                <a:spcPts val="600"/>
              </a:spcBef>
              <a:buClr>
                <a:srgbClr val="7030A0"/>
              </a:buClr>
              <a:buSzPct val="80000"/>
              <a:buFont typeface="Wingdings" pitchFamily="2" charset="2"/>
              <a:buChar char="p"/>
              <a:defRPr sz="2400" kern="1200">
                <a:solidFill>
                  <a:schemeClr val="tx1"/>
                </a:solidFill>
                <a:latin typeface="微软雅黑" pitchFamily="34" charset="-122"/>
                <a:ea typeface="微软雅黑" pitchFamily="34" charset="-122"/>
                <a:cs typeface="Tahoma" pitchFamily="34" charset="0"/>
              </a:defRPr>
            </a:lvl2pPr>
            <a:lvl3pPr marL="344488" indent="-165100" algn="l" defTabSz="914400" rtl="0" eaLnBrk="1" latinLnBrk="0" hangingPunct="1">
              <a:spcBef>
                <a:spcPts val="600"/>
              </a:spcBef>
              <a:buClr>
                <a:srgbClr val="7030A0"/>
              </a:buClr>
              <a:buSzPct val="80000"/>
              <a:buFont typeface="Wingdings" pitchFamily="2" charset="2"/>
              <a:buChar char="Ø"/>
              <a:defRPr sz="2800" b="1" kern="1200">
                <a:solidFill>
                  <a:schemeClr val="tx1"/>
                </a:solidFill>
                <a:latin typeface="华文楷体" pitchFamily="2" charset="-122"/>
                <a:ea typeface="华文楷体" pitchFamily="2" charset="-122"/>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2400" kern="1200">
                <a:solidFill>
                  <a:schemeClr val="tx1"/>
                </a:solidFill>
                <a:latin typeface="微软雅黑" pitchFamily="34" charset="-122"/>
                <a:ea typeface="微软雅黑" pitchFamily="34" charset="-122"/>
                <a:cs typeface="Tahoma" pitchFamily="34" charset="0"/>
              </a:defRPr>
            </a:lvl4pPr>
            <a:lvl5pPr marL="688975" indent="-173038" algn="l" defTabSz="914400" rtl="0" eaLnBrk="1" latinLnBrk="0" hangingPunct="1">
              <a:spcBef>
                <a:spcPts val="600"/>
              </a:spcBef>
              <a:buClr>
                <a:srgbClr val="7030A0"/>
              </a:buClr>
              <a:buSzPct val="80000"/>
              <a:buFont typeface="Wingdings" pitchFamily="2" charset="2"/>
              <a:buChar char="l"/>
              <a:defRPr lang="zh-CN" altLang="en-US" sz="2400" b="1" kern="1200" dirty="0" smtClean="0">
                <a:solidFill>
                  <a:schemeClr val="tx1"/>
                </a:solidFill>
                <a:latin typeface="华文楷体" pitchFamily="2" charset="-122"/>
                <a:ea typeface="华文楷体" pitchFamily="2" charset="-122"/>
                <a:cs typeface="Tahoma" pitchFamily="34" charset="0"/>
              </a:defRPr>
            </a:lvl5pPr>
            <a:lvl6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896810" indent="0" algn="l" defTabSz="914400" rtl="0" eaLnBrk="1" latinLnBrk="0" hangingPunct="1">
              <a:spcBef>
                <a:spcPts val="600"/>
              </a:spcBef>
              <a:buClr>
                <a:srgbClr val="7030A0"/>
              </a:buClr>
              <a:buSzPct val="80000"/>
              <a:buFontTx/>
              <a:buNone/>
              <a:defRPr sz="2000" kern="1200">
                <a:solidFill>
                  <a:schemeClr val="tx1"/>
                </a:solidFill>
                <a:latin typeface="微软雅黑" pitchFamily="34" charset="-122"/>
                <a:ea typeface="微软雅黑" pitchFamily="34" charset="-122"/>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zh-CN" altLang="en-US" sz="2400" dirty="0" smtClean="0">
                <a:latin typeface="Calibri" pitchFamily="34" charset="0"/>
                <a:cs typeface="Calibri" pitchFamily="34" charset="0"/>
              </a:rPr>
              <a:t>进程通信机制</a:t>
            </a:r>
            <a:endParaRPr lang="en-US" altLang="zh-CN" sz="2400" dirty="0">
              <a:latin typeface="Calibri" pitchFamily="34" charset="0"/>
              <a:cs typeface="Calibri" pitchFamily="34" charset="0"/>
            </a:endParaRPr>
          </a:p>
          <a:p>
            <a:r>
              <a:rPr lang="zh-CN" altLang="en-US" sz="2400" dirty="0" smtClean="0">
                <a:latin typeface="Calibri" pitchFamily="34" charset="0"/>
                <a:cs typeface="Calibri" pitchFamily="34" charset="0"/>
              </a:rPr>
              <a:t>消息传递</a:t>
            </a:r>
            <a:endParaRPr lang="en-US" altLang="zh-CN" sz="2400" dirty="0" smtClean="0">
              <a:latin typeface="Calibri" pitchFamily="34" charset="0"/>
              <a:cs typeface="Calibri" pitchFamily="34" charset="0"/>
            </a:endParaRPr>
          </a:p>
          <a:p>
            <a:pPr marL="0" indent="0">
              <a:buNone/>
            </a:pPr>
            <a:r>
              <a:rPr lang="en-US" altLang="zh-CN" sz="2400" dirty="0">
                <a:latin typeface="Calibri" pitchFamily="34" charset="0"/>
                <a:cs typeface="Calibri" pitchFamily="34" charset="0"/>
              </a:rPr>
              <a:t> </a:t>
            </a:r>
            <a:r>
              <a:rPr lang="en-US" altLang="zh-CN" sz="2400" dirty="0" smtClean="0">
                <a:latin typeface="Calibri" pitchFamily="34" charset="0"/>
                <a:cs typeface="Calibri" pitchFamily="34" charset="0"/>
              </a:rPr>
              <a:t>      send &amp; receive</a:t>
            </a:r>
            <a:r>
              <a:rPr lang="zh-CN" altLang="en-US" sz="2400" dirty="0" smtClean="0">
                <a:latin typeface="Calibri" pitchFamily="34" charset="0"/>
                <a:cs typeface="Calibri" pitchFamily="34" charset="0"/>
              </a:rPr>
              <a:t>原语</a:t>
            </a:r>
          </a:p>
        </p:txBody>
      </p:sp>
      <p:sp>
        <p:nvSpPr>
          <p:cNvPr id="6" name="下箭头 5"/>
          <p:cNvSpPr/>
          <p:nvPr/>
        </p:nvSpPr>
        <p:spPr>
          <a:xfrm>
            <a:off x="3219076" y="3429000"/>
            <a:ext cx="237579" cy="504056"/>
          </a:xfrm>
          <a:prstGeom prst="downArrow">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3360000">
            <a:off x="6220233" y="4780328"/>
            <a:ext cx="288032" cy="792088"/>
          </a:xfrm>
          <a:prstGeom prst="downArrow">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云形 4"/>
          <p:cNvSpPr/>
          <p:nvPr/>
        </p:nvSpPr>
        <p:spPr>
          <a:xfrm>
            <a:off x="5659734" y="1556792"/>
            <a:ext cx="3952826" cy="3312368"/>
          </a:xfrm>
          <a:prstGeom prst="cloud">
            <a:avLst/>
          </a:prstGeom>
          <a:solidFill>
            <a:srgbClr val="FFCC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00CC"/>
                </a:solidFill>
                <a:latin typeface="华文楷体" pitchFamily="2" charset="-122"/>
                <a:ea typeface="华文楷体" pitchFamily="2" charset="-122"/>
              </a:rPr>
              <a:t>适用于</a:t>
            </a:r>
            <a:endParaRPr lang="en-US" altLang="zh-CN" sz="2000" b="1" dirty="0">
              <a:solidFill>
                <a:srgbClr val="0000CC"/>
              </a:solidFill>
              <a:latin typeface="华文楷体" pitchFamily="2" charset="-122"/>
              <a:ea typeface="华文楷体" pitchFamily="2" charset="-122"/>
            </a:endParaRPr>
          </a:p>
          <a:p>
            <a:r>
              <a:rPr lang="en-US" altLang="zh-CN" sz="2000" b="1" dirty="0">
                <a:solidFill>
                  <a:srgbClr val="0000CC"/>
                </a:solidFill>
                <a:latin typeface="华文楷体" pitchFamily="2" charset="-122"/>
                <a:ea typeface="华文楷体" pitchFamily="2" charset="-122"/>
              </a:rPr>
              <a:t>      </a:t>
            </a:r>
            <a:r>
              <a:rPr lang="en-US" altLang="zh-CN" sz="2000" b="1" dirty="0" smtClean="0">
                <a:solidFill>
                  <a:srgbClr val="0000CC"/>
                </a:solidFill>
                <a:latin typeface="华文楷体" pitchFamily="2" charset="-122"/>
                <a:ea typeface="华文楷体" pitchFamily="2" charset="-122"/>
              </a:rPr>
              <a:t>  </a:t>
            </a:r>
            <a:r>
              <a:rPr lang="zh-CN" altLang="en-US" sz="2000" b="1" dirty="0" smtClean="0">
                <a:solidFill>
                  <a:srgbClr val="0000CC"/>
                </a:solidFill>
                <a:latin typeface="华文楷体" pitchFamily="2" charset="-122"/>
                <a:ea typeface="华文楷体" pitchFamily="2" charset="-122"/>
              </a:rPr>
              <a:t>分布式</a:t>
            </a:r>
            <a:r>
              <a:rPr lang="zh-CN" altLang="en-US" sz="2000" b="1" dirty="0">
                <a:solidFill>
                  <a:srgbClr val="0000CC"/>
                </a:solidFill>
                <a:latin typeface="华文楷体" pitchFamily="2" charset="-122"/>
                <a:ea typeface="华文楷体" pitchFamily="2" charset="-122"/>
              </a:rPr>
              <a:t>系统、基于共享内存的多处理机系统、单处理机系统</a:t>
            </a:r>
            <a:endParaRPr lang="en-US" altLang="zh-CN" sz="2000" b="1" dirty="0">
              <a:solidFill>
                <a:srgbClr val="0000CC"/>
              </a:solidFill>
              <a:latin typeface="华文楷体" pitchFamily="2" charset="-122"/>
              <a:ea typeface="华文楷体" pitchFamily="2" charset="-122"/>
            </a:endParaRPr>
          </a:p>
          <a:p>
            <a:r>
              <a:rPr lang="zh-CN" altLang="en-US" sz="2000" b="1" dirty="0">
                <a:solidFill>
                  <a:srgbClr val="0000CC"/>
                </a:solidFill>
                <a:latin typeface="华文楷体" pitchFamily="2" charset="-122"/>
                <a:ea typeface="华文楷体" pitchFamily="2" charset="-122"/>
              </a:rPr>
              <a:t>可以解决</a:t>
            </a:r>
            <a:endParaRPr lang="en-US" altLang="zh-CN" sz="2000" b="1" dirty="0">
              <a:solidFill>
                <a:srgbClr val="0000CC"/>
              </a:solidFill>
              <a:latin typeface="华文楷体" pitchFamily="2" charset="-122"/>
              <a:ea typeface="华文楷体" pitchFamily="2" charset="-122"/>
            </a:endParaRPr>
          </a:p>
          <a:p>
            <a:r>
              <a:rPr lang="en-US" altLang="zh-CN" sz="2000" b="1" dirty="0">
                <a:solidFill>
                  <a:srgbClr val="0000CC"/>
                </a:solidFill>
                <a:latin typeface="华文楷体" pitchFamily="2" charset="-122"/>
                <a:ea typeface="华文楷体" pitchFamily="2" charset="-122"/>
              </a:rPr>
              <a:t>        </a:t>
            </a:r>
            <a:r>
              <a:rPr lang="zh-CN" altLang="en-US" sz="2000" b="1" dirty="0" smtClean="0">
                <a:solidFill>
                  <a:srgbClr val="0000CC"/>
                </a:solidFill>
                <a:latin typeface="华文楷体" pitchFamily="2" charset="-122"/>
                <a:ea typeface="华文楷体" pitchFamily="2" charset="-122"/>
              </a:rPr>
              <a:t>进程</a:t>
            </a:r>
            <a:r>
              <a:rPr lang="zh-CN" altLang="en-US" sz="2000" b="1" dirty="0">
                <a:solidFill>
                  <a:srgbClr val="0000CC"/>
                </a:solidFill>
                <a:latin typeface="华文楷体" pitchFamily="2" charset="-122"/>
                <a:ea typeface="华文楷体" pitchFamily="2" charset="-122"/>
              </a:rPr>
              <a:t>间的同步问题、通信问题</a:t>
            </a:r>
          </a:p>
        </p:txBody>
      </p:sp>
    </p:spTree>
    <p:extLst>
      <p:ext uri="{BB962C8B-B14F-4D97-AF65-F5344CB8AC3E}">
        <p14:creationId xmlns:p14="http://schemas.microsoft.com/office/powerpoint/2010/main" val="281688907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4294967295"/>
          </p:nvPr>
        </p:nvSpPr>
        <p:spPr>
          <a:xfrm>
            <a:off x="611560" y="1584920"/>
            <a:ext cx="7104896" cy="4724400"/>
          </a:xfrm>
          <a:prstGeom prst="rect">
            <a:avLst/>
          </a:prstGeom>
        </p:spPr>
        <p:txBody>
          <a:bodyPr>
            <a:normAutofit/>
          </a:bodyPr>
          <a:lstStyle/>
          <a:p>
            <a:r>
              <a:rPr lang="zh-CN" altLang="en-US" sz="2800" b="1" dirty="0" smtClean="0">
                <a:latin typeface="华文楷体" panose="02010600040101010101" pitchFamily="2" charset="-122"/>
                <a:ea typeface="华文楷体" panose="02010600040101010101" pitchFamily="2" charset="-122"/>
              </a:rPr>
              <a:t>消息传递</a:t>
            </a:r>
            <a:endParaRPr lang="en-US" altLang="zh-CN" sz="2800" b="1" dirty="0" smtClean="0">
              <a:latin typeface="华文楷体" panose="02010600040101010101" pitchFamily="2" charset="-122"/>
              <a:ea typeface="华文楷体" panose="02010600040101010101" pitchFamily="2" charset="-122"/>
            </a:endParaRPr>
          </a:p>
          <a:p>
            <a:r>
              <a:rPr lang="zh-CN" altLang="en-US" sz="2800" b="1" dirty="0">
                <a:latin typeface="华文楷体" panose="02010600040101010101" pitchFamily="2" charset="-122"/>
                <a:ea typeface="华文楷体" panose="02010600040101010101" pitchFamily="2" charset="-122"/>
              </a:rPr>
              <a:t>共享</a:t>
            </a:r>
            <a:r>
              <a:rPr lang="zh-CN" altLang="en-US" sz="2800" b="1" dirty="0" smtClean="0">
                <a:latin typeface="华文楷体" panose="02010600040101010101" pitchFamily="2" charset="-122"/>
                <a:ea typeface="华文楷体" panose="02010600040101010101" pitchFamily="2" charset="-122"/>
              </a:rPr>
              <a:t>内存</a:t>
            </a:r>
            <a:endParaRPr lang="en-US" altLang="zh-CN" sz="2800" b="1" dirty="0" smtClean="0">
              <a:latin typeface="华文楷体" panose="02010600040101010101" pitchFamily="2" charset="-122"/>
              <a:ea typeface="华文楷体" panose="02010600040101010101" pitchFamily="2" charset="-122"/>
            </a:endParaRPr>
          </a:p>
          <a:p>
            <a:r>
              <a:rPr lang="zh-CN" altLang="en-US" sz="2800" b="1" dirty="0" smtClean="0">
                <a:latin typeface="华文楷体" panose="02010600040101010101" pitchFamily="2" charset="-122"/>
                <a:ea typeface="华文楷体" panose="02010600040101010101" pitchFamily="2" charset="-122"/>
              </a:rPr>
              <a:t>管道</a:t>
            </a:r>
            <a:endParaRPr lang="en-US" altLang="zh-CN" sz="2800" b="1" dirty="0" smtClean="0">
              <a:latin typeface="华文楷体" panose="02010600040101010101" pitchFamily="2" charset="-122"/>
              <a:ea typeface="华文楷体" panose="02010600040101010101" pitchFamily="2" charset="-122"/>
            </a:endParaRPr>
          </a:p>
          <a:p>
            <a:r>
              <a:rPr lang="zh-CN" altLang="en-US" sz="2800" b="1" dirty="0">
                <a:latin typeface="华文楷体" panose="02010600040101010101" pitchFamily="2" charset="-122"/>
                <a:ea typeface="华文楷体" panose="02010600040101010101" pitchFamily="2" charset="-122"/>
              </a:rPr>
              <a:t>套接</a:t>
            </a:r>
            <a:r>
              <a:rPr lang="zh-CN" altLang="en-US" sz="2800" b="1" dirty="0" smtClean="0">
                <a:latin typeface="华文楷体" panose="02010600040101010101" pitchFamily="2" charset="-122"/>
                <a:ea typeface="华文楷体" panose="02010600040101010101" pitchFamily="2" charset="-122"/>
              </a:rPr>
              <a:t>字</a:t>
            </a:r>
            <a:endParaRPr lang="en-US" altLang="zh-CN" sz="2800" b="1" dirty="0" smtClean="0">
              <a:latin typeface="华文楷体" panose="02010600040101010101" pitchFamily="2" charset="-122"/>
              <a:ea typeface="华文楷体" panose="02010600040101010101" pitchFamily="2" charset="-122"/>
            </a:endParaRPr>
          </a:p>
          <a:p>
            <a:r>
              <a:rPr lang="zh-CN" altLang="en-US" sz="2800" b="1" dirty="0">
                <a:latin typeface="华文楷体" panose="02010600040101010101" pitchFamily="2" charset="-122"/>
                <a:ea typeface="华文楷体" panose="02010600040101010101" pitchFamily="2" charset="-122"/>
              </a:rPr>
              <a:t>远程</a:t>
            </a:r>
            <a:r>
              <a:rPr lang="zh-CN" altLang="en-US" sz="2800" b="1" dirty="0" smtClean="0">
                <a:latin typeface="华文楷体" panose="02010600040101010101" pitchFamily="2" charset="-122"/>
                <a:ea typeface="华文楷体" panose="02010600040101010101" pitchFamily="2" charset="-122"/>
              </a:rPr>
              <a:t>过程调用</a:t>
            </a:r>
            <a:r>
              <a:rPr lang="en-US" altLang="zh-CN" sz="2800" b="1" dirty="0" smtClean="0">
                <a:latin typeface="华文楷体" panose="02010600040101010101" pitchFamily="2" charset="-122"/>
                <a:ea typeface="华文楷体" panose="02010600040101010101" pitchFamily="2" charset="-122"/>
              </a:rPr>
              <a:t>(RPC)</a:t>
            </a:r>
            <a:endParaRPr lang="zh-CN" altLang="en-US" sz="2800" b="1" dirty="0">
              <a:latin typeface="华文楷体" panose="02010600040101010101" pitchFamily="2" charset="-122"/>
              <a:ea typeface="华文楷体" panose="02010600040101010101" pitchFamily="2" charset="-122"/>
            </a:endParaRPr>
          </a:p>
          <a:p>
            <a:pPr marL="0" indent="0">
              <a:buNone/>
            </a:pPr>
            <a:endParaRPr lang="zh-CN" altLang="en-US" sz="2800" b="1"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normAutofit/>
          </a:bodyPr>
          <a:lstStyle/>
          <a:p>
            <a:r>
              <a:rPr lang="zh-CN" altLang="en-US" sz="4000" dirty="0" smtClean="0"/>
              <a:t>基本通信方式</a:t>
            </a:r>
            <a:endParaRPr lang="zh-CN" altLang="en-US" sz="4000" dirty="0"/>
          </a:p>
        </p:txBody>
      </p:sp>
    </p:spTree>
    <p:extLst>
      <p:ext uri="{BB962C8B-B14F-4D97-AF65-F5344CB8AC3E}">
        <p14:creationId xmlns:p14="http://schemas.microsoft.com/office/powerpoint/2010/main" val="25237402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491880" y="404664"/>
            <a:ext cx="3456384" cy="5976664"/>
            <a:chOff x="3923928" y="404664"/>
            <a:chExt cx="3456384" cy="5976664"/>
          </a:xfrm>
        </p:grpSpPr>
        <p:sp>
          <p:nvSpPr>
            <p:cNvPr id="12" name="矩形 11"/>
            <p:cNvSpPr/>
            <p:nvPr/>
          </p:nvSpPr>
          <p:spPr>
            <a:xfrm>
              <a:off x="3923928" y="1340768"/>
              <a:ext cx="2016224" cy="5040560"/>
            </a:xfrm>
            <a:prstGeom prst="rect">
              <a:avLst/>
            </a:prstGeom>
            <a:solidFill>
              <a:schemeClr val="accent1">
                <a:lumMod val="20000"/>
                <a:lumOff val="80000"/>
              </a:schemeClr>
            </a:solidFill>
            <a:ln w="2857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 name="组合 12"/>
            <p:cNvGrpSpPr/>
            <p:nvPr/>
          </p:nvGrpSpPr>
          <p:grpSpPr>
            <a:xfrm>
              <a:off x="4499992" y="2857291"/>
              <a:ext cx="720080" cy="1219781"/>
              <a:chOff x="4499992" y="2857291"/>
              <a:chExt cx="720080" cy="1219781"/>
            </a:xfrm>
          </p:grpSpPr>
          <p:sp>
            <p:nvSpPr>
              <p:cNvPr id="17" name="矩形 16"/>
              <p:cNvSpPr/>
              <p:nvPr/>
            </p:nvSpPr>
            <p:spPr>
              <a:xfrm>
                <a:off x="4499992" y="2857291"/>
                <a:ext cx="720080" cy="1219781"/>
              </a:xfrm>
              <a:prstGeom prst="rect">
                <a:avLst/>
              </a:prstGeom>
              <a:solidFill>
                <a:srgbClr val="E5E5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1">
                        <a:lumMod val="50000"/>
                      </a:schemeClr>
                    </a:solidFill>
                  </a:rPr>
                  <a:t>……</a:t>
                </a:r>
                <a:endParaRPr lang="zh-CN" altLang="en-US" dirty="0">
                  <a:solidFill>
                    <a:schemeClr val="accent1">
                      <a:lumMod val="50000"/>
                    </a:schemeClr>
                  </a:solidFill>
                </a:endParaRPr>
              </a:p>
            </p:txBody>
          </p:sp>
          <p:cxnSp>
            <p:nvCxnSpPr>
              <p:cNvPr id="19" name="直接连接符 18"/>
              <p:cNvCxnSpPr/>
              <p:nvPr/>
            </p:nvCxnSpPr>
            <p:spPr>
              <a:xfrm>
                <a:off x="4499992" y="2996952"/>
                <a:ext cx="72008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499992" y="3149352"/>
                <a:ext cx="72008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499992" y="3284984"/>
                <a:ext cx="72008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499992" y="3437384"/>
                <a:ext cx="72008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499992" y="3636640"/>
                <a:ext cx="72008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499992" y="3789040"/>
                <a:ext cx="72008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499992" y="3924672"/>
                <a:ext cx="72008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4" name="矩形 33"/>
            <p:cNvSpPr/>
            <p:nvPr/>
          </p:nvSpPr>
          <p:spPr>
            <a:xfrm>
              <a:off x="4283968" y="5949280"/>
              <a:ext cx="13681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华文楷体" pitchFamily="2" charset="-122"/>
                  <a:ea typeface="华文楷体" pitchFamily="2" charset="-122"/>
                </a:rPr>
                <a:t>操作系统空间</a:t>
              </a:r>
            </a:p>
          </p:txBody>
        </p:sp>
        <p:sp>
          <p:nvSpPr>
            <p:cNvPr id="35" name="矩形 34"/>
            <p:cNvSpPr/>
            <p:nvPr/>
          </p:nvSpPr>
          <p:spPr>
            <a:xfrm>
              <a:off x="4211960" y="4149080"/>
              <a:ext cx="151216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7030A0"/>
                  </a:solidFill>
                  <a:latin typeface="华文楷体" pitchFamily="2" charset="-122"/>
                  <a:ea typeface="华文楷体" pitchFamily="2" charset="-122"/>
                </a:rPr>
                <a:t>一组消息缓冲区</a:t>
              </a:r>
              <a:endParaRPr lang="zh-CN" altLang="en-US" sz="1400" b="1" dirty="0">
                <a:solidFill>
                  <a:srgbClr val="7030A0"/>
                </a:solidFill>
                <a:latin typeface="华文楷体" pitchFamily="2" charset="-122"/>
                <a:ea typeface="华文楷体" pitchFamily="2" charset="-122"/>
              </a:endParaRPr>
            </a:p>
          </p:txBody>
        </p:sp>
        <p:sp>
          <p:nvSpPr>
            <p:cNvPr id="49" name="线形标注 1 48"/>
            <p:cNvSpPr/>
            <p:nvPr/>
          </p:nvSpPr>
          <p:spPr>
            <a:xfrm>
              <a:off x="5220072" y="404664"/>
              <a:ext cx="2160240" cy="1408802"/>
            </a:xfrm>
            <a:prstGeom prst="borderCallout1">
              <a:avLst>
                <a:gd name="adj1" fmla="val 18750"/>
                <a:gd name="adj2" fmla="val -8333"/>
                <a:gd name="adj3" fmla="val 162777"/>
                <a:gd name="adj4" fmla="val -17724"/>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rgbClr val="0000CC"/>
                  </a:solidFill>
                  <a:latin typeface="Calibri" pitchFamily="34" charset="0"/>
                  <a:ea typeface="华文楷体" pitchFamily="2" charset="-122"/>
                  <a:cs typeface="Calibri" pitchFamily="34" charset="0"/>
                </a:rPr>
                <a:t>消息缓冲区结构：</a:t>
              </a:r>
            </a:p>
            <a:p>
              <a:r>
                <a:rPr lang="zh-CN" altLang="en-US" sz="1400" b="1" dirty="0">
                  <a:solidFill>
                    <a:srgbClr val="0000CC"/>
                  </a:solidFill>
                  <a:latin typeface="Calibri" pitchFamily="34" charset="0"/>
                  <a:ea typeface="华文楷体" pitchFamily="2" charset="-122"/>
                  <a:cs typeface="Calibri" pitchFamily="34" charset="0"/>
                </a:rPr>
                <a:t>    </a:t>
              </a:r>
              <a:r>
                <a:rPr lang="zh-CN" altLang="en-US" sz="1400" b="1" dirty="0" smtClean="0">
                  <a:solidFill>
                    <a:srgbClr val="0000CC"/>
                  </a:solidFill>
                  <a:latin typeface="Calibri" pitchFamily="34" charset="0"/>
                  <a:ea typeface="华文楷体" pitchFamily="2" charset="-122"/>
                  <a:cs typeface="Calibri" pitchFamily="34" charset="0"/>
                </a:rPr>
                <a:t> 消息头（消息类型、接收进程</a:t>
              </a:r>
              <a:r>
                <a:rPr lang="en-US" altLang="zh-CN" sz="1400" b="1" dirty="0" smtClean="0">
                  <a:solidFill>
                    <a:srgbClr val="0000CC"/>
                  </a:solidFill>
                  <a:latin typeface="Calibri" pitchFamily="34" charset="0"/>
                  <a:ea typeface="华文楷体" pitchFamily="2" charset="-122"/>
                  <a:cs typeface="Calibri" pitchFamily="34" charset="0"/>
                </a:rPr>
                <a:t>ID</a:t>
              </a:r>
              <a:r>
                <a:rPr lang="zh-CN" altLang="en-US" sz="1400" b="1" dirty="0" smtClean="0">
                  <a:solidFill>
                    <a:srgbClr val="0000CC"/>
                  </a:solidFill>
                  <a:latin typeface="Calibri" pitchFamily="34" charset="0"/>
                  <a:ea typeface="华文楷体" pitchFamily="2" charset="-122"/>
                  <a:cs typeface="Calibri" pitchFamily="34" charset="0"/>
                </a:rPr>
                <a:t>、发送进程</a:t>
              </a:r>
              <a:r>
                <a:rPr lang="en-US" altLang="zh-CN" sz="1400" b="1" dirty="0" smtClean="0">
                  <a:solidFill>
                    <a:srgbClr val="0000CC"/>
                  </a:solidFill>
                  <a:latin typeface="Calibri" pitchFamily="34" charset="0"/>
                  <a:ea typeface="华文楷体" pitchFamily="2" charset="-122"/>
                  <a:cs typeface="Calibri" pitchFamily="34" charset="0"/>
                </a:rPr>
                <a:t>ID</a:t>
              </a:r>
              <a:r>
                <a:rPr lang="zh-CN" altLang="en-US" sz="1400" b="1" dirty="0" smtClean="0">
                  <a:solidFill>
                    <a:srgbClr val="0000CC"/>
                  </a:solidFill>
                  <a:latin typeface="Calibri" pitchFamily="34" charset="0"/>
                  <a:ea typeface="华文楷体" pitchFamily="2" charset="-122"/>
                  <a:cs typeface="Calibri" pitchFamily="34" charset="0"/>
                </a:rPr>
                <a:t>、消息长度、控制信息）</a:t>
              </a:r>
              <a:endParaRPr lang="en-US" altLang="zh-CN" sz="1400" b="1" dirty="0" smtClean="0">
                <a:solidFill>
                  <a:srgbClr val="0000CC"/>
                </a:solidFill>
                <a:latin typeface="Calibri" pitchFamily="34" charset="0"/>
                <a:ea typeface="华文楷体" pitchFamily="2" charset="-122"/>
                <a:cs typeface="Calibri" pitchFamily="34" charset="0"/>
              </a:endParaRPr>
            </a:p>
            <a:p>
              <a:r>
                <a:rPr lang="en-US" altLang="zh-CN" sz="1400" b="1" dirty="0">
                  <a:solidFill>
                    <a:srgbClr val="0000CC"/>
                  </a:solidFill>
                  <a:latin typeface="Calibri" pitchFamily="34" charset="0"/>
                  <a:ea typeface="华文楷体" pitchFamily="2" charset="-122"/>
                  <a:cs typeface="Calibri" pitchFamily="34" charset="0"/>
                </a:rPr>
                <a:t> </a:t>
              </a:r>
              <a:r>
                <a:rPr lang="en-US" altLang="zh-CN" sz="1400" b="1" dirty="0" smtClean="0">
                  <a:solidFill>
                    <a:srgbClr val="0000CC"/>
                  </a:solidFill>
                  <a:latin typeface="Calibri" pitchFamily="34" charset="0"/>
                  <a:ea typeface="华文楷体" pitchFamily="2" charset="-122"/>
                  <a:cs typeface="Calibri" pitchFamily="34" charset="0"/>
                </a:rPr>
                <a:t>     </a:t>
              </a:r>
              <a:r>
                <a:rPr lang="zh-CN" altLang="en-US" sz="1400" b="1" dirty="0" smtClean="0">
                  <a:solidFill>
                    <a:srgbClr val="0000CC"/>
                  </a:solidFill>
                  <a:latin typeface="Calibri" pitchFamily="34" charset="0"/>
                  <a:ea typeface="华文楷体" pitchFamily="2" charset="-122"/>
                  <a:cs typeface="Calibri" pitchFamily="34" charset="0"/>
                </a:rPr>
                <a:t>消息体（消息内容）</a:t>
              </a:r>
              <a:endParaRPr lang="zh-CN" altLang="en-US" sz="1400" b="1" dirty="0">
                <a:solidFill>
                  <a:srgbClr val="0000CC"/>
                </a:solidFill>
                <a:latin typeface="Calibri" pitchFamily="34" charset="0"/>
                <a:ea typeface="华文楷体" pitchFamily="2" charset="-122"/>
                <a:cs typeface="Calibri" pitchFamily="34" charset="0"/>
              </a:endParaRPr>
            </a:p>
          </p:txBody>
        </p:sp>
      </p:grpSp>
      <p:sp>
        <p:nvSpPr>
          <p:cNvPr id="3" name="标题 2"/>
          <p:cNvSpPr>
            <a:spLocks noGrp="1"/>
          </p:cNvSpPr>
          <p:nvPr>
            <p:ph type="title"/>
          </p:nvPr>
        </p:nvSpPr>
        <p:spPr/>
        <p:txBody>
          <a:bodyPr>
            <a:normAutofit/>
          </a:bodyPr>
          <a:lstStyle/>
          <a:p>
            <a:pPr algn="l"/>
            <a:r>
              <a:rPr lang="en-US" altLang="zh-CN" sz="4000" dirty="0" smtClean="0"/>
              <a:t>1.</a:t>
            </a:r>
            <a:r>
              <a:rPr lang="zh-CN" altLang="en-US" sz="4000" dirty="0" smtClean="0"/>
              <a:t>消息传递</a:t>
            </a:r>
            <a:endParaRPr lang="zh-CN" altLang="en-US" sz="4000" dirty="0"/>
          </a:p>
        </p:txBody>
      </p:sp>
      <p:sp>
        <p:nvSpPr>
          <p:cNvPr id="4" name="矩形 3"/>
          <p:cNvSpPr/>
          <p:nvPr/>
        </p:nvSpPr>
        <p:spPr>
          <a:xfrm>
            <a:off x="755576" y="2060848"/>
            <a:ext cx="1800200" cy="3888432"/>
          </a:xfrm>
          <a:prstGeom prst="rect">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Box 4"/>
          <p:cNvSpPr txBox="1"/>
          <p:nvPr/>
        </p:nvSpPr>
        <p:spPr>
          <a:xfrm>
            <a:off x="899592" y="1628800"/>
            <a:ext cx="1234633" cy="369332"/>
          </a:xfrm>
          <a:prstGeom prst="rect">
            <a:avLst/>
          </a:prstGeom>
          <a:noFill/>
        </p:spPr>
        <p:txBody>
          <a:bodyPr wrap="none" rtlCol="0">
            <a:spAutoFit/>
          </a:bodyPr>
          <a:lstStyle/>
          <a:p>
            <a:r>
              <a:rPr lang="zh-CN" altLang="en-US" b="1" dirty="0" smtClean="0">
                <a:latin typeface="Calibri" pitchFamily="34" charset="0"/>
                <a:ea typeface="华文楷体" pitchFamily="2" charset="-122"/>
                <a:cs typeface="Calibri" pitchFamily="34" charset="0"/>
              </a:rPr>
              <a:t>发送进程</a:t>
            </a:r>
            <a:r>
              <a:rPr lang="en-US" altLang="zh-CN" b="1" dirty="0" smtClean="0">
                <a:latin typeface="Calibri" pitchFamily="34" charset="0"/>
                <a:ea typeface="华文楷体" pitchFamily="2" charset="-122"/>
                <a:cs typeface="Calibri" pitchFamily="34" charset="0"/>
              </a:rPr>
              <a:t>S</a:t>
            </a:r>
            <a:endParaRPr lang="zh-CN" altLang="en-US" b="1" dirty="0">
              <a:latin typeface="Calibri" pitchFamily="34" charset="0"/>
              <a:ea typeface="华文楷体" pitchFamily="2" charset="-122"/>
              <a:cs typeface="Calibri" pitchFamily="34" charset="0"/>
            </a:endParaRPr>
          </a:p>
        </p:txBody>
      </p:sp>
      <p:sp>
        <p:nvSpPr>
          <p:cNvPr id="6" name="TextBox 5"/>
          <p:cNvSpPr txBox="1"/>
          <p:nvPr/>
        </p:nvSpPr>
        <p:spPr>
          <a:xfrm>
            <a:off x="755577" y="2564904"/>
            <a:ext cx="1800200" cy="584775"/>
          </a:xfrm>
          <a:prstGeom prst="rect">
            <a:avLst/>
          </a:prstGeom>
          <a:noFill/>
        </p:spPr>
        <p:txBody>
          <a:bodyPr wrap="square" rtlCol="0">
            <a:spAutoFit/>
          </a:bodyPr>
          <a:lstStyle/>
          <a:p>
            <a:r>
              <a:rPr lang="en-US" altLang="zh-CN" sz="1600" b="1" dirty="0" smtClean="0">
                <a:solidFill>
                  <a:srgbClr val="800080"/>
                </a:solidFill>
              </a:rPr>
              <a:t>send(destination,</a:t>
            </a:r>
          </a:p>
          <a:p>
            <a:r>
              <a:rPr lang="en-US" altLang="zh-CN" sz="1600" b="1" dirty="0">
                <a:solidFill>
                  <a:srgbClr val="800080"/>
                </a:solidFill>
              </a:rPr>
              <a:t> </a:t>
            </a:r>
            <a:r>
              <a:rPr lang="en-US" altLang="zh-CN" sz="1600" b="1" dirty="0" smtClean="0">
                <a:solidFill>
                  <a:srgbClr val="800080"/>
                </a:solidFill>
              </a:rPr>
              <a:t>          message</a:t>
            </a:r>
            <a:r>
              <a:rPr lang="en-US" altLang="zh-CN" sz="1600" b="1" dirty="0">
                <a:solidFill>
                  <a:srgbClr val="800080"/>
                </a:solidFill>
              </a:rPr>
              <a:t>)</a:t>
            </a:r>
            <a:endParaRPr lang="zh-CN" altLang="en-US" sz="1600" b="1" dirty="0"/>
          </a:p>
        </p:txBody>
      </p:sp>
      <p:sp>
        <p:nvSpPr>
          <p:cNvPr id="7" name="TextBox 6"/>
          <p:cNvSpPr txBox="1"/>
          <p:nvPr/>
        </p:nvSpPr>
        <p:spPr>
          <a:xfrm>
            <a:off x="755576" y="3689781"/>
            <a:ext cx="1168910" cy="584775"/>
          </a:xfrm>
          <a:prstGeom prst="rect">
            <a:avLst/>
          </a:prstGeom>
          <a:noFill/>
        </p:spPr>
        <p:txBody>
          <a:bodyPr wrap="none" rtlCol="0">
            <a:spAutoFit/>
          </a:bodyPr>
          <a:lstStyle/>
          <a:p>
            <a:r>
              <a:rPr lang="en-US" altLang="zh-CN" sz="1600" b="1" dirty="0" smtClean="0">
                <a:solidFill>
                  <a:srgbClr val="800080"/>
                </a:solidFill>
              </a:rPr>
              <a:t>message:</a:t>
            </a:r>
          </a:p>
          <a:p>
            <a:r>
              <a:rPr lang="en-US" altLang="zh-CN" sz="1600" b="1" dirty="0">
                <a:solidFill>
                  <a:srgbClr val="800080"/>
                </a:solidFill>
              </a:rPr>
              <a:t> </a:t>
            </a:r>
            <a:r>
              <a:rPr lang="en-US" altLang="zh-CN" sz="1600" b="1" dirty="0" smtClean="0">
                <a:solidFill>
                  <a:srgbClr val="800080"/>
                </a:solidFill>
              </a:rPr>
              <a:t>   text, size</a:t>
            </a:r>
            <a:endParaRPr lang="zh-CN" altLang="en-US" sz="1600" b="1" dirty="0">
              <a:solidFill>
                <a:srgbClr val="800080"/>
              </a:solidFill>
            </a:endParaRPr>
          </a:p>
        </p:txBody>
      </p:sp>
      <p:sp>
        <p:nvSpPr>
          <p:cNvPr id="8" name="矩形 7"/>
          <p:cNvSpPr/>
          <p:nvPr/>
        </p:nvSpPr>
        <p:spPr>
          <a:xfrm>
            <a:off x="6660231" y="2060848"/>
            <a:ext cx="1800200" cy="3888432"/>
          </a:xfrm>
          <a:prstGeom prst="rect">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6934561" y="1628800"/>
            <a:ext cx="1252266" cy="369332"/>
          </a:xfrm>
          <a:prstGeom prst="rect">
            <a:avLst/>
          </a:prstGeom>
          <a:noFill/>
        </p:spPr>
        <p:txBody>
          <a:bodyPr wrap="none" rtlCol="0">
            <a:spAutoFit/>
          </a:bodyPr>
          <a:lstStyle/>
          <a:p>
            <a:r>
              <a:rPr lang="zh-CN" altLang="en-US" b="1" dirty="0" smtClean="0">
                <a:latin typeface="Calibri" pitchFamily="34" charset="0"/>
                <a:ea typeface="华文楷体" pitchFamily="2" charset="-122"/>
                <a:cs typeface="Calibri" pitchFamily="34" charset="0"/>
              </a:rPr>
              <a:t>接收进程</a:t>
            </a:r>
            <a:r>
              <a:rPr lang="en-US" altLang="zh-CN" b="1" dirty="0" smtClean="0">
                <a:latin typeface="Calibri" pitchFamily="34" charset="0"/>
                <a:ea typeface="华文楷体" pitchFamily="2" charset="-122"/>
                <a:cs typeface="Calibri" pitchFamily="34" charset="0"/>
              </a:rPr>
              <a:t>R</a:t>
            </a:r>
            <a:endParaRPr lang="zh-CN" altLang="en-US" b="1" dirty="0">
              <a:latin typeface="Calibri" pitchFamily="34" charset="0"/>
              <a:ea typeface="华文楷体" pitchFamily="2" charset="-122"/>
              <a:cs typeface="Calibri" pitchFamily="34" charset="0"/>
            </a:endParaRPr>
          </a:p>
        </p:txBody>
      </p:sp>
      <p:sp>
        <p:nvSpPr>
          <p:cNvPr id="10" name="TextBox 9"/>
          <p:cNvSpPr txBox="1"/>
          <p:nvPr/>
        </p:nvSpPr>
        <p:spPr>
          <a:xfrm>
            <a:off x="6660232" y="2564904"/>
            <a:ext cx="1800200" cy="584775"/>
          </a:xfrm>
          <a:prstGeom prst="rect">
            <a:avLst/>
          </a:prstGeom>
          <a:noFill/>
        </p:spPr>
        <p:txBody>
          <a:bodyPr wrap="square" rtlCol="0">
            <a:spAutoFit/>
          </a:bodyPr>
          <a:lstStyle/>
          <a:p>
            <a:r>
              <a:rPr lang="en-US" altLang="zh-CN" sz="1600" b="1" dirty="0" smtClean="0">
                <a:solidFill>
                  <a:srgbClr val="800080"/>
                </a:solidFill>
              </a:rPr>
              <a:t>receive(source,</a:t>
            </a:r>
          </a:p>
          <a:p>
            <a:r>
              <a:rPr lang="en-US" altLang="zh-CN" sz="1600" b="1" dirty="0">
                <a:solidFill>
                  <a:srgbClr val="800080"/>
                </a:solidFill>
              </a:rPr>
              <a:t> </a:t>
            </a:r>
            <a:r>
              <a:rPr lang="en-US" altLang="zh-CN" sz="1600" b="1" dirty="0" smtClean="0">
                <a:solidFill>
                  <a:srgbClr val="800080"/>
                </a:solidFill>
              </a:rPr>
              <a:t>          message</a:t>
            </a:r>
            <a:r>
              <a:rPr lang="en-US" altLang="zh-CN" sz="1600" b="1" dirty="0">
                <a:solidFill>
                  <a:srgbClr val="800080"/>
                </a:solidFill>
              </a:rPr>
              <a:t>)</a:t>
            </a:r>
            <a:endParaRPr lang="zh-CN" altLang="en-US" sz="1600" b="1" dirty="0"/>
          </a:p>
        </p:txBody>
      </p:sp>
      <p:sp>
        <p:nvSpPr>
          <p:cNvPr id="11" name="TextBox 10"/>
          <p:cNvSpPr txBox="1"/>
          <p:nvPr/>
        </p:nvSpPr>
        <p:spPr>
          <a:xfrm>
            <a:off x="6660231" y="3689781"/>
            <a:ext cx="1168910" cy="584775"/>
          </a:xfrm>
          <a:prstGeom prst="rect">
            <a:avLst/>
          </a:prstGeom>
          <a:noFill/>
        </p:spPr>
        <p:txBody>
          <a:bodyPr wrap="none" rtlCol="0">
            <a:spAutoFit/>
          </a:bodyPr>
          <a:lstStyle/>
          <a:p>
            <a:r>
              <a:rPr lang="en-US" altLang="zh-CN" sz="1600" b="1" dirty="0" smtClean="0">
                <a:solidFill>
                  <a:srgbClr val="800080"/>
                </a:solidFill>
              </a:rPr>
              <a:t>message:</a:t>
            </a:r>
          </a:p>
          <a:p>
            <a:r>
              <a:rPr lang="en-US" altLang="zh-CN" sz="1600" b="1" dirty="0">
                <a:solidFill>
                  <a:srgbClr val="800080"/>
                </a:solidFill>
              </a:rPr>
              <a:t> </a:t>
            </a:r>
            <a:r>
              <a:rPr lang="en-US" altLang="zh-CN" sz="1600" b="1" dirty="0" smtClean="0">
                <a:solidFill>
                  <a:srgbClr val="800080"/>
                </a:solidFill>
              </a:rPr>
              <a:t>   text, size</a:t>
            </a:r>
            <a:endParaRPr lang="zh-CN" altLang="en-US" sz="1600" b="1" dirty="0">
              <a:solidFill>
                <a:srgbClr val="800080"/>
              </a:solidFill>
            </a:endParaRPr>
          </a:p>
        </p:txBody>
      </p:sp>
      <p:cxnSp>
        <p:nvCxnSpPr>
          <p:cNvPr id="37" name="直接箭头连接符 36"/>
          <p:cNvCxnSpPr/>
          <p:nvPr/>
        </p:nvCxnSpPr>
        <p:spPr>
          <a:xfrm>
            <a:off x="2339752" y="2996952"/>
            <a:ext cx="1656184" cy="288032"/>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6876256" y="4725144"/>
            <a:ext cx="1296144" cy="648072"/>
          </a:xfrm>
          <a:prstGeom prst="rect">
            <a:avLst/>
          </a:prstGeom>
          <a:solidFill>
            <a:schemeClr val="accent3">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0000CC"/>
                </a:solidFill>
                <a:latin typeface="Calibri" pitchFamily="34" charset="0"/>
                <a:ea typeface="华文楷体" pitchFamily="2" charset="-122"/>
                <a:cs typeface="Calibri" pitchFamily="34" charset="0"/>
              </a:rPr>
              <a:t>接收进程的</a:t>
            </a:r>
            <a:r>
              <a:rPr lang="en-US" altLang="zh-CN" sz="1400" b="1" dirty="0" smtClean="0">
                <a:solidFill>
                  <a:srgbClr val="0000CC"/>
                </a:solidFill>
                <a:latin typeface="Calibri" pitchFamily="34" charset="0"/>
                <a:ea typeface="华文楷体" pitchFamily="2" charset="-122"/>
                <a:cs typeface="Calibri" pitchFamily="34" charset="0"/>
              </a:rPr>
              <a:t>PCB</a:t>
            </a:r>
            <a:r>
              <a:rPr lang="zh-CN" altLang="en-US" sz="1400" b="1" dirty="0" smtClean="0">
                <a:solidFill>
                  <a:srgbClr val="0000CC"/>
                </a:solidFill>
                <a:latin typeface="Calibri" pitchFamily="34" charset="0"/>
                <a:ea typeface="华文楷体" pitchFamily="2" charset="-122"/>
                <a:cs typeface="Calibri" pitchFamily="34" charset="0"/>
              </a:rPr>
              <a:t>中消息队列指针</a:t>
            </a:r>
            <a:endParaRPr lang="zh-CN" altLang="en-US" sz="1400" b="1" dirty="0">
              <a:solidFill>
                <a:srgbClr val="0000CC"/>
              </a:solidFill>
              <a:latin typeface="Calibri" pitchFamily="34" charset="0"/>
              <a:ea typeface="华文楷体" pitchFamily="2" charset="-122"/>
              <a:cs typeface="Calibri" pitchFamily="34" charset="0"/>
            </a:endParaRPr>
          </a:p>
        </p:txBody>
      </p:sp>
      <p:cxnSp>
        <p:nvCxnSpPr>
          <p:cNvPr id="40" name="直接箭头连接符 39"/>
          <p:cNvCxnSpPr/>
          <p:nvPr/>
        </p:nvCxnSpPr>
        <p:spPr>
          <a:xfrm>
            <a:off x="4932040" y="3467181"/>
            <a:ext cx="1872207" cy="1473987"/>
          </a:xfrm>
          <a:prstGeom prst="straightConnector1">
            <a:avLst/>
          </a:prstGeom>
          <a:ln w="28575">
            <a:solidFill>
              <a:schemeClr val="accent1">
                <a:lumMod val="50000"/>
              </a:schemeClr>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2555776" y="3212976"/>
            <a:ext cx="108012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C00000"/>
                </a:solidFill>
                <a:latin typeface="Calibri" pitchFamily="34" charset="0"/>
                <a:ea typeface="华文楷体" pitchFamily="2" charset="-122"/>
                <a:cs typeface="Calibri" pitchFamily="34" charset="0"/>
              </a:rPr>
              <a:t>①陷入内核</a:t>
            </a:r>
            <a:endParaRPr lang="zh-CN" altLang="en-US" sz="1400" b="1" dirty="0">
              <a:solidFill>
                <a:srgbClr val="C00000"/>
              </a:solidFill>
              <a:latin typeface="Calibri" pitchFamily="34" charset="0"/>
              <a:ea typeface="华文楷体" pitchFamily="2" charset="-122"/>
              <a:cs typeface="Calibri" pitchFamily="34" charset="0"/>
            </a:endParaRPr>
          </a:p>
        </p:txBody>
      </p:sp>
      <p:sp>
        <p:nvSpPr>
          <p:cNvPr id="43" name="矩形 42"/>
          <p:cNvSpPr/>
          <p:nvPr/>
        </p:nvSpPr>
        <p:spPr>
          <a:xfrm>
            <a:off x="2915816" y="3573016"/>
            <a:ext cx="108012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C00000"/>
                </a:solidFill>
                <a:latin typeface="Calibri" pitchFamily="34" charset="0"/>
                <a:ea typeface="华文楷体" pitchFamily="2" charset="-122"/>
                <a:cs typeface="Calibri" pitchFamily="34" charset="0"/>
              </a:rPr>
              <a:t>②复制消息</a:t>
            </a:r>
            <a:endParaRPr lang="zh-CN" altLang="en-US" sz="1400" b="1" dirty="0">
              <a:solidFill>
                <a:srgbClr val="C00000"/>
              </a:solidFill>
              <a:latin typeface="Calibri" pitchFamily="34" charset="0"/>
              <a:ea typeface="华文楷体" pitchFamily="2" charset="-122"/>
              <a:cs typeface="Calibri" pitchFamily="34" charset="0"/>
            </a:endParaRPr>
          </a:p>
        </p:txBody>
      </p:sp>
      <p:sp>
        <p:nvSpPr>
          <p:cNvPr id="44" name="矩形 43"/>
          <p:cNvSpPr/>
          <p:nvPr/>
        </p:nvSpPr>
        <p:spPr>
          <a:xfrm>
            <a:off x="5457799" y="4653136"/>
            <a:ext cx="120243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C00000"/>
                </a:solidFill>
                <a:latin typeface="Calibri" pitchFamily="34" charset="0"/>
                <a:ea typeface="华文楷体" pitchFamily="2" charset="-122"/>
                <a:cs typeface="Calibri" pitchFamily="34" charset="0"/>
              </a:rPr>
              <a:t>③消息入队</a:t>
            </a:r>
            <a:endParaRPr lang="zh-CN" altLang="en-US" sz="1400" b="1" dirty="0">
              <a:solidFill>
                <a:srgbClr val="C00000"/>
              </a:solidFill>
              <a:latin typeface="Calibri" pitchFamily="34" charset="0"/>
              <a:ea typeface="华文楷体" pitchFamily="2" charset="-122"/>
              <a:cs typeface="Calibri" pitchFamily="34" charset="0"/>
            </a:endParaRPr>
          </a:p>
        </p:txBody>
      </p:sp>
      <p:cxnSp>
        <p:nvCxnSpPr>
          <p:cNvPr id="45" name="直接箭头连接符 44"/>
          <p:cNvCxnSpPr/>
          <p:nvPr/>
        </p:nvCxnSpPr>
        <p:spPr>
          <a:xfrm>
            <a:off x="4932040" y="3437384"/>
            <a:ext cx="1728192" cy="423664"/>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5508104" y="3356992"/>
            <a:ext cx="120243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C00000"/>
                </a:solidFill>
                <a:latin typeface="Calibri" pitchFamily="34" charset="0"/>
                <a:ea typeface="华文楷体" pitchFamily="2" charset="-122"/>
                <a:cs typeface="Calibri" pitchFamily="34" charset="0"/>
              </a:rPr>
              <a:t>④复制消息</a:t>
            </a:r>
            <a:endParaRPr lang="zh-CN" altLang="en-US" sz="1400" b="1" dirty="0">
              <a:solidFill>
                <a:srgbClr val="C00000"/>
              </a:solidFill>
              <a:latin typeface="Calibri" pitchFamily="34" charset="0"/>
              <a:ea typeface="华文楷体" pitchFamily="2" charset="-122"/>
              <a:cs typeface="Calibri" pitchFamily="34" charset="0"/>
            </a:endParaRPr>
          </a:p>
        </p:txBody>
      </p:sp>
    </p:spTree>
    <p:extLst>
      <p:ext uri="{BB962C8B-B14F-4D97-AF65-F5344CB8AC3E}">
        <p14:creationId xmlns:p14="http://schemas.microsoft.com/office/powerpoint/2010/main" val="421360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circle(in)">
                                      <p:cBhvr>
                                        <p:cTn id="12" dur="10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circle(in)">
                                      <p:cBhvr>
                                        <p:cTn id="17" dur="10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circle(in)">
                                      <p:cBhvr>
                                        <p:cTn id="22" dur="10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circle(in)">
                                      <p:cBhvr>
                                        <p:cTn id="27" dur="20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10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circle(in)">
                                      <p:cBhvr>
                                        <p:cTn id="37" dur="10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circle(in)">
                                      <p:cBhvr>
                                        <p:cTn id="42" dur="10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circle(in)">
                                      <p:cBhvr>
                                        <p:cTn id="47"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p:bldP spid="43" grpId="0"/>
      <p:bldP spid="44" grpId="0"/>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3538" t="19380" r="32791" b="15039"/>
          <a:stretch/>
        </p:blipFill>
        <p:spPr>
          <a:xfrm>
            <a:off x="6137126" y="48817"/>
            <a:ext cx="2982852" cy="2304256"/>
          </a:xfrm>
          <a:prstGeom prst="rect">
            <a:avLst/>
          </a:prstGeom>
        </p:spPr>
      </p:pic>
      <p:sp>
        <p:nvSpPr>
          <p:cNvPr id="3" name="Rectangle 2"/>
          <p:cNvSpPr txBox="1">
            <a:spLocks noChangeArrowheads="1"/>
          </p:cNvSpPr>
          <p:nvPr/>
        </p:nvSpPr>
        <p:spPr>
          <a:xfrm>
            <a:off x="539552" y="1555576"/>
            <a:ext cx="7937376" cy="5257800"/>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spcBef>
                <a:spcPts val="0"/>
              </a:spcBef>
              <a:buFontTx/>
              <a:buNone/>
            </a:pPr>
            <a:r>
              <a:rPr lang="zh-CN" altLang="en-US" dirty="0" smtClean="0">
                <a:latin typeface="Calibri" pitchFamily="34" charset="0"/>
                <a:cs typeface="Calibri" pitchFamily="34" charset="0"/>
              </a:rPr>
              <a:t>                         </a:t>
            </a:r>
            <a:r>
              <a:rPr lang="en-US" altLang="zh-CN" dirty="0" smtClean="0">
                <a:solidFill>
                  <a:srgbClr val="990099"/>
                </a:solidFill>
                <a:latin typeface="Calibri" pitchFamily="34" charset="0"/>
                <a:cs typeface="Calibri" pitchFamily="34" charset="0"/>
              </a:rPr>
              <a:t>f</a:t>
            </a:r>
            <a:r>
              <a:rPr lang="en-US" altLang="zh-CN" dirty="0" smtClean="0">
                <a:latin typeface="Calibri" pitchFamily="34" charset="0"/>
                <a:cs typeface="Calibri" pitchFamily="34" charset="0"/>
              </a:rPr>
              <a:t>         </a:t>
            </a:r>
            <a:r>
              <a:rPr lang="en-US" altLang="zh-CN" dirty="0" smtClean="0">
                <a:solidFill>
                  <a:srgbClr val="990099"/>
                </a:solidFill>
                <a:latin typeface="Calibri" pitchFamily="34" charset="0"/>
                <a:cs typeface="Calibri" pitchFamily="34" charset="0"/>
              </a:rPr>
              <a:t>s      t        g</a:t>
            </a:r>
          </a:p>
          <a:p>
            <a:pPr>
              <a:spcBef>
                <a:spcPts val="0"/>
              </a:spcBef>
              <a:buFontTx/>
              <a:buNone/>
            </a:pPr>
            <a:r>
              <a:rPr lang="zh-CN" altLang="en-US" sz="2400" b="1" dirty="0" smtClean="0">
                <a:solidFill>
                  <a:srgbClr val="0000CC"/>
                </a:solidFill>
                <a:latin typeface="华文楷体" pitchFamily="2" charset="-122"/>
                <a:ea typeface="华文楷体" pitchFamily="2" charset="-122"/>
                <a:cs typeface="Calibri" pitchFamily="34" charset="0"/>
              </a:rPr>
              <a:t>当前</a:t>
            </a:r>
            <a:r>
              <a:rPr lang="zh-CN" altLang="zh-CN" sz="2400" b="1" dirty="0" smtClean="0">
                <a:solidFill>
                  <a:srgbClr val="0000CC"/>
                </a:solidFill>
                <a:latin typeface="华文楷体" pitchFamily="2" charset="-122"/>
                <a:ea typeface="华文楷体" pitchFamily="2" charset="-122"/>
                <a:cs typeface="Calibri" pitchFamily="34" charset="0"/>
              </a:rPr>
              <a:t>状态</a:t>
            </a:r>
            <a:r>
              <a:rPr lang="zh-CN" altLang="en-US" sz="2800" dirty="0" smtClean="0">
                <a:solidFill>
                  <a:srgbClr val="0000CC"/>
                </a:solidFill>
                <a:latin typeface="Calibri" pitchFamily="34" charset="0"/>
                <a:cs typeface="Calibri" pitchFamily="34" charset="0"/>
              </a:rPr>
              <a:t>     </a:t>
            </a:r>
            <a:r>
              <a:rPr lang="en-US" altLang="zh-CN" sz="2800" dirty="0" smtClean="0">
                <a:solidFill>
                  <a:srgbClr val="0000CC"/>
                </a:solidFill>
                <a:latin typeface="Calibri" pitchFamily="34" charset="0"/>
                <a:cs typeface="Calibri" pitchFamily="34" charset="0"/>
              </a:rPr>
              <a:t>(3,4,...,m)   2      2       (1,2)</a:t>
            </a:r>
          </a:p>
          <a:p>
            <a:pPr>
              <a:spcBef>
                <a:spcPts val="0"/>
              </a:spcBef>
              <a:buNone/>
            </a:pPr>
            <a:r>
              <a:rPr lang="zh-CN" altLang="en-US" sz="2400" b="1" dirty="0" smtClean="0">
                <a:solidFill>
                  <a:srgbClr val="C00000"/>
                </a:solidFill>
                <a:latin typeface="华文楷体" pitchFamily="2" charset="-122"/>
                <a:ea typeface="华文楷体" pitchFamily="2" charset="-122"/>
                <a:cs typeface="Calibri" pitchFamily="34" charset="0"/>
              </a:rPr>
              <a:t>可能的</a:t>
            </a:r>
            <a:r>
              <a:rPr lang="zh-CN" altLang="en-US" sz="2400" b="1" dirty="0">
                <a:solidFill>
                  <a:srgbClr val="C00000"/>
                </a:solidFill>
                <a:latin typeface="华文楷体" pitchFamily="2" charset="-122"/>
                <a:ea typeface="华文楷体" pitchFamily="2" charset="-122"/>
                <a:cs typeface="Calibri" pitchFamily="34" charset="0"/>
              </a:rPr>
              <a:t>执行（</a:t>
            </a:r>
            <a:r>
              <a:rPr lang="zh-CN" altLang="en-US" sz="2400" b="1" dirty="0">
                <a:solidFill>
                  <a:srgbClr val="C00000"/>
                </a:solidFill>
                <a:latin typeface="Calibri" panose="020F0502020204030204" pitchFamily="34" charset="0"/>
                <a:ea typeface="华文楷体" pitchFamily="2" charset="-122"/>
                <a:cs typeface="Calibri" pitchFamily="34" charset="0"/>
              </a:rPr>
              <a:t>假设</a:t>
            </a:r>
            <a:r>
              <a:rPr lang="en-US" altLang="zh-CN" sz="2400" b="1" dirty="0" err="1">
                <a:solidFill>
                  <a:srgbClr val="C00000"/>
                </a:solidFill>
                <a:latin typeface="Calibri" panose="020F0502020204030204" pitchFamily="34" charset="0"/>
                <a:ea typeface="华文楷体" pitchFamily="2" charset="-122"/>
                <a:cs typeface="Calibri" pitchFamily="34" charset="0"/>
              </a:rPr>
              <a:t>g,c,p</a:t>
            </a:r>
            <a:r>
              <a:rPr lang="zh-CN" altLang="en-US" sz="2400" b="1" dirty="0">
                <a:solidFill>
                  <a:srgbClr val="C00000"/>
                </a:solidFill>
                <a:latin typeface="Calibri" panose="020F0502020204030204" pitchFamily="34" charset="0"/>
                <a:ea typeface="华文楷体" pitchFamily="2" charset="-122"/>
                <a:cs typeface="Calibri" pitchFamily="34" charset="0"/>
              </a:rPr>
              <a:t>为</a:t>
            </a:r>
            <a:r>
              <a:rPr lang="en-US" altLang="zh-CN" sz="2400" b="1" dirty="0" err="1">
                <a:solidFill>
                  <a:srgbClr val="C00000"/>
                </a:solidFill>
                <a:latin typeface="Calibri" panose="020F0502020204030204" pitchFamily="34" charset="0"/>
                <a:ea typeface="华文楷体" pitchFamily="2" charset="-122"/>
                <a:cs typeface="Calibri" pitchFamily="34" charset="0"/>
              </a:rPr>
              <a:t>get,copy,put</a:t>
            </a:r>
            <a:r>
              <a:rPr lang="zh-CN" altLang="en-US" sz="2400" b="1" dirty="0">
                <a:solidFill>
                  <a:srgbClr val="C00000"/>
                </a:solidFill>
                <a:latin typeface="Calibri" panose="020F0502020204030204" pitchFamily="34" charset="0"/>
                <a:ea typeface="华文楷体" pitchFamily="2" charset="-122"/>
                <a:cs typeface="Calibri" pitchFamily="34" charset="0"/>
              </a:rPr>
              <a:t>的一次循环</a:t>
            </a:r>
            <a:r>
              <a:rPr lang="zh-CN" altLang="en-US" sz="2400" b="1" dirty="0" smtClean="0">
                <a:solidFill>
                  <a:srgbClr val="C00000"/>
                </a:solidFill>
                <a:latin typeface="华文楷体" pitchFamily="2" charset="-122"/>
                <a:ea typeface="华文楷体" pitchFamily="2" charset="-122"/>
                <a:cs typeface="Calibri" pitchFamily="34" charset="0"/>
              </a:rPr>
              <a:t>）</a:t>
            </a:r>
            <a:endParaRPr lang="en-US" altLang="zh-CN" sz="2400" b="1" dirty="0" smtClean="0">
              <a:solidFill>
                <a:srgbClr val="C00000"/>
              </a:solidFill>
              <a:latin typeface="华文楷体" pitchFamily="2" charset="-122"/>
              <a:ea typeface="华文楷体" pitchFamily="2" charset="-122"/>
              <a:cs typeface="Calibri" pitchFamily="34" charset="0"/>
            </a:endParaRPr>
          </a:p>
          <a:p>
            <a:pPr>
              <a:spcBef>
                <a:spcPts val="1200"/>
              </a:spcBef>
              <a:buFontTx/>
              <a:buNone/>
            </a:pPr>
            <a:r>
              <a:rPr lang="en-US" altLang="zh-CN" sz="2800" dirty="0" smtClean="0">
                <a:latin typeface="Calibri" pitchFamily="34" charset="0"/>
                <a:cs typeface="Calibri" pitchFamily="34" charset="0"/>
              </a:rPr>
              <a:t>    </a:t>
            </a:r>
            <a:r>
              <a:rPr lang="en-US" altLang="zh-CN" sz="2800" dirty="0" err="1" smtClean="0">
                <a:latin typeface="Calibri" pitchFamily="34" charset="0"/>
                <a:cs typeface="Calibri" pitchFamily="34" charset="0"/>
              </a:rPr>
              <a:t>g,c,p</a:t>
            </a:r>
            <a:r>
              <a:rPr lang="en-US" altLang="zh-CN" sz="2800" dirty="0" smtClean="0">
                <a:latin typeface="Calibri" pitchFamily="34" charset="0"/>
                <a:cs typeface="Calibri" pitchFamily="34" charset="0"/>
              </a:rPr>
              <a:t>       </a:t>
            </a:r>
            <a:r>
              <a:rPr lang="en-US" altLang="zh-CN" sz="2800" dirty="0">
                <a:latin typeface="Calibri" pitchFamily="34" charset="0"/>
                <a:cs typeface="Calibri" pitchFamily="34" charset="0"/>
              </a:rPr>
              <a:t>(</a:t>
            </a:r>
            <a:r>
              <a:rPr lang="en-US" altLang="zh-CN" sz="2800" dirty="0" smtClean="0">
                <a:latin typeface="Calibri" pitchFamily="34" charset="0"/>
                <a:cs typeface="Calibri" pitchFamily="34" charset="0"/>
              </a:rPr>
              <a:t>4,5,...,m)   3       3      (1,2,3) </a:t>
            </a:r>
            <a:r>
              <a:rPr lang="en-US" altLang="zh-CN" sz="2800" b="1" dirty="0" smtClean="0">
                <a:solidFill>
                  <a:srgbClr val="C00000"/>
                </a:solidFill>
                <a:latin typeface="Calibri" pitchFamily="34" charset="0"/>
                <a:cs typeface="Calibri" pitchFamily="34" charset="0"/>
                <a:sym typeface="Symbol" pitchFamily="18" charset="2"/>
              </a:rPr>
              <a:t></a:t>
            </a:r>
            <a:endParaRPr lang="en-US" altLang="zh-CN" sz="2800" b="1" dirty="0" smtClean="0">
              <a:solidFill>
                <a:srgbClr val="C00000"/>
              </a:solidFill>
              <a:latin typeface="Calibri" pitchFamily="34" charset="0"/>
              <a:cs typeface="Calibri" pitchFamily="34" charset="0"/>
            </a:endParaRPr>
          </a:p>
          <a:p>
            <a:pPr>
              <a:spcBef>
                <a:spcPts val="0"/>
              </a:spcBef>
              <a:buFontTx/>
              <a:buNone/>
            </a:pPr>
            <a:r>
              <a:rPr lang="en-US" altLang="zh-CN" sz="2800" dirty="0" smtClean="0">
                <a:latin typeface="Calibri" pitchFamily="34" charset="0"/>
                <a:cs typeface="Calibri" pitchFamily="34" charset="0"/>
              </a:rPr>
              <a:t>    </a:t>
            </a:r>
            <a:r>
              <a:rPr lang="en-US" altLang="zh-CN" sz="2800" dirty="0" err="1" smtClean="0">
                <a:latin typeface="Calibri" pitchFamily="34" charset="0"/>
                <a:cs typeface="Calibri" pitchFamily="34" charset="0"/>
              </a:rPr>
              <a:t>g,p,c</a:t>
            </a:r>
            <a:r>
              <a:rPr lang="en-US" altLang="zh-CN" sz="2800" dirty="0" smtClean="0">
                <a:latin typeface="Calibri" pitchFamily="34" charset="0"/>
                <a:cs typeface="Calibri" pitchFamily="34" charset="0"/>
              </a:rPr>
              <a:t>       (4,5,...,m)   3       3      (1,2,2) </a:t>
            </a:r>
            <a:r>
              <a:rPr lang="en-US" altLang="zh-CN" sz="2800" dirty="0" smtClean="0">
                <a:solidFill>
                  <a:srgbClr val="C00000"/>
                </a:solidFill>
                <a:latin typeface="Calibri" pitchFamily="34" charset="0"/>
                <a:cs typeface="Calibri" pitchFamily="34" charset="0"/>
                <a:sym typeface="Monotype Sorts"/>
              </a:rPr>
              <a:t>X</a:t>
            </a:r>
            <a:endParaRPr lang="en-US" altLang="zh-CN" sz="2800" dirty="0" smtClean="0">
              <a:solidFill>
                <a:srgbClr val="C00000"/>
              </a:solidFill>
              <a:latin typeface="Calibri" pitchFamily="34" charset="0"/>
              <a:cs typeface="Calibri" pitchFamily="34" charset="0"/>
            </a:endParaRPr>
          </a:p>
          <a:p>
            <a:pPr>
              <a:spcBef>
                <a:spcPts val="0"/>
              </a:spcBef>
              <a:buFontTx/>
              <a:buNone/>
            </a:pPr>
            <a:r>
              <a:rPr lang="en-US" altLang="zh-CN" sz="2800" dirty="0" smtClean="0">
                <a:latin typeface="Calibri" pitchFamily="34" charset="0"/>
                <a:cs typeface="Calibri" pitchFamily="34" charset="0"/>
              </a:rPr>
              <a:t>    </a:t>
            </a:r>
            <a:r>
              <a:rPr lang="en-US" altLang="zh-CN" sz="2800" dirty="0" err="1" smtClean="0">
                <a:latin typeface="Calibri" pitchFamily="34" charset="0"/>
                <a:cs typeface="Calibri" pitchFamily="34" charset="0"/>
              </a:rPr>
              <a:t>c,g,p</a:t>
            </a:r>
            <a:r>
              <a:rPr lang="en-US" altLang="zh-CN" sz="2800" dirty="0" smtClean="0">
                <a:latin typeface="Calibri" pitchFamily="34" charset="0"/>
                <a:cs typeface="Calibri" pitchFamily="34" charset="0"/>
              </a:rPr>
              <a:t>       (4,5,...,m)   3       2      (1,2,2) </a:t>
            </a:r>
            <a:r>
              <a:rPr lang="en-US" altLang="zh-CN" sz="2800" dirty="0" smtClean="0">
                <a:solidFill>
                  <a:srgbClr val="C00000"/>
                </a:solidFill>
                <a:latin typeface="Calibri" pitchFamily="34" charset="0"/>
                <a:cs typeface="Calibri" pitchFamily="34" charset="0"/>
                <a:sym typeface="Monotype Sorts"/>
              </a:rPr>
              <a:t>X</a:t>
            </a:r>
            <a:endParaRPr lang="en-US" altLang="zh-CN" sz="2800" dirty="0" smtClean="0">
              <a:solidFill>
                <a:srgbClr val="C00000"/>
              </a:solidFill>
              <a:latin typeface="Calibri" pitchFamily="34" charset="0"/>
              <a:cs typeface="Calibri" pitchFamily="34" charset="0"/>
            </a:endParaRPr>
          </a:p>
          <a:p>
            <a:pPr>
              <a:spcBef>
                <a:spcPts val="0"/>
              </a:spcBef>
              <a:buFontTx/>
              <a:buNone/>
            </a:pPr>
            <a:r>
              <a:rPr lang="en-US" altLang="zh-CN" sz="2800" dirty="0" smtClean="0">
                <a:latin typeface="Calibri" pitchFamily="34" charset="0"/>
                <a:cs typeface="Calibri" pitchFamily="34" charset="0"/>
              </a:rPr>
              <a:t>    </a:t>
            </a:r>
            <a:r>
              <a:rPr lang="en-US" altLang="zh-CN" sz="2800" dirty="0" err="1" smtClean="0">
                <a:latin typeface="Calibri" pitchFamily="34" charset="0"/>
                <a:cs typeface="Calibri" pitchFamily="34" charset="0"/>
              </a:rPr>
              <a:t>c,p,g</a:t>
            </a:r>
            <a:r>
              <a:rPr lang="en-US" altLang="zh-CN" sz="2800" dirty="0" smtClean="0">
                <a:latin typeface="Calibri" pitchFamily="34" charset="0"/>
                <a:cs typeface="Calibri" pitchFamily="34" charset="0"/>
              </a:rPr>
              <a:t>       (4,5,...,m)   3       2      (1,2,2) </a:t>
            </a:r>
            <a:r>
              <a:rPr lang="en-US" altLang="zh-CN" sz="2800" dirty="0" smtClean="0">
                <a:solidFill>
                  <a:srgbClr val="C00000"/>
                </a:solidFill>
                <a:latin typeface="Calibri" pitchFamily="34" charset="0"/>
                <a:cs typeface="Calibri" pitchFamily="34" charset="0"/>
                <a:sym typeface="Monotype Sorts"/>
              </a:rPr>
              <a:t>X</a:t>
            </a:r>
            <a:endParaRPr lang="en-US" altLang="zh-CN" sz="2800" dirty="0" smtClean="0">
              <a:solidFill>
                <a:srgbClr val="C00000"/>
              </a:solidFill>
              <a:latin typeface="Calibri" pitchFamily="34" charset="0"/>
              <a:cs typeface="Calibri" pitchFamily="34" charset="0"/>
            </a:endParaRPr>
          </a:p>
          <a:p>
            <a:pPr>
              <a:spcBef>
                <a:spcPts val="0"/>
              </a:spcBef>
              <a:buFontTx/>
              <a:buNone/>
            </a:pPr>
            <a:r>
              <a:rPr lang="en-US" altLang="zh-CN" sz="2800" dirty="0" smtClean="0">
                <a:latin typeface="Calibri" pitchFamily="34" charset="0"/>
                <a:cs typeface="Calibri" pitchFamily="34" charset="0"/>
              </a:rPr>
              <a:t>    </a:t>
            </a:r>
            <a:r>
              <a:rPr lang="en-US" altLang="zh-CN" sz="2800" dirty="0" err="1" smtClean="0">
                <a:latin typeface="Calibri" pitchFamily="34" charset="0"/>
                <a:cs typeface="Calibri" pitchFamily="34" charset="0"/>
              </a:rPr>
              <a:t>p,c,g</a:t>
            </a:r>
            <a:r>
              <a:rPr lang="en-US" altLang="zh-CN" sz="2800" dirty="0" smtClean="0">
                <a:latin typeface="Calibri" pitchFamily="34" charset="0"/>
                <a:cs typeface="Calibri" pitchFamily="34" charset="0"/>
              </a:rPr>
              <a:t>       (4,5,...,m)   3       2      (1,2,2) </a:t>
            </a:r>
            <a:r>
              <a:rPr lang="en-US" altLang="zh-CN" sz="2800" dirty="0" smtClean="0">
                <a:solidFill>
                  <a:srgbClr val="C00000"/>
                </a:solidFill>
                <a:latin typeface="Calibri" pitchFamily="34" charset="0"/>
                <a:cs typeface="Calibri" pitchFamily="34" charset="0"/>
                <a:sym typeface="Monotype Sorts"/>
              </a:rPr>
              <a:t>X</a:t>
            </a:r>
            <a:endParaRPr lang="en-US" altLang="zh-CN" sz="2800" dirty="0" smtClean="0">
              <a:solidFill>
                <a:srgbClr val="C00000"/>
              </a:solidFill>
              <a:latin typeface="Calibri" pitchFamily="34" charset="0"/>
              <a:cs typeface="Calibri" pitchFamily="34" charset="0"/>
            </a:endParaRPr>
          </a:p>
          <a:p>
            <a:pPr>
              <a:spcBef>
                <a:spcPts val="0"/>
              </a:spcBef>
              <a:buFontTx/>
              <a:buNone/>
            </a:pPr>
            <a:r>
              <a:rPr lang="en-US" altLang="zh-CN" sz="2800" dirty="0" smtClean="0">
                <a:latin typeface="Calibri" pitchFamily="34" charset="0"/>
                <a:cs typeface="Calibri" pitchFamily="34" charset="0"/>
              </a:rPr>
              <a:t>    </a:t>
            </a:r>
            <a:r>
              <a:rPr lang="en-US" altLang="zh-CN" sz="2800" dirty="0" err="1" smtClean="0">
                <a:latin typeface="Calibri" pitchFamily="34" charset="0"/>
                <a:cs typeface="Calibri" pitchFamily="34" charset="0"/>
              </a:rPr>
              <a:t>p,g,c</a:t>
            </a:r>
            <a:r>
              <a:rPr lang="en-US" altLang="zh-CN" sz="2800" dirty="0" smtClean="0">
                <a:latin typeface="Calibri" pitchFamily="34" charset="0"/>
                <a:cs typeface="Calibri" pitchFamily="34" charset="0"/>
              </a:rPr>
              <a:t>       (4,5,...,m)   3       3      (1,2,2) </a:t>
            </a:r>
            <a:r>
              <a:rPr lang="en-US" altLang="zh-CN" sz="2800" dirty="0" smtClean="0">
                <a:solidFill>
                  <a:srgbClr val="C00000"/>
                </a:solidFill>
                <a:latin typeface="Calibri" pitchFamily="34" charset="0"/>
                <a:cs typeface="Calibri" pitchFamily="34" charset="0"/>
                <a:sym typeface="Monotype Sorts"/>
              </a:rPr>
              <a:t>X</a:t>
            </a:r>
            <a:r>
              <a:rPr lang="en-US" altLang="zh-CN" sz="2800" dirty="0" smtClean="0">
                <a:latin typeface="Calibri" pitchFamily="34" charset="0"/>
                <a:cs typeface="Calibri" pitchFamily="34" charset="0"/>
              </a:rPr>
              <a:t> </a:t>
            </a:r>
          </a:p>
          <a:p>
            <a:pPr>
              <a:buFontTx/>
              <a:buNone/>
            </a:pPr>
            <a:endParaRPr lang="en-US" altLang="zh-CN" sz="2400" b="1" dirty="0" smtClean="0">
              <a:solidFill>
                <a:srgbClr val="006600"/>
              </a:solidFill>
              <a:latin typeface="华文楷体" pitchFamily="2" charset="-122"/>
              <a:ea typeface="华文楷体" pitchFamily="2" charset="-122"/>
              <a:cs typeface="Calibri" pitchFamily="34" charset="0"/>
            </a:endParaRPr>
          </a:p>
          <a:p>
            <a:pPr>
              <a:buFontTx/>
              <a:buNone/>
            </a:pPr>
            <a:r>
              <a:rPr lang="zh-CN" altLang="en-US" sz="2400" b="1" dirty="0" smtClean="0">
                <a:solidFill>
                  <a:srgbClr val="006600"/>
                </a:solidFill>
                <a:latin typeface="华文楷体" pitchFamily="2" charset="-122"/>
                <a:ea typeface="华文楷体" pitchFamily="2" charset="-122"/>
                <a:cs typeface="Calibri" pitchFamily="34" charset="0"/>
              </a:rPr>
              <a:t>设信息长度为</a:t>
            </a:r>
            <a:r>
              <a:rPr lang="en-US" altLang="zh-CN" sz="2400" b="1" dirty="0" smtClean="0">
                <a:solidFill>
                  <a:srgbClr val="006600"/>
                </a:solidFill>
                <a:latin typeface="华文楷体" pitchFamily="2" charset="-122"/>
                <a:ea typeface="华文楷体" pitchFamily="2" charset="-122"/>
                <a:cs typeface="Calibri" pitchFamily="34" charset="0"/>
              </a:rPr>
              <a:t>m</a:t>
            </a:r>
            <a:r>
              <a:rPr lang="zh-CN" altLang="en-US" sz="2400" b="1" dirty="0" smtClean="0">
                <a:solidFill>
                  <a:srgbClr val="006600"/>
                </a:solidFill>
                <a:latin typeface="华文楷体" pitchFamily="2" charset="-122"/>
                <a:ea typeface="华文楷体" pitchFamily="2" charset="-122"/>
                <a:cs typeface="Calibri" pitchFamily="34" charset="0"/>
              </a:rPr>
              <a:t>，有多少种可能性？</a:t>
            </a:r>
          </a:p>
        </p:txBody>
      </p:sp>
      <p:sp>
        <p:nvSpPr>
          <p:cNvPr id="5" name="标题 4"/>
          <p:cNvSpPr>
            <a:spLocks noGrp="1"/>
          </p:cNvSpPr>
          <p:nvPr>
            <p:ph type="title"/>
          </p:nvPr>
        </p:nvSpPr>
        <p:spPr>
          <a:xfrm>
            <a:off x="457200" y="274638"/>
            <a:ext cx="7467600" cy="850106"/>
          </a:xfrm>
        </p:spPr>
        <p:txBody>
          <a:bodyPr>
            <a:normAutofit/>
          </a:bodyPr>
          <a:lstStyle/>
          <a:p>
            <a:r>
              <a:rPr lang="zh-CN" altLang="en-US" sz="3600" dirty="0">
                <a:solidFill>
                  <a:schemeClr val="accent1">
                    <a:lumMod val="75000"/>
                  </a:schemeClr>
                </a:solidFill>
                <a:latin typeface="微软雅黑" pitchFamily="34" charset="-122"/>
                <a:ea typeface="微软雅黑" pitchFamily="34" charset="-122"/>
              </a:rPr>
              <a:t>并发执行过程分析</a:t>
            </a:r>
          </a:p>
        </p:txBody>
      </p:sp>
    </p:spTree>
    <p:extLst>
      <p:ext uri="{BB962C8B-B14F-4D97-AF65-F5344CB8AC3E}">
        <p14:creationId xmlns:p14="http://schemas.microsoft.com/office/powerpoint/2010/main" val="63689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0" dur="500"/>
                                        <p:tgtEl>
                                          <p:spTgt spid="3">
                                            <p:txEl>
                                              <p:pRg st="6" end="6"/>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3" dur="500"/>
                                        <p:tgtEl>
                                          <p:spTgt spid="3">
                                            <p:txEl>
                                              <p:pRg st="7" end="7"/>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wheel(1)">
                                      <p:cBhvr>
                                        <p:cTn id="41"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type="title"/>
          </p:nvPr>
        </p:nvSpPr>
        <p:spPr>
          <a:xfrm>
            <a:off x="457200" y="274638"/>
            <a:ext cx="7467600" cy="994122"/>
          </a:xfrm>
        </p:spPr>
        <p:txBody>
          <a:bodyPr>
            <a:normAutofit/>
          </a:bodyPr>
          <a:lstStyle/>
          <a:p>
            <a:r>
              <a:rPr lang="zh-CN" altLang="en-US" sz="4000" dirty="0" smtClean="0">
                <a:solidFill>
                  <a:schemeClr val="accent1">
                    <a:lumMod val="75000"/>
                  </a:schemeClr>
                </a:solidFill>
                <a:latin typeface="微软雅黑" panose="020B0503020204020204" pitchFamily="34" charset="-122"/>
                <a:ea typeface="微软雅黑" panose="020B0503020204020204" pitchFamily="34" charset="-122"/>
              </a:rPr>
              <a:t>用</a:t>
            </a:r>
            <a:r>
              <a:rPr lang="en-US" altLang="zh-CN" sz="4000" dirty="0" smtClean="0">
                <a:solidFill>
                  <a:schemeClr val="accent1">
                    <a:lumMod val="75000"/>
                  </a:schemeClr>
                </a:solidFill>
                <a:latin typeface="微软雅黑" panose="020B0503020204020204" pitchFamily="34" charset="-122"/>
                <a:ea typeface="微软雅黑" panose="020B0503020204020204" pitchFamily="34" charset="-122"/>
              </a:rPr>
              <a:t>P</a:t>
            </a:r>
            <a:r>
              <a:rPr lang="zh-CN" altLang="en-US" sz="4000" dirty="0" smtClean="0">
                <a:solidFill>
                  <a:schemeClr val="accent1">
                    <a:lumMod val="75000"/>
                  </a:schemeClr>
                </a:solidFill>
                <a:latin typeface="微软雅黑" panose="020B0503020204020204" pitchFamily="34" charset="-122"/>
                <a:ea typeface="微软雅黑" panose="020B0503020204020204" pitchFamily="34" charset="-122"/>
              </a:rPr>
              <a:t>、</a:t>
            </a:r>
            <a:r>
              <a:rPr lang="en-US" altLang="zh-CN" sz="4000" dirty="0" smtClean="0">
                <a:solidFill>
                  <a:schemeClr val="accent1">
                    <a:lumMod val="75000"/>
                  </a:schemeClr>
                </a:solidFill>
                <a:latin typeface="微软雅黑" panose="020B0503020204020204" pitchFamily="34" charset="-122"/>
                <a:ea typeface="微软雅黑" panose="020B0503020204020204" pitchFamily="34" charset="-122"/>
              </a:rPr>
              <a:t>V</a:t>
            </a:r>
            <a:r>
              <a:rPr lang="zh-CN" altLang="en-US" sz="4000" dirty="0" smtClean="0">
                <a:solidFill>
                  <a:schemeClr val="accent1">
                    <a:lumMod val="75000"/>
                  </a:schemeClr>
                </a:solidFill>
                <a:latin typeface="微软雅黑" panose="020B0503020204020204" pitchFamily="34" charset="-122"/>
                <a:ea typeface="微软雅黑" panose="020B0503020204020204" pitchFamily="34" charset="-122"/>
              </a:rPr>
              <a:t>操作实现</a:t>
            </a:r>
            <a:r>
              <a:rPr lang="en-US" altLang="zh-CN" sz="4000" dirty="0" smtClean="0">
                <a:solidFill>
                  <a:schemeClr val="accent1">
                    <a:lumMod val="75000"/>
                  </a:schemeClr>
                </a:solidFill>
                <a:latin typeface="微软雅黑" panose="020B0503020204020204" pitchFamily="34" charset="-122"/>
                <a:ea typeface="微软雅黑" panose="020B0503020204020204" pitchFamily="34" charset="-122"/>
              </a:rPr>
              <a:t>Send</a:t>
            </a:r>
            <a:r>
              <a:rPr lang="zh-CN" altLang="en-US" sz="4000" dirty="0" smtClean="0">
                <a:solidFill>
                  <a:schemeClr val="accent1">
                    <a:lumMod val="75000"/>
                  </a:schemeClr>
                </a:solidFill>
                <a:latin typeface="微软雅黑" panose="020B0503020204020204" pitchFamily="34" charset="-122"/>
                <a:ea typeface="微软雅黑" panose="020B0503020204020204" pitchFamily="34" charset="-122"/>
              </a:rPr>
              <a:t>原语</a:t>
            </a:r>
            <a:endParaRPr lang="zh-CN" altLang="en-US" sz="4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00354" name="Rectangle 2"/>
          <p:cNvSpPr>
            <a:spLocks noGrp="1" noChangeArrowheads="1"/>
          </p:cNvSpPr>
          <p:nvPr>
            <p:ph sz="half" idx="4294967295"/>
          </p:nvPr>
        </p:nvSpPr>
        <p:spPr>
          <a:xfrm>
            <a:off x="611560" y="1594445"/>
            <a:ext cx="3598863" cy="4714875"/>
          </a:xfrm>
          <a:prstGeom prst="rect">
            <a:avLst/>
          </a:prstGeom>
          <a:solidFill>
            <a:schemeClr val="accent4">
              <a:lumMod val="20000"/>
              <a:lumOff val="80000"/>
            </a:schemeClr>
          </a:solidFill>
          <a:ln w="28575">
            <a:solidFill>
              <a:schemeClr val="accent1">
                <a:lumMod val="75000"/>
              </a:schemeClr>
            </a:solidFill>
          </a:ln>
        </p:spPr>
        <p:txBody>
          <a:bodyPr/>
          <a:lstStyle/>
          <a:p>
            <a:pPr marL="0" indent="0">
              <a:lnSpc>
                <a:spcPct val="80000"/>
              </a:lnSpc>
              <a:spcBef>
                <a:spcPts val="600"/>
              </a:spcBef>
              <a:buNone/>
              <a:defRPr/>
            </a:pPr>
            <a:endParaRPr lang="en-US" altLang="zh-CN" sz="2000" b="1" dirty="0" smtClean="0">
              <a:latin typeface="Arial" panose="020B0604020202020204" pitchFamily="34" charset="0"/>
              <a:ea typeface="华文楷体" panose="02010600040101010101" pitchFamily="2" charset="-122"/>
              <a:cs typeface="Arial" panose="020B0604020202020204" pitchFamily="34" charset="0"/>
            </a:endParaRPr>
          </a:p>
          <a:p>
            <a:pPr marL="0" indent="0">
              <a:lnSpc>
                <a:spcPct val="80000"/>
              </a:lnSpc>
              <a:spcBef>
                <a:spcPts val="600"/>
              </a:spcBef>
              <a:buNone/>
              <a:defRPr/>
            </a:pP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Send</a:t>
            </a:r>
            <a:r>
              <a:rPr lang="zh-CN" altLang="en-US" sz="2000" b="1" dirty="0" smtClean="0">
                <a:latin typeface="Arial" panose="020B0604020202020204" pitchFamily="34" charset="0"/>
                <a:ea typeface="华文楷体" panose="02010600040101010101" pitchFamily="2" charset="-122"/>
                <a:cs typeface="Arial" panose="020B0604020202020204" pitchFamily="34" charset="0"/>
              </a:rPr>
              <a:t>（</a:t>
            </a:r>
            <a:r>
              <a:rPr lang="en-US" altLang="zh-CN" sz="2000" b="1" i="1" dirty="0">
                <a:latin typeface="Arial" panose="020B0604020202020204" pitchFamily="34" charset="0"/>
                <a:ea typeface="华文楷体" panose="02010600040101010101" pitchFamily="2" charset="-122"/>
                <a:cs typeface="Arial" panose="020B0604020202020204" pitchFamily="34" charset="0"/>
              </a:rPr>
              <a:t>destination</a:t>
            </a:r>
            <a:r>
              <a:rPr lang="en-US" altLang="zh-CN" sz="2000" b="1" i="1" dirty="0" smtClean="0">
                <a:latin typeface="Arial" panose="020B0604020202020204" pitchFamily="34" charset="0"/>
                <a:ea typeface="华文楷体" panose="02010600040101010101" pitchFamily="2" charset="-122"/>
                <a:cs typeface="Arial" panose="020B0604020202020204" pitchFamily="34" charset="0"/>
              </a:rPr>
              <a:t>, message</a:t>
            </a:r>
            <a:r>
              <a:rPr lang="zh-CN" altLang="en-US" sz="2000" b="1" dirty="0" smtClean="0">
                <a:latin typeface="Arial" panose="020B0604020202020204" pitchFamily="34" charset="0"/>
                <a:ea typeface="华文楷体" panose="02010600040101010101" pitchFamily="2" charset="-122"/>
                <a:cs typeface="Arial" panose="020B0604020202020204" pitchFamily="34" charset="0"/>
              </a:rPr>
              <a:t>）</a:t>
            </a:r>
            <a:endParaRPr lang="en-US" altLang="zh-CN" sz="2000" b="1" dirty="0" smtClean="0">
              <a:latin typeface="Arial" panose="020B0604020202020204" pitchFamily="34" charset="0"/>
              <a:ea typeface="华文楷体" panose="02010600040101010101" pitchFamily="2" charset="-122"/>
              <a:cs typeface="Arial" panose="020B0604020202020204" pitchFamily="34" charset="0"/>
            </a:endParaRPr>
          </a:p>
          <a:p>
            <a:pPr eaLnBrk="1" hangingPunct="1">
              <a:lnSpc>
                <a:spcPct val="80000"/>
              </a:lnSpc>
              <a:spcBef>
                <a:spcPts val="600"/>
              </a:spcBef>
              <a:buFontTx/>
              <a:buNone/>
              <a:defRPr/>
            </a:pP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Begin</a:t>
            </a:r>
            <a:endParaRPr lang="zh-CN" altLang="en-US" sz="2000" b="1" dirty="0" smtClean="0">
              <a:latin typeface="Arial" panose="020B0604020202020204" pitchFamily="34" charset="0"/>
              <a:ea typeface="华文楷体" panose="02010600040101010101" pitchFamily="2" charset="-122"/>
              <a:cs typeface="Arial" panose="020B0604020202020204" pitchFamily="34" charset="0"/>
            </a:endParaRPr>
          </a:p>
          <a:p>
            <a:pPr marL="0" indent="0">
              <a:lnSpc>
                <a:spcPct val="80000"/>
              </a:lnSpc>
              <a:spcBef>
                <a:spcPts val="600"/>
              </a:spcBef>
              <a:buNone/>
              <a:defRPr/>
            </a:pPr>
            <a:r>
              <a:rPr lang="zh-CN" altLang="en-US" sz="2000" b="1" dirty="0" smtClean="0">
                <a:latin typeface="Arial" panose="020B0604020202020204" pitchFamily="34" charset="0"/>
                <a:ea typeface="华文楷体" panose="02010600040101010101" pitchFamily="2" charset="-122"/>
                <a:cs typeface="Arial" panose="020B0604020202020204" pitchFamily="34" charset="0"/>
              </a:rPr>
              <a:t>   根据</a:t>
            </a:r>
            <a:r>
              <a:rPr lang="en-US" altLang="zh-CN" sz="2000" b="1" i="1" dirty="0">
                <a:latin typeface="Arial" panose="020B0604020202020204" pitchFamily="34" charset="0"/>
                <a:ea typeface="华文楷体" panose="02010600040101010101" pitchFamily="2" charset="-122"/>
                <a:cs typeface="Arial" panose="020B0604020202020204" pitchFamily="34" charset="0"/>
              </a:rPr>
              <a:t>destination</a:t>
            </a:r>
            <a:r>
              <a:rPr lang="zh-CN" altLang="en-US" sz="2000" b="1" dirty="0" smtClean="0">
                <a:latin typeface="Arial" panose="020B0604020202020204" pitchFamily="34" charset="0"/>
                <a:ea typeface="华文楷体" panose="02010600040101010101" pitchFamily="2" charset="-122"/>
                <a:cs typeface="Arial" panose="020B0604020202020204" pitchFamily="34" charset="0"/>
              </a:rPr>
              <a:t>找接收进程；</a:t>
            </a:r>
            <a:endParaRPr lang="en-US" altLang="zh-CN" sz="2000" b="1" dirty="0" smtClean="0">
              <a:latin typeface="Arial" panose="020B0604020202020204" pitchFamily="34" charset="0"/>
              <a:ea typeface="华文楷体" panose="02010600040101010101" pitchFamily="2" charset="-122"/>
              <a:cs typeface="Arial" panose="020B0604020202020204" pitchFamily="34" charset="0"/>
            </a:endParaRPr>
          </a:p>
          <a:p>
            <a:pPr eaLnBrk="1" hangingPunct="1">
              <a:lnSpc>
                <a:spcPct val="80000"/>
              </a:lnSpc>
              <a:spcBef>
                <a:spcPts val="600"/>
              </a:spcBef>
              <a:buFontTx/>
              <a:buNone/>
              <a:defRPr/>
            </a:pP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  </a:t>
            </a:r>
            <a:r>
              <a:rPr lang="zh-CN" altLang="en-US" sz="2000" b="1" dirty="0" smtClean="0">
                <a:latin typeface="Arial" panose="020B0604020202020204" pitchFamily="34" charset="0"/>
                <a:ea typeface="华文楷体" panose="02010600040101010101" pitchFamily="2" charset="-122"/>
                <a:cs typeface="Arial" panose="020B0604020202020204" pitchFamily="34" charset="0"/>
              </a:rPr>
              <a:t>如果未找到，出错返回</a:t>
            </a: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     </a:t>
            </a:r>
          </a:p>
          <a:p>
            <a:pPr eaLnBrk="1" hangingPunct="1">
              <a:lnSpc>
                <a:spcPct val="80000"/>
              </a:lnSpc>
              <a:spcBef>
                <a:spcPts val="600"/>
              </a:spcBef>
              <a:buFontTx/>
              <a:buNone/>
              <a:defRPr/>
            </a:pP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  </a:t>
            </a:r>
          </a:p>
          <a:p>
            <a:pPr eaLnBrk="1" hangingPunct="1">
              <a:lnSpc>
                <a:spcPct val="80000"/>
              </a:lnSpc>
              <a:spcBef>
                <a:spcPts val="600"/>
              </a:spcBef>
              <a:buFontTx/>
              <a:buNone/>
              <a:defRPr/>
            </a:pPr>
            <a:r>
              <a:rPr lang="en-US" altLang="zh-CN" sz="2000" dirty="0">
                <a:latin typeface="Arial" panose="020B0604020202020204" pitchFamily="34" charset="0"/>
                <a:ea typeface="华文楷体" panose="02010600040101010101" pitchFamily="2" charset="-122"/>
                <a:cs typeface="Arial" panose="020B0604020202020204" pitchFamily="34" charset="0"/>
              </a:rPr>
              <a:t> </a:t>
            </a:r>
            <a:r>
              <a:rPr lang="en-US" altLang="zh-CN" sz="2000" dirty="0" smtClean="0">
                <a:latin typeface="Arial" panose="020B0604020202020204" pitchFamily="34" charset="0"/>
                <a:ea typeface="华文楷体" panose="02010600040101010101" pitchFamily="2" charset="-122"/>
                <a:cs typeface="Arial" panose="020B0604020202020204" pitchFamily="34" charset="0"/>
              </a:rPr>
              <a:t> </a:t>
            </a:r>
            <a:r>
              <a:rPr lang="zh-CN" altLang="en-US" sz="2000" b="1" dirty="0" smtClean="0">
                <a:latin typeface="Arial" panose="020B0604020202020204" pitchFamily="34" charset="0"/>
                <a:ea typeface="华文楷体" panose="02010600040101010101" pitchFamily="2" charset="-122"/>
                <a:cs typeface="Arial" panose="020B0604020202020204" pitchFamily="34" charset="0"/>
              </a:rPr>
              <a:t>申请空缓冲区</a:t>
            </a: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P(</a:t>
            </a:r>
            <a:r>
              <a:rPr lang="en-US" altLang="zh-CN" sz="2000" b="1" dirty="0" err="1" smtClean="0">
                <a:latin typeface="Arial" panose="020B0604020202020204" pitchFamily="34" charset="0"/>
                <a:ea typeface="华文楷体" panose="02010600040101010101" pitchFamily="2" charset="-122"/>
                <a:cs typeface="Arial" panose="020B0604020202020204" pitchFamily="34" charset="0"/>
              </a:rPr>
              <a:t>buf</a:t>
            </a: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-empty);</a:t>
            </a:r>
            <a:r>
              <a:rPr lang="zh-CN" altLang="en-US" sz="2000" b="1" dirty="0" smtClean="0">
                <a:latin typeface="Arial" panose="020B0604020202020204" pitchFamily="34" charset="0"/>
                <a:ea typeface="华文楷体" panose="02010600040101010101" pitchFamily="2" charset="-122"/>
                <a:cs typeface="Arial" panose="020B0604020202020204" pitchFamily="34" charset="0"/>
              </a:rPr>
              <a:t>     </a:t>
            </a:r>
            <a:endParaRPr lang="en-US" altLang="zh-CN" sz="2000" b="1" dirty="0" smtClean="0">
              <a:latin typeface="Arial" panose="020B0604020202020204" pitchFamily="34" charset="0"/>
              <a:ea typeface="华文楷体" panose="02010600040101010101" pitchFamily="2" charset="-122"/>
              <a:cs typeface="Arial" panose="020B0604020202020204" pitchFamily="34" charset="0"/>
            </a:endParaRPr>
          </a:p>
          <a:p>
            <a:pPr eaLnBrk="1" hangingPunct="1">
              <a:lnSpc>
                <a:spcPct val="80000"/>
              </a:lnSpc>
              <a:spcBef>
                <a:spcPts val="600"/>
              </a:spcBef>
              <a:buFontTx/>
              <a:buNone/>
              <a:defRPr/>
            </a:pP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      P(mutex1);             </a:t>
            </a:r>
          </a:p>
          <a:p>
            <a:pPr eaLnBrk="1" hangingPunct="1">
              <a:lnSpc>
                <a:spcPct val="80000"/>
              </a:lnSpc>
              <a:spcBef>
                <a:spcPts val="600"/>
              </a:spcBef>
              <a:buFontTx/>
              <a:buNone/>
              <a:defRPr/>
            </a:pP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             </a:t>
            </a:r>
            <a:r>
              <a:rPr lang="zh-CN" altLang="en-US" sz="2000" b="1" dirty="0" smtClean="0">
                <a:latin typeface="Arial" panose="020B0604020202020204" pitchFamily="34" charset="0"/>
                <a:ea typeface="华文楷体" panose="02010600040101010101" pitchFamily="2" charset="-122"/>
                <a:cs typeface="Arial" panose="020B0604020202020204" pitchFamily="34" charset="0"/>
              </a:rPr>
              <a:t>取空缓冲区</a:t>
            </a: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a:t>
            </a:r>
          </a:p>
          <a:p>
            <a:pPr eaLnBrk="1" hangingPunct="1">
              <a:lnSpc>
                <a:spcPct val="80000"/>
              </a:lnSpc>
              <a:spcBef>
                <a:spcPts val="600"/>
              </a:spcBef>
              <a:buFontTx/>
              <a:buNone/>
              <a:defRPr/>
            </a:pP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      V(mutex1);</a:t>
            </a:r>
          </a:p>
          <a:p>
            <a:pPr marL="0" indent="0">
              <a:lnSpc>
                <a:spcPct val="80000"/>
              </a:lnSpc>
              <a:spcBef>
                <a:spcPts val="600"/>
              </a:spcBef>
              <a:buNone/>
              <a:defRPr/>
            </a:pPr>
            <a:r>
              <a:rPr lang="en-US" altLang="zh-CN" sz="2000" b="1" dirty="0">
                <a:latin typeface="Arial" panose="020B0604020202020204" pitchFamily="34" charset="0"/>
                <a:ea typeface="华文楷体" panose="02010600040101010101" pitchFamily="2" charset="-122"/>
                <a:cs typeface="Arial" panose="020B0604020202020204" pitchFamily="34" charset="0"/>
              </a:rPr>
              <a:t>  </a:t>
            </a:r>
            <a:endParaRPr lang="en-US" altLang="zh-CN" sz="2000" b="1" dirty="0" smtClean="0">
              <a:latin typeface="Arial" panose="020B0604020202020204" pitchFamily="34" charset="0"/>
              <a:ea typeface="华文楷体" panose="02010600040101010101" pitchFamily="2" charset="-122"/>
              <a:cs typeface="Arial" panose="020B0604020202020204" pitchFamily="34" charset="0"/>
            </a:endParaRPr>
          </a:p>
          <a:p>
            <a:pPr marL="0" indent="0">
              <a:lnSpc>
                <a:spcPct val="80000"/>
              </a:lnSpc>
              <a:spcBef>
                <a:spcPts val="600"/>
              </a:spcBef>
              <a:buNone/>
              <a:defRPr/>
            </a:pP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  </a:t>
            </a:r>
            <a:r>
              <a:rPr lang="zh-CN" altLang="en-US" sz="2000" b="1" dirty="0">
                <a:latin typeface="Arial" panose="020B0604020202020204" pitchFamily="34" charset="0"/>
                <a:ea typeface="华文楷体" panose="02010600040101010101" pitchFamily="2" charset="-122"/>
                <a:cs typeface="Arial" panose="020B0604020202020204" pitchFamily="34" charset="0"/>
              </a:rPr>
              <a:t>把消息从</a:t>
            </a:r>
            <a:r>
              <a:rPr lang="en-US" altLang="zh-CN" sz="2000" b="1" dirty="0">
                <a:latin typeface="Arial" panose="020B0604020202020204" pitchFamily="34" charset="0"/>
                <a:ea typeface="华文楷体" panose="02010600040101010101" pitchFamily="2" charset="-122"/>
                <a:cs typeface="Arial" panose="020B0604020202020204" pitchFamily="34" charset="0"/>
              </a:rPr>
              <a:t>message</a:t>
            </a:r>
            <a:r>
              <a:rPr lang="zh-CN" altLang="en-US" sz="2000" b="1" dirty="0">
                <a:latin typeface="Arial" panose="020B0604020202020204" pitchFamily="34" charset="0"/>
                <a:ea typeface="华文楷体" panose="02010600040101010101" pitchFamily="2" charset="-122"/>
                <a:cs typeface="Arial" panose="020B0604020202020204" pitchFamily="34" charset="0"/>
              </a:rPr>
              <a:t>处复制到空缓冲区</a:t>
            </a:r>
            <a:r>
              <a:rPr lang="en-US" altLang="zh-CN" sz="2000" b="1" dirty="0">
                <a:latin typeface="Arial" panose="020B0604020202020204" pitchFamily="34" charset="0"/>
                <a:ea typeface="华文楷体" panose="02010600040101010101" pitchFamily="2" charset="-122"/>
                <a:cs typeface="Arial" panose="020B0604020202020204" pitchFamily="34" charset="0"/>
              </a:rPr>
              <a:t>;</a:t>
            </a:r>
          </a:p>
          <a:p>
            <a:pPr eaLnBrk="1" hangingPunct="1">
              <a:lnSpc>
                <a:spcPct val="80000"/>
              </a:lnSpc>
              <a:spcBef>
                <a:spcPts val="600"/>
              </a:spcBef>
              <a:buFontTx/>
              <a:buNone/>
              <a:defRPr/>
            </a:pPr>
            <a:endParaRPr lang="en-US" altLang="zh-CN" sz="2000" b="1" dirty="0" smtClean="0">
              <a:latin typeface="Arial" panose="020B0604020202020204" pitchFamily="34" charset="0"/>
              <a:ea typeface="华文楷体" panose="02010600040101010101" pitchFamily="2" charset="-122"/>
              <a:cs typeface="Arial" panose="020B0604020202020204" pitchFamily="34" charset="0"/>
            </a:endParaRPr>
          </a:p>
        </p:txBody>
      </p:sp>
      <p:sp>
        <p:nvSpPr>
          <p:cNvPr id="4" name="内容占位符 3"/>
          <p:cNvSpPr>
            <a:spLocks noGrp="1"/>
          </p:cNvSpPr>
          <p:nvPr>
            <p:ph sz="half" idx="4294967295"/>
          </p:nvPr>
        </p:nvSpPr>
        <p:spPr>
          <a:xfrm>
            <a:off x="4498455" y="1594445"/>
            <a:ext cx="3598862" cy="4714875"/>
          </a:xfrm>
          <a:prstGeom prst="rect">
            <a:avLst/>
          </a:prstGeom>
          <a:solidFill>
            <a:schemeClr val="accent4">
              <a:lumMod val="20000"/>
              <a:lumOff val="80000"/>
            </a:schemeClr>
          </a:solidFill>
          <a:ln w="28575">
            <a:solidFill>
              <a:schemeClr val="accent1">
                <a:lumMod val="75000"/>
              </a:schemeClr>
            </a:solidFill>
          </a:ln>
        </p:spPr>
        <p:txBody>
          <a:bodyPr/>
          <a:lstStyle/>
          <a:p>
            <a:pPr>
              <a:spcBef>
                <a:spcPts val="600"/>
              </a:spcBef>
              <a:buFontTx/>
              <a:buNone/>
              <a:defRPr/>
            </a:pP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    </a:t>
            </a:r>
          </a:p>
          <a:p>
            <a:pPr>
              <a:spcBef>
                <a:spcPts val="600"/>
              </a:spcBef>
              <a:buFontTx/>
              <a:buNone/>
              <a:defRPr/>
            </a:pPr>
            <a:r>
              <a:rPr lang="en-US" altLang="zh-CN" sz="2000" dirty="0">
                <a:latin typeface="Arial" panose="020B0604020202020204" pitchFamily="34" charset="0"/>
                <a:ea typeface="华文楷体" panose="02010600040101010101" pitchFamily="2" charset="-122"/>
                <a:cs typeface="Arial" panose="020B0604020202020204" pitchFamily="34" charset="0"/>
              </a:rPr>
              <a:t>	</a:t>
            </a: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P(mutex2);</a:t>
            </a:r>
          </a:p>
          <a:p>
            <a:pPr>
              <a:spcBef>
                <a:spcPts val="600"/>
              </a:spcBef>
              <a:buFontTx/>
              <a:buNone/>
              <a:defRPr/>
            </a:pPr>
            <a:r>
              <a:rPr lang="zh-CN" altLang="en-US" sz="2000" b="1" dirty="0" smtClean="0">
                <a:latin typeface="Arial" panose="020B0604020202020204" pitchFamily="34" charset="0"/>
                <a:ea typeface="华文楷体" panose="02010600040101010101" pitchFamily="2" charset="-122"/>
                <a:cs typeface="Arial" panose="020B0604020202020204" pitchFamily="34" charset="0"/>
              </a:rPr>
              <a:t>              把消息缓冲区挂到接收进程的消息队列</a:t>
            </a: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a:t>
            </a:r>
          </a:p>
          <a:p>
            <a:pPr>
              <a:spcBef>
                <a:spcPts val="600"/>
              </a:spcBef>
              <a:buFontTx/>
              <a:buNone/>
              <a:defRPr/>
            </a:pP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    V(mutex2);</a:t>
            </a:r>
          </a:p>
          <a:p>
            <a:pPr>
              <a:spcBef>
                <a:spcPts val="600"/>
              </a:spcBef>
              <a:buFontTx/>
              <a:buNone/>
              <a:defRPr/>
            </a:pP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    V(</a:t>
            </a:r>
            <a:r>
              <a:rPr lang="en-US" altLang="zh-CN" sz="2000" b="1" dirty="0" err="1" smtClean="0">
                <a:latin typeface="Arial" panose="020B0604020202020204" pitchFamily="34" charset="0"/>
                <a:ea typeface="华文楷体" panose="02010600040101010101" pitchFamily="2" charset="-122"/>
                <a:cs typeface="Arial" panose="020B0604020202020204" pitchFamily="34" charset="0"/>
              </a:rPr>
              <a:t>buf</a:t>
            </a: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-full);</a:t>
            </a:r>
          </a:p>
          <a:p>
            <a:pPr>
              <a:spcBef>
                <a:spcPts val="600"/>
              </a:spcBef>
              <a:buFontTx/>
              <a:buNone/>
              <a:defRPr/>
            </a:pP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End.</a:t>
            </a:r>
          </a:p>
          <a:p>
            <a:pPr>
              <a:spcBef>
                <a:spcPts val="600"/>
              </a:spcBef>
              <a:buFontTx/>
              <a:buNone/>
              <a:defRPr/>
            </a:pPr>
            <a:endParaRPr lang="en-US" altLang="zh-CN" sz="2000" b="1" dirty="0" smtClean="0">
              <a:latin typeface="Arial" panose="020B0604020202020204" pitchFamily="34" charset="0"/>
              <a:ea typeface="华文楷体" panose="02010600040101010101" pitchFamily="2" charset="-122"/>
              <a:cs typeface="Arial" panose="020B0604020202020204" pitchFamily="34" charset="0"/>
            </a:endParaRPr>
          </a:p>
          <a:p>
            <a:pPr>
              <a:spcBef>
                <a:spcPts val="600"/>
              </a:spcBef>
              <a:buFontTx/>
              <a:buNone/>
              <a:defRPr/>
            </a:pPr>
            <a:r>
              <a:rPr lang="zh-CN" altLang="en-US" sz="2000" b="1" dirty="0" smtClean="0">
                <a:latin typeface="Arial" panose="020B0604020202020204" pitchFamily="34" charset="0"/>
                <a:ea typeface="华文楷体" panose="02010600040101010101" pitchFamily="2" charset="-122"/>
                <a:cs typeface="Arial" panose="020B0604020202020204" pitchFamily="34" charset="0"/>
              </a:rPr>
              <a:t>  </a:t>
            </a:r>
            <a:r>
              <a:rPr lang="en-US" altLang="zh-CN" sz="2000" b="1" dirty="0" err="1" smtClean="0">
                <a:latin typeface="Arial" panose="020B0604020202020204" pitchFamily="34" charset="0"/>
                <a:ea typeface="华文楷体" panose="02010600040101010101" pitchFamily="2" charset="-122"/>
                <a:cs typeface="Arial" panose="020B0604020202020204" pitchFamily="34" charset="0"/>
              </a:rPr>
              <a:t>buf</a:t>
            </a: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-empty</a:t>
            </a:r>
            <a:r>
              <a:rPr lang="zh-CN" altLang="en-US" sz="2000" b="1" dirty="0" smtClean="0">
                <a:latin typeface="Arial" panose="020B0604020202020204" pitchFamily="34" charset="0"/>
                <a:ea typeface="华文楷体" panose="02010600040101010101" pitchFamily="2" charset="-122"/>
                <a:cs typeface="Arial" panose="020B0604020202020204" pitchFamily="34" charset="0"/>
              </a:rPr>
              <a:t>初值为</a:t>
            </a: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n</a:t>
            </a:r>
          </a:p>
          <a:p>
            <a:pPr>
              <a:spcBef>
                <a:spcPts val="600"/>
              </a:spcBef>
              <a:buFontTx/>
              <a:buNone/>
              <a:defRPr/>
            </a:pP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  </a:t>
            </a:r>
            <a:r>
              <a:rPr lang="en-US" altLang="zh-CN" sz="2000" b="1" dirty="0" err="1" smtClean="0">
                <a:latin typeface="Arial" panose="020B0604020202020204" pitchFamily="34" charset="0"/>
                <a:ea typeface="华文楷体" panose="02010600040101010101" pitchFamily="2" charset="-122"/>
                <a:cs typeface="Arial" panose="020B0604020202020204" pitchFamily="34" charset="0"/>
              </a:rPr>
              <a:t>buf</a:t>
            </a: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-full</a:t>
            </a:r>
            <a:r>
              <a:rPr lang="zh-CN" altLang="en-US" sz="2000" b="1" dirty="0" smtClean="0">
                <a:latin typeface="Arial" panose="020B0604020202020204" pitchFamily="34" charset="0"/>
                <a:ea typeface="华文楷体" panose="02010600040101010101" pitchFamily="2" charset="-122"/>
                <a:cs typeface="Arial" panose="020B0604020202020204" pitchFamily="34" charset="0"/>
              </a:rPr>
              <a:t>初值为</a:t>
            </a: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0</a:t>
            </a:r>
          </a:p>
          <a:p>
            <a:pPr>
              <a:spcBef>
                <a:spcPts val="600"/>
              </a:spcBef>
              <a:buFontTx/>
              <a:buNone/>
              <a:defRPr/>
            </a:pPr>
            <a:r>
              <a:rPr lang="en-US" altLang="zh-CN" sz="2000" dirty="0">
                <a:latin typeface="Arial" panose="020B0604020202020204" pitchFamily="34" charset="0"/>
                <a:ea typeface="华文楷体" panose="02010600040101010101" pitchFamily="2" charset="-122"/>
                <a:cs typeface="Arial" panose="020B0604020202020204" pitchFamily="34" charset="0"/>
              </a:rPr>
              <a:t> </a:t>
            </a:r>
            <a:r>
              <a:rPr lang="en-US" altLang="zh-CN" sz="2000" dirty="0" smtClean="0">
                <a:latin typeface="Arial" panose="020B0604020202020204" pitchFamily="34" charset="0"/>
                <a:ea typeface="华文楷体" panose="02010600040101010101" pitchFamily="2" charset="-122"/>
                <a:cs typeface="Arial" panose="020B0604020202020204" pitchFamily="34" charset="0"/>
              </a:rPr>
              <a:t> mutex1</a:t>
            </a:r>
            <a:r>
              <a:rPr lang="zh-CN" altLang="en-US" sz="2000" dirty="0" smtClean="0">
                <a:latin typeface="Arial" panose="020B0604020202020204" pitchFamily="34" charset="0"/>
                <a:ea typeface="华文楷体" panose="02010600040101010101" pitchFamily="2" charset="-122"/>
                <a:cs typeface="Arial" panose="020B0604020202020204" pitchFamily="34" charset="0"/>
              </a:rPr>
              <a:t>初值为</a:t>
            </a:r>
            <a:r>
              <a:rPr lang="en-US" altLang="zh-CN" sz="2000" dirty="0" smtClean="0">
                <a:latin typeface="Arial" panose="020B0604020202020204" pitchFamily="34" charset="0"/>
                <a:ea typeface="华文楷体" panose="02010600040101010101" pitchFamily="2" charset="-122"/>
                <a:cs typeface="Arial" panose="020B0604020202020204" pitchFamily="34" charset="0"/>
              </a:rPr>
              <a:t>1</a:t>
            </a:r>
          </a:p>
          <a:p>
            <a:pPr>
              <a:spcBef>
                <a:spcPts val="600"/>
              </a:spcBef>
              <a:buFontTx/>
              <a:buNone/>
              <a:defRPr/>
            </a:pPr>
            <a:r>
              <a:rPr lang="en-US" altLang="zh-CN" sz="2000" b="1" dirty="0">
                <a:latin typeface="Arial" panose="020B0604020202020204" pitchFamily="34" charset="0"/>
                <a:ea typeface="华文楷体" panose="02010600040101010101" pitchFamily="2" charset="-122"/>
                <a:cs typeface="Arial" panose="020B0604020202020204" pitchFamily="34" charset="0"/>
              </a:rPr>
              <a:t> </a:t>
            </a:r>
            <a:r>
              <a:rPr lang="en-US" altLang="zh-CN" sz="2000" b="1" dirty="0" smtClean="0">
                <a:latin typeface="Arial" panose="020B0604020202020204" pitchFamily="34" charset="0"/>
                <a:ea typeface="华文楷体" panose="02010600040101010101" pitchFamily="2" charset="-122"/>
                <a:cs typeface="Arial" panose="020B0604020202020204" pitchFamily="34" charset="0"/>
              </a:rPr>
              <a:t> mutex2</a:t>
            </a:r>
            <a:r>
              <a:rPr lang="zh-CN" altLang="en-US" sz="2000" b="1" dirty="0" smtClean="0">
                <a:latin typeface="Arial" panose="020B0604020202020204" pitchFamily="34" charset="0"/>
                <a:ea typeface="华文楷体" panose="02010600040101010101" pitchFamily="2" charset="-122"/>
                <a:cs typeface="Arial" panose="020B0604020202020204" pitchFamily="34" charset="0"/>
              </a:rPr>
              <a:t>初值为</a:t>
            </a:r>
            <a:r>
              <a:rPr lang="en-US" altLang="zh-CN" sz="2000" dirty="0">
                <a:latin typeface="Arial" panose="020B0604020202020204" pitchFamily="34" charset="0"/>
                <a:ea typeface="华文楷体" panose="02010600040101010101" pitchFamily="2" charset="-122"/>
                <a:cs typeface="Arial" panose="020B0604020202020204" pitchFamily="34" charset="0"/>
              </a:rPr>
              <a:t>1</a:t>
            </a:r>
            <a:endParaRPr lang="en-US" altLang="zh-CN" sz="2000" b="1" dirty="0" smtClean="0">
              <a:latin typeface="Arial" panose="020B0604020202020204" pitchFamily="34" charset="0"/>
              <a:ea typeface="华文楷体" panose="02010600040101010101" pitchFamily="2" charset="-122"/>
              <a:cs typeface="Arial" panose="020B0604020202020204" pitchFamily="34" charset="0"/>
            </a:endParaRPr>
          </a:p>
          <a:p>
            <a:pPr>
              <a:spcBef>
                <a:spcPts val="600"/>
              </a:spcBef>
              <a:buFontTx/>
              <a:buNone/>
              <a:defRPr/>
            </a:pPr>
            <a:endParaRPr lang="zh-CN" altLang="en-US" sz="2000" b="1" dirty="0">
              <a:latin typeface="Arial" panose="020B0604020202020204" pitchFamily="34" charset="0"/>
              <a:ea typeface="华文楷体" panose="02010600040101010101" pitchFamily="2" charset="-122"/>
              <a:cs typeface="Arial" panose="020B0604020202020204" pitchFamily="34" charset="0"/>
            </a:endParaRPr>
          </a:p>
        </p:txBody>
      </p:sp>
      <p:sp>
        <p:nvSpPr>
          <p:cNvPr id="2" name="云形 1"/>
          <p:cNvSpPr/>
          <p:nvPr/>
        </p:nvSpPr>
        <p:spPr>
          <a:xfrm>
            <a:off x="6876256" y="2852936"/>
            <a:ext cx="1944216" cy="2016224"/>
          </a:xfrm>
          <a:prstGeom prst="cloud">
            <a:avLst/>
          </a:prstGeom>
          <a:solidFill>
            <a:srgbClr val="CCEC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7030A0"/>
                </a:solidFill>
                <a:latin typeface="Calibri" pitchFamily="34" charset="0"/>
                <a:ea typeface="华文楷体" pitchFamily="2" charset="-122"/>
                <a:cs typeface="Calibri" pitchFamily="34" charset="0"/>
              </a:rPr>
              <a:t>思考题：</a:t>
            </a:r>
            <a:r>
              <a:rPr lang="en-US" altLang="zh-CN" sz="2000" b="1" dirty="0" smtClean="0">
                <a:solidFill>
                  <a:srgbClr val="7030A0"/>
                </a:solidFill>
                <a:latin typeface="Calibri" pitchFamily="34" charset="0"/>
                <a:ea typeface="华文楷体" pitchFamily="2" charset="-122"/>
                <a:cs typeface="Calibri" pitchFamily="34" charset="0"/>
              </a:rPr>
              <a:t>receive</a:t>
            </a:r>
            <a:r>
              <a:rPr lang="zh-CN" altLang="en-US" sz="2000" b="1" dirty="0" smtClean="0">
                <a:solidFill>
                  <a:srgbClr val="7030A0"/>
                </a:solidFill>
                <a:latin typeface="Calibri" pitchFamily="34" charset="0"/>
                <a:ea typeface="华文楷体" pitchFamily="2" charset="-122"/>
                <a:cs typeface="Calibri" pitchFamily="34" charset="0"/>
              </a:rPr>
              <a:t>原语的实现？</a:t>
            </a:r>
            <a:endParaRPr lang="zh-CN" altLang="en-US" sz="2000" b="1" dirty="0">
              <a:solidFill>
                <a:srgbClr val="7030A0"/>
              </a:solidFill>
              <a:latin typeface="Calibri" pitchFamily="34" charset="0"/>
              <a:ea typeface="华文楷体" pitchFamily="2" charset="-122"/>
              <a:cs typeface="Calibri" pitchFamily="34" charset="0"/>
            </a:endParaRPr>
          </a:p>
        </p:txBody>
      </p:sp>
    </p:spTree>
    <p:extLst>
      <p:ext uri="{BB962C8B-B14F-4D97-AF65-F5344CB8AC3E}">
        <p14:creationId xmlns:p14="http://schemas.microsoft.com/office/powerpoint/2010/main" val="297837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a:xfrm>
            <a:off x="683568" y="274320"/>
            <a:ext cx="8250120" cy="922432"/>
          </a:xfrm>
        </p:spPr>
        <p:txBody>
          <a:bodyPr>
            <a:normAutofit/>
          </a:bodyPr>
          <a:lstStyle/>
          <a:p>
            <a:r>
              <a:rPr lang="zh-CN" altLang="en-US" sz="3600" dirty="0" smtClean="0">
                <a:solidFill>
                  <a:schemeClr val="accent1">
                    <a:lumMod val="75000"/>
                  </a:schemeClr>
                </a:solidFill>
                <a:latin typeface="微软雅黑" panose="020B0503020204020204" pitchFamily="34" charset="-122"/>
                <a:ea typeface="微软雅黑" panose="020B0503020204020204" pitchFamily="34" charset="-122"/>
              </a:rPr>
              <a:t>用消息传递实现生产者消费者问题</a:t>
            </a:r>
            <a:endParaRPr lang="en-US" altLang="zh-CN" sz="3600" dirty="0" smtClean="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9155" name="Rectangle 3"/>
          <p:cNvSpPr>
            <a:spLocks noChangeArrowheads="1"/>
          </p:cNvSpPr>
          <p:nvPr/>
        </p:nvSpPr>
        <p:spPr bwMode="gray">
          <a:xfrm>
            <a:off x="683568" y="1568152"/>
            <a:ext cx="3979168" cy="5029200"/>
          </a:xfrm>
          <a:prstGeom prst="rect">
            <a:avLst/>
          </a:prstGeom>
          <a:solidFill>
            <a:srgbClr val="FFFFCC"/>
          </a:solidFill>
          <a:ln w="19050">
            <a:solidFill>
              <a:schemeClr val="accent1">
                <a:lumMod val="75000"/>
              </a:schemeClr>
            </a:solidFill>
          </a:ln>
          <a:extLst/>
        </p:spPr>
        <p:txBody>
          <a:bodyPr lIns="0" tIns="0" rIns="0" bIns="0"/>
          <a:lstStyle/>
          <a:p>
            <a:pPr marL="360000" indent="-273050">
              <a:lnSpc>
                <a:spcPct val="110000"/>
              </a:lnSpc>
              <a:spcBef>
                <a:spcPts val="600"/>
              </a:spcBef>
              <a:buClr>
                <a:schemeClr val="tx2"/>
              </a:buClr>
              <a:buSzPct val="73000"/>
              <a:buFont typeface="Wingdings 2" pitchFamily="18" charset="2"/>
              <a:buNone/>
            </a:pPr>
            <a:r>
              <a:rPr lang="en-US" altLang="zh-CN" sz="2000" b="1" dirty="0">
                <a:latin typeface="Calibri" pitchFamily="34" charset="0"/>
                <a:cs typeface="Calibri" pitchFamily="34" charset="0"/>
              </a:rPr>
              <a:t>#define N 100		</a:t>
            </a:r>
            <a:endParaRPr lang="en-US" altLang="zh-CN" sz="2000" b="1" dirty="0" smtClean="0">
              <a:latin typeface="Calibri" pitchFamily="34" charset="0"/>
              <a:cs typeface="Calibri" pitchFamily="34" charset="0"/>
            </a:endParaRPr>
          </a:p>
          <a:p>
            <a:pPr marL="360000" indent="-273050">
              <a:lnSpc>
                <a:spcPct val="110000"/>
              </a:lnSpc>
              <a:spcBef>
                <a:spcPts val="600"/>
              </a:spcBef>
              <a:buClr>
                <a:schemeClr val="tx2"/>
              </a:buClr>
              <a:buSzPct val="73000"/>
              <a:buFont typeface="Wingdings 2" pitchFamily="18" charset="2"/>
              <a:buNone/>
            </a:pPr>
            <a:r>
              <a:rPr lang="en-US" altLang="zh-CN" sz="2000" b="1" dirty="0" smtClean="0">
                <a:latin typeface="Calibri" pitchFamily="34" charset="0"/>
                <a:cs typeface="Calibri" pitchFamily="34" charset="0"/>
              </a:rPr>
              <a:t>void producer(void)</a:t>
            </a:r>
          </a:p>
          <a:p>
            <a:pPr marL="360000" indent="-273050">
              <a:lnSpc>
                <a:spcPct val="110000"/>
              </a:lnSpc>
              <a:spcBef>
                <a:spcPts val="600"/>
              </a:spcBef>
              <a:buClr>
                <a:schemeClr val="tx2"/>
              </a:buClr>
              <a:buSzPct val="73000"/>
              <a:buFont typeface="Wingdings 2" pitchFamily="18" charset="2"/>
              <a:buNone/>
            </a:pPr>
            <a:r>
              <a:rPr lang="en-US" altLang="zh-CN" sz="2000" b="1" dirty="0" smtClean="0">
                <a:latin typeface="Calibri" pitchFamily="34" charset="0"/>
                <a:cs typeface="Calibri" pitchFamily="34" charset="0"/>
              </a:rPr>
              <a:t>{</a:t>
            </a:r>
            <a:r>
              <a:rPr lang="en-US" altLang="zh-CN" sz="2000" b="1" dirty="0">
                <a:latin typeface="Calibri" pitchFamily="34" charset="0"/>
                <a:cs typeface="Calibri" pitchFamily="34" charset="0"/>
              </a:rPr>
              <a:t>	</a:t>
            </a:r>
            <a:r>
              <a:rPr lang="en-US" altLang="zh-CN" sz="2000" b="1" dirty="0" err="1" smtClean="0">
                <a:latin typeface="Calibri" pitchFamily="34" charset="0"/>
                <a:cs typeface="Calibri" pitchFamily="34" charset="0"/>
              </a:rPr>
              <a:t>int</a:t>
            </a:r>
            <a:r>
              <a:rPr lang="en-US" altLang="zh-CN" sz="2000" b="1" dirty="0" smtClean="0">
                <a:latin typeface="Calibri" pitchFamily="34" charset="0"/>
                <a:cs typeface="Calibri" pitchFamily="34" charset="0"/>
              </a:rPr>
              <a:t> </a:t>
            </a:r>
            <a:r>
              <a:rPr lang="en-US" altLang="zh-CN" sz="2000" b="1" dirty="0">
                <a:latin typeface="Calibri" pitchFamily="34" charset="0"/>
                <a:cs typeface="Calibri" pitchFamily="34" charset="0"/>
              </a:rPr>
              <a:t>item;</a:t>
            </a:r>
          </a:p>
          <a:p>
            <a:pPr marL="360000" indent="-273050">
              <a:lnSpc>
                <a:spcPct val="110000"/>
              </a:lnSpc>
              <a:spcBef>
                <a:spcPts val="600"/>
              </a:spcBef>
              <a:buClr>
                <a:schemeClr val="tx2"/>
              </a:buClr>
              <a:buSzPct val="73000"/>
              <a:buFont typeface="Wingdings 2" pitchFamily="18" charset="2"/>
              <a:buNone/>
            </a:pPr>
            <a:r>
              <a:rPr lang="en-US" altLang="zh-CN" sz="2000" b="1" dirty="0">
                <a:latin typeface="Calibri" pitchFamily="34" charset="0"/>
                <a:cs typeface="Calibri" pitchFamily="34" charset="0"/>
              </a:rPr>
              <a:t>	message m;		</a:t>
            </a:r>
          </a:p>
          <a:p>
            <a:pPr marL="360000" indent="-273050">
              <a:lnSpc>
                <a:spcPct val="110000"/>
              </a:lnSpc>
              <a:spcBef>
                <a:spcPts val="600"/>
              </a:spcBef>
              <a:buClr>
                <a:schemeClr val="tx2"/>
              </a:buClr>
              <a:buSzPct val="73000"/>
              <a:buFont typeface="Wingdings 2" pitchFamily="18" charset="2"/>
              <a:buNone/>
            </a:pPr>
            <a:r>
              <a:rPr lang="en-US" altLang="zh-CN" sz="2000" b="1" dirty="0">
                <a:latin typeface="Calibri" pitchFamily="34" charset="0"/>
                <a:cs typeface="Calibri" pitchFamily="34" charset="0"/>
              </a:rPr>
              <a:t>	</a:t>
            </a:r>
            <a:r>
              <a:rPr lang="en-US" altLang="zh-CN" sz="2000" b="1" dirty="0" smtClean="0">
                <a:latin typeface="Calibri" pitchFamily="34" charset="0"/>
                <a:cs typeface="Calibri" pitchFamily="34" charset="0"/>
              </a:rPr>
              <a:t>while(TRUE</a:t>
            </a:r>
            <a:r>
              <a:rPr lang="en-US" altLang="zh-CN" sz="2000" b="1" dirty="0">
                <a:latin typeface="Calibri" pitchFamily="34" charset="0"/>
                <a:cs typeface="Calibri" pitchFamily="34" charset="0"/>
              </a:rPr>
              <a:t>) {</a:t>
            </a:r>
          </a:p>
          <a:p>
            <a:pPr marL="360000" indent="-273050">
              <a:lnSpc>
                <a:spcPct val="110000"/>
              </a:lnSpc>
              <a:spcBef>
                <a:spcPts val="600"/>
              </a:spcBef>
              <a:buClr>
                <a:schemeClr val="tx2"/>
              </a:buClr>
              <a:buSzPct val="73000"/>
              <a:buFont typeface="Wingdings 2" pitchFamily="18" charset="2"/>
              <a:buNone/>
            </a:pPr>
            <a:r>
              <a:rPr lang="en-US" altLang="zh-CN" sz="2000" b="1" dirty="0">
                <a:latin typeface="Calibri" pitchFamily="34" charset="0"/>
                <a:cs typeface="Calibri" pitchFamily="34" charset="0"/>
              </a:rPr>
              <a:t>		</a:t>
            </a:r>
            <a:r>
              <a:rPr lang="en-US" altLang="zh-CN" sz="2000" b="1" dirty="0" smtClean="0">
                <a:latin typeface="Calibri" pitchFamily="34" charset="0"/>
                <a:cs typeface="Calibri" pitchFamily="34" charset="0"/>
              </a:rPr>
              <a:t>item=</a:t>
            </a:r>
            <a:r>
              <a:rPr lang="en-US" altLang="zh-CN" sz="2000" b="1" dirty="0" err="1" smtClean="0">
                <a:latin typeface="Calibri" pitchFamily="34" charset="0"/>
                <a:cs typeface="Calibri" pitchFamily="34" charset="0"/>
              </a:rPr>
              <a:t>produce_item</a:t>
            </a:r>
            <a:r>
              <a:rPr lang="en-US" altLang="zh-CN" sz="2000" b="1" dirty="0">
                <a:latin typeface="Calibri" pitchFamily="34" charset="0"/>
                <a:cs typeface="Calibri" pitchFamily="34" charset="0"/>
              </a:rPr>
              <a:t>();</a:t>
            </a:r>
          </a:p>
          <a:p>
            <a:pPr marL="360000" indent="-273050">
              <a:lnSpc>
                <a:spcPct val="110000"/>
              </a:lnSpc>
              <a:spcBef>
                <a:spcPts val="600"/>
              </a:spcBef>
              <a:buClr>
                <a:schemeClr val="tx2"/>
              </a:buClr>
              <a:buSzPct val="73000"/>
              <a:buFont typeface="Wingdings 2" pitchFamily="18" charset="2"/>
              <a:buNone/>
            </a:pPr>
            <a:r>
              <a:rPr lang="en-US" altLang="zh-CN" sz="2000" b="1" dirty="0">
                <a:latin typeface="Calibri" pitchFamily="34" charset="0"/>
                <a:cs typeface="Calibri" pitchFamily="34" charset="0"/>
              </a:rPr>
              <a:t>		receive(consumer, &amp;m);	</a:t>
            </a:r>
          </a:p>
          <a:p>
            <a:pPr marL="360000" indent="-273050">
              <a:lnSpc>
                <a:spcPct val="110000"/>
              </a:lnSpc>
              <a:spcBef>
                <a:spcPts val="600"/>
              </a:spcBef>
              <a:buClr>
                <a:schemeClr val="tx2"/>
              </a:buClr>
              <a:buSzPct val="73000"/>
              <a:buFont typeface="Wingdings 2" pitchFamily="18" charset="2"/>
              <a:buNone/>
            </a:pPr>
            <a:r>
              <a:rPr lang="en-US" altLang="zh-CN" sz="2000" b="1" dirty="0">
                <a:latin typeface="Calibri" pitchFamily="34" charset="0"/>
                <a:cs typeface="Calibri" pitchFamily="34" charset="0"/>
              </a:rPr>
              <a:t>		</a:t>
            </a:r>
            <a:r>
              <a:rPr lang="en-US" altLang="zh-CN" sz="2000" b="1" dirty="0" err="1" smtClean="0">
                <a:latin typeface="Calibri" pitchFamily="34" charset="0"/>
                <a:cs typeface="Calibri" pitchFamily="34" charset="0"/>
              </a:rPr>
              <a:t>build_messasge</a:t>
            </a:r>
            <a:r>
              <a:rPr lang="en-US" altLang="zh-CN" sz="2000" b="1" dirty="0">
                <a:latin typeface="Calibri" pitchFamily="34" charset="0"/>
                <a:cs typeface="Calibri" pitchFamily="34" charset="0"/>
              </a:rPr>
              <a:t>(&amp;m, item</a:t>
            </a:r>
            <a:r>
              <a:rPr lang="en-US" altLang="zh-CN" sz="2000" b="1" dirty="0" smtClean="0">
                <a:latin typeface="Calibri" pitchFamily="34" charset="0"/>
                <a:cs typeface="Calibri" pitchFamily="34" charset="0"/>
              </a:rPr>
              <a:t>);  </a:t>
            </a:r>
            <a:endParaRPr lang="en-US" altLang="zh-CN" sz="2000" b="1" dirty="0">
              <a:latin typeface="Calibri" pitchFamily="34" charset="0"/>
              <a:cs typeface="Calibri" pitchFamily="34" charset="0"/>
            </a:endParaRPr>
          </a:p>
          <a:p>
            <a:pPr marL="360000" indent="-273050">
              <a:lnSpc>
                <a:spcPct val="110000"/>
              </a:lnSpc>
              <a:spcBef>
                <a:spcPts val="600"/>
              </a:spcBef>
              <a:buClr>
                <a:schemeClr val="tx2"/>
              </a:buClr>
              <a:buSzPct val="73000"/>
              <a:buFont typeface="Wingdings 2" pitchFamily="18" charset="2"/>
              <a:buNone/>
            </a:pPr>
            <a:r>
              <a:rPr lang="en-US" altLang="zh-CN" sz="2000" b="1" dirty="0">
                <a:latin typeface="Calibri" pitchFamily="34" charset="0"/>
                <a:cs typeface="Calibri" pitchFamily="34" charset="0"/>
              </a:rPr>
              <a:t>		</a:t>
            </a:r>
            <a:r>
              <a:rPr lang="en-US" altLang="zh-CN" sz="2000" b="1" dirty="0" smtClean="0">
                <a:latin typeface="Calibri" pitchFamily="34" charset="0"/>
                <a:cs typeface="Calibri" pitchFamily="34" charset="0"/>
              </a:rPr>
              <a:t>send(consumer</a:t>
            </a:r>
            <a:r>
              <a:rPr lang="en-US" altLang="zh-CN" sz="2000" b="1" dirty="0">
                <a:latin typeface="Calibri" pitchFamily="34" charset="0"/>
                <a:cs typeface="Calibri" pitchFamily="34" charset="0"/>
              </a:rPr>
              <a:t>, &amp;m);</a:t>
            </a:r>
          </a:p>
          <a:p>
            <a:pPr marL="360000" indent="-273050">
              <a:lnSpc>
                <a:spcPct val="110000"/>
              </a:lnSpc>
              <a:spcBef>
                <a:spcPts val="600"/>
              </a:spcBef>
              <a:buClr>
                <a:schemeClr val="tx2"/>
              </a:buClr>
              <a:buSzPct val="73000"/>
              <a:buFont typeface="Wingdings 2" pitchFamily="18" charset="2"/>
              <a:buNone/>
            </a:pPr>
            <a:r>
              <a:rPr lang="en-US" altLang="zh-CN" sz="2000" b="1" dirty="0">
                <a:latin typeface="Calibri" pitchFamily="34" charset="0"/>
                <a:cs typeface="Calibri" pitchFamily="34" charset="0"/>
              </a:rPr>
              <a:t>	}</a:t>
            </a:r>
          </a:p>
          <a:p>
            <a:pPr marL="360000" indent="-273050">
              <a:lnSpc>
                <a:spcPct val="110000"/>
              </a:lnSpc>
              <a:spcBef>
                <a:spcPts val="600"/>
              </a:spcBef>
              <a:buClr>
                <a:schemeClr val="tx2"/>
              </a:buClr>
              <a:buSzPct val="73000"/>
              <a:buFont typeface="Wingdings 2" pitchFamily="18" charset="2"/>
              <a:buNone/>
            </a:pPr>
            <a:r>
              <a:rPr lang="en-US" altLang="zh-CN" sz="2000" b="1" dirty="0">
                <a:latin typeface="Calibri" pitchFamily="34" charset="0"/>
                <a:cs typeface="Calibri" pitchFamily="34" charset="0"/>
              </a:rPr>
              <a:t>}</a:t>
            </a:r>
            <a:endParaRPr lang="zh-CN" altLang="en-US" sz="2000" b="1" dirty="0">
              <a:latin typeface="Calibri" pitchFamily="34" charset="0"/>
              <a:cs typeface="Calibri" pitchFamily="34" charset="0"/>
            </a:endParaRPr>
          </a:p>
        </p:txBody>
      </p:sp>
      <p:sp>
        <p:nvSpPr>
          <p:cNvPr id="4" name="Rectangle 3"/>
          <p:cNvSpPr>
            <a:spLocks noChangeArrowheads="1"/>
          </p:cNvSpPr>
          <p:nvPr/>
        </p:nvSpPr>
        <p:spPr bwMode="gray">
          <a:xfrm>
            <a:off x="4860032" y="1568152"/>
            <a:ext cx="4123184" cy="5029200"/>
          </a:xfrm>
          <a:prstGeom prst="rect">
            <a:avLst/>
          </a:prstGeom>
          <a:solidFill>
            <a:srgbClr val="FFFFCC"/>
          </a:solidFill>
          <a:ln w="19050">
            <a:solidFill>
              <a:schemeClr val="accent1">
                <a:lumMod val="75000"/>
              </a:schemeClr>
            </a:solidFill>
          </a:ln>
          <a:extLst/>
        </p:spPr>
        <p:txBody>
          <a:bodyPr lIns="0" tIns="0" rIns="0" bIns="0"/>
          <a:lstStyle/>
          <a:p>
            <a:pPr marL="360000" indent="-273050">
              <a:spcBef>
                <a:spcPts val="600"/>
              </a:spcBef>
              <a:buClr>
                <a:schemeClr val="tx2"/>
              </a:buClr>
              <a:buSzPct val="73000"/>
              <a:buFont typeface="Wingdings 2" pitchFamily="18" charset="2"/>
              <a:buNone/>
            </a:pPr>
            <a:r>
              <a:rPr lang="en-US" altLang="zh-CN" sz="2000" b="1" dirty="0" smtClean="0">
                <a:latin typeface="Calibri" pitchFamily="34" charset="0"/>
                <a:cs typeface="Calibri" pitchFamily="34" charset="0"/>
              </a:rPr>
              <a:t>void </a:t>
            </a:r>
            <a:r>
              <a:rPr lang="en-US" altLang="zh-CN" sz="2000" b="1" dirty="0">
                <a:latin typeface="Calibri" pitchFamily="34" charset="0"/>
                <a:cs typeface="Calibri" pitchFamily="34" charset="0"/>
              </a:rPr>
              <a:t>consumer(void)</a:t>
            </a:r>
          </a:p>
          <a:p>
            <a:pPr marL="360000" indent="-273050">
              <a:spcBef>
                <a:spcPts val="600"/>
              </a:spcBef>
              <a:buClr>
                <a:schemeClr val="tx2"/>
              </a:buClr>
              <a:buSzPct val="73000"/>
              <a:buFont typeface="Wingdings 2" pitchFamily="18" charset="2"/>
              <a:buNone/>
            </a:pPr>
            <a:r>
              <a:rPr lang="en-US" altLang="zh-CN" sz="2000" b="1" dirty="0">
                <a:latin typeface="Calibri" pitchFamily="34" charset="0"/>
                <a:cs typeface="Calibri" pitchFamily="34" charset="0"/>
              </a:rPr>
              <a:t>{	</a:t>
            </a:r>
            <a:r>
              <a:rPr lang="en-US" altLang="zh-CN" sz="2000" b="1" dirty="0" err="1" smtClean="0">
                <a:latin typeface="Calibri" pitchFamily="34" charset="0"/>
                <a:cs typeface="Calibri" pitchFamily="34" charset="0"/>
              </a:rPr>
              <a:t>int</a:t>
            </a:r>
            <a:r>
              <a:rPr lang="en-US" altLang="zh-CN" sz="2000" b="1" dirty="0" smtClean="0">
                <a:latin typeface="Calibri" pitchFamily="34" charset="0"/>
                <a:cs typeface="Calibri" pitchFamily="34" charset="0"/>
              </a:rPr>
              <a:t> </a:t>
            </a:r>
            <a:r>
              <a:rPr lang="en-US" altLang="zh-CN" sz="2000" b="1" dirty="0">
                <a:latin typeface="Calibri" pitchFamily="34" charset="0"/>
                <a:cs typeface="Calibri" pitchFamily="34" charset="0"/>
              </a:rPr>
              <a:t>item;</a:t>
            </a:r>
          </a:p>
          <a:p>
            <a:pPr marL="360000" indent="-273050">
              <a:spcBef>
                <a:spcPts val="600"/>
              </a:spcBef>
              <a:buClr>
                <a:schemeClr val="tx2"/>
              </a:buClr>
              <a:buSzPct val="73000"/>
              <a:buFont typeface="Wingdings 2" pitchFamily="18" charset="2"/>
              <a:buNone/>
            </a:pPr>
            <a:r>
              <a:rPr lang="en-US" altLang="zh-CN" sz="2000" b="1" dirty="0">
                <a:latin typeface="Calibri" pitchFamily="34" charset="0"/>
                <a:cs typeface="Calibri" pitchFamily="34" charset="0"/>
              </a:rPr>
              <a:t>	message m;</a:t>
            </a:r>
          </a:p>
          <a:p>
            <a:pPr marL="360000" indent="-273050">
              <a:spcBef>
                <a:spcPts val="600"/>
              </a:spcBef>
              <a:buClr>
                <a:schemeClr val="tx2"/>
              </a:buClr>
              <a:buSzPct val="73000"/>
              <a:buFont typeface="Wingdings 2" pitchFamily="18" charset="2"/>
              <a:buNone/>
            </a:pPr>
            <a:r>
              <a:rPr lang="en-US" altLang="zh-CN" sz="2000" b="1" dirty="0">
                <a:latin typeface="Calibri" pitchFamily="34" charset="0"/>
                <a:cs typeface="Calibri" pitchFamily="34" charset="0"/>
              </a:rPr>
              <a:t>	for(i=0;i&lt;</a:t>
            </a:r>
            <a:r>
              <a:rPr lang="en-US" altLang="zh-CN" sz="2000" b="1" dirty="0" err="1">
                <a:latin typeface="Calibri" pitchFamily="34" charset="0"/>
                <a:cs typeface="Calibri" pitchFamily="34" charset="0"/>
              </a:rPr>
              <a:t>N;i</a:t>
            </a:r>
            <a:r>
              <a:rPr lang="en-US" altLang="zh-CN" sz="2000" b="1" dirty="0">
                <a:latin typeface="Calibri" pitchFamily="34" charset="0"/>
                <a:cs typeface="Calibri" pitchFamily="34" charset="0"/>
              </a:rPr>
              <a:t>++) send(producer, &amp;m); </a:t>
            </a:r>
          </a:p>
          <a:p>
            <a:pPr marL="360000" indent="-273050">
              <a:spcBef>
                <a:spcPts val="600"/>
              </a:spcBef>
              <a:buClr>
                <a:schemeClr val="tx2"/>
              </a:buClr>
              <a:buSzPct val="73000"/>
              <a:buFont typeface="Wingdings 2" pitchFamily="18" charset="2"/>
              <a:buNone/>
            </a:pPr>
            <a:r>
              <a:rPr lang="en-US" altLang="zh-CN" sz="2000" b="1" dirty="0">
                <a:latin typeface="Calibri" pitchFamily="34" charset="0"/>
                <a:cs typeface="Calibri" pitchFamily="34" charset="0"/>
              </a:rPr>
              <a:t>	</a:t>
            </a:r>
            <a:r>
              <a:rPr lang="en-US" altLang="zh-CN" sz="2000" b="1" dirty="0" smtClean="0">
                <a:latin typeface="Calibri" pitchFamily="34" charset="0"/>
                <a:cs typeface="Calibri" pitchFamily="34" charset="0"/>
              </a:rPr>
              <a:t>while(TRUE</a:t>
            </a:r>
            <a:r>
              <a:rPr lang="en-US" altLang="zh-CN" sz="2000" b="1" dirty="0">
                <a:latin typeface="Calibri" pitchFamily="34" charset="0"/>
                <a:cs typeface="Calibri" pitchFamily="34" charset="0"/>
              </a:rPr>
              <a:t>) {</a:t>
            </a:r>
          </a:p>
          <a:p>
            <a:pPr marL="360000" indent="-273050">
              <a:spcBef>
                <a:spcPts val="600"/>
              </a:spcBef>
              <a:buClr>
                <a:schemeClr val="tx2"/>
              </a:buClr>
              <a:buSzPct val="73000"/>
              <a:buFont typeface="Wingdings 2" pitchFamily="18" charset="2"/>
              <a:buNone/>
            </a:pPr>
            <a:r>
              <a:rPr lang="en-US" altLang="zh-CN" sz="2000" b="1" dirty="0">
                <a:latin typeface="Calibri" pitchFamily="34" charset="0"/>
                <a:cs typeface="Calibri" pitchFamily="34" charset="0"/>
              </a:rPr>
              <a:t>		receive(producer, &amp;m);</a:t>
            </a:r>
          </a:p>
          <a:p>
            <a:pPr marL="360000" indent="-273050">
              <a:spcBef>
                <a:spcPts val="600"/>
              </a:spcBef>
              <a:buClr>
                <a:schemeClr val="tx2"/>
              </a:buClr>
              <a:buSzPct val="73000"/>
              <a:buFont typeface="Wingdings 2" pitchFamily="18" charset="2"/>
              <a:buNone/>
            </a:pPr>
            <a:r>
              <a:rPr lang="en-US" altLang="zh-CN" sz="2000" b="1" dirty="0">
                <a:latin typeface="Calibri" pitchFamily="34" charset="0"/>
                <a:cs typeface="Calibri" pitchFamily="34" charset="0"/>
              </a:rPr>
              <a:t>		item=</a:t>
            </a:r>
            <a:r>
              <a:rPr lang="en-US" altLang="zh-CN" sz="2000" b="1" dirty="0" err="1">
                <a:latin typeface="Calibri" pitchFamily="34" charset="0"/>
                <a:cs typeface="Calibri" pitchFamily="34" charset="0"/>
              </a:rPr>
              <a:t>extract_item</a:t>
            </a:r>
            <a:r>
              <a:rPr lang="en-US" altLang="zh-CN" sz="2000" b="1" dirty="0">
                <a:latin typeface="Calibri" pitchFamily="34" charset="0"/>
                <a:cs typeface="Calibri" pitchFamily="34" charset="0"/>
              </a:rPr>
              <a:t>(&amp;m);</a:t>
            </a:r>
          </a:p>
          <a:p>
            <a:pPr marL="360000" indent="-273050">
              <a:spcBef>
                <a:spcPts val="600"/>
              </a:spcBef>
              <a:buClr>
                <a:schemeClr val="tx2"/>
              </a:buClr>
              <a:buSzPct val="73000"/>
              <a:buFont typeface="Wingdings 2" pitchFamily="18" charset="2"/>
              <a:buNone/>
            </a:pPr>
            <a:r>
              <a:rPr lang="en-US" altLang="zh-CN" sz="2000" b="1" dirty="0">
                <a:latin typeface="Calibri" pitchFamily="34" charset="0"/>
                <a:cs typeface="Calibri" pitchFamily="34" charset="0"/>
              </a:rPr>
              <a:t>		send(producer, &amp;m);</a:t>
            </a:r>
          </a:p>
          <a:p>
            <a:pPr marL="360000" indent="-273050">
              <a:spcBef>
                <a:spcPts val="600"/>
              </a:spcBef>
              <a:buClr>
                <a:schemeClr val="tx2"/>
              </a:buClr>
              <a:buSzPct val="73000"/>
              <a:buFont typeface="Wingdings 2" pitchFamily="18" charset="2"/>
              <a:buNone/>
            </a:pPr>
            <a:r>
              <a:rPr lang="en-US" altLang="zh-CN" sz="2000" b="1" dirty="0">
                <a:latin typeface="Calibri" pitchFamily="34" charset="0"/>
                <a:cs typeface="Calibri" pitchFamily="34" charset="0"/>
              </a:rPr>
              <a:t>		</a:t>
            </a:r>
            <a:r>
              <a:rPr lang="en-US" altLang="zh-CN" sz="2000" b="1" dirty="0" err="1">
                <a:latin typeface="Calibri" pitchFamily="34" charset="0"/>
                <a:cs typeface="Calibri" pitchFamily="34" charset="0"/>
              </a:rPr>
              <a:t>consume_item</a:t>
            </a:r>
            <a:r>
              <a:rPr lang="en-US" altLang="zh-CN" sz="2000" b="1" dirty="0">
                <a:latin typeface="Calibri" pitchFamily="34" charset="0"/>
                <a:cs typeface="Calibri" pitchFamily="34" charset="0"/>
              </a:rPr>
              <a:t>(item);</a:t>
            </a:r>
          </a:p>
          <a:p>
            <a:pPr marL="360000" indent="-273050">
              <a:spcBef>
                <a:spcPts val="600"/>
              </a:spcBef>
              <a:buClr>
                <a:schemeClr val="tx2"/>
              </a:buClr>
              <a:buSzPct val="73000"/>
              <a:buFont typeface="Wingdings 2" pitchFamily="18" charset="2"/>
              <a:buNone/>
            </a:pPr>
            <a:r>
              <a:rPr lang="en-US" altLang="zh-CN" sz="2000" b="1" dirty="0">
                <a:latin typeface="Calibri" pitchFamily="34" charset="0"/>
                <a:cs typeface="Calibri" pitchFamily="34" charset="0"/>
              </a:rPr>
              <a:t>	}</a:t>
            </a:r>
          </a:p>
          <a:p>
            <a:pPr marL="360000" indent="-273050">
              <a:spcBef>
                <a:spcPts val="600"/>
              </a:spcBef>
              <a:buClr>
                <a:schemeClr val="tx2"/>
              </a:buClr>
              <a:buSzPct val="73000"/>
              <a:buFont typeface="Wingdings 2" pitchFamily="18" charset="2"/>
              <a:buNone/>
            </a:pPr>
            <a:r>
              <a:rPr lang="en-US" altLang="zh-CN" sz="2000" b="1" dirty="0">
                <a:latin typeface="Calibri" pitchFamily="34" charset="0"/>
                <a:cs typeface="Calibri" pitchFamily="34" charset="0"/>
              </a:rPr>
              <a:t>}</a:t>
            </a:r>
            <a:endParaRPr lang="zh-CN" altLang="en-US" sz="2000" b="1" dirty="0">
              <a:latin typeface="Calibri" pitchFamily="34" charset="0"/>
              <a:cs typeface="Calibri" pitchFamily="34" charset="0"/>
            </a:endParaRPr>
          </a:p>
        </p:txBody>
      </p:sp>
      <p:sp>
        <p:nvSpPr>
          <p:cNvPr id="2" name="云形 1"/>
          <p:cNvSpPr/>
          <p:nvPr/>
        </p:nvSpPr>
        <p:spPr>
          <a:xfrm>
            <a:off x="6390928" y="5205536"/>
            <a:ext cx="2160240" cy="1296144"/>
          </a:xfrm>
          <a:prstGeom prst="cloud">
            <a:avLst/>
          </a:prstGeom>
          <a:solidFill>
            <a:srgbClr val="CCEC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7030A0"/>
                </a:solidFill>
                <a:latin typeface="华文楷体" pitchFamily="2" charset="-122"/>
                <a:ea typeface="华文楷体" pitchFamily="2" charset="-122"/>
              </a:rPr>
              <a:t>用消息解决互斥问题</a:t>
            </a:r>
            <a:endParaRPr lang="zh-CN" altLang="en-US" sz="2000" b="1" dirty="0">
              <a:solidFill>
                <a:srgbClr val="7030A0"/>
              </a:solidFill>
              <a:latin typeface="华文楷体" pitchFamily="2" charset="-122"/>
              <a:ea typeface="华文楷体" pitchFamily="2" charset="-122"/>
            </a:endParaRPr>
          </a:p>
        </p:txBody>
      </p:sp>
      <p:cxnSp>
        <p:nvCxnSpPr>
          <p:cNvPr id="6" name="直接连接符 5"/>
          <p:cNvCxnSpPr/>
          <p:nvPr/>
        </p:nvCxnSpPr>
        <p:spPr>
          <a:xfrm>
            <a:off x="1566392" y="4388940"/>
            <a:ext cx="24482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769496" y="4548580"/>
            <a:ext cx="2277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602775" y="5205536"/>
            <a:ext cx="2232248"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742856" y="3792998"/>
            <a:ext cx="2448272"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bwMode="auto"/>
        <p:txBody>
          <a:bodyPr wrap="square" numCol="1" compatLnSpc="1">
            <a:prstTxWarp prst="textNoShape">
              <a:avLst/>
            </a:prstTxWarp>
            <a:normAutofit/>
          </a:bodyPr>
          <a:lstStyle/>
          <a:p>
            <a:pPr>
              <a:defRPr/>
            </a:pPr>
            <a:r>
              <a:rPr lang="zh-CN" altLang="en-US" sz="3600" dirty="0"/>
              <a:t>消息</a:t>
            </a:r>
            <a:r>
              <a:rPr lang="zh-CN" altLang="en-US" sz="3600" dirty="0" smtClean="0"/>
              <a:t>传递：其他考虑的问题</a:t>
            </a:r>
            <a:endParaRPr lang="zh-CN" altLang="en-US" sz="3600" dirty="0"/>
          </a:p>
        </p:txBody>
      </p:sp>
      <p:sp>
        <p:nvSpPr>
          <p:cNvPr id="2" name="内容占位符 1"/>
          <p:cNvSpPr>
            <a:spLocks noGrp="1"/>
          </p:cNvSpPr>
          <p:nvPr>
            <p:ph idx="1"/>
          </p:nvPr>
        </p:nvSpPr>
        <p:spPr>
          <a:xfrm>
            <a:off x="827584" y="1600200"/>
            <a:ext cx="7293496" cy="4686320"/>
          </a:xfrm>
        </p:spPr>
        <p:txBody>
          <a:bodyPr>
            <a:normAutofit/>
          </a:bodyPr>
          <a:lstStyle/>
          <a:p>
            <a:pPr marL="0" indent="0">
              <a:buNone/>
            </a:pPr>
            <a:r>
              <a:rPr lang="zh-CN" altLang="en-US" sz="2800" dirty="0" smtClean="0"/>
              <a:t>缓冲形式： </a:t>
            </a:r>
            <a:endParaRPr lang="en-US" altLang="zh-CN" sz="2800" dirty="0" smtClean="0"/>
          </a:p>
          <a:p>
            <a:r>
              <a:rPr lang="zh-CN" altLang="en-US" sz="2800" dirty="0" smtClean="0"/>
              <a:t>信箱</a:t>
            </a:r>
            <a:endParaRPr lang="zh-CN" altLang="en-US" sz="2800" dirty="0"/>
          </a:p>
          <a:p>
            <a:r>
              <a:rPr lang="zh-CN" altLang="en-US" sz="2800" dirty="0" smtClean="0"/>
              <a:t>无</a:t>
            </a:r>
            <a:r>
              <a:rPr lang="zh-CN" altLang="en-US" sz="2800" dirty="0"/>
              <a:t>缓冲</a:t>
            </a:r>
          </a:p>
          <a:p>
            <a:r>
              <a:rPr lang="zh-CN" altLang="en-US" sz="2800" dirty="0" smtClean="0"/>
              <a:t>无限缓冲</a:t>
            </a:r>
            <a:endParaRPr lang="zh-CN" altLang="en-US" sz="2800" dirty="0"/>
          </a:p>
        </p:txBody>
      </p:sp>
      <p:sp>
        <p:nvSpPr>
          <p:cNvPr id="4" name="云形 3"/>
          <p:cNvSpPr/>
          <p:nvPr/>
        </p:nvSpPr>
        <p:spPr>
          <a:xfrm>
            <a:off x="2195736" y="4005064"/>
            <a:ext cx="3816424" cy="1728192"/>
          </a:xfrm>
          <a:prstGeom prst="cloud">
            <a:avLst/>
          </a:prstGeom>
          <a:solidFill>
            <a:schemeClr val="accent4">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46888" lvl="1">
              <a:buClr>
                <a:srgbClr val="7030A0"/>
              </a:buClr>
            </a:pPr>
            <a:r>
              <a:rPr lang="zh-CN" altLang="en-US" sz="2400" b="1" dirty="0">
                <a:solidFill>
                  <a:srgbClr val="C00000"/>
                </a:solidFill>
                <a:latin typeface="华文楷体" panose="02010600040101010101" pitchFamily="2" charset="-122"/>
                <a:ea typeface="华文楷体" panose="02010600040101010101" pitchFamily="2" charset="-122"/>
              </a:rPr>
              <a:t>消息</a:t>
            </a:r>
            <a:r>
              <a:rPr lang="zh-CN" altLang="en-US" sz="2400" b="1" dirty="0" smtClean="0">
                <a:solidFill>
                  <a:srgbClr val="C00000"/>
                </a:solidFill>
                <a:latin typeface="华文楷体" panose="02010600040101010101" pitchFamily="2" charset="-122"/>
                <a:ea typeface="华文楷体" panose="02010600040101010101" pitchFamily="2" charset="-122"/>
              </a:rPr>
              <a:t>丢失、身份识别、效率</a:t>
            </a:r>
            <a:endParaRPr lang="en-US" altLang="zh-CN" sz="2400" b="1" dirty="0">
              <a:solidFill>
                <a:srgbClr val="C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3038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57200" y="274638"/>
            <a:ext cx="7467600" cy="876696"/>
          </a:xfrm>
        </p:spPr>
        <p:txBody>
          <a:bodyPr>
            <a:normAutofit/>
          </a:bodyPr>
          <a:lstStyle/>
          <a:p>
            <a:r>
              <a:rPr lang="en-US" altLang="zh-CN" sz="4000" dirty="0" smtClean="0">
                <a:solidFill>
                  <a:schemeClr val="accent1">
                    <a:lumMod val="75000"/>
                  </a:schemeClr>
                </a:solidFill>
                <a:latin typeface="微软雅黑" panose="020B0503020204020204" pitchFamily="34" charset="-122"/>
                <a:ea typeface="微软雅黑" panose="020B0503020204020204" pitchFamily="34" charset="-122"/>
              </a:rPr>
              <a:t>2.</a:t>
            </a:r>
            <a:r>
              <a:rPr lang="zh-CN" altLang="en-US" sz="4000" dirty="0" smtClean="0">
                <a:solidFill>
                  <a:schemeClr val="accent1">
                    <a:lumMod val="75000"/>
                  </a:schemeClr>
                </a:solidFill>
                <a:latin typeface="微软雅黑" panose="020B0503020204020204" pitchFamily="34" charset="-122"/>
                <a:ea typeface="微软雅黑" panose="020B0503020204020204" pitchFamily="34" charset="-122"/>
              </a:rPr>
              <a:t>共享内存</a:t>
            </a:r>
          </a:p>
        </p:txBody>
      </p:sp>
      <p:grpSp>
        <p:nvGrpSpPr>
          <p:cNvPr id="2" name="组合 3"/>
          <p:cNvGrpSpPr>
            <a:grpSpLocks/>
          </p:cNvGrpSpPr>
          <p:nvPr/>
        </p:nvGrpSpPr>
        <p:grpSpPr bwMode="auto">
          <a:xfrm>
            <a:off x="2771800" y="2996952"/>
            <a:ext cx="1440000" cy="2783512"/>
            <a:chOff x="3286116" y="2357430"/>
            <a:chExt cx="1500198" cy="3286148"/>
          </a:xfrm>
          <a:solidFill>
            <a:schemeClr val="accent1">
              <a:lumMod val="40000"/>
              <a:lumOff val="60000"/>
            </a:schemeClr>
          </a:solidFill>
        </p:grpSpPr>
        <p:sp>
          <p:nvSpPr>
            <p:cNvPr id="5" name="矩形 4"/>
            <p:cNvSpPr/>
            <p:nvPr/>
          </p:nvSpPr>
          <p:spPr>
            <a:xfrm>
              <a:off x="3286116" y="2357430"/>
              <a:ext cx="1500198" cy="3286148"/>
            </a:xfrm>
            <a:prstGeom prst="rect">
              <a:avLst/>
            </a:prstGeom>
            <a:grp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Calibri" pitchFamily="34" charset="0"/>
                <a:ea typeface="华文楷体" pitchFamily="2" charset="-122"/>
                <a:cs typeface="Calibri" pitchFamily="34" charset="0"/>
              </a:endParaRPr>
            </a:p>
          </p:txBody>
        </p:sp>
        <p:sp>
          <p:nvSpPr>
            <p:cNvPr id="6" name="矩形 5"/>
            <p:cNvSpPr/>
            <p:nvPr/>
          </p:nvSpPr>
          <p:spPr>
            <a:xfrm>
              <a:off x="3286116" y="3929066"/>
              <a:ext cx="1500198" cy="714380"/>
            </a:xfrm>
            <a:prstGeom prst="rect">
              <a:avLst/>
            </a:prstGeom>
            <a:solidFill>
              <a:schemeClr val="accent1">
                <a:lumMod val="75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latin typeface="Calibri" pitchFamily="34" charset="0"/>
                  <a:ea typeface="华文楷体" pitchFamily="2" charset="-122"/>
                  <a:cs typeface="Calibri" pitchFamily="34" charset="0"/>
                </a:rPr>
                <a:t>共享内存</a:t>
              </a:r>
            </a:p>
          </p:txBody>
        </p:sp>
      </p:grpSp>
      <p:grpSp>
        <p:nvGrpSpPr>
          <p:cNvPr id="3" name="组合 6"/>
          <p:cNvGrpSpPr>
            <a:grpSpLocks/>
          </p:cNvGrpSpPr>
          <p:nvPr/>
        </p:nvGrpSpPr>
        <p:grpSpPr bwMode="auto">
          <a:xfrm>
            <a:off x="554703" y="2268884"/>
            <a:ext cx="1440000" cy="4256459"/>
            <a:chOff x="785786" y="2786058"/>
            <a:chExt cx="1214446" cy="2857520"/>
          </a:xfrm>
          <a:solidFill>
            <a:schemeClr val="accent6">
              <a:lumMod val="20000"/>
              <a:lumOff val="80000"/>
            </a:schemeClr>
          </a:solidFill>
        </p:grpSpPr>
        <p:sp>
          <p:nvSpPr>
            <p:cNvPr id="8" name="矩形 7"/>
            <p:cNvSpPr/>
            <p:nvPr/>
          </p:nvSpPr>
          <p:spPr>
            <a:xfrm>
              <a:off x="785786" y="2786058"/>
              <a:ext cx="1214446" cy="2857520"/>
            </a:xfrm>
            <a:prstGeom prst="rect">
              <a:avLst/>
            </a:prstGeom>
            <a:grp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9" name="直接连接符 8"/>
            <p:cNvCxnSpPr/>
            <p:nvPr/>
          </p:nvCxnSpPr>
          <p:spPr>
            <a:xfrm>
              <a:off x="785786" y="4572009"/>
              <a:ext cx="1214446" cy="0"/>
            </a:xfrm>
            <a:prstGeom prst="line">
              <a:avLst/>
            </a:prstGeom>
            <a:grpFill/>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85786" y="5143513"/>
              <a:ext cx="1214446" cy="0"/>
            </a:xfrm>
            <a:prstGeom prst="line">
              <a:avLst/>
            </a:prstGeom>
            <a:grpFill/>
            <a:ln w="1905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4" name="组合 10"/>
          <p:cNvGrpSpPr>
            <a:grpSpLocks/>
          </p:cNvGrpSpPr>
          <p:nvPr/>
        </p:nvGrpSpPr>
        <p:grpSpPr bwMode="auto">
          <a:xfrm>
            <a:off x="5081022" y="2268885"/>
            <a:ext cx="1440000" cy="4256458"/>
            <a:chOff x="6072198" y="2786058"/>
            <a:chExt cx="1214446" cy="2857520"/>
          </a:xfrm>
          <a:solidFill>
            <a:schemeClr val="accent6">
              <a:lumMod val="20000"/>
              <a:lumOff val="80000"/>
            </a:schemeClr>
          </a:solidFill>
        </p:grpSpPr>
        <p:sp>
          <p:nvSpPr>
            <p:cNvPr id="12" name="矩形 11"/>
            <p:cNvSpPr/>
            <p:nvPr/>
          </p:nvSpPr>
          <p:spPr>
            <a:xfrm>
              <a:off x="6072198" y="2786058"/>
              <a:ext cx="1214446" cy="2857520"/>
            </a:xfrm>
            <a:prstGeom prst="rect">
              <a:avLst/>
            </a:prstGeom>
            <a:grp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3" name="直接连接符 12"/>
            <p:cNvCxnSpPr/>
            <p:nvPr/>
          </p:nvCxnSpPr>
          <p:spPr>
            <a:xfrm>
              <a:off x="6072198" y="3429001"/>
              <a:ext cx="1214446" cy="0"/>
            </a:xfrm>
            <a:prstGeom prst="line">
              <a:avLst/>
            </a:prstGeom>
            <a:grpFill/>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072198" y="4000505"/>
              <a:ext cx="1214446" cy="0"/>
            </a:xfrm>
            <a:prstGeom prst="line">
              <a:avLst/>
            </a:prstGeom>
            <a:grpFill/>
            <a:ln w="19050">
              <a:solidFill>
                <a:srgbClr val="0000CC"/>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flipH="1">
            <a:off x="4211960" y="3226590"/>
            <a:ext cx="869062" cy="1101607"/>
          </a:xfrm>
          <a:prstGeom prst="line">
            <a:avLst/>
          </a:prstGeom>
          <a:ln w="28575">
            <a:solidFill>
              <a:srgbClr val="0000CC"/>
            </a:solidFill>
            <a:prstDash val="dash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4211960" y="4077072"/>
            <a:ext cx="873796" cy="872083"/>
          </a:xfrm>
          <a:prstGeom prst="line">
            <a:avLst/>
          </a:prstGeom>
          <a:ln w="28575">
            <a:solidFill>
              <a:srgbClr val="0000CC"/>
            </a:solidFill>
            <a:prstDash val="dashDot"/>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994703" y="4293096"/>
            <a:ext cx="777097" cy="640212"/>
          </a:xfrm>
          <a:prstGeom prst="line">
            <a:avLst/>
          </a:prstGeom>
          <a:ln w="28575">
            <a:solidFill>
              <a:srgbClr val="0000CC"/>
            </a:solidFill>
            <a:prstDash val="dash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994703" y="4949155"/>
            <a:ext cx="777097" cy="831309"/>
          </a:xfrm>
          <a:prstGeom prst="line">
            <a:avLst/>
          </a:prstGeom>
          <a:ln w="28575">
            <a:solidFill>
              <a:srgbClr val="0000CC"/>
            </a:solidFill>
            <a:prstDash val="dashDot"/>
          </a:ln>
        </p:spPr>
        <p:style>
          <a:lnRef idx="1">
            <a:schemeClr val="accent1"/>
          </a:lnRef>
          <a:fillRef idx="0">
            <a:schemeClr val="accent1"/>
          </a:fillRef>
          <a:effectRef idx="0">
            <a:schemeClr val="accent1"/>
          </a:effectRef>
          <a:fontRef idx="minor">
            <a:schemeClr val="tx1"/>
          </a:fontRef>
        </p:style>
      </p:cxnSp>
      <p:sp>
        <p:nvSpPr>
          <p:cNvPr id="106507" name="TextBox 18"/>
          <p:cNvSpPr txBox="1">
            <a:spLocks noChangeArrowheads="1"/>
          </p:cNvSpPr>
          <p:nvPr/>
        </p:nvSpPr>
        <p:spPr bwMode="auto">
          <a:xfrm>
            <a:off x="611560" y="1555651"/>
            <a:ext cx="1216025" cy="708025"/>
          </a:xfrm>
          <a:prstGeom prst="rect">
            <a:avLst/>
          </a:prstGeom>
          <a:noFill/>
          <a:ln w="9525">
            <a:noFill/>
            <a:miter lim="800000"/>
            <a:headEnd/>
            <a:tailEnd/>
          </a:ln>
        </p:spPr>
        <p:txBody>
          <a:bodyPr wrap="none">
            <a:spAutoFit/>
          </a:bodyPr>
          <a:lstStyle/>
          <a:p>
            <a:pPr algn="ctr"/>
            <a:r>
              <a:rPr lang="zh-CN" altLang="en-US" sz="2000" b="1" dirty="0">
                <a:solidFill>
                  <a:srgbClr val="C00000"/>
                </a:solidFill>
                <a:latin typeface="Calibri" pitchFamily="34" charset="0"/>
                <a:ea typeface="华文楷体" pitchFamily="2" charset="-122"/>
                <a:cs typeface="Calibri" pitchFamily="34" charset="0"/>
              </a:rPr>
              <a:t>进程</a:t>
            </a:r>
            <a:r>
              <a:rPr lang="en-US" altLang="zh-CN" sz="2000" b="1" dirty="0">
                <a:solidFill>
                  <a:srgbClr val="C00000"/>
                </a:solidFill>
                <a:latin typeface="Calibri" pitchFamily="34" charset="0"/>
                <a:ea typeface="华文楷体" pitchFamily="2" charset="-122"/>
                <a:cs typeface="Calibri" pitchFamily="34" charset="0"/>
              </a:rPr>
              <a:t>1</a:t>
            </a:r>
          </a:p>
          <a:p>
            <a:pPr algn="ctr"/>
            <a:r>
              <a:rPr lang="zh-CN" altLang="en-US" sz="2000" b="1" dirty="0">
                <a:solidFill>
                  <a:srgbClr val="C00000"/>
                </a:solidFill>
                <a:latin typeface="Calibri" pitchFamily="34" charset="0"/>
                <a:ea typeface="华文楷体" pitchFamily="2" charset="-122"/>
                <a:cs typeface="Calibri" pitchFamily="34" charset="0"/>
              </a:rPr>
              <a:t>地址空间</a:t>
            </a:r>
          </a:p>
        </p:txBody>
      </p:sp>
      <p:sp>
        <p:nvSpPr>
          <p:cNvPr id="106508" name="TextBox 19"/>
          <p:cNvSpPr txBox="1">
            <a:spLocks noChangeArrowheads="1"/>
          </p:cNvSpPr>
          <p:nvPr/>
        </p:nvSpPr>
        <p:spPr bwMode="auto">
          <a:xfrm>
            <a:off x="5148064" y="1568847"/>
            <a:ext cx="1217612" cy="708025"/>
          </a:xfrm>
          <a:prstGeom prst="rect">
            <a:avLst/>
          </a:prstGeom>
          <a:noFill/>
          <a:ln w="9525">
            <a:noFill/>
            <a:miter lim="800000"/>
            <a:headEnd/>
            <a:tailEnd/>
          </a:ln>
        </p:spPr>
        <p:txBody>
          <a:bodyPr wrap="none">
            <a:spAutoFit/>
          </a:bodyPr>
          <a:lstStyle/>
          <a:p>
            <a:pPr algn="ctr"/>
            <a:r>
              <a:rPr lang="zh-CN" altLang="en-US" sz="2000" b="1" dirty="0">
                <a:solidFill>
                  <a:srgbClr val="C00000"/>
                </a:solidFill>
                <a:latin typeface="Calibri" pitchFamily="34" charset="0"/>
                <a:ea typeface="华文楷体" pitchFamily="2" charset="-122"/>
                <a:cs typeface="Calibri" pitchFamily="34" charset="0"/>
              </a:rPr>
              <a:t>进程</a:t>
            </a:r>
            <a:r>
              <a:rPr lang="en-US" altLang="zh-CN" sz="2000" b="1" dirty="0">
                <a:solidFill>
                  <a:srgbClr val="C00000"/>
                </a:solidFill>
                <a:latin typeface="Calibri" pitchFamily="34" charset="0"/>
                <a:ea typeface="华文楷体" pitchFamily="2" charset="-122"/>
                <a:cs typeface="Calibri" pitchFamily="34" charset="0"/>
              </a:rPr>
              <a:t>2</a:t>
            </a:r>
          </a:p>
          <a:p>
            <a:pPr algn="ctr"/>
            <a:r>
              <a:rPr lang="zh-CN" altLang="en-US" sz="2000" b="1" dirty="0">
                <a:solidFill>
                  <a:srgbClr val="C00000"/>
                </a:solidFill>
                <a:latin typeface="Calibri" pitchFamily="34" charset="0"/>
                <a:ea typeface="华文楷体" pitchFamily="2" charset="-122"/>
                <a:cs typeface="Calibri" pitchFamily="34" charset="0"/>
              </a:rPr>
              <a:t>地址空间</a:t>
            </a:r>
          </a:p>
        </p:txBody>
      </p:sp>
      <p:sp>
        <p:nvSpPr>
          <p:cNvPr id="106509" name="TextBox 20"/>
          <p:cNvSpPr txBox="1">
            <a:spLocks noChangeArrowheads="1"/>
          </p:cNvSpPr>
          <p:nvPr/>
        </p:nvSpPr>
        <p:spPr bwMode="auto">
          <a:xfrm>
            <a:off x="2777580" y="2390973"/>
            <a:ext cx="1422400" cy="461963"/>
          </a:xfrm>
          <a:prstGeom prst="rect">
            <a:avLst/>
          </a:prstGeom>
          <a:noFill/>
          <a:ln w="9525">
            <a:noFill/>
            <a:miter lim="800000"/>
            <a:headEnd/>
            <a:tailEnd/>
          </a:ln>
        </p:spPr>
        <p:txBody>
          <a:bodyPr wrap="none">
            <a:spAutoFit/>
          </a:bodyPr>
          <a:lstStyle/>
          <a:p>
            <a:r>
              <a:rPr lang="zh-CN" altLang="en-US" sz="2400" b="1" dirty="0">
                <a:solidFill>
                  <a:srgbClr val="0000FF"/>
                </a:solidFill>
                <a:latin typeface="Calibri" pitchFamily="34" charset="0"/>
                <a:ea typeface="华文楷体" pitchFamily="2" charset="-122"/>
                <a:cs typeface="Calibri" pitchFamily="34" charset="0"/>
              </a:rPr>
              <a:t>物理内存</a:t>
            </a:r>
          </a:p>
        </p:txBody>
      </p:sp>
      <p:sp>
        <p:nvSpPr>
          <p:cNvPr id="22" name="爆炸形 2 21"/>
          <p:cNvSpPr/>
          <p:nvPr/>
        </p:nvSpPr>
        <p:spPr>
          <a:xfrm>
            <a:off x="6494463" y="-27384"/>
            <a:ext cx="2857500" cy="2357437"/>
          </a:xfrm>
          <a:prstGeom prst="irregularSeal2">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80000"/>
              </a:lnSpc>
              <a:defRPr/>
            </a:pPr>
            <a:r>
              <a:rPr lang="zh-CN" altLang="en-US" sz="2000" b="1" dirty="0">
                <a:solidFill>
                  <a:srgbClr val="7030A0"/>
                </a:solidFill>
                <a:latin typeface="Calibri" pitchFamily="34" charset="0"/>
                <a:ea typeface="华文楷体" pitchFamily="2" charset="-122"/>
                <a:cs typeface="Calibri" pitchFamily="34" charset="0"/>
              </a:rPr>
              <a:t>该通信模式需要解决两个问题？</a:t>
            </a:r>
          </a:p>
        </p:txBody>
      </p:sp>
      <p:sp>
        <p:nvSpPr>
          <p:cNvPr id="30" name="TextBox 29"/>
          <p:cNvSpPr txBox="1"/>
          <p:nvPr/>
        </p:nvSpPr>
        <p:spPr>
          <a:xfrm>
            <a:off x="6945423" y="2932489"/>
            <a:ext cx="1947057" cy="2554545"/>
          </a:xfrm>
          <a:prstGeom prst="rect">
            <a:avLst/>
          </a:prstGeom>
          <a:solidFill>
            <a:schemeClr val="accent4">
              <a:lumMod val="20000"/>
              <a:lumOff val="80000"/>
            </a:schemeClr>
          </a:solidFill>
          <a:ln>
            <a:solidFill>
              <a:schemeClr val="accent1"/>
            </a:solidFill>
          </a:ln>
        </p:spPr>
        <p:txBody>
          <a:bodyPr wrap="square" rtlCol="0">
            <a:spAutoFit/>
          </a:bodyPr>
          <a:lstStyle/>
          <a:p>
            <a:pPr>
              <a:lnSpc>
                <a:spcPct val="80000"/>
              </a:lnSpc>
            </a:pPr>
            <a:r>
              <a:rPr lang="zh-CN" altLang="en-US" sz="2000" b="1" dirty="0">
                <a:solidFill>
                  <a:srgbClr val="0000CC"/>
                </a:solidFill>
                <a:latin typeface="Calibri" pitchFamily="34" charset="0"/>
                <a:ea typeface="华文楷体" pitchFamily="2" charset="-122"/>
                <a:cs typeface="Calibri" pitchFamily="34" charset="0"/>
              </a:rPr>
              <a:t>相互通信的进程</a:t>
            </a:r>
            <a:r>
              <a:rPr lang="zh-CN" altLang="en-US" sz="2000" b="1" dirty="0" smtClean="0">
                <a:solidFill>
                  <a:srgbClr val="0000CC"/>
                </a:solidFill>
                <a:latin typeface="Calibri" pitchFamily="34" charset="0"/>
                <a:ea typeface="华文楷体" pitchFamily="2" charset="-122"/>
                <a:cs typeface="Calibri" pitchFamily="34" charset="0"/>
              </a:rPr>
              <a:t>间需要建立公共内存区域：</a:t>
            </a:r>
            <a:endParaRPr lang="en-US" altLang="zh-CN" sz="2000" b="1" dirty="0" smtClean="0">
              <a:solidFill>
                <a:srgbClr val="0000CC"/>
              </a:solidFill>
              <a:latin typeface="Calibri" pitchFamily="34" charset="0"/>
              <a:ea typeface="华文楷体" pitchFamily="2" charset="-122"/>
              <a:cs typeface="Calibri" pitchFamily="34" charset="0"/>
            </a:endParaRPr>
          </a:p>
          <a:p>
            <a:pPr>
              <a:lnSpc>
                <a:spcPct val="80000"/>
              </a:lnSpc>
            </a:pPr>
            <a:endParaRPr lang="en-US" altLang="zh-CN" sz="2000" b="1" dirty="0" smtClean="0">
              <a:solidFill>
                <a:srgbClr val="0000CC"/>
              </a:solidFill>
              <a:latin typeface="Calibri" pitchFamily="34" charset="0"/>
              <a:ea typeface="华文楷体" pitchFamily="2" charset="-122"/>
              <a:cs typeface="Calibri" pitchFamily="34" charset="0"/>
            </a:endParaRPr>
          </a:p>
          <a:p>
            <a:pPr>
              <a:lnSpc>
                <a:spcPct val="80000"/>
              </a:lnSpc>
            </a:pPr>
            <a:r>
              <a:rPr lang="zh-CN" altLang="en-US" sz="2000" b="1" dirty="0" smtClean="0">
                <a:solidFill>
                  <a:srgbClr val="0000CC"/>
                </a:solidFill>
                <a:latin typeface="Calibri" pitchFamily="34" charset="0"/>
                <a:ea typeface="华文楷体" pitchFamily="2" charset="-122"/>
                <a:cs typeface="Calibri" pitchFamily="34" charset="0"/>
              </a:rPr>
              <a:t>有向该共享区域写，有从该共享区域读</a:t>
            </a:r>
            <a:endParaRPr lang="zh-CN" altLang="en-US" sz="2000" b="1" dirty="0">
              <a:solidFill>
                <a:srgbClr val="0000CC"/>
              </a:solidFill>
              <a:latin typeface="Calibri" pitchFamily="34" charset="0"/>
              <a:ea typeface="华文楷体" pitchFamily="2" charset="-122"/>
              <a:cs typeface="Calibri" pitchFamily="34" charset="0"/>
            </a:endParaRPr>
          </a:p>
          <a:p>
            <a:pPr>
              <a:lnSpc>
                <a:spcPct val="80000"/>
              </a:lnSpc>
            </a:pPr>
            <a:r>
              <a:rPr lang="zh-CN" altLang="en-US" sz="2000" b="1" dirty="0">
                <a:solidFill>
                  <a:srgbClr val="0000CC"/>
                </a:solidFill>
                <a:latin typeface="Calibri" pitchFamily="34" charset="0"/>
                <a:ea typeface="华文楷体" pitchFamily="2" charset="-122"/>
                <a:cs typeface="Calibri" pitchFamily="34" charset="0"/>
              </a:rPr>
              <a:t> </a:t>
            </a:r>
            <a:endParaRPr lang="en-US" altLang="zh-CN" sz="2000" b="1" dirty="0" smtClean="0">
              <a:solidFill>
                <a:srgbClr val="0000CC"/>
              </a:solidFill>
              <a:latin typeface="Calibri" pitchFamily="34" charset="0"/>
              <a:ea typeface="华文楷体" pitchFamily="2" charset="-122"/>
              <a:cs typeface="Calibri" pitchFamily="34" charset="0"/>
            </a:endParaRPr>
          </a:p>
          <a:p>
            <a:pPr>
              <a:lnSpc>
                <a:spcPct val="80000"/>
              </a:lnSpc>
            </a:pPr>
            <a:r>
              <a:rPr lang="zh-CN" altLang="en-US" sz="2000" b="1" dirty="0" smtClean="0">
                <a:solidFill>
                  <a:srgbClr val="0000CC"/>
                </a:solidFill>
                <a:latin typeface="Calibri" pitchFamily="34" charset="0"/>
                <a:ea typeface="华文楷体" pitchFamily="2" charset="-122"/>
                <a:cs typeface="Calibri" pitchFamily="34" charset="0"/>
              </a:rPr>
              <a:t>→实现进程</a:t>
            </a:r>
            <a:r>
              <a:rPr lang="zh-CN" altLang="en-US" sz="2000" b="1" dirty="0">
                <a:solidFill>
                  <a:srgbClr val="0000CC"/>
                </a:solidFill>
                <a:latin typeface="Calibri" pitchFamily="34" charset="0"/>
                <a:ea typeface="华文楷体" pitchFamily="2" charset="-122"/>
                <a:cs typeface="Calibri" pitchFamily="34" charset="0"/>
              </a:rPr>
              <a:t>间的</a:t>
            </a:r>
            <a:r>
              <a:rPr lang="zh-CN" altLang="en-US" sz="2000" b="1" dirty="0" smtClean="0">
                <a:solidFill>
                  <a:srgbClr val="0000CC"/>
                </a:solidFill>
                <a:latin typeface="Calibri" pitchFamily="34" charset="0"/>
                <a:ea typeface="华文楷体" pitchFamily="2" charset="-122"/>
                <a:cs typeface="Calibri" pitchFamily="34" charset="0"/>
              </a:rPr>
              <a:t>信息交换</a:t>
            </a:r>
            <a:endParaRPr lang="zh-CN" altLang="en-US" sz="2000" b="1" dirty="0">
              <a:solidFill>
                <a:srgbClr val="0000CC"/>
              </a:solidFill>
              <a:latin typeface="Calibri" pitchFamily="34" charset="0"/>
              <a:ea typeface="华文楷体" pitchFamily="2" charset="-122"/>
              <a:cs typeface="Calibri" pitchFamily="34" charset="0"/>
            </a:endParaRPr>
          </a:p>
        </p:txBody>
      </p:sp>
    </p:spTree>
    <p:extLst>
      <p:ext uri="{BB962C8B-B14F-4D97-AF65-F5344CB8AC3E}">
        <p14:creationId xmlns:p14="http://schemas.microsoft.com/office/powerpoint/2010/main" val="118206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normAutofit/>
          </a:bodyPr>
          <a:lstStyle/>
          <a:p>
            <a:r>
              <a:rPr lang="en-US" altLang="zh-CN" sz="4000" dirty="0" smtClean="0"/>
              <a:t>3.</a:t>
            </a:r>
            <a:r>
              <a:rPr lang="zh-CN" altLang="en-US" sz="4000" dirty="0" smtClean="0"/>
              <a:t>管道通信方式 </a:t>
            </a:r>
            <a:r>
              <a:rPr lang="en-US" altLang="zh-CN" sz="4000" dirty="0" smtClean="0"/>
              <a:t>Pipe</a:t>
            </a:r>
          </a:p>
        </p:txBody>
      </p:sp>
      <p:sp>
        <p:nvSpPr>
          <p:cNvPr id="113667" name="Rectangle 3"/>
          <p:cNvSpPr>
            <a:spLocks noGrp="1" noChangeArrowheads="1"/>
          </p:cNvSpPr>
          <p:nvPr>
            <p:ph idx="1"/>
          </p:nvPr>
        </p:nvSpPr>
        <p:spPr>
          <a:xfrm>
            <a:off x="611560" y="1580728"/>
            <a:ext cx="7498080" cy="4800600"/>
          </a:xfrm>
        </p:spPr>
        <p:txBody>
          <a:bodyPr>
            <a:normAutofit/>
          </a:bodyPr>
          <a:lstStyle/>
          <a:p>
            <a:r>
              <a:rPr lang="zh-CN" altLang="en-US" sz="2800" dirty="0" smtClean="0"/>
              <a:t>利用一个缓冲传输介质</a:t>
            </a:r>
            <a:r>
              <a:rPr lang="en-US" altLang="zh-CN" sz="2800" dirty="0" smtClean="0"/>
              <a:t>——</a:t>
            </a:r>
            <a:r>
              <a:rPr lang="zh-CN" altLang="en-US" sz="2800" dirty="0" smtClean="0"/>
              <a:t>内存或文件连接两个相互通信的进程</a:t>
            </a:r>
          </a:p>
        </p:txBody>
      </p:sp>
      <p:sp>
        <p:nvSpPr>
          <p:cNvPr id="113668" name="Text Box 11"/>
          <p:cNvSpPr txBox="1">
            <a:spLocks noChangeArrowheads="1"/>
          </p:cNvSpPr>
          <p:nvPr/>
        </p:nvSpPr>
        <p:spPr bwMode="auto">
          <a:xfrm>
            <a:off x="1223341" y="4398963"/>
            <a:ext cx="74326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charset="-122"/>
              </a:defRPr>
            </a:lvl1pPr>
            <a:lvl2pPr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marL="342900" indent="-342900" eaLnBrk="1" hangingPunct="1">
              <a:buFont typeface="Arial" pitchFamily="34" charset="0"/>
              <a:buChar char="•"/>
            </a:pPr>
            <a:r>
              <a:rPr kumimoji="1" lang="zh-CN" altLang="en-US" sz="2400" b="1" dirty="0">
                <a:solidFill>
                  <a:srgbClr val="7030A0"/>
                </a:solidFill>
                <a:latin typeface="Calibri" pitchFamily="34" charset="0"/>
                <a:ea typeface="华文楷体" pitchFamily="2" charset="-122"/>
                <a:cs typeface="Calibri" pitchFamily="34" charset="0"/>
              </a:rPr>
              <a:t>字符流方式写入读出</a:t>
            </a:r>
          </a:p>
          <a:p>
            <a:pPr marL="342900" indent="-342900" eaLnBrk="1" hangingPunct="1">
              <a:buFont typeface="Arial" pitchFamily="34" charset="0"/>
              <a:buChar char="•"/>
            </a:pPr>
            <a:r>
              <a:rPr kumimoji="1" lang="zh-CN" altLang="en-US" sz="2400" b="1" dirty="0">
                <a:solidFill>
                  <a:srgbClr val="7030A0"/>
                </a:solidFill>
                <a:latin typeface="Calibri" pitchFamily="34" charset="0"/>
                <a:ea typeface="华文楷体" pitchFamily="2" charset="-122"/>
                <a:cs typeface="Calibri" pitchFamily="34" charset="0"/>
              </a:rPr>
              <a:t>先进先出顺序</a:t>
            </a:r>
            <a:endParaRPr kumimoji="1" lang="en-US" altLang="zh-CN" sz="2400" b="1" dirty="0">
              <a:solidFill>
                <a:srgbClr val="7030A0"/>
              </a:solidFill>
              <a:latin typeface="Calibri" pitchFamily="34" charset="0"/>
              <a:ea typeface="华文楷体" pitchFamily="2" charset="-122"/>
              <a:cs typeface="Calibri" pitchFamily="34" charset="0"/>
            </a:endParaRPr>
          </a:p>
          <a:p>
            <a:pPr marL="342900" indent="-342900" eaLnBrk="1" hangingPunct="1">
              <a:buFont typeface="Arial" pitchFamily="34" charset="0"/>
              <a:buChar char="•"/>
            </a:pPr>
            <a:r>
              <a:rPr lang="zh-CN" altLang="en-US" sz="2400" b="1" dirty="0">
                <a:solidFill>
                  <a:srgbClr val="7030A0"/>
                </a:solidFill>
                <a:latin typeface="Calibri" pitchFamily="34" charset="0"/>
                <a:ea typeface="华文楷体" pitchFamily="2" charset="-122"/>
                <a:cs typeface="Calibri" pitchFamily="34" charset="0"/>
              </a:rPr>
              <a:t>管道通信机制必须提供的协调能力</a:t>
            </a:r>
          </a:p>
          <a:p>
            <a:pPr lvl="1" eaLnBrk="1" hangingPunct="1">
              <a:buSzPct val="60000"/>
            </a:pPr>
            <a:r>
              <a:rPr lang="zh-CN" altLang="en-US" sz="2400" b="1" dirty="0" smtClean="0">
                <a:solidFill>
                  <a:srgbClr val="7030A0"/>
                </a:solidFill>
                <a:latin typeface="Calibri" pitchFamily="34" charset="0"/>
                <a:ea typeface="华文楷体" pitchFamily="2" charset="-122"/>
                <a:cs typeface="Calibri" pitchFamily="34" charset="0"/>
              </a:rPr>
              <a:t>        互斥</a:t>
            </a:r>
            <a:r>
              <a:rPr lang="zh-CN" altLang="en-US" sz="2400" b="1" dirty="0">
                <a:solidFill>
                  <a:srgbClr val="7030A0"/>
                </a:solidFill>
                <a:latin typeface="Calibri" pitchFamily="34" charset="0"/>
                <a:ea typeface="华文楷体" pitchFamily="2" charset="-122"/>
                <a:cs typeface="Calibri" pitchFamily="34" charset="0"/>
              </a:rPr>
              <a:t>、同步、判断对方进程是否存在</a:t>
            </a:r>
            <a:endParaRPr kumimoji="1" lang="zh-CN" altLang="en-US" sz="3200" b="1" dirty="0">
              <a:solidFill>
                <a:srgbClr val="7030A0"/>
              </a:solidFill>
              <a:latin typeface="Calibri" pitchFamily="34" charset="0"/>
              <a:ea typeface="华文楷体" pitchFamily="2" charset="-122"/>
              <a:cs typeface="Calibri" pitchFamily="34" charset="0"/>
            </a:endParaRPr>
          </a:p>
        </p:txBody>
      </p:sp>
      <p:sp>
        <p:nvSpPr>
          <p:cNvPr id="113671" name="Text Box 9"/>
          <p:cNvSpPr txBox="1">
            <a:spLocks noChangeArrowheads="1"/>
          </p:cNvSpPr>
          <p:nvPr/>
        </p:nvSpPr>
        <p:spPr bwMode="auto">
          <a:xfrm>
            <a:off x="1048518" y="3454793"/>
            <a:ext cx="1627330" cy="523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800" b="1">
                <a:solidFill>
                  <a:srgbClr val="0000FF"/>
                </a:solidFill>
                <a:latin typeface="华文楷体" pitchFamily="2" charset="-122"/>
                <a:ea typeface="华文楷体" pitchFamily="2" charset="-122"/>
              </a:rPr>
              <a:t>发送进程</a:t>
            </a:r>
            <a:endParaRPr kumimoji="1" lang="zh-CN" altLang="en-US" sz="2400" b="1">
              <a:solidFill>
                <a:srgbClr val="0000FF"/>
              </a:solidFill>
              <a:latin typeface="华文楷体" pitchFamily="2" charset="-122"/>
              <a:ea typeface="华文楷体" pitchFamily="2" charset="-122"/>
            </a:endParaRPr>
          </a:p>
        </p:txBody>
      </p:sp>
      <p:sp>
        <p:nvSpPr>
          <p:cNvPr id="113672" name="Text Box 10"/>
          <p:cNvSpPr txBox="1">
            <a:spLocks noChangeArrowheads="1"/>
          </p:cNvSpPr>
          <p:nvPr/>
        </p:nvSpPr>
        <p:spPr bwMode="auto">
          <a:xfrm>
            <a:off x="7049126" y="3454793"/>
            <a:ext cx="1627330" cy="523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800" b="1">
                <a:solidFill>
                  <a:srgbClr val="0000FF"/>
                </a:solidFill>
                <a:latin typeface="华文楷体" pitchFamily="2" charset="-122"/>
                <a:ea typeface="华文楷体" pitchFamily="2" charset="-122"/>
              </a:rPr>
              <a:t>接收进程</a:t>
            </a:r>
            <a:endParaRPr kumimoji="1" lang="zh-CN" altLang="en-US" sz="2400" b="1">
              <a:solidFill>
                <a:srgbClr val="0000FF"/>
              </a:solidFill>
              <a:latin typeface="华文楷体" pitchFamily="2" charset="-122"/>
              <a:ea typeface="华文楷体" pitchFamily="2" charset="-122"/>
            </a:endParaRPr>
          </a:p>
        </p:txBody>
      </p:sp>
      <p:sp>
        <p:nvSpPr>
          <p:cNvPr id="113673" name="AutoShape 12"/>
          <p:cNvSpPr>
            <a:spLocks noChangeArrowheads="1"/>
          </p:cNvSpPr>
          <p:nvPr/>
        </p:nvSpPr>
        <p:spPr bwMode="auto">
          <a:xfrm>
            <a:off x="1353311" y="3135546"/>
            <a:ext cx="1066775" cy="304952"/>
          </a:xfrm>
          <a:prstGeom prst="rightArrow">
            <a:avLst>
              <a:gd name="adj1" fmla="val 50000"/>
              <a:gd name="adj2" fmla="val 87500"/>
            </a:avLst>
          </a:prstGeom>
          <a:solidFill>
            <a:schemeClr val="accent6">
              <a:lumMod val="20000"/>
              <a:lumOff val="80000"/>
            </a:schemeClr>
          </a:solidFill>
          <a:ln w="9525">
            <a:solidFill>
              <a:schemeClr val="accent1">
                <a:lumMod val="50000"/>
              </a:schemeClr>
            </a:solidFill>
            <a:miter lim="800000"/>
            <a:headEnd/>
            <a:tailEnd/>
          </a:ln>
        </p:spPr>
        <p:txBody>
          <a:bodyPr wrap="none" anchor="ctr"/>
          <a:lstStyle/>
          <a:p>
            <a:endParaRPr lang="zh-CN" altLang="en-US"/>
          </a:p>
        </p:txBody>
      </p:sp>
      <p:sp>
        <p:nvSpPr>
          <p:cNvPr id="113674" name="AutoShape 13"/>
          <p:cNvSpPr>
            <a:spLocks noChangeArrowheads="1"/>
          </p:cNvSpPr>
          <p:nvPr/>
        </p:nvSpPr>
        <p:spPr bwMode="auto">
          <a:xfrm>
            <a:off x="7144373" y="3135546"/>
            <a:ext cx="1066775" cy="304952"/>
          </a:xfrm>
          <a:prstGeom prst="rightArrow">
            <a:avLst>
              <a:gd name="adj1" fmla="val 50000"/>
              <a:gd name="adj2" fmla="val 87500"/>
            </a:avLst>
          </a:prstGeom>
          <a:solidFill>
            <a:schemeClr val="accent6">
              <a:lumMod val="20000"/>
              <a:lumOff val="80000"/>
            </a:schemeClr>
          </a:solidFill>
          <a:ln w="9525">
            <a:solidFill>
              <a:schemeClr val="accent1">
                <a:lumMod val="50000"/>
              </a:schemeClr>
            </a:solidFill>
            <a:miter lim="800000"/>
            <a:headEnd/>
            <a:tailEnd/>
          </a:ln>
        </p:spPr>
        <p:txBody>
          <a:bodyPr wrap="none" anchor="ctr"/>
          <a:lstStyle/>
          <a:p>
            <a:endParaRPr lang="zh-CN" altLang="en-US"/>
          </a:p>
        </p:txBody>
      </p:sp>
      <p:sp>
        <p:nvSpPr>
          <p:cNvPr id="113675" name="TextBox 14"/>
          <p:cNvSpPr txBox="1">
            <a:spLocks noChangeArrowheads="1"/>
          </p:cNvSpPr>
          <p:nvPr/>
        </p:nvSpPr>
        <p:spPr bwMode="auto">
          <a:xfrm>
            <a:off x="1609052" y="2786063"/>
            <a:ext cx="441136" cy="400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2000" b="1" dirty="0">
                <a:solidFill>
                  <a:srgbClr val="0000FF"/>
                </a:solidFill>
                <a:latin typeface="华文楷体" pitchFamily="2" charset="-122"/>
                <a:ea typeface="华文楷体" pitchFamily="2" charset="-122"/>
              </a:rPr>
              <a:t>写</a:t>
            </a:r>
          </a:p>
        </p:txBody>
      </p:sp>
      <p:sp>
        <p:nvSpPr>
          <p:cNvPr id="113676" name="TextBox 16"/>
          <p:cNvSpPr txBox="1">
            <a:spLocks noChangeArrowheads="1"/>
          </p:cNvSpPr>
          <p:nvPr/>
        </p:nvSpPr>
        <p:spPr bwMode="auto">
          <a:xfrm>
            <a:off x="7323956" y="2786063"/>
            <a:ext cx="442739" cy="400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2000" b="1">
                <a:solidFill>
                  <a:srgbClr val="0000FF"/>
                </a:solidFill>
                <a:latin typeface="华文楷体" pitchFamily="2" charset="-122"/>
                <a:ea typeface="华文楷体" pitchFamily="2" charset="-122"/>
              </a:rPr>
              <a:t>读</a:t>
            </a:r>
          </a:p>
        </p:txBody>
      </p:sp>
      <p:sp>
        <p:nvSpPr>
          <p:cNvPr id="2" name="圆柱形 1"/>
          <p:cNvSpPr/>
          <p:nvPr/>
        </p:nvSpPr>
        <p:spPr>
          <a:xfrm rot="5400000">
            <a:off x="4438885" y="1450144"/>
            <a:ext cx="722808" cy="3672408"/>
          </a:xfrm>
          <a:prstGeom prst="can">
            <a:avLst>
              <a:gd name="adj" fmla="val 4964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311624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58056" y="354360"/>
            <a:ext cx="7326312" cy="914400"/>
          </a:xfrm>
        </p:spPr>
        <p:txBody>
          <a:bodyPr/>
          <a:lstStyle/>
          <a:p>
            <a:r>
              <a:rPr lang="en-US" altLang="zh-CN" sz="4000" dirty="0" smtClean="0"/>
              <a:t>4.</a:t>
            </a:r>
            <a:r>
              <a:rPr lang="zh-CN" altLang="en-US" sz="4000" dirty="0" smtClean="0"/>
              <a:t>套接字</a:t>
            </a:r>
          </a:p>
        </p:txBody>
      </p:sp>
      <p:sp>
        <p:nvSpPr>
          <p:cNvPr id="5" name="流程图: 磁盘 4"/>
          <p:cNvSpPr/>
          <p:nvPr/>
        </p:nvSpPr>
        <p:spPr>
          <a:xfrm>
            <a:off x="928688" y="2000250"/>
            <a:ext cx="1214437" cy="1643063"/>
          </a:xfrm>
          <a:prstGeom prst="flowChartMagneticDisk">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0836" name="TextBox 5"/>
          <p:cNvSpPr txBox="1">
            <a:spLocks noChangeArrowheads="1"/>
          </p:cNvSpPr>
          <p:nvPr/>
        </p:nvSpPr>
        <p:spPr bwMode="auto">
          <a:xfrm>
            <a:off x="749746" y="3908127"/>
            <a:ext cx="4071938" cy="2678112"/>
          </a:xfrm>
          <a:prstGeom prst="rect">
            <a:avLst/>
          </a:prstGeom>
          <a:solidFill>
            <a:schemeClr val="accent4">
              <a:lumMod val="20000"/>
              <a:lumOff val="80000"/>
            </a:schemeClr>
          </a:solidFill>
          <a:ln w="12700">
            <a:solidFill>
              <a:schemeClr val="accent1"/>
            </a:solidFill>
            <a:miter lim="800000"/>
            <a:headEnd/>
            <a:tailEnd/>
          </a:ln>
        </p:spPr>
        <p:txBody>
          <a:bodyPr>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2400" b="1">
                <a:solidFill>
                  <a:srgbClr val="0000FF"/>
                </a:solidFill>
                <a:latin typeface="楷体" pitchFamily="49" charset="-122"/>
                <a:ea typeface="楷体" pitchFamily="49" charset="-122"/>
              </a:rPr>
              <a:t>服务器：创建一个套接字，并将其与本地地址</a:t>
            </a:r>
            <a:r>
              <a:rPr lang="en-US" altLang="zh-CN" sz="2400" b="1">
                <a:solidFill>
                  <a:srgbClr val="0000FF"/>
                </a:solidFill>
                <a:latin typeface="楷体" pitchFamily="49" charset="-122"/>
                <a:ea typeface="楷体" pitchFamily="49" charset="-122"/>
              </a:rPr>
              <a:t>/</a:t>
            </a:r>
            <a:r>
              <a:rPr lang="zh-CN" altLang="en-US" sz="2400" b="1">
                <a:solidFill>
                  <a:srgbClr val="0000FF"/>
                </a:solidFill>
                <a:latin typeface="楷体" pitchFamily="49" charset="-122"/>
                <a:ea typeface="楷体" pitchFamily="49" charset="-122"/>
              </a:rPr>
              <a:t>端口号绑定；监听；当捕获到一个连接请求后，接受并生成一个新的套接字，调用</a:t>
            </a:r>
            <a:r>
              <a:rPr lang="en-US" altLang="zh-CN" sz="2400" b="1">
                <a:solidFill>
                  <a:srgbClr val="0000FF"/>
                </a:solidFill>
                <a:latin typeface="楷体" pitchFamily="49" charset="-122"/>
                <a:ea typeface="楷体" pitchFamily="49" charset="-122"/>
              </a:rPr>
              <a:t>recv()/send()</a:t>
            </a:r>
            <a:r>
              <a:rPr lang="zh-CN" altLang="en-US" sz="2400" b="1">
                <a:solidFill>
                  <a:srgbClr val="0000FF"/>
                </a:solidFill>
                <a:latin typeface="楷体" pitchFamily="49" charset="-122"/>
                <a:ea typeface="楷体" pitchFamily="49" charset="-122"/>
              </a:rPr>
              <a:t>与客户端通信，最后关闭新建的套接字</a:t>
            </a:r>
          </a:p>
        </p:txBody>
      </p:sp>
      <p:sp>
        <p:nvSpPr>
          <p:cNvPr id="7" name="矩形 6"/>
          <p:cNvSpPr/>
          <p:nvPr/>
        </p:nvSpPr>
        <p:spPr>
          <a:xfrm>
            <a:off x="1357313" y="2786063"/>
            <a:ext cx="500062" cy="35718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p:nvPr/>
        </p:nvSpPr>
        <p:spPr>
          <a:xfrm>
            <a:off x="2428875" y="2500313"/>
            <a:ext cx="285750" cy="35718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0" name="直接连接符 9"/>
          <p:cNvCxnSpPr>
            <a:stCxn id="7" idx="3"/>
            <a:endCxn id="8" idx="1"/>
          </p:cNvCxnSpPr>
          <p:nvPr/>
        </p:nvCxnSpPr>
        <p:spPr>
          <a:xfrm flipV="1">
            <a:off x="1857375" y="2678113"/>
            <a:ext cx="571500" cy="285750"/>
          </a:xfrm>
          <a:prstGeom prst="line">
            <a:avLst/>
          </a:prstGeom>
          <a:ln w="28575">
            <a:solidFill>
              <a:srgbClr val="CC00C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流程图: 磁盘 11"/>
          <p:cNvSpPr/>
          <p:nvPr/>
        </p:nvSpPr>
        <p:spPr>
          <a:xfrm>
            <a:off x="6000750" y="571500"/>
            <a:ext cx="642938" cy="1214438"/>
          </a:xfrm>
          <a:prstGeom prst="flowChartMagneticDisk">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p:cNvSpPr/>
          <p:nvPr/>
        </p:nvSpPr>
        <p:spPr>
          <a:xfrm>
            <a:off x="5572125" y="1143000"/>
            <a:ext cx="285750" cy="35718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0842" name="TextBox 13"/>
          <p:cNvSpPr txBox="1">
            <a:spLocks noChangeArrowheads="1"/>
          </p:cNvSpPr>
          <p:nvPr/>
        </p:nvSpPr>
        <p:spPr bwMode="auto">
          <a:xfrm>
            <a:off x="4964559" y="3550939"/>
            <a:ext cx="4071937" cy="3046413"/>
          </a:xfrm>
          <a:prstGeom prst="rect">
            <a:avLst/>
          </a:prstGeom>
          <a:solidFill>
            <a:schemeClr val="accent4">
              <a:lumMod val="20000"/>
              <a:lumOff val="80000"/>
            </a:schemeClr>
          </a:solidFill>
          <a:ln w="12700">
            <a:solidFill>
              <a:schemeClr val="accent1"/>
            </a:solidFill>
            <a:miter lim="800000"/>
            <a:headEnd/>
            <a:tailEnd/>
          </a:ln>
        </p:spPr>
        <p:txBody>
          <a:bodyPr>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2400" b="1">
                <a:solidFill>
                  <a:srgbClr val="0000FF"/>
                </a:solidFill>
                <a:latin typeface="楷体" pitchFamily="49" charset="-122"/>
                <a:ea typeface="楷体" pitchFamily="49" charset="-122"/>
              </a:rPr>
              <a:t>客户端：为请求服务也创建一个套接字，并将其与本地地址</a:t>
            </a:r>
            <a:r>
              <a:rPr lang="en-US" altLang="zh-CN" sz="2400" b="1">
                <a:solidFill>
                  <a:srgbClr val="0000FF"/>
                </a:solidFill>
                <a:latin typeface="楷体" pitchFamily="49" charset="-122"/>
                <a:ea typeface="楷体" pitchFamily="49" charset="-122"/>
              </a:rPr>
              <a:t>/</a:t>
            </a:r>
            <a:r>
              <a:rPr lang="zh-CN" altLang="en-US" sz="2400" b="1">
                <a:solidFill>
                  <a:srgbClr val="0000FF"/>
                </a:solidFill>
                <a:latin typeface="楷体" pitchFamily="49" charset="-122"/>
                <a:ea typeface="楷体" pitchFamily="49" charset="-122"/>
              </a:rPr>
              <a:t>端口号绑定；指定服务器端的地址和端口号，并发出套接字连接请求；当请求被接受后，调用</a:t>
            </a:r>
            <a:r>
              <a:rPr lang="en-US" altLang="zh-CN" sz="2400" b="1">
                <a:solidFill>
                  <a:srgbClr val="0000FF"/>
                </a:solidFill>
                <a:latin typeface="楷体" pitchFamily="49" charset="-122"/>
                <a:ea typeface="楷体" pitchFamily="49" charset="-122"/>
              </a:rPr>
              <a:t>recv()/send()</a:t>
            </a:r>
            <a:r>
              <a:rPr lang="zh-CN" altLang="en-US" sz="2400" b="1">
                <a:solidFill>
                  <a:srgbClr val="0000FF"/>
                </a:solidFill>
                <a:latin typeface="楷体" pitchFamily="49" charset="-122"/>
                <a:ea typeface="楷体" pitchFamily="49" charset="-122"/>
              </a:rPr>
              <a:t>与服务器通信，最后关闭套接字连接</a:t>
            </a:r>
          </a:p>
        </p:txBody>
      </p:sp>
      <p:sp>
        <p:nvSpPr>
          <p:cNvPr id="15" name="流程图: 磁盘 14"/>
          <p:cNvSpPr/>
          <p:nvPr/>
        </p:nvSpPr>
        <p:spPr>
          <a:xfrm>
            <a:off x="7786688" y="1785938"/>
            <a:ext cx="642937" cy="1285875"/>
          </a:xfrm>
          <a:prstGeom prst="flowChartMagneticDisk">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p:nvSpPr>
        <p:spPr>
          <a:xfrm>
            <a:off x="7358063" y="2357438"/>
            <a:ext cx="285750" cy="35718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2428875" y="3071813"/>
            <a:ext cx="285750" cy="35718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箭头连接符 18"/>
          <p:cNvCxnSpPr>
            <a:stCxn id="7" idx="3"/>
            <a:endCxn id="17" idx="1"/>
          </p:cNvCxnSpPr>
          <p:nvPr/>
        </p:nvCxnSpPr>
        <p:spPr>
          <a:xfrm>
            <a:off x="1857375" y="2963863"/>
            <a:ext cx="571500" cy="285750"/>
          </a:xfrm>
          <a:prstGeom prst="straightConnector1">
            <a:avLst/>
          </a:prstGeom>
          <a:ln w="28575">
            <a:solidFill>
              <a:srgbClr val="CC00CC"/>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8" idx="3"/>
            <a:endCxn id="13" idx="1"/>
          </p:cNvCxnSpPr>
          <p:nvPr/>
        </p:nvCxnSpPr>
        <p:spPr>
          <a:xfrm flipV="1">
            <a:off x="2714625" y="1320800"/>
            <a:ext cx="2857500" cy="1357313"/>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7" idx="3"/>
            <a:endCxn id="16" idx="1"/>
          </p:cNvCxnSpPr>
          <p:nvPr/>
        </p:nvCxnSpPr>
        <p:spPr>
          <a:xfrm flipV="1">
            <a:off x="2714625" y="2535238"/>
            <a:ext cx="4643438" cy="714375"/>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3241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algn="l" eaLnBrk="1" hangingPunct="1"/>
            <a:r>
              <a:rPr lang="zh-CN" altLang="en-US" sz="4000" dirty="0" smtClean="0"/>
              <a:t>作业</a:t>
            </a:r>
          </a:p>
        </p:txBody>
      </p:sp>
      <p:sp>
        <p:nvSpPr>
          <p:cNvPr id="88067" name="Rectangle 3"/>
          <p:cNvSpPr>
            <a:spLocks noGrp="1" noChangeArrowheads="1"/>
          </p:cNvSpPr>
          <p:nvPr>
            <p:ph type="body" idx="4294967295"/>
          </p:nvPr>
        </p:nvSpPr>
        <p:spPr>
          <a:xfrm>
            <a:off x="539552" y="1628800"/>
            <a:ext cx="8147248" cy="5040560"/>
          </a:xfrm>
          <a:prstGeom prst="rect">
            <a:avLst/>
          </a:prstGeom>
        </p:spPr>
        <p:txBody>
          <a:bodyPr>
            <a:noAutofit/>
          </a:bodyPr>
          <a:lstStyle/>
          <a:p>
            <a:pPr marL="0" indent="0">
              <a:spcBef>
                <a:spcPts val="600"/>
              </a:spcBef>
              <a:buNone/>
            </a:pPr>
            <a:r>
              <a:rPr lang="zh-CN" altLang="en-US" sz="2400" b="1" dirty="0" smtClean="0">
                <a:latin typeface="Arial" panose="020B0604020202020204" pitchFamily="34" charset="0"/>
                <a:ea typeface="+mn-ea"/>
                <a:cs typeface="Arial" panose="020B0604020202020204" pitchFamily="34" charset="0"/>
              </a:rPr>
              <a:t>重点阅读：</a:t>
            </a:r>
            <a:endParaRPr lang="en-US" altLang="zh-CN" sz="2400" b="1" dirty="0" smtClean="0">
              <a:latin typeface="Arial" panose="020B0604020202020204" pitchFamily="34" charset="0"/>
              <a:ea typeface="+mn-ea"/>
              <a:cs typeface="Arial" panose="020B0604020202020204" pitchFamily="34" charset="0"/>
            </a:endParaRPr>
          </a:p>
          <a:p>
            <a:pPr marL="0" indent="0">
              <a:spcBef>
                <a:spcPts val="600"/>
              </a:spcBef>
              <a:buNone/>
            </a:pPr>
            <a:r>
              <a:rPr lang="en-US" altLang="zh-CN" sz="2400" b="1" dirty="0">
                <a:latin typeface="Arial" panose="020B0604020202020204" pitchFamily="34" charset="0"/>
                <a:ea typeface="+mn-ea"/>
                <a:cs typeface="Arial" panose="020B0604020202020204" pitchFamily="34" charset="0"/>
              </a:rPr>
              <a:t> </a:t>
            </a:r>
            <a:r>
              <a:rPr lang="en-US" altLang="zh-CN" sz="2400" b="1" dirty="0" smtClean="0">
                <a:latin typeface="Arial" panose="020B0604020202020204" pitchFamily="34" charset="0"/>
                <a:ea typeface="+mn-ea"/>
                <a:cs typeface="Arial" panose="020B0604020202020204" pitchFamily="34" charset="0"/>
              </a:rPr>
              <a:t>     </a:t>
            </a:r>
            <a:r>
              <a:rPr lang="zh-CN" altLang="en-US" sz="2400" b="1" dirty="0" smtClean="0">
                <a:latin typeface="Arial" panose="020B0604020202020204" pitchFamily="34" charset="0"/>
                <a:ea typeface="+mn-ea"/>
                <a:cs typeface="Arial" panose="020B0604020202020204" pitchFamily="34" charset="0"/>
              </a:rPr>
              <a:t>第</a:t>
            </a:r>
            <a:r>
              <a:rPr lang="en-US" altLang="zh-CN" sz="2400" b="1" dirty="0">
                <a:latin typeface="Arial" panose="020B0604020202020204" pitchFamily="34" charset="0"/>
                <a:ea typeface="+mn-ea"/>
                <a:cs typeface="Arial" panose="020B0604020202020204" pitchFamily="34" charset="0"/>
              </a:rPr>
              <a:t>2</a:t>
            </a:r>
            <a:r>
              <a:rPr lang="zh-CN" altLang="en-US" sz="2400" b="1" dirty="0">
                <a:latin typeface="Arial" panose="020B0604020202020204" pitchFamily="34" charset="0"/>
                <a:ea typeface="+mn-ea"/>
                <a:cs typeface="Arial" panose="020B0604020202020204" pitchFamily="34" charset="0"/>
              </a:rPr>
              <a:t>章相关内容：</a:t>
            </a:r>
            <a:r>
              <a:rPr lang="en-US" altLang="zh-CN" sz="2400" b="1" dirty="0" smtClean="0">
                <a:latin typeface="Arial" panose="020B0604020202020204" pitchFamily="34" charset="0"/>
                <a:ea typeface="+mn-ea"/>
                <a:cs typeface="Arial" panose="020B0604020202020204" pitchFamily="34" charset="0"/>
              </a:rPr>
              <a:t>2.3.1~2.3.6</a:t>
            </a:r>
            <a:r>
              <a:rPr lang="zh-CN" altLang="en-US" sz="2400" b="1" dirty="0" smtClean="0">
                <a:latin typeface="Arial" panose="020B0604020202020204" pitchFamily="34" charset="0"/>
                <a:ea typeface="+mn-ea"/>
                <a:cs typeface="Arial" panose="020B0604020202020204" pitchFamily="34" charset="0"/>
              </a:rPr>
              <a:t>、</a:t>
            </a:r>
            <a:r>
              <a:rPr lang="en-US" altLang="zh-CN" sz="2400" b="1" dirty="0" smtClean="0">
                <a:latin typeface="Arial" panose="020B0604020202020204" pitchFamily="34" charset="0"/>
                <a:ea typeface="+mn-ea"/>
                <a:cs typeface="Arial" panose="020B0604020202020204" pitchFamily="34" charset="0"/>
              </a:rPr>
              <a:t>2.5.2</a:t>
            </a:r>
            <a:r>
              <a:rPr lang="zh-CN" altLang="en-US" sz="2400" b="1" dirty="0" smtClean="0">
                <a:latin typeface="Arial" panose="020B0604020202020204" pitchFamily="34" charset="0"/>
                <a:ea typeface="+mn-ea"/>
                <a:cs typeface="Arial" panose="020B0604020202020204" pitchFamily="34" charset="0"/>
              </a:rPr>
              <a:t>，</a:t>
            </a:r>
            <a:r>
              <a:rPr lang="zh-CN" altLang="en-US" sz="2400" b="1" dirty="0">
                <a:latin typeface="Arial" panose="020B0604020202020204" pitchFamily="34" charset="0"/>
                <a:ea typeface="+mn-ea"/>
                <a:cs typeface="Arial" panose="020B0604020202020204" pitchFamily="34" charset="0"/>
              </a:rPr>
              <a:t>掌握相关</a:t>
            </a:r>
            <a:r>
              <a:rPr lang="zh-CN" altLang="en-US" sz="2400" b="1" dirty="0" smtClean="0">
                <a:latin typeface="Arial" panose="020B0604020202020204" pitchFamily="34" charset="0"/>
                <a:ea typeface="+mn-ea"/>
                <a:cs typeface="Arial" panose="020B0604020202020204" pitchFamily="34" charset="0"/>
              </a:rPr>
              <a:t>概念</a:t>
            </a:r>
            <a:endParaRPr lang="en-US" altLang="zh-CN" sz="2400" b="1" dirty="0" smtClean="0">
              <a:latin typeface="Arial" panose="020B0604020202020204" pitchFamily="34" charset="0"/>
              <a:ea typeface="+mn-ea"/>
              <a:cs typeface="Arial" panose="020B0604020202020204" pitchFamily="34" charset="0"/>
            </a:endParaRPr>
          </a:p>
          <a:p>
            <a:pPr marL="0" indent="0">
              <a:spcBef>
                <a:spcPts val="600"/>
              </a:spcBef>
              <a:buNone/>
            </a:pPr>
            <a:endParaRPr lang="en-US" altLang="zh-CN" sz="2400" b="1" dirty="0">
              <a:latin typeface="Arial" panose="020B0604020202020204" pitchFamily="34" charset="0"/>
              <a:ea typeface="+mn-ea"/>
              <a:cs typeface="Arial" panose="020B0604020202020204" pitchFamily="34" charset="0"/>
            </a:endParaRPr>
          </a:p>
          <a:p>
            <a:pPr marL="0" indent="0">
              <a:spcBef>
                <a:spcPts val="600"/>
              </a:spcBef>
              <a:buNone/>
            </a:pPr>
            <a:r>
              <a:rPr lang="en-US" altLang="zh-CN" sz="2400" b="1" dirty="0" smtClean="0">
                <a:latin typeface="Arial" panose="020B0604020202020204" pitchFamily="34" charset="0"/>
                <a:ea typeface="+mn-ea"/>
                <a:cs typeface="Arial" panose="020B0604020202020204" pitchFamily="34" charset="0"/>
              </a:rPr>
              <a:t>1</a:t>
            </a:r>
            <a:r>
              <a:rPr lang="zh-CN" altLang="en-US" sz="2400" b="1" dirty="0" smtClean="0">
                <a:latin typeface="Arial" panose="020B0604020202020204" pitchFamily="34" charset="0"/>
                <a:ea typeface="+mn-ea"/>
                <a:cs typeface="Arial" panose="020B0604020202020204" pitchFamily="34" charset="0"/>
              </a:rPr>
              <a:t>、</a:t>
            </a:r>
            <a:r>
              <a:rPr lang="en-US" altLang="zh-CN" sz="2400" b="1" dirty="0" smtClean="0">
                <a:latin typeface="Arial" panose="020B0604020202020204" pitchFamily="34" charset="0"/>
                <a:ea typeface="+mn-ea"/>
                <a:cs typeface="Arial" panose="020B0604020202020204" pitchFamily="34" charset="0"/>
              </a:rPr>
              <a:t>Tracy</a:t>
            </a:r>
            <a:r>
              <a:rPr lang="zh-CN" altLang="en-US" sz="2400" b="1" dirty="0">
                <a:latin typeface="Arial" panose="020B0604020202020204" pitchFamily="34" charset="0"/>
                <a:ea typeface="+mn-ea"/>
                <a:cs typeface="Arial" panose="020B0604020202020204" pitchFamily="34" charset="0"/>
              </a:rPr>
              <a:t>和</a:t>
            </a:r>
            <a:r>
              <a:rPr lang="en-US" altLang="zh-CN" sz="2400" b="1" dirty="0">
                <a:latin typeface="Arial" panose="020B0604020202020204" pitchFamily="34" charset="0"/>
                <a:ea typeface="+mn-ea"/>
                <a:cs typeface="Arial" panose="020B0604020202020204" pitchFamily="34" charset="0"/>
              </a:rPr>
              <a:t>Peter</a:t>
            </a:r>
            <a:r>
              <a:rPr lang="zh-CN" altLang="en-US" sz="2400" b="1" dirty="0">
                <a:latin typeface="Arial" panose="020B0604020202020204" pitchFamily="34" charset="0"/>
                <a:ea typeface="+mn-ea"/>
                <a:cs typeface="Arial" panose="020B0604020202020204" pitchFamily="34" charset="0"/>
              </a:rPr>
              <a:t>与金鱼的</a:t>
            </a:r>
            <a:r>
              <a:rPr lang="zh-CN" altLang="en-US" sz="2400" b="1" dirty="0" smtClean="0">
                <a:latin typeface="Arial" panose="020B0604020202020204" pitchFamily="34" charset="0"/>
                <a:ea typeface="+mn-ea"/>
                <a:cs typeface="Arial" panose="020B0604020202020204" pitchFamily="34" charset="0"/>
              </a:rPr>
              <a:t>故事，理解题意并分析各种解法。</a:t>
            </a:r>
            <a:endParaRPr lang="en-US" altLang="zh-CN" sz="2400" b="1" dirty="0" smtClean="0">
              <a:latin typeface="Arial" panose="020B0604020202020204" pitchFamily="34" charset="0"/>
              <a:ea typeface="+mn-ea"/>
              <a:cs typeface="Arial" panose="020B0604020202020204" pitchFamily="34" charset="0"/>
            </a:endParaRPr>
          </a:p>
          <a:p>
            <a:pPr marL="0" indent="0">
              <a:buNone/>
            </a:pPr>
            <a:r>
              <a:rPr lang="en-US" altLang="zh-CN" sz="2400" b="1" dirty="0" smtClean="0">
                <a:latin typeface="Arial" panose="020B0604020202020204" pitchFamily="34" charset="0"/>
                <a:ea typeface="+mn-ea"/>
                <a:cs typeface="Arial" panose="020B0604020202020204" pitchFamily="34" charset="0"/>
              </a:rPr>
              <a:t>2</a:t>
            </a:r>
            <a:r>
              <a:rPr lang="zh-CN" altLang="en-US" sz="2400" b="1" dirty="0" smtClean="0">
                <a:latin typeface="Arial" panose="020B0604020202020204" pitchFamily="34" charset="0"/>
                <a:ea typeface="+mn-ea"/>
                <a:cs typeface="Arial" panose="020B0604020202020204" pitchFamily="34" charset="0"/>
              </a:rPr>
              <a:t>、试用</a:t>
            </a:r>
            <a:r>
              <a:rPr lang="zh-CN" altLang="en-US" sz="2400" b="1" dirty="0">
                <a:latin typeface="Arial" panose="020B0604020202020204" pitchFamily="34" charset="0"/>
                <a:ea typeface="+mn-ea"/>
                <a:cs typeface="Arial" panose="020B0604020202020204" pitchFamily="34" charset="0"/>
              </a:rPr>
              <a:t>信号量及</a:t>
            </a:r>
            <a:r>
              <a:rPr lang="en-US" altLang="zh-CN" sz="2400" b="1" dirty="0">
                <a:latin typeface="Arial" panose="020B0604020202020204" pitchFamily="34" charset="0"/>
                <a:ea typeface="+mn-ea"/>
                <a:cs typeface="Arial" panose="020B0604020202020204" pitchFamily="34" charset="0"/>
              </a:rPr>
              <a:t>PV</a:t>
            </a:r>
            <a:r>
              <a:rPr lang="zh-CN" altLang="en-US" sz="2400" b="1" dirty="0">
                <a:latin typeface="Arial" panose="020B0604020202020204" pitchFamily="34" charset="0"/>
                <a:ea typeface="+mn-ea"/>
                <a:cs typeface="Arial" panose="020B0604020202020204" pitchFamily="34" charset="0"/>
              </a:rPr>
              <a:t>操作正确模拟两条双向道路的交叉路口的交通情况。需要满足下列条件：</a:t>
            </a:r>
            <a:endParaRPr lang="en-US" altLang="zh-CN" sz="2400" b="1" dirty="0">
              <a:latin typeface="Arial" panose="020B0604020202020204" pitchFamily="34" charset="0"/>
              <a:ea typeface="+mn-ea"/>
              <a:cs typeface="Arial" panose="020B0604020202020204" pitchFamily="34" charset="0"/>
            </a:endParaRPr>
          </a:p>
          <a:p>
            <a:r>
              <a:rPr lang="zh-CN" altLang="en-US" sz="2400" b="1" dirty="0">
                <a:latin typeface="Arial" panose="020B0604020202020204" pitchFamily="34" charset="0"/>
                <a:ea typeface="+mn-ea"/>
                <a:cs typeface="Arial" panose="020B0604020202020204" pitchFamily="34" charset="0"/>
              </a:rPr>
              <a:t>任何给定时刻只能有一辆车通过路口；</a:t>
            </a:r>
            <a:endParaRPr lang="en-US" altLang="zh-CN" sz="2400" b="1" dirty="0">
              <a:latin typeface="Arial" panose="020B0604020202020204" pitchFamily="34" charset="0"/>
              <a:ea typeface="+mn-ea"/>
              <a:cs typeface="Arial" panose="020B0604020202020204" pitchFamily="34" charset="0"/>
            </a:endParaRPr>
          </a:p>
          <a:p>
            <a:r>
              <a:rPr lang="zh-CN" altLang="en-US" sz="2400" b="1" dirty="0">
                <a:latin typeface="Arial" panose="020B0604020202020204" pitchFamily="34" charset="0"/>
                <a:ea typeface="+mn-ea"/>
                <a:cs typeface="Arial" panose="020B0604020202020204" pitchFamily="34" charset="0"/>
              </a:rPr>
              <a:t>当一辆车到达交叉路口并且另一条道路上没有车到来时，应该允许此车通过；</a:t>
            </a:r>
            <a:endParaRPr lang="en-US" altLang="zh-CN" sz="2400" b="1" dirty="0">
              <a:latin typeface="Arial" panose="020B0604020202020204" pitchFamily="34" charset="0"/>
              <a:ea typeface="+mn-ea"/>
              <a:cs typeface="Arial" panose="020B0604020202020204" pitchFamily="34" charset="0"/>
            </a:endParaRPr>
          </a:p>
          <a:p>
            <a:r>
              <a:rPr lang="zh-CN" altLang="en-US" sz="2400" b="1" dirty="0">
                <a:latin typeface="Arial" panose="020B0604020202020204" pitchFamily="34" charset="0"/>
                <a:ea typeface="+mn-ea"/>
                <a:cs typeface="Arial" panose="020B0604020202020204" pitchFamily="34" charset="0"/>
              </a:rPr>
              <a:t>当两个方向上都有车到达时，它们应该轮流通过，以防止在其中一个方向上的无限期延迟</a:t>
            </a:r>
            <a:r>
              <a:rPr lang="zh-CN" altLang="en-US" sz="2400" b="1" dirty="0" smtClean="0">
                <a:latin typeface="Arial" panose="020B0604020202020204" pitchFamily="34" charset="0"/>
                <a:ea typeface="+mn-ea"/>
                <a:cs typeface="Arial" panose="020B0604020202020204" pitchFamily="34" charset="0"/>
              </a:rPr>
              <a:t>。</a:t>
            </a:r>
            <a:endParaRPr lang="en-US" altLang="zh-CN" sz="2400" b="1" dirty="0">
              <a:latin typeface="Arial" panose="020B0604020202020204" pitchFamily="34" charset="0"/>
              <a:ea typeface="+mn-ea"/>
              <a:cs typeface="Arial" panose="020B0604020202020204" pitchFamily="34" charset="0"/>
            </a:endParaRPr>
          </a:p>
          <a:p>
            <a:pPr marL="0" indent="0">
              <a:spcBef>
                <a:spcPts val="600"/>
              </a:spcBef>
              <a:buNone/>
            </a:pPr>
            <a:endParaRPr lang="en-US" altLang="zh-CN" sz="2400" b="1" dirty="0" smtClean="0">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92271967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en-US" altLang="zh-CN" sz="4000" b="0" dirty="0" smtClean="0">
                <a:latin typeface="Calibri" panose="020F0502020204030204" pitchFamily="34" charset="0"/>
              </a:rPr>
              <a:t>Tracy</a:t>
            </a:r>
            <a:r>
              <a:rPr lang="zh-CN" altLang="en-US" sz="4000" b="0" dirty="0" smtClean="0">
                <a:latin typeface="Calibri" panose="020F0502020204030204" pitchFamily="34" charset="0"/>
              </a:rPr>
              <a:t>和</a:t>
            </a:r>
            <a:r>
              <a:rPr lang="en-US" altLang="zh-CN" sz="4000" b="0" dirty="0" smtClean="0">
                <a:latin typeface="Calibri" panose="020F0502020204030204" pitchFamily="34" charset="0"/>
              </a:rPr>
              <a:t>Peter</a:t>
            </a:r>
            <a:r>
              <a:rPr lang="zh-CN" altLang="en-US" sz="4000" b="0" dirty="0" smtClean="0">
                <a:latin typeface="Calibri" panose="020F0502020204030204" pitchFamily="34" charset="0"/>
              </a:rPr>
              <a:t>与金鱼的故事</a:t>
            </a:r>
            <a:endParaRPr lang="zh-CN" altLang="en-US" sz="4000" b="0" dirty="0">
              <a:latin typeface="Calibri" panose="020F0502020204030204" pitchFamily="34" charset="0"/>
            </a:endParaRPr>
          </a:p>
        </p:txBody>
      </p:sp>
      <p:sp>
        <p:nvSpPr>
          <p:cNvPr id="13315" name="内容占位符 2"/>
          <p:cNvSpPr>
            <a:spLocks noGrp="1"/>
          </p:cNvSpPr>
          <p:nvPr>
            <p:ph idx="1"/>
          </p:nvPr>
        </p:nvSpPr>
        <p:spPr>
          <a:xfrm>
            <a:off x="573360" y="1663030"/>
            <a:ext cx="7239000" cy="2571750"/>
          </a:xfrm>
        </p:spPr>
        <p:txBody>
          <a:bodyPr>
            <a:normAutofit/>
          </a:bodyPr>
          <a:lstStyle/>
          <a:p>
            <a:pPr>
              <a:buFont typeface="Wingdings 2" pitchFamily="18" charset="2"/>
              <a:buNone/>
            </a:pPr>
            <a:r>
              <a:rPr lang="zh-CN" altLang="en-US" sz="2400" b="0" dirty="0" smtClean="0">
                <a:latin typeface="微软雅黑" pitchFamily="34" charset="-122"/>
                <a:ea typeface="微软雅黑" pitchFamily="34" charset="-122"/>
              </a:rPr>
              <a:t>问题描述</a:t>
            </a:r>
            <a:r>
              <a:rPr lang="en-US" altLang="zh-CN" sz="2400" b="0" dirty="0" smtClean="0">
                <a:latin typeface="微软雅黑" pitchFamily="34" charset="-122"/>
                <a:ea typeface="微软雅黑" pitchFamily="34" charset="-122"/>
              </a:rPr>
              <a:t> </a:t>
            </a:r>
          </a:p>
          <a:p>
            <a:r>
              <a:rPr lang="en-US" altLang="zh-CN" sz="2400" b="0" dirty="0" smtClean="0">
                <a:latin typeface="微软雅黑" pitchFamily="34" charset="-122"/>
                <a:ea typeface="微软雅黑" pitchFamily="34" charset="-122"/>
              </a:rPr>
              <a:t> Tracy</a:t>
            </a:r>
            <a:r>
              <a:rPr lang="zh-CN" altLang="en-US" sz="2400" b="0" dirty="0" smtClean="0">
                <a:latin typeface="微软雅黑" pitchFamily="34" charset="-122"/>
                <a:ea typeface="微软雅黑" pitchFamily="34" charset="-122"/>
              </a:rPr>
              <a:t>和</a:t>
            </a:r>
            <a:r>
              <a:rPr lang="en-US" altLang="zh-CN" sz="2400" b="0" dirty="0" smtClean="0">
                <a:latin typeface="微软雅黑" pitchFamily="34" charset="-122"/>
                <a:ea typeface="微软雅黑" pitchFamily="34" charset="-122"/>
              </a:rPr>
              <a:t>Peter</a:t>
            </a:r>
            <a:r>
              <a:rPr lang="zh-CN" altLang="en-US" sz="2400" b="0" dirty="0" smtClean="0">
                <a:latin typeface="微软雅黑" pitchFamily="34" charset="-122"/>
                <a:ea typeface="微软雅黑" pitchFamily="34" charset="-122"/>
              </a:rPr>
              <a:t>共同饲养一条金鱼</a:t>
            </a:r>
            <a:endParaRPr lang="en-US" altLang="zh-CN" sz="2400" b="0" dirty="0" smtClean="0">
              <a:latin typeface="微软雅黑" pitchFamily="34" charset="-122"/>
              <a:ea typeface="微软雅黑" pitchFamily="34" charset="-122"/>
            </a:endParaRPr>
          </a:p>
          <a:p>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为保持金鱼的生命，一天喂且只喂一次食</a:t>
            </a:r>
            <a:endParaRPr lang="en-US" altLang="zh-CN" sz="2400" b="0" dirty="0" smtClean="0">
              <a:latin typeface="微软雅黑" pitchFamily="34" charset="-122"/>
              <a:ea typeface="微软雅黑" pitchFamily="34" charset="-122"/>
            </a:endParaRPr>
          </a:p>
          <a:p>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如果一天内喂两次鱼，则金鱼撑死</a:t>
            </a:r>
            <a:endParaRPr lang="en-US" altLang="zh-CN" sz="2400" b="0" dirty="0" smtClean="0">
              <a:latin typeface="微软雅黑" pitchFamily="34" charset="-122"/>
              <a:ea typeface="微软雅黑" pitchFamily="34" charset="-122"/>
            </a:endParaRPr>
          </a:p>
          <a:p>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如果一天没有喂食，则金鱼饿死</a:t>
            </a:r>
          </a:p>
        </p:txBody>
      </p:sp>
      <p:sp>
        <p:nvSpPr>
          <p:cNvPr id="4" name="Rectangle 3"/>
          <p:cNvSpPr txBox="1">
            <a:spLocks noChangeArrowheads="1"/>
          </p:cNvSpPr>
          <p:nvPr/>
        </p:nvSpPr>
        <p:spPr>
          <a:xfrm>
            <a:off x="611560" y="4293096"/>
            <a:ext cx="7344816" cy="1872208"/>
          </a:xfrm>
          <a:prstGeom prst="rect">
            <a:avLst/>
          </a:prstGeom>
          <a:solidFill>
            <a:schemeClr val="accent4">
              <a:lumMod val="20000"/>
              <a:lumOff val="80000"/>
            </a:schemeClr>
          </a:solidFill>
        </p:spPr>
        <p:txBody>
          <a:bodyPr/>
          <a:lstStyle/>
          <a:p>
            <a:pPr marL="520700" lvl="1" indent="-228600" eaLnBrk="0" hangingPunct="0">
              <a:spcBef>
                <a:spcPts val="500"/>
              </a:spcBef>
              <a:buClr>
                <a:srgbClr val="F9B639"/>
              </a:buClr>
              <a:buSzPct val="80000"/>
              <a:defRPr/>
            </a:pPr>
            <a:r>
              <a:rPr lang="en-US" altLang="zh-CN" sz="2300" dirty="0">
                <a:solidFill>
                  <a:srgbClr val="0000FF"/>
                </a:solidFill>
                <a:latin typeface="Calibri" panose="020F0502020204030204" pitchFamily="34" charset="0"/>
                <a:ea typeface="宋体" charset="-122"/>
              </a:rPr>
              <a:t>Peter:                               	</a:t>
            </a:r>
            <a:r>
              <a:rPr lang="en-US" altLang="zh-CN" sz="2300" dirty="0" smtClean="0">
                <a:solidFill>
                  <a:srgbClr val="0000FF"/>
                </a:solidFill>
                <a:latin typeface="Calibri" panose="020F0502020204030204" pitchFamily="34" charset="0"/>
                <a:ea typeface="宋体" charset="-122"/>
              </a:rPr>
              <a:t>Tracy</a:t>
            </a:r>
            <a:r>
              <a:rPr lang="en-US" altLang="zh-CN" sz="2300" dirty="0">
                <a:solidFill>
                  <a:srgbClr val="0000FF"/>
                </a:solidFill>
                <a:latin typeface="Calibri" panose="020F0502020204030204" pitchFamily="34" charset="0"/>
                <a:ea typeface="宋体" charset="-122"/>
              </a:rPr>
              <a:t>:</a:t>
            </a:r>
          </a:p>
          <a:p>
            <a:pPr marL="292100" lvl="1" eaLnBrk="0" hangingPunct="0">
              <a:spcBef>
                <a:spcPts val="500"/>
              </a:spcBef>
              <a:buClr>
                <a:srgbClr val="F9B639"/>
              </a:buClr>
              <a:buSzPct val="80000"/>
              <a:defRPr/>
            </a:pPr>
            <a:r>
              <a:rPr lang="en-US" altLang="zh-CN" sz="2300" dirty="0">
                <a:solidFill>
                  <a:srgbClr val="0000FF"/>
                </a:solidFill>
                <a:latin typeface="Calibri" panose="020F0502020204030204" pitchFamily="34" charset="0"/>
                <a:ea typeface="宋体" charset="-122"/>
              </a:rPr>
              <a:t>if (</a:t>
            </a:r>
            <a:r>
              <a:rPr lang="en-US" altLang="zh-CN" sz="2300" dirty="0" err="1">
                <a:solidFill>
                  <a:srgbClr val="0000FF"/>
                </a:solidFill>
                <a:latin typeface="Calibri" panose="020F0502020204030204" pitchFamily="34" charset="0"/>
                <a:ea typeface="宋体" charset="-122"/>
              </a:rPr>
              <a:t>noFeed</a:t>
            </a:r>
            <a:r>
              <a:rPr lang="en-US" altLang="zh-CN" sz="2300" dirty="0">
                <a:solidFill>
                  <a:srgbClr val="0000FF"/>
                </a:solidFill>
                <a:latin typeface="Calibri" panose="020F0502020204030204" pitchFamily="34" charset="0"/>
                <a:ea typeface="宋体" charset="-122"/>
              </a:rPr>
              <a:t>) {                    	</a:t>
            </a:r>
            <a:r>
              <a:rPr lang="en-US" altLang="zh-CN" sz="2300" dirty="0" smtClean="0">
                <a:solidFill>
                  <a:srgbClr val="0000FF"/>
                </a:solidFill>
                <a:latin typeface="Calibri" panose="020F0502020204030204" pitchFamily="34" charset="0"/>
                <a:ea typeface="宋体" charset="-122"/>
              </a:rPr>
              <a:t>   if </a:t>
            </a:r>
            <a:r>
              <a:rPr lang="en-US" altLang="zh-CN" sz="2300" dirty="0">
                <a:solidFill>
                  <a:srgbClr val="0000FF"/>
                </a:solidFill>
                <a:latin typeface="Calibri" panose="020F0502020204030204" pitchFamily="34" charset="0"/>
                <a:ea typeface="宋体" charset="-122"/>
              </a:rPr>
              <a:t>(</a:t>
            </a:r>
            <a:r>
              <a:rPr lang="en-US" altLang="zh-CN" sz="2300" dirty="0" err="1">
                <a:solidFill>
                  <a:srgbClr val="0000FF"/>
                </a:solidFill>
                <a:latin typeface="Calibri" panose="020F0502020204030204" pitchFamily="34" charset="0"/>
                <a:ea typeface="宋体" charset="-122"/>
              </a:rPr>
              <a:t>noFeed</a:t>
            </a:r>
            <a:r>
              <a:rPr lang="en-US" altLang="zh-CN" sz="2300" dirty="0">
                <a:solidFill>
                  <a:srgbClr val="0000FF"/>
                </a:solidFill>
                <a:latin typeface="Calibri" panose="020F0502020204030204" pitchFamily="34" charset="0"/>
                <a:ea typeface="宋体" charset="-122"/>
              </a:rPr>
              <a:t>) {</a:t>
            </a:r>
          </a:p>
          <a:p>
            <a:pPr marL="292100" lvl="1" eaLnBrk="0" hangingPunct="0">
              <a:spcBef>
                <a:spcPts val="500"/>
              </a:spcBef>
              <a:buClr>
                <a:srgbClr val="F9B639"/>
              </a:buClr>
              <a:buSzPct val="80000"/>
              <a:defRPr/>
            </a:pPr>
            <a:r>
              <a:rPr lang="en-US" altLang="zh-CN" sz="2400" dirty="0">
                <a:solidFill>
                  <a:srgbClr val="0000FF"/>
                </a:solidFill>
                <a:latin typeface="Calibri" panose="020F0502020204030204" pitchFamily="34" charset="0"/>
                <a:ea typeface="微软雅黑" pitchFamily="34" charset="-122"/>
              </a:rPr>
              <a:t>      feed fish				feed fish</a:t>
            </a:r>
            <a:endParaRPr lang="en-US" altLang="zh-CN" sz="2300" dirty="0">
              <a:solidFill>
                <a:srgbClr val="0000FF"/>
              </a:solidFill>
              <a:latin typeface="Calibri" panose="020F0502020204030204" pitchFamily="34" charset="0"/>
              <a:ea typeface="微软雅黑" pitchFamily="34" charset="-122"/>
            </a:endParaRPr>
          </a:p>
          <a:p>
            <a:pPr marL="292100" lvl="1" eaLnBrk="0" hangingPunct="0">
              <a:spcBef>
                <a:spcPts val="500"/>
              </a:spcBef>
              <a:buClr>
                <a:srgbClr val="F9B639"/>
              </a:buClr>
              <a:buSzPct val="80000"/>
              <a:defRPr/>
            </a:pPr>
            <a:r>
              <a:rPr lang="en-US" altLang="zh-CN" sz="2300" dirty="0">
                <a:solidFill>
                  <a:srgbClr val="0000FF"/>
                </a:solidFill>
                <a:latin typeface="Calibri" panose="020F0502020204030204" pitchFamily="34" charset="0"/>
                <a:ea typeface="宋体" charset="-122"/>
              </a:rPr>
              <a:t>}                                       	</a:t>
            </a:r>
            <a:r>
              <a:rPr lang="en-US" altLang="zh-CN" sz="2300" dirty="0" smtClean="0">
                <a:solidFill>
                  <a:srgbClr val="0000FF"/>
                </a:solidFill>
                <a:latin typeface="Calibri" panose="020F0502020204030204" pitchFamily="34" charset="0"/>
                <a:ea typeface="宋体" charset="-122"/>
              </a:rPr>
              <a:t>   }</a:t>
            </a:r>
            <a:endParaRPr lang="en-US" altLang="zh-CN" sz="2300" dirty="0">
              <a:solidFill>
                <a:srgbClr val="0000FF"/>
              </a:solidFill>
              <a:latin typeface="Calibri" panose="020F0502020204030204" pitchFamily="34" charset="0"/>
              <a:ea typeface="宋体" charset="-122"/>
            </a:endParaRPr>
          </a:p>
          <a:p>
            <a:pPr marL="292100" lvl="1" eaLnBrk="0" hangingPunct="0">
              <a:spcBef>
                <a:spcPts val="500"/>
              </a:spcBef>
              <a:buClr>
                <a:srgbClr val="F9B639"/>
              </a:buClr>
              <a:buSzPct val="80000"/>
              <a:defRPr/>
            </a:pPr>
            <a:endParaRPr lang="en-US" altLang="zh-CN" sz="2300" dirty="0">
              <a:solidFill>
                <a:srgbClr val="6C6C6C"/>
              </a:solidFill>
              <a:latin typeface="Calibri" panose="020F0502020204030204" pitchFamily="34" charset="0"/>
              <a:ea typeface="宋体" charset="-122"/>
            </a:endParaRPr>
          </a:p>
        </p:txBody>
      </p:sp>
    </p:spTree>
    <p:extLst>
      <p:ext uri="{BB962C8B-B14F-4D97-AF65-F5344CB8AC3E}">
        <p14:creationId xmlns:p14="http://schemas.microsoft.com/office/powerpoint/2010/main" val="18791614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320040"/>
            <a:ext cx="7242048" cy="822944"/>
          </a:xfrm>
        </p:spPr>
        <p:txBody>
          <a:bodyPr/>
          <a:lstStyle/>
          <a:p>
            <a:pPr>
              <a:defRPr/>
            </a:pPr>
            <a:r>
              <a:rPr lang="zh-CN" altLang="en-US" sz="4000" dirty="0" smtClean="0">
                <a:solidFill>
                  <a:schemeClr val="accent1">
                    <a:lumMod val="75000"/>
                  </a:schemeClr>
                </a:solidFill>
                <a:latin typeface="微软雅黑" panose="020B0503020204020204" pitchFamily="34" charset="-122"/>
                <a:ea typeface="微软雅黑" panose="020B0503020204020204" pitchFamily="34" charset="-122"/>
              </a:rPr>
              <a:t>问题</a:t>
            </a:r>
            <a:endParaRPr lang="zh-CN" altLang="en-US" sz="4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692794" y="1537567"/>
            <a:ext cx="7767638" cy="2481263"/>
          </a:xfrm>
          <a:prstGeom prst="rect">
            <a:avLst/>
          </a:prstGeom>
          <a:noFill/>
        </p:spPr>
        <p:txBody>
          <a:bodyPr/>
          <a:lstStyle/>
          <a:p>
            <a:pPr marL="273050" indent="-273050" eaLnBrk="0" hangingPunct="0">
              <a:spcBef>
                <a:spcPts val="600"/>
              </a:spcBef>
              <a:buClr>
                <a:schemeClr val="tx2"/>
              </a:buClr>
              <a:buSzPct val="73000"/>
              <a:defRPr/>
            </a:pPr>
            <a:r>
              <a:rPr lang="en-US" altLang="zh-CN" sz="2400" dirty="0">
                <a:solidFill>
                  <a:srgbClr val="7030A0"/>
                </a:solidFill>
                <a:latin typeface="Calibri" panose="020F0502020204030204" pitchFamily="34" charset="0"/>
                <a:ea typeface="宋体" charset="-122"/>
              </a:rPr>
              <a:t>   Peter                                    		Tracy</a:t>
            </a:r>
          </a:p>
          <a:p>
            <a:pPr marL="273050" indent="-273050" eaLnBrk="0" hangingPunct="0">
              <a:spcBef>
                <a:spcPts val="600"/>
              </a:spcBef>
              <a:buClr>
                <a:schemeClr val="tx2"/>
              </a:buClr>
              <a:buSzPct val="73000"/>
              <a:buFont typeface="Wingdings 2" pitchFamily="18" charset="2"/>
              <a:buChar char=""/>
              <a:defRPr/>
            </a:pPr>
            <a:r>
              <a:rPr lang="en-US" altLang="zh-CN" sz="2400" dirty="0">
                <a:solidFill>
                  <a:srgbClr val="7030A0"/>
                </a:solidFill>
                <a:latin typeface="Calibri" panose="020F0502020204030204" pitchFamily="34" charset="0"/>
                <a:ea typeface="宋体" charset="-122"/>
              </a:rPr>
              <a:t>3:00   </a:t>
            </a:r>
            <a:r>
              <a:rPr lang="zh-CN" altLang="en-US" sz="2400" dirty="0">
                <a:solidFill>
                  <a:srgbClr val="7030A0"/>
                </a:solidFill>
                <a:latin typeface="Calibri" panose="020F0502020204030204" pitchFamily="34" charset="0"/>
                <a:ea typeface="微软雅黑" pitchFamily="34" charset="-122"/>
              </a:rPr>
              <a:t>观察鱼</a:t>
            </a:r>
            <a:r>
              <a:rPr lang="en-US" altLang="zh-CN" sz="2400" dirty="0">
                <a:solidFill>
                  <a:srgbClr val="7030A0"/>
                </a:solidFill>
                <a:latin typeface="Calibri" panose="020F0502020204030204" pitchFamily="34" charset="0"/>
                <a:ea typeface="宋体" charset="-122"/>
              </a:rPr>
              <a:t>(</a:t>
            </a:r>
            <a:r>
              <a:rPr lang="zh-CN" altLang="en-US" sz="2400" dirty="0">
                <a:solidFill>
                  <a:srgbClr val="7030A0"/>
                </a:solidFill>
                <a:latin typeface="Calibri" panose="020F0502020204030204" pitchFamily="34" charset="0"/>
                <a:ea typeface="微软雅黑" pitchFamily="34" charset="-122"/>
              </a:rPr>
              <a:t>没有喂</a:t>
            </a:r>
            <a:r>
              <a:rPr lang="en-US" altLang="zh-CN" sz="2400" dirty="0">
                <a:solidFill>
                  <a:srgbClr val="7030A0"/>
                </a:solidFill>
                <a:latin typeface="Calibri" panose="020F0502020204030204" pitchFamily="34" charset="0"/>
                <a:ea typeface="宋体" charset="-122"/>
              </a:rPr>
              <a:t>)</a:t>
            </a:r>
          </a:p>
          <a:p>
            <a:pPr marL="273050" indent="-273050" eaLnBrk="0" hangingPunct="0">
              <a:spcBef>
                <a:spcPts val="600"/>
              </a:spcBef>
              <a:buClr>
                <a:schemeClr val="tx2"/>
              </a:buClr>
              <a:buSzPct val="73000"/>
              <a:buFont typeface="Wingdings 2" pitchFamily="18" charset="2"/>
              <a:buChar char=""/>
              <a:defRPr/>
            </a:pPr>
            <a:r>
              <a:rPr lang="en-US" altLang="zh-CN" sz="2400" dirty="0">
                <a:solidFill>
                  <a:srgbClr val="7030A0"/>
                </a:solidFill>
                <a:latin typeface="Calibri" panose="020F0502020204030204" pitchFamily="34" charset="0"/>
                <a:ea typeface="宋体" charset="-122"/>
              </a:rPr>
              <a:t>3:05 				 	</a:t>
            </a:r>
            <a:r>
              <a:rPr lang="zh-CN" altLang="en-US" sz="2400" dirty="0">
                <a:solidFill>
                  <a:srgbClr val="7030A0"/>
                </a:solidFill>
                <a:latin typeface="Calibri" panose="020F0502020204030204" pitchFamily="34" charset="0"/>
                <a:ea typeface="微软雅黑" pitchFamily="34" charset="-122"/>
              </a:rPr>
              <a:t>观察鱼</a:t>
            </a:r>
            <a:r>
              <a:rPr lang="en-US" altLang="zh-CN" sz="2400" dirty="0">
                <a:solidFill>
                  <a:srgbClr val="7030A0"/>
                </a:solidFill>
                <a:latin typeface="Calibri" panose="020F0502020204030204" pitchFamily="34" charset="0"/>
                <a:ea typeface="宋体" charset="-122"/>
              </a:rPr>
              <a:t>(</a:t>
            </a:r>
            <a:r>
              <a:rPr lang="zh-CN" altLang="en-US" sz="2400" dirty="0">
                <a:solidFill>
                  <a:srgbClr val="7030A0"/>
                </a:solidFill>
                <a:latin typeface="Calibri" panose="020F0502020204030204" pitchFamily="34" charset="0"/>
                <a:ea typeface="微软雅黑" pitchFamily="34" charset="-122"/>
              </a:rPr>
              <a:t>没有喂</a:t>
            </a:r>
            <a:r>
              <a:rPr lang="en-US" altLang="zh-CN" sz="2400" dirty="0">
                <a:solidFill>
                  <a:srgbClr val="7030A0"/>
                </a:solidFill>
                <a:latin typeface="Calibri" panose="020F0502020204030204" pitchFamily="34" charset="0"/>
                <a:ea typeface="宋体" charset="-122"/>
              </a:rPr>
              <a:t>)</a:t>
            </a:r>
          </a:p>
          <a:p>
            <a:pPr marL="273050" indent="-273050" eaLnBrk="0" hangingPunct="0">
              <a:spcBef>
                <a:spcPts val="600"/>
              </a:spcBef>
              <a:buClr>
                <a:schemeClr val="tx2"/>
              </a:buClr>
              <a:buSzPct val="73000"/>
              <a:buFont typeface="Wingdings 2" pitchFamily="18" charset="2"/>
              <a:buChar char=""/>
              <a:defRPr/>
            </a:pPr>
            <a:r>
              <a:rPr lang="en-US" altLang="zh-CN" sz="2400" dirty="0">
                <a:solidFill>
                  <a:srgbClr val="7030A0"/>
                </a:solidFill>
                <a:latin typeface="Calibri" panose="020F0502020204030204" pitchFamily="34" charset="0"/>
                <a:ea typeface="宋体" charset="-122"/>
              </a:rPr>
              <a:t>3:10   feed fish </a:t>
            </a:r>
          </a:p>
          <a:p>
            <a:pPr marL="273050" indent="-273050" eaLnBrk="0" hangingPunct="0">
              <a:spcBef>
                <a:spcPts val="600"/>
              </a:spcBef>
              <a:buClr>
                <a:schemeClr val="tx2"/>
              </a:buClr>
              <a:buSzPct val="73000"/>
              <a:buFont typeface="Wingdings 2" pitchFamily="18" charset="2"/>
              <a:buChar char=""/>
              <a:defRPr/>
            </a:pPr>
            <a:r>
              <a:rPr lang="en-US" altLang="zh-CN" sz="2400" dirty="0">
                <a:solidFill>
                  <a:srgbClr val="7030A0"/>
                </a:solidFill>
                <a:latin typeface="Calibri" panose="020F0502020204030204" pitchFamily="34" charset="0"/>
                <a:ea typeface="宋体" charset="-122"/>
              </a:rPr>
              <a:t>3:25 				 	 feed fish</a:t>
            </a:r>
          </a:p>
        </p:txBody>
      </p:sp>
      <p:sp>
        <p:nvSpPr>
          <p:cNvPr id="5" name="爆炸形 1 4"/>
          <p:cNvSpPr/>
          <p:nvPr/>
        </p:nvSpPr>
        <p:spPr>
          <a:xfrm>
            <a:off x="2385169" y="3284984"/>
            <a:ext cx="2357438" cy="2071687"/>
          </a:xfrm>
          <a:prstGeom prst="irregularSeal1">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solidFill>
                <a:latin typeface="微软雅黑" pitchFamily="34" charset="-122"/>
                <a:ea typeface="微软雅黑" pitchFamily="34" charset="-122"/>
              </a:rPr>
              <a:t>金鱼</a:t>
            </a:r>
            <a:endParaRPr lang="en-US" altLang="zh-CN" sz="2400" dirty="0">
              <a:solidFill>
                <a:schemeClr val="tx1"/>
              </a:solidFill>
              <a:latin typeface="微软雅黑" pitchFamily="34" charset="-122"/>
              <a:ea typeface="微软雅黑" pitchFamily="34" charset="-122"/>
            </a:endParaRPr>
          </a:p>
          <a:p>
            <a:pPr algn="ctr">
              <a:defRPr/>
            </a:pPr>
            <a:r>
              <a:rPr lang="zh-CN" altLang="en-US" sz="2400" dirty="0">
                <a:solidFill>
                  <a:schemeClr val="tx1"/>
                </a:solidFill>
                <a:latin typeface="微软雅黑" pitchFamily="34" charset="-122"/>
                <a:ea typeface="微软雅黑" pitchFamily="34" charset="-122"/>
              </a:rPr>
              <a:t>撑死了</a:t>
            </a:r>
          </a:p>
        </p:txBody>
      </p:sp>
    </p:spTree>
    <p:extLst>
      <p:ext uri="{BB962C8B-B14F-4D97-AF65-F5344CB8AC3E}">
        <p14:creationId xmlns:p14="http://schemas.microsoft.com/office/powerpoint/2010/main" val="2053550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解法</a:t>
            </a:r>
            <a:r>
              <a:rPr lang="en-US" altLang="zh-CN" dirty="0" smtClean="0"/>
              <a:t>1</a:t>
            </a:r>
            <a:endParaRPr lang="zh-CN" altLang="en-US" dirty="0"/>
          </a:p>
        </p:txBody>
      </p:sp>
      <p:sp>
        <p:nvSpPr>
          <p:cNvPr id="16387" name="Rectangle 3"/>
          <p:cNvSpPr txBox="1">
            <a:spLocks noChangeArrowheads="1"/>
          </p:cNvSpPr>
          <p:nvPr/>
        </p:nvSpPr>
        <p:spPr bwMode="auto">
          <a:xfrm>
            <a:off x="539552" y="1749524"/>
            <a:ext cx="7696200" cy="3695700"/>
          </a:xfrm>
          <a:prstGeom prst="rect">
            <a:avLst/>
          </a:prstGeom>
          <a:solidFill>
            <a:schemeClr val="accent4">
              <a:lumMod val="20000"/>
              <a:lumOff val="80000"/>
            </a:schemeClr>
          </a:solidFill>
          <a:ln>
            <a:noFill/>
          </a:ln>
          <a:extLst/>
        </p:spPr>
        <p:txBody>
          <a:bodyPr/>
          <a:lstStyle>
            <a:lvl1pPr marL="273050" indent="-27305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ts val="600"/>
              </a:spcBef>
              <a:buClr>
                <a:schemeClr val="tx2"/>
              </a:buClr>
              <a:buSzPct val="73000"/>
            </a:pPr>
            <a:r>
              <a:rPr lang="en-US" altLang="zh-CN" sz="2000" dirty="0">
                <a:latin typeface="Consolas" pitchFamily="49" charset="0"/>
              </a:rPr>
              <a:t>Peter: 			Tracy:</a:t>
            </a:r>
          </a:p>
          <a:p>
            <a:pPr>
              <a:spcBef>
                <a:spcPts val="600"/>
              </a:spcBef>
              <a:buClr>
                <a:schemeClr val="tx2"/>
              </a:buClr>
              <a:buSzPct val="73000"/>
            </a:pPr>
            <a:r>
              <a:rPr lang="en-US" altLang="zh-CN" sz="2000" dirty="0">
                <a:latin typeface="Consolas" pitchFamily="49" charset="0"/>
              </a:rPr>
              <a:t>if (</a:t>
            </a:r>
            <a:r>
              <a:rPr lang="en-US" altLang="zh-CN" sz="2000" dirty="0" err="1">
                <a:latin typeface="Consolas" pitchFamily="49" charset="0"/>
              </a:rPr>
              <a:t>noNote</a:t>
            </a:r>
            <a:r>
              <a:rPr lang="en-US" altLang="zh-CN" sz="2000" dirty="0">
                <a:latin typeface="Consolas" pitchFamily="49" charset="0"/>
              </a:rPr>
              <a:t>) { 		if (</a:t>
            </a:r>
            <a:r>
              <a:rPr lang="en-US" altLang="zh-CN" sz="2000" dirty="0" err="1">
                <a:latin typeface="Consolas" pitchFamily="49" charset="0"/>
              </a:rPr>
              <a:t>noNote</a:t>
            </a:r>
            <a:r>
              <a:rPr lang="en-US" altLang="zh-CN" sz="2000" dirty="0">
                <a:latin typeface="Consolas" pitchFamily="49" charset="0"/>
              </a:rPr>
              <a:t>) {</a:t>
            </a:r>
          </a:p>
          <a:p>
            <a:pPr>
              <a:spcBef>
                <a:spcPts val="600"/>
              </a:spcBef>
              <a:buClr>
                <a:schemeClr val="tx2"/>
              </a:buClr>
              <a:buSzPct val="73000"/>
            </a:pPr>
            <a:r>
              <a:rPr lang="en-US" altLang="zh-CN" sz="2000" dirty="0">
                <a:latin typeface="Consolas" pitchFamily="49" charset="0"/>
              </a:rPr>
              <a:t>    leave note 		leave note</a:t>
            </a:r>
          </a:p>
          <a:p>
            <a:pPr>
              <a:spcBef>
                <a:spcPts val="600"/>
              </a:spcBef>
              <a:buClr>
                <a:schemeClr val="tx2"/>
              </a:buClr>
              <a:buSzPct val="73000"/>
            </a:pPr>
            <a:r>
              <a:rPr lang="en-US" altLang="zh-CN" sz="2000" dirty="0">
                <a:latin typeface="Consolas" pitchFamily="49" charset="0"/>
              </a:rPr>
              <a:t>    if (</a:t>
            </a:r>
            <a:r>
              <a:rPr lang="en-US" altLang="zh-CN" sz="2000" dirty="0" err="1">
                <a:latin typeface="Consolas" pitchFamily="49" charset="0"/>
              </a:rPr>
              <a:t>noFeed</a:t>
            </a:r>
            <a:r>
              <a:rPr lang="en-US" altLang="zh-CN" sz="2000" dirty="0">
                <a:latin typeface="Consolas" pitchFamily="49" charset="0"/>
              </a:rPr>
              <a:t>) { 		if (</a:t>
            </a:r>
            <a:r>
              <a:rPr lang="en-US" altLang="zh-CN" sz="2000" dirty="0" err="1">
                <a:latin typeface="Consolas" pitchFamily="49" charset="0"/>
              </a:rPr>
              <a:t>noFeed</a:t>
            </a:r>
            <a:r>
              <a:rPr lang="en-US" altLang="zh-CN" sz="2000" dirty="0">
                <a:latin typeface="Consolas" pitchFamily="49" charset="0"/>
              </a:rPr>
              <a:t>) {</a:t>
            </a:r>
          </a:p>
          <a:p>
            <a:pPr>
              <a:spcBef>
                <a:spcPts val="600"/>
              </a:spcBef>
              <a:buClr>
                <a:schemeClr val="tx2"/>
              </a:buClr>
              <a:buSzPct val="73000"/>
            </a:pPr>
            <a:r>
              <a:rPr lang="en-US" altLang="zh-CN" sz="2000" dirty="0">
                <a:latin typeface="Consolas" pitchFamily="49" charset="0"/>
              </a:rPr>
              <a:t>       feed fish 	    	   feed fish</a:t>
            </a:r>
          </a:p>
          <a:p>
            <a:pPr>
              <a:spcBef>
                <a:spcPts val="600"/>
              </a:spcBef>
              <a:buClr>
                <a:schemeClr val="tx2"/>
              </a:buClr>
              <a:buSzPct val="73000"/>
            </a:pPr>
            <a:r>
              <a:rPr lang="en-US" altLang="zh-CN" sz="2000" dirty="0">
                <a:latin typeface="Consolas" pitchFamily="49" charset="0"/>
              </a:rPr>
              <a:t>   	}	 		     	}</a:t>
            </a:r>
          </a:p>
          <a:p>
            <a:pPr>
              <a:spcBef>
                <a:spcPts val="600"/>
              </a:spcBef>
              <a:buClr>
                <a:schemeClr val="tx2"/>
              </a:buClr>
              <a:buSzPct val="73000"/>
            </a:pPr>
            <a:r>
              <a:rPr lang="en-US" altLang="zh-CN" sz="2000" dirty="0">
                <a:latin typeface="Consolas" pitchFamily="49" charset="0"/>
              </a:rPr>
              <a:t>    remove note	 	remove note</a:t>
            </a:r>
          </a:p>
          <a:p>
            <a:pPr>
              <a:spcBef>
                <a:spcPts val="600"/>
              </a:spcBef>
              <a:buClr>
                <a:schemeClr val="tx2"/>
              </a:buClr>
              <a:buSzPct val="73000"/>
            </a:pPr>
            <a:r>
              <a:rPr lang="en-US" altLang="zh-CN" sz="2000" dirty="0">
                <a:latin typeface="Consolas" pitchFamily="49" charset="0"/>
              </a:rPr>
              <a:t>} 				}</a:t>
            </a:r>
            <a:endParaRPr lang="en-US" altLang="zh-CN" sz="3200" dirty="0">
              <a:latin typeface="Consolas" pitchFamily="49" charset="0"/>
            </a:endParaRPr>
          </a:p>
        </p:txBody>
      </p:sp>
    </p:spTree>
    <p:extLst>
      <p:ext uri="{BB962C8B-B14F-4D97-AF65-F5344CB8AC3E}">
        <p14:creationId xmlns:p14="http://schemas.microsoft.com/office/powerpoint/2010/main" val="4180880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p:cNvSpPr>
            <a:spLocks noGrp="1"/>
          </p:cNvSpPr>
          <p:nvPr>
            <p:ph type="title"/>
          </p:nvPr>
        </p:nvSpPr>
        <p:spPr>
          <a:xfrm>
            <a:off x="560784" y="346646"/>
            <a:ext cx="7467600" cy="778098"/>
          </a:xfrm>
        </p:spPr>
        <p:txBody>
          <a:bodyPr>
            <a:normAutofit/>
          </a:bodyPr>
          <a:lstStyle/>
          <a:p>
            <a:r>
              <a:rPr lang="zh-CN" altLang="en-US" sz="3600" dirty="0">
                <a:solidFill>
                  <a:schemeClr val="accent1">
                    <a:lumMod val="75000"/>
                  </a:schemeClr>
                </a:solidFill>
                <a:latin typeface="微软雅黑" pitchFamily="34" charset="-122"/>
                <a:ea typeface="微软雅黑" pitchFamily="34" charset="-122"/>
              </a:rPr>
              <a:t>进程前趋图</a:t>
            </a:r>
          </a:p>
        </p:txBody>
      </p:sp>
      <p:sp>
        <p:nvSpPr>
          <p:cNvPr id="3" name="Oval 4" descr="花束"/>
          <p:cNvSpPr>
            <a:spLocks noChangeArrowheads="1"/>
          </p:cNvSpPr>
          <p:nvPr/>
        </p:nvSpPr>
        <p:spPr bwMode="auto">
          <a:xfrm>
            <a:off x="6771456" y="3040360"/>
            <a:ext cx="533400" cy="533400"/>
          </a:xfrm>
          <a:prstGeom prst="ellipse">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b">
              <a:rot lat="0" lon="0" rev="1500000"/>
            </a:lightRig>
          </a:scene3d>
          <a:sp3d prstMaterial="metal">
            <a:bevelT w="88900" h="88900"/>
          </a:sp3d>
        </p:spPr>
        <p:txBody>
          <a:bodyPr wrap="none" anchor="b">
            <a:flatTx/>
          </a:bodyPr>
          <a:lstStyle/>
          <a:p>
            <a:pPr algn="ctr"/>
            <a:r>
              <a:rPr kumimoji="1" lang="en-US" altLang="zh-CN" sz="2800" b="1" dirty="0">
                <a:solidFill>
                  <a:srgbClr val="FFFF00"/>
                </a:solidFill>
                <a:latin typeface="Times New Roman" pitchFamily="18" charset="0"/>
              </a:rPr>
              <a:t>c</a:t>
            </a:r>
            <a:r>
              <a:rPr kumimoji="1" lang="en-US" altLang="zh-CN" sz="2800" b="1" baseline="-25000" dirty="0">
                <a:solidFill>
                  <a:srgbClr val="FFFF00"/>
                </a:solidFill>
                <a:latin typeface="Times New Roman" pitchFamily="18" charset="0"/>
              </a:rPr>
              <a:t>i</a:t>
            </a:r>
          </a:p>
        </p:txBody>
      </p:sp>
      <p:sp>
        <p:nvSpPr>
          <p:cNvPr id="4" name="Oval 5" descr="花束"/>
          <p:cNvSpPr>
            <a:spLocks noChangeArrowheads="1"/>
          </p:cNvSpPr>
          <p:nvPr/>
        </p:nvSpPr>
        <p:spPr bwMode="auto">
          <a:xfrm>
            <a:off x="8143056" y="3040360"/>
            <a:ext cx="533400" cy="533400"/>
          </a:xfrm>
          <a:prstGeom prst="ellipse">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b">
              <a:rot lat="0" lon="0" rev="1500000"/>
            </a:lightRig>
          </a:scene3d>
          <a:sp3d prstMaterial="metal">
            <a:bevelT w="88900" h="88900"/>
          </a:sp3d>
        </p:spPr>
        <p:txBody>
          <a:bodyPr wrap="none" anchor="b">
            <a:flatTx/>
          </a:bodyPr>
          <a:lstStyle/>
          <a:p>
            <a:pPr algn="ctr"/>
            <a:r>
              <a:rPr kumimoji="1" lang="en-US" altLang="zh-CN" sz="2800" b="1" dirty="0">
                <a:solidFill>
                  <a:srgbClr val="FFFF00"/>
                </a:solidFill>
                <a:latin typeface="Times New Roman" pitchFamily="18" charset="0"/>
              </a:rPr>
              <a:t>p</a:t>
            </a:r>
            <a:r>
              <a:rPr kumimoji="1" lang="en-US" altLang="zh-CN" sz="2800" b="1" baseline="-25000" dirty="0">
                <a:solidFill>
                  <a:srgbClr val="FFFF00"/>
                </a:solidFill>
                <a:latin typeface="Times New Roman" pitchFamily="18" charset="0"/>
              </a:rPr>
              <a:t>i</a:t>
            </a:r>
          </a:p>
        </p:txBody>
      </p:sp>
      <p:sp>
        <p:nvSpPr>
          <p:cNvPr id="5" name="Line 6"/>
          <p:cNvSpPr>
            <a:spLocks noChangeShapeType="1"/>
          </p:cNvSpPr>
          <p:nvPr/>
        </p:nvSpPr>
        <p:spPr bwMode="auto">
          <a:xfrm>
            <a:off x="7352481" y="3345160"/>
            <a:ext cx="762000" cy="0"/>
          </a:xfrm>
          <a:prstGeom prst="line">
            <a:avLst/>
          </a:prstGeom>
          <a:noFill/>
          <a:ln w="571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Oval 7" descr="花束"/>
          <p:cNvSpPr>
            <a:spLocks noChangeArrowheads="1"/>
          </p:cNvSpPr>
          <p:nvPr/>
        </p:nvSpPr>
        <p:spPr bwMode="auto">
          <a:xfrm>
            <a:off x="1909192" y="3040360"/>
            <a:ext cx="533400" cy="533400"/>
          </a:xfrm>
          <a:prstGeom prst="ellipse">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b">
              <a:rot lat="0" lon="0" rev="1500000"/>
            </a:lightRig>
          </a:scene3d>
          <a:sp3d prstMaterial="metal">
            <a:bevelT w="88900" h="88900"/>
          </a:sp3d>
        </p:spPr>
        <p:txBody>
          <a:bodyPr wrap="none" anchor="b">
            <a:flatTx/>
          </a:bodyPr>
          <a:lstStyle/>
          <a:p>
            <a:pPr algn="ctr"/>
            <a:r>
              <a:rPr kumimoji="1" lang="en-US" altLang="zh-CN" sz="2800" b="1" dirty="0">
                <a:solidFill>
                  <a:srgbClr val="FFFF00"/>
                </a:solidFill>
                <a:latin typeface="Times New Roman" pitchFamily="18" charset="0"/>
              </a:rPr>
              <a:t>c</a:t>
            </a:r>
            <a:r>
              <a:rPr kumimoji="1" lang="en-US" altLang="zh-CN" sz="2800" b="1" baseline="-25000" dirty="0">
                <a:solidFill>
                  <a:srgbClr val="FFFF00"/>
                </a:solidFill>
                <a:latin typeface="Times New Roman" pitchFamily="18" charset="0"/>
              </a:rPr>
              <a:t>1</a:t>
            </a:r>
          </a:p>
        </p:txBody>
      </p:sp>
      <p:sp>
        <p:nvSpPr>
          <p:cNvPr id="7" name="Oval 8" descr="花束"/>
          <p:cNvSpPr>
            <a:spLocks noChangeArrowheads="1"/>
          </p:cNvSpPr>
          <p:nvPr/>
        </p:nvSpPr>
        <p:spPr bwMode="auto">
          <a:xfrm>
            <a:off x="3052192" y="4335760"/>
            <a:ext cx="533400" cy="533400"/>
          </a:xfrm>
          <a:prstGeom prst="ellipse">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b">
              <a:rot lat="0" lon="0" rev="1500000"/>
            </a:lightRig>
          </a:scene3d>
          <a:sp3d prstMaterial="metal">
            <a:bevelT w="88900" h="88900"/>
          </a:sp3d>
        </p:spPr>
        <p:txBody>
          <a:bodyPr wrap="none" anchor="b">
            <a:flatTx/>
          </a:bodyPr>
          <a:lstStyle/>
          <a:p>
            <a:pPr algn="ctr"/>
            <a:r>
              <a:rPr kumimoji="1" lang="en-US" altLang="zh-CN" sz="2800" b="1" dirty="0">
                <a:solidFill>
                  <a:srgbClr val="FFFF00"/>
                </a:solidFill>
                <a:latin typeface="Times New Roman" pitchFamily="18" charset="0"/>
              </a:rPr>
              <a:t>g</a:t>
            </a:r>
            <a:r>
              <a:rPr kumimoji="1" lang="en-US" altLang="zh-CN" sz="2800" b="1" baseline="-25000" dirty="0">
                <a:solidFill>
                  <a:srgbClr val="FFFF00"/>
                </a:solidFill>
                <a:latin typeface="Times New Roman" pitchFamily="18" charset="0"/>
              </a:rPr>
              <a:t>2</a:t>
            </a:r>
          </a:p>
        </p:txBody>
      </p:sp>
      <p:sp>
        <p:nvSpPr>
          <p:cNvPr id="8" name="Oval 9" descr="花束"/>
          <p:cNvSpPr>
            <a:spLocks noChangeArrowheads="1"/>
          </p:cNvSpPr>
          <p:nvPr/>
        </p:nvSpPr>
        <p:spPr bwMode="auto">
          <a:xfrm>
            <a:off x="3052192" y="1821160"/>
            <a:ext cx="533400" cy="533400"/>
          </a:xfrm>
          <a:prstGeom prst="ellipse">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b">
              <a:rot lat="0" lon="0" rev="1500000"/>
            </a:lightRig>
          </a:scene3d>
          <a:sp3d prstMaterial="metal">
            <a:bevelT w="88900" h="88900"/>
          </a:sp3d>
        </p:spPr>
        <p:txBody>
          <a:bodyPr wrap="none" anchor="b">
            <a:flatTx/>
          </a:bodyPr>
          <a:lstStyle/>
          <a:p>
            <a:pPr algn="ctr"/>
            <a:r>
              <a:rPr kumimoji="1" lang="en-US" altLang="zh-CN" sz="2800" b="1" dirty="0">
                <a:solidFill>
                  <a:srgbClr val="FFFF00"/>
                </a:solidFill>
                <a:latin typeface="Times New Roman" pitchFamily="18" charset="0"/>
              </a:rPr>
              <a:t>p</a:t>
            </a:r>
            <a:r>
              <a:rPr kumimoji="1" lang="en-US" altLang="zh-CN" sz="2800" b="1" baseline="-25000" dirty="0">
                <a:solidFill>
                  <a:srgbClr val="FFFF00"/>
                </a:solidFill>
                <a:latin typeface="Times New Roman" pitchFamily="18" charset="0"/>
              </a:rPr>
              <a:t>1</a:t>
            </a:r>
          </a:p>
        </p:txBody>
      </p:sp>
      <p:sp>
        <p:nvSpPr>
          <p:cNvPr id="9" name="Oval 10" descr="花束"/>
          <p:cNvSpPr>
            <a:spLocks noChangeArrowheads="1"/>
          </p:cNvSpPr>
          <p:nvPr/>
        </p:nvSpPr>
        <p:spPr bwMode="auto">
          <a:xfrm>
            <a:off x="4195192" y="3040360"/>
            <a:ext cx="533400" cy="533400"/>
          </a:xfrm>
          <a:prstGeom prst="ellipse">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b">
              <a:rot lat="0" lon="0" rev="1500000"/>
            </a:lightRig>
          </a:scene3d>
          <a:sp3d prstMaterial="metal">
            <a:bevelT w="88900" h="88900"/>
          </a:sp3d>
        </p:spPr>
        <p:txBody>
          <a:bodyPr wrap="none" anchor="b">
            <a:flatTx/>
          </a:bodyPr>
          <a:lstStyle/>
          <a:p>
            <a:pPr algn="ctr"/>
            <a:r>
              <a:rPr kumimoji="1" lang="en-US" altLang="zh-CN" sz="2800" b="1" dirty="0">
                <a:solidFill>
                  <a:srgbClr val="FFFF00"/>
                </a:solidFill>
                <a:latin typeface="Times New Roman" pitchFamily="18" charset="0"/>
              </a:rPr>
              <a:t>c</a:t>
            </a:r>
            <a:r>
              <a:rPr kumimoji="1" lang="en-US" altLang="zh-CN" sz="2800" b="1" baseline="-25000" dirty="0">
                <a:solidFill>
                  <a:srgbClr val="FFFF00"/>
                </a:solidFill>
                <a:latin typeface="Times New Roman" pitchFamily="18" charset="0"/>
              </a:rPr>
              <a:t>2</a:t>
            </a:r>
          </a:p>
        </p:txBody>
      </p:sp>
      <p:sp>
        <p:nvSpPr>
          <p:cNvPr id="10" name="Oval 11" descr="花束"/>
          <p:cNvSpPr>
            <a:spLocks noChangeArrowheads="1"/>
          </p:cNvSpPr>
          <p:nvPr/>
        </p:nvSpPr>
        <p:spPr bwMode="auto">
          <a:xfrm>
            <a:off x="5261992" y="4259560"/>
            <a:ext cx="533400" cy="533400"/>
          </a:xfrm>
          <a:prstGeom prst="ellipse">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b">
              <a:rot lat="0" lon="0" rev="1500000"/>
            </a:lightRig>
          </a:scene3d>
          <a:sp3d prstMaterial="metal">
            <a:bevelT w="88900" h="88900"/>
          </a:sp3d>
        </p:spPr>
        <p:txBody>
          <a:bodyPr wrap="none" anchor="b">
            <a:flatTx/>
          </a:bodyPr>
          <a:lstStyle/>
          <a:p>
            <a:pPr algn="ctr"/>
            <a:r>
              <a:rPr kumimoji="1" lang="en-US" altLang="zh-CN" sz="2800" b="1" dirty="0">
                <a:solidFill>
                  <a:srgbClr val="FFFF00"/>
                </a:solidFill>
                <a:latin typeface="Times New Roman" pitchFamily="18" charset="0"/>
              </a:rPr>
              <a:t>g</a:t>
            </a:r>
            <a:r>
              <a:rPr kumimoji="1" lang="en-US" altLang="zh-CN" sz="2800" b="1" baseline="-25000" dirty="0">
                <a:solidFill>
                  <a:srgbClr val="FFFF00"/>
                </a:solidFill>
                <a:latin typeface="Times New Roman" pitchFamily="18" charset="0"/>
              </a:rPr>
              <a:t>3</a:t>
            </a:r>
          </a:p>
        </p:txBody>
      </p:sp>
      <p:sp>
        <p:nvSpPr>
          <p:cNvPr id="11" name="Oval 12" descr="花束"/>
          <p:cNvSpPr>
            <a:spLocks noChangeArrowheads="1"/>
          </p:cNvSpPr>
          <p:nvPr/>
        </p:nvSpPr>
        <p:spPr bwMode="auto">
          <a:xfrm>
            <a:off x="5261992" y="1821160"/>
            <a:ext cx="533400" cy="533400"/>
          </a:xfrm>
          <a:prstGeom prst="ellipse">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b">
              <a:rot lat="0" lon="0" rev="1500000"/>
            </a:lightRig>
          </a:scene3d>
          <a:sp3d prstMaterial="metal">
            <a:bevelT w="88900" h="88900"/>
          </a:sp3d>
        </p:spPr>
        <p:txBody>
          <a:bodyPr wrap="none" anchor="b">
            <a:flatTx/>
          </a:bodyPr>
          <a:lstStyle/>
          <a:p>
            <a:pPr algn="ctr"/>
            <a:r>
              <a:rPr kumimoji="1" lang="en-US" altLang="zh-CN" sz="2800" b="1" dirty="0">
                <a:solidFill>
                  <a:srgbClr val="FFFF00"/>
                </a:solidFill>
                <a:latin typeface="Times New Roman" pitchFamily="18" charset="0"/>
              </a:rPr>
              <a:t>p</a:t>
            </a:r>
            <a:r>
              <a:rPr kumimoji="1" lang="en-US" altLang="zh-CN" sz="2800" b="1" baseline="-25000" dirty="0">
                <a:solidFill>
                  <a:srgbClr val="FFFF00"/>
                </a:solidFill>
                <a:latin typeface="Times New Roman" pitchFamily="18" charset="0"/>
              </a:rPr>
              <a:t>2</a:t>
            </a:r>
          </a:p>
        </p:txBody>
      </p:sp>
      <p:sp>
        <p:nvSpPr>
          <p:cNvPr id="12" name="Oval 13" descr="花束"/>
          <p:cNvSpPr>
            <a:spLocks noChangeArrowheads="1"/>
          </p:cNvSpPr>
          <p:nvPr/>
        </p:nvSpPr>
        <p:spPr bwMode="auto">
          <a:xfrm>
            <a:off x="513209" y="3087960"/>
            <a:ext cx="533400" cy="533400"/>
          </a:xfrm>
          <a:prstGeom prst="ellipse">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b">
              <a:rot lat="0" lon="0" rev="1500000"/>
            </a:lightRig>
          </a:scene3d>
          <a:sp3d prstMaterial="metal">
            <a:bevelT w="88900" h="88900"/>
          </a:sp3d>
        </p:spPr>
        <p:txBody>
          <a:bodyPr wrap="none" anchor="b">
            <a:flatTx/>
          </a:bodyPr>
          <a:lstStyle/>
          <a:p>
            <a:pPr algn="ctr"/>
            <a:r>
              <a:rPr kumimoji="1" lang="en-US" altLang="zh-CN" sz="2800" b="1" dirty="0">
                <a:solidFill>
                  <a:srgbClr val="FFFF00"/>
                </a:solidFill>
                <a:latin typeface="Times New Roman" pitchFamily="18" charset="0"/>
              </a:rPr>
              <a:t>g</a:t>
            </a:r>
            <a:r>
              <a:rPr kumimoji="1" lang="en-US" altLang="zh-CN" sz="2800" b="1" baseline="-25000" dirty="0">
                <a:solidFill>
                  <a:srgbClr val="FFFF00"/>
                </a:solidFill>
                <a:latin typeface="Times New Roman" pitchFamily="18" charset="0"/>
              </a:rPr>
              <a:t>1</a:t>
            </a:r>
          </a:p>
        </p:txBody>
      </p:sp>
      <p:sp>
        <p:nvSpPr>
          <p:cNvPr id="13" name="Line 14"/>
          <p:cNvSpPr>
            <a:spLocks noChangeShapeType="1"/>
          </p:cNvSpPr>
          <p:nvPr/>
        </p:nvSpPr>
        <p:spPr bwMode="auto">
          <a:xfrm>
            <a:off x="1070992" y="3345160"/>
            <a:ext cx="838200" cy="0"/>
          </a:xfrm>
          <a:prstGeom prst="line">
            <a:avLst/>
          </a:prstGeom>
          <a:noFill/>
          <a:ln w="571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5"/>
          <p:cNvSpPr>
            <a:spLocks noChangeShapeType="1"/>
          </p:cNvSpPr>
          <p:nvPr/>
        </p:nvSpPr>
        <p:spPr bwMode="auto">
          <a:xfrm flipV="1">
            <a:off x="2366392" y="2265660"/>
            <a:ext cx="762000" cy="850900"/>
          </a:xfrm>
          <a:prstGeom prst="line">
            <a:avLst/>
          </a:prstGeom>
          <a:noFill/>
          <a:ln w="571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6"/>
          <p:cNvSpPr>
            <a:spLocks noChangeShapeType="1"/>
          </p:cNvSpPr>
          <p:nvPr/>
        </p:nvSpPr>
        <p:spPr bwMode="auto">
          <a:xfrm flipV="1">
            <a:off x="3561928" y="3530302"/>
            <a:ext cx="762000" cy="914400"/>
          </a:xfrm>
          <a:prstGeom prst="line">
            <a:avLst/>
          </a:prstGeom>
          <a:noFill/>
          <a:ln w="571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7"/>
          <p:cNvSpPr>
            <a:spLocks noChangeShapeType="1"/>
          </p:cNvSpPr>
          <p:nvPr/>
        </p:nvSpPr>
        <p:spPr bwMode="auto">
          <a:xfrm flipV="1">
            <a:off x="4728592" y="2354560"/>
            <a:ext cx="762000" cy="762000"/>
          </a:xfrm>
          <a:prstGeom prst="line">
            <a:avLst/>
          </a:prstGeom>
          <a:noFill/>
          <a:ln w="571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8"/>
          <p:cNvSpPr>
            <a:spLocks noChangeShapeType="1"/>
          </p:cNvSpPr>
          <p:nvPr/>
        </p:nvSpPr>
        <p:spPr bwMode="auto">
          <a:xfrm>
            <a:off x="2366392" y="3497560"/>
            <a:ext cx="762000" cy="914400"/>
          </a:xfrm>
          <a:prstGeom prst="line">
            <a:avLst/>
          </a:prstGeom>
          <a:noFill/>
          <a:ln w="571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9"/>
          <p:cNvSpPr>
            <a:spLocks noChangeShapeType="1"/>
          </p:cNvSpPr>
          <p:nvPr/>
        </p:nvSpPr>
        <p:spPr bwMode="auto">
          <a:xfrm>
            <a:off x="3518917" y="2287885"/>
            <a:ext cx="762000" cy="838200"/>
          </a:xfrm>
          <a:prstGeom prst="line">
            <a:avLst/>
          </a:prstGeom>
          <a:noFill/>
          <a:ln w="571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0"/>
          <p:cNvSpPr>
            <a:spLocks noChangeShapeType="1"/>
          </p:cNvSpPr>
          <p:nvPr/>
        </p:nvSpPr>
        <p:spPr bwMode="auto">
          <a:xfrm>
            <a:off x="4568255" y="3568998"/>
            <a:ext cx="784225" cy="784225"/>
          </a:xfrm>
          <a:prstGeom prst="line">
            <a:avLst/>
          </a:prstGeom>
          <a:noFill/>
          <a:ln w="571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1"/>
          <p:cNvSpPr>
            <a:spLocks noChangeShapeType="1"/>
          </p:cNvSpPr>
          <p:nvPr/>
        </p:nvSpPr>
        <p:spPr bwMode="auto">
          <a:xfrm>
            <a:off x="5625008" y="3345160"/>
            <a:ext cx="457200" cy="0"/>
          </a:xfrm>
          <a:prstGeom prst="line">
            <a:avLst/>
          </a:prstGeom>
          <a:noFill/>
          <a:ln w="57150">
            <a:solidFill>
              <a:srgbClr val="990099"/>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2"/>
          <p:cNvSpPr>
            <a:spLocks noChangeShapeType="1"/>
          </p:cNvSpPr>
          <p:nvPr/>
        </p:nvSpPr>
        <p:spPr bwMode="auto">
          <a:xfrm flipV="1">
            <a:off x="6390456" y="3497560"/>
            <a:ext cx="457200" cy="533400"/>
          </a:xfrm>
          <a:prstGeom prst="line">
            <a:avLst/>
          </a:prstGeom>
          <a:noFill/>
          <a:ln w="571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3"/>
          <p:cNvSpPr>
            <a:spLocks noChangeShapeType="1"/>
          </p:cNvSpPr>
          <p:nvPr/>
        </p:nvSpPr>
        <p:spPr bwMode="auto">
          <a:xfrm>
            <a:off x="6428556" y="2611735"/>
            <a:ext cx="457200" cy="457200"/>
          </a:xfrm>
          <a:prstGeom prst="line">
            <a:avLst/>
          </a:prstGeom>
          <a:noFill/>
          <a:ln w="571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Text Box 24"/>
          <p:cNvSpPr txBox="1">
            <a:spLocks noChangeArrowheads="1"/>
          </p:cNvSpPr>
          <p:nvPr/>
        </p:nvSpPr>
        <p:spPr bwMode="auto">
          <a:xfrm>
            <a:off x="971550" y="5786438"/>
            <a:ext cx="4827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eaLnBrk="1" hangingPunct="1"/>
            <a:r>
              <a:rPr kumimoji="1" lang="zh-CN" altLang="en-US" sz="2800" b="1" dirty="0">
                <a:solidFill>
                  <a:srgbClr val="006600"/>
                </a:solidFill>
                <a:latin typeface="华文楷体" pitchFamily="2" charset="-122"/>
                <a:ea typeface="华文楷体" pitchFamily="2" charset="-122"/>
              </a:rPr>
              <a:t>并发环境下程序间的制约关系</a:t>
            </a:r>
            <a:endParaRPr kumimoji="1" lang="zh-CN" altLang="en-US" sz="2000" b="1" dirty="0">
              <a:solidFill>
                <a:srgbClr val="006600"/>
              </a:solidFill>
              <a:latin typeface="华文楷体" pitchFamily="2" charset="-122"/>
              <a:ea typeface="华文楷体" pitchFamily="2" charset="-122"/>
            </a:endParaRPr>
          </a:p>
        </p:txBody>
      </p:sp>
    </p:spTree>
    <p:extLst>
      <p:ext uri="{BB962C8B-B14F-4D97-AF65-F5344CB8AC3E}">
        <p14:creationId xmlns:p14="http://schemas.microsoft.com/office/powerpoint/2010/main" val="354846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5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250"/>
                            </p:stCondLst>
                            <p:childTnLst>
                              <p:par>
                                <p:cTn id="8" presetID="2" presetClass="entr" presetSubtype="2" fill="hold" grpId="0" nodeType="afterEffect">
                                  <p:stCondLst>
                                    <p:cond delay="50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1000" fill="hold"/>
                                        <p:tgtEl>
                                          <p:spTgt spid="13"/>
                                        </p:tgtEl>
                                        <p:attrNameLst>
                                          <p:attrName>ppt_x</p:attrName>
                                        </p:attrNameLst>
                                      </p:cBhvr>
                                      <p:tavLst>
                                        <p:tav tm="0">
                                          <p:val>
                                            <p:strVal val="1+#ppt_w/2"/>
                                          </p:val>
                                        </p:tav>
                                        <p:tav tm="100000">
                                          <p:val>
                                            <p:strVal val="#ppt_x"/>
                                          </p:val>
                                        </p:tav>
                                      </p:tavLst>
                                    </p:anim>
                                    <p:anim calcmode="lin" valueType="num">
                                      <p:cBhvr additive="base">
                                        <p:cTn id="11" dur="1000" fill="hold"/>
                                        <p:tgtEl>
                                          <p:spTgt spid="13"/>
                                        </p:tgtEl>
                                        <p:attrNameLst>
                                          <p:attrName>ppt_y</p:attrName>
                                        </p:attrNameLst>
                                      </p:cBhvr>
                                      <p:tavLst>
                                        <p:tav tm="0">
                                          <p:val>
                                            <p:strVal val="#ppt_y"/>
                                          </p:val>
                                        </p:tav>
                                        <p:tav tm="100000">
                                          <p:val>
                                            <p:strVal val="#ppt_y"/>
                                          </p:val>
                                        </p:tav>
                                      </p:tavLst>
                                    </p:anim>
                                  </p:childTnLst>
                                </p:cTn>
                              </p:par>
                            </p:childTnLst>
                          </p:cTn>
                        </p:par>
                        <p:par>
                          <p:cTn id="12" fill="hold">
                            <p:stCondLst>
                              <p:cond delay="1750"/>
                            </p:stCondLst>
                            <p:childTnLst>
                              <p:par>
                                <p:cTn id="13" presetID="2" presetClass="entr" presetSubtype="2"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3250"/>
                            </p:stCondLst>
                            <p:childTnLst>
                              <p:par>
                                <p:cTn id="18" presetID="2" presetClass="entr" presetSubtype="1"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1000" fill="hold"/>
                                        <p:tgtEl>
                                          <p:spTgt spid="14"/>
                                        </p:tgtEl>
                                        <p:attrNameLst>
                                          <p:attrName>ppt_x</p:attrName>
                                        </p:attrNameLst>
                                      </p:cBhvr>
                                      <p:tavLst>
                                        <p:tav tm="0">
                                          <p:val>
                                            <p:strVal val="#ppt_x"/>
                                          </p:val>
                                        </p:tav>
                                        <p:tav tm="100000">
                                          <p:val>
                                            <p:strVal val="#ppt_x"/>
                                          </p:val>
                                        </p:tav>
                                      </p:tavLst>
                                    </p:anim>
                                    <p:anim calcmode="lin" valueType="num">
                                      <p:cBhvr additive="base">
                                        <p:cTn id="21" dur="1000" fill="hold"/>
                                        <p:tgtEl>
                                          <p:spTgt spid="14"/>
                                        </p:tgtEl>
                                        <p:attrNameLst>
                                          <p:attrName>ppt_y</p:attrName>
                                        </p:attrNameLst>
                                      </p:cBhvr>
                                      <p:tavLst>
                                        <p:tav tm="0">
                                          <p:val>
                                            <p:strVal val="0-#ppt_h/2"/>
                                          </p:val>
                                        </p:tav>
                                        <p:tav tm="100000">
                                          <p:val>
                                            <p:strVal val="#ppt_y"/>
                                          </p:val>
                                        </p:tav>
                                      </p:tavLst>
                                    </p:anim>
                                  </p:childTnLst>
                                </p:cTn>
                              </p:par>
                              <p:par>
                                <p:cTn id="22" presetID="2" presetClass="entr" presetSubtype="4" fill="hold" grpId="0"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1000" fill="hold"/>
                                        <p:tgtEl>
                                          <p:spTgt spid="17"/>
                                        </p:tgtEl>
                                        <p:attrNameLst>
                                          <p:attrName>ppt_x</p:attrName>
                                        </p:attrNameLst>
                                      </p:cBhvr>
                                      <p:tavLst>
                                        <p:tav tm="0">
                                          <p:val>
                                            <p:strVal val="#ppt_x"/>
                                          </p:val>
                                        </p:tav>
                                        <p:tav tm="100000">
                                          <p:val>
                                            <p:strVal val="#ppt_x"/>
                                          </p:val>
                                        </p:tav>
                                      </p:tavLst>
                                    </p:anim>
                                    <p:anim calcmode="lin" valueType="num">
                                      <p:cBhvr additive="base">
                                        <p:cTn id="25" dur="10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4750"/>
                            </p:stCondLst>
                            <p:childTnLst>
                              <p:par>
                                <p:cTn id="27" presetID="2" presetClass="entr" presetSubtype="1" fill="hold" grpId="0" nodeType="afterEffect">
                                  <p:stCondLst>
                                    <p:cond delay="50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1000" fill="hold"/>
                                        <p:tgtEl>
                                          <p:spTgt spid="8"/>
                                        </p:tgtEl>
                                        <p:attrNameLst>
                                          <p:attrName>ppt_x</p:attrName>
                                        </p:attrNameLst>
                                      </p:cBhvr>
                                      <p:tavLst>
                                        <p:tav tm="0">
                                          <p:val>
                                            <p:strVal val="#ppt_x"/>
                                          </p:val>
                                        </p:tav>
                                        <p:tav tm="100000">
                                          <p:val>
                                            <p:strVal val="#ppt_x"/>
                                          </p:val>
                                        </p:tav>
                                      </p:tavLst>
                                    </p:anim>
                                    <p:anim calcmode="lin" valueType="num">
                                      <p:cBhvr additive="base">
                                        <p:cTn id="30" dur="1000" fill="hold"/>
                                        <p:tgtEl>
                                          <p:spTgt spid="8"/>
                                        </p:tgtEl>
                                        <p:attrNameLst>
                                          <p:attrName>ppt_y</p:attrName>
                                        </p:attrNameLst>
                                      </p:cBhvr>
                                      <p:tavLst>
                                        <p:tav tm="0">
                                          <p:val>
                                            <p:strVal val="0-#ppt_h/2"/>
                                          </p:val>
                                        </p:tav>
                                        <p:tav tm="100000">
                                          <p:val>
                                            <p:strVal val="#ppt_y"/>
                                          </p:val>
                                        </p:tav>
                                      </p:tavLst>
                                    </p:anim>
                                  </p:childTnLst>
                                </p:cTn>
                              </p:par>
                              <p:par>
                                <p:cTn id="31" presetID="2" presetClass="entr" presetSubtype="4" fill="hold" grpId="0" nodeType="withEffect">
                                  <p:stCondLst>
                                    <p:cond delay="50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1000" fill="hold"/>
                                        <p:tgtEl>
                                          <p:spTgt spid="7"/>
                                        </p:tgtEl>
                                        <p:attrNameLst>
                                          <p:attrName>ppt_x</p:attrName>
                                        </p:attrNameLst>
                                      </p:cBhvr>
                                      <p:tavLst>
                                        <p:tav tm="0">
                                          <p:val>
                                            <p:strVal val="#ppt_x"/>
                                          </p:val>
                                        </p:tav>
                                        <p:tav tm="100000">
                                          <p:val>
                                            <p:strVal val="#ppt_x"/>
                                          </p:val>
                                        </p:tav>
                                      </p:tavLst>
                                    </p:anim>
                                    <p:anim calcmode="lin" valueType="num">
                                      <p:cBhvr additive="base">
                                        <p:cTn id="34" dur="1000" fill="hold"/>
                                        <p:tgtEl>
                                          <p:spTgt spid="7"/>
                                        </p:tgtEl>
                                        <p:attrNameLst>
                                          <p:attrName>ppt_y</p:attrName>
                                        </p:attrNameLst>
                                      </p:cBhvr>
                                      <p:tavLst>
                                        <p:tav tm="0">
                                          <p:val>
                                            <p:strVal val="1+#ppt_h/2"/>
                                          </p:val>
                                        </p:tav>
                                        <p:tav tm="100000">
                                          <p:val>
                                            <p:strVal val="#ppt_y"/>
                                          </p:val>
                                        </p:tav>
                                      </p:tavLst>
                                    </p:anim>
                                  </p:childTnLst>
                                </p:cTn>
                              </p:par>
                            </p:childTnLst>
                          </p:cTn>
                        </p:par>
                        <p:par>
                          <p:cTn id="35" fill="hold">
                            <p:stCondLst>
                              <p:cond delay="6250"/>
                            </p:stCondLst>
                            <p:childTnLst>
                              <p:par>
                                <p:cTn id="36" presetID="2" presetClass="entr" presetSubtype="1" fill="hold" grpId="0" nodeType="afterEffect">
                                  <p:stCondLst>
                                    <p:cond delay="50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1000" fill="hold"/>
                                        <p:tgtEl>
                                          <p:spTgt spid="18"/>
                                        </p:tgtEl>
                                        <p:attrNameLst>
                                          <p:attrName>ppt_x</p:attrName>
                                        </p:attrNameLst>
                                      </p:cBhvr>
                                      <p:tavLst>
                                        <p:tav tm="0">
                                          <p:val>
                                            <p:strVal val="#ppt_x"/>
                                          </p:val>
                                        </p:tav>
                                        <p:tav tm="100000">
                                          <p:val>
                                            <p:strVal val="#ppt_x"/>
                                          </p:val>
                                        </p:tav>
                                      </p:tavLst>
                                    </p:anim>
                                    <p:anim calcmode="lin" valueType="num">
                                      <p:cBhvr additive="base">
                                        <p:cTn id="39" dur="1000" fill="hold"/>
                                        <p:tgtEl>
                                          <p:spTgt spid="18"/>
                                        </p:tgtEl>
                                        <p:attrNameLst>
                                          <p:attrName>ppt_y</p:attrName>
                                        </p:attrNameLst>
                                      </p:cBhvr>
                                      <p:tavLst>
                                        <p:tav tm="0">
                                          <p:val>
                                            <p:strVal val="0-#ppt_h/2"/>
                                          </p:val>
                                        </p:tav>
                                        <p:tav tm="100000">
                                          <p:val>
                                            <p:strVal val="#ppt_y"/>
                                          </p:val>
                                        </p:tav>
                                      </p:tavLst>
                                    </p:anim>
                                  </p:childTnLst>
                                </p:cTn>
                              </p:par>
                            </p:childTnLst>
                          </p:cTn>
                        </p:par>
                        <p:par>
                          <p:cTn id="40" fill="hold">
                            <p:stCondLst>
                              <p:cond delay="7750"/>
                            </p:stCondLst>
                            <p:childTnLst>
                              <p:par>
                                <p:cTn id="41" presetID="2" presetClass="entr" presetSubtype="4" fill="hold" grpId="0" nodeType="afterEffect">
                                  <p:stCondLst>
                                    <p:cond delay="50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1000" fill="hold"/>
                                        <p:tgtEl>
                                          <p:spTgt spid="15"/>
                                        </p:tgtEl>
                                        <p:attrNameLst>
                                          <p:attrName>ppt_x</p:attrName>
                                        </p:attrNameLst>
                                      </p:cBhvr>
                                      <p:tavLst>
                                        <p:tav tm="0">
                                          <p:val>
                                            <p:strVal val="#ppt_x"/>
                                          </p:val>
                                        </p:tav>
                                        <p:tav tm="100000">
                                          <p:val>
                                            <p:strVal val="#ppt_x"/>
                                          </p:val>
                                        </p:tav>
                                      </p:tavLst>
                                    </p:anim>
                                    <p:anim calcmode="lin" valueType="num">
                                      <p:cBhvr additive="base">
                                        <p:cTn id="44" dur="1000" fill="hold"/>
                                        <p:tgtEl>
                                          <p:spTgt spid="15"/>
                                        </p:tgtEl>
                                        <p:attrNameLst>
                                          <p:attrName>ppt_y</p:attrName>
                                        </p:attrNameLst>
                                      </p:cBhvr>
                                      <p:tavLst>
                                        <p:tav tm="0">
                                          <p:val>
                                            <p:strVal val="1+#ppt_h/2"/>
                                          </p:val>
                                        </p:tav>
                                        <p:tav tm="100000">
                                          <p:val>
                                            <p:strVal val="#ppt_y"/>
                                          </p:val>
                                        </p:tav>
                                      </p:tavLst>
                                    </p:anim>
                                  </p:childTnLst>
                                </p:cTn>
                              </p:par>
                            </p:childTnLst>
                          </p:cTn>
                        </p:par>
                        <p:par>
                          <p:cTn id="45" fill="hold">
                            <p:stCondLst>
                              <p:cond delay="9250"/>
                            </p:stCondLst>
                            <p:childTnLst>
                              <p:par>
                                <p:cTn id="46" presetID="2" presetClass="entr" presetSubtype="1" fill="hold" grpId="0" nodeType="afterEffect">
                                  <p:stCondLst>
                                    <p:cond delay="50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1000" fill="hold"/>
                                        <p:tgtEl>
                                          <p:spTgt spid="9"/>
                                        </p:tgtEl>
                                        <p:attrNameLst>
                                          <p:attrName>ppt_x</p:attrName>
                                        </p:attrNameLst>
                                      </p:cBhvr>
                                      <p:tavLst>
                                        <p:tav tm="0">
                                          <p:val>
                                            <p:strVal val="#ppt_x"/>
                                          </p:val>
                                        </p:tav>
                                        <p:tav tm="100000">
                                          <p:val>
                                            <p:strVal val="#ppt_x"/>
                                          </p:val>
                                        </p:tav>
                                      </p:tavLst>
                                    </p:anim>
                                    <p:anim calcmode="lin" valueType="num">
                                      <p:cBhvr additive="base">
                                        <p:cTn id="49" dur="1000" fill="hold"/>
                                        <p:tgtEl>
                                          <p:spTgt spid="9"/>
                                        </p:tgtEl>
                                        <p:attrNameLst>
                                          <p:attrName>ppt_y</p:attrName>
                                        </p:attrNameLst>
                                      </p:cBhvr>
                                      <p:tavLst>
                                        <p:tav tm="0">
                                          <p:val>
                                            <p:strVal val="0-#ppt_h/2"/>
                                          </p:val>
                                        </p:tav>
                                        <p:tav tm="100000">
                                          <p:val>
                                            <p:strVal val="#ppt_y"/>
                                          </p:val>
                                        </p:tav>
                                      </p:tavLst>
                                    </p:anim>
                                  </p:childTnLst>
                                </p:cTn>
                              </p:par>
                            </p:childTnLst>
                          </p:cTn>
                        </p:par>
                        <p:par>
                          <p:cTn id="50" fill="hold">
                            <p:stCondLst>
                              <p:cond delay="10750"/>
                            </p:stCondLst>
                            <p:childTnLst>
                              <p:par>
                                <p:cTn id="51" presetID="2" presetClass="entr" presetSubtype="1" fill="hold" grpId="0" nodeType="afterEffect">
                                  <p:stCondLst>
                                    <p:cond delay="50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1000" fill="hold"/>
                                        <p:tgtEl>
                                          <p:spTgt spid="16"/>
                                        </p:tgtEl>
                                        <p:attrNameLst>
                                          <p:attrName>ppt_x</p:attrName>
                                        </p:attrNameLst>
                                      </p:cBhvr>
                                      <p:tavLst>
                                        <p:tav tm="0">
                                          <p:val>
                                            <p:strVal val="#ppt_x"/>
                                          </p:val>
                                        </p:tav>
                                        <p:tav tm="100000">
                                          <p:val>
                                            <p:strVal val="#ppt_x"/>
                                          </p:val>
                                        </p:tav>
                                      </p:tavLst>
                                    </p:anim>
                                    <p:anim calcmode="lin" valueType="num">
                                      <p:cBhvr additive="base">
                                        <p:cTn id="54" dur="1000" fill="hold"/>
                                        <p:tgtEl>
                                          <p:spTgt spid="16"/>
                                        </p:tgtEl>
                                        <p:attrNameLst>
                                          <p:attrName>ppt_y</p:attrName>
                                        </p:attrNameLst>
                                      </p:cBhvr>
                                      <p:tavLst>
                                        <p:tav tm="0">
                                          <p:val>
                                            <p:strVal val="0-#ppt_h/2"/>
                                          </p:val>
                                        </p:tav>
                                        <p:tav tm="100000">
                                          <p:val>
                                            <p:strVal val="#ppt_y"/>
                                          </p:val>
                                        </p:tav>
                                      </p:tavLst>
                                    </p:anim>
                                  </p:childTnLst>
                                </p:cTn>
                              </p:par>
                              <p:par>
                                <p:cTn id="55" presetID="2" presetClass="entr" presetSubtype="4" fill="hold" grpId="0" nodeType="withEffect">
                                  <p:stCondLst>
                                    <p:cond delay="50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1000" fill="hold"/>
                                        <p:tgtEl>
                                          <p:spTgt spid="19"/>
                                        </p:tgtEl>
                                        <p:attrNameLst>
                                          <p:attrName>ppt_x</p:attrName>
                                        </p:attrNameLst>
                                      </p:cBhvr>
                                      <p:tavLst>
                                        <p:tav tm="0">
                                          <p:val>
                                            <p:strVal val="#ppt_x"/>
                                          </p:val>
                                        </p:tav>
                                        <p:tav tm="100000">
                                          <p:val>
                                            <p:strVal val="#ppt_x"/>
                                          </p:val>
                                        </p:tav>
                                      </p:tavLst>
                                    </p:anim>
                                    <p:anim calcmode="lin" valueType="num">
                                      <p:cBhvr additive="base">
                                        <p:cTn id="58" dur="1000" fill="hold"/>
                                        <p:tgtEl>
                                          <p:spTgt spid="19"/>
                                        </p:tgtEl>
                                        <p:attrNameLst>
                                          <p:attrName>ppt_y</p:attrName>
                                        </p:attrNameLst>
                                      </p:cBhvr>
                                      <p:tavLst>
                                        <p:tav tm="0">
                                          <p:val>
                                            <p:strVal val="1+#ppt_h/2"/>
                                          </p:val>
                                        </p:tav>
                                        <p:tav tm="100000">
                                          <p:val>
                                            <p:strVal val="#ppt_y"/>
                                          </p:val>
                                        </p:tav>
                                      </p:tavLst>
                                    </p:anim>
                                  </p:childTnLst>
                                </p:cTn>
                              </p:par>
                            </p:childTnLst>
                          </p:cTn>
                        </p:par>
                        <p:par>
                          <p:cTn id="59" fill="hold">
                            <p:stCondLst>
                              <p:cond delay="12250"/>
                            </p:stCondLst>
                            <p:childTnLst>
                              <p:par>
                                <p:cTn id="60" presetID="2" presetClass="entr" presetSubtype="2" fill="hold" grpId="0" nodeType="afterEffect">
                                  <p:stCondLst>
                                    <p:cond delay="50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1000" fill="hold"/>
                                        <p:tgtEl>
                                          <p:spTgt spid="11"/>
                                        </p:tgtEl>
                                        <p:attrNameLst>
                                          <p:attrName>ppt_x</p:attrName>
                                        </p:attrNameLst>
                                      </p:cBhvr>
                                      <p:tavLst>
                                        <p:tav tm="0">
                                          <p:val>
                                            <p:strVal val="1+#ppt_w/2"/>
                                          </p:val>
                                        </p:tav>
                                        <p:tav tm="100000">
                                          <p:val>
                                            <p:strVal val="#ppt_x"/>
                                          </p:val>
                                        </p:tav>
                                      </p:tavLst>
                                    </p:anim>
                                    <p:anim calcmode="lin" valueType="num">
                                      <p:cBhvr additive="base">
                                        <p:cTn id="63" dur="1000" fill="hold"/>
                                        <p:tgtEl>
                                          <p:spTgt spid="11"/>
                                        </p:tgtEl>
                                        <p:attrNameLst>
                                          <p:attrName>ppt_y</p:attrName>
                                        </p:attrNameLst>
                                      </p:cBhvr>
                                      <p:tavLst>
                                        <p:tav tm="0">
                                          <p:val>
                                            <p:strVal val="#ppt_y"/>
                                          </p:val>
                                        </p:tav>
                                        <p:tav tm="100000">
                                          <p:val>
                                            <p:strVal val="#ppt_y"/>
                                          </p:val>
                                        </p:tav>
                                      </p:tavLst>
                                    </p:anim>
                                  </p:childTnLst>
                                </p:cTn>
                              </p:par>
                              <p:par>
                                <p:cTn id="64" presetID="2" presetClass="entr" presetSubtype="2" fill="hold" grpId="0" nodeType="withEffect">
                                  <p:stCondLst>
                                    <p:cond delay="500"/>
                                  </p:stCondLst>
                                  <p:childTnLst>
                                    <p:set>
                                      <p:cBhvr>
                                        <p:cTn id="65" dur="1" fill="hold">
                                          <p:stCondLst>
                                            <p:cond delay="0"/>
                                          </p:stCondLst>
                                        </p:cTn>
                                        <p:tgtEl>
                                          <p:spTgt spid="10"/>
                                        </p:tgtEl>
                                        <p:attrNameLst>
                                          <p:attrName>style.visibility</p:attrName>
                                        </p:attrNameLst>
                                      </p:cBhvr>
                                      <p:to>
                                        <p:strVal val="visible"/>
                                      </p:to>
                                    </p:set>
                                    <p:anim calcmode="lin" valueType="num">
                                      <p:cBhvr additive="base">
                                        <p:cTn id="66" dur="1000" fill="hold"/>
                                        <p:tgtEl>
                                          <p:spTgt spid="10"/>
                                        </p:tgtEl>
                                        <p:attrNameLst>
                                          <p:attrName>ppt_x</p:attrName>
                                        </p:attrNameLst>
                                      </p:cBhvr>
                                      <p:tavLst>
                                        <p:tav tm="0">
                                          <p:val>
                                            <p:strVal val="1+#ppt_w/2"/>
                                          </p:val>
                                        </p:tav>
                                        <p:tav tm="100000">
                                          <p:val>
                                            <p:strVal val="#ppt_x"/>
                                          </p:val>
                                        </p:tav>
                                      </p:tavLst>
                                    </p:anim>
                                    <p:anim calcmode="lin" valueType="num">
                                      <p:cBhvr additive="base">
                                        <p:cTn id="67" dur="1000" fill="hold"/>
                                        <p:tgtEl>
                                          <p:spTgt spid="10"/>
                                        </p:tgtEl>
                                        <p:attrNameLst>
                                          <p:attrName>ppt_y</p:attrName>
                                        </p:attrNameLst>
                                      </p:cBhvr>
                                      <p:tavLst>
                                        <p:tav tm="0">
                                          <p:val>
                                            <p:strVal val="#ppt_y"/>
                                          </p:val>
                                        </p:tav>
                                        <p:tav tm="100000">
                                          <p:val>
                                            <p:strVal val="#ppt_y"/>
                                          </p:val>
                                        </p:tav>
                                      </p:tavLst>
                                    </p:anim>
                                  </p:childTnLst>
                                </p:cTn>
                              </p:par>
                            </p:childTnLst>
                          </p:cTn>
                        </p:par>
                        <p:par>
                          <p:cTn id="68" fill="hold">
                            <p:stCondLst>
                              <p:cond delay="13750"/>
                            </p:stCondLst>
                            <p:childTnLst>
                              <p:par>
                                <p:cTn id="69" presetID="2" presetClass="entr" presetSubtype="2" fill="hold" grpId="0" nodeType="afterEffect">
                                  <p:stCondLst>
                                    <p:cond delay="50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1000" fill="hold"/>
                                        <p:tgtEl>
                                          <p:spTgt spid="20"/>
                                        </p:tgtEl>
                                        <p:attrNameLst>
                                          <p:attrName>ppt_x</p:attrName>
                                        </p:attrNameLst>
                                      </p:cBhvr>
                                      <p:tavLst>
                                        <p:tav tm="0">
                                          <p:val>
                                            <p:strVal val="1+#ppt_w/2"/>
                                          </p:val>
                                        </p:tav>
                                        <p:tav tm="100000">
                                          <p:val>
                                            <p:strVal val="#ppt_x"/>
                                          </p:val>
                                        </p:tav>
                                      </p:tavLst>
                                    </p:anim>
                                    <p:anim calcmode="lin" valueType="num">
                                      <p:cBhvr additive="base">
                                        <p:cTn id="72" dur="1000" fill="hold"/>
                                        <p:tgtEl>
                                          <p:spTgt spid="20"/>
                                        </p:tgtEl>
                                        <p:attrNameLst>
                                          <p:attrName>ppt_y</p:attrName>
                                        </p:attrNameLst>
                                      </p:cBhvr>
                                      <p:tavLst>
                                        <p:tav tm="0">
                                          <p:val>
                                            <p:strVal val="#ppt_y"/>
                                          </p:val>
                                        </p:tav>
                                        <p:tav tm="100000">
                                          <p:val>
                                            <p:strVal val="#ppt_y"/>
                                          </p:val>
                                        </p:tav>
                                      </p:tavLst>
                                    </p:anim>
                                  </p:childTnLst>
                                </p:cTn>
                              </p:par>
                            </p:childTnLst>
                          </p:cTn>
                        </p:par>
                        <p:par>
                          <p:cTn id="73" fill="hold">
                            <p:stCondLst>
                              <p:cond delay="15250"/>
                            </p:stCondLst>
                            <p:childTnLst>
                              <p:par>
                                <p:cTn id="74" presetID="2" presetClass="entr" presetSubtype="2" fill="hold" grpId="0" nodeType="afterEffect">
                                  <p:stCondLst>
                                    <p:cond delay="500"/>
                                  </p:stCondLst>
                                  <p:childTnLst>
                                    <p:set>
                                      <p:cBhvr>
                                        <p:cTn id="75" dur="1" fill="hold">
                                          <p:stCondLst>
                                            <p:cond delay="0"/>
                                          </p:stCondLst>
                                        </p:cTn>
                                        <p:tgtEl>
                                          <p:spTgt spid="22"/>
                                        </p:tgtEl>
                                        <p:attrNameLst>
                                          <p:attrName>style.visibility</p:attrName>
                                        </p:attrNameLst>
                                      </p:cBhvr>
                                      <p:to>
                                        <p:strVal val="visible"/>
                                      </p:to>
                                    </p:set>
                                    <p:anim calcmode="lin" valueType="num">
                                      <p:cBhvr additive="base">
                                        <p:cTn id="76" dur="1000" fill="hold"/>
                                        <p:tgtEl>
                                          <p:spTgt spid="22"/>
                                        </p:tgtEl>
                                        <p:attrNameLst>
                                          <p:attrName>ppt_x</p:attrName>
                                        </p:attrNameLst>
                                      </p:cBhvr>
                                      <p:tavLst>
                                        <p:tav tm="0">
                                          <p:val>
                                            <p:strVal val="1+#ppt_w/2"/>
                                          </p:val>
                                        </p:tav>
                                        <p:tav tm="100000">
                                          <p:val>
                                            <p:strVal val="#ppt_x"/>
                                          </p:val>
                                        </p:tav>
                                      </p:tavLst>
                                    </p:anim>
                                    <p:anim calcmode="lin" valueType="num">
                                      <p:cBhvr additive="base">
                                        <p:cTn id="77" dur="1000" fill="hold"/>
                                        <p:tgtEl>
                                          <p:spTgt spid="22"/>
                                        </p:tgtEl>
                                        <p:attrNameLst>
                                          <p:attrName>ppt_y</p:attrName>
                                        </p:attrNameLst>
                                      </p:cBhvr>
                                      <p:tavLst>
                                        <p:tav tm="0">
                                          <p:val>
                                            <p:strVal val="#ppt_y"/>
                                          </p:val>
                                        </p:tav>
                                        <p:tav tm="100000">
                                          <p:val>
                                            <p:strVal val="#ppt_y"/>
                                          </p:val>
                                        </p:tav>
                                      </p:tavLst>
                                    </p:anim>
                                  </p:childTnLst>
                                </p:cTn>
                              </p:par>
                              <p:par>
                                <p:cTn id="78" presetID="2" presetClass="entr" presetSubtype="2" fill="hold" grpId="0" nodeType="withEffect">
                                  <p:stCondLst>
                                    <p:cond delay="500"/>
                                  </p:stCondLst>
                                  <p:childTnLst>
                                    <p:set>
                                      <p:cBhvr>
                                        <p:cTn id="79" dur="1" fill="hold">
                                          <p:stCondLst>
                                            <p:cond delay="0"/>
                                          </p:stCondLst>
                                        </p:cTn>
                                        <p:tgtEl>
                                          <p:spTgt spid="21"/>
                                        </p:tgtEl>
                                        <p:attrNameLst>
                                          <p:attrName>style.visibility</p:attrName>
                                        </p:attrNameLst>
                                      </p:cBhvr>
                                      <p:to>
                                        <p:strVal val="visible"/>
                                      </p:to>
                                    </p:set>
                                    <p:anim calcmode="lin" valueType="num">
                                      <p:cBhvr additive="base">
                                        <p:cTn id="80" dur="1000" fill="hold"/>
                                        <p:tgtEl>
                                          <p:spTgt spid="21"/>
                                        </p:tgtEl>
                                        <p:attrNameLst>
                                          <p:attrName>ppt_x</p:attrName>
                                        </p:attrNameLst>
                                      </p:cBhvr>
                                      <p:tavLst>
                                        <p:tav tm="0">
                                          <p:val>
                                            <p:strVal val="1+#ppt_w/2"/>
                                          </p:val>
                                        </p:tav>
                                        <p:tav tm="100000">
                                          <p:val>
                                            <p:strVal val="#ppt_x"/>
                                          </p:val>
                                        </p:tav>
                                      </p:tavLst>
                                    </p:anim>
                                    <p:anim calcmode="lin" valueType="num">
                                      <p:cBhvr additive="base">
                                        <p:cTn id="81" dur="1000" fill="hold"/>
                                        <p:tgtEl>
                                          <p:spTgt spid="21"/>
                                        </p:tgtEl>
                                        <p:attrNameLst>
                                          <p:attrName>ppt_y</p:attrName>
                                        </p:attrNameLst>
                                      </p:cBhvr>
                                      <p:tavLst>
                                        <p:tav tm="0">
                                          <p:val>
                                            <p:strVal val="#ppt_y"/>
                                          </p:val>
                                        </p:tav>
                                        <p:tav tm="100000">
                                          <p:val>
                                            <p:strVal val="#ppt_y"/>
                                          </p:val>
                                        </p:tav>
                                      </p:tavLst>
                                    </p:anim>
                                  </p:childTnLst>
                                </p:cTn>
                              </p:par>
                              <p:par>
                                <p:cTn id="82" presetID="2" presetClass="entr" presetSubtype="2" fill="hold" grpId="0" nodeType="withEffect">
                                  <p:stCondLst>
                                    <p:cond delay="500"/>
                                  </p:stCondLst>
                                  <p:childTnLst>
                                    <p:set>
                                      <p:cBhvr>
                                        <p:cTn id="83" dur="1" fill="hold">
                                          <p:stCondLst>
                                            <p:cond delay="0"/>
                                          </p:stCondLst>
                                        </p:cTn>
                                        <p:tgtEl>
                                          <p:spTgt spid="3"/>
                                        </p:tgtEl>
                                        <p:attrNameLst>
                                          <p:attrName>style.visibility</p:attrName>
                                        </p:attrNameLst>
                                      </p:cBhvr>
                                      <p:to>
                                        <p:strVal val="visible"/>
                                      </p:to>
                                    </p:set>
                                    <p:anim calcmode="lin" valueType="num">
                                      <p:cBhvr additive="base">
                                        <p:cTn id="84" dur="1000" fill="hold"/>
                                        <p:tgtEl>
                                          <p:spTgt spid="3"/>
                                        </p:tgtEl>
                                        <p:attrNameLst>
                                          <p:attrName>ppt_x</p:attrName>
                                        </p:attrNameLst>
                                      </p:cBhvr>
                                      <p:tavLst>
                                        <p:tav tm="0">
                                          <p:val>
                                            <p:strVal val="1+#ppt_w/2"/>
                                          </p:val>
                                        </p:tav>
                                        <p:tav tm="100000">
                                          <p:val>
                                            <p:strVal val="#ppt_x"/>
                                          </p:val>
                                        </p:tav>
                                      </p:tavLst>
                                    </p:anim>
                                    <p:anim calcmode="lin" valueType="num">
                                      <p:cBhvr additive="base">
                                        <p:cTn id="85" dur="1000" fill="hold"/>
                                        <p:tgtEl>
                                          <p:spTgt spid="3"/>
                                        </p:tgtEl>
                                        <p:attrNameLst>
                                          <p:attrName>ppt_y</p:attrName>
                                        </p:attrNameLst>
                                      </p:cBhvr>
                                      <p:tavLst>
                                        <p:tav tm="0">
                                          <p:val>
                                            <p:strVal val="#ppt_y"/>
                                          </p:val>
                                        </p:tav>
                                        <p:tav tm="100000">
                                          <p:val>
                                            <p:strVal val="#ppt_y"/>
                                          </p:val>
                                        </p:tav>
                                      </p:tavLst>
                                    </p:anim>
                                  </p:childTnLst>
                                </p:cTn>
                              </p:par>
                            </p:childTnLst>
                          </p:cTn>
                        </p:par>
                        <p:par>
                          <p:cTn id="86" fill="hold">
                            <p:stCondLst>
                              <p:cond delay="16750"/>
                            </p:stCondLst>
                            <p:childTnLst>
                              <p:par>
                                <p:cTn id="87" presetID="2" presetClass="entr" presetSubtype="2" fill="hold" grpId="0" nodeType="afterEffect">
                                  <p:stCondLst>
                                    <p:cond delay="500"/>
                                  </p:stCondLst>
                                  <p:childTnLst>
                                    <p:set>
                                      <p:cBhvr>
                                        <p:cTn id="88" dur="1" fill="hold">
                                          <p:stCondLst>
                                            <p:cond delay="0"/>
                                          </p:stCondLst>
                                        </p:cTn>
                                        <p:tgtEl>
                                          <p:spTgt spid="5"/>
                                        </p:tgtEl>
                                        <p:attrNameLst>
                                          <p:attrName>style.visibility</p:attrName>
                                        </p:attrNameLst>
                                      </p:cBhvr>
                                      <p:to>
                                        <p:strVal val="visible"/>
                                      </p:to>
                                    </p:set>
                                    <p:anim calcmode="lin" valueType="num">
                                      <p:cBhvr additive="base">
                                        <p:cTn id="89" dur="1000" fill="hold"/>
                                        <p:tgtEl>
                                          <p:spTgt spid="5"/>
                                        </p:tgtEl>
                                        <p:attrNameLst>
                                          <p:attrName>ppt_x</p:attrName>
                                        </p:attrNameLst>
                                      </p:cBhvr>
                                      <p:tavLst>
                                        <p:tav tm="0">
                                          <p:val>
                                            <p:strVal val="1+#ppt_w/2"/>
                                          </p:val>
                                        </p:tav>
                                        <p:tav tm="100000">
                                          <p:val>
                                            <p:strVal val="#ppt_x"/>
                                          </p:val>
                                        </p:tav>
                                      </p:tavLst>
                                    </p:anim>
                                    <p:anim calcmode="lin" valueType="num">
                                      <p:cBhvr additive="base">
                                        <p:cTn id="90" dur="1000" fill="hold"/>
                                        <p:tgtEl>
                                          <p:spTgt spid="5"/>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500"/>
                                  </p:stCondLst>
                                  <p:childTnLst>
                                    <p:set>
                                      <p:cBhvr>
                                        <p:cTn id="92" dur="1" fill="hold">
                                          <p:stCondLst>
                                            <p:cond delay="0"/>
                                          </p:stCondLst>
                                        </p:cTn>
                                        <p:tgtEl>
                                          <p:spTgt spid="4"/>
                                        </p:tgtEl>
                                        <p:attrNameLst>
                                          <p:attrName>style.visibility</p:attrName>
                                        </p:attrNameLst>
                                      </p:cBhvr>
                                      <p:to>
                                        <p:strVal val="visible"/>
                                      </p:to>
                                    </p:set>
                                    <p:anim calcmode="lin" valueType="num">
                                      <p:cBhvr additive="base">
                                        <p:cTn id="93" dur="1000" fill="hold"/>
                                        <p:tgtEl>
                                          <p:spTgt spid="4"/>
                                        </p:tgtEl>
                                        <p:attrNameLst>
                                          <p:attrName>ppt_x</p:attrName>
                                        </p:attrNameLst>
                                      </p:cBhvr>
                                      <p:tavLst>
                                        <p:tav tm="0">
                                          <p:val>
                                            <p:strVal val="1+#ppt_w/2"/>
                                          </p:val>
                                        </p:tav>
                                        <p:tav tm="100000">
                                          <p:val>
                                            <p:strVal val="#ppt_x"/>
                                          </p:val>
                                        </p:tav>
                                      </p:tavLst>
                                    </p:anim>
                                    <p:anim calcmode="lin" valueType="num">
                                      <p:cBhvr additive="base">
                                        <p:cTn id="94"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2400" y="274638"/>
            <a:ext cx="7620000" cy="922114"/>
          </a:xfrm>
        </p:spPr>
        <p:txBody>
          <a:bodyPr/>
          <a:lstStyle/>
          <a:p>
            <a:pPr>
              <a:defRPr/>
            </a:pPr>
            <a:r>
              <a:rPr lang="zh-CN" altLang="en-US" dirty="0" smtClean="0"/>
              <a:t>解法</a:t>
            </a:r>
            <a:r>
              <a:rPr lang="en-US" altLang="zh-CN" dirty="0" smtClean="0"/>
              <a:t>2</a:t>
            </a:r>
            <a:endParaRPr lang="zh-CN" altLang="en-US" dirty="0"/>
          </a:p>
        </p:txBody>
      </p:sp>
      <p:sp>
        <p:nvSpPr>
          <p:cNvPr id="17411" name="Rectangle 3"/>
          <p:cNvSpPr txBox="1">
            <a:spLocks noChangeArrowheads="1"/>
          </p:cNvSpPr>
          <p:nvPr/>
        </p:nvSpPr>
        <p:spPr bwMode="auto">
          <a:xfrm>
            <a:off x="467544" y="1752947"/>
            <a:ext cx="7848872" cy="4124325"/>
          </a:xfrm>
          <a:prstGeom prst="rect">
            <a:avLst/>
          </a:prstGeom>
          <a:solidFill>
            <a:schemeClr val="accent4">
              <a:lumMod val="20000"/>
              <a:lumOff val="80000"/>
            </a:schemeClr>
          </a:solidFill>
          <a:ln>
            <a:noFill/>
          </a:ln>
          <a:extLst/>
        </p:spPr>
        <p:txBody>
          <a:bodyPr/>
          <a:lstStyle>
            <a:lvl1pPr marL="273050" indent="-27305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ts val="600"/>
              </a:spcBef>
              <a:buClr>
                <a:schemeClr val="tx2"/>
              </a:buClr>
              <a:buSzPct val="73000"/>
            </a:pPr>
            <a:r>
              <a:rPr lang="en-US" altLang="zh-CN" sz="2000" dirty="0">
                <a:latin typeface="Consolas" pitchFamily="49" charset="0"/>
              </a:rPr>
              <a:t>Peter: 				Tracy:</a:t>
            </a:r>
          </a:p>
          <a:p>
            <a:pPr>
              <a:spcBef>
                <a:spcPts val="600"/>
              </a:spcBef>
              <a:buClr>
                <a:schemeClr val="tx2"/>
              </a:buClr>
              <a:buSzPct val="73000"/>
            </a:pPr>
            <a:r>
              <a:rPr lang="en-US" altLang="zh-CN" sz="2000" dirty="0">
                <a:latin typeface="Consolas" pitchFamily="49" charset="0"/>
              </a:rPr>
              <a:t>leave </a:t>
            </a:r>
            <a:r>
              <a:rPr lang="en-US" altLang="zh-CN" sz="2000" dirty="0" err="1">
                <a:latin typeface="Consolas" pitchFamily="49" charset="0"/>
              </a:rPr>
              <a:t>notePeter</a:t>
            </a:r>
            <a:r>
              <a:rPr lang="en-US" altLang="zh-CN" sz="2000" dirty="0">
                <a:latin typeface="Consolas" pitchFamily="49" charset="0"/>
              </a:rPr>
              <a:t> 			leave </a:t>
            </a:r>
            <a:r>
              <a:rPr lang="en-US" altLang="zh-CN" sz="2000" dirty="0" err="1">
                <a:latin typeface="Consolas" pitchFamily="49" charset="0"/>
              </a:rPr>
              <a:t>noteTracy</a:t>
            </a:r>
            <a:endParaRPr lang="en-US" altLang="zh-CN" sz="2000" dirty="0">
              <a:latin typeface="Consolas" pitchFamily="49" charset="0"/>
            </a:endParaRPr>
          </a:p>
          <a:p>
            <a:pPr>
              <a:spcBef>
                <a:spcPts val="600"/>
              </a:spcBef>
              <a:buClr>
                <a:schemeClr val="tx2"/>
              </a:buClr>
              <a:buSzPct val="73000"/>
            </a:pPr>
            <a:r>
              <a:rPr lang="en-US" altLang="zh-CN" sz="2000" dirty="0">
                <a:latin typeface="Consolas" pitchFamily="49" charset="0"/>
              </a:rPr>
              <a:t>if (no </a:t>
            </a:r>
            <a:r>
              <a:rPr lang="en-US" altLang="zh-CN" sz="2000" dirty="0" err="1">
                <a:latin typeface="Consolas" pitchFamily="49" charset="0"/>
              </a:rPr>
              <a:t>noteTracy</a:t>
            </a:r>
            <a:r>
              <a:rPr lang="en-US" altLang="zh-CN" sz="2000" dirty="0">
                <a:latin typeface="Consolas" pitchFamily="49" charset="0"/>
              </a:rPr>
              <a:t>) { 		if (no </a:t>
            </a:r>
            <a:r>
              <a:rPr lang="en-US" altLang="zh-CN" sz="2000" dirty="0" err="1">
                <a:latin typeface="Consolas" pitchFamily="49" charset="0"/>
              </a:rPr>
              <a:t>notePeter</a:t>
            </a:r>
            <a:r>
              <a:rPr lang="en-US" altLang="zh-CN" sz="2000" dirty="0">
                <a:latin typeface="Consolas" pitchFamily="49" charset="0"/>
              </a:rPr>
              <a:t>) {</a:t>
            </a:r>
          </a:p>
          <a:p>
            <a:pPr>
              <a:spcBef>
                <a:spcPts val="600"/>
              </a:spcBef>
              <a:buClr>
                <a:schemeClr val="tx2"/>
              </a:buClr>
              <a:buSzPct val="73000"/>
            </a:pPr>
            <a:r>
              <a:rPr lang="en-US" altLang="zh-CN" sz="2000" dirty="0">
                <a:latin typeface="Consolas" pitchFamily="49" charset="0"/>
              </a:rPr>
              <a:t>   	if (</a:t>
            </a:r>
            <a:r>
              <a:rPr lang="en-US" altLang="zh-CN" sz="2000" dirty="0" err="1">
                <a:latin typeface="Consolas" pitchFamily="49" charset="0"/>
              </a:rPr>
              <a:t>noFeed</a:t>
            </a:r>
            <a:r>
              <a:rPr lang="en-US" altLang="zh-CN" sz="2000" dirty="0">
                <a:latin typeface="Consolas" pitchFamily="49" charset="0"/>
              </a:rPr>
              <a:t>) { 			if (</a:t>
            </a:r>
            <a:r>
              <a:rPr lang="en-US" altLang="zh-CN" sz="2000" dirty="0" err="1">
                <a:latin typeface="Consolas" pitchFamily="49" charset="0"/>
              </a:rPr>
              <a:t>noFeed</a:t>
            </a:r>
            <a:r>
              <a:rPr lang="en-US" altLang="zh-CN" sz="2000" dirty="0">
                <a:latin typeface="Consolas" pitchFamily="49" charset="0"/>
              </a:rPr>
              <a:t>) {</a:t>
            </a:r>
          </a:p>
          <a:p>
            <a:pPr>
              <a:spcBef>
                <a:spcPts val="600"/>
              </a:spcBef>
              <a:buClr>
                <a:schemeClr val="tx2"/>
              </a:buClr>
              <a:buSzPct val="73000"/>
            </a:pPr>
            <a:r>
              <a:rPr lang="en-US" altLang="zh-CN" sz="2000" dirty="0">
                <a:latin typeface="Consolas" pitchFamily="49" charset="0"/>
              </a:rPr>
              <a:t>    	feed fish 				feed fish</a:t>
            </a:r>
          </a:p>
          <a:p>
            <a:pPr>
              <a:spcBef>
                <a:spcPts val="600"/>
              </a:spcBef>
              <a:buClr>
                <a:schemeClr val="tx2"/>
              </a:buClr>
              <a:buSzPct val="73000"/>
            </a:pPr>
            <a:r>
              <a:rPr lang="en-US" altLang="zh-CN" sz="2000" dirty="0">
                <a:latin typeface="Consolas" pitchFamily="49" charset="0"/>
              </a:rPr>
              <a:t>     	} 				     	}</a:t>
            </a:r>
          </a:p>
          <a:p>
            <a:pPr>
              <a:spcBef>
                <a:spcPts val="600"/>
              </a:spcBef>
              <a:buClr>
                <a:schemeClr val="tx2"/>
              </a:buClr>
              <a:buSzPct val="73000"/>
            </a:pPr>
            <a:r>
              <a:rPr lang="en-US" altLang="zh-CN" sz="2000" dirty="0">
                <a:latin typeface="Consolas" pitchFamily="49" charset="0"/>
              </a:rPr>
              <a:t>} 					}</a:t>
            </a:r>
          </a:p>
          <a:p>
            <a:pPr>
              <a:spcBef>
                <a:spcPts val="600"/>
              </a:spcBef>
              <a:buClr>
                <a:schemeClr val="tx2"/>
              </a:buClr>
              <a:buSzPct val="73000"/>
            </a:pPr>
            <a:r>
              <a:rPr lang="en-US" altLang="zh-CN" sz="2000" dirty="0">
                <a:latin typeface="Consolas" pitchFamily="49" charset="0"/>
              </a:rPr>
              <a:t>remove </a:t>
            </a:r>
            <a:r>
              <a:rPr lang="en-US" altLang="zh-CN" sz="2000" dirty="0" err="1">
                <a:latin typeface="Consolas" pitchFamily="49" charset="0"/>
              </a:rPr>
              <a:t>notePeter</a:t>
            </a:r>
            <a:r>
              <a:rPr lang="en-US" altLang="zh-CN" sz="2000" dirty="0">
                <a:latin typeface="Consolas" pitchFamily="49" charset="0"/>
              </a:rPr>
              <a:t> 		</a:t>
            </a:r>
            <a:r>
              <a:rPr lang="en-US" altLang="zh-CN" sz="2000" dirty="0" smtClean="0">
                <a:latin typeface="Consolas" pitchFamily="49" charset="0"/>
              </a:rPr>
              <a:t>       remove </a:t>
            </a:r>
            <a:r>
              <a:rPr lang="en-US" altLang="zh-CN" sz="2000" dirty="0" err="1">
                <a:latin typeface="Consolas" pitchFamily="49" charset="0"/>
              </a:rPr>
              <a:t>noteTracy</a:t>
            </a:r>
            <a:endParaRPr lang="en-US" altLang="zh-CN" sz="2000" dirty="0">
              <a:latin typeface="Consolas" pitchFamily="49" charset="0"/>
            </a:endParaRPr>
          </a:p>
        </p:txBody>
      </p:sp>
    </p:spTree>
    <p:extLst>
      <p:ext uri="{BB962C8B-B14F-4D97-AF65-F5344CB8AC3E}">
        <p14:creationId xmlns:p14="http://schemas.microsoft.com/office/powerpoint/2010/main" val="419745717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320040"/>
            <a:ext cx="6580584" cy="822944"/>
          </a:xfrm>
        </p:spPr>
        <p:txBody>
          <a:bodyPr/>
          <a:lstStyle/>
          <a:p>
            <a:pPr>
              <a:defRPr/>
            </a:pPr>
            <a:r>
              <a:rPr lang="zh-CN" altLang="en-US" dirty="0" smtClean="0"/>
              <a:t>解法</a:t>
            </a:r>
            <a:r>
              <a:rPr lang="en-US" altLang="zh-CN" dirty="0" smtClean="0"/>
              <a:t>3</a:t>
            </a:r>
            <a:endParaRPr lang="zh-CN" altLang="en-US" dirty="0"/>
          </a:p>
        </p:txBody>
      </p:sp>
      <p:sp>
        <p:nvSpPr>
          <p:cNvPr id="18435" name="Rectangle 3"/>
          <p:cNvSpPr txBox="1">
            <a:spLocks noChangeArrowheads="1"/>
          </p:cNvSpPr>
          <p:nvPr/>
        </p:nvSpPr>
        <p:spPr bwMode="auto">
          <a:xfrm>
            <a:off x="539552" y="1628801"/>
            <a:ext cx="7848872" cy="4752528"/>
          </a:xfrm>
          <a:prstGeom prst="rect">
            <a:avLst/>
          </a:prstGeom>
          <a:solidFill>
            <a:schemeClr val="accent4">
              <a:lumMod val="20000"/>
              <a:lumOff val="80000"/>
            </a:schemeClr>
          </a:solidFill>
          <a:ln>
            <a:noFill/>
          </a:ln>
          <a:extLst/>
        </p:spPr>
        <p:txBody>
          <a:bodyPr/>
          <a:lstStyle>
            <a:lvl1pPr marL="273050" indent="-27305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80000"/>
              </a:lnSpc>
              <a:spcBef>
                <a:spcPts val="600"/>
              </a:spcBef>
              <a:buClr>
                <a:schemeClr val="tx2"/>
              </a:buClr>
              <a:buSzPct val="73000"/>
            </a:pPr>
            <a:r>
              <a:rPr lang="en-US" altLang="zh-CN" sz="2000" dirty="0">
                <a:latin typeface="Consolas" pitchFamily="49" charset="0"/>
              </a:rPr>
              <a:t>Peter: 				Tracy:</a:t>
            </a:r>
          </a:p>
          <a:p>
            <a:pPr>
              <a:lnSpc>
                <a:spcPct val="80000"/>
              </a:lnSpc>
              <a:spcBef>
                <a:spcPts val="600"/>
              </a:spcBef>
              <a:buClr>
                <a:schemeClr val="tx2"/>
              </a:buClr>
              <a:buSzPct val="73000"/>
            </a:pPr>
            <a:r>
              <a:rPr lang="en-US" altLang="zh-CN" sz="2000" dirty="0">
                <a:latin typeface="Consolas" pitchFamily="49" charset="0"/>
              </a:rPr>
              <a:t>leave </a:t>
            </a:r>
            <a:r>
              <a:rPr lang="en-US" altLang="zh-CN" sz="2000" dirty="0" err="1">
                <a:latin typeface="Consolas" pitchFamily="49" charset="0"/>
              </a:rPr>
              <a:t>notePeter</a:t>
            </a:r>
            <a:r>
              <a:rPr lang="en-US" altLang="zh-CN" sz="2000" dirty="0">
                <a:latin typeface="Consolas" pitchFamily="49" charset="0"/>
              </a:rPr>
              <a:t> 			leave </a:t>
            </a:r>
            <a:r>
              <a:rPr lang="en-US" altLang="zh-CN" sz="2000" dirty="0" err="1">
                <a:latin typeface="Consolas" pitchFamily="49" charset="0"/>
              </a:rPr>
              <a:t>noteTracy</a:t>
            </a:r>
            <a:endParaRPr lang="en-US" altLang="zh-CN" sz="2000" dirty="0">
              <a:latin typeface="Consolas" pitchFamily="49" charset="0"/>
            </a:endParaRPr>
          </a:p>
          <a:p>
            <a:pPr>
              <a:lnSpc>
                <a:spcPct val="80000"/>
              </a:lnSpc>
              <a:spcBef>
                <a:spcPts val="600"/>
              </a:spcBef>
              <a:buClr>
                <a:schemeClr val="tx2"/>
              </a:buClr>
              <a:buSzPct val="73000"/>
            </a:pPr>
            <a:r>
              <a:rPr lang="en-US" altLang="zh-CN" sz="2000" dirty="0">
                <a:latin typeface="Consolas" pitchFamily="49" charset="0"/>
              </a:rPr>
              <a:t>while (</a:t>
            </a:r>
            <a:r>
              <a:rPr lang="en-US" altLang="zh-CN" sz="2000" dirty="0" err="1">
                <a:latin typeface="Consolas" pitchFamily="49" charset="0"/>
              </a:rPr>
              <a:t>noteTracy</a:t>
            </a:r>
            <a:r>
              <a:rPr lang="en-US" altLang="zh-CN" sz="2000" dirty="0">
                <a:latin typeface="Consolas" pitchFamily="49" charset="0"/>
              </a:rPr>
              <a:t>) {</a:t>
            </a:r>
          </a:p>
          <a:p>
            <a:pPr>
              <a:lnSpc>
                <a:spcPct val="80000"/>
              </a:lnSpc>
              <a:spcBef>
                <a:spcPts val="600"/>
              </a:spcBef>
              <a:buClr>
                <a:schemeClr val="tx2"/>
              </a:buClr>
              <a:buSzPct val="73000"/>
            </a:pPr>
            <a:r>
              <a:rPr lang="en-US" altLang="zh-CN" sz="2000" dirty="0">
                <a:latin typeface="Consolas" pitchFamily="49" charset="0"/>
              </a:rPr>
              <a:t>     	do nothing</a:t>
            </a:r>
          </a:p>
          <a:p>
            <a:pPr>
              <a:lnSpc>
                <a:spcPct val="80000"/>
              </a:lnSpc>
              <a:spcBef>
                <a:spcPts val="600"/>
              </a:spcBef>
              <a:buClr>
                <a:schemeClr val="tx2"/>
              </a:buClr>
              <a:buSzPct val="73000"/>
            </a:pPr>
            <a:r>
              <a:rPr lang="en-US" altLang="zh-CN" sz="2000" dirty="0">
                <a:latin typeface="Consolas" pitchFamily="49" charset="0"/>
              </a:rPr>
              <a:t>}</a:t>
            </a:r>
          </a:p>
          <a:p>
            <a:pPr>
              <a:lnSpc>
                <a:spcPct val="80000"/>
              </a:lnSpc>
              <a:spcBef>
                <a:spcPts val="600"/>
              </a:spcBef>
              <a:buClr>
                <a:schemeClr val="tx2"/>
              </a:buClr>
              <a:buSzPct val="73000"/>
            </a:pPr>
            <a:r>
              <a:rPr lang="en-US" altLang="zh-CN" sz="2000" dirty="0">
                <a:latin typeface="Consolas" pitchFamily="49" charset="0"/>
              </a:rPr>
              <a:t>                                        							if (no </a:t>
            </a:r>
            <a:r>
              <a:rPr lang="en-US" altLang="zh-CN" sz="2000" dirty="0" err="1">
                <a:latin typeface="Consolas" pitchFamily="49" charset="0"/>
              </a:rPr>
              <a:t>notePeter</a:t>
            </a:r>
            <a:r>
              <a:rPr lang="en-US" altLang="zh-CN" sz="2000" dirty="0">
                <a:latin typeface="Consolas" pitchFamily="49" charset="0"/>
              </a:rPr>
              <a:t>) {</a:t>
            </a:r>
          </a:p>
          <a:p>
            <a:pPr>
              <a:lnSpc>
                <a:spcPct val="80000"/>
              </a:lnSpc>
              <a:spcBef>
                <a:spcPts val="600"/>
              </a:spcBef>
              <a:buClr>
                <a:schemeClr val="tx2"/>
              </a:buClr>
              <a:buSzPct val="73000"/>
            </a:pPr>
            <a:r>
              <a:rPr lang="en-US" altLang="zh-CN" sz="2000" dirty="0">
                <a:latin typeface="Consolas" pitchFamily="49" charset="0"/>
              </a:rPr>
              <a:t>if (</a:t>
            </a:r>
            <a:r>
              <a:rPr lang="en-US" altLang="zh-CN" sz="2000" dirty="0" err="1">
                <a:latin typeface="Consolas" pitchFamily="49" charset="0"/>
              </a:rPr>
              <a:t>noFeed</a:t>
            </a:r>
            <a:r>
              <a:rPr lang="en-US" altLang="zh-CN" sz="2000" dirty="0">
                <a:latin typeface="Consolas" pitchFamily="49" charset="0"/>
              </a:rPr>
              <a:t>) {                               						</a:t>
            </a:r>
            <a:r>
              <a:rPr lang="en-US" altLang="zh-CN" sz="2000" dirty="0" smtClean="0">
                <a:latin typeface="Consolas" pitchFamily="49" charset="0"/>
              </a:rPr>
              <a:t>         if </a:t>
            </a:r>
            <a:r>
              <a:rPr lang="en-US" altLang="zh-CN" sz="2000" dirty="0">
                <a:latin typeface="Consolas" pitchFamily="49" charset="0"/>
              </a:rPr>
              <a:t>(</a:t>
            </a:r>
            <a:r>
              <a:rPr lang="en-US" altLang="zh-CN" sz="2000" dirty="0" err="1">
                <a:latin typeface="Consolas" pitchFamily="49" charset="0"/>
              </a:rPr>
              <a:t>noFeed</a:t>
            </a:r>
            <a:r>
              <a:rPr lang="en-US" altLang="zh-CN" sz="2000" dirty="0">
                <a:latin typeface="Consolas" pitchFamily="49" charset="0"/>
              </a:rPr>
              <a:t>) {</a:t>
            </a:r>
          </a:p>
          <a:p>
            <a:pPr>
              <a:lnSpc>
                <a:spcPct val="80000"/>
              </a:lnSpc>
              <a:spcBef>
                <a:spcPts val="600"/>
              </a:spcBef>
              <a:buClr>
                <a:schemeClr val="tx2"/>
              </a:buClr>
              <a:buSzPct val="73000"/>
            </a:pPr>
            <a:r>
              <a:rPr lang="en-US" altLang="zh-CN" sz="2000" dirty="0">
                <a:latin typeface="Consolas" pitchFamily="49" charset="0"/>
              </a:rPr>
              <a:t>      feed fish                                  						</a:t>
            </a:r>
            <a:r>
              <a:rPr lang="en-US" altLang="zh-CN" sz="2000" dirty="0" smtClean="0">
                <a:latin typeface="Consolas" pitchFamily="49" charset="0"/>
              </a:rPr>
              <a:t>      feed </a:t>
            </a:r>
            <a:r>
              <a:rPr lang="en-US" altLang="zh-CN" sz="2000" dirty="0">
                <a:latin typeface="Consolas" pitchFamily="49" charset="0"/>
              </a:rPr>
              <a:t>fish</a:t>
            </a:r>
          </a:p>
          <a:p>
            <a:pPr>
              <a:lnSpc>
                <a:spcPct val="80000"/>
              </a:lnSpc>
              <a:spcBef>
                <a:spcPts val="600"/>
              </a:spcBef>
              <a:buClr>
                <a:schemeClr val="tx2"/>
              </a:buClr>
              <a:buSzPct val="73000"/>
            </a:pPr>
            <a:r>
              <a:rPr lang="en-US" altLang="zh-CN" sz="2000" dirty="0">
                <a:latin typeface="Consolas" pitchFamily="49" charset="0"/>
              </a:rPr>
              <a:t>}                                           							</a:t>
            </a:r>
            <a:r>
              <a:rPr lang="en-US" altLang="zh-CN" sz="2000" dirty="0" smtClean="0">
                <a:latin typeface="Consolas" pitchFamily="49" charset="0"/>
              </a:rPr>
              <a:t>      }</a:t>
            </a:r>
            <a:endParaRPr lang="en-US" altLang="zh-CN" sz="2000" dirty="0">
              <a:latin typeface="Consolas" pitchFamily="49" charset="0"/>
            </a:endParaRPr>
          </a:p>
          <a:p>
            <a:pPr>
              <a:lnSpc>
                <a:spcPct val="80000"/>
              </a:lnSpc>
              <a:spcBef>
                <a:spcPts val="600"/>
              </a:spcBef>
              <a:buClr>
                <a:schemeClr val="tx2"/>
              </a:buClr>
              <a:buSzPct val="73000"/>
            </a:pPr>
            <a:r>
              <a:rPr lang="en-US" altLang="zh-CN" sz="2000" dirty="0">
                <a:latin typeface="Consolas" pitchFamily="49" charset="0"/>
              </a:rPr>
              <a:t>                           </a:t>
            </a:r>
            <a:r>
              <a:rPr lang="en-US" altLang="zh-CN" sz="2000" dirty="0" smtClean="0">
                <a:latin typeface="Consolas" pitchFamily="49" charset="0"/>
              </a:rPr>
              <a:t>      }</a:t>
            </a:r>
            <a:endParaRPr lang="en-US" altLang="zh-CN" sz="2000" dirty="0">
              <a:latin typeface="Consolas" pitchFamily="49" charset="0"/>
            </a:endParaRPr>
          </a:p>
          <a:p>
            <a:pPr>
              <a:lnSpc>
                <a:spcPct val="80000"/>
              </a:lnSpc>
              <a:spcBef>
                <a:spcPts val="600"/>
              </a:spcBef>
              <a:buClr>
                <a:schemeClr val="tx2"/>
              </a:buClr>
              <a:buSzPct val="73000"/>
            </a:pPr>
            <a:r>
              <a:rPr lang="en-US" altLang="zh-CN" sz="2000" dirty="0">
                <a:latin typeface="Consolas" pitchFamily="49" charset="0"/>
              </a:rPr>
              <a:t>remove </a:t>
            </a:r>
            <a:r>
              <a:rPr lang="en-US" altLang="zh-CN" sz="2000" dirty="0" err="1">
                <a:latin typeface="Consolas" pitchFamily="49" charset="0"/>
              </a:rPr>
              <a:t>notePeter</a:t>
            </a:r>
            <a:r>
              <a:rPr lang="en-US" altLang="zh-CN" sz="2000" dirty="0">
                <a:latin typeface="Consolas" pitchFamily="49" charset="0"/>
              </a:rPr>
              <a:t>     		remove </a:t>
            </a:r>
            <a:r>
              <a:rPr lang="en-US" altLang="zh-CN" sz="2000" dirty="0" err="1">
                <a:latin typeface="Consolas" pitchFamily="49" charset="0"/>
              </a:rPr>
              <a:t>noteTracy</a:t>
            </a:r>
            <a:endParaRPr lang="en-US" altLang="zh-CN" sz="2000" dirty="0">
              <a:latin typeface="Consolas" pitchFamily="49" charset="0"/>
            </a:endParaRPr>
          </a:p>
        </p:txBody>
      </p:sp>
    </p:spTree>
    <p:extLst>
      <p:ext uri="{BB962C8B-B14F-4D97-AF65-F5344CB8AC3E}">
        <p14:creationId xmlns:p14="http://schemas.microsoft.com/office/powerpoint/2010/main" val="275028291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txBox="1">
            <a:spLocks/>
          </p:cNvSpPr>
          <p:nvPr/>
        </p:nvSpPr>
        <p:spPr bwMode="auto">
          <a:xfrm>
            <a:off x="1066800" y="4214818"/>
            <a:ext cx="6255488" cy="1362075"/>
          </a:xfrm>
          <a:prstGeom prst="rect">
            <a:avLst/>
          </a:prstGeom>
          <a:noFill/>
          <a:ln w="9525">
            <a:noFill/>
            <a:miter lim="800000"/>
            <a:headEnd/>
            <a:tailEnd/>
          </a:ln>
          <a:effectLst/>
          <a:scene3d>
            <a:camera prst="perspectiveRight"/>
            <a:lightRig rig="threePt" dir="t"/>
          </a:scene3d>
        </p:spPr>
        <p:txBody>
          <a:bodyPr vert="horz" wrap="square" lIns="91440" tIns="45720" rIns="91440" bIns="45720" numCol="1" anchor="ctr" anchorCtr="0" compatLnSpc="1">
            <a:prstTxWarp prst="textNoShape">
              <a:avLst/>
            </a:prstTxWarp>
          </a:bodyPr>
          <a:lstStyle/>
          <a:p>
            <a:pPr marL="0" marR="0" lvl="0" indent="0" algn="ctr" defTabSz="914400" latinLnBrk="0">
              <a:lnSpc>
                <a:spcPct val="100000"/>
              </a:lnSpc>
              <a:buClrTx/>
              <a:buSzTx/>
              <a:tabLst/>
              <a:defRPr/>
            </a:pPr>
            <a:r>
              <a:rPr lang="en-US" altLang="zh-CN" sz="6000" b="1" cap="all" dirty="0">
                <a:ln w="500">
                  <a:solidFill>
                    <a:schemeClr val="tx2">
                      <a:shade val="20000"/>
                      <a:satMod val="120000"/>
                    </a:schemeClr>
                  </a:solidFill>
                </a:ln>
                <a:solidFill>
                  <a:schemeClr val="accent1">
                    <a:lumMod val="75000"/>
                  </a:schemeClr>
                </a:solidFill>
                <a:latin typeface="Lucida Calligraphy" pitchFamily="66" charset="0"/>
                <a:ea typeface="+mj-ea"/>
                <a:cs typeface="+mj-cs"/>
              </a:rPr>
              <a:t>Thanks</a:t>
            </a:r>
            <a:endParaRPr lang="zh-CN" altLang="en-US" sz="6000" b="1" cap="all" dirty="0">
              <a:ln w="500">
                <a:solidFill>
                  <a:schemeClr val="tx2">
                    <a:shade val="20000"/>
                    <a:satMod val="120000"/>
                  </a:schemeClr>
                </a:solidFill>
              </a:ln>
              <a:solidFill>
                <a:schemeClr val="accent1">
                  <a:lumMod val="75000"/>
                </a:schemeClr>
              </a:solidFill>
              <a:latin typeface="Lucida Calligraphy" pitchFamily="66" charset="0"/>
              <a:ea typeface="+mj-ea"/>
              <a:cs typeface="+mj-cs"/>
            </a:endParaRPr>
          </a:p>
        </p:txBody>
      </p:sp>
      <p:sp>
        <p:nvSpPr>
          <p:cNvPr id="7" name="文本占位符 4"/>
          <p:cNvSpPr txBox="1">
            <a:spLocks/>
          </p:cNvSpPr>
          <p:nvPr/>
        </p:nvSpPr>
        <p:spPr bwMode="auto">
          <a:xfrm>
            <a:off x="1066800" y="3214686"/>
            <a:ext cx="6254750" cy="7429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
                <a:schemeClr val="tx2"/>
              </a:buClr>
              <a:buSzPct val="70000"/>
              <a:tabLst/>
              <a:defRPr/>
            </a:pPr>
            <a:r>
              <a:rPr kumimoji="0" lang="en-US" altLang="zh-CN" sz="5400" b="1" i="0" u="none" strike="noStrike" kern="0" cap="none" spc="0" normalizeH="0" baseline="0" noProof="0" dirty="0" smtClean="0">
                <a:ln>
                  <a:noFill/>
                </a:ln>
                <a:solidFill>
                  <a:srgbClr val="7030A0"/>
                </a:solidFill>
                <a:effectLst/>
                <a:uLnTx/>
                <a:uFillTx/>
                <a:latin typeface="Brush Script MT" pitchFamily="66" charset="0"/>
                <a:ea typeface="+mn-ea"/>
                <a:cs typeface="+mn-cs"/>
              </a:rPr>
              <a:t>The End</a:t>
            </a:r>
            <a:endParaRPr kumimoji="0" lang="zh-CN" altLang="en-US" sz="5400" b="1" i="0" u="none" strike="noStrike" kern="0" cap="none" spc="0" normalizeH="0" baseline="0" noProof="0" dirty="0" smtClean="0">
              <a:ln>
                <a:noFill/>
              </a:ln>
              <a:solidFill>
                <a:srgbClr val="7030A0"/>
              </a:solidFill>
              <a:effectLst/>
              <a:uLnTx/>
              <a:uFillTx/>
              <a:latin typeface="Brush Script MT" pitchFamily="66" charset="0"/>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222</TotalTime>
  <Words>5099</Words>
  <Application>Microsoft Office PowerPoint</Application>
  <PresentationFormat>全屏显示(4:3)</PresentationFormat>
  <Paragraphs>1102</Paragraphs>
  <Slides>92</Slides>
  <Notes>37</Notes>
  <HiddenSlides>0</HiddenSlides>
  <MMClips>0</MMClips>
  <ScaleCrop>false</ScaleCrop>
  <HeadingPairs>
    <vt:vector size="4" baseType="variant">
      <vt:variant>
        <vt:lpstr>主题</vt:lpstr>
      </vt:variant>
      <vt:variant>
        <vt:i4>1</vt:i4>
      </vt:variant>
      <vt:variant>
        <vt:lpstr>幻灯片标题</vt:lpstr>
      </vt:variant>
      <vt:variant>
        <vt:i4>92</vt:i4>
      </vt:variant>
    </vt:vector>
  </HeadingPairs>
  <TitlesOfParts>
    <vt:vector size="93" baseType="lpstr">
      <vt:lpstr>凸显</vt:lpstr>
      <vt:lpstr>高级操作系统 Advanced  Operating  System</vt:lpstr>
      <vt:lpstr>大纲</vt:lpstr>
      <vt:lpstr>进程并发执行</vt:lpstr>
      <vt:lpstr>顺序环境</vt:lpstr>
      <vt:lpstr>并发环境</vt:lpstr>
      <vt:lpstr>与时间有关的错误——例子1</vt:lpstr>
      <vt:lpstr>与时间有关的错误——例子2</vt:lpstr>
      <vt:lpstr>并发执行过程分析</vt:lpstr>
      <vt:lpstr>进程前趋图</vt:lpstr>
      <vt:lpstr>竞争条件（race condition） </vt:lpstr>
      <vt:lpstr>进程互斥</vt:lpstr>
      <vt:lpstr>临界区(互斥区)的使用原则</vt:lpstr>
      <vt:lpstr>进程的同步</vt:lpstr>
      <vt:lpstr>实现进程互斥的方案</vt:lpstr>
      <vt:lpstr>软件解法1</vt:lpstr>
      <vt:lpstr>软件解法2</vt:lpstr>
      <vt:lpstr>软件解法3</vt:lpstr>
      <vt:lpstr>软件解法4——Dekker算法</vt:lpstr>
      <vt:lpstr>软件解法5——Peterson算法</vt:lpstr>
      <vt:lpstr>硬件解法1—中断屏蔽方法</vt:lpstr>
      <vt:lpstr>硬件解法2 —“测试并加锁” 指令</vt:lpstr>
      <vt:lpstr>小结</vt:lpstr>
      <vt:lpstr>生产者/消费者问题</vt:lpstr>
      <vt:lpstr>生产者/消费者问题</vt:lpstr>
      <vt:lpstr>同步例子</vt:lpstr>
      <vt:lpstr>典型的同步机制</vt:lpstr>
      <vt:lpstr>信号量及P、V操作</vt:lpstr>
      <vt:lpstr>信号量及PV操作</vt:lpstr>
      <vt:lpstr>P、V操作定义</vt:lpstr>
      <vt:lpstr>有关说明</vt:lpstr>
      <vt:lpstr>用PV操作解决进程间互斥问题</vt:lpstr>
      <vt:lpstr>生产者/消费者问题</vt:lpstr>
      <vt:lpstr>用信号量解决生产者/消费者问题</vt:lpstr>
      <vt:lpstr>讨论一下</vt:lpstr>
      <vt:lpstr>管程</vt:lpstr>
      <vt:lpstr>为什么引入管程？</vt:lpstr>
      <vt:lpstr>管程的定义</vt:lpstr>
      <vt:lpstr>管程要保证什么？</vt:lpstr>
      <vt:lpstr>应用管程时遇到的问题</vt:lpstr>
      <vt:lpstr>Hoare管程示意图</vt:lpstr>
      <vt:lpstr>Hoare管程说明</vt:lpstr>
      <vt:lpstr>Hoare管程 — 条件变量的实现</vt:lpstr>
      <vt:lpstr>用管程解决生产者消费者问题</vt:lpstr>
      <vt:lpstr>管程的实现</vt:lpstr>
      <vt:lpstr>PTHREADS</vt:lpstr>
      <vt:lpstr>锁（互斥量 mutex）</vt:lpstr>
      <vt:lpstr>Pthreads中的同步机制</vt:lpstr>
      <vt:lpstr>用Pthreads解决生产者-消费者问题</vt:lpstr>
      <vt:lpstr>Pthread中的互斥</vt:lpstr>
      <vt:lpstr>讨论：pthread_cond_wait</vt:lpstr>
      <vt:lpstr>Pthread中的互斥</vt:lpstr>
      <vt:lpstr>Pthread中的互斥</vt:lpstr>
      <vt:lpstr>用信号量解决读者-写者问题</vt:lpstr>
      <vt:lpstr>第一类：读者优先</vt:lpstr>
      <vt:lpstr>第一类读者-写者问题的解法</vt:lpstr>
      <vt:lpstr>第一类读者-写者问题的解法</vt:lpstr>
      <vt:lpstr>管程讨论</vt:lpstr>
      <vt:lpstr>回顾：管程的概念</vt:lpstr>
      <vt:lpstr>一个问题</vt:lpstr>
      <vt:lpstr>Mesa管程</vt:lpstr>
      <vt:lpstr>使用notify要注意的问题</vt:lpstr>
      <vt:lpstr>Mesa管程：生产者-消费者问题</vt:lpstr>
      <vt:lpstr>改进notify</vt:lpstr>
      <vt:lpstr>broadcast原语的引入</vt:lpstr>
      <vt:lpstr>Hoare管程与Mesa管程的比较</vt:lpstr>
      <vt:lpstr>Java中的管程(1/2)</vt:lpstr>
      <vt:lpstr>Java中的管程(2/2)</vt:lpstr>
      <vt:lpstr>管程小结</vt:lpstr>
      <vt:lpstr>锁的实现</vt:lpstr>
      <vt:lpstr>各种机制的层次</vt:lpstr>
      <vt:lpstr>锁（互斥量mutex）的实现</vt:lpstr>
      <vt:lpstr>一种修订</vt:lpstr>
      <vt:lpstr>另一种方案</vt:lpstr>
      <vt:lpstr>思考一下</vt:lpstr>
      <vt:lpstr>通过Test&amp;Set指令实现锁</vt:lpstr>
      <vt:lpstr>进程通信</vt:lpstr>
      <vt:lpstr>为什么需要通信机制？</vt:lpstr>
      <vt:lpstr>基本通信方式</vt:lpstr>
      <vt:lpstr>1.消息传递</vt:lpstr>
      <vt:lpstr>用P、V操作实现Send原语</vt:lpstr>
      <vt:lpstr>用消息传递实现生产者消费者问题</vt:lpstr>
      <vt:lpstr>消息传递：其他考虑的问题</vt:lpstr>
      <vt:lpstr>2.共享内存</vt:lpstr>
      <vt:lpstr>3.管道通信方式 Pipe</vt:lpstr>
      <vt:lpstr>4.套接字</vt:lpstr>
      <vt:lpstr>作业</vt:lpstr>
      <vt:lpstr>Tracy和Peter与金鱼的故事</vt:lpstr>
      <vt:lpstr>问题</vt:lpstr>
      <vt:lpstr>解法1</vt:lpstr>
      <vt:lpstr>解法2</vt:lpstr>
      <vt:lpstr>解法3</vt:lpstr>
      <vt:lpstr>PowerPoint 演示文稿</vt:lpstr>
    </vt:vector>
  </TitlesOfParts>
  <Company>PKU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高级操作系统 Advanced Operating System</dc:title>
  <dc:creator>陈向群</dc:creator>
  <cp:lastModifiedBy>admin</cp:lastModifiedBy>
  <cp:revision>68</cp:revision>
  <dcterms:created xsi:type="dcterms:W3CDTF">2011-05-05T05:43:54Z</dcterms:created>
  <dcterms:modified xsi:type="dcterms:W3CDTF">2017-12-07T04:28:11Z</dcterms:modified>
</cp:coreProperties>
</file>